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10" r:id="rId3"/>
    <p:sldId id="259" r:id="rId4"/>
    <p:sldId id="290" r:id="rId5"/>
    <p:sldId id="309" r:id="rId6"/>
    <p:sldId id="311" r:id="rId7"/>
    <p:sldId id="307" r:id="rId8"/>
    <p:sldId id="314" r:id="rId9"/>
    <p:sldId id="299" r:id="rId10"/>
    <p:sldId id="302" r:id="rId11"/>
    <p:sldId id="285" r:id="rId12"/>
    <p:sldId id="258" r:id="rId13"/>
    <p:sldId id="319" r:id="rId14"/>
    <p:sldId id="276" r:id="rId15"/>
    <p:sldId id="317" r:id="rId16"/>
    <p:sldId id="281" r:id="rId17"/>
    <p:sldId id="282" r:id="rId18"/>
    <p:sldId id="283" r:id="rId19"/>
    <p:sldId id="284" r:id="rId20"/>
    <p:sldId id="321" r:id="rId21"/>
    <p:sldId id="320" r:id="rId22"/>
    <p:sldId id="318" r:id="rId23"/>
    <p:sldId id="257" r:id="rId24"/>
    <p:sldId id="322" r:id="rId25"/>
    <p:sldId id="30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50021"/>
    <a:srgbClr val="5B8E39"/>
    <a:srgbClr val="1F4E79"/>
    <a:srgbClr val="FFFFFF"/>
    <a:srgbClr val="FFBE00"/>
    <a:srgbClr val="FF33CC"/>
    <a:srgbClr val="F4B183"/>
    <a:srgbClr val="4A7FB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2" autoAdjust="0"/>
    <p:restoredTop sz="93404" autoAdjust="0"/>
  </p:normalViewPr>
  <p:slideViewPr>
    <p:cSldViewPr snapToGrid="0">
      <p:cViewPr>
        <p:scale>
          <a:sx n="60" d="100"/>
          <a:sy n="60" d="100"/>
        </p:scale>
        <p:origin x="38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B6DCFA-1E69-41CC-836E-DB320AC4BE12}" type="doc">
      <dgm:prSet loTypeId="urn:microsoft.com/office/officeart/2005/8/layout/lProcess1" loCatId="process" qsTypeId="urn:microsoft.com/office/officeart/2005/8/quickstyle/simple4" qsCatId="simple" csTypeId="urn:microsoft.com/office/officeart/2005/8/colors/accent2_5" csCatId="accent2" phldr="1"/>
      <dgm:spPr/>
    </dgm:pt>
    <dgm:pt modelId="{2EEAC76D-DBB7-499B-9DB1-E33279A10D44}">
      <dgm:prSet phldrT="[Text]"/>
      <dgm:spPr/>
      <dgm:t>
        <a:bodyPr/>
        <a:lstStyle/>
        <a:p>
          <a:r>
            <a:rPr lang="en-US" dirty="0"/>
            <a:t>Property</a:t>
          </a:r>
        </a:p>
      </dgm:t>
    </dgm:pt>
    <dgm:pt modelId="{016436C1-73F4-49BD-A341-8594FB14EFA1}" type="parTrans" cxnId="{ABF4E942-9A96-4029-A9E4-F709F82F7B53}">
      <dgm:prSet/>
      <dgm:spPr/>
      <dgm:t>
        <a:bodyPr/>
        <a:lstStyle/>
        <a:p>
          <a:endParaRPr lang="en-US"/>
        </a:p>
      </dgm:t>
    </dgm:pt>
    <dgm:pt modelId="{653D5541-7FF7-470C-855B-07D16A023FAF}" type="sibTrans" cxnId="{ABF4E942-9A96-4029-A9E4-F709F82F7B53}">
      <dgm:prSet/>
      <dgm:spPr/>
      <dgm:t>
        <a:bodyPr/>
        <a:lstStyle/>
        <a:p>
          <a:endParaRPr lang="en-US"/>
        </a:p>
      </dgm:t>
    </dgm:pt>
    <dgm:pt modelId="{F9391D36-0116-4A99-82B9-ECFD5728630B}">
      <dgm:prSet phldrT="[Text]"/>
      <dgm:spPr/>
      <dgm:t>
        <a:bodyPr/>
        <a:lstStyle/>
        <a:p>
          <a:r>
            <a:rPr lang="en-US" dirty="0"/>
            <a:t>Response</a:t>
          </a:r>
        </a:p>
      </dgm:t>
    </dgm:pt>
    <dgm:pt modelId="{FE37EBD7-EA69-4B75-B6BB-E4D29B1C5D11}" type="parTrans" cxnId="{3B245580-63F8-4444-9C41-51B62519C32D}">
      <dgm:prSet/>
      <dgm:spPr/>
      <dgm:t>
        <a:bodyPr/>
        <a:lstStyle/>
        <a:p>
          <a:endParaRPr lang="en-US"/>
        </a:p>
      </dgm:t>
    </dgm:pt>
    <dgm:pt modelId="{0EB4C3F2-4D6F-42EA-8128-80020BCB2D27}" type="sibTrans" cxnId="{3B245580-63F8-4444-9C41-51B62519C32D}">
      <dgm:prSet/>
      <dgm:spPr/>
      <dgm:t>
        <a:bodyPr/>
        <a:lstStyle/>
        <a:p>
          <a:endParaRPr lang="en-US"/>
        </a:p>
      </dgm:t>
    </dgm:pt>
    <dgm:pt modelId="{9CFEFE8A-6A01-4082-B757-B4113E5DC764}">
      <dgm:prSet phldrT="[Text]"/>
      <dgm:spPr/>
      <dgm:t>
        <a:bodyPr/>
        <a:lstStyle/>
        <a:p>
          <a:r>
            <a:rPr lang="en-US" dirty="0"/>
            <a:t>Specific Heat </a:t>
          </a:r>
        </a:p>
      </dgm:t>
    </dgm:pt>
    <dgm:pt modelId="{8C23A8BA-E76C-4347-96BC-63783853FA6E}" type="parTrans" cxnId="{86602345-E96B-45FC-B462-1837F89147C1}">
      <dgm:prSet/>
      <dgm:spPr/>
      <dgm:t>
        <a:bodyPr/>
        <a:lstStyle/>
        <a:p>
          <a:endParaRPr lang="en-US"/>
        </a:p>
      </dgm:t>
    </dgm:pt>
    <dgm:pt modelId="{38F36330-7E9B-4117-9E92-35D8F4D5072E}" type="sibTrans" cxnId="{86602345-E96B-45FC-B462-1837F89147C1}">
      <dgm:prSet/>
      <dgm:spPr/>
      <dgm:t>
        <a:bodyPr/>
        <a:lstStyle/>
        <a:p>
          <a:endParaRPr lang="en-US"/>
        </a:p>
      </dgm:t>
    </dgm:pt>
    <dgm:pt modelId="{A8FD41F4-741B-401D-B29A-2D4A3561CC6E}">
      <dgm:prSet phldrT="[Text]"/>
      <dgm:spPr/>
      <dgm:t>
        <a:bodyPr/>
        <a:lstStyle/>
        <a:p>
          <a:r>
            <a:rPr lang="en-US" dirty="0"/>
            <a:t>CTE</a:t>
          </a:r>
        </a:p>
      </dgm:t>
    </dgm:pt>
    <dgm:pt modelId="{FF99B1AE-0F47-42FF-96A0-D3582E766B1A}" type="parTrans" cxnId="{9242671A-99F4-44F6-A889-A51A0E26F37E}">
      <dgm:prSet/>
      <dgm:spPr/>
      <dgm:t>
        <a:bodyPr/>
        <a:lstStyle/>
        <a:p>
          <a:endParaRPr lang="en-US"/>
        </a:p>
      </dgm:t>
    </dgm:pt>
    <dgm:pt modelId="{C098280E-3A8B-4688-A87A-4CB9B6B0C530}" type="sibTrans" cxnId="{9242671A-99F4-44F6-A889-A51A0E26F37E}">
      <dgm:prSet/>
      <dgm:spPr/>
      <dgm:t>
        <a:bodyPr/>
        <a:lstStyle/>
        <a:p>
          <a:endParaRPr lang="en-US"/>
        </a:p>
      </dgm:t>
    </dgm:pt>
    <dgm:pt modelId="{262E5FDC-6FCA-41DE-BAF7-F14423C15221}">
      <dgm:prSet phldrT="[Text]"/>
      <dgm:spPr/>
      <dgm:t>
        <a:bodyPr/>
        <a:lstStyle/>
        <a:p>
          <a:r>
            <a:rPr lang="en-US" dirty="0"/>
            <a:t>Density</a:t>
          </a:r>
        </a:p>
      </dgm:t>
    </dgm:pt>
    <dgm:pt modelId="{3C7C4B6A-769A-49C4-809C-821B72D569B8}" type="parTrans" cxnId="{0E5ECC8D-CFDA-4641-B448-BDD02F602C44}">
      <dgm:prSet/>
      <dgm:spPr/>
      <dgm:t>
        <a:bodyPr/>
        <a:lstStyle/>
        <a:p>
          <a:endParaRPr lang="en-US"/>
        </a:p>
      </dgm:t>
    </dgm:pt>
    <dgm:pt modelId="{E8BEAD3E-DA83-4175-810D-FD0BAC2BC66D}" type="sibTrans" cxnId="{0E5ECC8D-CFDA-4641-B448-BDD02F602C44}">
      <dgm:prSet/>
      <dgm:spPr/>
      <dgm:t>
        <a:bodyPr/>
        <a:lstStyle/>
        <a:p>
          <a:endParaRPr lang="en-US"/>
        </a:p>
      </dgm:t>
    </dgm:pt>
    <dgm:pt modelId="{72B83362-AE46-482E-920D-A5B915395026}">
      <dgm:prSet phldrT="[Text]"/>
      <dgm:spPr/>
      <dgm:t>
        <a:bodyPr/>
        <a:lstStyle/>
        <a:p>
          <a:r>
            <a:rPr lang="en-US" dirty="0"/>
            <a:t>Yield stress</a:t>
          </a:r>
        </a:p>
      </dgm:t>
    </dgm:pt>
    <dgm:pt modelId="{CE9EA111-CBB8-428B-BA4A-CF8A9D7DD9F7}" type="parTrans" cxnId="{5B86FC5C-D71A-4C0A-AE67-DD6F3109F6D9}">
      <dgm:prSet/>
      <dgm:spPr/>
      <dgm:t>
        <a:bodyPr/>
        <a:lstStyle/>
        <a:p>
          <a:endParaRPr lang="en-US"/>
        </a:p>
      </dgm:t>
    </dgm:pt>
    <dgm:pt modelId="{52F2457C-4A41-462B-B4A3-B31F1E51C1B7}" type="sibTrans" cxnId="{5B86FC5C-D71A-4C0A-AE67-DD6F3109F6D9}">
      <dgm:prSet/>
      <dgm:spPr/>
      <dgm:t>
        <a:bodyPr/>
        <a:lstStyle/>
        <a:p>
          <a:endParaRPr lang="en-US"/>
        </a:p>
      </dgm:t>
    </dgm:pt>
    <dgm:pt modelId="{E689F9A6-AB3B-4FA4-B324-10A53579CCC7}">
      <dgm:prSet phldrT="[Text]"/>
      <dgm:spPr/>
      <dgm:t>
        <a:bodyPr/>
        <a:lstStyle/>
        <a:p>
          <a:r>
            <a:rPr lang="en-US" dirty="0"/>
            <a:t>Heat Deposition</a:t>
          </a:r>
        </a:p>
      </dgm:t>
    </dgm:pt>
    <dgm:pt modelId="{7B732B24-80B6-412E-B878-C49CAA7FCCE1}" type="parTrans" cxnId="{BDF1E992-96F7-4534-B87A-6CCF317A6CD3}">
      <dgm:prSet/>
      <dgm:spPr/>
      <dgm:t>
        <a:bodyPr/>
        <a:lstStyle/>
        <a:p>
          <a:endParaRPr lang="en-US"/>
        </a:p>
      </dgm:t>
    </dgm:pt>
    <dgm:pt modelId="{ED66F1D1-D22D-4633-90DF-4F28E7548C62}" type="sibTrans" cxnId="{BDF1E992-96F7-4534-B87A-6CCF317A6CD3}">
      <dgm:prSet/>
      <dgm:spPr/>
      <dgm:t>
        <a:bodyPr/>
        <a:lstStyle/>
        <a:p>
          <a:endParaRPr lang="en-US"/>
        </a:p>
      </dgm:t>
    </dgm:pt>
    <dgm:pt modelId="{A60FA0F3-1399-43E2-9D19-5D9D95D67185}">
      <dgm:prSet phldrT="[Text]"/>
      <dgm:spPr/>
      <dgm:t>
        <a:bodyPr/>
        <a:lstStyle/>
        <a:p>
          <a:r>
            <a:rPr lang="en-US" dirty="0"/>
            <a:t>Temperature Rise</a:t>
          </a:r>
        </a:p>
      </dgm:t>
    </dgm:pt>
    <dgm:pt modelId="{464472A8-3100-47AC-AF0C-2D7CF420295C}" type="parTrans" cxnId="{A2C76B88-605B-4B97-A833-CA5F372C3CC9}">
      <dgm:prSet/>
      <dgm:spPr/>
      <dgm:t>
        <a:bodyPr/>
        <a:lstStyle/>
        <a:p>
          <a:endParaRPr lang="en-US"/>
        </a:p>
      </dgm:t>
    </dgm:pt>
    <dgm:pt modelId="{7C9BEEAE-E53B-4089-8DE6-C9375D95F67A}" type="sibTrans" cxnId="{A2C76B88-605B-4B97-A833-CA5F372C3CC9}">
      <dgm:prSet/>
      <dgm:spPr/>
      <dgm:t>
        <a:bodyPr/>
        <a:lstStyle/>
        <a:p>
          <a:endParaRPr lang="en-US"/>
        </a:p>
      </dgm:t>
    </dgm:pt>
    <dgm:pt modelId="{BF216D66-CBFF-4FE8-A352-57D8E398B9BC}">
      <dgm:prSet phldrT="[Text]"/>
      <dgm:spPr/>
      <dgm:t>
        <a:bodyPr/>
        <a:lstStyle/>
        <a:p>
          <a:r>
            <a:rPr lang="en-US" dirty="0"/>
            <a:t>Thermal Expansion</a:t>
          </a:r>
        </a:p>
      </dgm:t>
    </dgm:pt>
    <dgm:pt modelId="{01B0806C-5900-4823-BEB3-BE7EE4523590}" type="parTrans" cxnId="{D2B2F40F-8FBA-40F5-BBB9-488692F56608}">
      <dgm:prSet/>
      <dgm:spPr/>
      <dgm:t>
        <a:bodyPr/>
        <a:lstStyle/>
        <a:p>
          <a:endParaRPr lang="en-US"/>
        </a:p>
      </dgm:t>
    </dgm:pt>
    <dgm:pt modelId="{8DFBF8EA-4128-4A82-B083-5A5819893C75}" type="sibTrans" cxnId="{D2B2F40F-8FBA-40F5-BBB9-488692F56608}">
      <dgm:prSet/>
      <dgm:spPr/>
      <dgm:t>
        <a:bodyPr/>
        <a:lstStyle/>
        <a:p>
          <a:endParaRPr lang="en-US"/>
        </a:p>
      </dgm:t>
    </dgm:pt>
    <dgm:pt modelId="{344C88DC-1092-465A-BADD-CB08E9397535}">
      <dgm:prSet phldrT="[Text]"/>
      <dgm:spPr/>
      <dgm:t>
        <a:bodyPr/>
        <a:lstStyle/>
        <a:p>
          <a:r>
            <a:rPr lang="en-US" dirty="0"/>
            <a:t>Plasticity</a:t>
          </a:r>
        </a:p>
      </dgm:t>
    </dgm:pt>
    <dgm:pt modelId="{3FCB3B39-3604-4E44-95B4-2B544962D4E7}" type="parTrans" cxnId="{00B7DF99-9B3F-4117-9F3A-987467313689}">
      <dgm:prSet/>
      <dgm:spPr/>
      <dgm:t>
        <a:bodyPr/>
        <a:lstStyle/>
        <a:p>
          <a:endParaRPr lang="en-US"/>
        </a:p>
      </dgm:t>
    </dgm:pt>
    <dgm:pt modelId="{5AF3E2F4-C6F3-47E1-9BF6-95AAE4B041F2}" type="sibTrans" cxnId="{00B7DF99-9B3F-4117-9F3A-987467313689}">
      <dgm:prSet/>
      <dgm:spPr/>
      <dgm:t>
        <a:bodyPr/>
        <a:lstStyle/>
        <a:p>
          <a:endParaRPr lang="en-US"/>
        </a:p>
      </dgm:t>
    </dgm:pt>
    <dgm:pt modelId="{B80DF49E-2143-4326-910D-C59DBEA0489A}" type="pres">
      <dgm:prSet presAssocID="{E8B6DCFA-1E69-41CC-836E-DB320AC4BE12}" presName="Name0" presStyleCnt="0">
        <dgm:presLayoutVars>
          <dgm:dir/>
          <dgm:animLvl val="lvl"/>
          <dgm:resizeHandles val="exact"/>
        </dgm:presLayoutVars>
      </dgm:prSet>
      <dgm:spPr/>
    </dgm:pt>
    <dgm:pt modelId="{B3D9C5C0-16B0-4541-8470-7557B448337C}" type="pres">
      <dgm:prSet presAssocID="{2EEAC76D-DBB7-499B-9DB1-E33279A10D44}" presName="vertFlow" presStyleCnt="0"/>
      <dgm:spPr/>
    </dgm:pt>
    <dgm:pt modelId="{C94FBAD1-FE2A-4738-96A2-EE6B0B21691C}" type="pres">
      <dgm:prSet presAssocID="{2EEAC76D-DBB7-499B-9DB1-E33279A10D44}" presName="header" presStyleLbl="node1" presStyleIdx="0" presStyleCnt="2"/>
      <dgm:spPr/>
    </dgm:pt>
    <dgm:pt modelId="{4F43240D-8291-4F7C-91CF-4DD06AF159BF}" type="pres">
      <dgm:prSet presAssocID="{3C7C4B6A-769A-49C4-809C-821B72D569B8}" presName="parTrans" presStyleLbl="sibTrans2D1" presStyleIdx="0" presStyleCnt="8"/>
      <dgm:spPr/>
    </dgm:pt>
    <dgm:pt modelId="{8B4CD232-6D91-4770-9F42-8B2C173D7981}" type="pres">
      <dgm:prSet presAssocID="{262E5FDC-6FCA-41DE-BAF7-F14423C15221}" presName="child" presStyleLbl="alignAccFollowNode1" presStyleIdx="0" presStyleCnt="8">
        <dgm:presLayoutVars>
          <dgm:chMax val="0"/>
          <dgm:bulletEnabled val="1"/>
        </dgm:presLayoutVars>
      </dgm:prSet>
      <dgm:spPr/>
    </dgm:pt>
    <dgm:pt modelId="{CBB41F66-14C2-4CAD-9B00-F44C158143E8}" type="pres">
      <dgm:prSet presAssocID="{E8BEAD3E-DA83-4175-810D-FD0BAC2BC66D}" presName="sibTrans" presStyleLbl="sibTrans2D1" presStyleIdx="1" presStyleCnt="8"/>
      <dgm:spPr/>
    </dgm:pt>
    <dgm:pt modelId="{2D13DBC2-95E8-49BD-A4C6-3AC2B5F90F11}" type="pres">
      <dgm:prSet presAssocID="{9CFEFE8A-6A01-4082-B757-B4113E5DC764}" presName="child" presStyleLbl="alignAccFollowNode1" presStyleIdx="1" presStyleCnt="8">
        <dgm:presLayoutVars>
          <dgm:chMax val="0"/>
          <dgm:bulletEnabled val="1"/>
        </dgm:presLayoutVars>
      </dgm:prSet>
      <dgm:spPr/>
    </dgm:pt>
    <dgm:pt modelId="{B0F79CC7-48DA-4624-AED0-A2EA45DB4173}" type="pres">
      <dgm:prSet presAssocID="{38F36330-7E9B-4117-9E92-35D8F4D5072E}" presName="sibTrans" presStyleLbl="sibTrans2D1" presStyleIdx="2" presStyleCnt="8"/>
      <dgm:spPr/>
    </dgm:pt>
    <dgm:pt modelId="{87495118-CA94-4B87-BDAD-1B7941BF0F15}" type="pres">
      <dgm:prSet presAssocID="{A8FD41F4-741B-401D-B29A-2D4A3561CC6E}" presName="child" presStyleLbl="alignAccFollowNode1" presStyleIdx="2" presStyleCnt="8">
        <dgm:presLayoutVars>
          <dgm:chMax val="0"/>
          <dgm:bulletEnabled val="1"/>
        </dgm:presLayoutVars>
      </dgm:prSet>
      <dgm:spPr/>
    </dgm:pt>
    <dgm:pt modelId="{0B6F4C0E-0ED8-4652-838F-446293666930}" type="pres">
      <dgm:prSet presAssocID="{C098280E-3A8B-4688-A87A-4CB9B6B0C530}" presName="sibTrans" presStyleLbl="sibTrans2D1" presStyleIdx="3" presStyleCnt="8"/>
      <dgm:spPr/>
    </dgm:pt>
    <dgm:pt modelId="{DEE53F73-C6A7-4772-BDCF-8B856F120D84}" type="pres">
      <dgm:prSet presAssocID="{72B83362-AE46-482E-920D-A5B915395026}" presName="child" presStyleLbl="alignAccFollowNode1" presStyleIdx="3" presStyleCnt="8">
        <dgm:presLayoutVars>
          <dgm:chMax val="0"/>
          <dgm:bulletEnabled val="1"/>
        </dgm:presLayoutVars>
      </dgm:prSet>
      <dgm:spPr/>
    </dgm:pt>
    <dgm:pt modelId="{0E6225E4-7DFF-4101-A99D-AFBA127938C8}" type="pres">
      <dgm:prSet presAssocID="{2EEAC76D-DBB7-499B-9DB1-E33279A10D44}" presName="hSp" presStyleCnt="0"/>
      <dgm:spPr/>
    </dgm:pt>
    <dgm:pt modelId="{B53CFE1E-08C4-4650-A011-90FA7F514115}" type="pres">
      <dgm:prSet presAssocID="{F9391D36-0116-4A99-82B9-ECFD5728630B}" presName="vertFlow" presStyleCnt="0"/>
      <dgm:spPr/>
    </dgm:pt>
    <dgm:pt modelId="{C1E16484-BC26-412A-84BA-37DC87AA4A1D}" type="pres">
      <dgm:prSet presAssocID="{F9391D36-0116-4A99-82B9-ECFD5728630B}" presName="header" presStyleLbl="node1" presStyleIdx="1" presStyleCnt="2"/>
      <dgm:spPr/>
    </dgm:pt>
    <dgm:pt modelId="{AA2F9410-8F2B-45E2-B98E-012ADD4C0744}" type="pres">
      <dgm:prSet presAssocID="{7B732B24-80B6-412E-B878-C49CAA7FCCE1}" presName="parTrans" presStyleLbl="sibTrans2D1" presStyleIdx="4" presStyleCnt="8"/>
      <dgm:spPr/>
    </dgm:pt>
    <dgm:pt modelId="{E4B30250-7C71-4AB6-989D-4024D3A107E9}" type="pres">
      <dgm:prSet presAssocID="{E689F9A6-AB3B-4FA4-B324-10A53579CCC7}" presName="child" presStyleLbl="alignAccFollowNode1" presStyleIdx="4" presStyleCnt="8">
        <dgm:presLayoutVars>
          <dgm:chMax val="0"/>
          <dgm:bulletEnabled val="1"/>
        </dgm:presLayoutVars>
      </dgm:prSet>
      <dgm:spPr/>
    </dgm:pt>
    <dgm:pt modelId="{B0698524-5C4C-4EB5-8D3C-88A370D70CC4}" type="pres">
      <dgm:prSet presAssocID="{ED66F1D1-D22D-4633-90DF-4F28E7548C62}" presName="sibTrans" presStyleLbl="sibTrans2D1" presStyleIdx="5" presStyleCnt="8"/>
      <dgm:spPr/>
    </dgm:pt>
    <dgm:pt modelId="{71380DBE-A75B-4C82-A1F2-864268448CDE}" type="pres">
      <dgm:prSet presAssocID="{A60FA0F3-1399-43E2-9D19-5D9D95D67185}" presName="child" presStyleLbl="alignAccFollowNode1" presStyleIdx="5" presStyleCnt="8">
        <dgm:presLayoutVars>
          <dgm:chMax val="0"/>
          <dgm:bulletEnabled val="1"/>
        </dgm:presLayoutVars>
      </dgm:prSet>
      <dgm:spPr/>
    </dgm:pt>
    <dgm:pt modelId="{AAFF9772-BAD2-452B-8C96-6F8C14828080}" type="pres">
      <dgm:prSet presAssocID="{7C9BEEAE-E53B-4089-8DE6-C9375D95F67A}" presName="sibTrans" presStyleLbl="sibTrans2D1" presStyleIdx="6" presStyleCnt="8"/>
      <dgm:spPr/>
    </dgm:pt>
    <dgm:pt modelId="{2C6F367C-C294-42E9-B421-94929FFE4E24}" type="pres">
      <dgm:prSet presAssocID="{BF216D66-CBFF-4FE8-A352-57D8E398B9BC}" presName="child" presStyleLbl="alignAccFollowNode1" presStyleIdx="6" presStyleCnt="8">
        <dgm:presLayoutVars>
          <dgm:chMax val="0"/>
          <dgm:bulletEnabled val="1"/>
        </dgm:presLayoutVars>
      </dgm:prSet>
      <dgm:spPr/>
    </dgm:pt>
    <dgm:pt modelId="{B3AA53DE-25EC-4758-A552-6EB003C8AD71}" type="pres">
      <dgm:prSet presAssocID="{8DFBF8EA-4128-4A82-B083-5A5819893C75}" presName="sibTrans" presStyleLbl="sibTrans2D1" presStyleIdx="7" presStyleCnt="8"/>
      <dgm:spPr/>
    </dgm:pt>
    <dgm:pt modelId="{9FF00139-526D-44A6-A982-A4596ED4CEE0}" type="pres">
      <dgm:prSet presAssocID="{344C88DC-1092-465A-BADD-CB08E9397535}" presName="child" presStyleLbl="alignAccFollowNode1" presStyleIdx="7" presStyleCnt="8">
        <dgm:presLayoutVars>
          <dgm:chMax val="0"/>
          <dgm:bulletEnabled val="1"/>
        </dgm:presLayoutVars>
      </dgm:prSet>
      <dgm:spPr/>
    </dgm:pt>
  </dgm:ptLst>
  <dgm:cxnLst>
    <dgm:cxn modelId="{877A0309-F7ED-4D65-8985-BE806BEB83DA}" type="presOf" srcId="{E8B6DCFA-1E69-41CC-836E-DB320AC4BE12}" destId="{B80DF49E-2143-4326-910D-C59DBEA0489A}" srcOrd="0" destOrd="0" presId="urn:microsoft.com/office/officeart/2005/8/layout/lProcess1"/>
    <dgm:cxn modelId="{5C1B230F-8C4C-4235-A3B0-DCA256039444}" type="presOf" srcId="{7C9BEEAE-E53B-4089-8DE6-C9375D95F67A}" destId="{AAFF9772-BAD2-452B-8C96-6F8C14828080}" srcOrd="0" destOrd="0" presId="urn:microsoft.com/office/officeart/2005/8/layout/lProcess1"/>
    <dgm:cxn modelId="{D2B2F40F-8FBA-40F5-BBB9-488692F56608}" srcId="{F9391D36-0116-4A99-82B9-ECFD5728630B}" destId="{BF216D66-CBFF-4FE8-A352-57D8E398B9BC}" srcOrd="2" destOrd="0" parTransId="{01B0806C-5900-4823-BEB3-BE7EE4523590}" sibTransId="{8DFBF8EA-4128-4A82-B083-5A5819893C75}"/>
    <dgm:cxn modelId="{406DEC13-6782-4E55-AF61-79E74BE8A54D}" type="presOf" srcId="{72B83362-AE46-482E-920D-A5B915395026}" destId="{DEE53F73-C6A7-4772-BDCF-8B856F120D84}" srcOrd="0" destOrd="0" presId="urn:microsoft.com/office/officeart/2005/8/layout/lProcess1"/>
    <dgm:cxn modelId="{9242671A-99F4-44F6-A889-A51A0E26F37E}" srcId="{2EEAC76D-DBB7-499B-9DB1-E33279A10D44}" destId="{A8FD41F4-741B-401D-B29A-2D4A3561CC6E}" srcOrd="2" destOrd="0" parTransId="{FF99B1AE-0F47-42FF-96A0-D3582E766B1A}" sibTransId="{C098280E-3A8B-4688-A87A-4CB9B6B0C530}"/>
    <dgm:cxn modelId="{732BE81C-1F7B-4D63-83C2-8BEE2452710D}" type="presOf" srcId="{E689F9A6-AB3B-4FA4-B324-10A53579CCC7}" destId="{E4B30250-7C71-4AB6-989D-4024D3A107E9}" srcOrd="0" destOrd="0" presId="urn:microsoft.com/office/officeart/2005/8/layout/lProcess1"/>
    <dgm:cxn modelId="{6D81D128-5BCB-49A1-9A05-55B13BF4E188}" type="presOf" srcId="{2EEAC76D-DBB7-499B-9DB1-E33279A10D44}" destId="{C94FBAD1-FE2A-4738-96A2-EE6B0B21691C}" srcOrd="0" destOrd="0" presId="urn:microsoft.com/office/officeart/2005/8/layout/lProcess1"/>
    <dgm:cxn modelId="{5B86FC5C-D71A-4C0A-AE67-DD6F3109F6D9}" srcId="{2EEAC76D-DBB7-499B-9DB1-E33279A10D44}" destId="{72B83362-AE46-482E-920D-A5B915395026}" srcOrd="3" destOrd="0" parTransId="{CE9EA111-CBB8-428B-BA4A-CF8A9D7DD9F7}" sibTransId="{52F2457C-4A41-462B-B4A3-B31F1E51C1B7}"/>
    <dgm:cxn modelId="{B834C861-2D69-44E9-B799-F82EBE5A0036}" type="presOf" srcId="{38F36330-7E9B-4117-9E92-35D8F4D5072E}" destId="{B0F79CC7-48DA-4624-AED0-A2EA45DB4173}" srcOrd="0" destOrd="0" presId="urn:microsoft.com/office/officeart/2005/8/layout/lProcess1"/>
    <dgm:cxn modelId="{04151962-2498-4070-934C-73D9F5428DD1}" type="presOf" srcId="{E8BEAD3E-DA83-4175-810D-FD0BAC2BC66D}" destId="{CBB41F66-14C2-4CAD-9B00-F44C158143E8}" srcOrd="0" destOrd="0" presId="urn:microsoft.com/office/officeart/2005/8/layout/lProcess1"/>
    <dgm:cxn modelId="{ABF4E942-9A96-4029-A9E4-F709F82F7B53}" srcId="{E8B6DCFA-1E69-41CC-836E-DB320AC4BE12}" destId="{2EEAC76D-DBB7-499B-9DB1-E33279A10D44}" srcOrd="0" destOrd="0" parTransId="{016436C1-73F4-49BD-A341-8594FB14EFA1}" sibTransId="{653D5541-7FF7-470C-855B-07D16A023FAF}"/>
    <dgm:cxn modelId="{86602345-E96B-45FC-B462-1837F89147C1}" srcId="{2EEAC76D-DBB7-499B-9DB1-E33279A10D44}" destId="{9CFEFE8A-6A01-4082-B757-B4113E5DC764}" srcOrd="1" destOrd="0" parTransId="{8C23A8BA-E76C-4347-96BC-63783853FA6E}" sibTransId="{38F36330-7E9B-4117-9E92-35D8F4D5072E}"/>
    <dgm:cxn modelId="{33648F49-C6F1-41D9-97C1-DFD530C75778}" type="presOf" srcId="{A60FA0F3-1399-43E2-9D19-5D9D95D67185}" destId="{71380DBE-A75B-4C82-A1F2-864268448CDE}" srcOrd="0" destOrd="0" presId="urn:microsoft.com/office/officeart/2005/8/layout/lProcess1"/>
    <dgm:cxn modelId="{87A78476-7565-4CFD-B5E3-948FAC0D923C}" type="presOf" srcId="{8DFBF8EA-4128-4A82-B083-5A5819893C75}" destId="{B3AA53DE-25EC-4758-A552-6EB003C8AD71}" srcOrd="0" destOrd="0" presId="urn:microsoft.com/office/officeart/2005/8/layout/lProcess1"/>
    <dgm:cxn modelId="{58077D77-96DF-4069-8940-6433BCFAB1A3}" type="presOf" srcId="{262E5FDC-6FCA-41DE-BAF7-F14423C15221}" destId="{8B4CD232-6D91-4770-9F42-8B2C173D7981}" srcOrd="0" destOrd="0" presId="urn:microsoft.com/office/officeart/2005/8/layout/lProcess1"/>
    <dgm:cxn modelId="{3B245580-63F8-4444-9C41-51B62519C32D}" srcId="{E8B6DCFA-1E69-41CC-836E-DB320AC4BE12}" destId="{F9391D36-0116-4A99-82B9-ECFD5728630B}" srcOrd="1" destOrd="0" parTransId="{FE37EBD7-EA69-4B75-B6BB-E4D29B1C5D11}" sibTransId="{0EB4C3F2-4D6F-42EA-8128-80020BCB2D27}"/>
    <dgm:cxn modelId="{A2C76B88-605B-4B97-A833-CA5F372C3CC9}" srcId="{F9391D36-0116-4A99-82B9-ECFD5728630B}" destId="{A60FA0F3-1399-43E2-9D19-5D9D95D67185}" srcOrd="1" destOrd="0" parTransId="{464472A8-3100-47AC-AF0C-2D7CF420295C}" sibTransId="{7C9BEEAE-E53B-4089-8DE6-C9375D95F67A}"/>
    <dgm:cxn modelId="{0E5ECC8D-CFDA-4641-B448-BDD02F602C44}" srcId="{2EEAC76D-DBB7-499B-9DB1-E33279A10D44}" destId="{262E5FDC-6FCA-41DE-BAF7-F14423C15221}" srcOrd="0" destOrd="0" parTransId="{3C7C4B6A-769A-49C4-809C-821B72D569B8}" sibTransId="{E8BEAD3E-DA83-4175-810D-FD0BAC2BC66D}"/>
    <dgm:cxn modelId="{BDF1E992-96F7-4534-B87A-6CCF317A6CD3}" srcId="{F9391D36-0116-4A99-82B9-ECFD5728630B}" destId="{E689F9A6-AB3B-4FA4-B324-10A53579CCC7}" srcOrd="0" destOrd="0" parTransId="{7B732B24-80B6-412E-B878-C49CAA7FCCE1}" sibTransId="{ED66F1D1-D22D-4633-90DF-4F28E7548C62}"/>
    <dgm:cxn modelId="{00B7DF99-9B3F-4117-9F3A-987467313689}" srcId="{F9391D36-0116-4A99-82B9-ECFD5728630B}" destId="{344C88DC-1092-465A-BADD-CB08E9397535}" srcOrd="3" destOrd="0" parTransId="{3FCB3B39-3604-4E44-95B4-2B544962D4E7}" sibTransId="{5AF3E2F4-C6F3-47E1-9BF6-95AAE4B041F2}"/>
    <dgm:cxn modelId="{2FFFE6A1-35A4-4917-B55B-32240365A2F9}" type="presOf" srcId="{A8FD41F4-741B-401D-B29A-2D4A3561CC6E}" destId="{87495118-CA94-4B87-BDAD-1B7941BF0F15}" srcOrd="0" destOrd="0" presId="urn:microsoft.com/office/officeart/2005/8/layout/lProcess1"/>
    <dgm:cxn modelId="{FC1B14A3-CF0B-4AA1-9BBB-CD88B9C0C3C5}" type="presOf" srcId="{ED66F1D1-D22D-4633-90DF-4F28E7548C62}" destId="{B0698524-5C4C-4EB5-8D3C-88A370D70CC4}" srcOrd="0" destOrd="0" presId="urn:microsoft.com/office/officeart/2005/8/layout/lProcess1"/>
    <dgm:cxn modelId="{7B11ACB8-69B3-45C6-9E91-A6613E0B5965}" type="presOf" srcId="{9CFEFE8A-6A01-4082-B757-B4113E5DC764}" destId="{2D13DBC2-95E8-49BD-A4C6-3AC2B5F90F11}" srcOrd="0" destOrd="0" presId="urn:microsoft.com/office/officeart/2005/8/layout/lProcess1"/>
    <dgm:cxn modelId="{1CE3A4BB-D927-4F12-9A59-0940D1F9AE1D}" type="presOf" srcId="{BF216D66-CBFF-4FE8-A352-57D8E398B9BC}" destId="{2C6F367C-C294-42E9-B421-94929FFE4E24}" srcOrd="0" destOrd="0" presId="urn:microsoft.com/office/officeart/2005/8/layout/lProcess1"/>
    <dgm:cxn modelId="{674913C1-0E27-433F-A307-C8F1F9D4D830}" type="presOf" srcId="{7B732B24-80B6-412E-B878-C49CAA7FCCE1}" destId="{AA2F9410-8F2B-45E2-B98E-012ADD4C0744}" srcOrd="0" destOrd="0" presId="urn:microsoft.com/office/officeart/2005/8/layout/lProcess1"/>
    <dgm:cxn modelId="{60E2FBD1-BF22-4D0C-911B-5D4ABFE0F984}" type="presOf" srcId="{3C7C4B6A-769A-49C4-809C-821B72D569B8}" destId="{4F43240D-8291-4F7C-91CF-4DD06AF159BF}" srcOrd="0" destOrd="0" presId="urn:microsoft.com/office/officeart/2005/8/layout/lProcess1"/>
    <dgm:cxn modelId="{6DFC4FD4-72A4-4FC1-8DE7-AC8BA1F06165}" type="presOf" srcId="{C098280E-3A8B-4688-A87A-4CB9B6B0C530}" destId="{0B6F4C0E-0ED8-4652-838F-446293666930}" srcOrd="0" destOrd="0" presId="urn:microsoft.com/office/officeart/2005/8/layout/lProcess1"/>
    <dgm:cxn modelId="{6C8B40E2-8E84-4FED-9180-DE1CB37F1E3E}" type="presOf" srcId="{344C88DC-1092-465A-BADD-CB08E9397535}" destId="{9FF00139-526D-44A6-A982-A4596ED4CEE0}" srcOrd="0" destOrd="0" presId="urn:microsoft.com/office/officeart/2005/8/layout/lProcess1"/>
    <dgm:cxn modelId="{9F2339F3-E5C3-4068-98A1-4A9CF65993FE}" type="presOf" srcId="{F9391D36-0116-4A99-82B9-ECFD5728630B}" destId="{C1E16484-BC26-412A-84BA-37DC87AA4A1D}" srcOrd="0" destOrd="0" presId="urn:microsoft.com/office/officeart/2005/8/layout/lProcess1"/>
    <dgm:cxn modelId="{4BA1A545-74C4-4408-9713-ED09161D62BC}" type="presParOf" srcId="{B80DF49E-2143-4326-910D-C59DBEA0489A}" destId="{B3D9C5C0-16B0-4541-8470-7557B448337C}" srcOrd="0" destOrd="0" presId="urn:microsoft.com/office/officeart/2005/8/layout/lProcess1"/>
    <dgm:cxn modelId="{A746074F-9B0C-4C13-BC03-3D5B24B0187F}" type="presParOf" srcId="{B3D9C5C0-16B0-4541-8470-7557B448337C}" destId="{C94FBAD1-FE2A-4738-96A2-EE6B0B21691C}" srcOrd="0" destOrd="0" presId="urn:microsoft.com/office/officeart/2005/8/layout/lProcess1"/>
    <dgm:cxn modelId="{C4DDF6D1-A1C1-4529-8487-9E8DC0B528DB}" type="presParOf" srcId="{B3D9C5C0-16B0-4541-8470-7557B448337C}" destId="{4F43240D-8291-4F7C-91CF-4DD06AF159BF}" srcOrd="1" destOrd="0" presId="urn:microsoft.com/office/officeart/2005/8/layout/lProcess1"/>
    <dgm:cxn modelId="{3F67FD74-D8AB-4591-9A16-D083C42D335B}" type="presParOf" srcId="{B3D9C5C0-16B0-4541-8470-7557B448337C}" destId="{8B4CD232-6D91-4770-9F42-8B2C173D7981}" srcOrd="2" destOrd="0" presId="urn:microsoft.com/office/officeart/2005/8/layout/lProcess1"/>
    <dgm:cxn modelId="{C44334F1-D813-43F5-83A1-6F2797B2E9B0}" type="presParOf" srcId="{B3D9C5C0-16B0-4541-8470-7557B448337C}" destId="{CBB41F66-14C2-4CAD-9B00-F44C158143E8}" srcOrd="3" destOrd="0" presId="urn:microsoft.com/office/officeart/2005/8/layout/lProcess1"/>
    <dgm:cxn modelId="{2B40A8B0-079A-4C15-94E9-12812D2CF353}" type="presParOf" srcId="{B3D9C5C0-16B0-4541-8470-7557B448337C}" destId="{2D13DBC2-95E8-49BD-A4C6-3AC2B5F90F11}" srcOrd="4" destOrd="0" presId="urn:microsoft.com/office/officeart/2005/8/layout/lProcess1"/>
    <dgm:cxn modelId="{3F9B3A1F-AA7F-4621-BBA6-CE7924CBA393}" type="presParOf" srcId="{B3D9C5C0-16B0-4541-8470-7557B448337C}" destId="{B0F79CC7-48DA-4624-AED0-A2EA45DB4173}" srcOrd="5" destOrd="0" presId="urn:microsoft.com/office/officeart/2005/8/layout/lProcess1"/>
    <dgm:cxn modelId="{E9BA6B92-630A-4D0B-AD38-2C332E228301}" type="presParOf" srcId="{B3D9C5C0-16B0-4541-8470-7557B448337C}" destId="{87495118-CA94-4B87-BDAD-1B7941BF0F15}" srcOrd="6" destOrd="0" presId="urn:microsoft.com/office/officeart/2005/8/layout/lProcess1"/>
    <dgm:cxn modelId="{A0D8ABBA-8055-4842-9BDB-9F41D7D19EBA}" type="presParOf" srcId="{B3D9C5C0-16B0-4541-8470-7557B448337C}" destId="{0B6F4C0E-0ED8-4652-838F-446293666930}" srcOrd="7" destOrd="0" presId="urn:microsoft.com/office/officeart/2005/8/layout/lProcess1"/>
    <dgm:cxn modelId="{79ABB5BD-4D3A-4F40-9C97-70FB929505B1}" type="presParOf" srcId="{B3D9C5C0-16B0-4541-8470-7557B448337C}" destId="{DEE53F73-C6A7-4772-BDCF-8B856F120D84}" srcOrd="8" destOrd="0" presId="urn:microsoft.com/office/officeart/2005/8/layout/lProcess1"/>
    <dgm:cxn modelId="{0B0D058D-4ECF-42C5-82B8-0BD95C7481E6}" type="presParOf" srcId="{B80DF49E-2143-4326-910D-C59DBEA0489A}" destId="{0E6225E4-7DFF-4101-A99D-AFBA127938C8}" srcOrd="1" destOrd="0" presId="urn:microsoft.com/office/officeart/2005/8/layout/lProcess1"/>
    <dgm:cxn modelId="{9318B4C5-9D14-4F86-95A0-CDC7F47E5139}" type="presParOf" srcId="{B80DF49E-2143-4326-910D-C59DBEA0489A}" destId="{B53CFE1E-08C4-4650-A011-90FA7F514115}" srcOrd="2" destOrd="0" presId="urn:microsoft.com/office/officeart/2005/8/layout/lProcess1"/>
    <dgm:cxn modelId="{0EFEC195-2D18-4E80-8FDE-B474F8EED678}" type="presParOf" srcId="{B53CFE1E-08C4-4650-A011-90FA7F514115}" destId="{C1E16484-BC26-412A-84BA-37DC87AA4A1D}" srcOrd="0" destOrd="0" presId="urn:microsoft.com/office/officeart/2005/8/layout/lProcess1"/>
    <dgm:cxn modelId="{FEF7D822-668F-4D6D-A9BA-2FB47B0B81E1}" type="presParOf" srcId="{B53CFE1E-08C4-4650-A011-90FA7F514115}" destId="{AA2F9410-8F2B-45E2-B98E-012ADD4C0744}" srcOrd="1" destOrd="0" presId="urn:microsoft.com/office/officeart/2005/8/layout/lProcess1"/>
    <dgm:cxn modelId="{1F38B556-E7E4-4284-AF2E-C3E6BCFBDB3A}" type="presParOf" srcId="{B53CFE1E-08C4-4650-A011-90FA7F514115}" destId="{E4B30250-7C71-4AB6-989D-4024D3A107E9}" srcOrd="2" destOrd="0" presId="urn:microsoft.com/office/officeart/2005/8/layout/lProcess1"/>
    <dgm:cxn modelId="{13876690-1F25-487F-8C68-BAAEBA520379}" type="presParOf" srcId="{B53CFE1E-08C4-4650-A011-90FA7F514115}" destId="{B0698524-5C4C-4EB5-8D3C-88A370D70CC4}" srcOrd="3" destOrd="0" presId="urn:microsoft.com/office/officeart/2005/8/layout/lProcess1"/>
    <dgm:cxn modelId="{0579AAE1-1D74-42F1-BAC5-F081C8BC6978}" type="presParOf" srcId="{B53CFE1E-08C4-4650-A011-90FA7F514115}" destId="{71380DBE-A75B-4C82-A1F2-864268448CDE}" srcOrd="4" destOrd="0" presId="urn:microsoft.com/office/officeart/2005/8/layout/lProcess1"/>
    <dgm:cxn modelId="{7652662C-90B3-4B33-98DF-DA94E1332386}" type="presParOf" srcId="{B53CFE1E-08C4-4650-A011-90FA7F514115}" destId="{AAFF9772-BAD2-452B-8C96-6F8C14828080}" srcOrd="5" destOrd="0" presId="urn:microsoft.com/office/officeart/2005/8/layout/lProcess1"/>
    <dgm:cxn modelId="{772345DB-EDFB-48F1-B91B-703D5E89C977}" type="presParOf" srcId="{B53CFE1E-08C4-4650-A011-90FA7F514115}" destId="{2C6F367C-C294-42E9-B421-94929FFE4E24}" srcOrd="6" destOrd="0" presId="urn:microsoft.com/office/officeart/2005/8/layout/lProcess1"/>
    <dgm:cxn modelId="{CBB9C038-A4E8-46EB-A124-2FBF366E7F0E}" type="presParOf" srcId="{B53CFE1E-08C4-4650-A011-90FA7F514115}" destId="{B3AA53DE-25EC-4758-A552-6EB003C8AD71}" srcOrd="7" destOrd="0" presId="urn:microsoft.com/office/officeart/2005/8/layout/lProcess1"/>
    <dgm:cxn modelId="{2380A7B5-7AB4-491D-AC04-F2E3551F5269}" type="presParOf" srcId="{B53CFE1E-08C4-4650-A011-90FA7F514115}" destId="{9FF00139-526D-44A6-A982-A4596ED4CEE0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4BD0F8-4DAF-4E31-92B1-96417C8B4549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EEF6397-E886-4F8C-BA56-8D085D33A826}">
      <dgm:prSet phldrT="[Text]"/>
      <dgm:spPr/>
      <dgm:t>
        <a:bodyPr/>
        <a:lstStyle/>
        <a:p>
          <a:pPr>
            <a:buNone/>
          </a:pPr>
          <a:r>
            <a:rPr lang="en-US" sz="1800" b="1" dirty="0" err="1"/>
            <a:t>CrMnV</a:t>
          </a:r>
          <a:r>
            <a:rPr lang="en-US" sz="1800" b="1" dirty="0"/>
            <a:t> (1)</a:t>
          </a:r>
          <a:endParaRPr lang="en-US" sz="1800" dirty="0"/>
        </a:p>
      </dgm:t>
    </dgm:pt>
    <dgm:pt modelId="{1882CEA3-F9B1-48F1-90F3-C757CDFAA02D}" type="parTrans" cxnId="{F4EABCAD-049A-498E-B1EE-914C4772B2AB}">
      <dgm:prSet/>
      <dgm:spPr/>
      <dgm:t>
        <a:bodyPr/>
        <a:lstStyle/>
        <a:p>
          <a:endParaRPr lang="en-US"/>
        </a:p>
      </dgm:t>
    </dgm:pt>
    <dgm:pt modelId="{F8BE20EA-BB5C-462D-B1A7-33A8BB07A874}" type="sibTrans" cxnId="{F4EABCAD-049A-498E-B1EE-914C4772B2AB}">
      <dgm:prSet/>
      <dgm:spPr/>
      <dgm:t>
        <a:bodyPr/>
        <a:lstStyle/>
        <a:p>
          <a:endParaRPr lang="en-US"/>
        </a:p>
      </dgm:t>
    </dgm:pt>
    <dgm:pt modelId="{17BAEA06-0363-4E1E-8028-168592968D5C}">
      <dgm:prSet phldrT="[Text]" custT="1"/>
      <dgm:spPr/>
      <dgm:t>
        <a:bodyPr/>
        <a:lstStyle/>
        <a:p>
          <a:r>
            <a:rPr lang="en-US" sz="1800" b="1" dirty="0" err="1"/>
            <a:t>AlCrMnTiV</a:t>
          </a:r>
          <a:r>
            <a:rPr lang="en-US" sz="1800" b="1" dirty="0"/>
            <a:t> (3)</a:t>
          </a:r>
          <a:endParaRPr lang="en-US" sz="1800" b="1" baseline="-25000" dirty="0"/>
        </a:p>
        <a:p>
          <a:r>
            <a:rPr lang="en-US" sz="1200" dirty="0"/>
            <a:t>Lower density/higher specific heat</a:t>
          </a:r>
        </a:p>
      </dgm:t>
    </dgm:pt>
    <dgm:pt modelId="{23E3DB3D-56CF-4640-BE89-F7A6D0DA7F3F}" type="parTrans" cxnId="{06CC80E7-078F-4EDB-8386-8AAC336BE4EF}">
      <dgm:prSet/>
      <dgm:spPr/>
      <dgm:t>
        <a:bodyPr/>
        <a:lstStyle/>
        <a:p>
          <a:endParaRPr lang="en-US"/>
        </a:p>
      </dgm:t>
    </dgm:pt>
    <dgm:pt modelId="{DFC8F474-53DB-43CA-965B-C66758084A3C}" type="sibTrans" cxnId="{06CC80E7-078F-4EDB-8386-8AAC336BE4EF}">
      <dgm:prSet/>
      <dgm:spPr/>
      <dgm:t>
        <a:bodyPr/>
        <a:lstStyle/>
        <a:p>
          <a:endParaRPr lang="en-US"/>
        </a:p>
      </dgm:t>
    </dgm:pt>
    <dgm:pt modelId="{6310A9CB-23C0-448C-9FCF-08D36189E67F}">
      <dgm:prSet phldrT="[Text]"/>
      <dgm:spPr/>
      <dgm:t>
        <a:bodyPr/>
        <a:lstStyle/>
        <a:p>
          <a:pPr>
            <a:buNone/>
          </a:pPr>
          <a:r>
            <a:rPr lang="en-US" sz="1800" b="1" dirty="0" err="1"/>
            <a:t>AlCoCrMnTiV</a:t>
          </a:r>
          <a:r>
            <a:rPr lang="en-US" sz="1800" b="1" dirty="0"/>
            <a:t> (4)</a:t>
          </a:r>
          <a:endParaRPr lang="en-US" sz="1800" dirty="0"/>
        </a:p>
      </dgm:t>
    </dgm:pt>
    <dgm:pt modelId="{FF01206A-0209-40B8-A3B7-A37FF6771816}" type="parTrans" cxnId="{826B2E12-98BA-4758-BE48-29D789F2431E}">
      <dgm:prSet/>
      <dgm:spPr/>
      <dgm:t>
        <a:bodyPr/>
        <a:lstStyle/>
        <a:p>
          <a:endParaRPr lang="en-US"/>
        </a:p>
      </dgm:t>
    </dgm:pt>
    <dgm:pt modelId="{59328122-F3D1-4B3E-AA6F-24D2C1ABD61E}" type="sibTrans" cxnId="{826B2E12-98BA-4758-BE48-29D789F2431E}">
      <dgm:prSet/>
      <dgm:spPr/>
      <dgm:t>
        <a:bodyPr/>
        <a:lstStyle/>
        <a:p>
          <a:endParaRPr lang="en-US"/>
        </a:p>
      </dgm:t>
    </dgm:pt>
    <dgm:pt modelId="{358A4E9D-2852-4D58-946E-2D379738B4EA}">
      <dgm:prSet phldrT="[Text]"/>
      <dgm:spPr/>
      <dgm:t>
        <a:bodyPr/>
        <a:lstStyle/>
        <a:p>
          <a:pPr>
            <a:buNone/>
          </a:pPr>
          <a:r>
            <a:rPr lang="en-US" sz="1800" b="1" dirty="0" err="1"/>
            <a:t>CrMnTiV</a:t>
          </a:r>
          <a:r>
            <a:rPr lang="en-US" sz="1800" b="1" dirty="0"/>
            <a:t> (2)</a:t>
          </a:r>
          <a:endParaRPr lang="en-US" sz="1800" dirty="0"/>
        </a:p>
      </dgm:t>
    </dgm:pt>
    <dgm:pt modelId="{F90EACF9-4E16-4D1E-837F-A221F1AAADDD}" type="parTrans" cxnId="{723D216D-47F3-416A-A888-06E5B6C3D4AD}">
      <dgm:prSet/>
      <dgm:spPr/>
      <dgm:t>
        <a:bodyPr/>
        <a:lstStyle/>
        <a:p>
          <a:endParaRPr lang="en-US"/>
        </a:p>
      </dgm:t>
    </dgm:pt>
    <dgm:pt modelId="{2C314D6C-EE74-4BBC-80EF-C9CE4E4479D3}" type="sibTrans" cxnId="{723D216D-47F3-416A-A888-06E5B6C3D4AD}">
      <dgm:prSet/>
      <dgm:spPr/>
      <dgm:t>
        <a:bodyPr/>
        <a:lstStyle/>
        <a:p>
          <a:endParaRPr lang="en-US"/>
        </a:p>
      </dgm:t>
    </dgm:pt>
    <dgm:pt modelId="{90001FD0-767A-45DB-BF52-13DB84C02068}">
      <dgm:prSet phldrT="[Text]" custT="1"/>
      <dgm:spPr/>
      <dgm:t>
        <a:bodyPr/>
        <a:lstStyle/>
        <a:p>
          <a:pPr>
            <a:buNone/>
          </a:pPr>
          <a:r>
            <a:rPr lang="en-US" sz="1200" dirty="0"/>
            <a:t>Equimolar BCC single phase</a:t>
          </a:r>
        </a:p>
      </dgm:t>
    </dgm:pt>
    <dgm:pt modelId="{5AFA9FD8-ED98-4F12-863B-D827EBB4CCE6}" type="parTrans" cxnId="{36A8CF68-1222-4B28-8B09-443229753176}">
      <dgm:prSet/>
      <dgm:spPr/>
      <dgm:t>
        <a:bodyPr/>
        <a:lstStyle/>
        <a:p>
          <a:endParaRPr lang="en-US"/>
        </a:p>
      </dgm:t>
    </dgm:pt>
    <dgm:pt modelId="{5155EFFB-3FC0-4AC5-B32C-6A827ECB7F06}" type="sibTrans" cxnId="{36A8CF68-1222-4B28-8B09-443229753176}">
      <dgm:prSet/>
      <dgm:spPr/>
      <dgm:t>
        <a:bodyPr/>
        <a:lstStyle/>
        <a:p>
          <a:endParaRPr lang="en-US"/>
        </a:p>
      </dgm:t>
    </dgm:pt>
    <dgm:pt modelId="{2073721D-A269-4518-9282-2FBA42488E17}">
      <dgm:prSet phldrT="[Text]" custT="1"/>
      <dgm:spPr/>
      <dgm:t>
        <a:bodyPr/>
        <a:lstStyle/>
        <a:p>
          <a:pPr>
            <a:buNone/>
          </a:pPr>
          <a:r>
            <a:rPr lang="en-US" sz="1200" dirty="0"/>
            <a:t>Impurity getter</a:t>
          </a:r>
        </a:p>
      </dgm:t>
    </dgm:pt>
    <dgm:pt modelId="{007D4915-1DCA-4D6C-97C1-C5157E4C19B0}" type="parTrans" cxnId="{DA8531D8-23E7-4720-9C3E-9023E7A651E8}">
      <dgm:prSet/>
      <dgm:spPr/>
      <dgm:t>
        <a:bodyPr/>
        <a:lstStyle/>
        <a:p>
          <a:endParaRPr lang="en-US"/>
        </a:p>
      </dgm:t>
    </dgm:pt>
    <dgm:pt modelId="{BE5BF0C9-B8D8-4EF2-B8C9-51A4F32562CB}" type="sibTrans" cxnId="{DA8531D8-23E7-4720-9C3E-9023E7A651E8}">
      <dgm:prSet/>
      <dgm:spPr/>
      <dgm:t>
        <a:bodyPr/>
        <a:lstStyle/>
        <a:p>
          <a:endParaRPr lang="en-US"/>
        </a:p>
      </dgm:t>
    </dgm:pt>
    <dgm:pt modelId="{F59D3C59-3F2D-4C45-9D6B-8891E408CA5E}">
      <dgm:prSet phldrT="[Text]" custT="1"/>
      <dgm:spPr/>
      <dgm:t>
        <a:bodyPr/>
        <a:lstStyle/>
        <a:p>
          <a:pPr>
            <a:buNone/>
          </a:pPr>
          <a:r>
            <a:rPr lang="en-US" sz="1200" b="0" dirty="0"/>
            <a:t>Semi-coherent B2 phase </a:t>
          </a:r>
        </a:p>
      </dgm:t>
    </dgm:pt>
    <dgm:pt modelId="{3242DC2D-4F95-4AF5-9ED0-B6BECC8A0225}" type="parTrans" cxnId="{6983F711-BA78-4DD0-81B7-A4D3098E29A9}">
      <dgm:prSet/>
      <dgm:spPr/>
      <dgm:t>
        <a:bodyPr/>
        <a:lstStyle/>
        <a:p>
          <a:endParaRPr lang="en-US"/>
        </a:p>
      </dgm:t>
    </dgm:pt>
    <dgm:pt modelId="{46E6F971-4B0D-41B9-8818-EF04D6D5A911}" type="sibTrans" cxnId="{6983F711-BA78-4DD0-81B7-A4D3098E29A9}">
      <dgm:prSet/>
      <dgm:spPr/>
      <dgm:t>
        <a:bodyPr/>
        <a:lstStyle/>
        <a:p>
          <a:endParaRPr lang="en-US"/>
        </a:p>
      </dgm:t>
    </dgm:pt>
    <dgm:pt modelId="{E9ECE4B5-DBED-48A1-83CB-B5A29DA3011B}" type="pres">
      <dgm:prSet presAssocID="{834BD0F8-4DAF-4E31-92B1-96417C8B4549}" presName="outerComposite" presStyleCnt="0">
        <dgm:presLayoutVars>
          <dgm:chMax val="5"/>
          <dgm:dir/>
          <dgm:resizeHandles val="exact"/>
        </dgm:presLayoutVars>
      </dgm:prSet>
      <dgm:spPr/>
    </dgm:pt>
    <dgm:pt modelId="{2A3B6137-D3C7-4245-ACFD-2DAA1DF7EAC6}" type="pres">
      <dgm:prSet presAssocID="{834BD0F8-4DAF-4E31-92B1-96417C8B4549}" presName="dummyMaxCanvas" presStyleCnt="0">
        <dgm:presLayoutVars/>
      </dgm:prSet>
      <dgm:spPr/>
    </dgm:pt>
    <dgm:pt modelId="{58AD171D-A84A-4F86-B0CA-9EF7DE444C0D}" type="pres">
      <dgm:prSet presAssocID="{834BD0F8-4DAF-4E31-92B1-96417C8B4549}" presName="FourNodes_1" presStyleLbl="node1" presStyleIdx="0" presStyleCnt="4" custLinFactNeighborX="-235" custLinFactNeighborY="-20557">
        <dgm:presLayoutVars>
          <dgm:bulletEnabled val="1"/>
        </dgm:presLayoutVars>
      </dgm:prSet>
      <dgm:spPr/>
    </dgm:pt>
    <dgm:pt modelId="{0E83DD20-C91E-4117-B671-53E6963D44C7}" type="pres">
      <dgm:prSet presAssocID="{834BD0F8-4DAF-4E31-92B1-96417C8B4549}" presName="FourNodes_2" presStyleLbl="node1" presStyleIdx="1" presStyleCnt="4">
        <dgm:presLayoutVars>
          <dgm:bulletEnabled val="1"/>
        </dgm:presLayoutVars>
      </dgm:prSet>
      <dgm:spPr/>
    </dgm:pt>
    <dgm:pt modelId="{BF90F85F-A872-4E0D-AD38-FF6E3ABA6156}" type="pres">
      <dgm:prSet presAssocID="{834BD0F8-4DAF-4E31-92B1-96417C8B4549}" presName="FourNodes_3" presStyleLbl="node1" presStyleIdx="2" presStyleCnt="4">
        <dgm:presLayoutVars>
          <dgm:bulletEnabled val="1"/>
        </dgm:presLayoutVars>
      </dgm:prSet>
      <dgm:spPr/>
    </dgm:pt>
    <dgm:pt modelId="{C0FBDEBC-BCD8-4CC8-BB17-2A3FFDDB155D}" type="pres">
      <dgm:prSet presAssocID="{834BD0F8-4DAF-4E31-92B1-96417C8B4549}" presName="FourNodes_4" presStyleLbl="node1" presStyleIdx="3" presStyleCnt="4" custLinFactNeighborX="705" custLinFactNeighborY="0">
        <dgm:presLayoutVars>
          <dgm:bulletEnabled val="1"/>
        </dgm:presLayoutVars>
      </dgm:prSet>
      <dgm:spPr/>
    </dgm:pt>
    <dgm:pt modelId="{6D1CA899-D733-4680-A105-D1A71E6CEF59}" type="pres">
      <dgm:prSet presAssocID="{834BD0F8-4DAF-4E31-92B1-96417C8B4549}" presName="FourConn_1-2" presStyleLbl="fgAccFollowNode1" presStyleIdx="0" presStyleCnt="3">
        <dgm:presLayoutVars>
          <dgm:bulletEnabled val="1"/>
        </dgm:presLayoutVars>
      </dgm:prSet>
      <dgm:spPr/>
    </dgm:pt>
    <dgm:pt modelId="{101D1972-0CD2-43D5-90DE-B57E340B9E7D}" type="pres">
      <dgm:prSet presAssocID="{834BD0F8-4DAF-4E31-92B1-96417C8B4549}" presName="FourConn_2-3" presStyleLbl="fgAccFollowNode1" presStyleIdx="1" presStyleCnt="3">
        <dgm:presLayoutVars>
          <dgm:bulletEnabled val="1"/>
        </dgm:presLayoutVars>
      </dgm:prSet>
      <dgm:spPr/>
    </dgm:pt>
    <dgm:pt modelId="{0D1EBD38-3895-46EA-BD97-4586A167CBC1}" type="pres">
      <dgm:prSet presAssocID="{834BD0F8-4DAF-4E31-92B1-96417C8B4549}" presName="FourConn_3-4" presStyleLbl="fgAccFollowNode1" presStyleIdx="2" presStyleCnt="3">
        <dgm:presLayoutVars>
          <dgm:bulletEnabled val="1"/>
        </dgm:presLayoutVars>
      </dgm:prSet>
      <dgm:spPr/>
    </dgm:pt>
    <dgm:pt modelId="{AF5825B9-B162-4B0C-A467-B4B8ECE2CBF6}" type="pres">
      <dgm:prSet presAssocID="{834BD0F8-4DAF-4E31-92B1-96417C8B4549}" presName="FourNodes_1_text" presStyleLbl="node1" presStyleIdx="3" presStyleCnt="4">
        <dgm:presLayoutVars>
          <dgm:bulletEnabled val="1"/>
        </dgm:presLayoutVars>
      </dgm:prSet>
      <dgm:spPr/>
    </dgm:pt>
    <dgm:pt modelId="{B2D39883-0451-4D70-AEAA-E1ED85494328}" type="pres">
      <dgm:prSet presAssocID="{834BD0F8-4DAF-4E31-92B1-96417C8B4549}" presName="FourNodes_2_text" presStyleLbl="node1" presStyleIdx="3" presStyleCnt="4">
        <dgm:presLayoutVars>
          <dgm:bulletEnabled val="1"/>
        </dgm:presLayoutVars>
      </dgm:prSet>
      <dgm:spPr/>
    </dgm:pt>
    <dgm:pt modelId="{51DDECF3-26ED-4B11-906D-787D3352D01A}" type="pres">
      <dgm:prSet presAssocID="{834BD0F8-4DAF-4E31-92B1-96417C8B4549}" presName="FourNodes_3_text" presStyleLbl="node1" presStyleIdx="3" presStyleCnt="4">
        <dgm:presLayoutVars>
          <dgm:bulletEnabled val="1"/>
        </dgm:presLayoutVars>
      </dgm:prSet>
      <dgm:spPr/>
    </dgm:pt>
    <dgm:pt modelId="{264A769C-CAAC-4BC5-8271-CF8A133D88FB}" type="pres">
      <dgm:prSet presAssocID="{834BD0F8-4DAF-4E31-92B1-96417C8B454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A144E0B-225F-4010-BFA2-394C495FA5F2}" type="presOf" srcId="{90001FD0-767A-45DB-BF52-13DB84C02068}" destId="{58AD171D-A84A-4F86-B0CA-9EF7DE444C0D}" srcOrd="0" destOrd="1" presId="urn:microsoft.com/office/officeart/2005/8/layout/vProcess5"/>
    <dgm:cxn modelId="{6983F711-BA78-4DD0-81B7-A4D3098E29A9}" srcId="{6310A9CB-23C0-448C-9FCF-08D36189E67F}" destId="{F59D3C59-3F2D-4C45-9D6B-8891E408CA5E}" srcOrd="0" destOrd="0" parTransId="{3242DC2D-4F95-4AF5-9ED0-B6BECC8A0225}" sibTransId="{46E6F971-4B0D-41B9-8818-EF04D6D5A911}"/>
    <dgm:cxn modelId="{826B2E12-98BA-4758-BE48-29D789F2431E}" srcId="{834BD0F8-4DAF-4E31-92B1-96417C8B4549}" destId="{6310A9CB-23C0-448C-9FCF-08D36189E67F}" srcOrd="3" destOrd="0" parTransId="{FF01206A-0209-40B8-A3B7-A37FF6771816}" sibTransId="{59328122-F3D1-4B3E-AA6F-24D2C1ABD61E}"/>
    <dgm:cxn modelId="{334C4517-69CF-45CA-B990-323ABB14D8A9}" type="presOf" srcId="{2073721D-A269-4518-9282-2FBA42488E17}" destId="{B2D39883-0451-4D70-AEAA-E1ED85494328}" srcOrd="1" destOrd="1" presId="urn:microsoft.com/office/officeart/2005/8/layout/vProcess5"/>
    <dgm:cxn modelId="{A425F117-99CD-4EA7-9A22-0C6F329E5710}" type="presOf" srcId="{358A4E9D-2852-4D58-946E-2D379738B4EA}" destId="{B2D39883-0451-4D70-AEAA-E1ED85494328}" srcOrd="1" destOrd="0" presId="urn:microsoft.com/office/officeart/2005/8/layout/vProcess5"/>
    <dgm:cxn modelId="{134C1730-72E5-4FA8-A8DA-90F15A37036F}" type="presOf" srcId="{17BAEA06-0363-4E1E-8028-168592968D5C}" destId="{BF90F85F-A872-4E0D-AD38-FF6E3ABA6156}" srcOrd="0" destOrd="0" presId="urn:microsoft.com/office/officeart/2005/8/layout/vProcess5"/>
    <dgm:cxn modelId="{F51B4F3D-083C-4FDA-963E-CF2A957ABEC5}" type="presOf" srcId="{17BAEA06-0363-4E1E-8028-168592968D5C}" destId="{51DDECF3-26ED-4B11-906D-787D3352D01A}" srcOrd="1" destOrd="0" presId="urn:microsoft.com/office/officeart/2005/8/layout/vProcess5"/>
    <dgm:cxn modelId="{46226065-4A8D-4C57-9430-44B65643B3BA}" type="presOf" srcId="{F8BE20EA-BB5C-462D-B1A7-33A8BB07A874}" destId="{6D1CA899-D733-4680-A105-D1A71E6CEF59}" srcOrd="0" destOrd="0" presId="urn:microsoft.com/office/officeart/2005/8/layout/vProcess5"/>
    <dgm:cxn modelId="{36A8CF68-1222-4B28-8B09-443229753176}" srcId="{BEEF6397-E886-4F8C-BA56-8D085D33A826}" destId="{90001FD0-767A-45DB-BF52-13DB84C02068}" srcOrd="0" destOrd="0" parTransId="{5AFA9FD8-ED98-4F12-863B-D827EBB4CCE6}" sibTransId="{5155EFFB-3FC0-4AC5-B32C-6A827ECB7F06}"/>
    <dgm:cxn modelId="{723D216D-47F3-416A-A888-06E5B6C3D4AD}" srcId="{834BD0F8-4DAF-4E31-92B1-96417C8B4549}" destId="{358A4E9D-2852-4D58-946E-2D379738B4EA}" srcOrd="1" destOrd="0" parTransId="{F90EACF9-4E16-4D1E-837F-A221F1AAADDD}" sibTransId="{2C314D6C-EE74-4BBC-80EF-C9CE4E4479D3}"/>
    <dgm:cxn modelId="{313F5B6E-385E-4C32-BE6D-D2F3B691F86F}" type="presOf" srcId="{358A4E9D-2852-4D58-946E-2D379738B4EA}" destId="{0E83DD20-C91E-4117-B671-53E6963D44C7}" srcOrd="0" destOrd="0" presId="urn:microsoft.com/office/officeart/2005/8/layout/vProcess5"/>
    <dgm:cxn modelId="{3C4A9773-E20C-436A-BF37-CE21FF312852}" type="presOf" srcId="{2C314D6C-EE74-4BBC-80EF-C9CE4E4479D3}" destId="{101D1972-0CD2-43D5-90DE-B57E340B9E7D}" srcOrd="0" destOrd="0" presId="urn:microsoft.com/office/officeart/2005/8/layout/vProcess5"/>
    <dgm:cxn modelId="{550F7254-3C8B-49D7-850E-BB972CFF16C1}" type="presOf" srcId="{BEEF6397-E886-4F8C-BA56-8D085D33A826}" destId="{58AD171D-A84A-4F86-B0CA-9EF7DE444C0D}" srcOrd="0" destOrd="0" presId="urn:microsoft.com/office/officeart/2005/8/layout/vProcess5"/>
    <dgm:cxn modelId="{81648B7D-3F0B-42E9-AAD4-2208E41716D2}" type="presOf" srcId="{2073721D-A269-4518-9282-2FBA42488E17}" destId="{0E83DD20-C91E-4117-B671-53E6963D44C7}" srcOrd="0" destOrd="1" presId="urn:microsoft.com/office/officeart/2005/8/layout/vProcess5"/>
    <dgm:cxn modelId="{C4DD048B-9CC0-481E-8652-D8850AC08017}" type="presOf" srcId="{90001FD0-767A-45DB-BF52-13DB84C02068}" destId="{AF5825B9-B162-4B0C-A467-B4B8ECE2CBF6}" srcOrd="1" destOrd="1" presId="urn:microsoft.com/office/officeart/2005/8/layout/vProcess5"/>
    <dgm:cxn modelId="{94A724A3-2339-4BE3-97F0-B1CCC2741093}" type="presOf" srcId="{834BD0F8-4DAF-4E31-92B1-96417C8B4549}" destId="{E9ECE4B5-DBED-48A1-83CB-B5A29DA3011B}" srcOrd="0" destOrd="0" presId="urn:microsoft.com/office/officeart/2005/8/layout/vProcess5"/>
    <dgm:cxn modelId="{F4EABCAD-049A-498E-B1EE-914C4772B2AB}" srcId="{834BD0F8-4DAF-4E31-92B1-96417C8B4549}" destId="{BEEF6397-E886-4F8C-BA56-8D085D33A826}" srcOrd="0" destOrd="0" parTransId="{1882CEA3-F9B1-48F1-90F3-C757CDFAA02D}" sibTransId="{F8BE20EA-BB5C-462D-B1A7-33A8BB07A874}"/>
    <dgm:cxn modelId="{02A441D0-9C00-4757-AEBB-BF30AA12A855}" type="presOf" srcId="{F59D3C59-3F2D-4C45-9D6B-8891E408CA5E}" destId="{C0FBDEBC-BCD8-4CC8-BB17-2A3FFDDB155D}" srcOrd="0" destOrd="1" presId="urn:microsoft.com/office/officeart/2005/8/layout/vProcess5"/>
    <dgm:cxn modelId="{DA8531D8-23E7-4720-9C3E-9023E7A651E8}" srcId="{358A4E9D-2852-4D58-946E-2D379738B4EA}" destId="{2073721D-A269-4518-9282-2FBA42488E17}" srcOrd="0" destOrd="0" parTransId="{007D4915-1DCA-4D6C-97C1-C5157E4C19B0}" sibTransId="{BE5BF0C9-B8D8-4EF2-B8C9-51A4F32562CB}"/>
    <dgm:cxn modelId="{F98C40DA-F90C-49BA-9645-42EB555B4D0D}" type="presOf" srcId="{DFC8F474-53DB-43CA-965B-C66758084A3C}" destId="{0D1EBD38-3895-46EA-BD97-4586A167CBC1}" srcOrd="0" destOrd="0" presId="urn:microsoft.com/office/officeart/2005/8/layout/vProcess5"/>
    <dgm:cxn modelId="{CD20ACDA-4380-45AF-BEF0-0CB12CDFE1EF}" type="presOf" srcId="{6310A9CB-23C0-448C-9FCF-08D36189E67F}" destId="{C0FBDEBC-BCD8-4CC8-BB17-2A3FFDDB155D}" srcOrd="0" destOrd="0" presId="urn:microsoft.com/office/officeart/2005/8/layout/vProcess5"/>
    <dgm:cxn modelId="{06CC80E7-078F-4EDB-8386-8AAC336BE4EF}" srcId="{834BD0F8-4DAF-4E31-92B1-96417C8B4549}" destId="{17BAEA06-0363-4E1E-8028-168592968D5C}" srcOrd="2" destOrd="0" parTransId="{23E3DB3D-56CF-4640-BE89-F7A6D0DA7F3F}" sibTransId="{DFC8F474-53DB-43CA-965B-C66758084A3C}"/>
    <dgm:cxn modelId="{B7488BEE-6D16-45BF-BBDE-868F85EAD9A1}" type="presOf" srcId="{F59D3C59-3F2D-4C45-9D6B-8891E408CA5E}" destId="{264A769C-CAAC-4BC5-8271-CF8A133D88FB}" srcOrd="1" destOrd="1" presId="urn:microsoft.com/office/officeart/2005/8/layout/vProcess5"/>
    <dgm:cxn modelId="{21DDDBF9-2D27-4385-877B-A50DA7381D28}" type="presOf" srcId="{6310A9CB-23C0-448C-9FCF-08D36189E67F}" destId="{264A769C-CAAC-4BC5-8271-CF8A133D88FB}" srcOrd="1" destOrd="0" presId="urn:microsoft.com/office/officeart/2005/8/layout/vProcess5"/>
    <dgm:cxn modelId="{4A0939FF-A3C7-4526-9BF0-60BDBE47FBCC}" type="presOf" srcId="{BEEF6397-E886-4F8C-BA56-8D085D33A826}" destId="{AF5825B9-B162-4B0C-A467-B4B8ECE2CBF6}" srcOrd="1" destOrd="0" presId="urn:microsoft.com/office/officeart/2005/8/layout/vProcess5"/>
    <dgm:cxn modelId="{D5E21AD2-A032-4B46-BE3E-717F4A2EAC75}" type="presParOf" srcId="{E9ECE4B5-DBED-48A1-83CB-B5A29DA3011B}" destId="{2A3B6137-D3C7-4245-ACFD-2DAA1DF7EAC6}" srcOrd="0" destOrd="0" presId="urn:microsoft.com/office/officeart/2005/8/layout/vProcess5"/>
    <dgm:cxn modelId="{4CE2F1FD-41D7-4E0B-B599-3964F36F7F0D}" type="presParOf" srcId="{E9ECE4B5-DBED-48A1-83CB-B5A29DA3011B}" destId="{58AD171D-A84A-4F86-B0CA-9EF7DE444C0D}" srcOrd="1" destOrd="0" presId="urn:microsoft.com/office/officeart/2005/8/layout/vProcess5"/>
    <dgm:cxn modelId="{AA37EB97-84FD-4440-83EC-2E57D21FF93E}" type="presParOf" srcId="{E9ECE4B5-DBED-48A1-83CB-B5A29DA3011B}" destId="{0E83DD20-C91E-4117-B671-53E6963D44C7}" srcOrd="2" destOrd="0" presId="urn:microsoft.com/office/officeart/2005/8/layout/vProcess5"/>
    <dgm:cxn modelId="{ED2753CC-9C44-4313-97F0-BC27D0CC0552}" type="presParOf" srcId="{E9ECE4B5-DBED-48A1-83CB-B5A29DA3011B}" destId="{BF90F85F-A872-4E0D-AD38-FF6E3ABA6156}" srcOrd="3" destOrd="0" presId="urn:microsoft.com/office/officeart/2005/8/layout/vProcess5"/>
    <dgm:cxn modelId="{B755B81F-10F6-40E9-9646-34C11203CD1E}" type="presParOf" srcId="{E9ECE4B5-DBED-48A1-83CB-B5A29DA3011B}" destId="{C0FBDEBC-BCD8-4CC8-BB17-2A3FFDDB155D}" srcOrd="4" destOrd="0" presId="urn:microsoft.com/office/officeart/2005/8/layout/vProcess5"/>
    <dgm:cxn modelId="{0F4BDCCA-7AB7-46BE-BF41-2A20788DD319}" type="presParOf" srcId="{E9ECE4B5-DBED-48A1-83CB-B5A29DA3011B}" destId="{6D1CA899-D733-4680-A105-D1A71E6CEF59}" srcOrd="5" destOrd="0" presId="urn:microsoft.com/office/officeart/2005/8/layout/vProcess5"/>
    <dgm:cxn modelId="{1FB7C066-5133-4FD8-B576-252286353656}" type="presParOf" srcId="{E9ECE4B5-DBED-48A1-83CB-B5A29DA3011B}" destId="{101D1972-0CD2-43D5-90DE-B57E340B9E7D}" srcOrd="6" destOrd="0" presId="urn:microsoft.com/office/officeart/2005/8/layout/vProcess5"/>
    <dgm:cxn modelId="{37107C98-AD2A-4899-8DAB-19B705511DF5}" type="presParOf" srcId="{E9ECE4B5-DBED-48A1-83CB-B5A29DA3011B}" destId="{0D1EBD38-3895-46EA-BD97-4586A167CBC1}" srcOrd="7" destOrd="0" presId="urn:microsoft.com/office/officeart/2005/8/layout/vProcess5"/>
    <dgm:cxn modelId="{3E9B0B3B-D78A-4008-B504-B6C6632CE49B}" type="presParOf" srcId="{E9ECE4B5-DBED-48A1-83CB-B5A29DA3011B}" destId="{AF5825B9-B162-4B0C-A467-B4B8ECE2CBF6}" srcOrd="8" destOrd="0" presId="urn:microsoft.com/office/officeart/2005/8/layout/vProcess5"/>
    <dgm:cxn modelId="{53991D8E-5AA5-4EAC-A0FA-167107A29AB8}" type="presParOf" srcId="{E9ECE4B5-DBED-48A1-83CB-B5A29DA3011B}" destId="{B2D39883-0451-4D70-AEAA-E1ED85494328}" srcOrd="9" destOrd="0" presId="urn:microsoft.com/office/officeart/2005/8/layout/vProcess5"/>
    <dgm:cxn modelId="{B2D405A3-9E9A-404E-8CF5-EABCE6729EDC}" type="presParOf" srcId="{E9ECE4B5-DBED-48A1-83CB-B5A29DA3011B}" destId="{51DDECF3-26ED-4B11-906D-787D3352D01A}" srcOrd="10" destOrd="0" presId="urn:microsoft.com/office/officeart/2005/8/layout/vProcess5"/>
    <dgm:cxn modelId="{56C8ECA5-AB74-4742-8D9E-EBE068EF59C4}" type="presParOf" srcId="{E9ECE4B5-DBED-48A1-83CB-B5A29DA3011B}" destId="{264A769C-CAAC-4BC5-8271-CF8A133D88F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FBAD1-FE2A-4738-96A2-EE6B0B21691C}">
      <dsp:nvSpPr>
        <dsp:cNvPr id="0" name=""/>
        <dsp:cNvSpPr/>
      </dsp:nvSpPr>
      <dsp:spPr>
        <a:xfrm>
          <a:off x="1453" y="609510"/>
          <a:ext cx="1888157" cy="472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Property</a:t>
          </a:r>
        </a:p>
      </dsp:txBody>
      <dsp:txXfrm>
        <a:off x="15279" y="623336"/>
        <a:ext cx="1860505" cy="444387"/>
      </dsp:txXfrm>
    </dsp:sp>
    <dsp:sp modelId="{4F43240D-8291-4F7C-91CF-4DD06AF159BF}">
      <dsp:nvSpPr>
        <dsp:cNvPr id="0" name=""/>
        <dsp:cNvSpPr/>
      </dsp:nvSpPr>
      <dsp:spPr>
        <a:xfrm rot="5400000">
          <a:off x="904229" y="1122853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CD232-6D91-4770-9F42-8B2C173D7981}">
      <dsp:nvSpPr>
        <dsp:cNvPr id="0" name=""/>
        <dsp:cNvSpPr/>
      </dsp:nvSpPr>
      <dsp:spPr>
        <a:xfrm>
          <a:off x="1453" y="1246763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Density</a:t>
          </a:r>
        </a:p>
      </dsp:txBody>
      <dsp:txXfrm>
        <a:off x="15279" y="1260589"/>
        <a:ext cx="1860505" cy="444387"/>
      </dsp:txXfrm>
    </dsp:sp>
    <dsp:sp modelId="{CBB41F66-14C2-4CAD-9B00-F44C158143E8}">
      <dsp:nvSpPr>
        <dsp:cNvPr id="0" name=""/>
        <dsp:cNvSpPr/>
      </dsp:nvSpPr>
      <dsp:spPr>
        <a:xfrm rot="5400000">
          <a:off x="904229" y="1760106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5857"/>
                <a:satOff val="-992"/>
                <a:lumOff val="4588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5857"/>
                <a:satOff val="-992"/>
                <a:lumOff val="4588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5857"/>
                <a:satOff val="-992"/>
                <a:lumOff val="4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13DBC2-95E8-49BD-A4C6-3AC2B5F90F11}">
      <dsp:nvSpPr>
        <dsp:cNvPr id="0" name=""/>
        <dsp:cNvSpPr/>
      </dsp:nvSpPr>
      <dsp:spPr>
        <a:xfrm>
          <a:off x="1453" y="1884016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Specific Heat </a:t>
          </a:r>
        </a:p>
      </dsp:txBody>
      <dsp:txXfrm>
        <a:off x="15279" y="1897842"/>
        <a:ext cx="1860505" cy="444387"/>
      </dsp:txXfrm>
    </dsp:sp>
    <dsp:sp modelId="{B0F79CC7-48DA-4624-AED0-A2EA45DB4173}">
      <dsp:nvSpPr>
        <dsp:cNvPr id="0" name=""/>
        <dsp:cNvSpPr/>
      </dsp:nvSpPr>
      <dsp:spPr>
        <a:xfrm rot="5400000">
          <a:off x="904229" y="2397359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1715"/>
                <a:satOff val="-1984"/>
                <a:lumOff val="9175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11715"/>
                <a:satOff val="-1984"/>
                <a:lumOff val="9175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11715"/>
                <a:satOff val="-1984"/>
                <a:lumOff val="91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495118-CA94-4B87-BDAD-1B7941BF0F15}">
      <dsp:nvSpPr>
        <dsp:cNvPr id="0" name=""/>
        <dsp:cNvSpPr/>
      </dsp:nvSpPr>
      <dsp:spPr>
        <a:xfrm>
          <a:off x="1453" y="2521269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CTE</a:t>
          </a:r>
        </a:p>
      </dsp:txBody>
      <dsp:txXfrm>
        <a:off x="15279" y="2535095"/>
        <a:ext cx="1860505" cy="444387"/>
      </dsp:txXfrm>
    </dsp:sp>
    <dsp:sp modelId="{0B6F4C0E-0ED8-4652-838F-446293666930}">
      <dsp:nvSpPr>
        <dsp:cNvPr id="0" name=""/>
        <dsp:cNvSpPr/>
      </dsp:nvSpPr>
      <dsp:spPr>
        <a:xfrm rot="5400000">
          <a:off x="904229" y="3034612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7572"/>
                <a:satOff val="-2976"/>
                <a:lumOff val="1376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17572"/>
                <a:satOff val="-2976"/>
                <a:lumOff val="1376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17572"/>
                <a:satOff val="-2976"/>
                <a:lumOff val="137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E53F73-C6A7-4772-BDCF-8B856F120D84}">
      <dsp:nvSpPr>
        <dsp:cNvPr id="0" name=""/>
        <dsp:cNvSpPr/>
      </dsp:nvSpPr>
      <dsp:spPr>
        <a:xfrm>
          <a:off x="1453" y="3158522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Yield stress</a:t>
          </a:r>
        </a:p>
      </dsp:txBody>
      <dsp:txXfrm>
        <a:off x="15279" y="3172348"/>
        <a:ext cx="1860505" cy="444387"/>
      </dsp:txXfrm>
    </dsp:sp>
    <dsp:sp modelId="{C1E16484-BC26-412A-84BA-37DC87AA4A1D}">
      <dsp:nvSpPr>
        <dsp:cNvPr id="0" name=""/>
        <dsp:cNvSpPr/>
      </dsp:nvSpPr>
      <dsp:spPr>
        <a:xfrm>
          <a:off x="2153952" y="609510"/>
          <a:ext cx="1888157" cy="472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Response</a:t>
          </a:r>
        </a:p>
      </dsp:txBody>
      <dsp:txXfrm>
        <a:off x="2167778" y="623336"/>
        <a:ext cx="1860505" cy="444387"/>
      </dsp:txXfrm>
    </dsp:sp>
    <dsp:sp modelId="{AA2F9410-8F2B-45E2-B98E-012ADD4C0744}">
      <dsp:nvSpPr>
        <dsp:cNvPr id="0" name=""/>
        <dsp:cNvSpPr/>
      </dsp:nvSpPr>
      <dsp:spPr>
        <a:xfrm rot="5400000">
          <a:off x="3056728" y="1122853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3429"/>
                <a:satOff val="-3968"/>
                <a:lumOff val="1835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23429"/>
                <a:satOff val="-3968"/>
                <a:lumOff val="1835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23429"/>
                <a:satOff val="-3968"/>
                <a:lumOff val="183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B30250-7C71-4AB6-989D-4024D3A107E9}">
      <dsp:nvSpPr>
        <dsp:cNvPr id="0" name=""/>
        <dsp:cNvSpPr/>
      </dsp:nvSpPr>
      <dsp:spPr>
        <a:xfrm>
          <a:off x="2153952" y="1246763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Heat Deposition</a:t>
          </a:r>
        </a:p>
      </dsp:txBody>
      <dsp:txXfrm>
        <a:off x="2167778" y="1260589"/>
        <a:ext cx="1860505" cy="444387"/>
      </dsp:txXfrm>
    </dsp:sp>
    <dsp:sp modelId="{B0698524-5C4C-4EB5-8D3C-88A370D70CC4}">
      <dsp:nvSpPr>
        <dsp:cNvPr id="0" name=""/>
        <dsp:cNvSpPr/>
      </dsp:nvSpPr>
      <dsp:spPr>
        <a:xfrm rot="5400000">
          <a:off x="3056728" y="1760106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9286"/>
                <a:satOff val="-4960"/>
                <a:lumOff val="22938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29286"/>
                <a:satOff val="-4960"/>
                <a:lumOff val="22938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29286"/>
                <a:satOff val="-4960"/>
                <a:lumOff val="229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380DBE-A75B-4C82-A1F2-864268448CDE}">
      <dsp:nvSpPr>
        <dsp:cNvPr id="0" name=""/>
        <dsp:cNvSpPr/>
      </dsp:nvSpPr>
      <dsp:spPr>
        <a:xfrm>
          <a:off x="2153952" y="1884016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Temperature Rise</a:t>
          </a:r>
        </a:p>
      </dsp:txBody>
      <dsp:txXfrm>
        <a:off x="2167778" y="1897842"/>
        <a:ext cx="1860505" cy="444387"/>
      </dsp:txXfrm>
    </dsp:sp>
    <dsp:sp modelId="{AAFF9772-BAD2-452B-8C96-6F8C14828080}">
      <dsp:nvSpPr>
        <dsp:cNvPr id="0" name=""/>
        <dsp:cNvSpPr/>
      </dsp:nvSpPr>
      <dsp:spPr>
        <a:xfrm rot="5400000">
          <a:off x="3056728" y="2397359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5144"/>
                <a:satOff val="-5952"/>
                <a:lumOff val="27525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35144"/>
                <a:satOff val="-5952"/>
                <a:lumOff val="27525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35144"/>
                <a:satOff val="-5952"/>
                <a:lumOff val="275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6F367C-C294-42E9-B421-94929FFE4E24}">
      <dsp:nvSpPr>
        <dsp:cNvPr id="0" name=""/>
        <dsp:cNvSpPr/>
      </dsp:nvSpPr>
      <dsp:spPr>
        <a:xfrm>
          <a:off x="2153952" y="2521269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Thermal Expansion</a:t>
          </a:r>
        </a:p>
      </dsp:txBody>
      <dsp:txXfrm>
        <a:off x="2167778" y="2535095"/>
        <a:ext cx="1860505" cy="444387"/>
      </dsp:txXfrm>
    </dsp:sp>
    <dsp:sp modelId="{B3AA53DE-25EC-4758-A552-6EB003C8AD71}">
      <dsp:nvSpPr>
        <dsp:cNvPr id="0" name=""/>
        <dsp:cNvSpPr/>
      </dsp:nvSpPr>
      <dsp:spPr>
        <a:xfrm rot="5400000">
          <a:off x="3056728" y="3034612"/>
          <a:ext cx="82606" cy="8260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41001"/>
                <a:satOff val="-6944"/>
                <a:lumOff val="3211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F00139-526D-44A6-A982-A4596ED4CEE0}">
      <dsp:nvSpPr>
        <dsp:cNvPr id="0" name=""/>
        <dsp:cNvSpPr/>
      </dsp:nvSpPr>
      <dsp:spPr>
        <a:xfrm>
          <a:off x="2153952" y="3158522"/>
          <a:ext cx="1888157" cy="4720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Plasticity</a:t>
          </a:r>
        </a:p>
      </dsp:txBody>
      <dsp:txXfrm>
        <a:off x="2167778" y="3172348"/>
        <a:ext cx="1860505" cy="444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D171D-A84A-4F86-B0CA-9EF7DE444C0D}">
      <dsp:nvSpPr>
        <dsp:cNvPr id="0" name=""/>
        <dsp:cNvSpPr/>
      </dsp:nvSpPr>
      <dsp:spPr>
        <a:xfrm>
          <a:off x="0" y="0"/>
          <a:ext cx="4053839" cy="69500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CrMnV</a:t>
          </a:r>
          <a:r>
            <a:rPr lang="en-US" sz="1800" b="1" kern="1200" dirty="0"/>
            <a:t> (1)</a:t>
          </a:r>
          <a:endParaRPr lang="en-US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Equimolar BCC single phase</a:t>
          </a:r>
        </a:p>
      </dsp:txBody>
      <dsp:txXfrm>
        <a:off x="20356" y="20356"/>
        <a:ext cx="3245143" cy="654295"/>
      </dsp:txXfrm>
    </dsp:sp>
    <dsp:sp modelId="{0E83DD20-C91E-4117-B671-53E6963D44C7}">
      <dsp:nvSpPr>
        <dsp:cNvPr id="0" name=""/>
        <dsp:cNvSpPr/>
      </dsp:nvSpPr>
      <dsp:spPr>
        <a:xfrm>
          <a:off x="339509" y="821372"/>
          <a:ext cx="4053839" cy="69500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CrMnTiV</a:t>
          </a:r>
          <a:r>
            <a:rPr lang="en-US" sz="1800" b="1" kern="1200" dirty="0"/>
            <a:t> (2)</a:t>
          </a:r>
          <a:endParaRPr lang="en-US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Impurity getter</a:t>
          </a:r>
        </a:p>
      </dsp:txBody>
      <dsp:txXfrm>
        <a:off x="359865" y="841728"/>
        <a:ext cx="3221863" cy="654295"/>
      </dsp:txXfrm>
    </dsp:sp>
    <dsp:sp modelId="{BF90F85F-A872-4E0D-AD38-FF6E3ABA6156}">
      <dsp:nvSpPr>
        <dsp:cNvPr id="0" name=""/>
        <dsp:cNvSpPr/>
      </dsp:nvSpPr>
      <dsp:spPr>
        <a:xfrm>
          <a:off x="673950" y="1642745"/>
          <a:ext cx="4053839" cy="69500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AlCrMnTiV</a:t>
          </a:r>
          <a:r>
            <a:rPr lang="en-US" sz="1800" b="1" kern="1200" dirty="0"/>
            <a:t> (3)</a:t>
          </a:r>
          <a:endParaRPr lang="en-US" sz="1800" b="1" kern="1200" baseline="-250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Lower density/higher specific heat</a:t>
          </a:r>
        </a:p>
      </dsp:txBody>
      <dsp:txXfrm>
        <a:off x="694306" y="1663101"/>
        <a:ext cx="3226930" cy="654295"/>
      </dsp:txXfrm>
    </dsp:sp>
    <dsp:sp modelId="{C0FBDEBC-BCD8-4CC8-BB17-2A3FFDDB155D}">
      <dsp:nvSpPr>
        <dsp:cNvPr id="0" name=""/>
        <dsp:cNvSpPr/>
      </dsp:nvSpPr>
      <dsp:spPr>
        <a:xfrm>
          <a:off x="1013459" y="2464117"/>
          <a:ext cx="4053839" cy="69500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AlCoCrMnTiV</a:t>
          </a:r>
          <a:r>
            <a:rPr lang="en-US" sz="1800" b="1" kern="1200" dirty="0"/>
            <a:t> (4)</a:t>
          </a:r>
          <a:endParaRPr lang="en-US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0" kern="1200" dirty="0"/>
            <a:t>Semi-coherent B2 phase </a:t>
          </a:r>
        </a:p>
      </dsp:txBody>
      <dsp:txXfrm>
        <a:off x="1033815" y="2484473"/>
        <a:ext cx="3221863" cy="654295"/>
      </dsp:txXfrm>
    </dsp:sp>
    <dsp:sp modelId="{6D1CA899-D733-4680-A105-D1A71E6CEF59}">
      <dsp:nvSpPr>
        <dsp:cNvPr id="0" name=""/>
        <dsp:cNvSpPr/>
      </dsp:nvSpPr>
      <dsp:spPr>
        <a:xfrm>
          <a:off x="3602084" y="532312"/>
          <a:ext cx="451754" cy="4517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703729" y="532312"/>
        <a:ext cx="248464" cy="339945"/>
      </dsp:txXfrm>
    </dsp:sp>
    <dsp:sp modelId="{101D1972-0CD2-43D5-90DE-B57E340B9E7D}">
      <dsp:nvSpPr>
        <dsp:cNvPr id="0" name=""/>
        <dsp:cNvSpPr/>
      </dsp:nvSpPr>
      <dsp:spPr>
        <a:xfrm>
          <a:off x="3941593" y="1353685"/>
          <a:ext cx="451754" cy="4517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043238" y="1353685"/>
        <a:ext cx="248464" cy="339945"/>
      </dsp:txXfrm>
    </dsp:sp>
    <dsp:sp modelId="{0D1EBD38-3895-46EA-BD97-4586A167CBC1}">
      <dsp:nvSpPr>
        <dsp:cNvPr id="0" name=""/>
        <dsp:cNvSpPr/>
      </dsp:nvSpPr>
      <dsp:spPr>
        <a:xfrm>
          <a:off x="4276035" y="2175057"/>
          <a:ext cx="451754" cy="4517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377680" y="2175057"/>
        <a:ext cx="248464" cy="339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722E3-A23C-48A9-821B-121A264AB61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1C83-E05A-4E11-BD53-9B79F8CD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an HEA</a:t>
            </a:r>
          </a:p>
          <a:p>
            <a:r>
              <a:rPr lang="en-US" dirty="0"/>
              <a:t>Radiation damage in metals</a:t>
            </a:r>
          </a:p>
          <a:p>
            <a:r>
              <a:rPr lang="en-US" dirty="0"/>
              <a:t>Radiation Tolerance</a:t>
            </a:r>
          </a:p>
          <a:p>
            <a:r>
              <a:rPr lang="en-US" dirty="0"/>
              <a:t>Design process for HEA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54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angle annular dark field</a:t>
            </a:r>
          </a:p>
          <a:p>
            <a:r>
              <a:rPr lang="en-US" dirty="0"/>
              <a:t>Is central precipitate an agglomeration of the small ones?? Are the small ones </a:t>
            </a:r>
            <a:r>
              <a:rPr lang="en-US" dirty="0" err="1"/>
              <a:t>nucleations</a:t>
            </a:r>
            <a:r>
              <a:rPr lang="en-US" dirty="0"/>
              <a:t> of the big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7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70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47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B924-071A-2F4B-B09C-D1512BD3B1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5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0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7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639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C83-E05A-4E11-BD53-9B79F8CD6E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8983" y="2598739"/>
            <a:ext cx="9245600" cy="1470025"/>
          </a:xfrm>
        </p:spPr>
        <p:txBody>
          <a:bodyPr/>
          <a:lstStyle>
            <a:lvl1pPr>
              <a:defRPr sz="2925"/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58983" y="4151313"/>
            <a:ext cx="85344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ea typeface="+mn-ea"/>
                <a:cs typeface="+mn-cs"/>
              </a:defRPr>
            </a:lvl1pPr>
          </a:lstStyle>
          <a:p>
            <a:pPr>
              <a:defRPr/>
            </a:pPr>
            <a:fld id="{7C4A76BF-C400-46EA-8269-D37FE396EADB}" type="datetime1">
              <a:rPr lang="en-US" altLang="zh-CN" smtClean="0">
                <a:solidFill>
                  <a:srgbClr val="000000"/>
                </a:solidFill>
              </a:rPr>
              <a:t>6/27/2023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5B6E0D2-1E88-479A-AF67-CFE998C57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7" y="152279"/>
            <a:ext cx="9564998" cy="2551176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35979CA-756F-4D0A-9DE6-FEC132484A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33" y="5478451"/>
            <a:ext cx="1449069" cy="9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93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C276F-2B06-407D-91E2-ACC87E8272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830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84D33E-0C89-4DB3-BE00-A9D3011CD75B}" type="datetime1">
              <a:rPr lang="en-US" smtClean="0">
                <a:solidFill>
                  <a:srgbClr val="000000"/>
                </a:solidFill>
              </a:rPr>
              <a:t>6/27/2023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A1E381B-2931-478B-868E-65B8159943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358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76E1-FAF5-444F-BEEB-BEBA751C3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74ED5-52F8-4A29-9E2C-A15E9F3F603B}"/>
              </a:ext>
            </a:extLst>
          </p:cNvPr>
          <p:cNvSpPr txBox="1"/>
          <p:nvPr userDrawn="1"/>
        </p:nvSpPr>
        <p:spPr>
          <a:xfrm>
            <a:off x="10358905" y="6474691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AC2BDFF-EB0B-4361-96B1-E316B57BFF8E}" type="datetime1">
              <a:rPr lang="en-US" sz="1400" smtClean="0"/>
              <a:t>6/27/2023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6470605"/>
      </p:ext>
    </p:extLst>
  </p:cSld>
  <p:clrMapOvr>
    <a:masterClrMapping/>
  </p:clrMapOvr>
  <p:transition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CCEF9-6D52-4B03-91A2-0425A094F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780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310" y="116601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5310" y="116601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B6D2-2626-49C6-ACE1-E86223C2D4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674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91B8-FB3C-49B6-B9ED-83D6479B7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5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AABE-A0DE-4502-A869-D43BD936D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909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970E3-D729-415C-AD12-40790242BB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18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C2F64-4BD1-4D1B-8D6C-976CCA0FE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190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C428D-C79D-4D67-928A-10F783EFE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777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0"/>
            <a:ext cx="8134351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962400" y="4953000"/>
            <a:ext cx="3860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altLang="zh-CN" sz="750" b="1" dirty="0">
              <a:solidFill>
                <a:srgbClr val="000000"/>
              </a:solidFill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8534400" y="6324600"/>
            <a:ext cx="254000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US" altLang="zh-CN" sz="750" b="1" dirty="0">
              <a:solidFill>
                <a:srgbClr val="000000"/>
              </a:solidFill>
            </a:endParaRPr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57150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609600" y="6400800"/>
            <a:ext cx="10769600" cy="0"/>
          </a:xfrm>
          <a:prstGeom prst="line">
            <a:avLst/>
          </a:prstGeom>
          <a:noFill/>
          <a:ln w="28575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25200" y="6477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 b="1"/>
            </a:lvl1pPr>
          </a:lstStyle>
          <a:p>
            <a:pPr>
              <a:defRPr/>
            </a:pPr>
            <a:fld id="{44C04487-FF1C-4D13-A860-A3D949108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C39A93C-249B-4CEB-AD4B-F6B9FB8A44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" y="6109966"/>
            <a:ext cx="36572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0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82" y="2426825"/>
            <a:ext cx="10289032" cy="1470025"/>
          </a:xfrm>
        </p:spPr>
        <p:txBody>
          <a:bodyPr/>
          <a:lstStyle/>
          <a:p>
            <a:r>
              <a:rPr lang="en-US" sz="3600" dirty="0"/>
              <a:t>Development of High Entropy Alloys for Next-Generation Beam Windows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982" y="4576753"/>
            <a:ext cx="10946085" cy="1316426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Nick Crnkovich</a:t>
            </a:r>
            <a:r>
              <a:rPr lang="en-US" sz="18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Michael Moorehead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Gaurav Arora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Kavin Ammigan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Frederique Pellemoine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Izabela Szlufarska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Sujit Bidhar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Adrien Couet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Wisconsin-Madison, Madison, Wisconsin, U.S.A</a:t>
            </a: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 National Accelerator Laboratory, Batavia, Illinois, U.S.A</a:t>
            </a: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Idaho National Laboratory, Idaho Falls, ID, U.S.A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F06F8-BACC-40A7-A43F-C4CE2C08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667" y="6248400"/>
            <a:ext cx="2133600" cy="476250"/>
          </a:xfrm>
        </p:spPr>
        <p:txBody>
          <a:bodyPr/>
          <a:lstStyle/>
          <a:p>
            <a:pPr>
              <a:defRPr/>
            </a:pPr>
            <a:fld id="{7C83E4E6-8DAC-4510-8BF0-5B5EA8EC04BF}" type="datetime1">
              <a:rPr lang="en-US" altLang="zh-CN" sz="1400">
                <a:solidFill>
                  <a:srgbClr val="000000"/>
                </a:solidFill>
              </a:rPr>
              <a:t>6/27/2023</a:t>
            </a:fld>
            <a:endParaRPr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16C8A-3E10-4AB0-AB17-E54ACC6D1401}"/>
              </a:ext>
            </a:extLst>
          </p:cNvPr>
          <p:cNvSpPr txBox="1"/>
          <p:nvPr/>
        </p:nvSpPr>
        <p:spPr>
          <a:xfrm>
            <a:off x="935551" y="3790406"/>
            <a:ext cx="959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the effects of </a:t>
            </a:r>
            <a:r>
              <a:rPr lang="en-US" sz="2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nanocrystallinity</a:t>
            </a: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 radiation tolerance of beryllium</a:t>
            </a:r>
          </a:p>
        </p:txBody>
      </p:sp>
      <p:pic>
        <p:nvPicPr>
          <p:cNvPr id="1026" name="Picture 2" descr="Fermilab | CERN openlab">
            <a:extLst>
              <a:ext uri="{FF2B5EF4-FFF2-40B4-BE49-F238E27FC236}">
                <a16:creationId xmlns:a16="http://schemas.microsoft.com/office/drawing/2014/main" id="{F9D92E03-E8AB-A4F6-EFC7-13BB7C7C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9" b="31791"/>
          <a:stretch/>
        </p:blipFill>
        <p:spPr bwMode="auto">
          <a:xfrm>
            <a:off x="8581819" y="6078609"/>
            <a:ext cx="1190625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3077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73F3-0159-CF7F-30FB-00DD9B32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Design Refinement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3FB3B-86D0-60EE-7B09-05CA22B3F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73422F-8079-EDDE-8CEB-85C71F816B22}"/>
              </a:ext>
            </a:extLst>
          </p:cNvPr>
          <p:cNvGrpSpPr/>
          <p:nvPr/>
        </p:nvGrpSpPr>
        <p:grpSpPr>
          <a:xfrm>
            <a:off x="2188065" y="1049966"/>
            <a:ext cx="7150175" cy="2644552"/>
            <a:chOff x="4042551" y="1034555"/>
            <a:chExt cx="7150175" cy="2644552"/>
          </a:xfrm>
        </p:grpSpPr>
        <p:pic>
          <p:nvPicPr>
            <p:cNvPr id="5" name="Content Placeholder 6" descr="Chart&#10;&#10;Description automatically generated">
              <a:extLst>
                <a:ext uri="{FF2B5EF4-FFF2-40B4-BE49-F238E27FC236}">
                  <a16:creationId xmlns:a16="http://schemas.microsoft.com/office/drawing/2014/main" id="{8633A0AD-545D-ADCC-45E6-AA7EB8C65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551" y="1034555"/>
              <a:ext cx="3903567" cy="26445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5BD2B2-C2DE-8412-814E-493F944C58B7}"/>
                </a:ext>
              </a:extLst>
            </p:cNvPr>
            <p:cNvSpPr txBox="1"/>
            <p:nvPr/>
          </p:nvSpPr>
          <p:spPr>
            <a:xfrm>
              <a:off x="5095814" y="2073482"/>
              <a:ext cx="60969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Al</a:t>
              </a:r>
              <a:r>
                <a:rPr lang="en-US" sz="1400" baseline="-25000" dirty="0"/>
                <a:t>16</a:t>
              </a:r>
              <a:r>
                <a:rPr lang="en-US" sz="1400" dirty="0"/>
                <a:t>Cr</a:t>
              </a:r>
              <a:r>
                <a:rPr lang="en-US" sz="1400" baseline="-25000" dirty="0"/>
                <a:t>25</a:t>
              </a:r>
              <a:r>
                <a:rPr lang="en-US" sz="1400" dirty="0"/>
                <a:t>Mn</a:t>
              </a:r>
              <a:r>
                <a:rPr lang="en-US" sz="1400" baseline="-25000" dirty="0"/>
                <a:t>30</a:t>
              </a:r>
              <a:r>
                <a:rPr lang="en-US" sz="1400" dirty="0"/>
                <a:t>Ti</a:t>
              </a:r>
              <a:r>
                <a:rPr lang="en-US" sz="1400" baseline="-25000" dirty="0"/>
                <a:t>1</a:t>
              </a:r>
              <a:r>
                <a:rPr lang="en-US" sz="1400" dirty="0"/>
                <a:t>V</a:t>
              </a:r>
              <a:r>
                <a:rPr lang="en-US" sz="1400" baseline="-25000" dirty="0"/>
                <a:t>24</a:t>
              </a:r>
              <a:r>
                <a:rPr lang="en-US" sz="1400" dirty="0"/>
                <a:t>Co</a:t>
              </a:r>
              <a:r>
                <a:rPr lang="en-US" sz="1400" baseline="-25000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880878-D748-1E57-3D1F-BDF05B96DB3B}"/>
              </a:ext>
            </a:extLst>
          </p:cNvPr>
          <p:cNvGrpSpPr/>
          <p:nvPr/>
        </p:nvGrpSpPr>
        <p:grpSpPr>
          <a:xfrm>
            <a:off x="6086003" y="1068820"/>
            <a:ext cx="4001921" cy="2644552"/>
            <a:chOff x="7940489" y="1053409"/>
            <a:chExt cx="4001921" cy="2644552"/>
          </a:xfrm>
        </p:grpSpPr>
        <p:pic>
          <p:nvPicPr>
            <p:cNvPr id="7" name="Content Placeholder 8" descr="Chart, line chart&#10;&#10;Description automatically generated">
              <a:extLst>
                <a:ext uri="{FF2B5EF4-FFF2-40B4-BE49-F238E27FC236}">
                  <a16:creationId xmlns:a16="http://schemas.microsoft.com/office/drawing/2014/main" id="{80FFC114-7143-2D4C-0C19-D4FA4C7B3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489" y="1053409"/>
              <a:ext cx="3903567" cy="264455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EA60A2-5262-15F4-4DB4-36A4C65E4908}"/>
                </a:ext>
              </a:extLst>
            </p:cNvPr>
            <p:cNvSpPr txBox="1"/>
            <p:nvPr/>
          </p:nvSpPr>
          <p:spPr>
            <a:xfrm>
              <a:off x="9060954" y="2085579"/>
              <a:ext cx="28814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Al</a:t>
              </a:r>
              <a:r>
                <a:rPr lang="en-US" sz="1400" baseline="-25000" dirty="0"/>
                <a:t>10</a:t>
              </a:r>
              <a:r>
                <a:rPr lang="en-US" sz="1400" dirty="0"/>
                <a:t>Cr</a:t>
              </a:r>
              <a:r>
                <a:rPr lang="en-US" sz="1400" baseline="-25000" dirty="0"/>
                <a:t>25</a:t>
              </a:r>
              <a:r>
                <a:rPr lang="en-US" sz="1400" dirty="0"/>
                <a:t>Mn</a:t>
              </a:r>
              <a:r>
                <a:rPr lang="en-US" sz="1400" baseline="-25000" dirty="0"/>
                <a:t>26</a:t>
              </a:r>
              <a:r>
                <a:rPr lang="en-US" sz="1400" dirty="0"/>
                <a:t>Ti</a:t>
              </a:r>
              <a:r>
                <a:rPr lang="en-US" sz="1400" baseline="-25000" dirty="0"/>
                <a:t>3</a:t>
              </a:r>
              <a:r>
                <a:rPr lang="en-US" sz="1400" dirty="0"/>
                <a:t>V</a:t>
              </a:r>
              <a:r>
                <a:rPr lang="en-US" sz="1400" baseline="-25000" dirty="0"/>
                <a:t>34</a:t>
              </a:r>
              <a:r>
                <a:rPr lang="en-US" sz="1400" dirty="0"/>
                <a:t>Co</a:t>
              </a:r>
              <a:r>
                <a:rPr lang="en-US" sz="1400" baseline="-25000" dirty="0"/>
                <a:t>2</a:t>
              </a:r>
              <a:endParaRPr lang="en-US" baseline="-25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A01C1E-0325-5B87-DFB3-B78D366E2D58}"/>
              </a:ext>
            </a:extLst>
          </p:cNvPr>
          <p:cNvGrpSpPr/>
          <p:nvPr/>
        </p:nvGrpSpPr>
        <p:grpSpPr>
          <a:xfrm>
            <a:off x="2223273" y="3701275"/>
            <a:ext cx="7155849" cy="2644552"/>
            <a:chOff x="4077759" y="3685864"/>
            <a:chExt cx="7155849" cy="2644552"/>
          </a:xfrm>
        </p:grpSpPr>
        <p:pic>
          <p:nvPicPr>
            <p:cNvPr id="9" name="Content Placeholder 8" descr="Chart, diagram&#10;&#10;Description automatically generated">
              <a:extLst>
                <a:ext uri="{FF2B5EF4-FFF2-40B4-BE49-F238E27FC236}">
                  <a16:creationId xmlns:a16="http://schemas.microsoft.com/office/drawing/2014/main" id="{6EEBB3A5-609F-5E01-B8F5-D5F79BCD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7759" y="3685864"/>
              <a:ext cx="3903567" cy="26445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0C0F35-DC40-7737-CB61-DDF62398BACB}"/>
                </a:ext>
              </a:extLst>
            </p:cNvPr>
            <p:cNvSpPr txBox="1"/>
            <p:nvPr/>
          </p:nvSpPr>
          <p:spPr>
            <a:xfrm>
              <a:off x="5136696" y="4741555"/>
              <a:ext cx="60969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Al</a:t>
              </a:r>
              <a:r>
                <a:rPr lang="en-US" sz="1400" baseline="-25000" dirty="0"/>
                <a:t>16</a:t>
              </a:r>
              <a:r>
                <a:rPr lang="en-US" sz="1400" dirty="0"/>
                <a:t>Cr</a:t>
              </a:r>
              <a:r>
                <a:rPr lang="en-US" sz="1400" baseline="-25000" dirty="0"/>
                <a:t>25</a:t>
              </a:r>
              <a:r>
                <a:rPr lang="en-US" sz="1400" dirty="0"/>
                <a:t>Mn</a:t>
              </a:r>
              <a:r>
                <a:rPr lang="en-US" sz="1400" baseline="-25000" dirty="0"/>
                <a:t>30</a:t>
              </a:r>
              <a:r>
                <a:rPr lang="en-US" sz="1400" dirty="0"/>
                <a:t>Ti</a:t>
              </a:r>
              <a:r>
                <a:rPr lang="en-US" sz="1400" baseline="-25000" dirty="0"/>
                <a:t>1</a:t>
              </a:r>
              <a:r>
                <a:rPr lang="en-US" sz="1400" dirty="0"/>
                <a:t>V</a:t>
              </a:r>
              <a:r>
                <a:rPr lang="en-US" sz="1400" baseline="-25000" dirty="0"/>
                <a:t>26</a:t>
              </a:r>
              <a:r>
                <a:rPr lang="en-US" sz="1400" dirty="0"/>
                <a:t>Co</a:t>
              </a:r>
              <a:r>
                <a:rPr lang="en-US" sz="1400" baseline="-25000" dirty="0"/>
                <a:t>2</a:t>
              </a:r>
              <a:endParaRPr lang="en-US" baseline="-25000" dirty="0"/>
            </a:p>
          </p:txBody>
        </p:sp>
      </p:grpSp>
      <p:pic>
        <p:nvPicPr>
          <p:cNvPr id="11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64F04D1D-A602-701D-62CB-8366492444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51" y="3730707"/>
            <a:ext cx="3903568" cy="264455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AEAF63-1EF6-B9F5-704B-165891201CFD}"/>
              </a:ext>
            </a:extLst>
          </p:cNvPr>
          <p:cNvSpPr txBox="1"/>
          <p:nvPr/>
        </p:nvSpPr>
        <p:spPr>
          <a:xfrm>
            <a:off x="7289058" y="4769063"/>
            <a:ext cx="6096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Al</a:t>
            </a:r>
            <a:r>
              <a:rPr lang="en-US" sz="1400" baseline="-25000" dirty="0"/>
              <a:t>10</a:t>
            </a:r>
            <a:r>
              <a:rPr lang="en-US" sz="1400" dirty="0"/>
              <a:t>Cr</a:t>
            </a:r>
            <a:r>
              <a:rPr lang="en-US" sz="1400" baseline="-25000" dirty="0"/>
              <a:t>25</a:t>
            </a:r>
            <a:r>
              <a:rPr lang="en-US" sz="1400" dirty="0"/>
              <a:t>Mn</a:t>
            </a:r>
            <a:r>
              <a:rPr lang="en-US" sz="1400" baseline="-25000" dirty="0"/>
              <a:t>28</a:t>
            </a:r>
            <a:r>
              <a:rPr lang="en-US" sz="1400" dirty="0"/>
              <a:t>Ti</a:t>
            </a:r>
            <a:r>
              <a:rPr lang="en-US" sz="1400" baseline="-25000" dirty="0"/>
              <a:t>1</a:t>
            </a:r>
            <a:r>
              <a:rPr lang="en-US" sz="1400" dirty="0"/>
              <a:t>V</a:t>
            </a:r>
            <a:r>
              <a:rPr lang="en-US" sz="1400" baseline="-25000" dirty="0"/>
              <a:t>34</a:t>
            </a:r>
            <a:r>
              <a:rPr lang="en-US" sz="1400" dirty="0"/>
              <a:t>Co</a:t>
            </a:r>
            <a:r>
              <a:rPr lang="en-US" sz="1400" baseline="-25000" dirty="0"/>
              <a:t>2</a:t>
            </a:r>
            <a:endParaRPr lang="en-US" baseline="-25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0C28B-CDC4-9EA2-7185-BDF4B61C5C1E}"/>
              </a:ext>
            </a:extLst>
          </p:cNvPr>
          <p:cNvCxnSpPr/>
          <p:nvPr/>
        </p:nvCxnSpPr>
        <p:spPr bwMode="auto">
          <a:xfrm flipH="1">
            <a:off x="9319761" y="3119194"/>
            <a:ext cx="1017753" cy="157962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D311FF-37E0-07D5-50CA-2AE7D83AB10B}"/>
              </a:ext>
            </a:extLst>
          </p:cNvPr>
          <p:cNvCxnSpPr>
            <a:cxnSpLocks/>
          </p:cNvCxnSpPr>
          <p:nvPr/>
        </p:nvCxnSpPr>
        <p:spPr bwMode="auto">
          <a:xfrm>
            <a:off x="2465173" y="5393724"/>
            <a:ext cx="1087395" cy="503538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8C23D0-D92C-342D-B294-BCF7AA2C116B}"/>
              </a:ext>
            </a:extLst>
          </p:cNvPr>
          <p:cNvSpPr txBox="1"/>
          <p:nvPr/>
        </p:nvSpPr>
        <p:spPr>
          <a:xfrm>
            <a:off x="10401300" y="2918428"/>
            <a:ext cx="16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Increased solidus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C266B-8A38-72F6-0068-C4E452054016}"/>
              </a:ext>
            </a:extLst>
          </p:cNvPr>
          <p:cNvSpPr txBox="1"/>
          <p:nvPr/>
        </p:nvSpPr>
        <p:spPr>
          <a:xfrm>
            <a:off x="683394" y="5233078"/>
            <a:ext cx="1941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Lower sec. phase onset</a:t>
            </a:r>
          </a:p>
        </p:txBody>
      </p:sp>
    </p:spTree>
    <p:extLst>
      <p:ext uri="{BB962C8B-B14F-4D97-AF65-F5344CB8AC3E}">
        <p14:creationId xmlns:p14="http://schemas.microsoft.com/office/powerpoint/2010/main" val="406727464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FB74B-57C0-9D83-7DA2-822B87CF6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10" y="1166018"/>
            <a:ext cx="5296351" cy="4525963"/>
          </a:xfrm>
        </p:spPr>
        <p:txBody>
          <a:bodyPr/>
          <a:lstStyle/>
          <a:p>
            <a:r>
              <a:rPr lang="en-US" dirty="0"/>
              <a:t>Target case: FNAL’s </a:t>
            </a:r>
            <a:r>
              <a:rPr lang="en-US" dirty="0" err="1"/>
              <a:t>NuMI</a:t>
            </a:r>
            <a:r>
              <a:rPr lang="en-US" dirty="0"/>
              <a:t> beam line</a:t>
            </a:r>
          </a:p>
          <a:p>
            <a:r>
              <a:rPr lang="en-US" dirty="0"/>
              <a:t>120 GeV protons—1 MW</a:t>
            </a:r>
          </a:p>
          <a:p>
            <a:r>
              <a:rPr lang="en-US" dirty="0"/>
              <a:t>10 µs pulse @ 0.75 Hz repetition</a:t>
            </a:r>
          </a:p>
          <a:p>
            <a:r>
              <a:rPr lang="en-US" dirty="0"/>
              <a:t>3 cm diameter window, edge held at 300 K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0311E-880B-4D92-4ED4-DF539FC8D1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7718E5-5F5C-333E-D1E7-41BCCC638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809" y="5118060"/>
            <a:ext cx="5867702" cy="762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ED35E6-8120-6DCD-E2CA-624346123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660" y="3966988"/>
            <a:ext cx="2635632" cy="1151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72714E-7355-6E9E-1A3C-18606CF7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809" y="4169500"/>
            <a:ext cx="2035644" cy="7604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52D366-6017-CC4D-8958-80B8E578C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29" y="3094796"/>
            <a:ext cx="2704647" cy="8865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254A85-2484-E9EB-881E-20C75FA21AD0}"/>
              </a:ext>
            </a:extLst>
          </p:cNvPr>
          <p:cNvCxnSpPr>
            <a:cxnSpLocks/>
            <a:endCxn id="20" idx="3"/>
          </p:cNvCxnSpPr>
          <p:nvPr/>
        </p:nvCxnSpPr>
        <p:spPr bwMode="auto">
          <a:xfrm flipH="1">
            <a:off x="5856476" y="3488635"/>
            <a:ext cx="1702233" cy="49454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6423E8-0038-508B-605E-29BB90EF244E}"/>
              </a:ext>
            </a:extLst>
          </p:cNvPr>
          <p:cNvCxnSpPr>
            <a:cxnSpLocks/>
          </p:cNvCxnSpPr>
          <p:nvPr/>
        </p:nvCxnSpPr>
        <p:spPr bwMode="auto">
          <a:xfrm flipH="1">
            <a:off x="7223106" y="4422207"/>
            <a:ext cx="1702233" cy="49454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4B5FFF-52A2-9583-62A3-93154E35A758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9257" y="3793435"/>
            <a:ext cx="3747052" cy="465381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EE6D72-9357-B7A6-8C17-AF9CDF870367}"/>
              </a:ext>
            </a:extLst>
          </p:cNvPr>
          <p:cNvCxnSpPr>
            <a:cxnSpLocks/>
          </p:cNvCxnSpPr>
          <p:nvPr/>
        </p:nvCxnSpPr>
        <p:spPr bwMode="auto">
          <a:xfrm flipH="1">
            <a:off x="7588862" y="5377070"/>
            <a:ext cx="1336477" cy="12200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98DC79-24DE-DFB9-DC85-2BDCF7EF1358}"/>
              </a:ext>
            </a:extLst>
          </p:cNvPr>
          <p:cNvSpPr txBox="1"/>
          <p:nvPr/>
        </p:nvSpPr>
        <p:spPr>
          <a:xfrm>
            <a:off x="7717735" y="3266989"/>
            <a:ext cx="189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deposition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FCE80C-2EE0-FCBE-390C-28142CE09507}"/>
              </a:ext>
            </a:extLst>
          </p:cNvPr>
          <p:cNvSpPr txBox="1"/>
          <p:nvPr/>
        </p:nvSpPr>
        <p:spPr>
          <a:xfrm>
            <a:off x="7472511" y="3612050"/>
            <a:ext cx="347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Gaussian distribution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253E7-EBF8-465B-E0AF-FA11DF0C7EB1}"/>
              </a:ext>
            </a:extLst>
          </p:cNvPr>
          <p:cNvSpPr txBox="1"/>
          <p:nvPr/>
        </p:nvSpPr>
        <p:spPr>
          <a:xfrm>
            <a:off x="8974153" y="4190327"/>
            <a:ext cx="189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flux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825E52-C8B1-4B12-2477-26613CEC2DE6}"/>
              </a:ext>
            </a:extLst>
          </p:cNvPr>
          <p:cNvSpPr txBox="1"/>
          <p:nvPr/>
        </p:nvSpPr>
        <p:spPr>
          <a:xfrm>
            <a:off x="8974153" y="5045650"/>
            <a:ext cx="249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Bethe-Bohr electronic stopping power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4E6DC06A-02B6-3595-803E-5BDA8E88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kern="0" dirty="0"/>
            </a:br>
            <a:r>
              <a:rPr lang="en-US" kern="0" dirty="0"/>
              <a:t>HEA Beam Heating</a:t>
            </a:r>
            <a:br>
              <a:rPr lang="en-US" kern="0" dirty="0"/>
            </a:br>
            <a:endParaRPr lang="en-US" dirty="0"/>
          </a:p>
        </p:txBody>
      </p:sp>
      <p:pic>
        <p:nvPicPr>
          <p:cNvPr id="2052" name="Picture 4" descr="HOME | MOOSE">
            <a:extLst>
              <a:ext uri="{FF2B5EF4-FFF2-40B4-BE49-F238E27FC236}">
                <a16:creationId xmlns:a16="http://schemas.microsoft.com/office/drawing/2014/main" id="{A6C69916-18AE-7498-ED5D-BB8477DA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87" y="1676539"/>
            <a:ext cx="3659821" cy="75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047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508002" y="0"/>
            <a:ext cx="8134351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HEA Beam Heating</a:t>
            </a:r>
            <a:endParaRPr dirty="0"/>
          </a:p>
        </p:txBody>
      </p:sp>
      <p:pic>
        <p:nvPicPr>
          <p:cNvPr id="94" name="Google Shape;94;p3" descr="Chart, line 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1988" y="1427956"/>
            <a:ext cx="53340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 descr="Chart, histogram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49988" y="1427956"/>
            <a:ext cx="533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>
            <a:spLocks noGrp="1"/>
          </p:cNvSpPr>
          <p:nvPr>
            <p:ph type="sldNum" idx="12"/>
          </p:nvPr>
        </p:nvSpPr>
        <p:spPr>
          <a:xfrm>
            <a:off x="11125200" y="6477000"/>
            <a:ext cx="914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>
              <a:solidFill>
                <a:srgbClr val="000000"/>
              </a:solidFill>
            </a:endParaRPr>
          </a:p>
        </p:txBody>
      </p:sp>
      <p:cxnSp>
        <p:nvCxnSpPr>
          <p:cNvPr id="97" name="Google Shape;97;p3"/>
          <p:cNvCxnSpPr/>
          <p:nvPr/>
        </p:nvCxnSpPr>
        <p:spPr>
          <a:xfrm rot="10800000" flipH="1">
            <a:off x="7698481" y="3263368"/>
            <a:ext cx="2699397" cy="733710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8" name="Google Shape;98;p3"/>
          <p:cNvCxnSpPr/>
          <p:nvPr/>
        </p:nvCxnSpPr>
        <p:spPr>
          <a:xfrm>
            <a:off x="7780613" y="4555573"/>
            <a:ext cx="3082678" cy="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9" name="Google Shape;99;p3"/>
          <p:cNvSpPr txBox="1"/>
          <p:nvPr/>
        </p:nvSpPr>
        <p:spPr>
          <a:xfrm>
            <a:off x="0" y="5416847"/>
            <a:ext cx="596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profile from single pulse of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beam (120 GeV p, 6.25e13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σ = 1.3 mm)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5744270" y="5428456"/>
            <a:ext cx="596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Centerline temperature from pulsed of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beam (10 us pulse, 0.752 Hz)</a:t>
            </a: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5B070-3943-AF23-5425-1B3B08832FED}"/>
              </a:ext>
            </a:extLst>
          </p:cNvPr>
          <p:cNvSpPr txBox="1"/>
          <p:nvPr/>
        </p:nvSpPr>
        <p:spPr>
          <a:xfrm>
            <a:off x="10917765" y="4038600"/>
            <a:ext cx="139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</a:t>
            </a:r>
            <a:r>
              <a:rPr lang="en-US" sz="1200" baseline="-25000" dirty="0" err="1"/>
              <a:t>avg</a:t>
            </a:r>
            <a:r>
              <a:rPr lang="en-US" sz="1200" baseline="-25000" dirty="0"/>
              <a:t> </a:t>
            </a:r>
            <a:r>
              <a:rPr lang="en-US" sz="1200" dirty="0"/>
              <a:t>= 171 </a:t>
            </a:r>
            <a:r>
              <a:rPr lang="en-US" sz="1200" dirty="0">
                <a:sym typeface="Symbol" panose="05050102010706020507" pitchFamily="18" charset="2"/>
              </a:rPr>
              <a:t></a:t>
            </a:r>
            <a:r>
              <a:rPr lang="en-US" sz="1200" dirty="0"/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75563-C182-0C68-8931-E624278612CD}"/>
              </a:ext>
            </a:extLst>
          </p:cNvPr>
          <p:cNvSpPr txBox="1"/>
          <p:nvPr/>
        </p:nvSpPr>
        <p:spPr>
          <a:xfrm>
            <a:off x="11214100" y="2525619"/>
            <a:ext cx="139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</a:t>
            </a:r>
            <a:r>
              <a:rPr lang="en-US" sz="1200" baseline="-25000" dirty="0" err="1"/>
              <a:t>avg</a:t>
            </a:r>
            <a:r>
              <a:rPr lang="en-US" sz="1200" baseline="-25000" dirty="0"/>
              <a:t> </a:t>
            </a:r>
            <a:r>
              <a:rPr lang="en-US" sz="1200" dirty="0"/>
              <a:t>= 670 </a:t>
            </a:r>
            <a:r>
              <a:rPr lang="en-US" sz="1200" dirty="0">
                <a:sym typeface="Symbol" panose="05050102010706020507" pitchFamily="18" charset="2"/>
              </a:rPr>
              <a:t></a:t>
            </a:r>
            <a:r>
              <a:rPr lang="en-US" sz="1200" dirty="0"/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E6A78-A0CD-7A8B-F4E2-14160F0B74D5}"/>
              </a:ext>
            </a:extLst>
          </p:cNvPr>
          <p:cNvSpPr txBox="1"/>
          <p:nvPr/>
        </p:nvSpPr>
        <p:spPr>
          <a:xfrm>
            <a:off x="10992378" y="4560367"/>
            <a:ext cx="139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</a:t>
            </a:r>
            <a:r>
              <a:rPr lang="en-US" sz="1200" baseline="-25000" dirty="0" err="1"/>
              <a:t>avg</a:t>
            </a:r>
            <a:r>
              <a:rPr lang="en-US" sz="1200" baseline="-25000" dirty="0"/>
              <a:t> </a:t>
            </a:r>
            <a:r>
              <a:rPr lang="en-US" sz="1200" dirty="0"/>
              <a:t>= 48 </a:t>
            </a:r>
            <a:r>
              <a:rPr lang="en-US" sz="1200" dirty="0">
                <a:sym typeface="Symbol" panose="05050102010706020507" pitchFamily="18" charset="2"/>
              </a:rPr>
              <a:t></a:t>
            </a:r>
            <a:r>
              <a:rPr lang="en-US" sz="1200" dirty="0"/>
              <a:t>C</a:t>
            </a:r>
          </a:p>
        </p:txBody>
      </p:sp>
      <p:cxnSp>
        <p:nvCxnSpPr>
          <p:cNvPr id="6" name="Google Shape;97;p3">
            <a:extLst>
              <a:ext uri="{FF2B5EF4-FFF2-40B4-BE49-F238E27FC236}">
                <a16:creationId xmlns:a16="http://schemas.microsoft.com/office/drawing/2014/main" id="{0E5A7E0E-DBE4-AB31-B534-B3FB66A48D91}"/>
              </a:ext>
            </a:extLst>
          </p:cNvPr>
          <p:cNvCxnSpPr>
            <a:cxnSpLocks/>
          </p:cNvCxnSpPr>
          <p:nvPr/>
        </p:nvCxnSpPr>
        <p:spPr>
          <a:xfrm flipV="1">
            <a:off x="11448699" y="2443919"/>
            <a:ext cx="478840" cy="12729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508002" y="0"/>
            <a:ext cx="8134351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HEA Beam Heating</a:t>
            </a:r>
            <a:endParaRPr dirty="0"/>
          </a:p>
        </p:txBody>
      </p:sp>
      <p:pic>
        <p:nvPicPr>
          <p:cNvPr id="95" name="Google Shape;95;p3" descr="Chart, histogram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49988" y="1427956"/>
            <a:ext cx="533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>
            <a:spLocks noGrp="1"/>
          </p:cNvSpPr>
          <p:nvPr>
            <p:ph type="sldNum" idx="12"/>
          </p:nvPr>
        </p:nvSpPr>
        <p:spPr>
          <a:xfrm>
            <a:off x="11125200" y="6477000"/>
            <a:ext cx="914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>
              <a:solidFill>
                <a:srgbClr val="000000"/>
              </a:solidFill>
            </a:endParaRPr>
          </a:p>
        </p:txBody>
      </p:sp>
      <p:cxnSp>
        <p:nvCxnSpPr>
          <p:cNvPr id="97" name="Google Shape;97;p3"/>
          <p:cNvCxnSpPr/>
          <p:nvPr/>
        </p:nvCxnSpPr>
        <p:spPr>
          <a:xfrm rot="10800000" flipH="1">
            <a:off x="7698481" y="3263368"/>
            <a:ext cx="2699397" cy="733710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8" name="Google Shape;98;p3"/>
          <p:cNvCxnSpPr/>
          <p:nvPr/>
        </p:nvCxnSpPr>
        <p:spPr>
          <a:xfrm>
            <a:off x="7780613" y="4555573"/>
            <a:ext cx="3082678" cy="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" name="Google Shape;100;p3"/>
          <p:cNvSpPr txBox="1"/>
          <p:nvPr/>
        </p:nvSpPr>
        <p:spPr>
          <a:xfrm>
            <a:off x="5744270" y="5428456"/>
            <a:ext cx="596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Centerline temperature from pulsed of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beam (10 us pulse, 0.752 Hz)</a:t>
            </a: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1A6FD-6CCB-C95C-43E5-4CDA0C912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012" y="1364158"/>
            <a:ext cx="5384800" cy="4525963"/>
          </a:xfrm>
        </p:spPr>
        <p:txBody>
          <a:bodyPr/>
          <a:lstStyle/>
          <a:p>
            <a:r>
              <a:rPr lang="en-US" dirty="0"/>
              <a:t>Average operating temperature of </a:t>
            </a:r>
            <a:r>
              <a:rPr lang="en-US" sz="2000" dirty="0"/>
              <a:t>Al</a:t>
            </a:r>
            <a:r>
              <a:rPr lang="en-US" sz="2000" baseline="-25000" dirty="0"/>
              <a:t>15</a:t>
            </a:r>
            <a:r>
              <a:rPr lang="en-US" sz="2000" dirty="0"/>
              <a:t>Co</a:t>
            </a:r>
            <a:r>
              <a:rPr lang="en-US" sz="2000" baseline="-25000" dirty="0"/>
              <a:t>4</a:t>
            </a:r>
            <a:r>
              <a:rPr lang="en-US" sz="2000" dirty="0"/>
              <a:t>Cr</a:t>
            </a:r>
            <a:r>
              <a:rPr lang="en-US" sz="2000" baseline="-25000" dirty="0"/>
              <a:t>25</a:t>
            </a:r>
            <a:r>
              <a:rPr lang="en-US" sz="2000" dirty="0"/>
              <a:t>Mn</a:t>
            </a:r>
            <a:r>
              <a:rPr lang="en-US" sz="2000" baseline="-25000" dirty="0"/>
              <a:t>15</a:t>
            </a:r>
            <a:r>
              <a:rPr lang="en-US" sz="2000" dirty="0"/>
              <a:t>Ti</a:t>
            </a:r>
            <a:r>
              <a:rPr lang="en-US" sz="2000" baseline="-25000" dirty="0"/>
              <a:t>6</a:t>
            </a:r>
            <a:r>
              <a:rPr lang="en-US" sz="2000" dirty="0"/>
              <a:t>V</a:t>
            </a:r>
            <a:r>
              <a:rPr lang="en-US" sz="2000" baseline="-25000" dirty="0"/>
              <a:t>35 </a:t>
            </a:r>
            <a:r>
              <a:rPr lang="en-US" sz="2000" dirty="0"/>
              <a:t> between 150-200 </a:t>
            </a:r>
            <a:r>
              <a:rPr lang="en-US" sz="2000" dirty="0">
                <a:sym typeface="Symbol" panose="05050102010706020507" pitchFamily="18" charset="2"/>
              </a:rPr>
              <a:t>C</a:t>
            </a:r>
          </a:p>
          <a:p>
            <a:r>
              <a:rPr lang="en-US" sz="2000" dirty="0">
                <a:sym typeface="Symbol" panose="05050102010706020507" pitchFamily="18" charset="2"/>
              </a:rPr>
              <a:t>Desired microstructure isn’t thermodynamically stable</a:t>
            </a:r>
          </a:p>
          <a:p>
            <a:pPr lvl="1"/>
            <a:r>
              <a:rPr lang="en-US" sz="1700" dirty="0">
                <a:sym typeface="Symbol" panose="05050102010706020507" pitchFamily="18" charset="2"/>
              </a:rPr>
              <a:t>How quickly will C14 Laves or </a:t>
            </a:r>
            <a:r>
              <a:rPr lang="en-US" sz="1700" dirty="0" err="1">
                <a:sym typeface="Symbol" panose="05050102010706020507" pitchFamily="18" charset="2"/>
              </a:rPr>
              <a:t>intermetallics</a:t>
            </a:r>
            <a:r>
              <a:rPr lang="en-US" sz="1700" dirty="0">
                <a:sym typeface="Symbol" panose="05050102010706020507" pitchFamily="18" charset="2"/>
              </a:rPr>
              <a:t> form?</a:t>
            </a:r>
            <a:endParaRPr lang="en-US" sz="1700" dirty="0"/>
          </a:p>
          <a:p>
            <a:r>
              <a:rPr lang="en-US" sz="2000" dirty="0"/>
              <a:t>Test kinetics via heat treatment at 450-500 </a:t>
            </a:r>
            <a:r>
              <a:rPr lang="en-US" sz="1800" dirty="0">
                <a:sym typeface="Symbol" panose="05050102010706020507" pitchFamily="18" charset="2"/>
              </a:rPr>
              <a:t>C</a:t>
            </a:r>
            <a:endParaRPr lang="en-US" sz="1700" dirty="0"/>
          </a:p>
          <a:p>
            <a:pPr lvl="1"/>
            <a:r>
              <a:rPr lang="en-US" dirty="0"/>
              <a:t>Potentially enhanced by irradiation, but pulsed beam might mitigate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A179D-5753-8447-36DB-4966BE921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500" y="1600453"/>
            <a:ext cx="5998617" cy="3828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790A31-80A3-309A-412C-5C5B9A6AC220}"/>
              </a:ext>
            </a:extLst>
          </p:cNvPr>
          <p:cNvSpPr/>
          <p:nvPr/>
        </p:nvSpPr>
        <p:spPr bwMode="auto">
          <a:xfrm>
            <a:off x="6713509" y="1736035"/>
            <a:ext cx="334027" cy="31496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Google Shape;97;p3">
            <a:extLst>
              <a:ext uri="{FF2B5EF4-FFF2-40B4-BE49-F238E27FC236}">
                <a16:creationId xmlns:a16="http://schemas.microsoft.com/office/drawing/2014/main" id="{7182BEFF-3BBD-E076-1B18-F9CA6A0A2CE0}"/>
              </a:ext>
            </a:extLst>
          </p:cNvPr>
          <p:cNvCxnSpPr>
            <a:cxnSpLocks/>
          </p:cNvCxnSpPr>
          <p:nvPr/>
        </p:nvCxnSpPr>
        <p:spPr>
          <a:xfrm flipV="1">
            <a:off x="5801500" y="4581387"/>
            <a:ext cx="912008" cy="43773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E0C3EC-BC22-6D02-C1F6-606B1BF62BB9}"/>
              </a:ext>
            </a:extLst>
          </p:cNvPr>
          <p:cNvSpPr txBox="1"/>
          <p:nvPr/>
        </p:nvSpPr>
        <p:spPr>
          <a:xfrm>
            <a:off x="4619117" y="4372440"/>
            <a:ext cx="176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Stable operating microstructure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0D980-CD34-7174-7C9B-A2E4F7FB65C1}"/>
              </a:ext>
            </a:extLst>
          </p:cNvPr>
          <p:cNvSpPr/>
          <p:nvPr/>
        </p:nvSpPr>
        <p:spPr bwMode="auto">
          <a:xfrm>
            <a:off x="8302892" y="1736035"/>
            <a:ext cx="617743" cy="3149600"/>
          </a:xfrm>
          <a:prstGeom prst="rect">
            <a:avLst/>
          </a:prstGeom>
          <a:noFill/>
          <a:ln w="2857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Google Shape;97;p3">
            <a:extLst>
              <a:ext uri="{FF2B5EF4-FFF2-40B4-BE49-F238E27FC236}">
                <a16:creationId xmlns:a16="http://schemas.microsoft.com/office/drawing/2014/main" id="{0EB66FDA-40EB-FBC9-AD57-D19B029DEEC0}"/>
              </a:ext>
            </a:extLst>
          </p:cNvPr>
          <p:cNvCxnSpPr>
            <a:cxnSpLocks/>
          </p:cNvCxnSpPr>
          <p:nvPr/>
        </p:nvCxnSpPr>
        <p:spPr>
          <a:xfrm flipH="1">
            <a:off x="8895780" y="3236417"/>
            <a:ext cx="333762" cy="53901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5DAF9B-F03F-C487-E609-3AE2586940B3}"/>
              </a:ext>
            </a:extLst>
          </p:cNvPr>
          <p:cNvSpPr txBox="1"/>
          <p:nvPr/>
        </p:nvSpPr>
        <p:spPr>
          <a:xfrm>
            <a:off x="9177811" y="2965007"/>
            <a:ext cx="12470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Desired microstructure window </a:t>
            </a:r>
          </a:p>
        </p:txBody>
      </p:sp>
    </p:spTree>
    <p:extLst>
      <p:ext uri="{BB962C8B-B14F-4D97-AF65-F5344CB8AC3E}">
        <p14:creationId xmlns:p14="http://schemas.microsoft.com/office/powerpoint/2010/main" val="1282624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 animBg="1"/>
      <p:bldP spid="7" grpId="0"/>
      <p:bldP spid="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9801-E2F6-ACFC-0F8F-D6F4FE97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Initial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624E-B5FD-99E7-2A04-DBFC468E25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SEM/EDX of </a:t>
            </a:r>
          </a:p>
          <a:p>
            <a:pPr marL="0" indent="0">
              <a:buNone/>
            </a:pPr>
            <a:r>
              <a:rPr lang="en-US" sz="2400" dirty="0"/>
              <a:t>Al</a:t>
            </a:r>
            <a:r>
              <a:rPr lang="en-US" sz="2400" baseline="-25000" dirty="0"/>
              <a:t>15</a:t>
            </a:r>
            <a:r>
              <a:rPr lang="en-US" sz="2400" dirty="0"/>
              <a:t>Co</a:t>
            </a:r>
            <a:r>
              <a:rPr lang="en-US" sz="2400" baseline="-25000" dirty="0"/>
              <a:t>4</a:t>
            </a:r>
            <a:r>
              <a:rPr lang="en-US" sz="2400" dirty="0"/>
              <a:t>Cr</a:t>
            </a:r>
            <a:r>
              <a:rPr lang="en-US" sz="2400" baseline="-25000" dirty="0"/>
              <a:t>25</a:t>
            </a:r>
            <a:r>
              <a:rPr lang="en-US" sz="2400" dirty="0"/>
              <a:t>Mn</a:t>
            </a:r>
            <a:r>
              <a:rPr lang="en-US" sz="2400" baseline="-25000" dirty="0"/>
              <a:t>15</a:t>
            </a:r>
            <a:r>
              <a:rPr lang="en-US" sz="2400" dirty="0"/>
              <a:t>Ti</a:t>
            </a:r>
            <a:r>
              <a:rPr lang="en-US" sz="2400" baseline="-25000" dirty="0"/>
              <a:t>6</a:t>
            </a:r>
            <a:r>
              <a:rPr lang="en-US" sz="2400" dirty="0"/>
              <a:t>V</a:t>
            </a:r>
            <a:r>
              <a:rPr lang="en-US" sz="2400" baseline="-25000" dirty="0"/>
              <a:t>35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C6288-BBD9-8CD3-98CD-B6A9AB0588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4C04B-18B0-745A-E478-E77D4A999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7151A-7E71-1211-782C-686F7091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6" y="2206269"/>
            <a:ext cx="3191101" cy="2445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E041A-7D88-CDDB-055E-9E6E0FA92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426" y="1089649"/>
            <a:ext cx="2880263" cy="2207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8AE15-BE76-687F-1D61-4E0034002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683" y="3302431"/>
            <a:ext cx="2880263" cy="2207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44EF3D-7957-7757-0D85-75DE4DAB1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428" y="3322844"/>
            <a:ext cx="2880263" cy="2207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695A3-7E30-633F-77EA-ACFC07C83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575" y="1069235"/>
            <a:ext cx="2880263" cy="2207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61D58-3151-C263-6E36-8A3924FA3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594" y="1061614"/>
            <a:ext cx="2880263" cy="2207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AAE51-C020-7270-D80E-12FDA0069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337" y="3356408"/>
            <a:ext cx="2880263" cy="2207253"/>
          </a:xfrm>
          <a:prstGeom prst="rect">
            <a:avLst/>
          </a:prstGeom>
        </p:spPr>
      </p:pic>
      <p:cxnSp>
        <p:nvCxnSpPr>
          <p:cNvPr id="6" name="Google Shape;97;p3">
            <a:extLst>
              <a:ext uri="{FF2B5EF4-FFF2-40B4-BE49-F238E27FC236}">
                <a16:creationId xmlns:a16="http://schemas.microsoft.com/office/drawing/2014/main" id="{5CC4CA69-02F2-DCC7-4659-3B6A4B39689D}"/>
              </a:ext>
            </a:extLst>
          </p:cNvPr>
          <p:cNvCxnSpPr>
            <a:cxnSpLocks/>
          </p:cNvCxnSpPr>
          <p:nvPr/>
        </p:nvCxnSpPr>
        <p:spPr>
          <a:xfrm flipH="1" flipV="1">
            <a:off x="7626366" y="5217997"/>
            <a:ext cx="276034" cy="665025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09B3E9-B8B4-9307-C458-0283ABAFC586}"/>
              </a:ext>
            </a:extLst>
          </p:cNvPr>
          <p:cNvSpPr txBox="1"/>
          <p:nvPr/>
        </p:nvSpPr>
        <p:spPr>
          <a:xfrm>
            <a:off x="7021996" y="5912840"/>
            <a:ext cx="1938577" cy="36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</a:t>
            </a:r>
            <a:r>
              <a:rPr lang="en-US" dirty="0"/>
              <a:t>(C-N)</a:t>
            </a:r>
          </a:p>
        </p:txBody>
      </p:sp>
    </p:spTree>
    <p:extLst>
      <p:ext uri="{BB962C8B-B14F-4D97-AF65-F5344CB8AC3E}">
        <p14:creationId xmlns:p14="http://schemas.microsoft.com/office/powerpoint/2010/main" val="22551650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F02B-8651-AAD0-4F62-726E4E62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Initial Characterization</a:t>
            </a:r>
          </a:p>
        </p:txBody>
      </p:sp>
      <p:pic>
        <p:nvPicPr>
          <p:cNvPr id="7" name="Content Placeholder 6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BB7E13FC-A9EC-8CDF-5599-40D0CCE29B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6" y="3733895"/>
            <a:ext cx="2609021" cy="2609021"/>
          </a:xfrm>
        </p:spPr>
      </p:pic>
      <p:pic>
        <p:nvPicPr>
          <p:cNvPr id="9" name="Content Placeholder 8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80AA4629-CB75-5969-E257-EBC20F0CDD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19" y="1026680"/>
            <a:ext cx="2658434" cy="265843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A1E70-526B-AA51-EE2A-0DC903F00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6B42F777-3798-EC1F-41AA-0CE52490F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21" y="1143624"/>
            <a:ext cx="2473815" cy="247381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932036E-84AD-22BD-E159-5BED4E2046B7}"/>
              </a:ext>
            </a:extLst>
          </p:cNvPr>
          <p:cNvSpPr txBox="1">
            <a:spLocks/>
          </p:cNvSpPr>
          <p:nvPr/>
        </p:nvSpPr>
        <p:spPr>
          <a:xfrm>
            <a:off x="637310" y="1166018"/>
            <a:ext cx="4976357" cy="4525963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Images taken this month</a:t>
            </a:r>
          </a:p>
          <a:p>
            <a:r>
              <a:rPr lang="en-US" kern="0" dirty="0"/>
              <a:t>High volume of precipitates</a:t>
            </a:r>
          </a:p>
          <a:p>
            <a:pPr lvl="1"/>
            <a:r>
              <a:rPr lang="en-US" kern="0" dirty="0"/>
              <a:t>Two entirely different morphologies</a:t>
            </a:r>
          </a:p>
          <a:p>
            <a:pPr lvl="1"/>
            <a:r>
              <a:rPr lang="en-US" kern="0" dirty="0"/>
              <a:t>Still need confirmation via EDX</a:t>
            </a:r>
          </a:p>
          <a:p>
            <a:pPr lvl="2"/>
            <a:r>
              <a:rPr lang="en-US" kern="0" dirty="0"/>
              <a:t>Morphology resembles Laves C14</a:t>
            </a:r>
          </a:p>
          <a:p>
            <a:r>
              <a:rPr lang="en-US" kern="0" dirty="0"/>
              <a:t>Heat treatment employed poor at promoting B2 phase</a:t>
            </a:r>
          </a:p>
          <a:p>
            <a:pPr lvl="1"/>
            <a:r>
              <a:rPr lang="en-US" kern="0" dirty="0"/>
              <a:t>Homogenized and held at 1200 </a:t>
            </a:r>
            <a:r>
              <a:rPr lang="en-US" sz="1800" dirty="0">
                <a:sym typeface="Symbol" panose="05050102010706020507" pitchFamily="18" charset="2"/>
              </a:rPr>
              <a:t>C only</a:t>
            </a:r>
            <a:endParaRPr lang="en-US" kern="0" dirty="0"/>
          </a:p>
          <a:p>
            <a:endParaRPr lang="en-US" kern="0" dirty="0"/>
          </a:p>
        </p:txBody>
      </p:sp>
      <p:pic>
        <p:nvPicPr>
          <p:cNvPr id="23" name="Picture 22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79E1C6C4-E2D8-6CD9-24A9-9E4F4A6F98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01" y="3706150"/>
            <a:ext cx="2658435" cy="2658435"/>
          </a:xfrm>
          <a:prstGeom prst="rect">
            <a:avLst/>
          </a:prstGeom>
        </p:spPr>
      </p:pic>
      <p:pic>
        <p:nvPicPr>
          <p:cNvPr id="11" name="Picture 10" descr="A picture containing astronomical object, space, universe, screenshot&#10;&#10;Description automatically generated">
            <a:extLst>
              <a:ext uri="{FF2B5EF4-FFF2-40B4-BE49-F238E27FC236}">
                <a16:creationId xmlns:a16="http://schemas.microsoft.com/office/drawing/2014/main" id="{440F52AA-584A-32A3-02D8-BB677A261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78" y="1047375"/>
            <a:ext cx="2610480" cy="2610480"/>
          </a:xfrm>
          <a:prstGeom prst="rect">
            <a:avLst/>
          </a:prstGeom>
        </p:spPr>
      </p:pic>
      <p:pic>
        <p:nvPicPr>
          <p:cNvPr id="13" name="Picture 12" descr="A picture containing astronomical object, universe, astronomy, outer space&#10;&#10;Description automatically generated">
            <a:extLst>
              <a:ext uri="{FF2B5EF4-FFF2-40B4-BE49-F238E27FC236}">
                <a16:creationId xmlns:a16="http://schemas.microsoft.com/office/drawing/2014/main" id="{4B6CC82D-8D45-F708-4992-5BD9E36C1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79" y="3709187"/>
            <a:ext cx="2658435" cy="2658435"/>
          </a:xfrm>
          <a:prstGeom prst="rect">
            <a:avLst/>
          </a:prstGeom>
        </p:spPr>
      </p:pic>
      <p:pic>
        <p:nvPicPr>
          <p:cNvPr id="15" name="Picture 14" descr="A picture containing astronomical object, space, astronomy, universe&#10;&#10;Description automatically generated">
            <a:extLst>
              <a:ext uri="{FF2B5EF4-FFF2-40B4-BE49-F238E27FC236}">
                <a16:creationId xmlns:a16="http://schemas.microsoft.com/office/drawing/2014/main" id="{4A2ECB60-E3F5-AFE2-D6E7-A07BFDD6C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01" y="3714029"/>
            <a:ext cx="2666381" cy="26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6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F02B-8651-AAD0-4F62-726E4E62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Initial Characterization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A1E70-526B-AA51-EE2A-0DC903F00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 picture containing black and white, snow, mold, monochrome&#10;&#10;Description automatically generated">
            <a:extLst>
              <a:ext uri="{FF2B5EF4-FFF2-40B4-BE49-F238E27FC236}">
                <a16:creationId xmlns:a16="http://schemas.microsoft.com/office/drawing/2014/main" id="{0CA5DA21-3FB4-4EFF-A112-194D587BC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83" y="1838989"/>
            <a:ext cx="3180022" cy="3180022"/>
          </a:xfrm>
          <a:prstGeom prst="rect">
            <a:avLst/>
          </a:prstGeom>
        </p:spPr>
      </p:pic>
      <p:pic>
        <p:nvPicPr>
          <p:cNvPr id="8" name="Picture 7" descr="A picture containing black and white, cloud, monochrome photography, monochrome&#10;&#10;Description automatically generated">
            <a:extLst>
              <a:ext uri="{FF2B5EF4-FFF2-40B4-BE49-F238E27FC236}">
                <a16:creationId xmlns:a16="http://schemas.microsoft.com/office/drawing/2014/main" id="{D4FC4528-C9BD-E618-97EC-2FF626B50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98" y="1838989"/>
            <a:ext cx="3180022" cy="3180022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7252516-555C-2465-D0E3-C86BC565C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4717" y="4978485"/>
            <a:ext cx="1418953" cy="4148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STEM BF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BA2272D9-79AD-1374-1B2A-D2227AFC064E}"/>
              </a:ext>
            </a:extLst>
          </p:cNvPr>
          <p:cNvSpPr txBox="1">
            <a:spLocks/>
          </p:cNvSpPr>
          <p:nvPr/>
        </p:nvSpPr>
        <p:spPr>
          <a:xfrm>
            <a:off x="9677212" y="4978485"/>
            <a:ext cx="1418953" cy="414846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HAADF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81FDB-0E86-7BB4-D310-3D347BAC5172}"/>
              </a:ext>
            </a:extLst>
          </p:cNvPr>
          <p:cNvSpPr txBox="1">
            <a:spLocks/>
          </p:cNvSpPr>
          <p:nvPr/>
        </p:nvSpPr>
        <p:spPr>
          <a:xfrm>
            <a:off x="637310" y="1223769"/>
            <a:ext cx="4976357" cy="4525963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Images taken this month</a:t>
            </a:r>
          </a:p>
          <a:p>
            <a:r>
              <a:rPr lang="en-US" kern="0" dirty="0"/>
              <a:t>High volume of precipitates</a:t>
            </a:r>
          </a:p>
          <a:p>
            <a:pPr lvl="1"/>
            <a:r>
              <a:rPr lang="en-US" kern="0" dirty="0"/>
              <a:t>Two entirely different morphologies</a:t>
            </a:r>
          </a:p>
          <a:p>
            <a:pPr lvl="1"/>
            <a:r>
              <a:rPr lang="en-US" kern="0" dirty="0"/>
              <a:t>Still need confirmation via EDX</a:t>
            </a:r>
          </a:p>
          <a:p>
            <a:pPr lvl="2"/>
            <a:r>
              <a:rPr lang="en-US" kern="0" dirty="0"/>
              <a:t>Morphology resembles Laves C14</a:t>
            </a:r>
          </a:p>
          <a:p>
            <a:r>
              <a:rPr lang="en-US" kern="0" dirty="0"/>
              <a:t>Heat treatment employed poor at promoting B2 phase</a:t>
            </a:r>
          </a:p>
          <a:p>
            <a:pPr lvl="1"/>
            <a:r>
              <a:rPr lang="en-US" kern="0" dirty="0"/>
              <a:t>Homogenized and held at 1200 </a:t>
            </a:r>
            <a:r>
              <a:rPr lang="en-US" sz="1800" dirty="0">
                <a:sym typeface="Symbol" panose="05050102010706020507" pitchFamily="18" charset="2"/>
              </a:rPr>
              <a:t>C only</a:t>
            </a: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802974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08D8-13D6-605D-B80E-4FF2C42E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Indentation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FB11F3-C864-78B0-421D-6CF03A25B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88" y="1427956"/>
            <a:ext cx="5334000" cy="40005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C3A254-7AC5-AA28-64A9-AFFB03B78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988" y="1427956"/>
            <a:ext cx="5334000" cy="4000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5FD6A-4244-7E64-4B56-DF115F44F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AADF5A-4819-0224-3B37-F8F729FB3F46}"/>
              </a:ext>
            </a:extLst>
          </p:cNvPr>
          <p:cNvCxnSpPr>
            <a:cxnSpLocks/>
          </p:cNvCxnSpPr>
          <p:nvPr/>
        </p:nvCxnSpPr>
        <p:spPr bwMode="auto">
          <a:xfrm>
            <a:off x="2892056" y="2567763"/>
            <a:ext cx="0" cy="21796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88AB3C-D793-1F9A-8016-A11D715BD10F}"/>
              </a:ext>
            </a:extLst>
          </p:cNvPr>
          <p:cNvSpPr txBox="1"/>
          <p:nvPr/>
        </p:nvSpPr>
        <p:spPr>
          <a:xfrm>
            <a:off x="2626242" y="2147777"/>
            <a:ext cx="336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density of </a:t>
            </a:r>
            <a:r>
              <a:rPr lang="en-US" dirty="0" err="1"/>
              <a:t>Ti</a:t>
            </a:r>
            <a:r>
              <a:rPr lang="en-US" dirty="0"/>
              <a:t>-(CN)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D20DD7-3FBB-E77C-2B55-DD09698BEF0D}"/>
              </a:ext>
            </a:extLst>
          </p:cNvPr>
          <p:cNvCxnSpPr>
            <a:cxnSpLocks/>
          </p:cNvCxnSpPr>
          <p:nvPr/>
        </p:nvCxnSpPr>
        <p:spPr bwMode="auto">
          <a:xfrm>
            <a:off x="8328837" y="2099930"/>
            <a:ext cx="0" cy="68580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41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C0B6-DAA8-799D-5F50-668460C7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Indentation</a:t>
            </a:r>
          </a:p>
        </p:txBody>
      </p:sp>
      <p:pic>
        <p:nvPicPr>
          <p:cNvPr id="7" name="Content Placeholder 6" descr="A picture containing text, paper, black and white&#10;&#10;Description automatically generated">
            <a:extLst>
              <a:ext uri="{FF2B5EF4-FFF2-40B4-BE49-F238E27FC236}">
                <a16:creationId xmlns:a16="http://schemas.microsoft.com/office/drawing/2014/main" id="{F5B1E3C9-C599-1809-6CD1-190F50375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1408906"/>
            <a:ext cx="5384800" cy="4038600"/>
          </a:xfrm>
        </p:spPr>
      </p:pic>
      <p:pic>
        <p:nvPicPr>
          <p:cNvPr id="9" name="Content Placeholder 8" descr="A close-up of a diamond&#10;&#10;Description automatically generated with medium confidence">
            <a:extLst>
              <a:ext uri="{FF2B5EF4-FFF2-40B4-BE49-F238E27FC236}">
                <a16:creationId xmlns:a16="http://schemas.microsoft.com/office/drawing/2014/main" id="{6BAB1203-2E1D-CD60-19AC-731111BB67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88" y="1408906"/>
            <a:ext cx="5384800" cy="40386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B8407-1E27-7DEA-9FDD-7327D6898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B8561B92-A93F-DCAC-9372-80D28EBE396B}"/>
              </a:ext>
            </a:extLst>
          </p:cNvPr>
          <p:cNvSpPr txBox="1">
            <a:spLocks/>
          </p:cNvSpPr>
          <p:nvPr/>
        </p:nvSpPr>
        <p:spPr>
          <a:xfrm>
            <a:off x="2129733" y="5447506"/>
            <a:ext cx="2548881" cy="414846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5 component alloy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16BE40FD-C6D1-8731-B85B-D9046746D331}"/>
              </a:ext>
            </a:extLst>
          </p:cNvPr>
          <p:cNvSpPr txBox="1">
            <a:spLocks/>
          </p:cNvSpPr>
          <p:nvPr/>
        </p:nvSpPr>
        <p:spPr>
          <a:xfrm>
            <a:off x="7583498" y="5463666"/>
            <a:ext cx="2998466" cy="414846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6 component alloy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7B80C5-5615-F274-6961-9B2848510DCA}"/>
              </a:ext>
            </a:extLst>
          </p:cNvPr>
          <p:cNvCxnSpPr>
            <a:cxnSpLocks/>
          </p:cNvCxnSpPr>
          <p:nvPr/>
        </p:nvCxnSpPr>
        <p:spPr bwMode="auto">
          <a:xfrm flipH="1">
            <a:off x="5063919" y="2141810"/>
            <a:ext cx="208790" cy="627894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BA219E-0C48-3F47-12BC-BBDB1B9C2431}"/>
              </a:ext>
            </a:extLst>
          </p:cNvPr>
          <p:cNvCxnSpPr>
            <a:cxnSpLocks/>
          </p:cNvCxnSpPr>
          <p:nvPr/>
        </p:nvCxnSpPr>
        <p:spPr bwMode="auto">
          <a:xfrm>
            <a:off x="5928691" y="2102126"/>
            <a:ext cx="1139135" cy="972378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7E4B2E-1E55-DED8-B43F-67F4A150BC39}"/>
              </a:ext>
            </a:extLst>
          </p:cNvPr>
          <p:cNvCxnSpPr>
            <a:cxnSpLocks/>
          </p:cNvCxnSpPr>
          <p:nvPr/>
        </p:nvCxnSpPr>
        <p:spPr bwMode="auto">
          <a:xfrm>
            <a:off x="10701618" y="2185147"/>
            <a:ext cx="41998" cy="45681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E0020B-C3B3-0F8B-DA91-C86DE9A1FC6D}"/>
              </a:ext>
            </a:extLst>
          </p:cNvPr>
          <p:cNvSpPr txBox="1"/>
          <p:nvPr/>
        </p:nvSpPr>
        <p:spPr>
          <a:xfrm>
            <a:off x="9685683" y="1772478"/>
            <a:ext cx="22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Dislocation pileup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9B224-5A9A-3B81-E855-690A8B0C28DB}"/>
              </a:ext>
            </a:extLst>
          </p:cNvPr>
          <p:cNvSpPr txBox="1"/>
          <p:nvPr/>
        </p:nvSpPr>
        <p:spPr>
          <a:xfrm>
            <a:off x="4134094" y="1716634"/>
            <a:ext cx="22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crack initiation</a:t>
            </a:r>
          </a:p>
        </p:txBody>
      </p:sp>
    </p:spTree>
    <p:extLst>
      <p:ext uri="{BB962C8B-B14F-4D97-AF65-F5344CB8AC3E}">
        <p14:creationId xmlns:p14="http://schemas.microsoft.com/office/powerpoint/2010/main" val="159199345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C0B6-DAA8-799D-5F50-668460C7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Indentation</a:t>
            </a:r>
          </a:p>
        </p:txBody>
      </p:sp>
      <p:pic>
        <p:nvPicPr>
          <p:cNvPr id="7" name="Content Placeholder 6" descr="A picture containing text, paper, black and white&#10;&#10;Description automatically generated">
            <a:extLst>
              <a:ext uri="{FF2B5EF4-FFF2-40B4-BE49-F238E27FC236}">
                <a16:creationId xmlns:a16="http://schemas.microsoft.com/office/drawing/2014/main" id="{F5B1E3C9-C599-1809-6CD1-190F50375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89" y="1086737"/>
            <a:ext cx="3563211" cy="2672408"/>
          </a:xfrm>
        </p:spPr>
      </p:pic>
      <p:pic>
        <p:nvPicPr>
          <p:cNvPr id="9" name="Content Placeholder 8" descr="A close-up of a diamond&#10;&#10;Description automatically generated with medium confidence">
            <a:extLst>
              <a:ext uri="{FF2B5EF4-FFF2-40B4-BE49-F238E27FC236}">
                <a16:creationId xmlns:a16="http://schemas.microsoft.com/office/drawing/2014/main" id="{6BAB1203-2E1D-CD60-19AC-731111BB67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52" y="3759145"/>
            <a:ext cx="3457060" cy="259279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B8407-1E27-7DEA-9FDD-7327D6898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B8561B92-A93F-DCAC-9372-80D28EBE396B}"/>
              </a:ext>
            </a:extLst>
          </p:cNvPr>
          <p:cNvSpPr txBox="1">
            <a:spLocks/>
          </p:cNvSpPr>
          <p:nvPr/>
        </p:nvSpPr>
        <p:spPr>
          <a:xfrm>
            <a:off x="3464165" y="5999624"/>
            <a:ext cx="6140302" cy="414846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5 component (top), 6 component (bottom)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884A52B-6D81-3D49-816C-5CF0568F2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505528"/>
              </p:ext>
            </p:extLst>
          </p:nvPr>
        </p:nvGraphicFramePr>
        <p:xfrm>
          <a:off x="256509" y="3086967"/>
          <a:ext cx="7557262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3890">
                  <a:extLst>
                    <a:ext uri="{9D8B030D-6E8A-4147-A177-3AD203B41FA5}">
                      <a16:colId xmlns:a16="http://schemas.microsoft.com/office/drawing/2014/main" val="3409882331"/>
                    </a:ext>
                  </a:extLst>
                </a:gridCol>
                <a:gridCol w="2190307">
                  <a:extLst>
                    <a:ext uri="{9D8B030D-6E8A-4147-A177-3AD203B41FA5}">
                      <a16:colId xmlns:a16="http://schemas.microsoft.com/office/drawing/2014/main" val="3820963618"/>
                    </a:ext>
                  </a:extLst>
                </a:gridCol>
                <a:gridCol w="2993065">
                  <a:extLst>
                    <a:ext uri="{9D8B030D-6E8A-4147-A177-3AD203B41FA5}">
                      <a16:colId xmlns:a16="http://schemas.microsoft.com/office/drawing/2014/main" val="130230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</a:rPr>
                        <a:t>Sample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 err="1">
                          <a:effectLst/>
                        </a:rPr>
                        <a:t>Vicker’s</a:t>
                      </a:r>
                      <a:r>
                        <a:rPr lang="en-US" sz="1600" dirty="0">
                          <a:effectLst/>
                        </a:rPr>
                        <a:t> Hardness (Hv)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Modulus of Elasticity (</a:t>
                      </a:r>
                      <a:r>
                        <a:rPr lang="en-US" sz="1600" dirty="0" err="1"/>
                        <a:t>GPa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34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 err="1">
                          <a:effectLst/>
                        </a:rPr>
                        <a:t>CrMnV</a:t>
                      </a:r>
                      <a:endParaRPr lang="en-US" sz="1800" dirty="0">
                        <a:effectLst/>
                      </a:endParaRP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390.58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186.93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0478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 err="1">
                          <a:effectLst/>
                        </a:rPr>
                        <a:t>CrMnTiV</a:t>
                      </a:r>
                      <a:endParaRPr lang="en-US" sz="1800" dirty="0">
                        <a:effectLst/>
                      </a:endParaRP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499.80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222.06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127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 err="1">
                          <a:effectLst/>
                        </a:rPr>
                        <a:t>AlCrMnTiV</a:t>
                      </a:r>
                      <a:endParaRPr lang="en-US" sz="1800" dirty="0">
                        <a:effectLst/>
                      </a:endParaRP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453.06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163.36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503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 err="1">
                          <a:effectLst/>
                        </a:rPr>
                        <a:t>AlCoCrMnTiV</a:t>
                      </a:r>
                      <a:endParaRPr lang="en-US" sz="1800" dirty="0">
                        <a:effectLst/>
                      </a:endParaRP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608.19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177.29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576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Ti64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339</a:t>
                      </a:r>
                    </a:p>
                  </a:txBody>
                  <a:tcPr marL="9525" marR="9525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936307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89C0C1-F257-0B4C-BCC3-3728964691F6}"/>
              </a:ext>
            </a:extLst>
          </p:cNvPr>
          <p:cNvSpPr txBox="1">
            <a:spLocks/>
          </p:cNvSpPr>
          <p:nvPr/>
        </p:nvSpPr>
        <p:spPr>
          <a:xfrm>
            <a:off x="636588" y="1353639"/>
            <a:ext cx="6864682" cy="4525963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Significant hardness increase but with promising signs of ductility</a:t>
            </a:r>
          </a:p>
          <a:p>
            <a:r>
              <a:rPr lang="en-US" kern="0" dirty="0"/>
              <a:t>Stiffness greater than but comparable to Ti64</a:t>
            </a:r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438562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905D-158D-44E0-9827-1C9909FF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High Entropy Alloys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DFCA-7C99-4A1A-BA77-3107D7060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4174901" cy="4525963"/>
          </a:xfrm>
        </p:spPr>
        <p:txBody>
          <a:bodyPr/>
          <a:lstStyle/>
          <a:p>
            <a:r>
              <a:rPr lang="en-US" sz="2000" dirty="0"/>
              <a:t>AKA ‘multi-principle element’ or ‘compositionally complex’ alloys (MPEAs, CCAs)</a:t>
            </a:r>
          </a:p>
          <a:p>
            <a:pPr lvl="1"/>
            <a:r>
              <a:rPr lang="en-US" sz="1600" dirty="0"/>
              <a:t>Typically no element exceeds 35 at. %</a:t>
            </a:r>
          </a:p>
          <a:p>
            <a:pPr lvl="1"/>
            <a:r>
              <a:rPr lang="en-US" sz="1600" dirty="0"/>
              <a:t>Studied in solid solution – simple crystals</a:t>
            </a:r>
            <a:endParaRPr lang="en-US" sz="1400" dirty="0"/>
          </a:p>
          <a:p>
            <a:pPr lvl="1"/>
            <a:endParaRPr lang="en-US" sz="1600" dirty="0"/>
          </a:p>
          <a:p>
            <a:r>
              <a:rPr lang="en-US" sz="2000" dirty="0"/>
              <a:t>Promising properties observed…</a:t>
            </a:r>
          </a:p>
          <a:p>
            <a:pPr lvl="1"/>
            <a:r>
              <a:rPr lang="en-US" sz="1600" dirty="0"/>
              <a:t>Exceptional mechanical properties</a:t>
            </a:r>
          </a:p>
          <a:p>
            <a:pPr lvl="1"/>
            <a:r>
              <a:rPr lang="en-US" sz="1600" dirty="0"/>
              <a:t>High temperature stability/strength</a:t>
            </a:r>
          </a:p>
          <a:p>
            <a:pPr lvl="1"/>
            <a:r>
              <a:rPr lang="en-US" sz="1600" dirty="0"/>
              <a:t>Increased fracture toughness</a:t>
            </a:r>
          </a:p>
          <a:p>
            <a:pPr lvl="1"/>
            <a:r>
              <a:rPr lang="en-US" sz="1600" dirty="0"/>
              <a:t>Enhanced radiation tolerance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01482-C3D7-41E0-A11C-C6123285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A7D04-3D48-44D6-9430-EABF7790E7A6}"/>
              </a:ext>
            </a:extLst>
          </p:cNvPr>
          <p:cNvGrpSpPr/>
          <p:nvPr/>
        </p:nvGrpSpPr>
        <p:grpSpPr>
          <a:xfrm>
            <a:off x="5266927" y="1692935"/>
            <a:ext cx="6315473" cy="2987975"/>
            <a:chOff x="5735960" y="2176947"/>
            <a:chExt cx="6315473" cy="29879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4E2304-2105-4048-99C9-D3267D720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960" y="2176947"/>
              <a:ext cx="6315473" cy="2598918"/>
            </a:xfrm>
            <a:prstGeom prst="rect">
              <a:avLst/>
            </a:prstGeom>
          </p:spPr>
        </p:pic>
        <p:sp>
          <p:nvSpPr>
            <p:cNvPr id="9" name="Text Box 363">
              <a:extLst>
                <a:ext uri="{FF2B5EF4-FFF2-40B4-BE49-F238E27FC236}">
                  <a16:creationId xmlns:a16="http://schemas.microsoft.com/office/drawing/2014/main" id="{4B81DF31-ADC3-44B5-8698-EC151713D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0943" y="4869160"/>
              <a:ext cx="6085506" cy="29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79543" tIns="39771" rIns="79543" bIns="39771">
              <a:spAutoFit/>
            </a:bodyPr>
            <a:lstStyle>
              <a:defPPr>
                <a:defRPr lang="en-US"/>
              </a:defPPr>
              <a:lvl1pPr algn="ctr" defTabSz="912813">
                <a:defRPr sz="2800" b="0">
                  <a:solidFill>
                    <a:schemeClr val="accent1"/>
                  </a:solidFill>
                  <a:latin typeface="+mn-lt"/>
                </a:defRPr>
              </a:lvl1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ln w="0"/>
                  <a:solidFill>
                    <a:srgbClr val="000000"/>
                  </a:solidFill>
                  <a:latin typeface="Arial"/>
                </a:rPr>
                <a:t>(a) Conventional alloy, (b) High-entropy alloy (Miracle, Senkov | 2017)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209228-588B-667B-3B0D-20CC58FD2141}"/>
              </a:ext>
            </a:extLst>
          </p:cNvPr>
          <p:cNvSpPr txBox="1"/>
          <p:nvPr/>
        </p:nvSpPr>
        <p:spPr>
          <a:xfrm>
            <a:off x="459474" y="6436137"/>
            <a:ext cx="9680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D.B. Miracle, O.N. </a:t>
            </a:r>
            <a:r>
              <a:rPr lang="en-US" sz="1400" dirty="0" err="1"/>
              <a:t>Senkov</a:t>
            </a:r>
            <a:r>
              <a:rPr lang="en-US" sz="1400" dirty="0"/>
              <a:t>, “A critical review of high entropy alloys and related concepts”, Acta </a:t>
            </a:r>
            <a:r>
              <a:rPr lang="en-US" sz="1400" dirty="0" err="1"/>
              <a:t>Materialia</a:t>
            </a:r>
            <a:r>
              <a:rPr lang="en-US" sz="1400" dirty="0"/>
              <a:t>, Volume 122, 2017.</a:t>
            </a:r>
          </a:p>
        </p:txBody>
      </p:sp>
    </p:spTree>
    <p:extLst>
      <p:ext uri="{BB962C8B-B14F-4D97-AF65-F5344CB8AC3E}">
        <p14:creationId xmlns:p14="http://schemas.microsoft.com/office/powerpoint/2010/main" val="27723947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768E-8475-5C85-C444-4D0FD909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Current/Future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C517-93FE-BD0B-2D43-429917DA82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Irradiation with protons and V</a:t>
            </a:r>
            <a:r>
              <a:rPr lang="en-US" baseline="30000" dirty="0"/>
              <a:t>2+ </a:t>
            </a:r>
            <a:r>
              <a:rPr lang="en-US" dirty="0"/>
              <a:t>ions at UW </a:t>
            </a:r>
          </a:p>
          <a:p>
            <a:pPr lvl="1"/>
            <a:r>
              <a:rPr lang="en-US" dirty="0"/>
              <a:t>At 50-100 dpa what are dominant irradiation effects?</a:t>
            </a:r>
          </a:p>
          <a:p>
            <a:pPr lvl="1"/>
            <a:r>
              <a:rPr lang="en-US" dirty="0"/>
              <a:t>At low dpa are effects visible?</a:t>
            </a:r>
          </a:p>
          <a:p>
            <a:r>
              <a:rPr lang="en-US" dirty="0"/>
              <a:t>Differential Scanning Calorimetry at FNAL</a:t>
            </a:r>
          </a:p>
          <a:p>
            <a:r>
              <a:rPr lang="en-US" dirty="0"/>
              <a:t>Next round of alloys being manufactured</a:t>
            </a:r>
          </a:p>
          <a:p>
            <a:pPr lvl="1"/>
            <a:r>
              <a:rPr lang="en-US" dirty="0"/>
              <a:t>8 alloys encompassing my work and Gaurav’s</a:t>
            </a:r>
          </a:p>
          <a:p>
            <a:pPr lvl="1"/>
            <a:r>
              <a:rPr lang="en-US" dirty="0"/>
              <a:t>Efficiency of </a:t>
            </a:r>
            <a:r>
              <a:rPr lang="en-US" dirty="0" err="1"/>
              <a:t>Ti</a:t>
            </a:r>
            <a:r>
              <a:rPr lang="en-US" dirty="0"/>
              <a:t> gettering</a:t>
            </a:r>
          </a:p>
          <a:p>
            <a:pPr lvl="1"/>
            <a:r>
              <a:rPr lang="en-US" dirty="0"/>
              <a:t>Effect of B2 phase fraction </a:t>
            </a:r>
          </a:p>
          <a:p>
            <a:pPr lvl="1"/>
            <a:r>
              <a:rPr lang="en-US" dirty="0"/>
              <a:t>High V content alloy</a:t>
            </a:r>
          </a:p>
          <a:p>
            <a:r>
              <a:rPr lang="en-US" dirty="0"/>
              <a:t>Heat treatment to determine microstructure evolution at estimated operating temperature</a:t>
            </a:r>
          </a:p>
          <a:p>
            <a:pPr lvl="1"/>
            <a:r>
              <a:rPr lang="en-US" dirty="0"/>
              <a:t>Hold at 500 </a:t>
            </a:r>
            <a:r>
              <a:rPr lang="en-US" dirty="0">
                <a:sym typeface="Symbol" panose="05050102010706020507" pitchFamily="18" charset="2"/>
              </a:rPr>
              <a:t>C for 45 days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D1FAA-A60D-1403-8979-80BD7C268D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UW Ion Beam Lab is NSUF facility!</a:t>
            </a:r>
          </a:p>
          <a:p>
            <a:pPr lvl="1"/>
            <a:r>
              <a:rPr lang="en-US" dirty="0"/>
              <a:t>Protons up to 3 MeV and heavy ions</a:t>
            </a:r>
          </a:p>
          <a:p>
            <a:pPr lvl="1"/>
            <a:r>
              <a:rPr lang="en-US" dirty="0"/>
              <a:t>LN2 cooling recently developed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BF4FE-E796-BDB2-5890-FFE5F8AD0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36D15-F25A-C317-4F2B-650E93EA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57726"/>
            <a:ext cx="5769429" cy="20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62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6C7D0-11AC-5AC5-D7FE-2BD7971F4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5970E3-D729-415C-AD12-40790242BB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A6897-5722-8B5A-6685-031131153B34}"/>
              </a:ext>
            </a:extLst>
          </p:cNvPr>
          <p:cNvSpPr txBox="1"/>
          <p:nvPr/>
        </p:nvSpPr>
        <p:spPr>
          <a:xfrm>
            <a:off x="618309" y="3105834"/>
            <a:ext cx="11090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Effects of </a:t>
            </a:r>
            <a:r>
              <a:rPr lang="en-US" sz="36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Nanocrystallinity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 Irradiation of Beryllium </a:t>
            </a:r>
          </a:p>
        </p:txBody>
      </p:sp>
    </p:spTree>
    <p:extLst>
      <p:ext uri="{BB962C8B-B14F-4D97-AF65-F5344CB8AC3E}">
        <p14:creationId xmlns:p14="http://schemas.microsoft.com/office/powerpoint/2010/main" val="20177528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8F01-FEB5-A4BB-AEBF-B3C96531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Beryllium XRD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9C227BB7-9AB8-4B8A-A462-40A065D37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6131" r="7940" b="3958"/>
          <a:stretch/>
        </p:blipFill>
        <p:spPr>
          <a:xfrm>
            <a:off x="115841" y="1962978"/>
            <a:ext cx="3730452" cy="3245127"/>
          </a:xfrm>
        </p:spPr>
      </p:pic>
      <p:pic>
        <p:nvPicPr>
          <p:cNvPr id="9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077E1F0B-26DA-D65A-1F45-7B8886AE12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3545" r="8407" b="4173"/>
          <a:stretch/>
        </p:blipFill>
        <p:spPr>
          <a:xfrm>
            <a:off x="3782900" y="1840818"/>
            <a:ext cx="4059074" cy="33414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618E5-FF95-708A-704A-20DF9CBBB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D4DDD573-003F-1CC0-AC72-76A3EC3A3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5898" r="8736" b="3789"/>
          <a:stretch/>
        </p:blipFill>
        <p:spPr>
          <a:xfrm>
            <a:off x="7938633" y="1853648"/>
            <a:ext cx="3925957" cy="3371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B154CE-BE73-D7FC-AA9C-97DED9952FC3}"/>
              </a:ext>
            </a:extLst>
          </p:cNvPr>
          <p:cNvSpPr txBox="1"/>
          <p:nvPr/>
        </p:nvSpPr>
        <p:spPr>
          <a:xfrm>
            <a:off x="-11597" y="5085538"/>
            <a:ext cx="401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Materion</a:t>
            </a:r>
            <a:r>
              <a:rPr lang="en-US" dirty="0"/>
              <a:t> – highly textured to basal 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908E94-1E98-ED9B-A041-D7EEC689C05B}"/>
              </a:ext>
            </a:extLst>
          </p:cNvPr>
          <p:cNvSpPr txBox="1"/>
          <p:nvPr/>
        </p:nvSpPr>
        <p:spPr>
          <a:xfrm>
            <a:off x="4234069" y="5178287"/>
            <a:ext cx="337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FNAL- untextured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D1C53-F322-576E-B134-E3BB19B4D93D}"/>
              </a:ext>
            </a:extLst>
          </p:cNvPr>
          <p:cNvSpPr txBox="1"/>
          <p:nvPr/>
        </p:nvSpPr>
        <p:spPr>
          <a:xfrm>
            <a:off x="8342243" y="5148470"/>
            <a:ext cx="337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LiJing</a:t>
            </a:r>
            <a:r>
              <a:rPr lang="en-US" dirty="0"/>
              <a:t> Be- less textured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1C048-D552-B50C-7E87-D863FF42EE4E}"/>
              </a:ext>
            </a:extLst>
          </p:cNvPr>
          <p:cNvSpPr txBox="1"/>
          <p:nvPr/>
        </p:nvSpPr>
        <p:spPr>
          <a:xfrm>
            <a:off x="1240158" y="4531860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[1010]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75C93-8C63-A2B0-A807-65706DA7DDB5}"/>
              </a:ext>
            </a:extLst>
          </p:cNvPr>
          <p:cNvSpPr txBox="1"/>
          <p:nvPr/>
        </p:nvSpPr>
        <p:spPr>
          <a:xfrm>
            <a:off x="4834617" y="3916306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[0001]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FE16F-02F7-FA6F-81BB-525B20639F17}"/>
              </a:ext>
            </a:extLst>
          </p:cNvPr>
          <p:cNvSpPr txBox="1"/>
          <p:nvPr/>
        </p:nvSpPr>
        <p:spPr>
          <a:xfrm>
            <a:off x="9210674" y="1899912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[0001]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2C75D-E92D-5DB0-32BC-519FB520C85D}"/>
              </a:ext>
            </a:extLst>
          </p:cNvPr>
          <p:cNvSpPr txBox="1"/>
          <p:nvPr/>
        </p:nvSpPr>
        <p:spPr>
          <a:xfrm>
            <a:off x="1574405" y="1875064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[0001]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DA2FF-41C9-B677-714F-7D3A4825D2C6}"/>
              </a:ext>
            </a:extLst>
          </p:cNvPr>
          <p:cNvSpPr txBox="1"/>
          <p:nvPr/>
        </p:nvSpPr>
        <p:spPr>
          <a:xfrm>
            <a:off x="4572970" y="4224083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[1010]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CFF41-BB8A-3B3B-AA59-9D7BEEC35EA2}"/>
                  </a:ext>
                </a:extLst>
              </p:cNvPr>
              <p:cNvSpPr txBox="1"/>
              <p:nvPr/>
            </p:nvSpPr>
            <p:spPr>
              <a:xfrm>
                <a:off x="5205630" y="2231125"/>
                <a:ext cx="567463" cy="216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CFF41-BB8A-3B3B-AA59-9D7BEEC35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630" y="2231125"/>
                <a:ext cx="567463" cy="216149"/>
              </a:xfrm>
              <a:prstGeom prst="rect">
                <a:avLst/>
              </a:prstGeom>
              <a:blipFill>
                <a:blip r:embed="rId5"/>
                <a:stretch>
                  <a:fillRect l="-10753" r="-10753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A89A2D-C688-1BDF-24C5-62AA6E32865E}"/>
                  </a:ext>
                </a:extLst>
              </p:cNvPr>
              <p:cNvSpPr txBox="1"/>
              <p:nvPr/>
            </p:nvSpPr>
            <p:spPr>
              <a:xfrm>
                <a:off x="9535435" y="3570005"/>
                <a:ext cx="567463" cy="216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A89A2D-C688-1BDF-24C5-62AA6E328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435" y="3570005"/>
                <a:ext cx="567463" cy="216149"/>
              </a:xfrm>
              <a:prstGeom prst="rect">
                <a:avLst/>
              </a:prstGeom>
              <a:blipFill>
                <a:blip r:embed="rId6"/>
                <a:stretch>
                  <a:fillRect l="-10753" t="-2857" r="-10753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3570F3-4AD2-7D23-2600-2A4C96640529}"/>
                  </a:ext>
                </a:extLst>
              </p:cNvPr>
              <p:cNvSpPr txBox="1"/>
              <p:nvPr/>
            </p:nvSpPr>
            <p:spPr>
              <a:xfrm>
                <a:off x="1862192" y="4547261"/>
                <a:ext cx="567463" cy="216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3570F3-4AD2-7D23-2600-2A4C96640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92" y="4547261"/>
                <a:ext cx="567463" cy="216149"/>
              </a:xfrm>
              <a:prstGeom prst="rect">
                <a:avLst/>
              </a:prstGeom>
              <a:blipFill>
                <a:blip r:embed="rId7"/>
                <a:stretch>
                  <a:fillRect l="-10638" r="-9574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8C69033-1E15-7EDE-C623-18DD9AC905BC}"/>
              </a:ext>
            </a:extLst>
          </p:cNvPr>
          <p:cNvSpPr txBox="1"/>
          <p:nvPr/>
        </p:nvSpPr>
        <p:spPr>
          <a:xfrm>
            <a:off x="8885939" y="4347329"/>
            <a:ext cx="14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[1010]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9F22E6-9360-B194-67EB-27E7A13A4CAA}"/>
                  </a:ext>
                </a:extLst>
              </p:cNvPr>
              <p:cNvSpPr txBox="1"/>
              <p:nvPr/>
            </p:nvSpPr>
            <p:spPr>
              <a:xfrm>
                <a:off x="5954487" y="4226451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2]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9F22E6-9360-B194-67EB-27E7A13A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487" y="4226451"/>
                <a:ext cx="487313" cy="185307"/>
              </a:xfrm>
              <a:prstGeom prst="rect">
                <a:avLst/>
              </a:prstGeom>
              <a:blipFill>
                <a:blip r:embed="rId8"/>
                <a:stretch>
                  <a:fillRect l="-12500" r="-11250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A8EAF-4BD6-8BB9-0A71-56DDAB8A785A}"/>
                  </a:ext>
                </a:extLst>
              </p:cNvPr>
              <p:cNvSpPr txBox="1"/>
              <p:nvPr/>
            </p:nvSpPr>
            <p:spPr>
              <a:xfrm>
                <a:off x="10029410" y="4254675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2]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A8EAF-4BD6-8BB9-0A71-56DDAB8A7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410" y="4254675"/>
                <a:ext cx="487313" cy="185307"/>
              </a:xfrm>
              <a:prstGeom prst="rect">
                <a:avLst/>
              </a:prstGeom>
              <a:blipFill>
                <a:blip r:embed="rId9"/>
                <a:stretch>
                  <a:fillRect l="-11250" t="-3333" r="-125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CD9C4B-BAC4-8F13-CE6E-7EE9A03F4326}"/>
                  </a:ext>
                </a:extLst>
              </p:cNvPr>
              <p:cNvSpPr txBox="1"/>
              <p:nvPr/>
            </p:nvSpPr>
            <p:spPr>
              <a:xfrm>
                <a:off x="6485065" y="4313178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[11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0]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CD9C4B-BAC4-8F13-CE6E-7EE9A03F4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065" y="4313178"/>
                <a:ext cx="487313" cy="185307"/>
              </a:xfrm>
              <a:prstGeom prst="rect">
                <a:avLst/>
              </a:prstGeom>
              <a:blipFill>
                <a:blip r:embed="rId10"/>
                <a:stretch>
                  <a:fillRect l="-12500" t="-3333" r="-1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601F11-73B3-1797-7852-A7DE0B8990A5}"/>
                  </a:ext>
                </a:extLst>
              </p:cNvPr>
              <p:cNvSpPr txBox="1"/>
              <p:nvPr/>
            </p:nvSpPr>
            <p:spPr>
              <a:xfrm>
                <a:off x="10603053" y="4574981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[11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0]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601F11-73B3-1797-7852-A7DE0B899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053" y="4574981"/>
                <a:ext cx="487313" cy="185307"/>
              </a:xfrm>
              <a:prstGeom prst="rect">
                <a:avLst/>
              </a:prstGeom>
              <a:blipFill>
                <a:blip r:embed="rId11"/>
                <a:stretch>
                  <a:fillRect l="-11250" r="-12500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AC0799-01BC-0837-D6CA-6857E6DEDABD}"/>
                  </a:ext>
                </a:extLst>
              </p:cNvPr>
              <p:cNvSpPr txBox="1"/>
              <p:nvPr/>
            </p:nvSpPr>
            <p:spPr>
              <a:xfrm>
                <a:off x="6972378" y="4241343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3]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AC0799-01BC-0837-D6CA-6857E6DED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78" y="4241343"/>
                <a:ext cx="487313" cy="185307"/>
              </a:xfrm>
              <a:prstGeom prst="rect">
                <a:avLst/>
              </a:prstGeom>
              <a:blipFill>
                <a:blip r:embed="rId12"/>
                <a:stretch>
                  <a:fillRect l="-12500" t="-3333" r="-1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F1929E-115C-4FC8-73F7-4F0BB579A087}"/>
                  </a:ext>
                </a:extLst>
              </p:cNvPr>
              <p:cNvSpPr txBox="1"/>
              <p:nvPr/>
            </p:nvSpPr>
            <p:spPr>
              <a:xfrm>
                <a:off x="11051574" y="4050339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3]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F1929E-115C-4FC8-73F7-4F0BB579A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1574" y="4050339"/>
                <a:ext cx="487313" cy="185307"/>
              </a:xfrm>
              <a:prstGeom prst="rect">
                <a:avLst/>
              </a:prstGeom>
              <a:blipFill>
                <a:blip r:embed="rId13"/>
                <a:stretch>
                  <a:fillRect l="-12500" r="-11250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90FA9F-FF3C-60A5-8894-AA05E3233AEA}"/>
                  </a:ext>
                </a:extLst>
              </p:cNvPr>
              <p:cNvSpPr txBox="1"/>
              <p:nvPr/>
            </p:nvSpPr>
            <p:spPr>
              <a:xfrm>
                <a:off x="3027166" y="4582506"/>
                <a:ext cx="487313" cy="185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[10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3]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90FA9F-FF3C-60A5-8894-AA05E3233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166" y="4582506"/>
                <a:ext cx="487313" cy="185307"/>
              </a:xfrm>
              <a:prstGeom prst="rect">
                <a:avLst/>
              </a:prstGeom>
              <a:blipFill>
                <a:blip r:embed="rId12"/>
                <a:stretch>
                  <a:fillRect l="-12500" t="-3333" r="-1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4615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1064-00AF-6E81-3F65-CD7E1090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27" y="5475"/>
            <a:ext cx="8134351" cy="977900"/>
          </a:xfrm>
        </p:spPr>
        <p:txBody>
          <a:bodyPr/>
          <a:lstStyle/>
          <a:p>
            <a:r>
              <a:rPr lang="en-US" dirty="0"/>
              <a:t>Preliminary TEM of 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34009-359B-21A3-0FF6-DE80D748F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A picture containing nature&#10;&#10;Description automatically generated">
            <a:extLst>
              <a:ext uri="{FF2B5EF4-FFF2-40B4-BE49-F238E27FC236}">
                <a16:creationId xmlns:a16="http://schemas.microsoft.com/office/drawing/2014/main" id="{05549D50-73A9-1A28-AF54-AA5E2410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8" y="1554567"/>
            <a:ext cx="2385988" cy="2385988"/>
          </a:xfrm>
          <a:prstGeom prst="rect">
            <a:avLst/>
          </a:prstGeom>
        </p:spPr>
      </p:pic>
      <p:pic>
        <p:nvPicPr>
          <p:cNvPr id="8" name="Picture 7" descr="A close-up of a storm&#10;&#10;Description automatically generated with low confidence">
            <a:extLst>
              <a:ext uri="{FF2B5EF4-FFF2-40B4-BE49-F238E27FC236}">
                <a16:creationId xmlns:a16="http://schemas.microsoft.com/office/drawing/2014/main" id="{2CBEA1CE-2702-9BB5-0500-BF66447EC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95" y="1569493"/>
            <a:ext cx="2385988" cy="2385988"/>
          </a:xfrm>
          <a:prstGeom prst="rect">
            <a:avLst/>
          </a:prstGeom>
        </p:spPr>
      </p:pic>
      <p:pic>
        <p:nvPicPr>
          <p:cNvPr id="10" name="Picture 9" descr="A close-up of a fetus&#10;&#10;Description automatically generated with medium confidence">
            <a:extLst>
              <a:ext uri="{FF2B5EF4-FFF2-40B4-BE49-F238E27FC236}">
                <a16:creationId xmlns:a16="http://schemas.microsoft.com/office/drawing/2014/main" id="{DB69254A-7FF1-E1B4-1300-2766BDBFB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8" y="3955481"/>
            <a:ext cx="2385987" cy="2385987"/>
          </a:xfrm>
          <a:prstGeom prst="rect">
            <a:avLst/>
          </a:prstGeom>
        </p:spPr>
      </p:pic>
      <p:pic>
        <p:nvPicPr>
          <p:cNvPr id="12" name="Picture 11" descr="A picture containing eaten, close&#10;&#10;Description automatically generated">
            <a:extLst>
              <a:ext uri="{FF2B5EF4-FFF2-40B4-BE49-F238E27FC236}">
                <a16:creationId xmlns:a16="http://schemas.microsoft.com/office/drawing/2014/main" id="{8D1C96E5-946A-93C6-2F8F-B7E34792CF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/>
          <a:stretch/>
        </p:blipFill>
        <p:spPr>
          <a:xfrm>
            <a:off x="3134035" y="3958157"/>
            <a:ext cx="2385988" cy="2383311"/>
          </a:xfrm>
          <a:prstGeom prst="rect">
            <a:avLst/>
          </a:prstGeom>
        </p:spPr>
      </p:pic>
      <p:pic>
        <p:nvPicPr>
          <p:cNvPr id="9" name="Content Placeholder 6" descr="A person's leg in front of a cloud of smoke&#10;&#10;Description automatically generated with low confidence">
            <a:extLst>
              <a:ext uri="{FF2B5EF4-FFF2-40B4-BE49-F238E27FC236}">
                <a16:creationId xmlns:a16="http://schemas.microsoft.com/office/drawing/2014/main" id="{8618931B-21FA-E2A9-6DFF-40C4E8BD06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24" y="1504999"/>
            <a:ext cx="2338307" cy="2338307"/>
          </a:xfrm>
        </p:spPr>
      </p:pic>
      <p:pic>
        <p:nvPicPr>
          <p:cNvPr id="13" name="Picture 12" descr="A close-up of a fetus&#10;&#10;Description automatically generated with medium confidence">
            <a:extLst>
              <a:ext uri="{FF2B5EF4-FFF2-40B4-BE49-F238E27FC236}">
                <a16:creationId xmlns:a16="http://schemas.microsoft.com/office/drawing/2014/main" id="{DBBF8393-1CC9-91D9-4CE3-EF653D2E1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79" y="3906650"/>
            <a:ext cx="2338307" cy="2338307"/>
          </a:xfrm>
          <a:prstGeom prst="rect">
            <a:avLst/>
          </a:prstGeom>
        </p:spPr>
      </p:pic>
      <p:pic>
        <p:nvPicPr>
          <p:cNvPr id="14" name="Picture 13" descr="A picture containing white, eaten&#10;&#10;Description automatically generated">
            <a:extLst>
              <a:ext uri="{FF2B5EF4-FFF2-40B4-BE49-F238E27FC236}">
                <a16:creationId xmlns:a16="http://schemas.microsoft.com/office/drawing/2014/main" id="{950C26EC-8B0C-9FBC-1656-BDCD49DAA8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32" y="3906649"/>
            <a:ext cx="2338307" cy="23383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5A3A66-B4E8-73D8-71C1-A0542B74907C}"/>
              </a:ext>
            </a:extLst>
          </p:cNvPr>
          <p:cNvSpPr txBox="1"/>
          <p:nvPr/>
        </p:nvSpPr>
        <p:spPr>
          <a:xfrm>
            <a:off x="1199903" y="1161835"/>
            <a:ext cx="3723305" cy="37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Materion</a:t>
            </a:r>
            <a:r>
              <a:rPr lang="en-US" dirty="0"/>
              <a:t> 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33EC32-9265-EB21-8071-2766D2B65000}"/>
              </a:ext>
            </a:extLst>
          </p:cNvPr>
          <p:cNvSpPr txBox="1"/>
          <p:nvPr/>
        </p:nvSpPr>
        <p:spPr>
          <a:xfrm>
            <a:off x="7512026" y="1215418"/>
            <a:ext cx="3723305" cy="37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LiJing</a:t>
            </a:r>
            <a:r>
              <a:rPr lang="en-US" dirty="0"/>
              <a:t> Be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668FE6-3C77-AD2A-29FF-3E1A03880303}"/>
              </a:ext>
            </a:extLst>
          </p:cNvPr>
          <p:cNvCxnSpPr>
            <a:cxnSpLocks/>
          </p:cNvCxnSpPr>
          <p:nvPr/>
        </p:nvCxnSpPr>
        <p:spPr bwMode="auto">
          <a:xfrm flipH="1">
            <a:off x="3367570" y="2255108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4248F9-46F6-EC3F-D02B-DE4215F6081B}"/>
              </a:ext>
            </a:extLst>
          </p:cNvPr>
          <p:cNvCxnSpPr>
            <a:cxnSpLocks/>
          </p:cNvCxnSpPr>
          <p:nvPr/>
        </p:nvCxnSpPr>
        <p:spPr bwMode="auto">
          <a:xfrm flipH="1">
            <a:off x="4465147" y="3738169"/>
            <a:ext cx="36219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114D86-DB68-3BD5-9058-6DCB5ABDF278}"/>
              </a:ext>
            </a:extLst>
          </p:cNvPr>
          <p:cNvCxnSpPr>
            <a:cxnSpLocks/>
          </p:cNvCxnSpPr>
          <p:nvPr/>
        </p:nvCxnSpPr>
        <p:spPr bwMode="auto">
          <a:xfrm flipH="1">
            <a:off x="4025922" y="5134260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E62B8A-C922-3EAB-11AE-C509ED5042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419148" y="4235546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E2C046-09D6-C778-060F-291281D3EFB9}"/>
              </a:ext>
            </a:extLst>
          </p:cNvPr>
          <p:cNvCxnSpPr>
            <a:cxnSpLocks/>
          </p:cNvCxnSpPr>
          <p:nvPr/>
        </p:nvCxnSpPr>
        <p:spPr bwMode="auto">
          <a:xfrm flipH="1">
            <a:off x="3673865" y="4365894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E2C82E-4EA1-998E-148B-5538DCA3A648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0487" y="5079588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9668D2-C073-7C0A-9D09-BDE21BE0098C}"/>
              </a:ext>
            </a:extLst>
          </p:cNvPr>
          <p:cNvCxnSpPr>
            <a:cxnSpLocks/>
          </p:cNvCxnSpPr>
          <p:nvPr/>
        </p:nvCxnSpPr>
        <p:spPr bwMode="auto">
          <a:xfrm flipH="1">
            <a:off x="1950857" y="4881499"/>
            <a:ext cx="301107" cy="62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853E81-8FDC-72EE-F7DF-51876EF92650}"/>
              </a:ext>
            </a:extLst>
          </p:cNvPr>
          <p:cNvCxnSpPr>
            <a:cxnSpLocks/>
          </p:cNvCxnSpPr>
          <p:nvPr/>
        </p:nvCxnSpPr>
        <p:spPr bwMode="auto">
          <a:xfrm>
            <a:off x="9373678" y="5115269"/>
            <a:ext cx="343285" cy="53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1C60ED-5798-124D-DB91-0E3E21CE47CC}"/>
              </a:ext>
            </a:extLst>
          </p:cNvPr>
          <p:cNvCxnSpPr>
            <a:cxnSpLocks/>
          </p:cNvCxnSpPr>
          <p:nvPr/>
        </p:nvCxnSpPr>
        <p:spPr bwMode="auto">
          <a:xfrm>
            <a:off x="10199547" y="5837116"/>
            <a:ext cx="343285" cy="53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07452F-3E10-D580-091C-3790CC55A994}"/>
              </a:ext>
            </a:extLst>
          </p:cNvPr>
          <p:cNvCxnSpPr>
            <a:cxnSpLocks/>
          </p:cNvCxnSpPr>
          <p:nvPr/>
        </p:nvCxnSpPr>
        <p:spPr bwMode="auto">
          <a:xfrm>
            <a:off x="7809591" y="5514064"/>
            <a:ext cx="343285" cy="53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0F5A6B0-39AB-1C52-F3CA-F22126227CEC}"/>
              </a:ext>
            </a:extLst>
          </p:cNvPr>
          <p:cNvCxnSpPr>
            <a:cxnSpLocks/>
          </p:cNvCxnSpPr>
          <p:nvPr/>
        </p:nvCxnSpPr>
        <p:spPr bwMode="auto">
          <a:xfrm>
            <a:off x="7055315" y="5297350"/>
            <a:ext cx="343285" cy="53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03CDEEA-142F-002C-ABA0-5C8597E13647}"/>
              </a:ext>
            </a:extLst>
          </p:cNvPr>
          <p:cNvCxnSpPr>
            <a:cxnSpLocks/>
          </p:cNvCxnSpPr>
          <p:nvPr/>
        </p:nvCxnSpPr>
        <p:spPr bwMode="auto">
          <a:xfrm>
            <a:off x="8636878" y="4257965"/>
            <a:ext cx="343285" cy="53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41B86-3F70-A354-1DC4-7C779E40C9A7}"/>
              </a:ext>
            </a:extLst>
          </p:cNvPr>
          <p:cNvCxnSpPr>
            <a:cxnSpLocks/>
          </p:cNvCxnSpPr>
          <p:nvPr/>
        </p:nvCxnSpPr>
        <p:spPr bwMode="auto">
          <a:xfrm flipV="1">
            <a:off x="1723448" y="2340605"/>
            <a:ext cx="736291" cy="65217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2392907-E7B8-CE40-ECE3-68E359553883}"/>
              </a:ext>
            </a:extLst>
          </p:cNvPr>
          <p:cNvCxnSpPr>
            <a:cxnSpLocks/>
          </p:cNvCxnSpPr>
          <p:nvPr/>
        </p:nvCxnSpPr>
        <p:spPr bwMode="auto">
          <a:xfrm flipV="1">
            <a:off x="1355302" y="2021983"/>
            <a:ext cx="736291" cy="65217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38E2940-8C35-471A-F23A-30DE4866170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69499" y="4675381"/>
            <a:ext cx="689951" cy="762967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C39EA49-6633-0B02-B999-E626387F4247}"/>
              </a:ext>
            </a:extLst>
          </p:cNvPr>
          <p:cNvCxnSpPr>
            <a:cxnSpLocks/>
          </p:cNvCxnSpPr>
          <p:nvPr/>
        </p:nvCxnSpPr>
        <p:spPr bwMode="auto">
          <a:xfrm>
            <a:off x="7610762" y="4190433"/>
            <a:ext cx="828977" cy="396440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DE9F22-5542-DC65-E780-46CDBF83F780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6116" y="3132596"/>
            <a:ext cx="34569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7E336A7-5733-7FDF-3D0F-49C6D872A6BE}"/>
              </a:ext>
            </a:extLst>
          </p:cNvPr>
          <p:cNvSpPr txBox="1"/>
          <p:nvPr/>
        </p:nvSpPr>
        <p:spPr>
          <a:xfrm>
            <a:off x="6062511" y="2947930"/>
            <a:ext cx="237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BeO</a:t>
            </a:r>
            <a:r>
              <a:rPr lang="en-US" dirty="0"/>
              <a:t> precipitates?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0A0435F-93DB-1378-14C3-8E27D32D20C7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7949" y="3544608"/>
            <a:ext cx="343555" cy="395947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6D8455E-78BA-95FD-DEF7-F365ABA558BF}"/>
              </a:ext>
            </a:extLst>
          </p:cNvPr>
          <p:cNvSpPr txBox="1"/>
          <p:nvPr/>
        </p:nvSpPr>
        <p:spPr>
          <a:xfrm>
            <a:off x="5859011" y="3415003"/>
            <a:ext cx="218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Columnar grains</a:t>
            </a:r>
          </a:p>
        </p:txBody>
      </p:sp>
    </p:spTree>
    <p:extLst>
      <p:ext uri="{BB962C8B-B14F-4D97-AF65-F5344CB8AC3E}">
        <p14:creationId xmlns:p14="http://schemas.microsoft.com/office/powerpoint/2010/main" val="76299896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1965-2C76-F497-E038-9848CE8D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Beryllium Irradiation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7CB6-AE0A-1D3F-E768-7E77632733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2.0 MeV protons to 0.25 dpa </a:t>
            </a:r>
          </a:p>
          <a:p>
            <a:pPr lvl="1"/>
            <a:r>
              <a:rPr lang="en-US" dirty="0"/>
              <a:t>Nanocrystalline/textured Be from </a:t>
            </a:r>
            <a:r>
              <a:rPr lang="en-US" dirty="0" err="1"/>
              <a:t>Materion</a:t>
            </a:r>
            <a:endParaRPr lang="en-US" dirty="0"/>
          </a:p>
          <a:p>
            <a:pPr lvl="1"/>
            <a:r>
              <a:rPr lang="en-US" dirty="0"/>
              <a:t>Untextured Be from FNAL</a:t>
            </a:r>
          </a:p>
          <a:p>
            <a:r>
              <a:rPr lang="en-US" dirty="0"/>
              <a:t>Nanograins typically improve radiation tolerance via increased sink density</a:t>
            </a:r>
          </a:p>
          <a:p>
            <a:pPr lvl="1"/>
            <a:r>
              <a:rPr lang="en-US" dirty="0"/>
              <a:t>Effects of texturing?</a:t>
            </a:r>
          </a:p>
          <a:p>
            <a:r>
              <a:rPr lang="en-US" dirty="0"/>
              <a:t>In process of preparing for TEM</a:t>
            </a:r>
          </a:p>
          <a:p>
            <a:pPr lvl="1"/>
            <a:r>
              <a:rPr lang="en-US" dirty="0"/>
              <a:t>Twin-jet electropolishing for thin sample proving challenging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FBB75-07AE-B15A-0263-F05A5C2027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2B775-54B4-6452-DF23-81DCFFAB2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A close-up of a fetus&#10;&#10;Description automatically generated with medium confidence">
            <a:extLst>
              <a:ext uri="{FF2B5EF4-FFF2-40B4-BE49-F238E27FC236}">
                <a16:creationId xmlns:a16="http://schemas.microsoft.com/office/drawing/2014/main" id="{50572F4D-2DF5-11F3-41C6-FA461297A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76" y="3166594"/>
            <a:ext cx="2885661" cy="2885661"/>
          </a:xfrm>
          <a:prstGeom prst="rect">
            <a:avLst/>
          </a:prstGeom>
        </p:spPr>
      </p:pic>
      <p:pic>
        <p:nvPicPr>
          <p:cNvPr id="7" name="Picture 6" descr="A picture containing white, eaten&#10;&#10;Description automatically generated">
            <a:extLst>
              <a:ext uri="{FF2B5EF4-FFF2-40B4-BE49-F238E27FC236}">
                <a16:creationId xmlns:a16="http://schemas.microsoft.com/office/drawing/2014/main" id="{3CC54170-26E9-55BD-B562-7098C38E2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7649"/>
            <a:ext cx="2841890" cy="2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102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6C7D0-11AC-5AC5-D7FE-2BD7971F4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5970E3-D729-415C-AD12-40790242BB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A6897-5722-8B5A-6685-031131153B34}"/>
              </a:ext>
            </a:extLst>
          </p:cNvPr>
          <p:cNvSpPr txBox="1"/>
          <p:nvPr/>
        </p:nvSpPr>
        <p:spPr>
          <a:xfrm>
            <a:off x="4314721" y="3105834"/>
            <a:ext cx="3562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579632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F6A4-1944-420D-B96A-939AD8E7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in Metals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F7CF4-8343-4028-9751-DA05EDD4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030" y="6444271"/>
            <a:ext cx="62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5000"/>
              </a:lnSpc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C6260E-304F-4BA0-8E11-6E941ACC6DAE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74D6ED06-E54A-49AF-849E-8808E7BD35D3}"/>
              </a:ext>
            </a:extLst>
          </p:cNvPr>
          <p:cNvGrpSpPr/>
          <p:nvPr/>
        </p:nvGrpSpPr>
        <p:grpSpPr>
          <a:xfrm>
            <a:off x="2957807" y="1665162"/>
            <a:ext cx="4256172" cy="968504"/>
            <a:chOff x="3672182" y="1756319"/>
            <a:chExt cx="4256172" cy="968504"/>
          </a:xfrm>
        </p:grpSpPr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63942255-227E-4534-8038-A89856D505D1}"/>
                </a:ext>
              </a:extLst>
            </p:cNvPr>
            <p:cNvSpPr/>
            <p:nvPr/>
          </p:nvSpPr>
          <p:spPr>
            <a:xfrm>
              <a:off x="367218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00DC9EAF-A586-4BB8-8EBA-D28863680152}"/>
                </a:ext>
              </a:extLst>
            </p:cNvPr>
            <p:cNvSpPr/>
            <p:nvPr/>
          </p:nvSpPr>
          <p:spPr>
            <a:xfrm>
              <a:off x="394650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284F567-438C-4CC6-9F61-AFFAC6795E5E}"/>
                </a:ext>
              </a:extLst>
            </p:cNvPr>
            <p:cNvSpPr/>
            <p:nvPr/>
          </p:nvSpPr>
          <p:spPr>
            <a:xfrm>
              <a:off x="422082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67354197-8C27-4D3D-85FE-3A3E094CD613}"/>
                </a:ext>
              </a:extLst>
            </p:cNvPr>
            <p:cNvSpPr/>
            <p:nvPr/>
          </p:nvSpPr>
          <p:spPr>
            <a:xfrm>
              <a:off x="449514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02649F60-FB32-4BBA-B0A8-1BB53924B218}"/>
                </a:ext>
              </a:extLst>
            </p:cNvPr>
            <p:cNvSpPr/>
            <p:nvPr/>
          </p:nvSpPr>
          <p:spPr>
            <a:xfrm>
              <a:off x="476946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BB474152-2438-45F7-9723-4A42839E8DF8}"/>
                </a:ext>
              </a:extLst>
            </p:cNvPr>
            <p:cNvSpPr/>
            <p:nvPr/>
          </p:nvSpPr>
          <p:spPr>
            <a:xfrm>
              <a:off x="504378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3A12ECC4-E807-4B92-9B58-EC99C97D0AF8}"/>
                </a:ext>
              </a:extLst>
            </p:cNvPr>
            <p:cNvSpPr/>
            <p:nvPr/>
          </p:nvSpPr>
          <p:spPr>
            <a:xfrm>
              <a:off x="531810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267A7CF-E146-473F-AE23-F4F89B05BA9C}"/>
                </a:ext>
              </a:extLst>
            </p:cNvPr>
            <p:cNvSpPr/>
            <p:nvPr/>
          </p:nvSpPr>
          <p:spPr>
            <a:xfrm>
              <a:off x="5592422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26947AFA-71CD-433A-B393-0B4DF8EA1389}"/>
                </a:ext>
              </a:extLst>
            </p:cNvPr>
            <p:cNvSpPr/>
            <p:nvPr/>
          </p:nvSpPr>
          <p:spPr>
            <a:xfrm>
              <a:off x="586409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2D642F86-9F55-4838-918D-CD84CC2E8A92}"/>
                </a:ext>
              </a:extLst>
            </p:cNvPr>
            <p:cNvSpPr/>
            <p:nvPr/>
          </p:nvSpPr>
          <p:spPr>
            <a:xfrm>
              <a:off x="613841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84B390F6-347F-4399-8399-FC45AC90A975}"/>
                </a:ext>
              </a:extLst>
            </p:cNvPr>
            <p:cNvSpPr/>
            <p:nvPr/>
          </p:nvSpPr>
          <p:spPr>
            <a:xfrm>
              <a:off x="641273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F66FA361-470A-420D-AE37-0340D8442566}"/>
                </a:ext>
              </a:extLst>
            </p:cNvPr>
            <p:cNvSpPr/>
            <p:nvPr/>
          </p:nvSpPr>
          <p:spPr>
            <a:xfrm>
              <a:off x="668705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65C63976-7CD3-4F36-B0F3-1C3A36CAA44E}"/>
                </a:ext>
              </a:extLst>
            </p:cNvPr>
            <p:cNvSpPr/>
            <p:nvPr/>
          </p:nvSpPr>
          <p:spPr>
            <a:xfrm>
              <a:off x="696137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86762F29-D44D-4799-8207-527E1C96289A}"/>
                </a:ext>
              </a:extLst>
            </p:cNvPr>
            <p:cNvSpPr/>
            <p:nvPr/>
          </p:nvSpPr>
          <p:spPr>
            <a:xfrm>
              <a:off x="723569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A4FC5AAA-2370-461E-9B72-90930E77C343}"/>
                </a:ext>
              </a:extLst>
            </p:cNvPr>
            <p:cNvSpPr/>
            <p:nvPr/>
          </p:nvSpPr>
          <p:spPr>
            <a:xfrm>
              <a:off x="751001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F17BF38E-19C5-4686-BDDF-A8EAAF62C55F}"/>
                </a:ext>
              </a:extLst>
            </p:cNvPr>
            <p:cNvSpPr/>
            <p:nvPr/>
          </p:nvSpPr>
          <p:spPr>
            <a:xfrm>
              <a:off x="7784338" y="1756319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60B1F23D-2A54-4E21-B51F-554E85BA0D36}"/>
                </a:ext>
              </a:extLst>
            </p:cNvPr>
            <p:cNvSpPr/>
            <p:nvPr/>
          </p:nvSpPr>
          <p:spPr>
            <a:xfrm>
              <a:off x="367218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617927F1-6F9D-48F8-AB24-7974C57077D6}"/>
                </a:ext>
              </a:extLst>
            </p:cNvPr>
            <p:cNvSpPr/>
            <p:nvPr/>
          </p:nvSpPr>
          <p:spPr>
            <a:xfrm>
              <a:off x="394650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B9849487-243D-4D99-B2A0-976AF7EA98FA}"/>
                </a:ext>
              </a:extLst>
            </p:cNvPr>
            <p:cNvSpPr/>
            <p:nvPr/>
          </p:nvSpPr>
          <p:spPr>
            <a:xfrm>
              <a:off x="422082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20A7F4DE-D605-41D7-BA1F-9D88A71C0FCC}"/>
                </a:ext>
              </a:extLst>
            </p:cNvPr>
            <p:cNvSpPr/>
            <p:nvPr/>
          </p:nvSpPr>
          <p:spPr>
            <a:xfrm>
              <a:off x="449514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D50F88BC-BB4F-4CA6-8656-4002AD4ABE72}"/>
                </a:ext>
              </a:extLst>
            </p:cNvPr>
            <p:cNvSpPr/>
            <p:nvPr/>
          </p:nvSpPr>
          <p:spPr>
            <a:xfrm>
              <a:off x="476946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BA95F550-D193-4E24-B45F-704F893F27FE}"/>
                </a:ext>
              </a:extLst>
            </p:cNvPr>
            <p:cNvSpPr/>
            <p:nvPr/>
          </p:nvSpPr>
          <p:spPr>
            <a:xfrm>
              <a:off x="504378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B9329BA9-8057-40A6-95FE-61173C7E17F1}"/>
                </a:ext>
              </a:extLst>
            </p:cNvPr>
            <p:cNvSpPr/>
            <p:nvPr/>
          </p:nvSpPr>
          <p:spPr>
            <a:xfrm>
              <a:off x="531810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D446B7A4-EECE-47E1-96F4-D153B646920F}"/>
                </a:ext>
              </a:extLst>
            </p:cNvPr>
            <p:cNvSpPr/>
            <p:nvPr/>
          </p:nvSpPr>
          <p:spPr>
            <a:xfrm>
              <a:off x="5592422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966539F2-FE65-450D-B0F3-66AD8C5284A8}"/>
                </a:ext>
              </a:extLst>
            </p:cNvPr>
            <p:cNvSpPr/>
            <p:nvPr/>
          </p:nvSpPr>
          <p:spPr>
            <a:xfrm>
              <a:off x="586409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D959D923-F2AA-44CC-9EF0-A1B45246AB05}"/>
                </a:ext>
              </a:extLst>
            </p:cNvPr>
            <p:cNvSpPr/>
            <p:nvPr/>
          </p:nvSpPr>
          <p:spPr>
            <a:xfrm>
              <a:off x="613841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A162824C-115E-4B2A-8037-82D8BED08814}"/>
                </a:ext>
              </a:extLst>
            </p:cNvPr>
            <p:cNvSpPr/>
            <p:nvPr/>
          </p:nvSpPr>
          <p:spPr>
            <a:xfrm>
              <a:off x="641273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D39DD0FB-F99A-4C1A-817C-A3FE9AD41C88}"/>
                </a:ext>
              </a:extLst>
            </p:cNvPr>
            <p:cNvSpPr/>
            <p:nvPr/>
          </p:nvSpPr>
          <p:spPr>
            <a:xfrm>
              <a:off x="668705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1662A873-B0AE-4BD5-9787-4C26F7331DBF}"/>
                </a:ext>
              </a:extLst>
            </p:cNvPr>
            <p:cNvSpPr/>
            <p:nvPr/>
          </p:nvSpPr>
          <p:spPr>
            <a:xfrm>
              <a:off x="696137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9793FF7-4943-4C14-965B-BA2C68A54E8D}"/>
                </a:ext>
              </a:extLst>
            </p:cNvPr>
            <p:cNvSpPr/>
            <p:nvPr/>
          </p:nvSpPr>
          <p:spPr>
            <a:xfrm>
              <a:off x="723569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7C2D85EA-B0E7-462B-BC58-58EC677FF402}"/>
                </a:ext>
              </a:extLst>
            </p:cNvPr>
            <p:cNvSpPr/>
            <p:nvPr/>
          </p:nvSpPr>
          <p:spPr>
            <a:xfrm>
              <a:off x="751001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1486635E-93F7-4EAB-AC22-86C6A3274D82}"/>
                </a:ext>
              </a:extLst>
            </p:cNvPr>
            <p:cNvSpPr/>
            <p:nvPr/>
          </p:nvSpPr>
          <p:spPr>
            <a:xfrm>
              <a:off x="7784338" y="20276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A14D87FE-CC13-41DF-B033-36AD2683B69A}"/>
                </a:ext>
              </a:extLst>
            </p:cNvPr>
            <p:cNvSpPr/>
            <p:nvPr/>
          </p:nvSpPr>
          <p:spPr>
            <a:xfrm>
              <a:off x="367218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482985A3-C21F-44D4-8196-D8861B456C2A}"/>
                </a:ext>
              </a:extLst>
            </p:cNvPr>
            <p:cNvSpPr/>
            <p:nvPr/>
          </p:nvSpPr>
          <p:spPr>
            <a:xfrm>
              <a:off x="394650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6918CAF-0E0A-44B6-BC4C-3FC9A8931CB3}"/>
                </a:ext>
              </a:extLst>
            </p:cNvPr>
            <p:cNvSpPr/>
            <p:nvPr/>
          </p:nvSpPr>
          <p:spPr>
            <a:xfrm>
              <a:off x="422082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21C239DE-B876-47BE-AAD2-A38F75DEBC9B}"/>
                </a:ext>
              </a:extLst>
            </p:cNvPr>
            <p:cNvSpPr/>
            <p:nvPr/>
          </p:nvSpPr>
          <p:spPr>
            <a:xfrm>
              <a:off x="449514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DD014E94-869A-4C54-AE4D-4B89FE3862BB}"/>
                </a:ext>
              </a:extLst>
            </p:cNvPr>
            <p:cNvSpPr/>
            <p:nvPr/>
          </p:nvSpPr>
          <p:spPr>
            <a:xfrm>
              <a:off x="476946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95C47782-2C03-4722-B40A-412B0B43E85F}"/>
                </a:ext>
              </a:extLst>
            </p:cNvPr>
            <p:cNvSpPr/>
            <p:nvPr/>
          </p:nvSpPr>
          <p:spPr>
            <a:xfrm>
              <a:off x="504378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9F08D7B-3FD6-4A1E-83EA-40A18BB045FF}"/>
                </a:ext>
              </a:extLst>
            </p:cNvPr>
            <p:cNvSpPr/>
            <p:nvPr/>
          </p:nvSpPr>
          <p:spPr>
            <a:xfrm>
              <a:off x="531810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7C6C71B1-040A-4DDE-B6E3-06CD3978F0BC}"/>
                </a:ext>
              </a:extLst>
            </p:cNvPr>
            <p:cNvSpPr/>
            <p:nvPr/>
          </p:nvSpPr>
          <p:spPr>
            <a:xfrm>
              <a:off x="5592422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9A34BA7E-DDAB-427F-948A-AB00B7C6560F}"/>
                </a:ext>
              </a:extLst>
            </p:cNvPr>
            <p:cNvSpPr/>
            <p:nvPr/>
          </p:nvSpPr>
          <p:spPr>
            <a:xfrm>
              <a:off x="586409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760BCC40-903D-4576-A548-16A1DAF97C89}"/>
                </a:ext>
              </a:extLst>
            </p:cNvPr>
            <p:cNvSpPr/>
            <p:nvPr/>
          </p:nvSpPr>
          <p:spPr>
            <a:xfrm>
              <a:off x="613841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2DCB7081-BC2F-4FEA-8AEB-8055A9F6B49D}"/>
                </a:ext>
              </a:extLst>
            </p:cNvPr>
            <p:cNvSpPr/>
            <p:nvPr/>
          </p:nvSpPr>
          <p:spPr>
            <a:xfrm>
              <a:off x="641273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A5BB4546-7A17-446F-8B26-08002544F3B2}"/>
                </a:ext>
              </a:extLst>
            </p:cNvPr>
            <p:cNvSpPr/>
            <p:nvPr/>
          </p:nvSpPr>
          <p:spPr>
            <a:xfrm>
              <a:off x="668705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110EFE8D-9CF3-4097-B808-A11F84C27186}"/>
                </a:ext>
              </a:extLst>
            </p:cNvPr>
            <p:cNvSpPr/>
            <p:nvPr/>
          </p:nvSpPr>
          <p:spPr>
            <a:xfrm>
              <a:off x="696137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23CDCB6E-FE5D-4880-80D0-9401A002AB38}"/>
                </a:ext>
              </a:extLst>
            </p:cNvPr>
            <p:cNvSpPr/>
            <p:nvPr/>
          </p:nvSpPr>
          <p:spPr>
            <a:xfrm>
              <a:off x="723569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C92DF848-0F8A-4F92-94FD-D3C2FDAC7BFB}"/>
                </a:ext>
              </a:extLst>
            </p:cNvPr>
            <p:cNvSpPr/>
            <p:nvPr/>
          </p:nvSpPr>
          <p:spPr>
            <a:xfrm>
              <a:off x="751001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69B5A5CC-C7E1-4C2A-B6AC-AA8C7AA29772}"/>
                </a:ext>
              </a:extLst>
            </p:cNvPr>
            <p:cNvSpPr/>
            <p:nvPr/>
          </p:nvSpPr>
          <p:spPr>
            <a:xfrm>
              <a:off x="7784338" y="230190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4FF8EAE4-BDE5-4B29-8FDC-2B4244567C1C}"/>
                </a:ext>
              </a:extLst>
            </p:cNvPr>
            <p:cNvSpPr/>
            <p:nvPr/>
          </p:nvSpPr>
          <p:spPr>
            <a:xfrm>
              <a:off x="367218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AEDAE6BB-17D6-41C4-8A89-89528264C81B}"/>
                </a:ext>
              </a:extLst>
            </p:cNvPr>
            <p:cNvSpPr/>
            <p:nvPr/>
          </p:nvSpPr>
          <p:spPr>
            <a:xfrm>
              <a:off x="394650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F801CEA1-6AD7-49F8-9224-0F0015CCAEC9}"/>
                </a:ext>
              </a:extLst>
            </p:cNvPr>
            <p:cNvSpPr/>
            <p:nvPr/>
          </p:nvSpPr>
          <p:spPr>
            <a:xfrm>
              <a:off x="422082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8806D8F6-6669-44F4-BF92-8F37F4D388B6}"/>
                </a:ext>
              </a:extLst>
            </p:cNvPr>
            <p:cNvSpPr/>
            <p:nvPr/>
          </p:nvSpPr>
          <p:spPr>
            <a:xfrm>
              <a:off x="449514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437D2DF5-74ED-42F5-B332-66C538D7E50A}"/>
                </a:ext>
              </a:extLst>
            </p:cNvPr>
            <p:cNvSpPr/>
            <p:nvPr/>
          </p:nvSpPr>
          <p:spPr>
            <a:xfrm>
              <a:off x="476946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0A5A8BDC-3ACB-46F0-BC18-0ADF9D192928}"/>
                </a:ext>
              </a:extLst>
            </p:cNvPr>
            <p:cNvSpPr/>
            <p:nvPr/>
          </p:nvSpPr>
          <p:spPr>
            <a:xfrm>
              <a:off x="504378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5C850452-8F33-420F-BBA0-FC319E691A8D}"/>
                </a:ext>
              </a:extLst>
            </p:cNvPr>
            <p:cNvSpPr/>
            <p:nvPr/>
          </p:nvSpPr>
          <p:spPr>
            <a:xfrm>
              <a:off x="531810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1AD0597B-3D1F-4EDE-B772-3957DEDDB8CE}"/>
                </a:ext>
              </a:extLst>
            </p:cNvPr>
            <p:cNvSpPr/>
            <p:nvPr/>
          </p:nvSpPr>
          <p:spPr>
            <a:xfrm>
              <a:off x="5592422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2AE3BFA6-4FD1-4188-8505-B0A85E1D9E60}"/>
                </a:ext>
              </a:extLst>
            </p:cNvPr>
            <p:cNvSpPr/>
            <p:nvPr/>
          </p:nvSpPr>
          <p:spPr>
            <a:xfrm>
              <a:off x="586409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F3476E9D-BBE7-4136-861D-38835E1B450D}"/>
                </a:ext>
              </a:extLst>
            </p:cNvPr>
            <p:cNvSpPr/>
            <p:nvPr/>
          </p:nvSpPr>
          <p:spPr>
            <a:xfrm>
              <a:off x="613841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57BF51AC-D723-4764-AEFF-32AD9B498F47}"/>
                </a:ext>
              </a:extLst>
            </p:cNvPr>
            <p:cNvSpPr/>
            <p:nvPr/>
          </p:nvSpPr>
          <p:spPr>
            <a:xfrm>
              <a:off x="641273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6C1B2B91-5500-4464-AF83-9EEDA69D725D}"/>
                </a:ext>
              </a:extLst>
            </p:cNvPr>
            <p:cNvSpPr/>
            <p:nvPr/>
          </p:nvSpPr>
          <p:spPr>
            <a:xfrm>
              <a:off x="668705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3506C53D-6D15-42A0-A46E-1F62D78BF3D8}"/>
                </a:ext>
              </a:extLst>
            </p:cNvPr>
            <p:cNvSpPr/>
            <p:nvPr/>
          </p:nvSpPr>
          <p:spPr>
            <a:xfrm>
              <a:off x="696137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0FF34EAD-1237-46CA-9CCD-CB31475C71C2}"/>
                </a:ext>
              </a:extLst>
            </p:cNvPr>
            <p:cNvSpPr/>
            <p:nvPr/>
          </p:nvSpPr>
          <p:spPr>
            <a:xfrm>
              <a:off x="723569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60E11006-46EF-46E2-8052-D962B496DD73}"/>
                </a:ext>
              </a:extLst>
            </p:cNvPr>
            <p:cNvSpPr/>
            <p:nvPr/>
          </p:nvSpPr>
          <p:spPr>
            <a:xfrm>
              <a:off x="751001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9D08F115-ADF5-45BA-8B81-50136B62B6E7}"/>
                </a:ext>
              </a:extLst>
            </p:cNvPr>
            <p:cNvSpPr/>
            <p:nvPr/>
          </p:nvSpPr>
          <p:spPr>
            <a:xfrm>
              <a:off x="7784338" y="258080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8" name="Oval 677">
            <a:extLst>
              <a:ext uri="{FF2B5EF4-FFF2-40B4-BE49-F238E27FC236}">
                <a16:creationId xmlns:a16="http://schemas.microsoft.com/office/drawing/2014/main" id="{8741FEC1-48CD-456D-9C0E-D9BECB488815}"/>
              </a:ext>
            </a:extLst>
          </p:cNvPr>
          <p:cNvSpPr/>
          <p:nvPr/>
        </p:nvSpPr>
        <p:spPr>
          <a:xfrm>
            <a:off x="3928797" y="2875217"/>
            <a:ext cx="2411864" cy="2411864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75000"/>
                </a:srgbClr>
              </a:gs>
              <a:gs pos="48000">
                <a:srgbClr val="FFFF00">
                  <a:alpha val="50000"/>
                </a:srgbClr>
              </a:gs>
              <a:gs pos="100000">
                <a:srgbClr val="F79646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9" name="Oval 678">
            <a:extLst>
              <a:ext uri="{FF2B5EF4-FFF2-40B4-BE49-F238E27FC236}">
                <a16:creationId xmlns:a16="http://schemas.microsoft.com/office/drawing/2014/main" id="{D50C4E34-3D31-4C41-AA64-EF89948BBEF9}"/>
              </a:ext>
            </a:extLst>
          </p:cNvPr>
          <p:cNvSpPr/>
          <p:nvPr/>
        </p:nvSpPr>
        <p:spPr>
          <a:xfrm>
            <a:off x="4055087" y="276512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0" name="Oval 679">
            <a:extLst>
              <a:ext uri="{FF2B5EF4-FFF2-40B4-BE49-F238E27FC236}">
                <a16:creationId xmlns:a16="http://schemas.microsoft.com/office/drawing/2014/main" id="{39698C29-AAD5-4D66-980F-4F5F2E086BB7}"/>
              </a:ext>
            </a:extLst>
          </p:cNvPr>
          <p:cNvSpPr/>
          <p:nvPr/>
        </p:nvSpPr>
        <p:spPr>
          <a:xfrm>
            <a:off x="4329407" y="276512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1" name="Oval 680">
            <a:extLst>
              <a:ext uri="{FF2B5EF4-FFF2-40B4-BE49-F238E27FC236}">
                <a16:creationId xmlns:a16="http://schemas.microsoft.com/office/drawing/2014/main" id="{09701B0E-D2D6-4CFF-8712-B10BA50B03E4}"/>
              </a:ext>
            </a:extLst>
          </p:cNvPr>
          <p:cNvSpPr/>
          <p:nvPr/>
        </p:nvSpPr>
        <p:spPr>
          <a:xfrm>
            <a:off x="4603727" y="276512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2" name="Oval 681">
            <a:extLst>
              <a:ext uri="{FF2B5EF4-FFF2-40B4-BE49-F238E27FC236}">
                <a16:creationId xmlns:a16="http://schemas.microsoft.com/office/drawing/2014/main" id="{BD773729-BF55-4DE7-A820-ED4E250339EE}"/>
              </a:ext>
            </a:extLst>
          </p:cNvPr>
          <p:cNvSpPr/>
          <p:nvPr/>
        </p:nvSpPr>
        <p:spPr>
          <a:xfrm>
            <a:off x="4878047" y="276512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3" name="Oval 682">
            <a:extLst>
              <a:ext uri="{FF2B5EF4-FFF2-40B4-BE49-F238E27FC236}">
                <a16:creationId xmlns:a16="http://schemas.microsoft.com/office/drawing/2014/main" id="{4A11E5B8-6261-4147-90F2-B8CF7565FE0F}"/>
              </a:ext>
            </a:extLst>
          </p:cNvPr>
          <p:cNvSpPr/>
          <p:nvPr/>
        </p:nvSpPr>
        <p:spPr>
          <a:xfrm>
            <a:off x="4055087" y="30364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4" name="Oval 683">
            <a:extLst>
              <a:ext uri="{FF2B5EF4-FFF2-40B4-BE49-F238E27FC236}">
                <a16:creationId xmlns:a16="http://schemas.microsoft.com/office/drawing/2014/main" id="{B094ABA3-E80C-4DE3-A359-8F0D0A00A1CC}"/>
              </a:ext>
            </a:extLst>
          </p:cNvPr>
          <p:cNvSpPr/>
          <p:nvPr/>
        </p:nvSpPr>
        <p:spPr>
          <a:xfrm>
            <a:off x="4329407" y="30364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" name="Oval 684">
            <a:extLst>
              <a:ext uri="{FF2B5EF4-FFF2-40B4-BE49-F238E27FC236}">
                <a16:creationId xmlns:a16="http://schemas.microsoft.com/office/drawing/2014/main" id="{563E2DB4-9946-4D9A-827E-9574DB5F824A}"/>
              </a:ext>
            </a:extLst>
          </p:cNvPr>
          <p:cNvSpPr/>
          <p:nvPr/>
        </p:nvSpPr>
        <p:spPr>
          <a:xfrm>
            <a:off x="4603727" y="30364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" name="Oval 685">
            <a:extLst>
              <a:ext uri="{FF2B5EF4-FFF2-40B4-BE49-F238E27FC236}">
                <a16:creationId xmlns:a16="http://schemas.microsoft.com/office/drawing/2014/main" id="{B40C91A0-8CD5-438F-AD27-152D172CC5CF}"/>
              </a:ext>
            </a:extLst>
          </p:cNvPr>
          <p:cNvSpPr/>
          <p:nvPr/>
        </p:nvSpPr>
        <p:spPr>
          <a:xfrm>
            <a:off x="4878047" y="30364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7" name="Oval 686">
            <a:extLst>
              <a:ext uri="{FF2B5EF4-FFF2-40B4-BE49-F238E27FC236}">
                <a16:creationId xmlns:a16="http://schemas.microsoft.com/office/drawing/2014/main" id="{934D54FC-D715-43F4-B7CD-17AA1155E6F7}"/>
              </a:ext>
            </a:extLst>
          </p:cNvPr>
          <p:cNvSpPr/>
          <p:nvPr/>
        </p:nvSpPr>
        <p:spPr>
          <a:xfrm>
            <a:off x="4055087" y="33107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8" name="Oval 687">
            <a:extLst>
              <a:ext uri="{FF2B5EF4-FFF2-40B4-BE49-F238E27FC236}">
                <a16:creationId xmlns:a16="http://schemas.microsoft.com/office/drawing/2014/main" id="{CAC81F95-A7FC-4A0A-970F-F3AC086E1691}"/>
              </a:ext>
            </a:extLst>
          </p:cNvPr>
          <p:cNvSpPr/>
          <p:nvPr/>
        </p:nvSpPr>
        <p:spPr>
          <a:xfrm>
            <a:off x="4329407" y="33107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689D56E3-44DD-4A5C-BB2B-6FADF21B3659}"/>
              </a:ext>
            </a:extLst>
          </p:cNvPr>
          <p:cNvSpPr/>
          <p:nvPr/>
        </p:nvSpPr>
        <p:spPr>
          <a:xfrm>
            <a:off x="4603727" y="33107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0" name="Oval 689">
            <a:extLst>
              <a:ext uri="{FF2B5EF4-FFF2-40B4-BE49-F238E27FC236}">
                <a16:creationId xmlns:a16="http://schemas.microsoft.com/office/drawing/2014/main" id="{6C510155-4A2E-48DF-ABAB-84E9023E0B34}"/>
              </a:ext>
            </a:extLst>
          </p:cNvPr>
          <p:cNvSpPr/>
          <p:nvPr/>
        </p:nvSpPr>
        <p:spPr>
          <a:xfrm>
            <a:off x="4878047" y="331071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88146978-D9A6-49DB-B02A-F7DD0274AB5B}"/>
              </a:ext>
            </a:extLst>
          </p:cNvPr>
          <p:cNvGrpSpPr/>
          <p:nvPr/>
        </p:nvGrpSpPr>
        <p:grpSpPr>
          <a:xfrm>
            <a:off x="5149723" y="2765126"/>
            <a:ext cx="2064256" cy="689600"/>
            <a:chOff x="5864098" y="2856283"/>
            <a:chExt cx="2064256" cy="689600"/>
          </a:xfrm>
        </p:grpSpPr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A062E69F-CC51-465F-9854-1967A55D5E56}"/>
                </a:ext>
              </a:extLst>
            </p:cNvPr>
            <p:cNvSpPr/>
            <p:nvPr/>
          </p:nvSpPr>
          <p:spPr>
            <a:xfrm>
              <a:off x="586409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696DB026-3915-49DB-8175-76F8ED6BD608}"/>
                </a:ext>
              </a:extLst>
            </p:cNvPr>
            <p:cNvSpPr/>
            <p:nvPr/>
          </p:nvSpPr>
          <p:spPr>
            <a:xfrm>
              <a:off x="613841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10007D76-A76C-4767-A9EE-70B7A5005E3D}"/>
                </a:ext>
              </a:extLst>
            </p:cNvPr>
            <p:cNvSpPr/>
            <p:nvPr/>
          </p:nvSpPr>
          <p:spPr>
            <a:xfrm>
              <a:off x="641273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4EF7EDC7-1DD2-4FA8-8F96-F5E2E4AA6DBE}"/>
                </a:ext>
              </a:extLst>
            </p:cNvPr>
            <p:cNvSpPr/>
            <p:nvPr/>
          </p:nvSpPr>
          <p:spPr>
            <a:xfrm>
              <a:off x="668705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683CFD63-09F8-49E0-B0AC-65430FD1EE3B}"/>
                </a:ext>
              </a:extLst>
            </p:cNvPr>
            <p:cNvSpPr/>
            <p:nvPr/>
          </p:nvSpPr>
          <p:spPr>
            <a:xfrm>
              <a:off x="696137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BE67A1FA-889C-470B-939E-3AB0CD707C34}"/>
                </a:ext>
              </a:extLst>
            </p:cNvPr>
            <p:cNvSpPr/>
            <p:nvPr/>
          </p:nvSpPr>
          <p:spPr>
            <a:xfrm>
              <a:off x="723569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06878DD8-30AA-4F51-AB61-A6F5C30AFAEB}"/>
                </a:ext>
              </a:extLst>
            </p:cNvPr>
            <p:cNvSpPr/>
            <p:nvPr/>
          </p:nvSpPr>
          <p:spPr>
            <a:xfrm>
              <a:off x="751001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273C2A31-EC39-4B9E-832F-ACCA98928C61}"/>
                </a:ext>
              </a:extLst>
            </p:cNvPr>
            <p:cNvSpPr/>
            <p:nvPr/>
          </p:nvSpPr>
          <p:spPr>
            <a:xfrm>
              <a:off x="7784338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971D032E-44AA-42B4-90D8-1B0319F71C49}"/>
                </a:ext>
              </a:extLst>
            </p:cNvPr>
            <p:cNvSpPr/>
            <p:nvPr/>
          </p:nvSpPr>
          <p:spPr>
            <a:xfrm>
              <a:off x="586409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BFF68DF2-F528-4F7E-B1EF-DC5F1838FE77}"/>
                </a:ext>
              </a:extLst>
            </p:cNvPr>
            <p:cNvSpPr/>
            <p:nvPr/>
          </p:nvSpPr>
          <p:spPr>
            <a:xfrm>
              <a:off x="613841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2AD17636-5E76-448C-8AF0-F2874A9CE3D5}"/>
                </a:ext>
              </a:extLst>
            </p:cNvPr>
            <p:cNvSpPr/>
            <p:nvPr/>
          </p:nvSpPr>
          <p:spPr>
            <a:xfrm>
              <a:off x="641273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C2938DB6-B6F2-4B5E-837C-A52C4A01812D}"/>
                </a:ext>
              </a:extLst>
            </p:cNvPr>
            <p:cNvSpPr/>
            <p:nvPr/>
          </p:nvSpPr>
          <p:spPr>
            <a:xfrm>
              <a:off x="668705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340D87E3-BB3E-474D-91B0-327961F6FD4E}"/>
                </a:ext>
              </a:extLst>
            </p:cNvPr>
            <p:cNvSpPr/>
            <p:nvPr/>
          </p:nvSpPr>
          <p:spPr>
            <a:xfrm>
              <a:off x="696137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0875763D-74C1-4FD0-9844-3C5BCB194DB1}"/>
                </a:ext>
              </a:extLst>
            </p:cNvPr>
            <p:cNvSpPr/>
            <p:nvPr/>
          </p:nvSpPr>
          <p:spPr>
            <a:xfrm>
              <a:off x="723569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7612ECBD-1D3F-4B1C-B62E-692B62B3FB51}"/>
                </a:ext>
              </a:extLst>
            </p:cNvPr>
            <p:cNvSpPr/>
            <p:nvPr/>
          </p:nvSpPr>
          <p:spPr>
            <a:xfrm>
              <a:off x="751001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AB0B3FB6-BD3E-40AA-8D5D-6E056EE4AD64}"/>
                </a:ext>
              </a:extLst>
            </p:cNvPr>
            <p:cNvSpPr/>
            <p:nvPr/>
          </p:nvSpPr>
          <p:spPr>
            <a:xfrm>
              <a:off x="7784338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ECB55D56-F740-4535-AEE1-6CE48776708D}"/>
                </a:ext>
              </a:extLst>
            </p:cNvPr>
            <p:cNvSpPr/>
            <p:nvPr/>
          </p:nvSpPr>
          <p:spPr>
            <a:xfrm>
              <a:off x="586409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B6651C82-2884-4929-9455-03CEEE339706}"/>
                </a:ext>
              </a:extLst>
            </p:cNvPr>
            <p:cNvSpPr/>
            <p:nvPr/>
          </p:nvSpPr>
          <p:spPr>
            <a:xfrm>
              <a:off x="613841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8353DE9A-C756-4EA0-88B4-9E3D87EA6AD0}"/>
                </a:ext>
              </a:extLst>
            </p:cNvPr>
            <p:cNvSpPr/>
            <p:nvPr/>
          </p:nvSpPr>
          <p:spPr>
            <a:xfrm>
              <a:off x="641273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AA085762-FEFB-40B6-9F2B-2EFB2820E794}"/>
                </a:ext>
              </a:extLst>
            </p:cNvPr>
            <p:cNvSpPr/>
            <p:nvPr/>
          </p:nvSpPr>
          <p:spPr>
            <a:xfrm>
              <a:off x="668705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DA9F12EA-BB79-468D-87E5-D245F8013C6B}"/>
                </a:ext>
              </a:extLst>
            </p:cNvPr>
            <p:cNvSpPr/>
            <p:nvPr/>
          </p:nvSpPr>
          <p:spPr>
            <a:xfrm>
              <a:off x="696137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F1AC26F3-36EF-4A89-B9C5-B2CA6CC14789}"/>
                </a:ext>
              </a:extLst>
            </p:cNvPr>
            <p:cNvSpPr/>
            <p:nvPr/>
          </p:nvSpPr>
          <p:spPr>
            <a:xfrm>
              <a:off x="723569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FBAAC956-94BF-4010-A8B8-E6A7B8E424F1}"/>
                </a:ext>
              </a:extLst>
            </p:cNvPr>
            <p:cNvSpPr/>
            <p:nvPr/>
          </p:nvSpPr>
          <p:spPr>
            <a:xfrm>
              <a:off x="751001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7B6F05F1-D1E6-48D6-8F1B-178B85D72A76}"/>
                </a:ext>
              </a:extLst>
            </p:cNvPr>
            <p:cNvSpPr/>
            <p:nvPr/>
          </p:nvSpPr>
          <p:spPr>
            <a:xfrm>
              <a:off x="7784338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6" name="Oval 715">
            <a:extLst>
              <a:ext uri="{FF2B5EF4-FFF2-40B4-BE49-F238E27FC236}">
                <a16:creationId xmlns:a16="http://schemas.microsoft.com/office/drawing/2014/main" id="{01BF1694-C0ED-44AA-9137-66BA0A25E773}"/>
              </a:ext>
            </a:extLst>
          </p:cNvPr>
          <p:cNvSpPr/>
          <p:nvPr/>
        </p:nvSpPr>
        <p:spPr>
          <a:xfrm>
            <a:off x="4055087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" name="Oval 716">
            <a:extLst>
              <a:ext uri="{FF2B5EF4-FFF2-40B4-BE49-F238E27FC236}">
                <a16:creationId xmlns:a16="http://schemas.microsoft.com/office/drawing/2014/main" id="{8AF1B41F-AD06-469C-9E09-EC632C1B2BE5}"/>
              </a:ext>
            </a:extLst>
          </p:cNvPr>
          <p:cNvSpPr/>
          <p:nvPr/>
        </p:nvSpPr>
        <p:spPr>
          <a:xfrm>
            <a:off x="4329407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8" name="Oval 717">
            <a:extLst>
              <a:ext uri="{FF2B5EF4-FFF2-40B4-BE49-F238E27FC236}">
                <a16:creationId xmlns:a16="http://schemas.microsoft.com/office/drawing/2014/main" id="{553B7DCD-FC0D-42F4-AF58-76D95BCB3657}"/>
              </a:ext>
            </a:extLst>
          </p:cNvPr>
          <p:cNvSpPr/>
          <p:nvPr/>
        </p:nvSpPr>
        <p:spPr>
          <a:xfrm>
            <a:off x="4603727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9" name="Oval 718">
            <a:extLst>
              <a:ext uri="{FF2B5EF4-FFF2-40B4-BE49-F238E27FC236}">
                <a16:creationId xmlns:a16="http://schemas.microsoft.com/office/drawing/2014/main" id="{7179F148-CE60-42A1-8061-CE36C93EB8EB}"/>
              </a:ext>
            </a:extLst>
          </p:cNvPr>
          <p:cNvSpPr/>
          <p:nvPr/>
        </p:nvSpPr>
        <p:spPr>
          <a:xfrm>
            <a:off x="4878047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0" name="Oval 719">
            <a:extLst>
              <a:ext uri="{FF2B5EF4-FFF2-40B4-BE49-F238E27FC236}">
                <a16:creationId xmlns:a16="http://schemas.microsoft.com/office/drawing/2014/main" id="{7A6B1FEE-42A1-4527-8EBB-02EA163A98DD}"/>
              </a:ext>
            </a:extLst>
          </p:cNvPr>
          <p:cNvSpPr/>
          <p:nvPr/>
        </p:nvSpPr>
        <p:spPr>
          <a:xfrm>
            <a:off x="514972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1" name="Oval 720">
            <a:extLst>
              <a:ext uri="{FF2B5EF4-FFF2-40B4-BE49-F238E27FC236}">
                <a16:creationId xmlns:a16="http://schemas.microsoft.com/office/drawing/2014/main" id="{0E12E599-2905-4358-83BA-48F5F52F77AB}"/>
              </a:ext>
            </a:extLst>
          </p:cNvPr>
          <p:cNvSpPr/>
          <p:nvPr/>
        </p:nvSpPr>
        <p:spPr>
          <a:xfrm>
            <a:off x="542404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2" name="Oval 721">
            <a:extLst>
              <a:ext uri="{FF2B5EF4-FFF2-40B4-BE49-F238E27FC236}">
                <a16:creationId xmlns:a16="http://schemas.microsoft.com/office/drawing/2014/main" id="{0A588D8E-E9CA-429C-87C1-AF9BF1348DDF}"/>
              </a:ext>
            </a:extLst>
          </p:cNvPr>
          <p:cNvSpPr/>
          <p:nvPr/>
        </p:nvSpPr>
        <p:spPr>
          <a:xfrm>
            <a:off x="569836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3" name="Oval 722">
            <a:extLst>
              <a:ext uri="{FF2B5EF4-FFF2-40B4-BE49-F238E27FC236}">
                <a16:creationId xmlns:a16="http://schemas.microsoft.com/office/drawing/2014/main" id="{525CFDF1-6A29-4BBB-9220-35E5BAE80C95}"/>
              </a:ext>
            </a:extLst>
          </p:cNvPr>
          <p:cNvSpPr/>
          <p:nvPr/>
        </p:nvSpPr>
        <p:spPr>
          <a:xfrm>
            <a:off x="597268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4" name="Oval 723">
            <a:extLst>
              <a:ext uri="{FF2B5EF4-FFF2-40B4-BE49-F238E27FC236}">
                <a16:creationId xmlns:a16="http://schemas.microsoft.com/office/drawing/2014/main" id="{A2403FEA-2C7B-4F61-8988-C9D0A95526CB}"/>
              </a:ext>
            </a:extLst>
          </p:cNvPr>
          <p:cNvSpPr/>
          <p:nvPr/>
        </p:nvSpPr>
        <p:spPr>
          <a:xfrm>
            <a:off x="624700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5" name="Oval 724">
            <a:extLst>
              <a:ext uri="{FF2B5EF4-FFF2-40B4-BE49-F238E27FC236}">
                <a16:creationId xmlns:a16="http://schemas.microsoft.com/office/drawing/2014/main" id="{0D2E5134-9E0C-4F69-A6B8-0AFD72A8E1CD}"/>
              </a:ext>
            </a:extLst>
          </p:cNvPr>
          <p:cNvSpPr/>
          <p:nvPr/>
        </p:nvSpPr>
        <p:spPr>
          <a:xfrm>
            <a:off x="652132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6" name="Oval 725">
            <a:extLst>
              <a:ext uri="{FF2B5EF4-FFF2-40B4-BE49-F238E27FC236}">
                <a16:creationId xmlns:a16="http://schemas.microsoft.com/office/drawing/2014/main" id="{E75300CD-D78C-43C0-BC7C-266875C17D12}"/>
              </a:ext>
            </a:extLst>
          </p:cNvPr>
          <p:cNvSpPr/>
          <p:nvPr/>
        </p:nvSpPr>
        <p:spPr>
          <a:xfrm>
            <a:off x="679564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" name="Oval 726">
            <a:extLst>
              <a:ext uri="{FF2B5EF4-FFF2-40B4-BE49-F238E27FC236}">
                <a16:creationId xmlns:a16="http://schemas.microsoft.com/office/drawing/2014/main" id="{2BD294BF-C541-421E-A573-AE75E85637E3}"/>
              </a:ext>
            </a:extLst>
          </p:cNvPr>
          <p:cNvSpPr/>
          <p:nvPr/>
        </p:nvSpPr>
        <p:spPr>
          <a:xfrm>
            <a:off x="7069963" y="358961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8" name="Oval 727">
            <a:extLst>
              <a:ext uri="{FF2B5EF4-FFF2-40B4-BE49-F238E27FC236}">
                <a16:creationId xmlns:a16="http://schemas.microsoft.com/office/drawing/2014/main" id="{676757C7-C08A-46F8-A501-7968F4766C34}"/>
              </a:ext>
            </a:extLst>
          </p:cNvPr>
          <p:cNvSpPr/>
          <p:nvPr/>
        </p:nvSpPr>
        <p:spPr>
          <a:xfrm>
            <a:off x="4055087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9" name="Oval 728">
            <a:extLst>
              <a:ext uri="{FF2B5EF4-FFF2-40B4-BE49-F238E27FC236}">
                <a16:creationId xmlns:a16="http://schemas.microsoft.com/office/drawing/2014/main" id="{FE951182-3D27-4715-9F7C-7E1CC96784F7}"/>
              </a:ext>
            </a:extLst>
          </p:cNvPr>
          <p:cNvSpPr/>
          <p:nvPr/>
        </p:nvSpPr>
        <p:spPr>
          <a:xfrm>
            <a:off x="4329407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0" name="Oval 729">
            <a:extLst>
              <a:ext uri="{FF2B5EF4-FFF2-40B4-BE49-F238E27FC236}">
                <a16:creationId xmlns:a16="http://schemas.microsoft.com/office/drawing/2014/main" id="{C871E469-6CEA-4897-9393-8923B2A9587D}"/>
              </a:ext>
            </a:extLst>
          </p:cNvPr>
          <p:cNvSpPr/>
          <p:nvPr/>
        </p:nvSpPr>
        <p:spPr>
          <a:xfrm>
            <a:off x="4603727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92D16660-D865-45D3-87CD-E688E2130C26}"/>
              </a:ext>
            </a:extLst>
          </p:cNvPr>
          <p:cNvSpPr/>
          <p:nvPr/>
        </p:nvSpPr>
        <p:spPr>
          <a:xfrm>
            <a:off x="4878047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64B7339-0CCE-4FD3-9DCE-37104B1A72AA}"/>
              </a:ext>
            </a:extLst>
          </p:cNvPr>
          <p:cNvSpPr/>
          <p:nvPr/>
        </p:nvSpPr>
        <p:spPr>
          <a:xfrm>
            <a:off x="514972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ABE49C22-16F4-4F07-AD0F-59DED55866DA}"/>
              </a:ext>
            </a:extLst>
          </p:cNvPr>
          <p:cNvSpPr/>
          <p:nvPr/>
        </p:nvSpPr>
        <p:spPr>
          <a:xfrm>
            <a:off x="542404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807C1349-D097-432A-987B-B19F1A180DF2}"/>
              </a:ext>
            </a:extLst>
          </p:cNvPr>
          <p:cNvSpPr/>
          <p:nvPr/>
        </p:nvSpPr>
        <p:spPr>
          <a:xfrm>
            <a:off x="569836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25CDADC6-8E3E-4FEA-B6B6-EB122ED36980}"/>
              </a:ext>
            </a:extLst>
          </p:cNvPr>
          <p:cNvSpPr/>
          <p:nvPr/>
        </p:nvSpPr>
        <p:spPr>
          <a:xfrm>
            <a:off x="597268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949A49B6-57BD-4006-B0F7-43AC32E16F57}"/>
              </a:ext>
            </a:extLst>
          </p:cNvPr>
          <p:cNvSpPr/>
          <p:nvPr/>
        </p:nvSpPr>
        <p:spPr>
          <a:xfrm>
            <a:off x="624700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84F54092-74DC-46CF-B766-D934F0A7C6A2}"/>
              </a:ext>
            </a:extLst>
          </p:cNvPr>
          <p:cNvSpPr/>
          <p:nvPr/>
        </p:nvSpPr>
        <p:spPr>
          <a:xfrm>
            <a:off x="6521323" y="386166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F11A85D8-6229-4408-8AA1-0986D2BC37CA}"/>
              </a:ext>
            </a:extLst>
          </p:cNvPr>
          <p:cNvSpPr/>
          <p:nvPr/>
        </p:nvSpPr>
        <p:spPr>
          <a:xfrm>
            <a:off x="4055087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ADABC8E9-8108-48B0-8890-6BF2EFCCB080}"/>
              </a:ext>
            </a:extLst>
          </p:cNvPr>
          <p:cNvSpPr/>
          <p:nvPr/>
        </p:nvSpPr>
        <p:spPr>
          <a:xfrm>
            <a:off x="4329407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CB9CC2D4-CBB1-4E86-ACF3-2FDD153F0D6F}"/>
              </a:ext>
            </a:extLst>
          </p:cNvPr>
          <p:cNvSpPr/>
          <p:nvPr/>
        </p:nvSpPr>
        <p:spPr>
          <a:xfrm>
            <a:off x="4603727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9229470F-1809-4A9D-932D-1758226075DC}"/>
              </a:ext>
            </a:extLst>
          </p:cNvPr>
          <p:cNvSpPr/>
          <p:nvPr/>
        </p:nvSpPr>
        <p:spPr>
          <a:xfrm>
            <a:off x="4878047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1F1E71C3-0B35-42B2-95DE-0725106ED60B}"/>
              </a:ext>
            </a:extLst>
          </p:cNvPr>
          <p:cNvSpPr/>
          <p:nvPr/>
        </p:nvSpPr>
        <p:spPr>
          <a:xfrm>
            <a:off x="514972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8EB4A1E7-0743-46E4-8819-651D520C9C56}"/>
              </a:ext>
            </a:extLst>
          </p:cNvPr>
          <p:cNvSpPr/>
          <p:nvPr/>
        </p:nvSpPr>
        <p:spPr>
          <a:xfrm>
            <a:off x="542404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13A9CAA-02A5-4C94-8188-F922D8162769}"/>
              </a:ext>
            </a:extLst>
          </p:cNvPr>
          <p:cNvSpPr/>
          <p:nvPr/>
        </p:nvSpPr>
        <p:spPr>
          <a:xfrm>
            <a:off x="569836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256B3A1E-569E-4AED-981A-C55B371111FD}"/>
              </a:ext>
            </a:extLst>
          </p:cNvPr>
          <p:cNvSpPr/>
          <p:nvPr/>
        </p:nvSpPr>
        <p:spPr>
          <a:xfrm>
            <a:off x="597268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55271BB0-C055-4079-A0ED-85373B5AC544}"/>
              </a:ext>
            </a:extLst>
          </p:cNvPr>
          <p:cNvSpPr/>
          <p:nvPr/>
        </p:nvSpPr>
        <p:spPr>
          <a:xfrm>
            <a:off x="624700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A93050A5-8216-4B2F-ABFE-0FB33025660B}"/>
              </a:ext>
            </a:extLst>
          </p:cNvPr>
          <p:cNvSpPr/>
          <p:nvPr/>
        </p:nvSpPr>
        <p:spPr>
          <a:xfrm>
            <a:off x="6521323" y="41329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0A58FEE9-956F-4D13-8B74-7D31BE66B06F}"/>
              </a:ext>
            </a:extLst>
          </p:cNvPr>
          <p:cNvSpPr/>
          <p:nvPr/>
        </p:nvSpPr>
        <p:spPr>
          <a:xfrm>
            <a:off x="4055087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68373A2C-0C1F-4EBC-A698-503909E5EED3}"/>
              </a:ext>
            </a:extLst>
          </p:cNvPr>
          <p:cNvSpPr/>
          <p:nvPr/>
        </p:nvSpPr>
        <p:spPr>
          <a:xfrm>
            <a:off x="4329407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2AA8743B-5F27-4B3B-A9B1-0B602116CCCE}"/>
              </a:ext>
            </a:extLst>
          </p:cNvPr>
          <p:cNvSpPr/>
          <p:nvPr/>
        </p:nvSpPr>
        <p:spPr>
          <a:xfrm>
            <a:off x="4603727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80C18801-861B-4329-B93E-0AD30BE7D470}"/>
              </a:ext>
            </a:extLst>
          </p:cNvPr>
          <p:cNvSpPr/>
          <p:nvPr/>
        </p:nvSpPr>
        <p:spPr>
          <a:xfrm>
            <a:off x="4878047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39CB5463-5C32-4312-BC79-2010BD8C055C}"/>
              </a:ext>
            </a:extLst>
          </p:cNvPr>
          <p:cNvSpPr/>
          <p:nvPr/>
        </p:nvSpPr>
        <p:spPr>
          <a:xfrm>
            <a:off x="514972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3FED538D-171E-4B4A-91B4-C4EB9D5279AF}"/>
              </a:ext>
            </a:extLst>
          </p:cNvPr>
          <p:cNvSpPr/>
          <p:nvPr/>
        </p:nvSpPr>
        <p:spPr>
          <a:xfrm>
            <a:off x="542404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AB83C707-3DEC-44B3-A255-19D695A3C05B}"/>
              </a:ext>
            </a:extLst>
          </p:cNvPr>
          <p:cNvSpPr/>
          <p:nvPr/>
        </p:nvSpPr>
        <p:spPr>
          <a:xfrm>
            <a:off x="569836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59040EE3-C4FD-43EC-99BF-6CFACA5A300E}"/>
              </a:ext>
            </a:extLst>
          </p:cNvPr>
          <p:cNvSpPr/>
          <p:nvPr/>
        </p:nvSpPr>
        <p:spPr>
          <a:xfrm>
            <a:off x="597268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8ED92355-4D22-40DA-9D8C-848309CE193A}"/>
              </a:ext>
            </a:extLst>
          </p:cNvPr>
          <p:cNvSpPr/>
          <p:nvPr/>
        </p:nvSpPr>
        <p:spPr>
          <a:xfrm>
            <a:off x="624700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91736811-2013-4194-9ADB-85639B160C8D}"/>
              </a:ext>
            </a:extLst>
          </p:cNvPr>
          <p:cNvSpPr/>
          <p:nvPr/>
        </p:nvSpPr>
        <p:spPr>
          <a:xfrm>
            <a:off x="6521323" y="440724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645D912B-F778-4277-8C8F-B08ECDB3987F}"/>
              </a:ext>
            </a:extLst>
          </p:cNvPr>
          <p:cNvSpPr/>
          <p:nvPr/>
        </p:nvSpPr>
        <p:spPr>
          <a:xfrm>
            <a:off x="4055087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FE25F673-BFA3-4D4D-B2FA-D34A41EA3A4E}"/>
              </a:ext>
            </a:extLst>
          </p:cNvPr>
          <p:cNvSpPr/>
          <p:nvPr/>
        </p:nvSpPr>
        <p:spPr>
          <a:xfrm>
            <a:off x="4329407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E4AEEE53-9930-49FB-AB71-FD85F743A04E}"/>
              </a:ext>
            </a:extLst>
          </p:cNvPr>
          <p:cNvSpPr/>
          <p:nvPr/>
        </p:nvSpPr>
        <p:spPr>
          <a:xfrm>
            <a:off x="4603727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C8809B9E-79FD-4408-B559-2866D24CC1CD}"/>
              </a:ext>
            </a:extLst>
          </p:cNvPr>
          <p:cNvSpPr/>
          <p:nvPr/>
        </p:nvSpPr>
        <p:spPr>
          <a:xfrm>
            <a:off x="4878047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57954DE3-17B9-49A1-A301-D33F2444CB7B}"/>
              </a:ext>
            </a:extLst>
          </p:cNvPr>
          <p:cNvSpPr/>
          <p:nvPr/>
        </p:nvSpPr>
        <p:spPr>
          <a:xfrm>
            <a:off x="514972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908F8E69-68CD-421A-9BA8-2921C6C67137}"/>
              </a:ext>
            </a:extLst>
          </p:cNvPr>
          <p:cNvSpPr/>
          <p:nvPr/>
        </p:nvSpPr>
        <p:spPr>
          <a:xfrm>
            <a:off x="542404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C7F64F85-9F9F-47D8-A43A-D1B5005C7EAA}"/>
              </a:ext>
            </a:extLst>
          </p:cNvPr>
          <p:cNvSpPr/>
          <p:nvPr/>
        </p:nvSpPr>
        <p:spPr>
          <a:xfrm>
            <a:off x="569836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8B4AA251-ACE0-4367-8290-8176EEFBD7E3}"/>
              </a:ext>
            </a:extLst>
          </p:cNvPr>
          <p:cNvSpPr/>
          <p:nvPr/>
        </p:nvSpPr>
        <p:spPr>
          <a:xfrm>
            <a:off x="597268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6" name="Oval 765">
            <a:extLst>
              <a:ext uri="{FF2B5EF4-FFF2-40B4-BE49-F238E27FC236}">
                <a16:creationId xmlns:a16="http://schemas.microsoft.com/office/drawing/2014/main" id="{7755C98F-D27D-4F74-A6EC-081C147282CC}"/>
              </a:ext>
            </a:extLst>
          </p:cNvPr>
          <p:cNvSpPr/>
          <p:nvPr/>
        </p:nvSpPr>
        <p:spPr>
          <a:xfrm>
            <a:off x="624700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4947BCD-10A5-4910-A8B1-13CB658824F1}"/>
              </a:ext>
            </a:extLst>
          </p:cNvPr>
          <p:cNvSpPr/>
          <p:nvPr/>
        </p:nvSpPr>
        <p:spPr>
          <a:xfrm>
            <a:off x="6521323" y="468615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20E18C8B-1A75-427D-AFF8-2A9681FC1C4A}"/>
              </a:ext>
            </a:extLst>
          </p:cNvPr>
          <p:cNvSpPr/>
          <p:nvPr/>
        </p:nvSpPr>
        <p:spPr>
          <a:xfrm>
            <a:off x="514972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9" name="Oval 768">
            <a:extLst>
              <a:ext uri="{FF2B5EF4-FFF2-40B4-BE49-F238E27FC236}">
                <a16:creationId xmlns:a16="http://schemas.microsoft.com/office/drawing/2014/main" id="{83C33357-0AA7-41E0-8F2F-60A39A936698}"/>
              </a:ext>
            </a:extLst>
          </p:cNvPr>
          <p:cNvSpPr/>
          <p:nvPr/>
        </p:nvSpPr>
        <p:spPr>
          <a:xfrm>
            <a:off x="542404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0" name="Oval 769">
            <a:extLst>
              <a:ext uri="{FF2B5EF4-FFF2-40B4-BE49-F238E27FC236}">
                <a16:creationId xmlns:a16="http://schemas.microsoft.com/office/drawing/2014/main" id="{58A4C62C-72E5-4953-AD22-64A8425EEDB8}"/>
              </a:ext>
            </a:extLst>
          </p:cNvPr>
          <p:cNvSpPr/>
          <p:nvPr/>
        </p:nvSpPr>
        <p:spPr>
          <a:xfrm>
            <a:off x="569836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1" name="Oval 770">
            <a:extLst>
              <a:ext uri="{FF2B5EF4-FFF2-40B4-BE49-F238E27FC236}">
                <a16:creationId xmlns:a16="http://schemas.microsoft.com/office/drawing/2014/main" id="{5800B330-32C8-4F0D-A53B-BB683FC91A48}"/>
              </a:ext>
            </a:extLst>
          </p:cNvPr>
          <p:cNvSpPr/>
          <p:nvPr/>
        </p:nvSpPr>
        <p:spPr>
          <a:xfrm>
            <a:off x="597268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2" name="Oval 771">
            <a:extLst>
              <a:ext uri="{FF2B5EF4-FFF2-40B4-BE49-F238E27FC236}">
                <a16:creationId xmlns:a16="http://schemas.microsoft.com/office/drawing/2014/main" id="{990AEDD6-5D6D-45C1-84CD-482440E8ED79}"/>
              </a:ext>
            </a:extLst>
          </p:cNvPr>
          <p:cNvSpPr/>
          <p:nvPr/>
        </p:nvSpPr>
        <p:spPr>
          <a:xfrm>
            <a:off x="624700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3" name="Oval 772">
            <a:extLst>
              <a:ext uri="{FF2B5EF4-FFF2-40B4-BE49-F238E27FC236}">
                <a16:creationId xmlns:a16="http://schemas.microsoft.com/office/drawing/2014/main" id="{318CA8E5-07F4-4A40-8142-3625EAD48097}"/>
              </a:ext>
            </a:extLst>
          </p:cNvPr>
          <p:cNvSpPr/>
          <p:nvPr/>
        </p:nvSpPr>
        <p:spPr>
          <a:xfrm>
            <a:off x="6521323" y="4961627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4" name="Oval 773">
            <a:extLst>
              <a:ext uri="{FF2B5EF4-FFF2-40B4-BE49-F238E27FC236}">
                <a16:creationId xmlns:a16="http://schemas.microsoft.com/office/drawing/2014/main" id="{2440E86E-5FD9-40FA-9DBF-4121EB3FCC4D}"/>
              </a:ext>
            </a:extLst>
          </p:cNvPr>
          <p:cNvSpPr/>
          <p:nvPr/>
        </p:nvSpPr>
        <p:spPr>
          <a:xfrm>
            <a:off x="514972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5" name="Oval 774">
            <a:extLst>
              <a:ext uri="{FF2B5EF4-FFF2-40B4-BE49-F238E27FC236}">
                <a16:creationId xmlns:a16="http://schemas.microsoft.com/office/drawing/2014/main" id="{3B1C392A-EF14-43A7-9C5C-45DC2891B280}"/>
              </a:ext>
            </a:extLst>
          </p:cNvPr>
          <p:cNvSpPr/>
          <p:nvPr/>
        </p:nvSpPr>
        <p:spPr>
          <a:xfrm>
            <a:off x="542404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6" name="Oval 775">
            <a:extLst>
              <a:ext uri="{FF2B5EF4-FFF2-40B4-BE49-F238E27FC236}">
                <a16:creationId xmlns:a16="http://schemas.microsoft.com/office/drawing/2014/main" id="{766710D2-ACA8-4E1D-A73F-A8E85C42F337}"/>
              </a:ext>
            </a:extLst>
          </p:cNvPr>
          <p:cNvSpPr/>
          <p:nvPr/>
        </p:nvSpPr>
        <p:spPr>
          <a:xfrm>
            <a:off x="569836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7" name="Oval 776">
            <a:extLst>
              <a:ext uri="{FF2B5EF4-FFF2-40B4-BE49-F238E27FC236}">
                <a16:creationId xmlns:a16="http://schemas.microsoft.com/office/drawing/2014/main" id="{C48AAF04-152E-49D0-BDB2-362217EDC385}"/>
              </a:ext>
            </a:extLst>
          </p:cNvPr>
          <p:cNvSpPr/>
          <p:nvPr/>
        </p:nvSpPr>
        <p:spPr>
          <a:xfrm>
            <a:off x="597268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" name="Oval 777">
            <a:extLst>
              <a:ext uri="{FF2B5EF4-FFF2-40B4-BE49-F238E27FC236}">
                <a16:creationId xmlns:a16="http://schemas.microsoft.com/office/drawing/2014/main" id="{75A49752-F565-405A-BDE1-89949B528C2C}"/>
              </a:ext>
            </a:extLst>
          </p:cNvPr>
          <p:cNvSpPr/>
          <p:nvPr/>
        </p:nvSpPr>
        <p:spPr>
          <a:xfrm>
            <a:off x="624700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9" name="Oval 778">
            <a:extLst>
              <a:ext uri="{FF2B5EF4-FFF2-40B4-BE49-F238E27FC236}">
                <a16:creationId xmlns:a16="http://schemas.microsoft.com/office/drawing/2014/main" id="{CBDB3948-61FF-4974-B2F3-9AD7045E6AA1}"/>
              </a:ext>
            </a:extLst>
          </p:cNvPr>
          <p:cNvSpPr/>
          <p:nvPr/>
        </p:nvSpPr>
        <p:spPr>
          <a:xfrm>
            <a:off x="6521323" y="5232911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B1CE7E89-6B93-43B5-AD4D-A836B0BF6F42}"/>
              </a:ext>
            </a:extLst>
          </p:cNvPr>
          <p:cNvGrpSpPr/>
          <p:nvPr/>
        </p:nvGrpSpPr>
        <p:grpSpPr>
          <a:xfrm>
            <a:off x="6795643" y="3861663"/>
            <a:ext cx="418336" cy="1515264"/>
            <a:chOff x="7510018" y="3952820"/>
            <a:chExt cx="418336" cy="1515264"/>
          </a:xfrm>
        </p:grpSpPr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C3C9466E-E33F-4BCA-944F-AC6782913FBC}"/>
                </a:ext>
              </a:extLst>
            </p:cNvPr>
            <p:cNvSpPr/>
            <p:nvPr/>
          </p:nvSpPr>
          <p:spPr>
            <a:xfrm>
              <a:off x="7510018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DDA813A6-6F03-4AC9-A509-507A87B1BF40}"/>
                </a:ext>
              </a:extLst>
            </p:cNvPr>
            <p:cNvSpPr/>
            <p:nvPr/>
          </p:nvSpPr>
          <p:spPr>
            <a:xfrm>
              <a:off x="7784338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FEEBF60E-DE9B-4AB9-AF24-028E441EB1E8}"/>
                </a:ext>
              </a:extLst>
            </p:cNvPr>
            <p:cNvSpPr/>
            <p:nvPr/>
          </p:nvSpPr>
          <p:spPr>
            <a:xfrm>
              <a:off x="7510018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B896D752-A2B3-4C3D-B970-4BD618BAB697}"/>
                </a:ext>
              </a:extLst>
            </p:cNvPr>
            <p:cNvSpPr/>
            <p:nvPr/>
          </p:nvSpPr>
          <p:spPr>
            <a:xfrm>
              <a:off x="7784338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2F619064-687A-427B-9072-2A6ADBC7CD85}"/>
                </a:ext>
              </a:extLst>
            </p:cNvPr>
            <p:cNvSpPr/>
            <p:nvPr/>
          </p:nvSpPr>
          <p:spPr>
            <a:xfrm>
              <a:off x="7510018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DDA915AE-101A-4528-AC10-7A760B31EA58}"/>
                </a:ext>
              </a:extLst>
            </p:cNvPr>
            <p:cNvSpPr/>
            <p:nvPr/>
          </p:nvSpPr>
          <p:spPr>
            <a:xfrm>
              <a:off x="7784338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B5707E5D-41C8-452F-98BB-4A24F7ABBE0B}"/>
                </a:ext>
              </a:extLst>
            </p:cNvPr>
            <p:cNvSpPr/>
            <p:nvPr/>
          </p:nvSpPr>
          <p:spPr>
            <a:xfrm>
              <a:off x="7510018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D9B54A8A-180D-47C6-8820-DC672DD49F67}"/>
                </a:ext>
              </a:extLst>
            </p:cNvPr>
            <p:cNvSpPr/>
            <p:nvPr/>
          </p:nvSpPr>
          <p:spPr>
            <a:xfrm>
              <a:off x="7784338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ADABDAB4-8E5B-4B15-9578-855744F7247A}"/>
                </a:ext>
              </a:extLst>
            </p:cNvPr>
            <p:cNvSpPr/>
            <p:nvPr/>
          </p:nvSpPr>
          <p:spPr>
            <a:xfrm>
              <a:off x="7510018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40D8D99B-1E85-4E44-A425-D6E981E5DD3F}"/>
                </a:ext>
              </a:extLst>
            </p:cNvPr>
            <p:cNvSpPr/>
            <p:nvPr/>
          </p:nvSpPr>
          <p:spPr>
            <a:xfrm>
              <a:off x="7784338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7277112C-8CC5-4DFE-BD8D-1915ED22BE28}"/>
                </a:ext>
              </a:extLst>
            </p:cNvPr>
            <p:cNvSpPr/>
            <p:nvPr/>
          </p:nvSpPr>
          <p:spPr>
            <a:xfrm>
              <a:off x="7510018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605481D2-6286-4213-933B-1806827B309B}"/>
                </a:ext>
              </a:extLst>
            </p:cNvPr>
            <p:cNvSpPr/>
            <p:nvPr/>
          </p:nvSpPr>
          <p:spPr>
            <a:xfrm>
              <a:off x="7784338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450145CB-23BE-4A03-87C6-4730DDAFDF29}"/>
              </a:ext>
            </a:extLst>
          </p:cNvPr>
          <p:cNvGrpSpPr/>
          <p:nvPr/>
        </p:nvGrpSpPr>
        <p:grpSpPr>
          <a:xfrm>
            <a:off x="2957807" y="2765126"/>
            <a:ext cx="966976" cy="3165005"/>
            <a:chOff x="3672182" y="2856283"/>
            <a:chExt cx="966976" cy="3165005"/>
          </a:xfrm>
        </p:grpSpPr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E0F0E738-CBE4-41CD-9100-3225C0BE7CF5}"/>
                </a:ext>
              </a:extLst>
            </p:cNvPr>
            <p:cNvSpPr/>
            <p:nvPr/>
          </p:nvSpPr>
          <p:spPr>
            <a:xfrm>
              <a:off x="3672182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1720F4B1-FE13-4AE9-B547-D28A0C4D50EB}"/>
                </a:ext>
              </a:extLst>
            </p:cNvPr>
            <p:cNvSpPr/>
            <p:nvPr/>
          </p:nvSpPr>
          <p:spPr>
            <a:xfrm>
              <a:off x="3946502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19B0F7C6-0594-4E28-BCAA-4CAC6CC9CEBE}"/>
                </a:ext>
              </a:extLst>
            </p:cNvPr>
            <p:cNvSpPr/>
            <p:nvPr/>
          </p:nvSpPr>
          <p:spPr>
            <a:xfrm>
              <a:off x="4220822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EDF27E3E-0BE6-419F-80EE-4D9301BA26CB}"/>
                </a:ext>
              </a:extLst>
            </p:cNvPr>
            <p:cNvSpPr/>
            <p:nvPr/>
          </p:nvSpPr>
          <p:spPr>
            <a:xfrm>
              <a:off x="4495142" y="2856283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D5839B9C-C346-46CC-8D09-302308C7F54B}"/>
                </a:ext>
              </a:extLst>
            </p:cNvPr>
            <p:cNvSpPr/>
            <p:nvPr/>
          </p:nvSpPr>
          <p:spPr>
            <a:xfrm>
              <a:off x="3672182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F64CA365-E826-444C-9777-7E13F4A3BCD8}"/>
                </a:ext>
              </a:extLst>
            </p:cNvPr>
            <p:cNvSpPr/>
            <p:nvPr/>
          </p:nvSpPr>
          <p:spPr>
            <a:xfrm>
              <a:off x="3946502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CCA5A320-508D-4C6D-87B7-05AAEB4EB2E0}"/>
                </a:ext>
              </a:extLst>
            </p:cNvPr>
            <p:cNvSpPr/>
            <p:nvPr/>
          </p:nvSpPr>
          <p:spPr>
            <a:xfrm>
              <a:off x="4220822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77867E19-6042-4825-A68E-E37BF26E0DB8}"/>
                </a:ext>
              </a:extLst>
            </p:cNvPr>
            <p:cNvSpPr/>
            <p:nvPr/>
          </p:nvSpPr>
          <p:spPr>
            <a:xfrm>
              <a:off x="4495142" y="31275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63820FD8-5973-4B86-86C6-A82F2ED3ACF9}"/>
                </a:ext>
              </a:extLst>
            </p:cNvPr>
            <p:cNvSpPr/>
            <p:nvPr/>
          </p:nvSpPr>
          <p:spPr>
            <a:xfrm>
              <a:off x="3672182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5C0B428F-00C3-4620-A8D7-FB4CB23E0311}"/>
                </a:ext>
              </a:extLst>
            </p:cNvPr>
            <p:cNvSpPr/>
            <p:nvPr/>
          </p:nvSpPr>
          <p:spPr>
            <a:xfrm>
              <a:off x="3946502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1A7EBE9D-1303-46FF-A734-614F77E6F478}"/>
                </a:ext>
              </a:extLst>
            </p:cNvPr>
            <p:cNvSpPr/>
            <p:nvPr/>
          </p:nvSpPr>
          <p:spPr>
            <a:xfrm>
              <a:off x="4220822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5F8F65A3-F360-469F-84B6-C5946D7A7F30}"/>
                </a:ext>
              </a:extLst>
            </p:cNvPr>
            <p:cNvSpPr/>
            <p:nvPr/>
          </p:nvSpPr>
          <p:spPr>
            <a:xfrm>
              <a:off x="4495142" y="34018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05F53F28-37B5-4BBA-B37D-2A6147373E7B}"/>
                </a:ext>
              </a:extLst>
            </p:cNvPr>
            <p:cNvSpPr/>
            <p:nvPr/>
          </p:nvSpPr>
          <p:spPr>
            <a:xfrm>
              <a:off x="3672182" y="36807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40367DC4-19FE-4A39-B75C-59E1AD91EA33}"/>
                </a:ext>
              </a:extLst>
            </p:cNvPr>
            <p:cNvSpPr/>
            <p:nvPr/>
          </p:nvSpPr>
          <p:spPr>
            <a:xfrm>
              <a:off x="3946502" y="36807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8A3E1F23-144A-438C-8CA7-F6A97C6CD5EF}"/>
                </a:ext>
              </a:extLst>
            </p:cNvPr>
            <p:cNvSpPr/>
            <p:nvPr/>
          </p:nvSpPr>
          <p:spPr>
            <a:xfrm>
              <a:off x="4220822" y="36807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F4548CD8-86E0-42FB-93F8-6FD43681C61E}"/>
                </a:ext>
              </a:extLst>
            </p:cNvPr>
            <p:cNvSpPr/>
            <p:nvPr/>
          </p:nvSpPr>
          <p:spPr>
            <a:xfrm>
              <a:off x="4495142" y="36807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02BF2148-D24B-4794-9A91-6D25AD41D6F0}"/>
                </a:ext>
              </a:extLst>
            </p:cNvPr>
            <p:cNvSpPr/>
            <p:nvPr/>
          </p:nvSpPr>
          <p:spPr>
            <a:xfrm>
              <a:off x="3672182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DC28E8ED-F24B-4C61-9CA5-621D67EAAA6A}"/>
                </a:ext>
              </a:extLst>
            </p:cNvPr>
            <p:cNvSpPr/>
            <p:nvPr/>
          </p:nvSpPr>
          <p:spPr>
            <a:xfrm>
              <a:off x="3946502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C12284AA-C58D-45D1-AB50-0F9002B3A89F}"/>
                </a:ext>
              </a:extLst>
            </p:cNvPr>
            <p:cNvSpPr/>
            <p:nvPr/>
          </p:nvSpPr>
          <p:spPr>
            <a:xfrm>
              <a:off x="4220822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900E662D-B9D6-4C50-9C44-026983928528}"/>
                </a:ext>
              </a:extLst>
            </p:cNvPr>
            <p:cNvSpPr/>
            <p:nvPr/>
          </p:nvSpPr>
          <p:spPr>
            <a:xfrm>
              <a:off x="4495142" y="3952820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F82EC049-EFFE-4578-81C5-99708EEBA2FE}"/>
                </a:ext>
              </a:extLst>
            </p:cNvPr>
            <p:cNvSpPr/>
            <p:nvPr/>
          </p:nvSpPr>
          <p:spPr>
            <a:xfrm>
              <a:off x="3672182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96E1FF8D-8846-474D-AF51-384EFAD5C842}"/>
                </a:ext>
              </a:extLst>
            </p:cNvPr>
            <p:cNvSpPr/>
            <p:nvPr/>
          </p:nvSpPr>
          <p:spPr>
            <a:xfrm>
              <a:off x="3946502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6" name="Oval 815">
              <a:extLst>
                <a:ext uri="{FF2B5EF4-FFF2-40B4-BE49-F238E27FC236}">
                  <a16:creationId xmlns:a16="http://schemas.microsoft.com/office/drawing/2014/main" id="{1765C230-963F-41F6-A8CC-32E99083ECDA}"/>
                </a:ext>
              </a:extLst>
            </p:cNvPr>
            <p:cNvSpPr/>
            <p:nvPr/>
          </p:nvSpPr>
          <p:spPr>
            <a:xfrm>
              <a:off x="4220822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8D70F1DE-3225-4002-83A3-3DCF5A9885D9}"/>
                </a:ext>
              </a:extLst>
            </p:cNvPr>
            <p:cNvSpPr/>
            <p:nvPr/>
          </p:nvSpPr>
          <p:spPr>
            <a:xfrm>
              <a:off x="4495142" y="42241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9EDFBEE5-4011-4C87-9C94-F5CAA5525AFA}"/>
                </a:ext>
              </a:extLst>
            </p:cNvPr>
            <p:cNvSpPr/>
            <p:nvPr/>
          </p:nvSpPr>
          <p:spPr>
            <a:xfrm>
              <a:off x="3672182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AE1F52EA-9EEE-430B-AA35-68A19042332D}"/>
                </a:ext>
              </a:extLst>
            </p:cNvPr>
            <p:cNvSpPr/>
            <p:nvPr/>
          </p:nvSpPr>
          <p:spPr>
            <a:xfrm>
              <a:off x="3946502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13925484-63EC-405C-BA24-224C3964F11A}"/>
                </a:ext>
              </a:extLst>
            </p:cNvPr>
            <p:cNvSpPr/>
            <p:nvPr/>
          </p:nvSpPr>
          <p:spPr>
            <a:xfrm>
              <a:off x="4220822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7562A00C-DC13-41B6-BA14-4419BAA1F532}"/>
                </a:ext>
              </a:extLst>
            </p:cNvPr>
            <p:cNvSpPr/>
            <p:nvPr/>
          </p:nvSpPr>
          <p:spPr>
            <a:xfrm>
              <a:off x="4495142" y="449840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2" name="Oval 821">
              <a:extLst>
                <a:ext uri="{FF2B5EF4-FFF2-40B4-BE49-F238E27FC236}">
                  <a16:creationId xmlns:a16="http://schemas.microsoft.com/office/drawing/2014/main" id="{86AB5032-BBCD-47BE-9FDF-5D780CE3EFE5}"/>
                </a:ext>
              </a:extLst>
            </p:cNvPr>
            <p:cNvSpPr/>
            <p:nvPr/>
          </p:nvSpPr>
          <p:spPr>
            <a:xfrm>
              <a:off x="3672182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128BDA1D-CF3F-49A8-9E1E-60AAB614D772}"/>
                </a:ext>
              </a:extLst>
            </p:cNvPr>
            <p:cNvSpPr/>
            <p:nvPr/>
          </p:nvSpPr>
          <p:spPr>
            <a:xfrm>
              <a:off x="3946502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FB889A87-FD35-4234-A4A6-8ABD097F65D1}"/>
                </a:ext>
              </a:extLst>
            </p:cNvPr>
            <p:cNvSpPr/>
            <p:nvPr/>
          </p:nvSpPr>
          <p:spPr>
            <a:xfrm>
              <a:off x="4220822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8E99D51A-45BF-45DC-8532-06A9DB251664}"/>
                </a:ext>
              </a:extLst>
            </p:cNvPr>
            <p:cNvSpPr/>
            <p:nvPr/>
          </p:nvSpPr>
          <p:spPr>
            <a:xfrm>
              <a:off x="4495142" y="477730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492A0D3D-E5C8-4D6F-836E-BC9CFEE324D6}"/>
                </a:ext>
              </a:extLst>
            </p:cNvPr>
            <p:cNvSpPr/>
            <p:nvPr/>
          </p:nvSpPr>
          <p:spPr>
            <a:xfrm>
              <a:off x="367218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D5262CE2-654E-4F27-AC0B-3EB0E05075C7}"/>
                </a:ext>
              </a:extLst>
            </p:cNvPr>
            <p:cNvSpPr/>
            <p:nvPr/>
          </p:nvSpPr>
          <p:spPr>
            <a:xfrm>
              <a:off x="394650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9733C401-3DE4-4EBD-A945-4AD396B8D3C4}"/>
                </a:ext>
              </a:extLst>
            </p:cNvPr>
            <p:cNvSpPr/>
            <p:nvPr/>
          </p:nvSpPr>
          <p:spPr>
            <a:xfrm>
              <a:off x="422082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7BAE3A0B-8359-42E2-A84F-6FDD5652879F}"/>
                </a:ext>
              </a:extLst>
            </p:cNvPr>
            <p:cNvSpPr/>
            <p:nvPr/>
          </p:nvSpPr>
          <p:spPr>
            <a:xfrm>
              <a:off x="449514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65C39CAA-2DC9-4C46-977E-10CE1E6D7FBF}"/>
                </a:ext>
              </a:extLst>
            </p:cNvPr>
            <p:cNvSpPr/>
            <p:nvPr/>
          </p:nvSpPr>
          <p:spPr>
            <a:xfrm>
              <a:off x="367218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DCD49E8C-E653-4F18-B7BA-D9A9E1464D3E}"/>
                </a:ext>
              </a:extLst>
            </p:cNvPr>
            <p:cNvSpPr/>
            <p:nvPr/>
          </p:nvSpPr>
          <p:spPr>
            <a:xfrm>
              <a:off x="394650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A2828675-4456-4714-956F-0F10A7522D05}"/>
                </a:ext>
              </a:extLst>
            </p:cNvPr>
            <p:cNvSpPr/>
            <p:nvPr/>
          </p:nvSpPr>
          <p:spPr>
            <a:xfrm>
              <a:off x="422082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FB3DF205-A79A-43F3-AF99-6E48D572EDAB}"/>
                </a:ext>
              </a:extLst>
            </p:cNvPr>
            <p:cNvSpPr/>
            <p:nvPr/>
          </p:nvSpPr>
          <p:spPr>
            <a:xfrm>
              <a:off x="449514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CEC74F3F-6101-4D4F-B062-3649A489926F}"/>
                </a:ext>
              </a:extLst>
            </p:cNvPr>
            <p:cNvSpPr/>
            <p:nvPr/>
          </p:nvSpPr>
          <p:spPr>
            <a:xfrm>
              <a:off x="367218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E505CD7E-62BB-454F-AB26-9E76C167772D}"/>
                </a:ext>
              </a:extLst>
            </p:cNvPr>
            <p:cNvSpPr/>
            <p:nvPr/>
          </p:nvSpPr>
          <p:spPr>
            <a:xfrm>
              <a:off x="394650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DC2FEC3E-2807-4028-98B6-7FFDA70851B2}"/>
                </a:ext>
              </a:extLst>
            </p:cNvPr>
            <p:cNvSpPr/>
            <p:nvPr/>
          </p:nvSpPr>
          <p:spPr>
            <a:xfrm>
              <a:off x="422082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5261CB51-19CD-4CD9-B2AF-0BE51415191B}"/>
                </a:ext>
              </a:extLst>
            </p:cNvPr>
            <p:cNvSpPr/>
            <p:nvPr/>
          </p:nvSpPr>
          <p:spPr>
            <a:xfrm>
              <a:off x="449514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838F689A-C278-4223-856D-182F69164FB1}"/>
                </a:ext>
              </a:extLst>
            </p:cNvPr>
            <p:cNvSpPr/>
            <p:nvPr/>
          </p:nvSpPr>
          <p:spPr>
            <a:xfrm>
              <a:off x="367218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5CA5808E-89F3-45B3-A61B-1E6D5A5F1B6A}"/>
                </a:ext>
              </a:extLst>
            </p:cNvPr>
            <p:cNvSpPr/>
            <p:nvPr/>
          </p:nvSpPr>
          <p:spPr>
            <a:xfrm>
              <a:off x="394650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DB8CE5FC-E809-41DC-A055-2C47549D9265}"/>
                </a:ext>
              </a:extLst>
            </p:cNvPr>
            <p:cNvSpPr/>
            <p:nvPr/>
          </p:nvSpPr>
          <p:spPr>
            <a:xfrm>
              <a:off x="422082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15123061-FBF6-4B37-9C44-CB43E634FBB0}"/>
                </a:ext>
              </a:extLst>
            </p:cNvPr>
            <p:cNvSpPr/>
            <p:nvPr/>
          </p:nvSpPr>
          <p:spPr>
            <a:xfrm>
              <a:off x="449514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2" name="Group 841">
            <a:extLst>
              <a:ext uri="{FF2B5EF4-FFF2-40B4-BE49-F238E27FC236}">
                <a16:creationId xmlns:a16="http://schemas.microsoft.com/office/drawing/2014/main" id="{441A70A7-291C-4779-901D-DEED68CF9B6A}"/>
              </a:ext>
            </a:extLst>
          </p:cNvPr>
          <p:cNvGrpSpPr/>
          <p:nvPr/>
        </p:nvGrpSpPr>
        <p:grpSpPr>
          <a:xfrm>
            <a:off x="4055087" y="4961627"/>
            <a:ext cx="966976" cy="968504"/>
            <a:chOff x="4769462" y="5052784"/>
            <a:chExt cx="966976" cy="968504"/>
          </a:xfrm>
        </p:grpSpPr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BB6BA70B-13B5-4560-A8F1-63E77E50FE9B}"/>
                </a:ext>
              </a:extLst>
            </p:cNvPr>
            <p:cNvSpPr/>
            <p:nvPr/>
          </p:nvSpPr>
          <p:spPr>
            <a:xfrm>
              <a:off x="476946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5840C79B-D69A-481E-A3D5-30921D9F1B78}"/>
                </a:ext>
              </a:extLst>
            </p:cNvPr>
            <p:cNvSpPr/>
            <p:nvPr/>
          </p:nvSpPr>
          <p:spPr>
            <a:xfrm>
              <a:off x="504378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4263EB50-E777-46A0-8623-A8298C58466A}"/>
                </a:ext>
              </a:extLst>
            </p:cNvPr>
            <p:cNvSpPr/>
            <p:nvPr/>
          </p:nvSpPr>
          <p:spPr>
            <a:xfrm>
              <a:off x="531810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9FC524F1-A1F5-410E-AEE1-85F9DA225385}"/>
                </a:ext>
              </a:extLst>
            </p:cNvPr>
            <p:cNvSpPr/>
            <p:nvPr/>
          </p:nvSpPr>
          <p:spPr>
            <a:xfrm>
              <a:off x="5592422" y="505278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E84335AD-0BAE-4687-AD88-258E87D67C11}"/>
                </a:ext>
              </a:extLst>
            </p:cNvPr>
            <p:cNvSpPr/>
            <p:nvPr/>
          </p:nvSpPr>
          <p:spPr>
            <a:xfrm>
              <a:off x="476946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73168634-D086-4BF1-8430-9B871BE6103C}"/>
                </a:ext>
              </a:extLst>
            </p:cNvPr>
            <p:cNvSpPr/>
            <p:nvPr/>
          </p:nvSpPr>
          <p:spPr>
            <a:xfrm>
              <a:off x="504378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4B1D9DD8-1AF5-43B2-9B07-7BB41851B097}"/>
                </a:ext>
              </a:extLst>
            </p:cNvPr>
            <p:cNvSpPr/>
            <p:nvPr/>
          </p:nvSpPr>
          <p:spPr>
            <a:xfrm>
              <a:off x="531810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BC64C8C0-3E07-4CD2-87CE-6A7514C7E0F9}"/>
                </a:ext>
              </a:extLst>
            </p:cNvPr>
            <p:cNvSpPr/>
            <p:nvPr/>
          </p:nvSpPr>
          <p:spPr>
            <a:xfrm>
              <a:off x="5592422" y="53240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69C53251-FC47-4283-9BE4-46127B61B310}"/>
                </a:ext>
              </a:extLst>
            </p:cNvPr>
            <p:cNvSpPr/>
            <p:nvPr/>
          </p:nvSpPr>
          <p:spPr>
            <a:xfrm>
              <a:off x="476946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E72A3167-C92F-4B2C-8A0A-867D65E87F68}"/>
                </a:ext>
              </a:extLst>
            </p:cNvPr>
            <p:cNvSpPr/>
            <p:nvPr/>
          </p:nvSpPr>
          <p:spPr>
            <a:xfrm>
              <a:off x="504378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A2493BB4-D058-488F-8362-FCC7718AEF98}"/>
                </a:ext>
              </a:extLst>
            </p:cNvPr>
            <p:cNvSpPr/>
            <p:nvPr/>
          </p:nvSpPr>
          <p:spPr>
            <a:xfrm>
              <a:off x="531810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88011017-2A94-4525-AC7A-CE6653A20AFA}"/>
                </a:ext>
              </a:extLst>
            </p:cNvPr>
            <p:cNvSpPr/>
            <p:nvPr/>
          </p:nvSpPr>
          <p:spPr>
            <a:xfrm>
              <a:off x="5592422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30E7E90D-B0FC-4B97-A55A-6F0F61DD8DE2}"/>
                </a:ext>
              </a:extLst>
            </p:cNvPr>
            <p:cNvSpPr/>
            <p:nvPr/>
          </p:nvSpPr>
          <p:spPr>
            <a:xfrm>
              <a:off x="476946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D8AB4CF2-38F9-41DB-8A46-22DF0FB98546}"/>
                </a:ext>
              </a:extLst>
            </p:cNvPr>
            <p:cNvSpPr/>
            <p:nvPr/>
          </p:nvSpPr>
          <p:spPr>
            <a:xfrm>
              <a:off x="504378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4201AFD4-040B-44C2-9939-DC9AE4D74357}"/>
                </a:ext>
              </a:extLst>
            </p:cNvPr>
            <p:cNvSpPr/>
            <p:nvPr/>
          </p:nvSpPr>
          <p:spPr>
            <a:xfrm>
              <a:off x="531810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B6C0F44C-E62C-4056-8074-140496499630}"/>
                </a:ext>
              </a:extLst>
            </p:cNvPr>
            <p:cNvSpPr/>
            <p:nvPr/>
          </p:nvSpPr>
          <p:spPr>
            <a:xfrm>
              <a:off x="5592422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59" name="Group 858">
            <a:extLst>
              <a:ext uri="{FF2B5EF4-FFF2-40B4-BE49-F238E27FC236}">
                <a16:creationId xmlns:a16="http://schemas.microsoft.com/office/drawing/2014/main" id="{295CB233-AB10-4F8F-8116-E0054B986664}"/>
              </a:ext>
            </a:extLst>
          </p:cNvPr>
          <p:cNvGrpSpPr/>
          <p:nvPr/>
        </p:nvGrpSpPr>
        <p:grpSpPr>
          <a:xfrm>
            <a:off x="5149723" y="5507211"/>
            <a:ext cx="2064256" cy="422920"/>
            <a:chOff x="5864098" y="5598368"/>
            <a:chExt cx="2064256" cy="422920"/>
          </a:xfrm>
        </p:grpSpPr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84FEF804-4CC1-4C72-A35C-35D581D155F9}"/>
                </a:ext>
              </a:extLst>
            </p:cNvPr>
            <p:cNvSpPr/>
            <p:nvPr/>
          </p:nvSpPr>
          <p:spPr>
            <a:xfrm>
              <a:off x="586409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27B3DB71-615A-4C58-8DF2-B073A7D6EB88}"/>
                </a:ext>
              </a:extLst>
            </p:cNvPr>
            <p:cNvSpPr/>
            <p:nvPr/>
          </p:nvSpPr>
          <p:spPr>
            <a:xfrm>
              <a:off x="613841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FFFF4B08-CBB2-4C33-9BE5-9558E8697C8D}"/>
                </a:ext>
              </a:extLst>
            </p:cNvPr>
            <p:cNvSpPr/>
            <p:nvPr/>
          </p:nvSpPr>
          <p:spPr>
            <a:xfrm>
              <a:off x="641273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1E0083A7-59C9-4618-81CA-AF25FBA45587}"/>
                </a:ext>
              </a:extLst>
            </p:cNvPr>
            <p:cNvSpPr/>
            <p:nvPr/>
          </p:nvSpPr>
          <p:spPr>
            <a:xfrm>
              <a:off x="668705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CF637EFA-284F-4BD1-BEEC-491E318A1BD5}"/>
                </a:ext>
              </a:extLst>
            </p:cNvPr>
            <p:cNvSpPr/>
            <p:nvPr/>
          </p:nvSpPr>
          <p:spPr>
            <a:xfrm>
              <a:off x="696137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AEF56C03-C74F-4543-A3BC-97E6CBF4EE03}"/>
                </a:ext>
              </a:extLst>
            </p:cNvPr>
            <p:cNvSpPr/>
            <p:nvPr/>
          </p:nvSpPr>
          <p:spPr>
            <a:xfrm>
              <a:off x="723569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1A095FD8-BA1E-44A2-9509-4130207475E9}"/>
                </a:ext>
              </a:extLst>
            </p:cNvPr>
            <p:cNvSpPr/>
            <p:nvPr/>
          </p:nvSpPr>
          <p:spPr>
            <a:xfrm>
              <a:off x="751001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79AEAFAC-8F96-44B6-BED9-E5C4FAD22378}"/>
                </a:ext>
              </a:extLst>
            </p:cNvPr>
            <p:cNvSpPr/>
            <p:nvPr/>
          </p:nvSpPr>
          <p:spPr>
            <a:xfrm>
              <a:off x="7784338" y="559836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BB59F8C9-6A45-40DD-AAAB-A07BDE0CA427}"/>
                </a:ext>
              </a:extLst>
            </p:cNvPr>
            <p:cNvSpPr/>
            <p:nvPr/>
          </p:nvSpPr>
          <p:spPr>
            <a:xfrm>
              <a:off x="586409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A39E992F-A91A-471C-A75C-6460B01B36D8}"/>
                </a:ext>
              </a:extLst>
            </p:cNvPr>
            <p:cNvSpPr/>
            <p:nvPr/>
          </p:nvSpPr>
          <p:spPr>
            <a:xfrm>
              <a:off x="613841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CE0752F8-DEE3-4902-8B0B-951E6CCE00D2}"/>
                </a:ext>
              </a:extLst>
            </p:cNvPr>
            <p:cNvSpPr/>
            <p:nvPr/>
          </p:nvSpPr>
          <p:spPr>
            <a:xfrm>
              <a:off x="641273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97DAC287-B320-4C5A-98D2-2E1DAF84B4AC}"/>
                </a:ext>
              </a:extLst>
            </p:cNvPr>
            <p:cNvSpPr/>
            <p:nvPr/>
          </p:nvSpPr>
          <p:spPr>
            <a:xfrm>
              <a:off x="668705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D8C5679B-C037-4140-8950-5BD5DB5C0F4A}"/>
                </a:ext>
              </a:extLst>
            </p:cNvPr>
            <p:cNvSpPr/>
            <p:nvPr/>
          </p:nvSpPr>
          <p:spPr>
            <a:xfrm>
              <a:off x="696137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928B7156-A67F-4F6B-B06F-F2ACA5A9DFC5}"/>
                </a:ext>
              </a:extLst>
            </p:cNvPr>
            <p:cNvSpPr/>
            <p:nvPr/>
          </p:nvSpPr>
          <p:spPr>
            <a:xfrm>
              <a:off x="723569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0E146C3E-0813-4D2F-A483-89AF62A809FC}"/>
                </a:ext>
              </a:extLst>
            </p:cNvPr>
            <p:cNvSpPr/>
            <p:nvPr/>
          </p:nvSpPr>
          <p:spPr>
            <a:xfrm>
              <a:off x="751001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827D4DA6-4294-4B17-9A2A-83BC9321EEBB}"/>
                </a:ext>
              </a:extLst>
            </p:cNvPr>
            <p:cNvSpPr/>
            <p:nvPr/>
          </p:nvSpPr>
          <p:spPr>
            <a:xfrm>
              <a:off x="7784338" y="587727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6" name="Oval 875">
            <a:extLst>
              <a:ext uri="{FF2B5EF4-FFF2-40B4-BE49-F238E27FC236}">
                <a16:creationId xmlns:a16="http://schemas.microsoft.com/office/drawing/2014/main" id="{1D1138F5-2C34-4B6B-BFCA-D6FFDB6DE654}"/>
              </a:ext>
            </a:extLst>
          </p:cNvPr>
          <p:cNvSpPr/>
          <p:nvPr/>
        </p:nvSpPr>
        <p:spPr>
          <a:xfrm>
            <a:off x="1525347" y="5109403"/>
            <a:ext cx="144016" cy="14401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77" name="Group 876">
            <a:extLst>
              <a:ext uri="{FF2B5EF4-FFF2-40B4-BE49-F238E27FC236}">
                <a16:creationId xmlns:a16="http://schemas.microsoft.com/office/drawing/2014/main" id="{427A329A-9FA2-4CBB-9DC8-7665A128247E}"/>
              </a:ext>
            </a:extLst>
          </p:cNvPr>
          <p:cNvGrpSpPr/>
          <p:nvPr/>
        </p:nvGrpSpPr>
        <p:grpSpPr>
          <a:xfrm>
            <a:off x="557089" y="1998441"/>
            <a:ext cx="4190654" cy="2278522"/>
            <a:chOff x="591238" y="2017590"/>
            <a:chExt cx="4190654" cy="2278522"/>
          </a:xfrm>
        </p:grpSpPr>
        <p:cxnSp>
          <p:nvCxnSpPr>
            <p:cNvPr id="878" name="Straight Arrow Connector 877">
              <a:extLst>
                <a:ext uri="{FF2B5EF4-FFF2-40B4-BE49-F238E27FC236}">
                  <a16:creationId xmlns:a16="http://schemas.microsoft.com/office/drawing/2014/main" id="{9FE72C1C-A561-4829-82EB-0CC0C22363B7}"/>
                </a:ext>
              </a:extLst>
            </p:cNvPr>
            <p:cNvCxnSpPr>
              <a:stCxn id="879" idx="2"/>
            </p:cNvCxnSpPr>
            <p:nvPr/>
          </p:nvCxnSpPr>
          <p:spPr>
            <a:xfrm>
              <a:off x="1703512" y="2663921"/>
              <a:ext cx="3078380" cy="1632191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glow rad="101600">
                <a:sysClr val="window" lastClr="FFFFFF">
                  <a:alpha val="60000"/>
                </a:sys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79" name="TextBox 878">
              <a:extLst>
                <a:ext uri="{FF2B5EF4-FFF2-40B4-BE49-F238E27FC236}">
                  <a16:creationId xmlns:a16="http://schemas.microsoft.com/office/drawing/2014/main" id="{620656C8-5ADD-4F83-B857-2509BD10ECB6}"/>
                </a:ext>
              </a:extLst>
            </p:cNvPr>
            <p:cNvSpPr txBox="1"/>
            <p:nvPr/>
          </p:nvSpPr>
          <p:spPr>
            <a:xfrm>
              <a:off x="591238" y="2017590"/>
              <a:ext cx="2224548" cy="64633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Primary Knock-on Atom (PKA)</a:t>
              </a:r>
            </a:p>
          </p:txBody>
        </p:sp>
      </p:grpSp>
      <p:grpSp>
        <p:nvGrpSpPr>
          <p:cNvPr id="880" name="Group 879">
            <a:extLst>
              <a:ext uri="{FF2B5EF4-FFF2-40B4-BE49-F238E27FC236}">
                <a16:creationId xmlns:a16="http://schemas.microsoft.com/office/drawing/2014/main" id="{5258B1E2-C3D6-4398-9C69-18B2B97DE51E}"/>
              </a:ext>
            </a:extLst>
          </p:cNvPr>
          <p:cNvGrpSpPr/>
          <p:nvPr/>
        </p:nvGrpSpPr>
        <p:grpSpPr>
          <a:xfrm>
            <a:off x="304778" y="3513957"/>
            <a:ext cx="4898889" cy="592195"/>
            <a:chOff x="-6302635" y="2311063"/>
            <a:chExt cx="4922148" cy="1543441"/>
          </a:xfrm>
        </p:grpSpPr>
        <p:cxnSp>
          <p:nvCxnSpPr>
            <p:cNvPr id="881" name="Straight Arrow Connector 880">
              <a:extLst>
                <a:ext uri="{FF2B5EF4-FFF2-40B4-BE49-F238E27FC236}">
                  <a16:creationId xmlns:a16="http://schemas.microsoft.com/office/drawing/2014/main" id="{6728277D-613E-4117-95F1-2DD0265A0A6A}"/>
                </a:ext>
              </a:extLst>
            </p:cNvPr>
            <p:cNvCxnSpPr>
              <a:cxnSpLocks/>
              <a:stCxn id="882" idx="2"/>
            </p:cNvCxnSpPr>
            <p:nvPr/>
          </p:nvCxnSpPr>
          <p:spPr>
            <a:xfrm>
              <a:off x="-5190361" y="3273655"/>
              <a:ext cx="3809874" cy="580849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glow rad="101600">
                <a:sysClr val="window" lastClr="FFFFFF">
                  <a:alpha val="60000"/>
                </a:sys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82" name="TextBox 881">
              <a:extLst>
                <a:ext uri="{FF2B5EF4-FFF2-40B4-BE49-F238E27FC236}">
                  <a16:creationId xmlns:a16="http://schemas.microsoft.com/office/drawing/2014/main" id="{3F89062E-6C39-4257-B194-7EF2D58B7433}"/>
                </a:ext>
              </a:extLst>
            </p:cNvPr>
            <p:cNvSpPr txBox="1"/>
            <p:nvPr/>
          </p:nvSpPr>
          <p:spPr>
            <a:xfrm>
              <a:off x="-6302635" y="2311063"/>
              <a:ext cx="2224548" cy="96259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Thermal Spike</a:t>
              </a:r>
            </a:p>
          </p:txBody>
        </p:sp>
      </p:grpSp>
      <p:grpSp>
        <p:nvGrpSpPr>
          <p:cNvPr id="883" name="Group 882">
            <a:extLst>
              <a:ext uri="{FF2B5EF4-FFF2-40B4-BE49-F238E27FC236}">
                <a16:creationId xmlns:a16="http://schemas.microsoft.com/office/drawing/2014/main" id="{EBB2AB9D-BE0A-43DC-A09C-8CA88E2D4784}"/>
              </a:ext>
            </a:extLst>
          </p:cNvPr>
          <p:cNvGrpSpPr/>
          <p:nvPr/>
        </p:nvGrpSpPr>
        <p:grpSpPr>
          <a:xfrm>
            <a:off x="380919" y="1731708"/>
            <a:ext cx="6090046" cy="1255836"/>
            <a:chOff x="415068" y="1750857"/>
            <a:chExt cx="6090046" cy="1255836"/>
          </a:xfrm>
        </p:grpSpPr>
        <p:grpSp>
          <p:nvGrpSpPr>
            <p:cNvPr id="884" name="Group 883">
              <a:extLst>
                <a:ext uri="{FF2B5EF4-FFF2-40B4-BE49-F238E27FC236}">
                  <a16:creationId xmlns:a16="http://schemas.microsoft.com/office/drawing/2014/main" id="{C7CEEDBF-BE86-4A48-8F58-64D4C8291A1C}"/>
                </a:ext>
              </a:extLst>
            </p:cNvPr>
            <p:cNvGrpSpPr/>
            <p:nvPr/>
          </p:nvGrpSpPr>
          <p:grpSpPr>
            <a:xfrm>
              <a:off x="415068" y="1750857"/>
              <a:ext cx="4688858" cy="636065"/>
              <a:chOff x="-6678124" y="2073031"/>
              <a:chExt cx="4688858" cy="636065"/>
            </a:xfrm>
          </p:grpSpPr>
          <p:cxnSp>
            <p:nvCxnSpPr>
              <p:cNvPr id="886" name="Straight Arrow Connector 885">
                <a:extLst>
                  <a:ext uri="{FF2B5EF4-FFF2-40B4-BE49-F238E27FC236}">
                    <a16:creationId xmlns:a16="http://schemas.microsoft.com/office/drawing/2014/main" id="{6350996C-6809-4534-A479-8B5EA87A8800}"/>
                  </a:ext>
                </a:extLst>
              </p:cNvPr>
              <p:cNvCxnSpPr>
                <a:cxnSpLocks/>
                <a:stCxn id="887" idx="2"/>
              </p:cNvCxnSpPr>
              <p:nvPr/>
            </p:nvCxnSpPr>
            <p:spPr>
              <a:xfrm>
                <a:off x="-5565850" y="2442363"/>
                <a:ext cx="3576584" cy="266733"/>
              </a:xfrm>
              <a:prstGeom prst="straightConnector1">
                <a:avLst/>
              </a:pr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glow rad="101600">
                  <a:sysClr val="window" lastClr="FFFFFF">
                    <a:alpha val="60000"/>
                  </a:sys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887" name="TextBox 886">
                <a:extLst>
                  <a:ext uri="{FF2B5EF4-FFF2-40B4-BE49-F238E27FC236}">
                    <a16:creationId xmlns:a16="http://schemas.microsoft.com/office/drawing/2014/main" id="{385F7181-62C5-4CA0-97A1-08B986307A97}"/>
                  </a:ext>
                </a:extLst>
              </p:cNvPr>
              <p:cNvSpPr txBox="1"/>
              <p:nvPr/>
            </p:nvSpPr>
            <p:spPr>
              <a:xfrm>
                <a:off x="-6678124" y="2073031"/>
                <a:ext cx="2224548" cy="369332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Damage Cascade</a:t>
                </a:r>
              </a:p>
            </p:txBody>
          </p:sp>
        </p:grpSp>
        <p:sp>
          <p:nvSpPr>
            <p:cNvPr id="885" name="Left Brace 884">
              <a:extLst>
                <a:ext uri="{FF2B5EF4-FFF2-40B4-BE49-F238E27FC236}">
                  <a16:creationId xmlns:a16="http://schemas.microsoft.com/office/drawing/2014/main" id="{BE7A9841-84D4-4047-BAD3-1CB4C6F7B1CD}"/>
                </a:ext>
              </a:extLst>
            </p:cNvPr>
            <p:cNvSpPr/>
            <p:nvPr/>
          </p:nvSpPr>
          <p:spPr>
            <a:xfrm rot="5400000">
              <a:off x="4988555" y="1490135"/>
              <a:ext cx="511261" cy="2521856"/>
            </a:xfrm>
            <a:prstGeom prst="leftBrac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>
              <a:glow rad="101600">
                <a:sysClr val="window" lastClr="FFFFFF">
                  <a:alpha val="60000"/>
                </a:sys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E17B9D86-CA71-45AE-ABA6-BBBF930D9310}"/>
              </a:ext>
            </a:extLst>
          </p:cNvPr>
          <p:cNvGrpSpPr/>
          <p:nvPr/>
        </p:nvGrpSpPr>
        <p:grpSpPr>
          <a:xfrm>
            <a:off x="4549716" y="3553867"/>
            <a:ext cx="1355015" cy="1033512"/>
            <a:chOff x="5264091" y="3645024"/>
            <a:chExt cx="1355015" cy="1033512"/>
          </a:xfrm>
        </p:grpSpPr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A6E31558-2DBD-4B36-B15D-BA9EF5225158}"/>
                </a:ext>
              </a:extLst>
            </p:cNvPr>
            <p:cNvSpPr/>
            <p:nvPr/>
          </p:nvSpPr>
          <p:spPr>
            <a:xfrm>
              <a:off x="6096000" y="3645024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B0B731A2-7AC9-4420-9BAD-113E2795ADA7}"/>
                </a:ext>
              </a:extLst>
            </p:cNvPr>
            <p:cNvSpPr/>
            <p:nvPr/>
          </p:nvSpPr>
          <p:spPr>
            <a:xfrm>
              <a:off x="5806247" y="3893235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0F683BD1-23A9-4107-807B-F9BB4D8820A5}"/>
                </a:ext>
              </a:extLst>
            </p:cNvPr>
            <p:cNvSpPr/>
            <p:nvPr/>
          </p:nvSpPr>
          <p:spPr>
            <a:xfrm>
              <a:off x="6096437" y="4176638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4B8E8F36-95F0-43CC-A1DA-C52B16B4481A}"/>
                </a:ext>
              </a:extLst>
            </p:cNvPr>
            <p:cNvSpPr/>
            <p:nvPr/>
          </p:nvSpPr>
          <p:spPr>
            <a:xfrm>
              <a:off x="6388661" y="4174917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A0988E27-2BC5-4604-A25E-24BEF9B58108}"/>
                </a:ext>
              </a:extLst>
            </p:cNvPr>
            <p:cNvSpPr/>
            <p:nvPr/>
          </p:nvSpPr>
          <p:spPr>
            <a:xfrm>
              <a:off x="5807968" y="4437112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E96D52B7-F805-445D-BC08-967364471CBC}"/>
                </a:ext>
              </a:extLst>
            </p:cNvPr>
            <p:cNvSpPr/>
            <p:nvPr/>
          </p:nvSpPr>
          <p:spPr>
            <a:xfrm>
              <a:off x="5264091" y="4448091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5" name="Group 894">
            <a:extLst>
              <a:ext uri="{FF2B5EF4-FFF2-40B4-BE49-F238E27FC236}">
                <a16:creationId xmlns:a16="http://schemas.microsoft.com/office/drawing/2014/main" id="{B0999635-62B9-419F-A313-348EE4506235}"/>
              </a:ext>
            </a:extLst>
          </p:cNvPr>
          <p:cNvGrpSpPr/>
          <p:nvPr/>
        </p:nvGrpSpPr>
        <p:grpSpPr>
          <a:xfrm>
            <a:off x="4147503" y="2561054"/>
            <a:ext cx="2451841" cy="2473116"/>
            <a:chOff x="4861878" y="2652211"/>
            <a:chExt cx="2451841" cy="2473116"/>
          </a:xfrm>
        </p:grpSpPr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2C96D8AC-A6AC-460C-8C0F-879583B76BBA}"/>
                </a:ext>
              </a:extLst>
            </p:cNvPr>
            <p:cNvSpPr/>
            <p:nvPr/>
          </p:nvSpPr>
          <p:spPr>
            <a:xfrm>
              <a:off x="7065686" y="4047038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E626E319-A67F-46E4-A792-CCAFE90B7B1A}"/>
                </a:ext>
              </a:extLst>
            </p:cNvPr>
            <p:cNvSpPr/>
            <p:nvPr/>
          </p:nvSpPr>
          <p:spPr>
            <a:xfrm>
              <a:off x="6761743" y="4038895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2971AB14-D52A-476F-853B-F37516CBB387}"/>
                </a:ext>
              </a:extLst>
            </p:cNvPr>
            <p:cNvSpPr/>
            <p:nvPr/>
          </p:nvSpPr>
          <p:spPr>
            <a:xfrm>
              <a:off x="7054150" y="4863525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4DBE9134-6E52-40A0-8E84-42927EE0FECD}"/>
                </a:ext>
              </a:extLst>
            </p:cNvPr>
            <p:cNvSpPr/>
            <p:nvPr/>
          </p:nvSpPr>
          <p:spPr>
            <a:xfrm>
              <a:off x="6505510" y="4877294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D0259FCA-7D67-43D0-9491-8F1CEFCF00CF}"/>
                </a:ext>
              </a:extLst>
            </p:cNvPr>
            <p:cNvSpPr/>
            <p:nvPr/>
          </p:nvSpPr>
          <p:spPr>
            <a:xfrm>
              <a:off x="5386363" y="2652211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D040334C-0375-4BEC-9FE2-7DBC37205575}"/>
                </a:ext>
              </a:extLst>
            </p:cNvPr>
            <p:cNvSpPr/>
            <p:nvPr/>
          </p:nvSpPr>
          <p:spPr>
            <a:xfrm>
              <a:off x="4861878" y="4054134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02" name="Straight Arrow Connector 901">
            <a:extLst>
              <a:ext uri="{FF2B5EF4-FFF2-40B4-BE49-F238E27FC236}">
                <a16:creationId xmlns:a16="http://schemas.microsoft.com/office/drawing/2014/main" id="{C1B755DA-DD62-4C36-98A8-9BE1ABF836D8}"/>
              </a:ext>
            </a:extLst>
          </p:cNvPr>
          <p:cNvCxnSpPr>
            <a:cxnSpLocks/>
            <a:stCxn id="904" idx="2"/>
          </p:cNvCxnSpPr>
          <p:nvPr/>
        </p:nvCxnSpPr>
        <p:spPr>
          <a:xfrm>
            <a:off x="1298565" y="2931662"/>
            <a:ext cx="3713498" cy="1168101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glow rad="101600">
              <a:sysClr val="window" lastClr="FFFFFF">
                <a:alpha val="60000"/>
              </a:sys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DA3E095B-CDE0-4A8D-8129-A9F018272B92}"/>
              </a:ext>
            </a:extLst>
          </p:cNvPr>
          <p:cNvGrpSpPr/>
          <p:nvPr/>
        </p:nvGrpSpPr>
        <p:grpSpPr>
          <a:xfrm>
            <a:off x="428313" y="2562330"/>
            <a:ext cx="1568874" cy="369332"/>
            <a:chOff x="1142688" y="2653487"/>
            <a:chExt cx="1568874" cy="369332"/>
          </a:xfrm>
        </p:grpSpPr>
        <p:sp>
          <p:nvSpPr>
            <p:cNvPr id="904" name="TextBox 903">
              <a:extLst>
                <a:ext uri="{FF2B5EF4-FFF2-40B4-BE49-F238E27FC236}">
                  <a16:creationId xmlns:a16="http://schemas.microsoft.com/office/drawing/2014/main" id="{8A4FA07B-E38D-4AF1-8133-15E690CDAF3B}"/>
                </a:ext>
              </a:extLst>
            </p:cNvPr>
            <p:cNvSpPr txBox="1"/>
            <p:nvPr/>
          </p:nvSpPr>
          <p:spPr>
            <a:xfrm>
              <a:off x="1314318" y="2653487"/>
              <a:ext cx="1397244" cy="36933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Vacancies</a:t>
              </a: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0F737B11-6729-4A73-A0B7-49A1AA0B3B3F}"/>
                </a:ext>
              </a:extLst>
            </p:cNvPr>
            <p:cNvSpPr/>
            <p:nvPr/>
          </p:nvSpPr>
          <p:spPr>
            <a:xfrm>
              <a:off x="1142688" y="2724160"/>
              <a:ext cx="230445" cy="23044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84DC7607-8FEA-4055-8100-A4A74DF36E13}"/>
              </a:ext>
            </a:extLst>
          </p:cNvPr>
          <p:cNvGrpSpPr/>
          <p:nvPr/>
        </p:nvGrpSpPr>
        <p:grpSpPr>
          <a:xfrm>
            <a:off x="413158" y="3026900"/>
            <a:ext cx="2316971" cy="369332"/>
            <a:chOff x="1133893" y="3126800"/>
            <a:chExt cx="2316971" cy="369332"/>
          </a:xfrm>
        </p:grpSpPr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F905ECE6-97ED-4B6E-A3E0-E008F393D18F}"/>
                </a:ext>
              </a:extLst>
            </p:cNvPr>
            <p:cNvSpPr/>
            <p:nvPr/>
          </p:nvSpPr>
          <p:spPr>
            <a:xfrm>
              <a:off x="1133893" y="3180967"/>
              <a:ext cx="248033" cy="24803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16DE4719-BC65-46E2-B713-3F7DDB6972B0}"/>
                </a:ext>
              </a:extLst>
            </p:cNvPr>
            <p:cNvSpPr txBox="1"/>
            <p:nvPr/>
          </p:nvSpPr>
          <p:spPr>
            <a:xfrm>
              <a:off x="1226316" y="3126800"/>
              <a:ext cx="2224548" cy="36933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Self-Interstitials</a:t>
              </a:r>
            </a:p>
          </p:txBody>
        </p:sp>
      </p:grpSp>
      <p:cxnSp>
        <p:nvCxnSpPr>
          <p:cNvPr id="909" name="Straight Arrow Connector 908">
            <a:extLst>
              <a:ext uri="{FF2B5EF4-FFF2-40B4-BE49-F238E27FC236}">
                <a16:creationId xmlns:a16="http://schemas.microsoft.com/office/drawing/2014/main" id="{11D90913-313B-4113-AE26-493E0A04CB9C}"/>
              </a:ext>
            </a:extLst>
          </p:cNvPr>
          <p:cNvCxnSpPr>
            <a:cxnSpLocks/>
          </p:cNvCxnSpPr>
          <p:nvPr/>
        </p:nvCxnSpPr>
        <p:spPr>
          <a:xfrm>
            <a:off x="1397124" y="3425714"/>
            <a:ext cx="4602732" cy="594819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glow rad="101600">
              <a:sysClr val="window" lastClr="FFFFFF">
                <a:alpha val="60000"/>
              </a:sys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10" name="Group 909">
            <a:extLst>
              <a:ext uri="{FF2B5EF4-FFF2-40B4-BE49-F238E27FC236}">
                <a16:creationId xmlns:a16="http://schemas.microsoft.com/office/drawing/2014/main" id="{2422A6F1-DBF0-42A1-9C58-5A3025BD5032}"/>
              </a:ext>
            </a:extLst>
          </p:cNvPr>
          <p:cNvGrpSpPr/>
          <p:nvPr/>
        </p:nvGrpSpPr>
        <p:grpSpPr>
          <a:xfrm>
            <a:off x="304778" y="3750976"/>
            <a:ext cx="2224548" cy="1282659"/>
            <a:chOff x="591238" y="2017590"/>
            <a:chExt cx="2224548" cy="1282659"/>
          </a:xfrm>
        </p:grpSpPr>
        <p:cxnSp>
          <p:nvCxnSpPr>
            <p:cNvPr id="911" name="Straight Arrow Connector 910">
              <a:extLst>
                <a:ext uri="{FF2B5EF4-FFF2-40B4-BE49-F238E27FC236}">
                  <a16:creationId xmlns:a16="http://schemas.microsoft.com/office/drawing/2014/main" id="{C1475450-EE96-4432-AA4B-FFEE94B5BE6F}"/>
                </a:ext>
              </a:extLst>
            </p:cNvPr>
            <p:cNvCxnSpPr>
              <a:cxnSpLocks/>
            </p:cNvCxnSpPr>
            <p:nvPr/>
          </p:nvCxnSpPr>
          <p:spPr>
            <a:xfrm>
              <a:off x="1671358" y="2663921"/>
              <a:ext cx="180303" cy="636328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glow rad="101600">
                <a:sysClr val="window" lastClr="FFFFFF">
                  <a:alpha val="60000"/>
                </a:sys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12" name="TextBox 911">
              <a:extLst>
                <a:ext uri="{FF2B5EF4-FFF2-40B4-BE49-F238E27FC236}">
                  <a16:creationId xmlns:a16="http://schemas.microsoft.com/office/drawing/2014/main" id="{21072989-7DB0-44A0-B6DE-5D41B6D15E06}"/>
                </a:ext>
              </a:extLst>
            </p:cNvPr>
            <p:cNvSpPr txBox="1"/>
            <p:nvPr/>
          </p:nvSpPr>
          <p:spPr>
            <a:xfrm>
              <a:off x="591238" y="2017590"/>
              <a:ext cx="2224548" cy="64633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Incoming Particle (n, p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+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, etc.)</a:t>
              </a:r>
            </a:p>
          </p:txBody>
        </p:sp>
      </p:grpSp>
      <p:sp>
        <p:nvSpPr>
          <p:cNvPr id="917" name="Rectangle: Rounded Corners 916">
            <a:extLst>
              <a:ext uri="{FF2B5EF4-FFF2-40B4-BE49-F238E27FC236}">
                <a16:creationId xmlns:a16="http://schemas.microsoft.com/office/drawing/2014/main" id="{C065A7EE-5CB0-4427-BB1F-4F0EE722C5A9}"/>
              </a:ext>
            </a:extLst>
          </p:cNvPr>
          <p:cNvSpPr/>
          <p:nvPr/>
        </p:nvSpPr>
        <p:spPr>
          <a:xfrm>
            <a:off x="7344283" y="1648209"/>
            <a:ext cx="1293580" cy="5749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A2038"/>
                </a:solidFill>
              </a:rPr>
              <a:t>Primary Collision</a:t>
            </a:r>
          </a:p>
        </p:txBody>
      </p:sp>
      <p:sp>
        <p:nvSpPr>
          <p:cNvPr id="918" name="Rectangle: Rounded Corners 917">
            <a:extLst>
              <a:ext uri="{FF2B5EF4-FFF2-40B4-BE49-F238E27FC236}">
                <a16:creationId xmlns:a16="http://schemas.microsoft.com/office/drawing/2014/main" id="{211D9A0C-C622-4EA5-831B-3E739A900407}"/>
              </a:ext>
            </a:extLst>
          </p:cNvPr>
          <p:cNvSpPr/>
          <p:nvPr/>
        </p:nvSpPr>
        <p:spPr>
          <a:xfrm>
            <a:off x="8671496" y="1641311"/>
            <a:ext cx="1293580" cy="5749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A2038"/>
                </a:solidFill>
              </a:rPr>
              <a:t>Thermal Spike</a:t>
            </a:r>
          </a:p>
        </p:txBody>
      </p:sp>
      <p:sp>
        <p:nvSpPr>
          <p:cNvPr id="919" name="Rectangle: Rounded Corners 918">
            <a:extLst>
              <a:ext uri="{FF2B5EF4-FFF2-40B4-BE49-F238E27FC236}">
                <a16:creationId xmlns:a16="http://schemas.microsoft.com/office/drawing/2014/main" id="{027ADE66-6B7F-4CB1-9B89-B186C9EB362F}"/>
              </a:ext>
            </a:extLst>
          </p:cNvPr>
          <p:cNvSpPr/>
          <p:nvPr/>
        </p:nvSpPr>
        <p:spPr>
          <a:xfrm>
            <a:off x="9998709" y="1635798"/>
            <a:ext cx="1293580" cy="5749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A2038"/>
                </a:solidFill>
              </a:rPr>
              <a:t>Quench</a:t>
            </a:r>
          </a:p>
        </p:txBody>
      </p:sp>
      <p:sp>
        <p:nvSpPr>
          <p:cNvPr id="920" name="Arrow: Right 919">
            <a:extLst>
              <a:ext uri="{FF2B5EF4-FFF2-40B4-BE49-F238E27FC236}">
                <a16:creationId xmlns:a16="http://schemas.microsoft.com/office/drawing/2014/main" id="{C9EDE0E5-2B7D-4E55-AE80-708AA9E7B85B}"/>
              </a:ext>
            </a:extLst>
          </p:cNvPr>
          <p:cNvSpPr/>
          <p:nvPr/>
        </p:nvSpPr>
        <p:spPr>
          <a:xfrm>
            <a:off x="11325922" y="1627053"/>
            <a:ext cx="836160" cy="6213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t→∞</a:t>
            </a:r>
          </a:p>
        </p:txBody>
      </p:sp>
      <p:sp>
        <p:nvSpPr>
          <p:cNvPr id="921" name="Rectangle: Rounded Corners 920">
            <a:extLst>
              <a:ext uri="{FF2B5EF4-FFF2-40B4-BE49-F238E27FC236}">
                <a16:creationId xmlns:a16="http://schemas.microsoft.com/office/drawing/2014/main" id="{8B3437D6-902A-4101-BBEC-D0738287A69E}"/>
              </a:ext>
            </a:extLst>
          </p:cNvPr>
          <p:cNvSpPr/>
          <p:nvPr/>
        </p:nvSpPr>
        <p:spPr>
          <a:xfrm>
            <a:off x="7313978" y="1643141"/>
            <a:ext cx="1328940" cy="646331"/>
          </a:xfrm>
          <a:prstGeom prst="round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A2038"/>
              </a:solidFill>
            </a:endParaRPr>
          </a:p>
        </p:txBody>
      </p:sp>
      <p:sp>
        <p:nvSpPr>
          <p:cNvPr id="923" name="Rectangle: Rounded Corners 922">
            <a:extLst>
              <a:ext uri="{FF2B5EF4-FFF2-40B4-BE49-F238E27FC236}">
                <a16:creationId xmlns:a16="http://schemas.microsoft.com/office/drawing/2014/main" id="{115BDFE6-4C69-4810-AD8E-F1FC88D0CCDB}"/>
              </a:ext>
            </a:extLst>
          </p:cNvPr>
          <p:cNvSpPr/>
          <p:nvPr/>
        </p:nvSpPr>
        <p:spPr>
          <a:xfrm>
            <a:off x="8645661" y="1612589"/>
            <a:ext cx="1328940" cy="646331"/>
          </a:xfrm>
          <a:prstGeom prst="round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A2038"/>
              </a:solidFill>
            </a:endParaRPr>
          </a:p>
        </p:txBody>
      </p:sp>
      <p:sp>
        <p:nvSpPr>
          <p:cNvPr id="924" name="Rectangle: Rounded Corners 923">
            <a:extLst>
              <a:ext uri="{FF2B5EF4-FFF2-40B4-BE49-F238E27FC236}">
                <a16:creationId xmlns:a16="http://schemas.microsoft.com/office/drawing/2014/main" id="{F0646CAD-72DE-4796-A771-D34EB731BE99}"/>
              </a:ext>
            </a:extLst>
          </p:cNvPr>
          <p:cNvSpPr/>
          <p:nvPr/>
        </p:nvSpPr>
        <p:spPr>
          <a:xfrm>
            <a:off x="9978512" y="1583955"/>
            <a:ext cx="1328940" cy="646331"/>
          </a:xfrm>
          <a:prstGeom prst="round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A2038"/>
              </a:solidFill>
            </a:endParaRPr>
          </a:p>
        </p:txBody>
      </p:sp>
      <p:sp>
        <p:nvSpPr>
          <p:cNvPr id="925" name="Rectangle: Rounded Corners 924">
            <a:extLst>
              <a:ext uri="{FF2B5EF4-FFF2-40B4-BE49-F238E27FC236}">
                <a16:creationId xmlns:a16="http://schemas.microsoft.com/office/drawing/2014/main" id="{4F36AD95-5657-4191-88ED-8F2F4A62D359}"/>
              </a:ext>
            </a:extLst>
          </p:cNvPr>
          <p:cNvSpPr/>
          <p:nvPr/>
        </p:nvSpPr>
        <p:spPr>
          <a:xfrm>
            <a:off x="11326502" y="1616518"/>
            <a:ext cx="826055" cy="646331"/>
          </a:xfrm>
          <a:prstGeom prst="round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A2038"/>
              </a:solidFill>
            </a:endParaRPr>
          </a:p>
        </p:txBody>
      </p:sp>
      <p:sp>
        <p:nvSpPr>
          <p:cNvPr id="926" name="TextBox 925">
            <a:extLst>
              <a:ext uri="{FF2B5EF4-FFF2-40B4-BE49-F238E27FC236}">
                <a16:creationId xmlns:a16="http://schemas.microsoft.com/office/drawing/2014/main" id="{D8A9D9DA-5E0C-4114-BF28-2B92EBDA4CE2}"/>
              </a:ext>
            </a:extLst>
          </p:cNvPr>
          <p:cNvSpPr txBox="1"/>
          <p:nvPr/>
        </p:nvSpPr>
        <p:spPr>
          <a:xfrm>
            <a:off x="7505700" y="2765126"/>
            <a:ext cx="4381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Primary Collision: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1A2038"/>
                </a:solidFill>
              </a:rPr>
              <a:t>Incident particle scatters off nucleus of atom in crystal lattice with sufficient energy to remove the atom from its lattice site.</a:t>
            </a:r>
            <a:br>
              <a:rPr lang="en-US" dirty="0">
                <a:solidFill>
                  <a:srgbClr val="1A2038"/>
                </a:solidFill>
              </a:rPr>
            </a:br>
            <a:br>
              <a:rPr lang="en-US" dirty="0">
                <a:solidFill>
                  <a:srgbClr val="1A2038"/>
                </a:solidFill>
              </a:rPr>
            </a:br>
            <a:r>
              <a:rPr lang="en-US" dirty="0">
                <a:solidFill>
                  <a:srgbClr val="1A2038"/>
                </a:solidFill>
              </a:rPr>
              <a:t>This atom is called the Primary Knock-on Atom (PKA).</a:t>
            </a:r>
          </a:p>
        </p:txBody>
      </p:sp>
      <p:sp>
        <p:nvSpPr>
          <p:cNvPr id="928" name="TextBox 927">
            <a:extLst>
              <a:ext uri="{FF2B5EF4-FFF2-40B4-BE49-F238E27FC236}">
                <a16:creationId xmlns:a16="http://schemas.microsoft.com/office/drawing/2014/main" id="{E2BA1A3C-368E-4B23-8710-BCC50D05E8D7}"/>
              </a:ext>
            </a:extLst>
          </p:cNvPr>
          <p:cNvSpPr txBox="1"/>
          <p:nvPr/>
        </p:nvSpPr>
        <p:spPr>
          <a:xfrm>
            <a:off x="7474408" y="2553170"/>
            <a:ext cx="4381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Thermal Spike:</a:t>
            </a:r>
          </a:p>
          <a:p>
            <a:endParaRPr lang="en-US" b="1" dirty="0">
              <a:solidFill>
                <a:srgbClr val="1A2038"/>
              </a:solidFill>
            </a:endParaRPr>
          </a:p>
          <a:p>
            <a:r>
              <a:rPr lang="en-US" dirty="0">
                <a:solidFill>
                  <a:srgbClr val="1A2038"/>
                </a:solidFill>
              </a:rPr>
              <a:t>The PKA recoils and collides with nearby atoms which are knocked from their lattice sites and collide with other atoms forming a damage cascade.</a:t>
            </a:r>
            <a:br>
              <a:rPr lang="en-US" dirty="0">
                <a:solidFill>
                  <a:srgbClr val="1A2038"/>
                </a:solidFill>
              </a:rPr>
            </a:br>
            <a:br>
              <a:rPr lang="en-US" dirty="0">
                <a:solidFill>
                  <a:srgbClr val="1A2038"/>
                </a:solidFill>
              </a:rPr>
            </a:br>
            <a:r>
              <a:rPr lang="en-US" dirty="0">
                <a:solidFill>
                  <a:srgbClr val="1A2038"/>
                </a:solidFill>
              </a:rPr>
              <a:t>Over picoseconds, many atoms are displaced from their lattice sites and the temperature locally rises far above the melting point of the material forming a thermal spike.</a:t>
            </a:r>
          </a:p>
        </p:txBody>
      </p:sp>
      <p:sp>
        <p:nvSpPr>
          <p:cNvPr id="929" name="TextBox 928">
            <a:extLst>
              <a:ext uri="{FF2B5EF4-FFF2-40B4-BE49-F238E27FC236}">
                <a16:creationId xmlns:a16="http://schemas.microsoft.com/office/drawing/2014/main" id="{3DC0EE05-58F9-48BF-8EE9-95B337D801E4}"/>
              </a:ext>
            </a:extLst>
          </p:cNvPr>
          <p:cNvSpPr txBox="1"/>
          <p:nvPr/>
        </p:nvSpPr>
        <p:spPr>
          <a:xfrm>
            <a:off x="7453121" y="2471631"/>
            <a:ext cx="4381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Quench</a:t>
            </a:r>
          </a:p>
          <a:p>
            <a:endParaRPr lang="en-US" b="1" dirty="0">
              <a:solidFill>
                <a:srgbClr val="1A2038"/>
              </a:solidFill>
            </a:endParaRPr>
          </a:p>
          <a:p>
            <a:r>
              <a:rPr lang="en-US" dirty="0">
                <a:solidFill>
                  <a:srgbClr val="1A2038"/>
                </a:solidFill>
              </a:rPr>
              <a:t>Following the thermal spike, displaced atoms are mobile enough to quickly find new lattice sites.</a:t>
            </a:r>
            <a:br>
              <a:rPr lang="en-US" dirty="0">
                <a:solidFill>
                  <a:srgbClr val="1A2038"/>
                </a:solidFill>
              </a:rPr>
            </a:br>
            <a:br>
              <a:rPr lang="en-US" dirty="0">
                <a:solidFill>
                  <a:srgbClr val="1A2038"/>
                </a:solidFill>
              </a:rPr>
            </a:br>
            <a:r>
              <a:rPr lang="en-US" dirty="0">
                <a:solidFill>
                  <a:srgbClr val="1A2038"/>
                </a:solidFill>
              </a:rPr>
              <a:t>However, as heat from the thermal spike dissipates, the mobility of atoms plummets leaving several surviving point defects: self-interstitial atoms and vacancies.</a:t>
            </a:r>
          </a:p>
        </p:txBody>
      </p:sp>
      <p:sp>
        <p:nvSpPr>
          <p:cNvPr id="930" name="TextBox 929">
            <a:extLst>
              <a:ext uri="{FF2B5EF4-FFF2-40B4-BE49-F238E27FC236}">
                <a16:creationId xmlns:a16="http://schemas.microsoft.com/office/drawing/2014/main" id="{DBC751CD-7A82-4B92-9F5E-47BA2FC2E688}"/>
              </a:ext>
            </a:extLst>
          </p:cNvPr>
          <p:cNvSpPr txBox="1"/>
          <p:nvPr/>
        </p:nvSpPr>
        <p:spPr>
          <a:xfrm>
            <a:off x="7481699" y="2290135"/>
            <a:ext cx="43815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Long-Term Defect Evolution:</a:t>
            </a:r>
          </a:p>
          <a:p>
            <a:endParaRPr lang="en-US" b="1" dirty="0"/>
          </a:p>
          <a:p>
            <a:r>
              <a:rPr lang="en-US" dirty="0">
                <a:solidFill>
                  <a:srgbClr val="1A2038"/>
                </a:solidFill>
              </a:rPr>
              <a:t>As time progresses and more damage cascades are produced, the population of point defects increases.</a:t>
            </a:r>
          </a:p>
          <a:p>
            <a:endParaRPr lang="en-US" dirty="0">
              <a:solidFill>
                <a:srgbClr val="1A2038"/>
              </a:solidFill>
            </a:endParaRPr>
          </a:p>
          <a:p>
            <a:r>
              <a:rPr lang="en-US" dirty="0">
                <a:solidFill>
                  <a:srgbClr val="1A2038"/>
                </a:solidFill>
              </a:rPr>
              <a:t>As diffusion occurs (minutes, hours, days), point defects can diffuse towards free surfaces or interfaces (</a:t>
            </a:r>
            <a:r>
              <a:rPr lang="en-US" u="sng" dirty="0">
                <a:solidFill>
                  <a:srgbClr val="1A2038"/>
                </a:solidFill>
              </a:rPr>
              <a:t>sinks</a:t>
            </a:r>
            <a:r>
              <a:rPr lang="en-US" dirty="0">
                <a:solidFill>
                  <a:srgbClr val="1A2038"/>
                </a:solidFill>
              </a:rPr>
              <a:t>) to be annihilated. Dissimilar point defects can annihilate with one another. Alternatively, similar point defects can cluster together, giving rise to </a:t>
            </a:r>
            <a:r>
              <a:rPr lang="en-US" u="sng" dirty="0">
                <a:solidFill>
                  <a:srgbClr val="1A2038"/>
                </a:solidFill>
              </a:rPr>
              <a:t>voids</a:t>
            </a:r>
            <a:r>
              <a:rPr lang="en-US" dirty="0">
                <a:solidFill>
                  <a:srgbClr val="1A2038"/>
                </a:solidFill>
              </a:rPr>
              <a:t> and </a:t>
            </a:r>
            <a:r>
              <a:rPr lang="en-US" u="sng" dirty="0">
                <a:solidFill>
                  <a:srgbClr val="1A2038"/>
                </a:solidFill>
              </a:rPr>
              <a:t>dislocations</a:t>
            </a:r>
            <a:r>
              <a:rPr lang="en-US" dirty="0">
                <a:solidFill>
                  <a:srgbClr val="1A203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255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2500" decel="12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24662 -0.084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-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1185 -0.021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62 -0.08403 L 0.26589 -0.0629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104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12500" decel="125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9 -0.06296 L 0.51394 0.15394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083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02107 L 0.01653 -0.02894 " pathEditMode="relative" rAng="0" ptsTypes="AA">
                                      <p:cBhvr>
                                        <p:cTn id="45" dur="1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3 -0.02894 L 0.03893 -0.01088 " pathEditMode="relative" rAng="0" ptsTypes="AA">
                                      <p:cBhvr>
                                        <p:cTn id="47" dur="1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90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274 -0.02986 " pathEditMode="relative" rAng="0" ptsTypes="AA">
                                      <p:cBhvr>
                                        <p:cTn id="49" dur="1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50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74 -0.02986 L 0.01641 -0.04283 " pathEditMode="relative" rAng="0" ptsTypes="AA">
                                      <p:cBhvr>
                                        <p:cTn id="51" dur="2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64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4.44444E-6 L -0.00599 -0.02917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45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3893 -0.01088 L 0.06067 -0.02894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-90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4.81481E-6 L 0.01654 0.03796 " pathEditMode="relative" rAng="0" ptsTypes="AA">
                                      <p:cBhvr>
                                        <p:cTn id="57" dur="2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8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33333E-6 -2.22222E-6 L 0.01641 -0.01157 " pathEditMode="relative" rAng="0" ptsTypes="AA">
                                      <p:cBhvr>
                                        <p:cTn id="59" dur="4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-57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99 -0.02917 L -0.01784 -0.03056 " pathEditMode="relative" rAng="0" ptsTypes="AA">
                                      <p:cBhvr>
                                        <p:cTn id="61" dur="4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4.44444E-6 L 0.02292 0.02917 " pathEditMode="relative" rAng="0" ptsTypes="AA">
                                      <p:cBhvr>
                                        <p:cTn id="63" dur="4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45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54 0.03796 L 0.00599 0.05092 " pathEditMode="relative" rAng="0" ptsTypes="AA">
                                      <p:cBhvr>
                                        <p:cTn id="65" dur="4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64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6067 -0.02894 L 0.09023 -0.02894 " pathEditMode="relative" rAng="0" ptsTypes="AA">
                                      <p:cBhvr>
                                        <p:cTn id="67" dur="4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1.11111E-6 L 0.00507 -0.03171 " pathEditMode="relative" rAng="0" ptsTypes="AA">
                                      <p:cBhvr>
                                        <p:cTn id="69" dur="4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159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4.44444E-6 L 0.00599 0.03912 " pathEditMode="relative" rAng="0" ptsTypes="AA">
                                      <p:cBhvr>
                                        <p:cTn id="71" dur="4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94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41 -0.04283 L 0.00456 -0.10926 " pathEditMode="relative" rAng="0" ptsTypes="AA">
                                      <p:cBhvr>
                                        <p:cTn id="73" dur="4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333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70833E-6 -2.22222E-6 L -0.01185 -0.06273 " pathEditMode="relative" rAng="0" ptsTypes="AA">
                                      <p:cBhvr>
                                        <p:cTn id="75" dur="8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314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decel="3125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784 -0.03056 L -0.05638 0.0243 " pathEditMode="relative" rAng="0" ptsTypes="AA">
                                      <p:cBhvr>
                                        <p:cTn id="77" dur="8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27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04167E-6 -2.22222E-6 L 0.05716 0.05787 " pathEditMode="relative" rAng="0" ptsTypes="AA">
                                      <p:cBhvr>
                                        <p:cTn id="79" dur="8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289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decel="125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1641 -0.01157 L 0.00456 -0.06273 " pathEditMode="relative" rAng="0" ptsTypes="AA">
                                      <p:cBhvr>
                                        <p:cTn id="81" dur="8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5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decel="3125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99 0.03912 L 0.03945 0.06018 " pathEditMode="relative" rAng="0" ptsTypes="AA">
                                      <p:cBhvr>
                                        <p:cTn id="83" dur="8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04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04167E-6 1.11111E-6 L -0.01367 0.06273 " pathEditMode="relative" rAng="0" ptsTypes="AA">
                                      <p:cBhvr>
                                        <p:cTn id="85" dur="8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312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33333E-6 -1.48148E-6 L -0.01185 -0.05903 " pathEditMode="relative" rAng="0" ptsTypes="AA">
                                      <p:cBhvr>
                                        <p:cTn id="87" dur="8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6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decel="3125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456 -0.10926 L 0.03216 -0.09468 " pathEditMode="relative" rAng="0" ptsTypes="AA">
                                      <p:cBhvr>
                                        <p:cTn id="89" dur="8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71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decel="3125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07 -0.03171 L 0.07605 -0.0213 " pathEditMode="relative" rAng="0" ptsTypes="AA">
                                      <p:cBhvr>
                                        <p:cTn id="91" dur="8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50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4.44444E-6 L -0.02253 -0.03982 " pathEditMode="relative" rAng="0" ptsTypes="AA">
                                      <p:cBhvr>
                                        <p:cTn id="93" dur="8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-199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decel="31250" fill="hold" grpId="5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023 -0.02894 L 0.10651 0.02268 " pathEditMode="relative" rAng="0" ptsTypes="AA">
                                      <p:cBhvr>
                                        <p:cTn id="95" dur="8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56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04167E-6 1.11111E-6 L -0.01185 -0.0632 " pathEditMode="relative" rAng="0" ptsTypes="AA">
                                      <p:cBhvr>
                                        <p:cTn id="97" dur="8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317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decel="3125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292 0.02917 L 0.05834 0.01112 " pathEditMode="relative" rAng="0" ptsTypes="AA">
                                      <p:cBhvr>
                                        <p:cTn id="99" dur="8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0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04167E-6 -2.22222E-6 L 0.01185 0.02917 " pathEditMode="relative" rAng="0" ptsTypes="AA">
                                      <p:cBhvr>
                                        <p:cTn id="101" dur="8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45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decel="3125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599 0.05092 L 0.00989 0.0699 " pathEditMode="relative" rAng="0" ptsTypes="AA">
                                      <p:cBhvr>
                                        <p:cTn id="103" dur="8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4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decel="3125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04167E-6 -4.44444E-6 L -0.00586 -0.05162 " pathEditMode="relative" rAng="0" ptsTypes="AA">
                                      <p:cBhvr>
                                        <p:cTn id="105" dur="8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259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3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6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0" presetClass="path" presetSubtype="0" decel="2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06041 L -0.01589 -0.07778 L -0.00026 -0.04305 " pathEditMode="relative" ptsTypes="AAA">
                                      <p:cBhvr>
                                        <p:cTn id="143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decel="25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-1.48148E-6 L -0.00117 0.07755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6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decel="1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6041 L -0.00013 -0.07569 L -0.02278 0.0007 " pathEditMode="relative" ptsTypes="AAA">
                                      <p:cBhvr>
                                        <p:cTn id="147" dur="2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decel="125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13 -0.00116 L -0.00755 -0.01806 L -0.00299 -0.02825 L -0.00013 -0.00116 Z " pathEditMode="relative" ptsTypes="AAAA">
                                      <p:cBhvr>
                                        <p:cTn id="149" dur="175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-0.05787 L -0.01888 -0.07384 L -0.01341 -0.06829 L -0.01263 -0.10231 " pathEditMode="relative" ptsTypes="AAAA">
                                      <p:cBhvr>
                                        <p:cTn id="151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decel="125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26 -0.00116 L -0.00886 -0.01227 L -0.00026 -0.00116 Z " pathEditMode="relative" ptsTypes="AAA">
                                      <p:cBhvr>
                                        <p:cTn id="153" dur="1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3 -0.03982 L -0.0448 -0.0803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-2847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decel="125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0.09583 L 0.03972 -0.11111 L -0.00052 -0.03889 " pathEditMode="relative" ptsTypes="AAA">
                                      <p:cBhvr>
                                        <p:cTn id="157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decel="1428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2.22222E-6 L -0.04479 -3.7037E-6 " pathEditMode="relative" rAng="0" ptsTypes="AA">
                                      <p:cBhvr>
                                        <p:cTn id="159" dur="1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06134 L -0.0151 -0.07361 L -0.00456 -0.07245 L -0.02292 -0.0382 " pathEditMode="relative" ptsTypes="AAAA">
                                      <p:cBhvr>
                                        <p:cTn id="161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5138 L -1.66667E-6 -0.15972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546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decel="1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833 0.00717 L -0.00052 0.00023 Z " pathEditMode="relative" ptsTypes="AAA">
                                      <p:cBhvr>
                                        <p:cTn id="165" dur="2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6042 L -0.01771 0.07708 L 0.02292 0.08125 " pathEditMode="relative" ptsTypes="AAA">
                                      <p:cBhvr>
                                        <p:cTn id="167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decel="1428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52 -4.44444E-6 L -0.00989 0.0125 L -0.00052 -4.44444E-6 Z " pathEditMode="relative" ptsTypes="AAA">
                                      <p:cBhvr>
                                        <p:cTn id="169" dur="1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decel="125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6805 L 0.01068 0.07731 L 0.01745 0.07361 L -0.00091 0.0412 " pathEditMode="relative" ptsTypes="AAAA">
                                      <p:cBhvr>
                                        <p:cTn id="171" dur="2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39 L -0.00677 0.0125 L 0.00026 -0.00139 Z " pathEditMode="relative" ptsTypes="AAA">
                                      <p:cBhvr>
                                        <p:cTn id="173" dur="2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0.00069 L 0.00312 0.00556 L 5E-6 -0.00069 Z " pathEditMode="relative" ptsTypes="AAA">
                                      <p:cBhvr>
                                        <p:cTn id="175" dur="1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0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12 0.05672 L 0.06823 0.06736 L 0.08424 0.0507 L 0.07838 0.06181 " pathEditMode="relative" ptsTypes="AAAA">
                                      <p:cBhvr>
                                        <p:cTn id="177" dur="2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39 -0.00139 L 0.00351 0.00833 L -0.00039 -0.00139 Z " pathEditMode="relative" ptsTypes="AAA">
                                      <p:cBhvr>
                                        <p:cTn id="179" dur="1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decel="1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69 L -0.00065 -0.01527 L -0.00026 -0.00069 Z " pathEditMode="relative" ptsTypes="AAA">
                                      <p:cBhvr>
                                        <p:cTn id="181" dur="2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decel="1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6 0.01181 L 0.0668 0.00764 L 0.07969 0.02223 " pathEditMode="relative" ptsTypes="AAA">
                                      <p:cBhvr>
                                        <p:cTn id="183" dur="2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0" presetClass="path" presetSubtype="0" decel="1428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78 -4.44444E-6 L 0.00937 0.00278 L -0.00078 -4.44444E-6 Z " pathEditMode="relative" ptsTypes="AAA">
                                      <p:cBhvr>
                                        <p:cTn id="185" dur="1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decel="125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02106 L 0.1095 0.03981 L 0.10169 0.06342 " pathEditMode="relative" ptsTypes="AAA">
                                      <p:cBhvr>
                                        <p:cTn id="187" dur="2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decel="1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2778 L 0.01498 0.03334 L 0.00078 0.02709 L -0.00026 -2.22222E-6 " pathEditMode="relative" ptsTypes="AAAA">
                                      <p:cBhvr>
                                        <p:cTn id="189" dur="2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82 0.00069 L -0.00885 0.01111 L -0.00182 0.00069 Z " pathEditMode="relative" ptsTypes="AAA">
                                      <p:cBhvr>
                                        <p:cTn id="191" dur="1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decel="2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3 4.44444E-6 L 0.02239 0.03888 " pathEditMode="relative" ptsTypes="AA">
                                      <p:cBhvr>
                                        <p:cTn id="193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decel="1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32 0.06018 L 0.04635 0.06388 L 0.05885 0.04444 L -0.00052 0.04027 " pathEditMode="relative" ptsTypes="AAAA">
                                      <p:cBhvr>
                                        <p:cTn id="195" dur="2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069 L 0.00768 -0.00764 L -0.00013 0.00069 Z " pathEditMode="relative" ptsTypes="AAA">
                                      <p:cBhvr>
                                        <p:cTn id="197" dur="1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decel="2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26 4.44444E-6 L 0.00013 -0.0132 L -0.00026 4.44444E-6 Z " pathEditMode="relative" ptsTypes="AAA">
                                      <p:cBhvr>
                                        <p:cTn id="19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decel="125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01 -0.02014 L 0.08672 -0.01458 L 0.08672 -0.03079 L 0.0711 -0.03195 L 0.08086 -0.01829 " pathEditMode="relative" ptsTypes="AAAAA">
                                      <p:cBhvr>
                                        <p:cTn id="201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decel="125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0.02222 L -0.06419 0.03472 L -0.0556 0.02222 Z " pathEditMode="relative" ptsTypes="AAA">
                                      <p:cBhvr>
                                        <p:cTn id="203" dur="2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decel="1428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92 0.00139 L -0.00521 0.00972 L -0.00092 0.00139 Z " pathEditMode="relative" ptsTypes="AAA">
                                      <p:cBhvr>
                                        <p:cTn id="205" dur="1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5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5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" grpId="0" animBg="1"/>
      <p:bldP spid="678" grpId="1" animBg="1"/>
      <p:bldP spid="678" grpId="2" animBg="1"/>
      <p:bldP spid="681" grpId="0" animBg="1"/>
      <p:bldP spid="686" grpId="0" animBg="1"/>
      <p:bldP spid="689" grpId="0" animBg="1"/>
      <p:bldP spid="690" grpId="0" animBg="1"/>
      <p:bldP spid="690" grpId="1" animBg="1"/>
      <p:bldP spid="718" grpId="0" animBg="1"/>
      <p:bldP spid="718" grpId="1" animBg="1"/>
      <p:bldP spid="719" grpId="0" animBg="1"/>
      <p:bldP spid="719" grpId="1" animBg="1"/>
      <p:bldP spid="719" grpId="2" animBg="1"/>
      <p:bldP spid="720" grpId="0" animBg="1"/>
      <p:bldP spid="720" grpId="1" animBg="1"/>
      <p:bldP spid="721" grpId="0" animBg="1"/>
      <p:bldP spid="730" grpId="0" animBg="1"/>
      <p:bldP spid="731" grpId="0" animBg="1"/>
      <p:bldP spid="731" grpId="1" animBg="1"/>
      <p:bldP spid="731" grpId="2" animBg="1"/>
      <p:bldP spid="731" grpId="3" animBg="1"/>
      <p:bldP spid="732" grpId="0" animBg="1"/>
      <p:bldP spid="732" grpId="1" animBg="1"/>
      <p:bldP spid="732" grpId="2" animBg="1"/>
      <p:bldP spid="733" grpId="0" animBg="1"/>
      <p:bldP spid="733" grpId="1" animBg="1"/>
      <p:bldP spid="736" grpId="0" animBg="1"/>
      <p:bldP spid="737" grpId="0" animBg="1"/>
      <p:bldP spid="738" grpId="0" animBg="1"/>
      <p:bldP spid="741" grpId="0" animBg="1"/>
      <p:bldP spid="741" grpId="1" animBg="1"/>
      <p:bldP spid="741" grpId="2" animBg="1"/>
      <p:bldP spid="741" grpId="3" animBg="1"/>
      <p:bldP spid="741" grpId="4" animBg="1"/>
      <p:bldP spid="742" grpId="0" animBg="1"/>
      <p:bldP spid="742" grpId="1" animBg="1"/>
      <p:bldP spid="743" grpId="0" animBg="1"/>
      <p:bldP spid="743" grpId="1" animBg="1"/>
      <p:bldP spid="743" grpId="2" animBg="1"/>
      <p:bldP spid="744" grpId="0" animBg="1"/>
      <p:bldP spid="744" grpId="1" animBg="1"/>
      <p:bldP spid="745" grpId="0" animBg="1"/>
      <p:bldP spid="750" grpId="0" animBg="1"/>
      <p:bldP spid="750" grpId="1" animBg="1"/>
      <p:bldP spid="750" grpId="2" animBg="1"/>
      <p:bldP spid="750" grpId="3" animBg="1"/>
      <p:bldP spid="750" grpId="4" animBg="1"/>
      <p:bldP spid="750" grpId="5" animBg="1"/>
      <p:bldP spid="750" grpId="6" animBg="1"/>
      <p:bldP spid="751" grpId="0" animBg="1"/>
      <p:bldP spid="752" grpId="0" animBg="1"/>
      <p:bldP spid="752" grpId="1" animBg="1"/>
      <p:bldP spid="752" grpId="2" animBg="1"/>
      <p:bldP spid="752" grpId="3" animBg="1"/>
      <p:bldP spid="761" grpId="0" animBg="1"/>
      <p:bldP spid="762" grpId="0" animBg="1"/>
      <p:bldP spid="762" grpId="1" animBg="1"/>
      <p:bldP spid="763" grpId="0" animBg="1"/>
      <p:bldP spid="763" grpId="1" animBg="1"/>
      <p:bldP spid="763" grpId="2" animBg="1"/>
      <p:bldP spid="765" grpId="0" animBg="1"/>
      <p:bldP spid="766" grpId="0" animBg="1"/>
      <p:bldP spid="768" grpId="0" animBg="1"/>
      <p:bldP spid="769" grpId="0" animBg="1"/>
      <p:bldP spid="770" grpId="0" animBg="1"/>
      <p:bldP spid="770" grpId="1" animBg="1"/>
      <p:bldP spid="776" grpId="0" animBg="1"/>
      <p:bldP spid="876" grpId="0" animBg="1"/>
      <p:bldP spid="876" grpId="1" animBg="1"/>
      <p:bldP spid="876" grpId="2" animBg="1"/>
      <p:bldP spid="876" grpId="3" animBg="1"/>
      <p:bldP spid="921" grpId="0" animBg="1"/>
      <p:bldP spid="921" grpId="1" animBg="1"/>
      <p:bldP spid="923" grpId="0" animBg="1"/>
      <p:bldP spid="923" grpId="1" animBg="1"/>
      <p:bldP spid="924" grpId="0" animBg="1"/>
      <p:bldP spid="924" grpId="1" animBg="1"/>
      <p:bldP spid="925" grpId="0" animBg="1"/>
      <p:bldP spid="926" grpId="0"/>
      <p:bldP spid="926" grpId="1"/>
      <p:bldP spid="928" grpId="0"/>
      <p:bldP spid="928" grpId="1"/>
      <p:bldP spid="929" grpId="0"/>
      <p:bldP spid="929" grpId="1"/>
      <p:bldP spid="9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7285-8C57-40F3-85AF-45807964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Tolerance in HEAs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052AF-7582-4066-AD7B-EF6232F8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030" y="6444271"/>
            <a:ext cx="62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5000"/>
              </a:lnSpc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C6260E-304F-4BA0-8E11-6E941ACC6DA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A5C15C-8403-4075-B2B2-7A8FBC6C93EB}"/>
              </a:ext>
            </a:extLst>
          </p:cNvPr>
          <p:cNvGrpSpPr/>
          <p:nvPr/>
        </p:nvGrpSpPr>
        <p:grpSpPr>
          <a:xfrm>
            <a:off x="834129" y="3221341"/>
            <a:ext cx="7409432" cy="3222930"/>
            <a:chOff x="1139255" y="2481013"/>
            <a:chExt cx="10304078" cy="40297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3D39C1-EBD8-4872-8C4F-431CBDF56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473" y="2481013"/>
              <a:ext cx="10099860" cy="390031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436999-A624-4415-8523-3B4640C44678}"/>
                </a:ext>
              </a:extLst>
            </p:cNvPr>
            <p:cNvSpPr/>
            <p:nvPr/>
          </p:nvSpPr>
          <p:spPr>
            <a:xfrm>
              <a:off x="1415480" y="2481013"/>
              <a:ext cx="360040" cy="357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11A7E3-1BAA-4898-8806-B124CE0F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10630" y="4293057"/>
              <a:ext cx="1133475" cy="2762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BDFFE-FAEA-41D9-966E-8EB28C7A8494}"/>
                </a:ext>
              </a:extLst>
            </p:cNvPr>
            <p:cNvSpPr txBox="1"/>
            <p:nvPr/>
          </p:nvSpPr>
          <p:spPr>
            <a:xfrm>
              <a:off x="9893682" y="4813242"/>
              <a:ext cx="1549651" cy="327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= 500 °C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5DAC6A-ED98-4173-BB37-81E12A28944A}"/>
                </a:ext>
              </a:extLst>
            </p:cNvPr>
            <p:cNvSpPr txBox="1"/>
            <p:nvPr/>
          </p:nvSpPr>
          <p:spPr>
            <a:xfrm>
              <a:off x="8344032" y="6183501"/>
              <a:ext cx="1549651" cy="32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(Lu | 2016)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3C9CE6-EAA0-4FDB-B9BE-E1D633C8F347}"/>
              </a:ext>
            </a:extLst>
          </p:cNvPr>
          <p:cNvSpPr txBox="1"/>
          <p:nvPr/>
        </p:nvSpPr>
        <p:spPr>
          <a:xfrm>
            <a:off x="618186" y="1171977"/>
            <a:ext cx="5982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radiation tolerance has been shown in modeling and experimentation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Numerous proposed mechanisms: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Enhanced recombination due to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Concentration of damage cascade/ thermal spike</a:t>
            </a:r>
            <a:endParaRPr lang="en-US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Preferential diffusion pathways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Sluggish diffusion of defects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DA896-F5A9-25FA-03DB-801F520952AD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" b="99720" l="802" r="97861">
                        <a14:foregroundMark x1="4011" y1="8123" x2="48596" y2="1412"/>
                        <a14:foregroundMark x1="76491" y1="4710" x2="89572" y2="11905"/>
                        <a14:foregroundMark x1="89572" y1="11905" x2="97594" y2="23529"/>
                        <a14:foregroundMark x1="97594" y1="23529" x2="97861" y2="84594"/>
                        <a14:foregroundMark x1="97861" y1="84594" x2="92781" y2="96639"/>
                        <a14:foregroundMark x1="92781" y1="96639" x2="18717" y2="99580"/>
                        <a14:foregroundMark x1="18717" y1="99580" x2="1070" y2="10224"/>
                        <a14:foregroundMark x1="1070" y1="10224" x2="3743" y2="8683"/>
                        <a14:foregroundMark x1="16310" y1="9944" x2="17380" y2="78571"/>
                        <a14:foregroundMark x1="17380" y1="78571" x2="25134" y2="90616"/>
                        <a14:foregroundMark x1="25134" y1="90616" x2="5348" y2="98319"/>
                        <a14:foregroundMark x1="5348" y1="98319" x2="33422" y2="92437"/>
                        <a14:foregroundMark x1="33422" y1="92437" x2="54813" y2="97199"/>
                        <a14:foregroundMark x1="54813" y1="97199" x2="22460" y2="97199"/>
                        <a14:foregroundMark x1="22460" y1="97199" x2="70588" y2="93697"/>
                        <a14:foregroundMark x1="70588" y1="93697" x2="2139" y2="82353"/>
                        <a14:foregroundMark x1="2139" y1="82353" x2="79947" y2="82353"/>
                        <a14:foregroundMark x1="79947" y1="82353" x2="31551" y2="73810"/>
                        <a14:foregroundMark x1="31551" y1="73810" x2="12567" y2="51541"/>
                        <a14:foregroundMark x1="12567" y1="51541" x2="11230" y2="65266"/>
                        <a14:foregroundMark x1="11230" y1="65266" x2="13102" y2="25630"/>
                        <a14:foregroundMark x1="13102" y1="25630" x2="4545" y2="65966"/>
                        <a14:foregroundMark x1="4545" y1="65966" x2="21658" y2="24790"/>
                        <a14:foregroundMark x1="21658" y1="24790" x2="19786" y2="69328"/>
                        <a14:foregroundMark x1="19786" y1="69328" x2="26203" y2="35574"/>
                        <a14:foregroundMark x1="26203" y1="35574" x2="25401" y2="74650"/>
                        <a14:foregroundMark x1="25401" y1="74650" x2="37166" y2="44818"/>
                        <a14:foregroundMark x1="37166" y1="44818" x2="31016" y2="84734"/>
                        <a14:foregroundMark x1="31016" y1="84734" x2="56684" y2="26751"/>
                        <a14:foregroundMark x1="56684" y1="26751" x2="26738" y2="49720"/>
                        <a14:foregroundMark x1="26738" y1="49720" x2="33690" y2="8683"/>
                        <a14:foregroundMark x1="33690" y1="8683" x2="32353" y2="26190"/>
                        <a14:foregroundMark x1="32353" y1="26190" x2="25936" y2="13866"/>
                        <a14:foregroundMark x1="25936" y1="13866" x2="20321" y2="26190"/>
                        <a14:foregroundMark x1="20321" y1="26190" x2="17647" y2="13585"/>
                        <a14:foregroundMark x1="17647" y1="13585" x2="11497" y2="25630"/>
                        <a14:foregroundMark x1="11497" y1="25630" x2="16310" y2="12045"/>
                        <a14:foregroundMark x1="16310" y1="12045" x2="86096" y2="48319"/>
                        <a14:foregroundMark x1="86096" y1="48319" x2="87166" y2="85294"/>
                        <a14:foregroundMark x1="87166" y1="85294" x2="71390" y2="26190"/>
                        <a14:foregroundMark x1="71390" y1="26190" x2="70588" y2="62185"/>
                        <a14:foregroundMark x1="70588" y1="62185" x2="68182" y2="39216"/>
                        <a14:foregroundMark x1="68182" y1="39216" x2="66578" y2="68487"/>
                        <a14:foregroundMark x1="66578" y1="68487" x2="63102" y2="34034"/>
                        <a14:foregroundMark x1="63102" y1="34034" x2="55615" y2="83754"/>
                        <a14:foregroundMark x1="55615" y1="83754" x2="51337" y2="35294"/>
                        <a14:foregroundMark x1="51337" y1="35294" x2="50000" y2="55462"/>
                        <a14:foregroundMark x1="50000" y1="55462" x2="43048" y2="7983"/>
                        <a14:foregroundMark x1="43048" y1="7983" x2="40107" y2="47059"/>
                        <a14:foregroundMark x1="40107" y1="47059" x2="64439" y2="47339"/>
                        <a14:foregroundMark x1="64439" y1="47339" x2="82086" y2="57843"/>
                        <a14:foregroundMark x1="82086" y1="57843" x2="90909" y2="29832"/>
                        <a14:foregroundMark x1="90909" y1="29832" x2="99465" y2="42157"/>
                        <a14:foregroundMark x1="99465" y1="42157" x2="95722" y2="60504"/>
                        <a14:foregroundMark x1="95722" y1="60504" x2="93583" y2="41317"/>
                        <a14:foregroundMark x1="93583" y1="41317" x2="83957" y2="90756"/>
                        <a14:foregroundMark x1="83957" y1="90756" x2="85829" y2="45798"/>
                        <a14:foregroundMark x1="85829" y1="45798" x2="86096" y2="61765"/>
                        <a14:foregroundMark x1="86096" y1="61765" x2="81818" y2="28992"/>
                        <a14:foregroundMark x1="81818" y1="28992" x2="91979" y2="76190"/>
                        <a14:foregroundMark x1="91979" y1="76190" x2="76678" y2="4729"/>
                        <a14:foregroundMark x1="77172" y1="4777" x2="81551" y2="17227"/>
                        <a14:foregroundMark x1="81551" y1="17227" x2="67380" y2="5322"/>
                        <a14:foregroundMark x1="67380" y1="5322" x2="72460" y2="20728"/>
                        <a14:foregroundMark x1="72460" y1="20728" x2="65775" y2="3641"/>
                        <a14:foregroundMark x1="65775" y1="3641" x2="60695" y2="17927"/>
                        <a14:foregroundMark x1="60695" y1="17927" x2="54813" y2="3782"/>
                        <a14:foregroundMark x1="54813" y1="3782" x2="55080" y2="17927"/>
                        <a14:foregroundMark x1="55080" y1="17927" x2="50535" y2="3782"/>
                        <a14:foregroundMark x1="50535" y1="3782" x2="40107" y2="18067"/>
                        <a14:foregroundMark x1="40107" y1="18067" x2="32353" y2="5882"/>
                        <a14:foregroundMark x1="32353" y1="5882" x2="56684" y2="5322"/>
                        <a14:foregroundMark x1="56684" y1="5322" x2="80481" y2="13445"/>
                        <a14:foregroundMark x1="80481" y1="13445" x2="50000" y2="15126"/>
                        <a14:foregroundMark x1="50000" y1="15126" x2="3209" y2="12045"/>
                        <a14:foregroundMark x1="3209" y1="12045" x2="14171" y2="28151"/>
                        <a14:foregroundMark x1="14171" y1="28151" x2="3209" y2="48039"/>
                        <a14:foregroundMark x1="3209" y1="48039" x2="3209" y2="34034"/>
                        <a14:foregroundMark x1="3209" y1="34034" x2="12032" y2="67647"/>
                        <a14:foregroundMark x1="12032" y1="67647" x2="13636" y2="54902"/>
                        <a14:foregroundMark x1="13636" y1="54902" x2="15241" y2="81232"/>
                        <a14:foregroundMark x1="15241" y1="81232" x2="40642" y2="73529"/>
                        <a14:foregroundMark x1="40642" y1="73529" x2="70321" y2="56022"/>
                        <a14:foregroundMark x1="70321" y1="56022" x2="43048" y2="66387"/>
                        <a14:foregroundMark x1="43048" y1="66387" x2="74866" y2="68067"/>
                        <a14:foregroundMark x1="74866" y1="68067" x2="58824" y2="77451"/>
                        <a14:foregroundMark x1="58824" y1="77451" x2="83690" y2="85434"/>
                        <a14:foregroundMark x1="83690" y1="85434" x2="48396" y2="87955"/>
                        <a14:foregroundMark x1="48396" y1="87955" x2="93850" y2="95238"/>
                        <a14:foregroundMark x1="93850" y1="95238" x2="52139" y2="94538"/>
                        <a14:foregroundMark x1="52139" y1="94538" x2="79144" y2="97059"/>
                        <a14:foregroundMark x1="79144" y1="97059" x2="51070" y2="87675"/>
                        <a14:foregroundMark x1="51070" y1="87675" x2="83957" y2="94538"/>
                        <a14:foregroundMark x1="83957" y1="94538" x2="36364" y2="80952"/>
                        <a14:foregroundMark x1="36364" y1="80952" x2="94920" y2="87955"/>
                        <a14:foregroundMark x1="94920" y1="87955" x2="51604" y2="67927"/>
                        <a14:foregroundMark x1="51604" y1="67927" x2="71925" y2="75350"/>
                        <a14:foregroundMark x1="71925" y1="75350" x2="41979" y2="49860"/>
                        <a14:foregroundMark x1="41979" y1="49860" x2="52139" y2="71709"/>
                        <a14:foregroundMark x1="52139" y1="71709" x2="32620" y2="27731"/>
                        <a14:foregroundMark x1="9893" y1="83894" x2="4011" y2="98459"/>
                        <a14:foregroundMark x1="4011" y1="98459" x2="27005" y2="87395"/>
                        <a14:foregroundMark x1="27005" y1="87395" x2="39572" y2="97759"/>
                        <a14:foregroundMark x1="39572" y1="97759" x2="63102" y2="92297"/>
                        <a14:foregroundMark x1="63102" y1="92297" x2="87968" y2="98739"/>
                        <a14:foregroundMark x1="87968" y1="98739" x2="55348" y2="92157"/>
                        <a14:foregroundMark x1="55348" y1="92157" x2="86631" y2="97199"/>
                        <a14:foregroundMark x1="86631" y1="97199" x2="56684" y2="99160"/>
                        <a14:foregroundMark x1="56684" y1="99160" x2="97861" y2="97059"/>
                        <a14:foregroundMark x1="20321" y1="4202" x2="44118" y2="3641"/>
                        <a14:foregroundMark x1="44118" y1="3641" x2="67380" y2="4342"/>
                        <a14:foregroundMark x1="67380" y1="4342" x2="68449" y2="4902"/>
                        <a14:foregroundMark x1="45455" y1="840" x2="22460" y2="4062"/>
                        <a14:foregroundMark x1="44118" y1="22689" x2="55348" y2="36555"/>
                        <a14:foregroundMark x1="55348" y1="36555" x2="55615" y2="22549"/>
                        <a14:foregroundMark x1="55615" y1="22549" x2="71123" y2="32213"/>
                        <a14:foregroundMark x1="71123" y1="32213" x2="81016" y2="18487"/>
                        <a14:foregroundMark x1="81016" y1="18487" x2="93850" y2="33333"/>
                        <a14:foregroundMark x1="93850" y1="33333" x2="91711" y2="18768"/>
                        <a14:foregroundMark x1="91711" y1="18768" x2="11497" y2="71008"/>
                        <a14:foregroundMark x1="11497" y1="71008" x2="8556" y2="95378"/>
                        <a14:foregroundMark x1="8556" y1="95378" x2="802" y2="99720"/>
                        <a14:foregroundMark x1="6417" y1="66947" x2="2941" y2="98179"/>
                        <a14:foregroundMark x1="2941" y1="98179" x2="6417" y2="60784"/>
                        <a14:foregroundMark x1="6417" y1="60784" x2="12834" y2="73249"/>
                        <a14:foregroundMark x1="12834" y1="73249" x2="5348" y2="51541"/>
                        <a14:foregroundMark x1="5348" y1="51541" x2="1872" y2="79832"/>
                        <a14:foregroundMark x1="67647" y1="25910" x2="58289" y2="27171"/>
                        <a14:foregroundMark x1="80615" y1="31447" x2="88923" y2="32233"/>
                        <a14:backgroundMark x1="802" y1="5602" x2="15241" y2="2941"/>
                        <a14:backgroundMark x1="80214" y1="3221" x2="47059" y2="0"/>
                        <a14:backgroundMark x1="99385" y1="1887" x2="99077" y2="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79" y="1395281"/>
            <a:ext cx="2194397" cy="4286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8792A9-360D-94C5-9627-8CEE2032C234}"/>
              </a:ext>
            </a:extLst>
          </p:cNvPr>
          <p:cNvSpPr txBox="1"/>
          <p:nvPr/>
        </p:nvSpPr>
        <p:spPr>
          <a:xfrm>
            <a:off x="1378894" y="6365223"/>
            <a:ext cx="8833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[2] K. </a:t>
            </a:r>
            <a:r>
              <a:rPr lang="en-US" sz="1400" dirty="0" err="1"/>
              <a:t>Jin</a:t>
            </a:r>
            <a:r>
              <a:rPr lang="en-US" sz="1400" dirty="0"/>
              <a:t>, C. Lu, et al., “Effects of compositional complexity on the ion-irradiation induced swelling and hardening in Ni-containing </a:t>
            </a:r>
            <a:r>
              <a:rPr lang="en-US" sz="1400" dirty="0" err="1"/>
              <a:t>equiatomic</a:t>
            </a:r>
            <a:r>
              <a:rPr lang="en-US" sz="1400" dirty="0"/>
              <a:t> alloys”, Scripta </a:t>
            </a:r>
            <a:r>
              <a:rPr lang="en-US" sz="1400" dirty="0" err="1"/>
              <a:t>Materialia</a:t>
            </a:r>
            <a:r>
              <a:rPr lang="en-US" sz="1400" dirty="0"/>
              <a:t>, Volume 119, 2016.</a:t>
            </a:r>
          </a:p>
        </p:txBody>
      </p:sp>
    </p:spTree>
    <p:extLst>
      <p:ext uri="{BB962C8B-B14F-4D97-AF65-F5344CB8AC3E}">
        <p14:creationId xmlns:p14="http://schemas.microsoft.com/office/powerpoint/2010/main" val="12694812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F6A4-1944-420D-B96A-939AD8E7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Tolerant Microstructures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F7CF4-8343-4028-9751-DA05EDD4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030" y="6444271"/>
            <a:ext cx="62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5000"/>
              </a:lnSpc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C6260E-304F-4BA0-8E11-6E941ACC6DA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9632BA6B-72E7-471D-B5DA-9D64ADBE2E85}"/>
              </a:ext>
            </a:extLst>
          </p:cNvPr>
          <p:cNvSpPr txBox="1"/>
          <p:nvPr/>
        </p:nvSpPr>
        <p:spPr>
          <a:xfrm>
            <a:off x="407368" y="1137951"/>
            <a:ext cx="113045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Typical approach to improving radiation tolerance: </a:t>
            </a:r>
            <a:r>
              <a:rPr lang="en-US" sz="2000" u="sng" dirty="0">
                <a:solidFill>
                  <a:prstClr val="black"/>
                </a:solidFill>
                <a:cs typeface="Arial" panose="020B0604020202020204" pitchFamily="34" charset="0"/>
              </a:rPr>
              <a:t>increase sink density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Can be unstable for different temperature/damage regimes</a:t>
            </a: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EBABED8-3355-4E7F-A764-A06E5CE80B40}"/>
              </a:ext>
            </a:extLst>
          </p:cNvPr>
          <p:cNvGrpSpPr/>
          <p:nvPr/>
        </p:nvGrpSpPr>
        <p:grpSpPr>
          <a:xfrm>
            <a:off x="407368" y="2319410"/>
            <a:ext cx="3549675" cy="4039420"/>
            <a:chOff x="642797" y="2341908"/>
            <a:chExt cx="3657600" cy="4162235"/>
          </a:xfrm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01E6B5A6-1441-4679-9729-7CD879E8CA76}"/>
                </a:ext>
              </a:extLst>
            </p:cNvPr>
            <p:cNvGrpSpPr/>
            <p:nvPr/>
          </p:nvGrpSpPr>
          <p:grpSpPr>
            <a:xfrm>
              <a:off x="642797" y="2962349"/>
              <a:ext cx="3657600" cy="3248967"/>
              <a:chOff x="3446512" y="1082720"/>
              <a:chExt cx="5200650" cy="4619625"/>
            </a:xfrm>
          </p:grpSpPr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E7B0293D-3A2A-4E3E-91BF-B6B58563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6512" y="1082720"/>
                <a:ext cx="5200650" cy="4619625"/>
              </a:xfrm>
              <a:prstGeom prst="rect">
                <a:avLst/>
              </a:prstGeom>
            </p:spPr>
          </p:pic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652DF811-A297-4528-AEFE-CD37B6B75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096" y="4941168"/>
                <a:ext cx="1543050" cy="628650"/>
              </a:xfrm>
              <a:prstGeom prst="rect">
                <a:avLst/>
              </a:prstGeom>
            </p:spPr>
          </p:pic>
        </p:grp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12584F3A-7FEB-433E-9564-F99D740C92BD}"/>
                </a:ext>
              </a:extLst>
            </p:cNvPr>
            <p:cNvSpPr txBox="1"/>
            <p:nvPr/>
          </p:nvSpPr>
          <p:spPr>
            <a:xfrm>
              <a:off x="695400" y="2341908"/>
              <a:ext cx="3503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cs typeface="Arial" panose="020B0604020202020204" pitchFamily="34" charset="0"/>
                </a:rPr>
                <a:t>Oxide-dispersion strengthened (ODS) alloys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B922A21F-29DB-44C0-A684-4B874FBBCBE4}"/>
                </a:ext>
              </a:extLst>
            </p:cNvPr>
            <p:cNvSpPr txBox="1"/>
            <p:nvPr/>
          </p:nvSpPr>
          <p:spPr>
            <a:xfrm>
              <a:off x="959429" y="6196366"/>
              <a:ext cx="30243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cs typeface="Arial" panose="020B0604020202020204" pitchFamily="34" charset="0"/>
                </a:rPr>
                <a:t>(Allen | 2008)</a:t>
              </a:r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A42FAB9-086D-4F99-BD27-FDF1C70E064B}"/>
              </a:ext>
            </a:extLst>
          </p:cNvPr>
          <p:cNvGrpSpPr/>
          <p:nvPr/>
        </p:nvGrpSpPr>
        <p:grpSpPr>
          <a:xfrm>
            <a:off x="4116158" y="2458292"/>
            <a:ext cx="3863545" cy="3932118"/>
            <a:chOff x="4116158" y="2458292"/>
            <a:chExt cx="3863545" cy="3932118"/>
          </a:xfrm>
        </p:grpSpPr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31E88DC8-5112-4C13-BB91-6B4D8EDE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6158" y="2921542"/>
              <a:ext cx="3863545" cy="3153099"/>
            </a:xfrm>
            <a:prstGeom prst="rect">
              <a:avLst/>
            </a:prstGeom>
          </p:spPr>
        </p:pic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E7D73AC-83D3-4A96-AE26-BFB173F2AC84}"/>
                </a:ext>
              </a:extLst>
            </p:cNvPr>
            <p:cNvSpPr txBox="1"/>
            <p:nvPr/>
          </p:nvSpPr>
          <p:spPr>
            <a:xfrm>
              <a:off x="4347766" y="2458292"/>
              <a:ext cx="340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cs typeface="Arial" panose="020B0604020202020204" pitchFamily="34" charset="0"/>
                </a:rPr>
                <a:t>Nanocrystalline alloys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902663A-7969-4277-AB8D-E1F9D502E740}"/>
                </a:ext>
              </a:extLst>
            </p:cNvPr>
            <p:cNvSpPr txBox="1"/>
            <p:nvPr/>
          </p:nvSpPr>
          <p:spPr>
            <a:xfrm>
              <a:off x="4628451" y="6082633"/>
              <a:ext cx="2935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cs typeface="Arial" panose="020B0604020202020204" pitchFamily="34" charset="0"/>
                </a:rPr>
                <a:t>(Barr | 2018)</a:t>
              </a: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A35B9B00-E394-4291-8A0E-07113F3DDB33}"/>
              </a:ext>
            </a:extLst>
          </p:cNvPr>
          <p:cNvGrpSpPr/>
          <p:nvPr/>
        </p:nvGrpSpPr>
        <p:grpSpPr>
          <a:xfrm>
            <a:off x="8217000" y="2461715"/>
            <a:ext cx="3676571" cy="3932118"/>
            <a:chOff x="8234959" y="2458292"/>
            <a:chExt cx="3676571" cy="3932118"/>
          </a:xfrm>
        </p:grpSpPr>
        <p:pic>
          <p:nvPicPr>
            <p:cNvPr id="337" name="Picture 2">
              <a:extLst>
                <a:ext uri="{FF2B5EF4-FFF2-40B4-BE49-F238E27FC236}">
                  <a16:creationId xmlns:a16="http://schemas.microsoft.com/office/drawing/2014/main" id="{CDBD7403-A1CF-4ADF-B2ED-4D31389E6A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6" r="4656" b="50535"/>
            <a:stretch/>
          </p:blipFill>
          <p:spPr bwMode="auto">
            <a:xfrm>
              <a:off x="8234959" y="2900412"/>
              <a:ext cx="3676571" cy="31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3F72C983-5EA4-46A6-A685-B9A3890AE8A4}"/>
                </a:ext>
              </a:extLst>
            </p:cNvPr>
            <p:cNvGrpSpPr/>
            <p:nvPr/>
          </p:nvGrpSpPr>
          <p:grpSpPr>
            <a:xfrm>
              <a:off x="9552385" y="5648621"/>
              <a:ext cx="1395636" cy="372667"/>
              <a:chOff x="9549283" y="5555108"/>
              <a:chExt cx="1395636" cy="372667"/>
            </a:xfrm>
          </p:grpSpPr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96C2A03D-429B-4567-8E70-D4C917FE90A3}"/>
                  </a:ext>
                </a:extLst>
              </p:cNvPr>
              <p:cNvSpPr/>
              <p:nvPr/>
            </p:nvSpPr>
            <p:spPr>
              <a:xfrm>
                <a:off x="9549283" y="5555108"/>
                <a:ext cx="1395636" cy="372667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100 nm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7CB3F4D-863B-4B4C-9420-3BEAD4379421}"/>
                  </a:ext>
                </a:extLst>
              </p:cNvPr>
              <p:cNvCxnSpPr/>
              <p:nvPr/>
            </p:nvCxnSpPr>
            <p:spPr>
              <a:xfrm>
                <a:off x="10125101" y="5867747"/>
                <a:ext cx="291379" cy="0"/>
              </a:xfrm>
              <a:prstGeom prst="line">
                <a:avLst/>
              </a:prstGeom>
              <a:noFill/>
              <a:ln w="762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03BE6C1E-1502-4888-8E39-3D416E3A6B58}"/>
                </a:ext>
              </a:extLst>
            </p:cNvPr>
            <p:cNvSpPr txBox="1"/>
            <p:nvPr/>
          </p:nvSpPr>
          <p:spPr>
            <a:xfrm>
              <a:off x="8373080" y="2458292"/>
              <a:ext cx="3400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Cold-worked alloys</a:t>
              </a: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7E65E14-C98E-4AD2-9C69-4A0FF6CA60D5}"/>
                </a:ext>
              </a:extLst>
            </p:cNvPr>
            <p:cNvSpPr txBox="1"/>
            <p:nvPr/>
          </p:nvSpPr>
          <p:spPr>
            <a:xfrm>
              <a:off x="8782654" y="6082633"/>
              <a:ext cx="2935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(Alshater |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4384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73F3-0159-CF7F-30FB-00DD9B32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 for HEA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3FB3B-86D0-60EE-7B09-05CA22B3F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D5113CA-B626-8CA2-F874-A2ED9A2D2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723305"/>
              </p:ext>
            </p:extLst>
          </p:nvPr>
        </p:nvGraphicFramePr>
        <p:xfrm>
          <a:off x="6327946" y="1185036"/>
          <a:ext cx="4043564" cy="424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0FBCFE-C078-4092-A29A-913F52EE9825}"/>
              </a:ext>
            </a:extLst>
          </p:cNvPr>
          <p:cNvSpPr txBox="1"/>
          <p:nvPr/>
        </p:nvSpPr>
        <p:spPr>
          <a:xfrm>
            <a:off x="1038334" y="1546301"/>
            <a:ext cx="5286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Desired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specific heat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</a:t>
            </a:r>
            <a:r>
              <a:rPr lang="en-US" sz="2000" dirty="0" err="1"/>
              <a:t>coeff</a:t>
            </a:r>
            <a:r>
              <a:rPr lang="en-US" sz="2000" dirty="0"/>
              <a:t>. of thermal expansion.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Good radiation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yield strength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6BC342-8FFB-786E-4730-2E8D90AA8678}"/>
              </a:ext>
            </a:extLst>
          </p:cNvPr>
          <p:cNvSpPr/>
          <p:nvPr/>
        </p:nvSpPr>
        <p:spPr bwMode="auto">
          <a:xfrm>
            <a:off x="1148317" y="4462111"/>
            <a:ext cx="4260729" cy="416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E66594-D386-34C3-1916-59470965BB2B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9517" y="5057535"/>
            <a:ext cx="0" cy="76554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502E4E-6183-947A-184C-3E27C9983757}"/>
              </a:ext>
            </a:extLst>
          </p:cNvPr>
          <p:cNvCxnSpPr>
            <a:cxnSpLocks/>
          </p:cNvCxnSpPr>
          <p:nvPr/>
        </p:nvCxnSpPr>
        <p:spPr bwMode="auto">
          <a:xfrm flipV="1">
            <a:off x="3328144" y="5185370"/>
            <a:ext cx="0" cy="76554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B807F4-F4C6-4160-DB30-FC0B451AF099}"/>
              </a:ext>
            </a:extLst>
          </p:cNvPr>
          <p:cNvCxnSpPr>
            <a:cxnSpLocks/>
          </p:cNvCxnSpPr>
          <p:nvPr/>
        </p:nvCxnSpPr>
        <p:spPr bwMode="auto">
          <a:xfrm flipV="1">
            <a:off x="3084929" y="5185370"/>
            <a:ext cx="0" cy="76554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2CEBAA-6F05-924C-16C9-A3D90A2CB4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1912" y="3557729"/>
            <a:ext cx="0" cy="65567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A901C1-6096-0AAF-61B0-1D2B60AAE4DC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8391" y="3677084"/>
            <a:ext cx="0" cy="65567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892FC1-53AF-3D45-3DA9-9EA05B962690}"/>
              </a:ext>
            </a:extLst>
          </p:cNvPr>
          <p:cNvCxnSpPr>
            <a:cxnSpLocks/>
          </p:cNvCxnSpPr>
          <p:nvPr/>
        </p:nvCxnSpPr>
        <p:spPr bwMode="auto">
          <a:xfrm flipV="1">
            <a:off x="3095847" y="3677084"/>
            <a:ext cx="0" cy="65567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F145F23-BE71-438C-BB32-299A76056886}"/>
              </a:ext>
            </a:extLst>
          </p:cNvPr>
          <p:cNvSpPr/>
          <p:nvPr/>
        </p:nvSpPr>
        <p:spPr bwMode="auto">
          <a:xfrm>
            <a:off x="3068903" y="4462111"/>
            <a:ext cx="284308" cy="416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54E8B3-C0ED-3A20-7D0A-EEEFE5DBC6BC}"/>
              </a:ext>
            </a:extLst>
          </p:cNvPr>
          <p:cNvSpPr/>
          <p:nvPr/>
        </p:nvSpPr>
        <p:spPr bwMode="auto">
          <a:xfrm>
            <a:off x="2850209" y="4373156"/>
            <a:ext cx="702496" cy="6189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55DB956-A825-55DE-85FC-84520A831EF9}"/>
              </a:ext>
            </a:extLst>
          </p:cNvPr>
          <p:cNvSpPr/>
          <p:nvPr/>
        </p:nvSpPr>
        <p:spPr bwMode="auto">
          <a:xfrm>
            <a:off x="3552705" y="4375909"/>
            <a:ext cx="386953" cy="86202"/>
          </a:xfrm>
          <a:custGeom>
            <a:avLst/>
            <a:gdLst>
              <a:gd name="connsiteX0" fmla="*/ 0 w 414589"/>
              <a:gd name="connsiteY0" fmla="*/ 0 h 66004"/>
              <a:gd name="connsiteX1" fmla="*/ 184262 w 414589"/>
              <a:gd name="connsiteY1" fmla="*/ 50672 h 66004"/>
              <a:gd name="connsiteX2" fmla="*/ 414589 w 414589"/>
              <a:gd name="connsiteY2" fmla="*/ 64491 h 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89" h="66004">
                <a:moveTo>
                  <a:pt x="0" y="0"/>
                </a:moveTo>
                <a:cubicBezTo>
                  <a:pt x="57582" y="19962"/>
                  <a:pt x="115164" y="39924"/>
                  <a:pt x="184262" y="50672"/>
                </a:cubicBezTo>
                <a:cubicBezTo>
                  <a:pt x="253360" y="61421"/>
                  <a:pt x="346259" y="69481"/>
                  <a:pt x="414589" y="64491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B4B2A02-D10A-D0DD-E6CE-C8E048FE42A9}"/>
              </a:ext>
            </a:extLst>
          </p:cNvPr>
          <p:cNvSpPr/>
          <p:nvPr/>
        </p:nvSpPr>
        <p:spPr bwMode="auto">
          <a:xfrm flipV="1">
            <a:off x="3545115" y="4875249"/>
            <a:ext cx="386953" cy="116837"/>
          </a:xfrm>
          <a:custGeom>
            <a:avLst/>
            <a:gdLst>
              <a:gd name="connsiteX0" fmla="*/ 0 w 414589"/>
              <a:gd name="connsiteY0" fmla="*/ 0 h 66004"/>
              <a:gd name="connsiteX1" fmla="*/ 184262 w 414589"/>
              <a:gd name="connsiteY1" fmla="*/ 50672 h 66004"/>
              <a:gd name="connsiteX2" fmla="*/ 414589 w 414589"/>
              <a:gd name="connsiteY2" fmla="*/ 64491 h 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89" h="66004">
                <a:moveTo>
                  <a:pt x="0" y="0"/>
                </a:moveTo>
                <a:cubicBezTo>
                  <a:pt x="57582" y="19962"/>
                  <a:pt x="115164" y="39924"/>
                  <a:pt x="184262" y="50672"/>
                </a:cubicBezTo>
                <a:cubicBezTo>
                  <a:pt x="253360" y="61421"/>
                  <a:pt x="346259" y="69481"/>
                  <a:pt x="414589" y="64491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357FF8-4B4E-13F2-A9B2-7C765D681A8E}"/>
              </a:ext>
            </a:extLst>
          </p:cNvPr>
          <p:cNvSpPr/>
          <p:nvPr/>
        </p:nvSpPr>
        <p:spPr bwMode="auto">
          <a:xfrm rot="10800000">
            <a:off x="2497993" y="4881827"/>
            <a:ext cx="351626" cy="110259"/>
          </a:xfrm>
          <a:custGeom>
            <a:avLst/>
            <a:gdLst>
              <a:gd name="connsiteX0" fmla="*/ 0 w 414589"/>
              <a:gd name="connsiteY0" fmla="*/ 0 h 66004"/>
              <a:gd name="connsiteX1" fmla="*/ 184262 w 414589"/>
              <a:gd name="connsiteY1" fmla="*/ 50672 h 66004"/>
              <a:gd name="connsiteX2" fmla="*/ 414589 w 414589"/>
              <a:gd name="connsiteY2" fmla="*/ 64491 h 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89" h="66004">
                <a:moveTo>
                  <a:pt x="0" y="0"/>
                </a:moveTo>
                <a:cubicBezTo>
                  <a:pt x="57582" y="19962"/>
                  <a:pt x="115164" y="39924"/>
                  <a:pt x="184262" y="50672"/>
                </a:cubicBezTo>
                <a:cubicBezTo>
                  <a:pt x="253360" y="61421"/>
                  <a:pt x="346259" y="69481"/>
                  <a:pt x="414589" y="64491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6910175-5EAA-4A1E-DFA6-6115104938CD}"/>
              </a:ext>
            </a:extLst>
          </p:cNvPr>
          <p:cNvSpPr/>
          <p:nvPr/>
        </p:nvSpPr>
        <p:spPr bwMode="auto">
          <a:xfrm rot="10800000" flipV="1">
            <a:off x="2463254" y="4373156"/>
            <a:ext cx="386953" cy="88955"/>
          </a:xfrm>
          <a:custGeom>
            <a:avLst/>
            <a:gdLst>
              <a:gd name="connsiteX0" fmla="*/ 0 w 414589"/>
              <a:gd name="connsiteY0" fmla="*/ 0 h 66004"/>
              <a:gd name="connsiteX1" fmla="*/ 184262 w 414589"/>
              <a:gd name="connsiteY1" fmla="*/ 50672 h 66004"/>
              <a:gd name="connsiteX2" fmla="*/ 414589 w 414589"/>
              <a:gd name="connsiteY2" fmla="*/ 64491 h 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89" h="66004">
                <a:moveTo>
                  <a:pt x="0" y="0"/>
                </a:moveTo>
                <a:cubicBezTo>
                  <a:pt x="57582" y="19962"/>
                  <a:pt x="115164" y="39924"/>
                  <a:pt x="184262" y="50672"/>
                </a:cubicBezTo>
                <a:cubicBezTo>
                  <a:pt x="253360" y="61421"/>
                  <a:pt x="346259" y="69481"/>
                  <a:pt x="414589" y="64491"/>
                </a:cubicBez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ED965F-1425-DEB2-BDC1-E9D4648E924A}"/>
              </a:ext>
            </a:extLst>
          </p:cNvPr>
          <p:cNvSpPr/>
          <p:nvPr/>
        </p:nvSpPr>
        <p:spPr bwMode="auto">
          <a:xfrm>
            <a:off x="3074586" y="4373156"/>
            <a:ext cx="269863" cy="6189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763D1C9D-C7CF-9F87-B101-AA9FE71B69BE}"/>
              </a:ext>
            </a:extLst>
          </p:cNvPr>
          <p:cNvSpPr/>
          <p:nvPr/>
        </p:nvSpPr>
        <p:spPr bwMode="auto">
          <a:xfrm>
            <a:off x="3551232" y="4374532"/>
            <a:ext cx="258381" cy="1034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00288B-5A94-DE0E-D4DE-7999117290D5}"/>
              </a:ext>
            </a:extLst>
          </p:cNvPr>
          <p:cNvSpPr/>
          <p:nvPr/>
        </p:nvSpPr>
        <p:spPr bwMode="auto">
          <a:xfrm rot="10800000">
            <a:off x="2593301" y="4875249"/>
            <a:ext cx="258381" cy="10341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5BC85ABC-4EA7-423E-A65B-B03684C187B5}"/>
              </a:ext>
            </a:extLst>
          </p:cNvPr>
          <p:cNvSpPr/>
          <p:nvPr/>
        </p:nvSpPr>
        <p:spPr bwMode="auto">
          <a:xfrm flipH="1">
            <a:off x="2649542" y="4374570"/>
            <a:ext cx="196457" cy="8612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D4508DB1-B7DF-91EA-8EC6-5F00E697CDA4}"/>
              </a:ext>
            </a:extLst>
          </p:cNvPr>
          <p:cNvSpPr/>
          <p:nvPr/>
        </p:nvSpPr>
        <p:spPr bwMode="auto">
          <a:xfrm rot="10800000" flipH="1">
            <a:off x="3556914" y="4883895"/>
            <a:ext cx="196457" cy="8612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40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0" grpId="0" animBg="1"/>
      <p:bldP spid="36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DB1A5-B550-97B7-AD28-86CC505BE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49C90-AECA-5377-5A66-64D0BA1C2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4883239" cy="4525963"/>
          </a:xfrm>
        </p:spPr>
        <p:txBody>
          <a:bodyPr/>
          <a:lstStyle/>
          <a:p>
            <a:r>
              <a:rPr lang="en-US" dirty="0"/>
              <a:t>Low density/</a:t>
            </a:r>
            <a:r>
              <a:rPr lang="en-US" i="1" dirty="0">
                <a:sym typeface="Wingdings" panose="05000000000000000000" pitchFamily="2" charset="2"/>
              </a:rPr>
              <a:t>Z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Light transition  metals</a:t>
            </a:r>
            <a:endParaRPr lang="en-US" dirty="0"/>
          </a:p>
          <a:p>
            <a:r>
              <a:rPr lang="en-US" dirty="0"/>
              <a:t>Forms single phase alloy</a:t>
            </a:r>
          </a:p>
          <a:p>
            <a:pPr lvl="1"/>
            <a:r>
              <a:rPr lang="en-US" sz="2000" dirty="0"/>
              <a:t>Desirable for easier analysis</a:t>
            </a:r>
          </a:p>
          <a:p>
            <a:pPr lvl="1"/>
            <a:r>
              <a:rPr lang="en-US" sz="2000" dirty="0"/>
              <a:t>Cr-Mn-V ternary forms single phase</a:t>
            </a:r>
          </a:p>
          <a:p>
            <a:pPr lvl="1"/>
            <a:r>
              <a:rPr lang="en-US" sz="2000" dirty="0"/>
              <a:t>Fe forms intermetallic compounds</a:t>
            </a:r>
          </a:p>
          <a:p>
            <a:r>
              <a:rPr lang="en-US" dirty="0"/>
              <a:t>Minimal activation under protons</a:t>
            </a:r>
          </a:p>
          <a:p>
            <a:pPr lvl="1"/>
            <a:r>
              <a:rPr lang="en-US" dirty="0"/>
              <a:t>Co/Cu/Ni have activation concerns</a:t>
            </a:r>
          </a:p>
          <a:p>
            <a:pPr marL="342900" lvl="1" indent="0">
              <a:buNone/>
            </a:pPr>
            <a:r>
              <a:rPr lang="en-US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5AC79-10A8-EA90-1672-C33FBD05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Entropy Alloy Element Selection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D1F463-E2E6-40FB-9E93-37FEB1002D0E}"/>
              </a:ext>
            </a:extLst>
          </p:cNvPr>
          <p:cNvSpPr/>
          <p:nvPr/>
        </p:nvSpPr>
        <p:spPr bwMode="auto">
          <a:xfrm>
            <a:off x="6215461" y="2821781"/>
            <a:ext cx="3088112" cy="37597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Activation">
            <a:extLst>
              <a:ext uri="{FF2B5EF4-FFF2-40B4-BE49-F238E27FC236}">
                <a16:creationId xmlns:a16="http://schemas.microsoft.com/office/drawing/2014/main" id="{330489C8-0288-4191-AE43-FBCE84FEF5DC}"/>
              </a:ext>
            </a:extLst>
          </p:cNvPr>
          <p:cNvSpPr/>
          <p:nvPr/>
        </p:nvSpPr>
        <p:spPr bwMode="auto">
          <a:xfrm>
            <a:off x="8067907" y="2858649"/>
            <a:ext cx="933123" cy="339850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Activation">
            <a:extLst>
              <a:ext uri="{FF2B5EF4-FFF2-40B4-BE49-F238E27FC236}">
                <a16:creationId xmlns:a16="http://schemas.microsoft.com/office/drawing/2014/main" id="{8B31BF2C-FEDC-CB9A-0881-A629CCD116DC}"/>
              </a:ext>
            </a:extLst>
          </p:cNvPr>
          <p:cNvSpPr/>
          <p:nvPr/>
        </p:nvSpPr>
        <p:spPr bwMode="auto">
          <a:xfrm>
            <a:off x="7759517" y="2857910"/>
            <a:ext cx="308390" cy="339850"/>
          </a:xfrm>
          <a:prstGeom prst="rect">
            <a:avLst/>
          </a:prstGeom>
          <a:solidFill>
            <a:schemeClr val="accent2">
              <a:lumMod val="60000"/>
              <a:lumOff val="40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Green">
            <a:extLst>
              <a:ext uri="{FF2B5EF4-FFF2-40B4-BE49-F238E27FC236}">
                <a16:creationId xmlns:a16="http://schemas.microsoft.com/office/drawing/2014/main" id="{0C5B9F53-28C2-40EC-9489-764306F4877B}"/>
              </a:ext>
            </a:extLst>
          </p:cNvPr>
          <p:cNvSpPr/>
          <p:nvPr/>
        </p:nvSpPr>
        <p:spPr bwMode="auto">
          <a:xfrm>
            <a:off x="6832242" y="2858649"/>
            <a:ext cx="933123" cy="354965"/>
          </a:xfrm>
          <a:prstGeom prst="rect">
            <a:avLst/>
          </a:prstGeom>
          <a:solidFill>
            <a:schemeClr val="accent3">
              <a:lumMod val="60000"/>
              <a:lumOff val="40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E77A80-1327-431F-B910-80C9442F20FC}"/>
              </a:ext>
            </a:extLst>
          </p:cNvPr>
          <p:cNvSpPr>
            <a:spLocks/>
          </p:cNvSpPr>
          <p:nvPr/>
        </p:nvSpPr>
        <p:spPr bwMode="auto">
          <a:xfrm>
            <a:off x="9303573" y="2482670"/>
            <a:ext cx="321970" cy="37597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A9D097-BD5D-FBC3-C352-0766C36DEFF3}"/>
              </a:ext>
            </a:extLst>
          </p:cNvPr>
          <p:cNvGrpSpPr>
            <a:grpSpLocks/>
          </p:cNvGrpSpPr>
          <p:nvPr/>
        </p:nvGrpSpPr>
        <p:grpSpPr>
          <a:xfrm>
            <a:off x="5148489" y="1762522"/>
            <a:ext cx="6433911" cy="3332953"/>
            <a:chOff x="5148489" y="1762522"/>
            <a:chExt cx="6433911" cy="333295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CFBD8CD-2EC3-4CB0-B532-7D0A99A5D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3" b="7580"/>
            <a:stretch/>
          </p:blipFill>
          <p:spPr bwMode="auto">
            <a:xfrm>
              <a:off x="5148489" y="1762522"/>
              <a:ext cx="6433911" cy="3332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1F9C83-1D6F-4C79-9B90-C127FBD9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561" y="1855619"/>
              <a:ext cx="1256815" cy="7666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89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5" grpId="0" animBg="1"/>
      <p:bldP spid="1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1174-14F3-9C16-F557-70C02778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Entropy Alloy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CE884-EA4E-8B9C-FCE3-2FEED72768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35221-10E7-0D40-1BAB-71AC66E4C12F}"/>
              </a:ext>
            </a:extLst>
          </p:cNvPr>
          <p:cNvSpPr txBox="1"/>
          <p:nvPr/>
        </p:nvSpPr>
        <p:spPr>
          <a:xfrm>
            <a:off x="2917923" y="5728798"/>
            <a:ext cx="684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Activity (</a:t>
            </a:r>
            <a:r>
              <a:rPr lang="en-US" dirty="0" err="1"/>
              <a:t>Bq</a:t>
            </a:r>
            <a:r>
              <a:rPr lang="en-US" dirty="0"/>
              <a:t>) after 5 </a:t>
            </a:r>
            <a:r>
              <a:rPr lang="en-US" dirty="0" err="1"/>
              <a:t>hr</a:t>
            </a:r>
            <a:r>
              <a:rPr lang="en-US" dirty="0"/>
              <a:t> of irradiation (120 GeV protons, 5.2e13 p/s)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8B7795-F63A-52E6-994F-676EED447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544" y="1166018"/>
            <a:ext cx="6034617" cy="4525963"/>
          </a:xfrm>
        </p:spPr>
      </p:pic>
      <p:pic>
        <p:nvPicPr>
          <p:cNvPr id="13" name="Picture 1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384D5457-5672-81C7-6865-F80D6E886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6" y="1202835"/>
            <a:ext cx="5770144" cy="43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0263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27E6-CC47-470C-C50F-0A67FAC6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High Entropy Alloy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ABEE-717C-1543-7AF8-7902CB87B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C76E1-FAF5-444F-BEEB-BEBA751C31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48A11-49C2-4094-96F5-C17EFA42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066" y="1582405"/>
            <a:ext cx="5512873" cy="3518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7E109E-2FF4-576F-3A1D-6B8197E8599F}"/>
              </a:ext>
            </a:extLst>
          </p:cNvPr>
          <p:cNvSpPr txBox="1"/>
          <p:nvPr/>
        </p:nvSpPr>
        <p:spPr>
          <a:xfrm>
            <a:off x="6488407" y="5100432"/>
            <a:ext cx="488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fraction diagram of </a:t>
            </a:r>
            <a:r>
              <a:rPr lang="en-US" sz="1800" dirty="0"/>
              <a:t>Al</a:t>
            </a:r>
            <a:r>
              <a:rPr lang="en-US" sz="1800" baseline="-25000" dirty="0"/>
              <a:t>15</a:t>
            </a:r>
            <a:r>
              <a:rPr lang="en-US" sz="1800" dirty="0"/>
              <a:t>Co</a:t>
            </a:r>
            <a:r>
              <a:rPr lang="en-US" sz="1800" baseline="-25000" dirty="0"/>
              <a:t>4</a:t>
            </a:r>
            <a:r>
              <a:rPr lang="en-US" sz="1800" dirty="0"/>
              <a:t>Cr</a:t>
            </a:r>
            <a:r>
              <a:rPr lang="en-US" sz="1800" baseline="-25000" dirty="0"/>
              <a:t>25</a:t>
            </a:r>
            <a:r>
              <a:rPr lang="en-US" sz="1800" dirty="0"/>
              <a:t>Mn</a:t>
            </a:r>
            <a:r>
              <a:rPr lang="en-US" sz="1800" baseline="-25000" dirty="0"/>
              <a:t>15</a:t>
            </a:r>
            <a:r>
              <a:rPr lang="en-US" sz="1800" dirty="0"/>
              <a:t>Ti</a:t>
            </a:r>
            <a:r>
              <a:rPr lang="en-US" sz="1800" baseline="-25000" dirty="0"/>
              <a:t>6</a:t>
            </a:r>
            <a:r>
              <a:rPr lang="en-US" sz="1800" dirty="0"/>
              <a:t>V</a:t>
            </a:r>
            <a:r>
              <a:rPr lang="en-US" sz="1800" baseline="-25000" dirty="0"/>
              <a:t>35</a:t>
            </a:r>
            <a:endParaRPr lang="en-US" sz="1800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D2A6F0-AFF9-9E5B-BBA5-FB7CBB3F8FED}"/>
              </a:ext>
            </a:extLst>
          </p:cNvPr>
          <p:cNvCxnSpPr>
            <a:cxnSpLocks/>
          </p:cNvCxnSpPr>
          <p:nvPr/>
        </p:nvCxnSpPr>
        <p:spPr bwMode="auto">
          <a:xfrm>
            <a:off x="8209504" y="4602146"/>
            <a:ext cx="819512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F1C513-425D-4326-CC81-29A6CF62524F}"/>
              </a:ext>
            </a:extLst>
          </p:cNvPr>
          <p:cNvSpPr txBox="1"/>
          <p:nvPr/>
        </p:nvSpPr>
        <p:spPr>
          <a:xfrm>
            <a:off x="7826761" y="3498021"/>
            <a:ext cx="1631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Region to Maximize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0ADDD6-E0A8-CEDD-50F1-631C82B81B90}"/>
              </a:ext>
            </a:extLst>
          </p:cNvPr>
          <p:cNvCxnSpPr>
            <a:cxnSpLocks/>
          </p:cNvCxnSpPr>
          <p:nvPr/>
        </p:nvCxnSpPr>
        <p:spPr bwMode="auto">
          <a:xfrm>
            <a:off x="8586317" y="3797476"/>
            <a:ext cx="0" cy="7597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CDB356C-8A10-C2D2-2751-050D6B802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663703"/>
              </p:ext>
            </p:extLst>
          </p:nvPr>
        </p:nvGraphicFramePr>
        <p:xfrm>
          <a:off x="759140" y="1628604"/>
          <a:ext cx="5067299" cy="315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24A8C48-9D7C-D371-B0A2-37C03A021D79}"/>
              </a:ext>
            </a:extLst>
          </p:cNvPr>
          <p:cNvSpPr txBox="1"/>
          <p:nvPr/>
        </p:nvSpPr>
        <p:spPr>
          <a:xfrm>
            <a:off x="1022651" y="5038010"/>
            <a:ext cx="4884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Initial (low throughput) attempt resulted in Al</a:t>
            </a:r>
            <a:r>
              <a:rPr lang="en-US" sz="1800" baseline="-25000" dirty="0"/>
              <a:t>15</a:t>
            </a:r>
            <a:r>
              <a:rPr lang="en-US" sz="1800" dirty="0"/>
              <a:t>Co</a:t>
            </a:r>
            <a:r>
              <a:rPr lang="en-US" sz="1800" baseline="-25000" dirty="0"/>
              <a:t>4</a:t>
            </a:r>
            <a:r>
              <a:rPr lang="en-US" sz="1800" dirty="0"/>
              <a:t>Cr</a:t>
            </a:r>
            <a:r>
              <a:rPr lang="en-US" sz="1800" baseline="-25000" dirty="0"/>
              <a:t>25</a:t>
            </a:r>
            <a:r>
              <a:rPr lang="en-US" sz="1800" dirty="0"/>
              <a:t>Mn</a:t>
            </a:r>
            <a:r>
              <a:rPr lang="en-US" sz="1800" baseline="-25000" dirty="0"/>
              <a:t>15</a:t>
            </a:r>
            <a:r>
              <a:rPr lang="en-US" sz="1800" dirty="0"/>
              <a:t>Ti</a:t>
            </a:r>
            <a:r>
              <a:rPr lang="en-US" sz="1800" baseline="-25000" dirty="0"/>
              <a:t>6</a:t>
            </a:r>
            <a:r>
              <a:rPr lang="en-US" sz="1800" dirty="0"/>
              <a:t>V</a:t>
            </a:r>
            <a:r>
              <a:rPr lang="en-US" sz="1800" baseline="-25000" dirty="0"/>
              <a:t>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Alloys 1-4 manufactured and studied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055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A6AD-AD5B-5038-E75A-29100D6B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Design 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7FD1D-4B58-A39E-0E37-69AC6A37A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09" y="1166018"/>
            <a:ext cx="9468715" cy="4525963"/>
          </a:xfrm>
        </p:spPr>
        <p:txBody>
          <a:bodyPr/>
          <a:lstStyle/>
          <a:p>
            <a:r>
              <a:rPr lang="en-US" sz="2400" dirty="0"/>
              <a:t>Systematic search using high-throughput CALPHAD simulations</a:t>
            </a:r>
          </a:p>
          <a:p>
            <a:pPr lvl="1"/>
            <a:r>
              <a:rPr lang="en-US" sz="2000" dirty="0"/>
              <a:t>&gt;8500 compositions for optimization of</a:t>
            </a:r>
          </a:p>
          <a:p>
            <a:pPr lvl="2"/>
            <a:r>
              <a:rPr lang="en-US" sz="1800" dirty="0"/>
              <a:t>B2 phase region</a:t>
            </a:r>
          </a:p>
          <a:p>
            <a:pPr lvl="2"/>
            <a:r>
              <a:rPr lang="en-US" sz="1800" dirty="0"/>
              <a:t>Onset of embrittling secondary phases</a:t>
            </a:r>
          </a:p>
          <a:p>
            <a:pPr lvl="2"/>
            <a:r>
              <a:rPr lang="en-US" sz="1800" dirty="0"/>
              <a:t>Density, specific heat, CTE</a:t>
            </a:r>
          </a:p>
          <a:p>
            <a:r>
              <a:rPr lang="en-US" sz="2400" dirty="0"/>
              <a:t>&gt; 120,000 compositions searched by Gaurav Aurora (presenting next)</a:t>
            </a:r>
          </a:p>
          <a:p>
            <a:pPr lvl="1"/>
            <a:r>
              <a:rPr lang="en-US" sz="2000" dirty="0"/>
              <a:t>New stable single-phase BCC alloys found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6D86-CD52-D050-79A9-436E05614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1B6D2-2626-49C6-ACE1-E86223C2D4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DBECA5-D7AD-8FFC-45C2-F409F116D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115008"/>
              </p:ext>
            </p:extLst>
          </p:nvPr>
        </p:nvGraphicFramePr>
        <p:xfrm>
          <a:off x="2483607" y="4343399"/>
          <a:ext cx="6469141" cy="1536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4163">
                  <a:extLst>
                    <a:ext uri="{9D8B030D-6E8A-4147-A177-3AD203B41FA5}">
                      <a16:colId xmlns:a16="http://schemas.microsoft.com/office/drawing/2014/main" val="1781866887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3816445114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3453729347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1108914253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3086993760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2644764809"/>
                    </a:ext>
                  </a:extLst>
                </a:gridCol>
                <a:gridCol w="924163">
                  <a:extLst>
                    <a:ext uri="{9D8B030D-6E8A-4147-A177-3AD203B41FA5}">
                      <a16:colId xmlns:a16="http://schemas.microsoft.com/office/drawing/2014/main" val="1973321529"/>
                    </a:ext>
                  </a:extLst>
                </a:gridCol>
              </a:tblGrid>
              <a:tr h="364272">
                <a:tc>
                  <a:txBody>
                    <a:bodyPr/>
                    <a:lstStyle/>
                    <a:p>
                      <a:pPr algn="l" fontAlgn="b"/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</a:t>
                      </a:r>
                      <a:endParaRPr lang="en-US" sz="25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Mn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</a:t>
                      </a: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997490704"/>
                  </a:ext>
                </a:extLst>
              </a:tr>
              <a:tr h="364272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825872554"/>
                  </a:ext>
                </a:extLst>
              </a:tr>
              <a:tr h="364272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68829900"/>
                  </a:ext>
                </a:extLst>
              </a:tr>
              <a:tr h="364272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Step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221238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026DAC-9130-CA38-7A35-7251AC6FEB8E}"/>
              </a:ext>
            </a:extLst>
          </p:cNvPr>
          <p:cNvSpPr txBox="1"/>
          <p:nvPr/>
        </p:nvSpPr>
        <p:spPr>
          <a:xfrm>
            <a:off x="4064001" y="3880008"/>
            <a:ext cx="406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Compositional search space (at%)</a:t>
            </a:r>
          </a:p>
        </p:txBody>
      </p:sp>
    </p:spTree>
    <p:extLst>
      <p:ext uri="{BB962C8B-B14F-4D97-AF65-F5344CB8AC3E}">
        <p14:creationId xmlns:p14="http://schemas.microsoft.com/office/powerpoint/2010/main" val="239753853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Times New Roman"/>
        <a:ea typeface="SymbolMT"/>
        <a:cs typeface="SymbolMT"/>
      </a:majorFont>
      <a:minorFont>
        <a:latin typeface="Times New Roman"/>
        <a:ea typeface="SymbolMT"/>
        <a:cs typeface="SymbolM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21695</TotalTime>
  <Words>1497</Words>
  <Application>Microsoft Office PowerPoint</Application>
  <PresentationFormat>Widescreen</PresentationFormat>
  <Paragraphs>322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2_Default Design</vt:lpstr>
      <vt:lpstr>Development of High Entropy Alloys for Next-Generation Beam Windows </vt:lpstr>
      <vt:lpstr>What are High Entropy Alloys</vt:lpstr>
      <vt:lpstr>Radiation Tolerance in HEAs</vt:lpstr>
      <vt:lpstr>Radiation Tolerant Microstructures</vt:lpstr>
      <vt:lpstr>Design Goals for HEA </vt:lpstr>
      <vt:lpstr>High Entropy Alloy Element Selection</vt:lpstr>
      <vt:lpstr>High Entropy Alloy Design</vt:lpstr>
      <vt:lpstr>High Entropy Alloy Design</vt:lpstr>
      <vt:lpstr>HEA Design Refinement</vt:lpstr>
      <vt:lpstr>HEA Design Refinement</vt:lpstr>
      <vt:lpstr> HEA Beam Heating </vt:lpstr>
      <vt:lpstr>HEA Beam Heating</vt:lpstr>
      <vt:lpstr>HEA Beam Heating</vt:lpstr>
      <vt:lpstr>HEA Initial Characterization</vt:lpstr>
      <vt:lpstr>HEA Initial Characterization</vt:lpstr>
      <vt:lpstr>HEA Initial Characterization</vt:lpstr>
      <vt:lpstr>HEA Indentation</vt:lpstr>
      <vt:lpstr>HEA Indentation</vt:lpstr>
      <vt:lpstr>HEA Indentation</vt:lpstr>
      <vt:lpstr>HEA Current/Future Work</vt:lpstr>
      <vt:lpstr>PowerPoint Presentation</vt:lpstr>
      <vt:lpstr>Beryllium XRD</vt:lpstr>
      <vt:lpstr>Preliminary TEM of Be</vt:lpstr>
      <vt:lpstr>Beryllium Irradiation Campaign</vt:lpstr>
      <vt:lpstr>PowerPoint Presentation</vt:lpstr>
      <vt:lpstr>Radiation Damage in Metals</vt:lpstr>
    </vt:vector>
  </TitlesOfParts>
  <Company>University of Wisconsin -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cfalconer</dc:creator>
  <cp:lastModifiedBy>Nick Crnkovich</cp:lastModifiedBy>
  <cp:revision>181</cp:revision>
  <dcterms:created xsi:type="dcterms:W3CDTF">2020-01-15T20:49:53Z</dcterms:created>
  <dcterms:modified xsi:type="dcterms:W3CDTF">2023-06-29T13:04:53Z</dcterms:modified>
</cp:coreProperties>
</file>