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73" r:id="rId5"/>
    <p:sldId id="276" r:id="rId6"/>
    <p:sldId id="259" r:id="rId7"/>
    <p:sldId id="282" r:id="rId8"/>
    <p:sldId id="270" r:id="rId9"/>
    <p:sldId id="271" r:id="rId10"/>
    <p:sldId id="272" r:id="rId11"/>
    <p:sldId id="269" r:id="rId12"/>
    <p:sldId id="278" r:id="rId13"/>
    <p:sldId id="261" r:id="rId14"/>
    <p:sldId id="265" r:id="rId15"/>
    <p:sldId id="264" r:id="rId16"/>
    <p:sldId id="263" r:id="rId17"/>
    <p:sldId id="266" r:id="rId18"/>
    <p:sldId id="267" r:id="rId19"/>
    <p:sldId id="268" r:id="rId20"/>
    <p:sldId id="280" r:id="rId21"/>
    <p:sldId id="275" r:id="rId22"/>
    <p:sldId id="274" r:id="rId23"/>
    <p:sldId id="283" r:id="rId24"/>
    <p:sldId id="284" r:id="rId25"/>
    <p:sldId id="285" r:id="rId26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B10"/>
    <a:srgbClr val="070CF8"/>
    <a:srgbClr val="FFFFFF"/>
    <a:srgbClr val="CC0000"/>
    <a:srgbClr val="8C8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7497-3941-41B7-BF4F-59E1C6FD6C9C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D79E-1B74-497C-9209-459EC51E8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79E-1B74-497C-9209-459EC51E8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work on nanofibers began significantly before my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79E-1B74-497C-9209-459EC51E8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79E-1B74-497C-9209-459EC51E8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79E-1B74-497C-9209-459EC51E8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79E-1B74-497C-9209-459EC51E8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79E-1B74-497C-9209-459EC51E8C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DB849801-ADE3-4907-9480-529B0BA5F76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21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6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640080"/>
            <a:ext cx="9071640" cy="3974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0" strike="noStrike" spc="-1" dirty="0">
                <a:latin typeface="Times New Roman"/>
              </a:rPr>
              <a:t>Multiphysics Modeling and Simulation for the Development of a Nanofiber Target Concept</a:t>
            </a:r>
            <a:endParaRPr lang="en-US" sz="3200" b="0" strike="noStrike" spc="-1" dirty="0">
              <a:latin typeface="Arial"/>
            </a:endParaRPr>
          </a:p>
          <a:p>
            <a:pPr algn="ctr"/>
            <a:endParaRPr lang="en-US" sz="3200" b="0" strike="noStrike" spc="-1" dirty="0">
              <a:latin typeface="Arial"/>
            </a:endParaRPr>
          </a:p>
          <a:p>
            <a:pPr algn="ctr"/>
            <a:r>
              <a:rPr lang="en-US" sz="2000" b="0" i="1" u="sng" strike="noStrike" spc="-1" dirty="0">
                <a:uFillTx/>
                <a:latin typeface="Arial"/>
              </a:rPr>
              <a:t>Will Asztalos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Yağmur</a:t>
            </a:r>
            <a:r>
              <a:rPr lang="en-US" sz="2000" b="0" strike="noStrike" spc="-1" dirty="0">
                <a:latin typeface="Arial"/>
              </a:rPr>
              <a:t> Torun (Illinois Institute of Technology)</a:t>
            </a:r>
          </a:p>
          <a:p>
            <a:pPr algn="ctr"/>
            <a:r>
              <a:rPr lang="en-US" sz="2000" b="0" strike="noStrike" spc="-1" dirty="0">
                <a:latin typeface="Arial"/>
              </a:rPr>
              <a:t>Frederique </a:t>
            </a:r>
            <a:r>
              <a:rPr lang="en-US" sz="2000" b="0" strike="noStrike" spc="-1" dirty="0" err="1">
                <a:latin typeface="Arial"/>
              </a:rPr>
              <a:t>Pellemoine</a:t>
            </a:r>
            <a:r>
              <a:rPr lang="en-US" sz="2000" b="0" strike="noStrike" spc="-1" dirty="0">
                <a:latin typeface="Arial"/>
              </a:rPr>
              <a:t>, Sujit </a:t>
            </a:r>
            <a:r>
              <a:rPr lang="en-US" sz="2000" b="0" strike="noStrike" spc="-1" dirty="0" err="1">
                <a:latin typeface="Arial"/>
              </a:rPr>
              <a:t>Bidhar</a:t>
            </a:r>
            <a:r>
              <a:rPr lang="en-US" sz="2000" b="0" strike="noStrike" spc="-1" dirty="0">
                <a:latin typeface="Arial"/>
              </a:rPr>
              <a:t> (Fermi National Accelerator Laboratory)</a:t>
            </a:r>
          </a:p>
          <a:p>
            <a:pPr algn="ctr"/>
            <a:r>
              <a:rPr lang="en-US" sz="2000" b="0" strike="noStrike" spc="-1" dirty="0">
                <a:latin typeface="Arial"/>
              </a:rPr>
              <a:t>Prasenjit Rath (Indian Institute of Technology, Bhubaneswar)</a:t>
            </a:r>
          </a:p>
          <a:p>
            <a:pPr algn="ctr"/>
            <a:endParaRPr lang="en-US" sz="2000" b="0" strike="noStrike" spc="-1" dirty="0">
              <a:latin typeface="Arial"/>
            </a:endParaRPr>
          </a:p>
          <a:p>
            <a:pPr algn="ctr"/>
            <a:r>
              <a:rPr lang="en-US" sz="2000" b="0" strike="noStrike" spc="-1" dirty="0">
                <a:latin typeface="Arial"/>
              </a:rPr>
              <a:t>6/29/2023</a:t>
            </a:r>
          </a:p>
        </p:txBody>
      </p:sp>
      <p:sp>
        <p:nvSpPr>
          <p:cNvPr id="42" name="CustomShape 2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-33840" y="46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8041320" y="4754880"/>
            <a:ext cx="1925640" cy="36360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/>
          <a:stretch/>
        </p:blipFill>
        <p:spPr>
          <a:xfrm>
            <a:off x="-23760" y="4661280"/>
            <a:ext cx="5079600" cy="562680"/>
          </a:xfrm>
          <a:prstGeom prst="rect">
            <a:avLst/>
          </a:prstGeom>
          <a:ln>
            <a:noFill/>
          </a:ln>
        </p:spPr>
      </p:pic>
      <p:sp>
        <p:nvSpPr>
          <p:cNvPr id="48" name="TextShape 6"/>
          <p:cNvSpPr txBox="1"/>
          <p:nvPr/>
        </p:nvSpPr>
        <p:spPr>
          <a:xfrm>
            <a:off x="6913756" y="5161320"/>
            <a:ext cx="3166244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8</a:t>
            </a:r>
            <a:r>
              <a:rPr lang="en-US" sz="1400" b="0" strike="noStrike" spc="-1" baseline="30000" dirty="0">
                <a:solidFill>
                  <a:srgbClr val="8C8984"/>
                </a:solidFill>
                <a:latin typeface="Arial"/>
              </a:rPr>
              <a:t>th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 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RaDIATE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 Collaboration Meeting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Permeability to Fluid Flow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642548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Permeability completely characterizes Darcy’s Law since inertial effects are negligible and viscous effects dominate [</a:t>
            </a:r>
            <a:r>
              <a:rPr lang="en-US" sz="2000" spc="-1" dirty="0">
                <a:latin typeface="Arial"/>
              </a:rPr>
              <a:t>2</a:t>
            </a:r>
            <a:r>
              <a:rPr lang="en-US" sz="2000" b="0" strike="noStrike" spc="-1" dirty="0">
                <a:latin typeface="Arial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Estimating α is a difficult task on its own. Used a group of results known as </a:t>
            </a:r>
            <a:r>
              <a:rPr lang="el-GR" sz="2000" b="0" strike="noStrike" spc="-1" dirty="0">
                <a:latin typeface="Arial"/>
              </a:rPr>
              <a:t>Λ</a:t>
            </a:r>
            <a:r>
              <a:rPr lang="en-US" sz="2000" b="0" strike="noStrike" spc="-1" dirty="0">
                <a:latin typeface="Arial"/>
              </a:rPr>
              <a:t>-methods [</a:t>
            </a:r>
            <a:r>
              <a:rPr lang="en-US" sz="2000" spc="-1" dirty="0">
                <a:latin typeface="Arial"/>
              </a:rPr>
              <a:t>3</a:t>
            </a:r>
            <a:r>
              <a:rPr lang="en-US" sz="2000" b="0" strike="noStrike" spc="-1" dirty="0">
                <a:latin typeface="Arial"/>
              </a:rPr>
              <a:t>] to predict it for an </a:t>
            </a:r>
            <a:r>
              <a:rPr lang="en-US" sz="2000" b="0" strike="noStrike" spc="-1" dirty="0" err="1">
                <a:latin typeface="Arial"/>
              </a:rPr>
              <a:t>electrospun</a:t>
            </a:r>
            <a:r>
              <a:rPr lang="en-US" sz="2000" b="0" strike="noStrike" spc="-1" dirty="0">
                <a:latin typeface="Arial"/>
              </a:rPr>
              <a:t> bed of nanofibers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Shape 4"/>
              <p:cNvSpPr txBox="1"/>
              <p:nvPr/>
            </p:nvSpPr>
            <p:spPr>
              <a:xfrm>
                <a:off x="5498045" y="3525234"/>
                <a:ext cx="4426920" cy="156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b="0" strike="noStrike" spc="-1" dirty="0">
                    <a:latin typeface="Arial"/>
                  </a:rPr>
                  <a:t>R is the average nanofiber radius,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b="0" strike="noStrike" spc="-1" dirty="0">
                    <a:latin typeface="Arial"/>
                  </a:rPr>
                  <a:t> is the porosity (% of empty space in mat), and 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000" b="0" strike="noStrike" spc="-1" dirty="0">
                    <a:latin typeface="Arial"/>
                  </a:rPr>
                  <a:t> are parameters from the </a:t>
                </a:r>
                <a:r>
                  <a:rPr lang="el-GR" sz="2000" spc="-1" dirty="0"/>
                  <a:t>Λ</a:t>
                </a:r>
                <a:r>
                  <a:rPr lang="en-US" sz="2000" spc="-1" dirty="0"/>
                  <a:t>-methods model</a:t>
                </a:r>
                <a:endParaRPr lang="en-US" sz="2000" b="0" strike="noStrike" spc="-1" dirty="0">
                  <a:latin typeface="Arial"/>
                </a:endParaRPr>
              </a:p>
            </p:txBody>
          </p:sp>
        </mc:Choice>
        <mc:Fallback>
          <p:sp>
            <p:nvSpPr>
              <p:cNvPr id="65" name="TextShap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45" y="3525234"/>
                <a:ext cx="4426920" cy="1568160"/>
              </a:xfrm>
              <a:prstGeom prst="rect">
                <a:avLst/>
              </a:prstGeom>
              <a:blipFill>
                <a:blip r:embed="rId2"/>
                <a:stretch>
                  <a:fillRect l="-3306" t="-4651" r="-3994" b="-8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3F131-ED84-4BD5-436E-9E70282F2F54}"/>
                  </a:ext>
                </a:extLst>
              </p:cNvPr>
              <p:cNvSpPr txBox="1"/>
              <p:nvPr/>
            </p:nvSpPr>
            <p:spPr>
              <a:xfrm>
                <a:off x="6030950" y="1550479"/>
                <a:ext cx="1102161" cy="407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</m:oMath>
                </a14:m>
                <a:r>
                  <a:rPr lang="en-US" dirty="0"/>
                  <a:t>p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pc="-1" dirty="0"/>
                          <m:t>μ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pc="-1" dirty="0"/>
                          <m:t>α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3F131-ED84-4BD5-436E-9E70282F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50" y="1550479"/>
                <a:ext cx="1102161" cy="407547"/>
              </a:xfrm>
              <a:prstGeom prst="rect">
                <a:avLst/>
              </a:prstGeom>
              <a:blipFill>
                <a:blip r:embed="rId3"/>
                <a:stretch>
                  <a:fillRect l="-7182" t="-2985" r="-3867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E9F146-C0CC-5F74-4276-2B5BCD140A67}"/>
                  </a:ext>
                </a:extLst>
              </p:cNvPr>
              <p:cNvSpPr txBox="1"/>
              <p:nvPr/>
            </p:nvSpPr>
            <p:spPr>
              <a:xfrm>
                <a:off x="6030950" y="2082772"/>
                <a:ext cx="3894015" cy="785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E9F146-C0CC-5F74-4276-2B5BCD140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50" y="2082772"/>
                <a:ext cx="3894015" cy="785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59C1-E6DE-CCE6-0BBC-24EEF8902714}"/>
                  </a:ext>
                </a:extLst>
              </p:cNvPr>
              <p:cNvSpPr txBox="1"/>
              <p:nvPr/>
            </p:nvSpPr>
            <p:spPr>
              <a:xfrm>
                <a:off x="6030950" y="3088888"/>
                <a:ext cx="288335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= 1 –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=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0.11, </m:t>
                      </m:r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dirty="0"/>
                        <m:t>=0.521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59C1-E6DE-CCE6-0BBC-24EEF8902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50" y="3088888"/>
                <a:ext cx="2883353" cy="298415"/>
              </a:xfrm>
              <a:prstGeom prst="rect">
                <a:avLst/>
              </a:prstGeom>
              <a:blipFill>
                <a:blip r:embed="rId5"/>
                <a:stretch>
                  <a:fillRect l="-634" r="-1480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7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Conduction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Shape 2"/>
              <p:cNvSpPr txBox="1"/>
              <p:nvPr/>
            </p:nvSpPr>
            <p:spPr>
              <a:xfrm>
                <a:off x="504000" y="1326600"/>
                <a:ext cx="4426920" cy="156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900" spc="-1" dirty="0">
                    <a:latin typeface="Arial"/>
                  </a:rPr>
                  <a:t>Use models of </a:t>
                </a:r>
                <a:r>
                  <a:rPr lang="en-US" sz="1900" spc="-1" dirty="0" err="1">
                    <a:latin typeface="Arial"/>
                  </a:rPr>
                  <a:t>Daryabeigi</a:t>
                </a:r>
                <a:r>
                  <a:rPr lang="en-US" sz="1900" spc="-1" dirty="0">
                    <a:latin typeface="Arial"/>
                  </a:rPr>
                  <a:t> and Bhattacharyya: assign nanofiber mat an </a:t>
                </a:r>
                <a:r>
                  <a:rPr lang="en-US" sz="1900" i="1" spc="-1" dirty="0">
                    <a:latin typeface="Arial"/>
                  </a:rPr>
                  <a:t>effective</a:t>
                </a:r>
                <a:r>
                  <a:rPr lang="en-US" sz="1900" spc="-1" dirty="0">
                    <a:latin typeface="Arial"/>
                  </a:rPr>
                  <a:t> thermal conductivity,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pc="-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b="0" i="0" spc="-1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sz="1900" spc="-1" dirty="0">
                    <a:latin typeface="Arial"/>
                  </a:rPr>
                  <a:t>, computed from conductivity of solid, gas phases,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pc="-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b="0" i="1" spc="-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900" b="0" i="1" spc="-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900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pc="-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b="0" i="1" spc="-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900" spc="-1" dirty="0">
                    <a:latin typeface="Arial"/>
                  </a:rPr>
                  <a:t>  [4,5]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900" b="0" strike="noStrike" spc="-1" dirty="0">
                  <a:latin typeface="Arial"/>
                </a:endParaRPr>
              </a:p>
              <a:p>
                <a:endParaRPr lang="en-US" sz="1900" b="0" strike="noStrike" spc="-1" dirty="0">
                  <a:latin typeface="Arial"/>
                </a:endParaRPr>
              </a:p>
            </p:txBody>
          </p:sp>
        </mc:Choice>
        <mc:Fallback>
          <p:sp>
            <p:nvSpPr>
              <p:cNvPr id="7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1326600"/>
                <a:ext cx="4426920" cy="1568160"/>
              </a:xfrm>
              <a:prstGeom prst="rect">
                <a:avLst/>
              </a:prstGeom>
              <a:blipFill>
                <a:blip r:embed="rId2"/>
                <a:stretch>
                  <a:fillRect l="-3168" t="-5447" r="-3719" b="-2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Shape 4"/>
          <p:cNvSpPr txBox="1"/>
          <p:nvPr/>
        </p:nvSpPr>
        <p:spPr>
          <a:xfrm>
            <a:off x="501025" y="3046680"/>
            <a:ext cx="4426920" cy="1733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strike="noStrike" spc="-1" dirty="0">
                <a:latin typeface="Arial"/>
              </a:rPr>
              <a:t>Then solve conduction problem as if it were a completely homogeneous medium!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strike="noStrike" spc="-1" dirty="0">
                <a:latin typeface="Arial"/>
              </a:rPr>
              <a:t>Right: </a:t>
            </a:r>
            <a:r>
              <a:rPr lang="en-US" sz="1900" spc="-1" dirty="0">
                <a:latin typeface="Arial"/>
              </a:rPr>
              <a:t>computed </a:t>
            </a:r>
            <a:r>
              <a:rPr lang="en-US" sz="1900" b="0" strike="noStrike" spc="-1" dirty="0">
                <a:latin typeface="Arial"/>
              </a:rPr>
              <a:t>effective conductivities for samples used in HRM study, similar to air’s</a:t>
            </a:r>
          </a:p>
        </p:txBody>
      </p:sp>
      <p:sp>
        <p:nvSpPr>
          <p:cNvPr id="74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6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7E73BBD3-E0BB-69B2-9BE0-C286F1AC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66" y="1297593"/>
            <a:ext cx="4168996" cy="2777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BA11DA-5401-A6E0-3FBA-D1C14A9E6687}"/>
                  </a:ext>
                </a:extLst>
              </p:cNvPr>
              <p:cNvSpPr txBox="1"/>
              <p:nvPr/>
            </p:nvSpPr>
            <p:spPr>
              <a:xfrm>
                <a:off x="5442496" y="4154222"/>
                <a:ext cx="4103238" cy="931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BA11DA-5401-A6E0-3FBA-D1C14A9E6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496" y="4154222"/>
                <a:ext cx="4103238" cy="931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EB235E-1C18-B440-F4ED-06F5ABC6B0F1}"/>
              </a:ext>
            </a:extLst>
          </p:cNvPr>
          <p:cNvSpPr txBox="1"/>
          <p:nvPr/>
        </p:nvSpPr>
        <p:spPr>
          <a:xfrm>
            <a:off x="405581" y="1946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5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Modeling the Beam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326600"/>
            <a:ext cx="4938496" cy="392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Use MARS [6-9] to estimate the energy deposition due to the </a:t>
            </a:r>
            <a:r>
              <a:rPr lang="en-US" sz="1900" spc="-1" dirty="0" err="1">
                <a:latin typeface="Arial"/>
              </a:rPr>
              <a:t>HiRadMat</a:t>
            </a:r>
            <a:r>
              <a:rPr lang="en-US" sz="1900" spc="-1" dirty="0">
                <a:latin typeface="Arial"/>
              </a:rPr>
              <a:t> beam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HRM beam: 440 GeV p’s, 4 </a:t>
            </a:r>
            <a:r>
              <a:rPr lang="el-GR" sz="1900" spc="-1" dirty="0">
                <a:latin typeface="Arial"/>
              </a:rPr>
              <a:t>μ</a:t>
            </a:r>
            <a:r>
              <a:rPr lang="en-US" sz="1900" spc="-1" dirty="0">
                <a:latin typeface="Arial"/>
              </a:rPr>
              <a:t>s pulse, </a:t>
            </a:r>
            <a:r>
              <a:rPr lang="el-GR" sz="1900" spc="-1" dirty="0">
                <a:latin typeface="Arial"/>
              </a:rPr>
              <a:t>σ</a:t>
            </a:r>
            <a:r>
              <a:rPr lang="en-US" sz="1900" spc="-1" dirty="0">
                <a:latin typeface="Arial"/>
              </a:rPr>
              <a:t>=0.25 mm, N~1.21E+13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Use volumetric energy deposition to calculate a power density, supply as a source term to the energy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MARS does not have PMMs built in, but by supplying density and calculating mass fractions of constituent elements, effect of changing SVF can be seen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b="0" strike="noStrike" spc="-1" dirty="0">
              <a:latin typeface="Arial"/>
            </a:endParaRPr>
          </a:p>
          <a:p>
            <a:endParaRPr lang="en-US" sz="1900" b="0" strike="noStrike" spc="-1" dirty="0">
              <a:latin typeface="Arial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529E125E-B8A3-7F18-8F15-F6230D566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96" y="1325508"/>
            <a:ext cx="4245429" cy="2828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DA507E-29B3-49E6-E6AF-2BF2FFCB7E94}"/>
              </a:ext>
            </a:extLst>
          </p:cNvPr>
          <p:cNvSpPr txBox="1"/>
          <p:nvPr/>
        </p:nvSpPr>
        <p:spPr>
          <a:xfrm>
            <a:off x="5818240" y="4154222"/>
            <a:ext cx="3757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8C8984"/>
                </a:solidFill>
              </a:rPr>
              <a:t>(Energy Dep fits well to a Gaussian)</a:t>
            </a:r>
          </a:p>
        </p:txBody>
      </p:sp>
    </p:spTree>
    <p:extLst>
      <p:ext uri="{BB962C8B-B14F-4D97-AF65-F5344CB8AC3E}">
        <p14:creationId xmlns:p14="http://schemas.microsoft.com/office/powerpoint/2010/main" val="90957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145302"/>
            <a:ext cx="90716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spc="-1" dirty="0">
                <a:latin typeface="Arial"/>
              </a:rPr>
              <a:t>Putting the Model to Work: Multiphysics Simulations</a:t>
            </a:r>
            <a:endParaRPr lang="en-US" sz="3600" dirty="0"/>
          </a:p>
        </p:txBody>
      </p:sp>
      <p:sp>
        <p:nvSpPr>
          <p:cNvPr id="79" name="TextShape 2"/>
          <p:cNvSpPr txBox="1"/>
          <p:nvPr/>
        </p:nvSpPr>
        <p:spPr>
          <a:xfrm>
            <a:off x="213852" y="1326600"/>
            <a:ext cx="4717068" cy="39032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With the PMMs ready, we can use them to simulate the response of a nanofiber target to getting whacked with a beam!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b="0" strike="noStrike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We focus on the motivating HRM problem and simulate two mats: one with f=0.05 and one with f=0.20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Used ANSYS Fluent as solver, with SIMPLE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Solve for t=10 </a:t>
            </a:r>
            <a:r>
              <a:rPr lang="el-GR" sz="1900" spc="-1" dirty="0">
                <a:latin typeface="Arial"/>
              </a:rPr>
              <a:t>μ</a:t>
            </a:r>
            <a:r>
              <a:rPr lang="en-US" sz="1900" spc="-1" dirty="0">
                <a:latin typeface="Arial"/>
              </a:rPr>
              <a:t>s, with </a:t>
            </a:r>
            <a:r>
              <a:rPr lang="el-GR" sz="1900" spc="-1" dirty="0">
                <a:latin typeface="Arial"/>
              </a:rPr>
              <a:t>Δ</a:t>
            </a:r>
            <a:r>
              <a:rPr lang="en-US" sz="1900" spc="-1" dirty="0">
                <a:latin typeface="Arial"/>
              </a:rPr>
              <a:t>t=0.1 </a:t>
            </a:r>
            <a:r>
              <a:rPr lang="el-GR" sz="1900" spc="-1" dirty="0">
                <a:latin typeface="Arial"/>
              </a:rPr>
              <a:t>μ</a:t>
            </a:r>
            <a:r>
              <a:rPr lang="en-US" sz="1900" spc="-1" dirty="0">
                <a:latin typeface="Arial"/>
              </a:rPr>
              <a:t>s during beam pulse (t≤4</a:t>
            </a:r>
            <a:r>
              <a:rPr lang="el-GR" sz="1900" spc="-1" dirty="0">
                <a:latin typeface="Arial"/>
              </a:rPr>
              <a:t> μ</a:t>
            </a:r>
            <a:r>
              <a:rPr lang="en-US" sz="1900" spc="-1" dirty="0">
                <a:latin typeface="Arial"/>
              </a:rPr>
              <a:t>s) and </a:t>
            </a:r>
            <a:r>
              <a:rPr lang="el-GR" sz="1900" spc="-1" dirty="0">
                <a:latin typeface="Arial"/>
              </a:rPr>
              <a:t>Δ</a:t>
            </a:r>
            <a:r>
              <a:rPr lang="en-US" sz="1900" spc="-1" dirty="0">
                <a:latin typeface="Arial"/>
              </a:rPr>
              <a:t>t=0.5 </a:t>
            </a:r>
            <a:r>
              <a:rPr lang="el-GR" sz="1900" spc="-1" dirty="0">
                <a:latin typeface="Arial"/>
              </a:rPr>
              <a:t>μ</a:t>
            </a:r>
            <a:r>
              <a:rPr lang="en-US" sz="1900" spc="-1" dirty="0">
                <a:latin typeface="Arial"/>
              </a:rPr>
              <a:t>s 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7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8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9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2A5CC-2ECB-4409-DFA5-37A2C5D80E8B}"/>
              </a:ext>
            </a:extLst>
          </p:cNvPr>
          <p:cNvSpPr/>
          <p:nvPr/>
        </p:nvSpPr>
        <p:spPr>
          <a:xfrm>
            <a:off x="6570147" y="1442139"/>
            <a:ext cx="147163" cy="1372902"/>
          </a:xfrm>
          <a:prstGeom prst="rect">
            <a:avLst/>
          </a:prstGeom>
          <a:solidFill>
            <a:srgbClr val="8C89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B6D4E-97F5-04D0-9AFB-CEEB80F24296}"/>
              </a:ext>
            </a:extLst>
          </p:cNvPr>
          <p:cNvSpPr/>
          <p:nvPr/>
        </p:nvSpPr>
        <p:spPr>
          <a:xfrm>
            <a:off x="6725005" y="1442139"/>
            <a:ext cx="2256499" cy="1372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2B3EAF-F668-C338-750B-CFAAA552311F}"/>
              </a:ext>
            </a:extLst>
          </p:cNvPr>
          <p:cNvCxnSpPr>
            <a:cxnSpLocks/>
          </p:cNvCxnSpPr>
          <p:nvPr/>
        </p:nvCxnSpPr>
        <p:spPr>
          <a:xfrm flipV="1">
            <a:off x="5796116" y="1474839"/>
            <a:ext cx="0" cy="42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111ACE-55D3-EAC6-9C5A-1C461E2B9DB8}"/>
              </a:ext>
            </a:extLst>
          </p:cNvPr>
          <p:cNvCxnSpPr/>
          <p:nvPr/>
        </p:nvCxnSpPr>
        <p:spPr>
          <a:xfrm>
            <a:off x="5796116" y="1896978"/>
            <a:ext cx="442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09EADF-52C7-4B40-12AF-2EC2EC2DD1E2}"/>
              </a:ext>
            </a:extLst>
          </p:cNvPr>
          <p:cNvSpPr txBox="1"/>
          <p:nvPr/>
        </p:nvSpPr>
        <p:spPr>
          <a:xfrm>
            <a:off x="5854846" y="1792468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2F053-FD47-7B6B-6C58-6CD19A880066}"/>
              </a:ext>
            </a:extLst>
          </p:cNvPr>
          <p:cNvSpPr txBox="1"/>
          <p:nvPr/>
        </p:nvSpPr>
        <p:spPr>
          <a:xfrm>
            <a:off x="5595951" y="1527646"/>
            <a:ext cx="1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FA4A1-2626-59F1-1B30-B80332B87BF6}"/>
              </a:ext>
            </a:extLst>
          </p:cNvPr>
          <p:cNvSpPr txBox="1"/>
          <p:nvPr/>
        </p:nvSpPr>
        <p:spPr>
          <a:xfrm>
            <a:off x="7012861" y="2898388"/>
            <a:ext cx="147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mm (air)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B6D26-F4E4-E6B9-C167-3CD24EEEF93D}"/>
              </a:ext>
            </a:extLst>
          </p:cNvPr>
          <p:cNvSpPr txBox="1"/>
          <p:nvPr/>
        </p:nvSpPr>
        <p:spPr>
          <a:xfrm>
            <a:off x="8981504" y="1675678"/>
            <a:ext cx="95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Outflow</a:t>
            </a:r>
          </a:p>
          <a:p>
            <a:r>
              <a:rPr lang="en-US" dirty="0"/>
              <a:t>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21B36-2F36-AAB1-996F-9CF932A3D973}"/>
              </a:ext>
            </a:extLst>
          </p:cNvPr>
          <p:cNvSpPr txBox="1"/>
          <p:nvPr/>
        </p:nvSpPr>
        <p:spPr>
          <a:xfrm>
            <a:off x="5077000" y="2293384"/>
            <a:ext cx="155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x 10 x 0.1 mm mat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144C9-B885-D835-15E6-C4E0909197E2}"/>
              </a:ext>
            </a:extLst>
          </p:cNvPr>
          <p:cNvSpPr txBox="1"/>
          <p:nvPr/>
        </p:nvSpPr>
        <p:spPr>
          <a:xfrm>
            <a:off x="5649736" y="3450667"/>
            <a:ext cx="2673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HRM target holders are open at top, and no room for outflow on the sides, so apply Dirichlet BC’s for velocity</a:t>
            </a:r>
          </a:p>
        </p:txBody>
      </p:sp>
      <p:pic>
        <p:nvPicPr>
          <p:cNvPr id="19" name="Picture 1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4306F16-E249-D6CE-8DC6-17E3A995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88" y="2949321"/>
            <a:ext cx="1496374" cy="231075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C6952F8-E612-1F0D-65F1-9652FD16A09C}"/>
              </a:ext>
            </a:extLst>
          </p:cNvPr>
          <p:cNvSpPr/>
          <p:nvPr/>
        </p:nvSpPr>
        <p:spPr>
          <a:xfrm rot="10800000">
            <a:off x="7360529" y="1880421"/>
            <a:ext cx="978408" cy="484632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0DAC3-C74F-31F5-4F10-061703A87AAD}"/>
              </a:ext>
            </a:extLst>
          </p:cNvPr>
          <p:cNvSpPr txBox="1"/>
          <p:nvPr/>
        </p:nvSpPr>
        <p:spPr>
          <a:xfrm>
            <a:off x="7556618" y="1922638"/>
            <a:ext cx="76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8" name="TextShape 6">
            <a:extLst>
              <a:ext uri="{FF2B5EF4-FFF2-40B4-BE49-F238E27FC236}">
                <a16:creationId xmlns:a16="http://schemas.microsoft.com/office/drawing/2014/main" id="{C95358E8-8564-E1D7-6F87-7B48564EB168}"/>
              </a:ext>
            </a:extLst>
          </p:cNvPr>
          <p:cNvSpPr txBox="1"/>
          <p:nvPr/>
        </p:nvSpPr>
        <p:spPr>
          <a:xfrm>
            <a:off x="6281419" y="5102695"/>
            <a:ext cx="3834581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Target holder images courtesy of Sujit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Bidhar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406912"/>
            <a:ext cx="9071640" cy="584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800" spc="-1" dirty="0">
                <a:latin typeface="Arial"/>
              </a:rPr>
              <a:t>Temperature Contours (Beam’s Eye View)</a:t>
            </a:r>
            <a:endParaRPr lang="en-US" sz="3800" b="0" strike="noStrike" spc="-1" dirty="0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5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6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7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temp05">
            <a:hlinkClick r:id="" action="ppaction://media"/>
            <a:extLst>
              <a:ext uri="{FF2B5EF4-FFF2-40B4-BE49-F238E27FC236}">
                <a16:creationId xmlns:a16="http://schemas.microsoft.com/office/drawing/2014/main" id="{EAD95F5A-913F-2343-E023-E4E8CD428A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4" y="2050187"/>
            <a:ext cx="5048637" cy="2133717"/>
          </a:xfrm>
          <a:prstGeom prst="rect">
            <a:avLst/>
          </a:prstGeom>
        </p:spPr>
      </p:pic>
      <p:pic>
        <p:nvPicPr>
          <p:cNvPr id="3" name="temp20">
            <a:hlinkClick r:id="" action="ppaction://media"/>
            <a:extLst>
              <a:ext uri="{FF2B5EF4-FFF2-40B4-BE49-F238E27FC236}">
                <a16:creationId xmlns:a16="http://schemas.microsoft.com/office/drawing/2014/main" id="{2DBECFFB-AF16-3A51-0156-6501EC4B934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9934" y="2045523"/>
            <a:ext cx="5044236" cy="2129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C3998-0F43-E132-AA77-DAAB75236AE9}"/>
              </a:ext>
            </a:extLst>
          </p:cNvPr>
          <p:cNvSpPr txBox="1"/>
          <p:nvPr/>
        </p:nvSpPr>
        <p:spPr>
          <a:xfrm>
            <a:off x="1131127" y="43496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f=0.05 (low density mat)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A5298-3CC6-C61D-C401-6B8A8666E37C}"/>
              </a:ext>
            </a:extLst>
          </p:cNvPr>
          <p:cNvSpPr txBox="1"/>
          <p:nvPr/>
        </p:nvSpPr>
        <p:spPr>
          <a:xfrm>
            <a:off x="6169285" y="43496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f=0.20 (high density mat)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43ADB-63B0-9E57-ED71-B907018F8EF3}"/>
              </a:ext>
            </a:extLst>
          </p:cNvPr>
          <p:cNvSpPr txBox="1"/>
          <p:nvPr/>
        </p:nvSpPr>
        <p:spPr>
          <a:xfrm>
            <a:off x="0" y="4890621"/>
            <a:ext cx="46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8984"/>
                </a:solidFill>
              </a:rPr>
              <a:t>Scale: min 300 K (blue) max 5000 K (red)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D5035-7FC4-F1D0-78DD-2374F075E798}"/>
              </a:ext>
            </a:extLst>
          </p:cNvPr>
          <p:cNvSpPr txBox="1"/>
          <p:nvPr/>
        </p:nvSpPr>
        <p:spPr>
          <a:xfrm>
            <a:off x="-41891" y="3480620"/>
            <a:ext cx="980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70CF8"/>
                </a:solidFill>
              </a:rPr>
              <a:t>300 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75607-99B9-477A-BA6C-E8EE0A3712AD}"/>
              </a:ext>
            </a:extLst>
          </p:cNvPr>
          <p:cNvSpPr txBox="1"/>
          <p:nvPr/>
        </p:nvSpPr>
        <p:spPr>
          <a:xfrm>
            <a:off x="-26886" y="2182556"/>
            <a:ext cx="1042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B10"/>
                </a:solidFill>
              </a:rPr>
              <a:t>5000 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113FC-4BF5-CE79-9416-8DC393166887}"/>
              </a:ext>
            </a:extLst>
          </p:cNvPr>
          <p:cNvSpPr txBox="1"/>
          <p:nvPr/>
        </p:nvSpPr>
        <p:spPr>
          <a:xfrm>
            <a:off x="5065968" y="3478165"/>
            <a:ext cx="980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70CF8"/>
                </a:solidFill>
              </a:rPr>
              <a:t>300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BAA6C-2D5C-9094-FA23-DF687CEBF49E}"/>
              </a:ext>
            </a:extLst>
          </p:cNvPr>
          <p:cNvSpPr txBox="1"/>
          <p:nvPr/>
        </p:nvSpPr>
        <p:spPr>
          <a:xfrm>
            <a:off x="5080973" y="2180101"/>
            <a:ext cx="1042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B10"/>
                </a:solidFill>
              </a:rPr>
              <a:t>5000 K</a:t>
            </a:r>
          </a:p>
        </p:txBody>
      </p:sp>
    </p:spTree>
    <p:extLst>
      <p:ext uri="{BB962C8B-B14F-4D97-AF65-F5344CB8AC3E}">
        <p14:creationId xmlns:p14="http://schemas.microsoft.com/office/powerpoint/2010/main" val="27558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406913"/>
            <a:ext cx="9071640" cy="584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800" spc="-1" dirty="0">
                <a:latin typeface="Arial"/>
              </a:rPr>
              <a:t>Pressure Contours (Beam’s Eye View)</a:t>
            </a:r>
            <a:endParaRPr lang="en-US" sz="3800" b="0" strike="noStrike" spc="-1" dirty="0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5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6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7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D3691-D673-38AA-8051-89A41A2B001C}"/>
              </a:ext>
            </a:extLst>
          </p:cNvPr>
          <p:cNvSpPr txBox="1"/>
          <p:nvPr/>
        </p:nvSpPr>
        <p:spPr>
          <a:xfrm>
            <a:off x="1131127" y="43496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f=0.05 (low density mat)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C45AD-D9A3-DD20-0513-1791027DF868}"/>
              </a:ext>
            </a:extLst>
          </p:cNvPr>
          <p:cNvSpPr txBox="1"/>
          <p:nvPr/>
        </p:nvSpPr>
        <p:spPr>
          <a:xfrm>
            <a:off x="6169285" y="43496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f=0.20 (high density mat)</a:t>
            </a:r>
          </a:p>
        </p:txBody>
      </p:sp>
      <p:pic>
        <p:nvPicPr>
          <p:cNvPr id="7" name="press05">
            <a:hlinkClick r:id="" action="ppaction://media"/>
            <a:extLst>
              <a:ext uri="{FF2B5EF4-FFF2-40B4-BE49-F238E27FC236}">
                <a16:creationId xmlns:a16="http://schemas.microsoft.com/office/drawing/2014/main" id="{AE7CDC41-6597-1135-E97F-EC0A5C0B05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5" y="2058988"/>
            <a:ext cx="5044236" cy="2138120"/>
          </a:xfrm>
          <a:prstGeom prst="rect">
            <a:avLst/>
          </a:prstGeom>
        </p:spPr>
      </p:pic>
      <p:pic>
        <p:nvPicPr>
          <p:cNvPr id="8" name="press20">
            <a:hlinkClick r:id="" action="ppaction://media"/>
            <a:extLst>
              <a:ext uri="{FF2B5EF4-FFF2-40B4-BE49-F238E27FC236}">
                <a16:creationId xmlns:a16="http://schemas.microsoft.com/office/drawing/2014/main" id="{E391E419-8AD5-FFCF-28F5-1B772A7C022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1935" y="2058988"/>
            <a:ext cx="5035432" cy="2133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2BBC1-E8A9-7924-E8DD-DEA80FECB488}"/>
              </a:ext>
            </a:extLst>
          </p:cNvPr>
          <p:cNvSpPr txBox="1"/>
          <p:nvPr/>
        </p:nvSpPr>
        <p:spPr>
          <a:xfrm>
            <a:off x="0" y="4890621"/>
            <a:ext cx="46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8984"/>
                </a:solidFill>
              </a:rPr>
              <a:t>Scale: min -5 kPa (blue) max 2.5 MPa (red)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51BE-3491-3FA5-3CDA-3D7F274099C3}"/>
              </a:ext>
            </a:extLst>
          </p:cNvPr>
          <p:cNvSpPr txBox="1"/>
          <p:nvPr/>
        </p:nvSpPr>
        <p:spPr>
          <a:xfrm>
            <a:off x="-41891" y="3480620"/>
            <a:ext cx="980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70CF8"/>
                </a:solidFill>
              </a:rPr>
              <a:t>-5 kPa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77F18-243B-E11E-DF0B-373958C69C01}"/>
              </a:ext>
            </a:extLst>
          </p:cNvPr>
          <p:cNvSpPr txBox="1"/>
          <p:nvPr/>
        </p:nvSpPr>
        <p:spPr>
          <a:xfrm>
            <a:off x="-26886" y="2182556"/>
            <a:ext cx="1042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B10"/>
                </a:solidFill>
              </a:rPr>
              <a:t>2.5 MPa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533F2-FF48-897D-E4E3-0127293DF29C}"/>
              </a:ext>
            </a:extLst>
          </p:cNvPr>
          <p:cNvSpPr txBox="1"/>
          <p:nvPr/>
        </p:nvSpPr>
        <p:spPr>
          <a:xfrm>
            <a:off x="5065968" y="3478165"/>
            <a:ext cx="980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70CF8"/>
                </a:solidFill>
              </a:rPr>
              <a:t>-5 kPa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4EF07-C1D3-9890-279D-65CD28CA16AB}"/>
              </a:ext>
            </a:extLst>
          </p:cNvPr>
          <p:cNvSpPr txBox="1"/>
          <p:nvPr/>
        </p:nvSpPr>
        <p:spPr>
          <a:xfrm>
            <a:off x="5080973" y="2180101"/>
            <a:ext cx="1042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B10"/>
                </a:solidFill>
              </a:rPr>
              <a:t>2.5 MPa</a:t>
            </a:r>
          </a:p>
        </p:txBody>
      </p:sp>
    </p:spTree>
    <p:extLst>
      <p:ext uri="{BB962C8B-B14F-4D97-AF65-F5344CB8AC3E}">
        <p14:creationId xmlns:p14="http://schemas.microsoft.com/office/powerpoint/2010/main" val="40764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Velocity Contours (Side View)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5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6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7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25B6E-5413-4746-B9BD-28389CAA35FA}"/>
              </a:ext>
            </a:extLst>
          </p:cNvPr>
          <p:cNvSpPr txBox="1"/>
          <p:nvPr/>
        </p:nvSpPr>
        <p:spPr>
          <a:xfrm>
            <a:off x="1131127" y="43496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f=0.05 (low density mat)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F03FE-CE81-2D81-41C2-ED7357FA2212}"/>
              </a:ext>
            </a:extLst>
          </p:cNvPr>
          <p:cNvSpPr txBox="1"/>
          <p:nvPr/>
        </p:nvSpPr>
        <p:spPr>
          <a:xfrm>
            <a:off x="6169285" y="43496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f=0.20 (high density mat)</a:t>
            </a:r>
          </a:p>
        </p:txBody>
      </p:sp>
      <p:pic>
        <p:nvPicPr>
          <p:cNvPr id="6" name="veloc05">
            <a:hlinkClick r:id="" action="ppaction://media"/>
            <a:extLst>
              <a:ext uri="{FF2B5EF4-FFF2-40B4-BE49-F238E27FC236}">
                <a16:creationId xmlns:a16="http://schemas.microsoft.com/office/drawing/2014/main" id="{5A26CD8A-1DBD-CC0D-A407-A4D7FE4302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5" y="1953373"/>
            <a:ext cx="5044236" cy="2120510"/>
          </a:xfrm>
          <a:prstGeom prst="rect">
            <a:avLst/>
          </a:prstGeom>
        </p:spPr>
      </p:pic>
      <p:pic>
        <p:nvPicPr>
          <p:cNvPr id="7" name="veloc20">
            <a:hlinkClick r:id="" action="ppaction://media"/>
            <a:extLst>
              <a:ext uri="{FF2B5EF4-FFF2-40B4-BE49-F238E27FC236}">
                <a16:creationId xmlns:a16="http://schemas.microsoft.com/office/drawing/2014/main" id="{84E05745-7456-081C-96A7-56409A4D6E8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7534" y="1953372"/>
            <a:ext cx="5026628" cy="2124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0534A-B3CF-5D0D-3E34-0F4387B44F20}"/>
              </a:ext>
            </a:extLst>
          </p:cNvPr>
          <p:cNvSpPr txBox="1"/>
          <p:nvPr/>
        </p:nvSpPr>
        <p:spPr>
          <a:xfrm>
            <a:off x="0" y="4890621"/>
            <a:ext cx="46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8984"/>
                </a:solidFill>
              </a:rPr>
              <a:t>Scale: min 0 m/s (blue) max 240 m/s (red)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F0731-80E1-1A7F-29A5-37A91AEA5646}"/>
              </a:ext>
            </a:extLst>
          </p:cNvPr>
          <p:cNvSpPr txBox="1"/>
          <p:nvPr/>
        </p:nvSpPr>
        <p:spPr>
          <a:xfrm>
            <a:off x="-41891" y="3370010"/>
            <a:ext cx="980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70CF8"/>
                </a:solidFill>
              </a:rPr>
              <a:t> 0 m/s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9CA71-364A-6EFC-3686-CA02DA0EA179}"/>
              </a:ext>
            </a:extLst>
          </p:cNvPr>
          <p:cNvSpPr txBox="1"/>
          <p:nvPr/>
        </p:nvSpPr>
        <p:spPr>
          <a:xfrm>
            <a:off x="-26886" y="2116190"/>
            <a:ext cx="1042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B10"/>
                </a:solidFill>
              </a:rPr>
              <a:t>240 m/s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33CDF-2103-8DF2-CBAD-316606B18B42}"/>
              </a:ext>
            </a:extLst>
          </p:cNvPr>
          <p:cNvSpPr txBox="1"/>
          <p:nvPr/>
        </p:nvSpPr>
        <p:spPr>
          <a:xfrm>
            <a:off x="5065968" y="3367555"/>
            <a:ext cx="980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70CF8"/>
                </a:solidFill>
              </a:rPr>
              <a:t> 0 m/s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155D5-7B76-2B5F-0902-657A529B1014}"/>
              </a:ext>
            </a:extLst>
          </p:cNvPr>
          <p:cNvSpPr txBox="1"/>
          <p:nvPr/>
        </p:nvSpPr>
        <p:spPr>
          <a:xfrm>
            <a:off x="5080973" y="2113735"/>
            <a:ext cx="1042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B10"/>
                </a:solidFill>
              </a:rPr>
              <a:t>240 m/s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A4BA30B-CC04-843E-F061-149E39E8AB60}"/>
              </a:ext>
            </a:extLst>
          </p:cNvPr>
          <p:cNvSpPr/>
          <p:nvPr/>
        </p:nvSpPr>
        <p:spPr>
          <a:xfrm rot="5400000">
            <a:off x="4028204" y="2462457"/>
            <a:ext cx="978408" cy="484632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6AAAE-5BEA-EE6C-6D37-7F45F89EED60}"/>
              </a:ext>
            </a:extLst>
          </p:cNvPr>
          <p:cNvSpPr txBox="1"/>
          <p:nvPr/>
        </p:nvSpPr>
        <p:spPr>
          <a:xfrm rot="16200000">
            <a:off x="4118075" y="2418502"/>
            <a:ext cx="76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AF3C2D-1B4B-14F4-4B85-A3E9F5EFE2B5}"/>
              </a:ext>
            </a:extLst>
          </p:cNvPr>
          <p:cNvSpPr/>
          <p:nvPr/>
        </p:nvSpPr>
        <p:spPr>
          <a:xfrm rot="5400000">
            <a:off x="9221678" y="2459968"/>
            <a:ext cx="978408" cy="484632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00A69-802C-E4D9-0F36-B6851EE7E6ED}"/>
              </a:ext>
            </a:extLst>
          </p:cNvPr>
          <p:cNvSpPr txBox="1"/>
          <p:nvPr/>
        </p:nvSpPr>
        <p:spPr>
          <a:xfrm rot="16200000">
            <a:off x="9311549" y="2416013"/>
            <a:ext cx="76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2144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7ED37859-9880-8AA9-3CE0-D8739E7A0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" y="3382695"/>
            <a:ext cx="3394406" cy="2261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AD2901-72D7-5B41-F074-83F8559B7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61" y="3416036"/>
            <a:ext cx="3294330" cy="2195000"/>
          </a:xfrm>
          <a:prstGeom prst="rect">
            <a:avLst/>
          </a:prstGeom>
        </p:spPr>
      </p:pic>
      <p:pic>
        <p:nvPicPr>
          <p:cNvPr id="12" name="Picture 11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E6E0F0CA-BDB0-B3BD-2B8C-3754B9A4B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12" y="771129"/>
            <a:ext cx="3394407" cy="2261681"/>
          </a:xfrm>
          <a:prstGeom prst="rect">
            <a:avLst/>
          </a:prstGeom>
        </p:spPr>
      </p:pic>
      <p:pic>
        <p:nvPicPr>
          <p:cNvPr id="8" name="Picture 7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4A7F78EF-1F69-E784-CDB1-D8BB8C3DA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" y="767941"/>
            <a:ext cx="3441445" cy="2293023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504000" y="208349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Pressure Plots for Various Points</a:t>
            </a:r>
            <a:endParaRPr lang="en-US" dirty="0"/>
          </a:p>
        </p:txBody>
      </p:sp>
      <p:sp>
        <p:nvSpPr>
          <p:cNvPr id="80" name="TextShape 3"/>
          <p:cNvSpPr txBox="1"/>
          <p:nvPr/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TextShape 4"/>
          <p:cNvSpPr txBox="1"/>
          <p:nvPr/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TextShape 5"/>
          <p:cNvSpPr txBox="1"/>
          <p:nvPr/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 dirty="0"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9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ECBE9-1297-0224-3607-177F8EE1B792}"/>
              </a:ext>
            </a:extLst>
          </p:cNvPr>
          <p:cNvSpPr txBox="1"/>
          <p:nvPr/>
        </p:nvSpPr>
        <p:spPr>
          <a:xfrm>
            <a:off x="7151958" y="1198790"/>
            <a:ext cx="2776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fluid phase pressure between low and high density cases shows: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center and at 1 sigma (r=0.25 mm) pressure is approx. double for f=0.20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wave propagates faster in f=0.05 case</a:t>
            </a:r>
          </a:p>
        </p:txBody>
      </p:sp>
      <p:pic>
        <p:nvPicPr>
          <p:cNvPr id="18" name="Picture 17" descr="A picture containing art, light&#10;&#10;Description automatically generated">
            <a:extLst>
              <a:ext uri="{FF2B5EF4-FFF2-40B4-BE49-F238E27FC236}">
                <a16:creationId xmlns:a16="http://schemas.microsoft.com/office/drawing/2014/main" id="{E5A35ED3-2071-9C5F-BF01-BC8226518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02" y="2922011"/>
            <a:ext cx="2544290" cy="596318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621570A-0B93-ABC8-DEE7-2C4CDCAD83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12445" y="2400532"/>
            <a:ext cx="1141750" cy="20181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FD2F13C-ADCD-9453-5A4E-4DE3F288127A}"/>
              </a:ext>
            </a:extLst>
          </p:cNvPr>
          <p:cNvCxnSpPr>
            <a:cxnSpLocks/>
          </p:cNvCxnSpPr>
          <p:nvPr/>
        </p:nvCxnSpPr>
        <p:spPr>
          <a:xfrm rot="5400000">
            <a:off x="3339287" y="2466154"/>
            <a:ext cx="654993" cy="55732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589EAE3-02CE-BD44-D7B6-10F4B50EB03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18126" y="3748501"/>
            <a:ext cx="1765134" cy="5220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9E30401-E4CD-A13B-8A29-69740B9F9266}"/>
              </a:ext>
            </a:extLst>
          </p:cNvPr>
          <p:cNvCxnSpPr/>
          <p:nvPr/>
        </p:nvCxnSpPr>
        <p:spPr>
          <a:xfrm rot="5400000" flipH="1" flipV="1">
            <a:off x="3655015" y="3302595"/>
            <a:ext cx="774292" cy="4230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20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22EB0389-5DDD-0ACC-B732-2E233127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19" y="1304593"/>
            <a:ext cx="4813856" cy="3207455"/>
          </a:xfrm>
          <a:prstGeom prst="rect">
            <a:avLst/>
          </a:prstGeom>
        </p:spPr>
      </p:pic>
      <p:pic>
        <p:nvPicPr>
          <p:cNvPr id="9" name="Picture 8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520776FB-9C19-3BF1-9C4D-E80AF08BA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" y="1306414"/>
            <a:ext cx="4829913" cy="3218154"/>
          </a:xfrm>
          <a:prstGeom prst="rect">
            <a:avLst/>
          </a:prstGeom>
        </p:spPr>
      </p:pic>
      <p:sp>
        <p:nvSpPr>
          <p:cNvPr id="70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Pressure Plots Case by Case</a:t>
            </a:r>
          </a:p>
        </p:txBody>
      </p:sp>
      <p:sp>
        <p:nvSpPr>
          <p:cNvPr id="74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7891C-B146-D58E-DCDB-69572BE42D03}"/>
              </a:ext>
            </a:extLst>
          </p:cNvPr>
          <p:cNvSpPr txBox="1"/>
          <p:nvPr/>
        </p:nvSpPr>
        <p:spPr>
          <a:xfrm>
            <a:off x="1061966" y="4512048"/>
            <a:ext cx="2743200" cy="3052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f=0.05 (low density mat)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10D5C-727D-C061-DD54-BE7057455EC3}"/>
              </a:ext>
            </a:extLst>
          </p:cNvPr>
          <p:cNvSpPr txBox="1"/>
          <p:nvPr/>
        </p:nvSpPr>
        <p:spPr>
          <a:xfrm>
            <a:off x="5873347" y="4499302"/>
            <a:ext cx="2743200" cy="3052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f=0.20 (high density mat)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CC908-8B6E-5511-8537-73D137606D95}"/>
              </a:ext>
            </a:extLst>
          </p:cNvPr>
          <p:cNvSpPr txBox="1"/>
          <p:nvPr/>
        </p:nvSpPr>
        <p:spPr>
          <a:xfrm>
            <a:off x="0" y="4886668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8984"/>
                </a:solidFill>
              </a:rPr>
              <a:t>Scale is identical between plots; beam sigma is 0.25 mm, boundary is at 5 mm</a:t>
            </a:r>
          </a:p>
        </p:txBody>
      </p:sp>
    </p:spTree>
    <p:extLst>
      <p:ext uri="{BB962C8B-B14F-4D97-AF65-F5344CB8AC3E}">
        <p14:creationId xmlns:p14="http://schemas.microsoft.com/office/powerpoint/2010/main" val="109147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422301"/>
            <a:ext cx="907164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b="0" strike="noStrike" spc="-1" dirty="0">
                <a:latin typeface="Arial"/>
              </a:rPr>
              <a:t>I</a:t>
            </a:r>
            <a:r>
              <a:rPr lang="en-US" sz="3600" spc="-1" dirty="0">
                <a:latin typeface="Arial"/>
              </a:rPr>
              <a:t>nterpretation: What Happened at HRM?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TextShape 3"/>
          <p:cNvSpPr txBox="1"/>
          <p:nvPr/>
        </p:nvSpPr>
        <p:spPr>
          <a:xfrm>
            <a:off x="4590585" y="1326600"/>
            <a:ext cx="5192752" cy="156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We see a nearly identical temperature rise, and SEM did not show breaking or melting of individual fibers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strike="noStrike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The air pressure rise in the denser mat is </a:t>
            </a:r>
            <a:r>
              <a:rPr lang="en-US" sz="2000" b="0" strike="noStrike" spc="-1" dirty="0">
                <a:solidFill>
                  <a:srgbClr val="CC0000"/>
                </a:solidFill>
                <a:latin typeface="Arial"/>
              </a:rPr>
              <a:t>significantly larger</a:t>
            </a:r>
          </a:p>
        </p:txBody>
      </p:sp>
      <p:sp>
        <p:nvSpPr>
          <p:cNvPr id="65" name="TextShape 4"/>
          <p:cNvSpPr txBox="1"/>
          <p:nvPr/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A picture containing screenshot, map, black and white&#10;&#10;Description automatically generated">
            <a:extLst>
              <a:ext uri="{FF2B5EF4-FFF2-40B4-BE49-F238E27FC236}">
                <a16:creationId xmlns:a16="http://schemas.microsoft.com/office/drawing/2014/main" id="{EFE1D2AA-8832-2CC9-1C7A-A118802F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40" y="1279440"/>
            <a:ext cx="4546494" cy="3968809"/>
          </a:xfrm>
          <a:prstGeom prst="rect">
            <a:avLst/>
          </a:prstGeom>
        </p:spPr>
      </p:pic>
      <p:sp>
        <p:nvSpPr>
          <p:cNvPr id="4" name="TextShape 3">
            <a:extLst>
              <a:ext uri="{FF2B5EF4-FFF2-40B4-BE49-F238E27FC236}">
                <a16:creationId xmlns:a16="http://schemas.microsoft.com/office/drawing/2014/main" id="{F0DEB5F7-34E6-ED17-59CF-79253E464092}"/>
              </a:ext>
            </a:extLst>
          </p:cNvPr>
          <p:cNvSpPr txBox="1"/>
          <p:nvPr/>
        </p:nvSpPr>
        <p:spPr>
          <a:xfrm>
            <a:off x="4586871" y="3088888"/>
            <a:ext cx="5192752" cy="183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Velocity contours show a “shockwave” in both cases during firing that propagates more freely in the low density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strike="noStrike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Suggests that a </a:t>
            </a:r>
            <a:r>
              <a:rPr lang="en-US" sz="2000" u="sng" spc="-1" dirty="0">
                <a:latin typeface="Arial"/>
              </a:rPr>
              <a:t>trapped</a:t>
            </a:r>
            <a:r>
              <a:rPr lang="en-US" sz="2000" spc="-1" dirty="0">
                <a:latin typeface="Arial"/>
              </a:rPr>
              <a:t> pressure wave in the higher density mat caused the damage!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6BE51F4A-DA84-6476-5A81-92AB168B299F}"/>
              </a:ext>
            </a:extLst>
          </p:cNvPr>
          <p:cNvSpPr txBox="1"/>
          <p:nvPr/>
        </p:nvSpPr>
        <p:spPr>
          <a:xfrm>
            <a:off x="7171" y="5113623"/>
            <a:ext cx="3236748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spc="-1" dirty="0">
                <a:solidFill>
                  <a:srgbClr val="8C8984"/>
                </a:solidFill>
                <a:latin typeface="Arial"/>
              </a:rPr>
              <a:t>HRM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 images courtesy of Sujit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Bidhar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88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Background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680562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As others have explained in better detail: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Need to advance target technology to match increasing primary beam power. Opens the door to lots of new facilities and experiments!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900" b="0" strike="noStrike" spc="-1" dirty="0">
                <a:latin typeface="Arial"/>
              </a:rPr>
              <a:t>Many creative approaches by the HPT R&amp;D community to meet these challenges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In this presentation, we will review work we conducted that supports ongoing research by the High Power </a:t>
            </a:r>
            <a:r>
              <a:rPr lang="en-US" sz="1900" spc="-1" dirty="0" err="1">
                <a:latin typeface="Arial"/>
              </a:rPr>
              <a:t>Targetry</a:t>
            </a:r>
            <a:r>
              <a:rPr lang="en-US" sz="1900" spc="-1" dirty="0">
                <a:latin typeface="Arial"/>
              </a:rPr>
              <a:t> R&amp;D Group at Fermilab on one such novel target concept: nanofiber targets!</a:t>
            </a:r>
            <a:endParaRPr lang="en-US" sz="19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Conclusions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326600"/>
            <a:ext cx="9071640" cy="366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latin typeface="Arial"/>
              </a:rPr>
              <a:t>Using Porous Media Models, we carried out </a:t>
            </a:r>
            <a:r>
              <a:rPr lang="en-US" sz="2200" spc="-1" dirty="0" err="1">
                <a:latin typeface="Arial"/>
              </a:rPr>
              <a:t>multiphysics</a:t>
            </a:r>
            <a:r>
              <a:rPr lang="en-US" sz="2200" spc="-1" dirty="0">
                <a:latin typeface="Arial"/>
              </a:rPr>
              <a:t> simulations of nanofiber targets, the first to incorporate the fluid flow, with the results qualitatively consistent with experiments at HRM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spc="-1" dirty="0">
                <a:latin typeface="Arial"/>
              </a:rPr>
              <a:t>There is room for improvement and refinements—the subject of my thesis research and continuing collaboration with the HPT R&amp;D Group. An exciting problem bringing together lots of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strike="noStrike" spc="-1" dirty="0">
                <a:latin typeface="Arial"/>
              </a:rPr>
              <a:t>Such simulations can also be used for optimization studies to predict optimal design parameters—a good application for Bayesian Optimization </a:t>
            </a:r>
            <a:r>
              <a:rPr lang="en-US" sz="2200" b="0" strike="noStrike" spc="-1" dirty="0">
                <a:solidFill>
                  <a:srgbClr val="8C8984"/>
                </a:solidFill>
                <a:latin typeface="Arial"/>
              </a:rPr>
              <a:t>(emailing questions about this is </a:t>
            </a:r>
            <a:r>
              <a:rPr lang="en-US" sz="2200" b="0" i="1" u="sng" strike="noStrike" spc="-1" dirty="0">
                <a:solidFill>
                  <a:srgbClr val="8C8984"/>
                </a:solidFill>
                <a:latin typeface="Arial"/>
              </a:rPr>
              <a:t>encouraged</a:t>
            </a:r>
            <a:r>
              <a:rPr lang="en-US" sz="2200" b="0" strike="noStrike" spc="-1" dirty="0">
                <a:solidFill>
                  <a:srgbClr val="8C8984"/>
                </a:solidFill>
                <a:latin typeface="Arial"/>
              </a:rPr>
              <a:t>)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53DD-0C72-0386-6D4B-705CF8EE4830}"/>
              </a:ext>
            </a:extLst>
          </p:cNvPr>
          <p:cNvSpPr txBox="1"/>
          <p:nvPr/>
        </p:nvSpPr>
        <p:spPr>
          <a:xfrm>
            <a:off x="6271502" y="4829748"/>
            <a:ext cx="282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wasztalos@hawk.iit.edu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BEB332C-0A31-799E-EE3C-A936B1FC916F}"/>
              </a:ext>
            </a:extLst>
          </p:cNvPr>
          <p:cNvSpPr/>
          <p:nvPr/>
        </p:nvSpPr>
        <p:spPr>
          <a:xfrm>
            <a:off x="7278329" y="4645742"/>
            <a:ext cx="228600" cy="240926"/>
          </a:xfrm>
          <a:prstGeom prst="downArrow">
            <a:avLst/>
          </a:prstGeom>
          <a:solidFill>
            <a:srgbClr val="CC0000"/>
          </a:solidFill>
          <a:ln>
            <a:solidFill>
              <a:srgbClr val="8C89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Thanks for Your Time and Attention!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A picture containing cartoon, illustration, animated cartoon, graphics&#10;&#10;Description automatically generated">
            <a:extLst>
              <a:ext uri="{FF2B5EF4-FFF2-40B4-BE49-F238E27FC236}">
                <a16:creationId xmlns:a16="http://schemas.microsoft.com/office/drawing/2014/main" id="{04DA2BDE-1ECB-2810-231B-21359688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1" y="1279440"/>
            <a:ext cx="7069438" cy="3976560"/>
          </a:xfrm>
          <a:prstGeom prst="rect">
            <a:avLst/>
          </a:prstGeom>
        </p:spPr>
      </p:pic>
      <p:sp>
        <p:nvSpPr>
          <p:cNvPr id="2" name="TextShape 6">
            <a:extLst>
              <a:ext uri="{FF2B5EF4-FFF2-40B4-BE49-F238E27FC236}">
                <a16:creationId xmlns:a16="http://schemas.microsoft.com/office/drawing/2014/main" id="{ED821716-8FED-9E73-C724-06C966331869}"/>
              </a:ext>
            </a:extLst>
          </p:cNvPr>
          <p:cNvSpPr txBox="1"/>
          <p:nvPr/>
        </p:nvSpPr>
        <p:spPr>
          <a:xfrm>
            <a:off x="7170" y="5113623"/>
            <a:ext cx="10108829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Image courtesy of FNAL Symmetry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Maga</a:t>
            </a:r>
            <a:r>
              <a:rPr lang="en-US" sz="1400" spc="-1" dirty="0" err="1">
                <a:solidFill>
                  <a:srgbClr val="8C8984"/>
                </a:solidFill>
                <a:latin typeface="Arial"/>
              </a:rPr>
              <a:t>zie</a:t>
            </a:r>
            <a:r>
              <a:rPr lang="en-US" sz="1400" spc="-1" dirty="0">
                <a:solidFill>
                  <a:srgbClr val="8C8984"/>
                </a:solidFill>
                <a:latin typeface="Arial"/>
              </a:rPr>
              <a:t>, </a:t>
            </a:r>
            <a:r>
              <a:rPr lang="en-US" sz="1400" i="1" spc="-1" dirty="0">
                <a:solidFill>
                  <a:srgbClr val="8C8984"/>
                </a:solidFill>
                <a:latin typeface="Arial"/>
              </a:rPr>
              <a:t>How To Make A Neutrino Beam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28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References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326600"/>
            <a:ext cx="9071640" cy="392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r>
              <a:rPr lang="en-US" sz="1500" b="0" strike="noStrike" spc="-1" dirty="0">
                <a:latin typeface="Arial"/>
              </a:rPr>
              <a:t>[1] S. </a:t>
            </a:r>
            <a:r>
              <a:rPr lang="en-US" sz="1500" b="0" strike="noStrike" spc="-1" dirty="0" err="1">
                <a:latin typeface="Arial"/>
              </a:rPr>
              <a:t>Bidhar</a:t>
            </a:r>
            <a:r>
              <a:rPr lang="en-US" sz="1500" b="0" strike="noStrike" spc="-1" dirty="0">
                <a:latin typeface="Arial"/>
              </a:rPr>
              <a:t> </a:t>
            </a:r>
            <a:r>
              <a:rPr lang="en-US" sz="1500" b="0" i="1" strike="noStrike" spc="-1" dirty="0">
                <a:latin typeface="Arial"/>
              </a:rPr>
              <a:t>et al.</a:t>
            </a:r>
            <a:r>
              <a:rPr lang="en-US" sz="1500" b="0" strike="noStrike" spc="-1" dirty="0">
                <a:latin typeface="Arial"/>
              </a:rPr>
              <a:t>, “Production and qualification of an </a:t>
            </a:r>
            <a:r>
              <a:rPr lang="en-US" sz="1500" b="0" strike="noStrike" spc="-1" dirty="0" err="1">
                <a:latin typeface="Arial"/>
              </a:rPr>
              <a:t>electrospun</a:t>
            </a:r>
            <a:r>
              <a:rPr lang="en-US" sz="1500" b="0" strike="noStrike" spc="-1" dirty="0">
                <a:latin typeface="Arial"/>
              </a:rPr>
              <a:t> ceramic nanofiber material as a candidate future high power target,” </a:t>
            </a:r>
            <a:r>
              <a:rPr lang="en-US" sz="1500" b="0" i="1" strike="noStrike" spc="-1" dirty="0">
                <a:latin typeface="Arial"/>
              </a:rPr>
              <a:t>Phys. Rev. Accel. Beams</a:t>
            </a:r>
            <a:r>
              <a:rPr lang="en-US" sz="1500" b="0" strike="noStrike" spc="-1" dirty="0">
                <a:latin typeface="Arial"/>
              </a:rPr>
              <a:t>, vol. 24, p. 123001, Dec 2021.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spc="-1" dirty="0">
                <a:latin typeface="Arial"/>
              </a:rPr>
              <a:t>[2] S. Whitaker, “Flow in porous media I: A theoretical derivation of Darcy’s law,” </a:t>
            </a:r>
            <a:r>
              <a:rPr lang="en-US" sz="1500" i="1" spc="-1" dirty="0" err="1">
                <a:latin typeface="Arial"/>
              </a:rPr>
              <a:t>Transp</a:t>
            </a:r>
            <a:r>
              <a:rPr lang="en-US" sz="1500" i="1" spc="-1" dirty="0">
                <a:latin typeface="Arial"/>
              </a:rPr>
              <a:t> Porous Med</a:t>
            </a:r>
            <a:r>
              <a:rPr lang="en-US" sz="1500" spc="-1" dirty="0">
                <a:latin typeface="Arial"/>
              </a:rPr>
              <a:t>, p. 3-    25, 1986.</a:t>
            </a:r>
          </a:p>
          <a:p>
            <a:endParaRPr lang="en-US" sz="1500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[3] D. </a:t>
            </a:r>
            <a:r>
              <a:rPr lang="en-US" sz="1500" spc="-1" dirty="0">
                <a:latin typeface="Arial"/>
              </a:rPr>
              <a:t>L. Johnson, J. </a:t>
            </a:r>
            <a:r>
              <a:rPr lang="en-US" sz="1500" spc="-1" dirty="0" err="1">
                <a:latin typeface="Arial"/>
              </a:rPr>
              <a:t>Koplik</a:t>
            </a:r>
            <a:r>
              <a:rPr lang="en-US" sz="1500" spc="-1" dirty="0">
                <a:latin typeface="Arial"/>
              </a:rPr>
              <a:t>, and R. </a:t>
            </a:r>
            <a:r>
              <a:rPr lang="en-US" sz="1500" spc="-1" dirty="0" err="1">
                <a:latin typeface="Arial"/>
              </a:rPr>
              <a:t>Dashen</a:t>
            </a:r>
            <a:r>
              <a:rPr lang="en-US" sz="1500" spc="-1" dirty="0">
                <a:latin typeface="Arial"/>
              </a:rPr>
              <a:t>, “Theory of dynamic permeability and tortuosity in fluid-saturated porous media,” </a:t>
            </a:r>
            <a:r>
              <a:rPr lang="en-US" sz="1500" i="1" spc="-1" dirty="0">
                <a:latin typeface="Arial"/>
              </a:rPr>
              <a:t>Journal of Fluid Mechanics</a:t>
            </a:r>
            <a:r>
              <a:rPr lang="en-US" sz="1500" spc="-1" dirty="0">
                <a:latin typeface="Arial"/>
              </a:rPr>
              <a:t>, vol. 176, p. 379-402, 1987.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spc="-1" dirty="0">
                <a:latin typeface="Arial"/>
              </a:rPr>
              <a:t>[4] K. </a:t>
            </a:r>
            <a:r>
              <a:rPr lang="en-US" sz="1500" spc="-1" dirty="0" err="1">
                <a:latin typeface="Arial"/>
              </a:rPr>
              <a:t>Daryabeigi</a:t>
            </a:r>
            <a:r>
              <a:rPr lang="en-US" sz="1500" spc="-1" dirty="0">
                <a:latin typeface="Arial"/>
              </a:rPr>
              <a:t>, “Heat transfer in high-temperature fibrous insulation,” </a:t>
            </a:r>
            <a:r>
              <a:rPr lang="en-US" sz="1500" i="1" spc="-1" dirty="0">
                <a:latin typeface="Arial"/>
              </a:rPr>
              <a:t>Journal of </a:t>
            </a:r>
            <a:r>
              <a:rPr lang="en-US" sz="1500" i="1" spc="-1" dirty="0" err="1">
                <a:latin typeface="Arial"/>
              </a:rPr>
              <a:t>Thermophysics</a:t>
            </a:r>
            <a:r>
              <a:rPr lang="en-US" sz="1500" i="1" spc="-1" dirty="0">
                <a:latin typeface="Arial"/>
              </a:rPr>
              <a:t> and Heat Transfer</a:t>
            </a:r>
            <a:r>
              <a:rPr lang="en-US" sz="1500" spc="-1" dirty="0">
                <a:latin typeface="Arial"/>
              </a:rPr>
              <a:t>, vol. 17, no. 1, pp. 10-20, 2003.</a:t>
            </a:r>
          </a:p>
          <a:p>
            <a:endParaRPr lang="en-US" sz="1500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[</a:t>
            </a:r>
            <a:r>
              <a:rPr lang="en-US" sz="1500" spc="-1" dirty="0">
                <a:latin typeface="Arial"/>
              </a:rPr>
              <a:t>5] R. Bhattacharyya, “Heat-transfer model for fibrous insulations,” </a:t>
            </a:r>
            <a:r>
              <a:rPr lang="en-US" sz="1500" i="1" spc="-1" dirty="0">
                <a:latin typeface="Arial"/>
              </a:rPr>
              <a:t>ASTM special technical publications</a:t>
            </a:r>
            <a:r>
              <a:rPr lang="en-US" sz="1500" spc="-1" dirty="0">
                <a:latin typeface="Arial"/>
              </a:rPr>
              <a:t>, pp. 272-286, 1980.</a:t>
            </a:r>
          </a:p>
          <a:p>
            <a:endParaRPr lang="en-US" sz="1500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[</a:t>
            </a:r>
            <a:r>
              <a:rPr lang="en-US" sz="1500" spc="-1" dirty="0">
                <a:latin typeface="Arial"/>
              </a:rPr>
              <a:t>6] N. </a:t>
            </a:r>
            <a:r>
              <a:rPr lang="en-US" sz="1500" spc="-1" dirty="0" err="1">
                <a:latin typeface="Arial"/>
              </a:rPr>
              <a:t>Mokhov</a:t>
            </a:r>
            <a:r>
              <a:rPr lang="en-US" sz="1500" spc="-1" dirty="0">
                <a:latin typeface="Arial"/>
              </a:rPr>
              <a:t> </a:t>
            </a:r>
            <a:r>
              <a:rPr lang="en-US" sz="1500" i="1" spc="-1" dirty="0">
                <a:latin typeface="Arial"/>
              </a:rPr>
              <a:t>et al.</a:t>
            </a:r>
            <a:r>
              <a:rPr lang="en-US" sz="1500" spc="-1" dirty="0">
                <a:latin typeface="Arial"/>
              </a:rPr>
              <a:t>, “MARS15 code developments driven by the intensity frontier needs,” </a:t>
            </a:r>
            <a:r>
              <a:rPr lang="en-US" sz="1500" i="1" spc="-1" dirty="0">
                <a:latin typeface="Arial"/>
              </a:rPr>
              <a:t>Prog. </a:t>
            </a:r>
            <a:r>
              <a:rPr lang="en-US" sz="1500" i="1" spc="-1" dirty="0" err="1">
                <a:latin typeface="Arial"/>
              </a:rPr>
              <a:t>Nucl</a:t>
            </a:r>
            <a:r>
              <a:rPr lang="en-US" sz="1500" i="1" spc="-1" dirty="0">
                <a:latin typeface="Arial"/>
              </a:rPr>
              <a:t>. Sci. Technol.</a:t>
            </a:r>
            <a:r>
              <a:rPr lang="en-US" sz="1500" spc="-1" dirty="0">
                <a:latin typeface="Arial"/>
              </a:rPr>
              <a:t>, pp. 496-501, 2014.</a:t>
            </a:r>
          </a:p>
          <a:p>
            <a:endParaRPr lang="en-US" sz="1500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[7] N. </a:t>
            </a:r>
            <a:r>
              <a:rPr lang="en-US" sz="1500" b="0" strike="noStrike" spc="-1" dirty="0" err="1">
                <a:latin typeface="Arial"/>
              </a:rPr>
              <a:t>Mokhov</a:t>
            </a:r>
            <a:r>
              <a:rPr lang="en-US" sz="1500" b="0" strike="noStrike" spc="-1" dirty="0">
                <a:latin typeface="Arial"/>
              </a:rPr>
              <a:t>, “Status of MARS code,” Fermilab-Conf-03/053, (Batavia, Illinois), 2003.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spc="-1" dirty="0">
                <a:latin typeface="Arial"/>
              </a:rPr>
              <a:t>[8] N.V. </a:t>
            </a:r>
            <a:r>
              <a:rPr lang="en-US" sz="1500" spc="-1" dirty="0" err="1">
                <a:latin typeface="Arial"/>
              </a:rPr>
              <a:t>Mokhov</a:t>
            </a:r>
            <a:r>
              <a:rPr lang="en-US" sz="1500" spc="-1" dirty="0">
                <a:latin typeface="Arial"/>
              </a:rPr>
              <a:t> and C.C. James, </a:t>
            </a:r>
            <a:r>
              <a:rPr lang="en-US" sz="1500" i="1" spc="-1" dirty="0">
                <a:latin typeface="Arial"/>
              </a:rPr>
              <a:t>The MARS Code System User’s Guide, Version 15</a:t>
            </a:r>
            <a:r>
              <a:rPr lang="en-US" sz="1500" spc="-1" dirty="0">
                <a:latin typeface="Arial"/>
              </a:rPr>
              <a:t> (2016).</a:t>
            </a:r>
          </a:p>
          <a:p>
            <a:endParaRPr lang="en-US" sz="1500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[9] “MARS website.” https://mars.fnal.gov</a:t>
            </a: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89680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Appendix: Thermal Conductivity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6C4CE075-94AD-BB19-8B4B-E3A49644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07" y="1600200"/>
            <a:ext cx="5233396" cy="3486993"/>
          </a:xfrm>
          <a:prstGeom prst="rect">
            <a:avLst/>
          </a:prstGeom>
        </p:spPr>
      </p:pic>
      <p:pic>
        <p:nvPicPr>
          <p:cNvPr id="5" name="Picture 4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D1788DD6-EFFA-C64F-DAC8-DBF2491F4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640"/>
            <a:ext cx="4795930" cy="31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1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Appendix: kg and </a:t>
            </a:r>
            <a:r>
              <a:rPr lang="en-US" sz="4400" spc="-1" dirty="0" err="1">
                <a:latin typeface="Arial"/>
              </a:rPr>
              <a:t>ks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673A1-F4F6-62EB-C591-E4CA70F36022}"/>
              </a:ext>
            </a:extLst>
          </p:cNvPr>
          <p:cNvSpPr txBox="1"/>
          <p:nvPr/>
        </p:nvSpPr>
        <p:spPr>
          <a:xfrm>
            <a:off x="287594" y="1489587"/>
            <a:ext cx="24556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Thermal conductivity of individual phases actually differs from bulk quantities in the following ways:</a:t>
            </a:r>
          </a:p>
          <a:p>
            <a:endParaRPr lang="en-US" sz="1400" dirty="0"/>
          </a:p>
          <a:p>
            <a:r>
              <a:rPr lang="en-US" sz="1400" dirty="0"/>
              <a:t>Thermal </a:t>
            </a:r>
            <a:r>
              <a:rPr lang="en-US" sz="1400" dirty="0" err="1"/>
              <a:t>Accomodation</a:t>
            </a:r>
            <a:r>
              <a:rPr lang="en-US" sz="1400" dirty="0"/>
              <a:t> coefficient handles nonequilibrium </a:t>
            </a:r>
            <a:r>
              <a:rPr lang="en-US" sz="1400" dirty="0" err="1"/>
              <a:t>btwn</a:t>
            </a:r>
            <a:r>
              <a:rPr lang="en-US" sz="1400" dirty="0"/>
              <a:t> fibers and gas</a:t>
            </a:r>
          </a:p>
          <a:p>
            <a:endParaRPr lang="en-US" sz="1400" dirty="0"/>
          </a:p>
          <a:p>
            <a:r>
              <a:rPr lang="en-US" sz="1400" dirty="0"/>
              <a:t>Interested in better calculating (or measuring) individual nanofiber thermal conductivity.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9ABA0-5288-6076-BBF4-4210F71BBAEF}"/>
                  </a:ext>
                </a:extLst>
              </p:cNvPr>
              <p:cNvSpPr txBox="1"/>
              <p:nvPr/>
            </p:nvSpPr>
            <p:spPr>
              <a:xfrm>
                <a:off x="3532238" y="1792068"/>
                <a:ext cx="2073966" cy="353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YSZ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bulk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9ABA0-5288-6076-BBF4-4210F71B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38" y="1792068"/>
                <a:ext cx="2073966" cy="353045"/>
              </a:xfrm>
              <a:prstGeom prst="rect">
                <a:avLst/>
              </a:prstGeom>
              <a:blipFill>
                <a:blip r:embed="rId2"/>
                <a:stretch>
                  <a:fillRect l="-2053" r="-2933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37DE49-EA93-C31A-3DDA-047057B3387D}"/>
              </a:ext>
            </a:extLst>
          </p:cNvPr>
          <p:cNvSpPr txBox="1"/>
          <p:nvPr/>
        </p:nvSpPr>
        <p:spPr>
          <a:xfrm>
            <a:off x="3458497" y="1489242"/>
            <a:ext cx="393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Empirical model for solid phase: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7AB7A-E9AF-C712-0BEE-13C7ED22C78D}"/>
              </a:ext>
            </a:extLst>
          </p:cNvPr>
          <p:cNvSpPr txBox="1"/>
          <p:nvPr/>
        </p:nvSpPr>
        <p:spPr>
          <a:xfrm>
            <a:off x="6488384" y="1804199"/>
            <a:ext cx="353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(Verschoor and </a:t>
            </a:r>
            <a:r>
              <a:rPr lang="en-US" dirty="0" err="1"/>
              <a:t>Greebler</a:t>
            </a:r>
            <a:r>
              <a:rPr lang="en-US" dirty="0"/>
              <a:t>, 1952.)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59094-A1FD-CFF6-9EC8-58FEDC05BB04}"/>
              </a:ext>
            </a:extLst>
          </p:cNvPr>
          <p:cNvSpPr txBox="1"/>
          <p:nvPr/>
        </p:nvSpPr>
        <p:spPr>
          <a:xfrm>
            <a:off x="3532238" y="2459938"/>
            <a:ext cx="489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Theoretical Model for Gas Phase (Gas-Collision Dynamics, </a:t>
            </a:r>
            <a:r>
              <a:rPr lang="en-US" dirty="0" err="1"/>
              <a:t>Daryabeigi</a:t>
            </a:r>
            <a:r>
              <a:rPr lang="en-US" dirty="0"/>
              <a:t> [4]):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ACD8E-321D-0282-6D0D-13955F8CB8C3}"/>
                  </a:ext>
                </a:extLst>
              </p:cNvPr>
              <p:cNvSpPr txBox="1"/>
              <p:nvPr/>
            </p:nvSpPr>
            <p:spPr>
              <a:xfrm>
                <a:off x="3603446" y="3134989"/>
                <a:ext cx="3647922" cy="985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gas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bulk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ACD8E-321D-0282-6D0D-13955F8CB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446" y="3134989"/>
                <a:ext cx="3647922" cy="985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7881C3-CF2E-394A-04CA-9599115E7CF1}"/>
                  </a:ext>
                </a:extLst>
              </p:cNvPr>
              <p:cNvSpPr txBox="1"/>
              <p:nvPr/>
            </p:nvSpPr>
            <p:spPr>
              <a:xfrm>
                <a:off x="7521679" y="3462815"/>
                <a:ext cx="589935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Continuum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Transitional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Statistical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7881C3-CF2E-394A-04CA-9599115E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9" y="3462815"/>
                <a:ext cx="589935" cy="786113"/>
              </a:xfrm>
              <a:prstGeom prst="rect">
                <a:avLst/>
              </a:prstGeom>
              <a:blipFill>
                <a:blip r:embed="rId4"/>
                <a:stretch>
                  <a:fillRect r="-3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69E23-D6E8-60E7-CEB9-0BB6B6E295F5}"/>
                  </a:ext>
                </a:extLst>
              </p:cNvPr>
              <p:cNvSpPr txBox="1"/>
              <p:nvPr/>
            </p:nvSpPr>
            <p:spPr>
              <a:xfrm>
                <a:off x="7483900" y="2850689"/>
                <a:ext cx="2536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depend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Regime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69E23-D6E8-60E7-CEB9-0BB6B6E2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00" y="2850689"/>
                <a:ext cx="2536723" cy="646331"/>
              </a:xfrm>
              <a:prstGeom prst="rect">
                <a:avLst/>
              </a:prstGeom>
              <a:blipFill>
                <a:blip r:embed="rId5"/>
                <a:stretch>
                  <a:fillRect l="-2163" t="-5660" r="-48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AF5D98-12C5-1E7A-F5E5-EA48BF546DC2}"/>
                  </a:ext>
                </a:extLst>
              </p:cNvPr>
              <p:cNvSpPr txBox="1"/>
              <p:nvPr/>
            </p:nvSpPr>
            <p:spPr>
              <a:xfrm>
                <a:off x="2905431" y="4377799"/>
                <a:ext cx="58468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=ratio of heat caps, </a:t>
                </a:r>
                <a:r>
                  <a:rPr lang="en-US" dirty="0" err="1"/>
                  <a:t>Pr</a:t>
                </a:r>
                <a:r>
                  <a:rPr lang="en-US" dirty="0"/>
                  <a:t>=ratio of thermal diffusivity to momentum diffusivity, </a:t>
                </a:r>
                <a:r>
                  <a:rPr lang="en-US" dirty="0" err="1"/>
                  <a:t>Kn</a:t>
                </a:r>
                <a:r>
                  <a:rPr lang="en-US" dirty="0"/>
                  <a:t>=ratio of molecular mean free path to characteristic length (gap between fibers)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AF5D98-12C5-1E7A-F5E5-EA48BF546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431" y="4377799"/>
                <a:ext cx="5846829" cy="923330"/>
              </a:xfrm>
              <a:prstGeom prst="rect">
                <a:avLst/>
              </a:prstGeom>
              <a:blipFill>
                <a:blip r:embed="rId6"/>
                <a:stretch>
                  <a:fillRect l="-93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9BB7689-15A6-FFA1-D8C5-2CE261A6CA98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2492477" y="3104715"/>
            <a:ext cx="2934930" cy="1015608"/>
          </a:xfrm>
          <a:prstGeom prst="bentConnector4">
            <a:avLst>
              <a:gd name="adj1" fmla="val 18927"/>
              <a:gd name="adj2" fmla="val 12250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5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Appendix: Bayesian Optimization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C0A64-3D9D-9F66-278A-6BE9C40A9E14}"/>
              </a:ext>
            </a:extLst>
          </p:cNvPr>
          <p:cNvSpPr txBox="1"/>
          <p:nvPr/>
        </p:nvSpPr>
        <p:spPr>
          <a:xfrm>
            <a:off x="0" y="2222134"/>
            <a:ext cx="2131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parameters of interest: max temp reached, max pressure exerted on target, DPA, </a:t>
            </a:r>
            <a:r>
              <a:rPr lang="en-US" dirty="0" err="1"/>
              <a:t>etc</a:t>
            </a:r>
            <a:r>
              <a:rPr lang="en-US" dirty="0"/>
              <a:t>, and build an objective function that combines them in some 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E48CF-91DD-4063-F1EA-0E363B13A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59" y="1287186"/>
            <a:ext cx="8763966" cy="927202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0707023-B712-63A0-122A-4FA18946CB3B}"/>
              </a:ext>
            </a:extLst>
          </p:cNvPr>
          <p:cNvCxnSpPr/>
          <p:nvPr/>
        </p:nvCxnSpPr>
        <p:spPr>
          <a:xfrm rot="5400000" flipH="1" flipV="1">
            <a:off x="3130345" y="2326558"/>
            <a:ext cx="766916" cy="36133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5AD2842-09CD-C58C-F8D1-24B2EEC71A13}"/>
              </a:ext>
            </a:extLst>
          </p:cNvPr>
          <p:cNvCxnSpPr/>
          <p:nvPr/>
        </p:nvCxnSpPr>
        <p:spPr>
          <a:xfrm rot="5400000" flipH="1" flipV="1">
            <a:off x="5467872" y="2296970"/>
            <a:ext cx="818721" cy="57518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E990358-ACC1-CF5B-1351-956435CCB4A9}"/>
              </a:ext>
            </a:extLst>
          </p:cNvPr>
          <p:cNvCxnSpPr/>
          <p:nvPr/>
        </p:nvCxnSpPr>
        <p:spPr>
          <a:xfrm rot="5400000" flipH="1" flipV="1">
            <a:off x="8252973" y="2338871"/>
            <a:ext cx="889776" cy="65630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EB675F-448F-1DEC-1B6C-FEB29B702B90}"/>
              </a:ext>
            </a:extLst>
          </p:cNvPr>
          <p:cNvSpPr txBox="1"/>
          <p:nvPr/>
        </p:nvSpPr>
        <p:spPr>
          <a:xfrm>
            <a:off x="2592030" y="2835275"/>
            <a:ext cx="205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Deviation in secondary </a:t>
            </a:r>
            <a:r>
              <a:rPr lang="en-US" dirty="0" err="1"/>
              <a:t>particleyield</a:t>
            </a:r>
            <a:r>
              <a:rPr lang="en-US" dirty="0"/>
              <a:t> from graphite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C9C29D-5B88-7197-1F40-C5B7441740B2}"/>
              </a:ext>
            </a:extLst>
          </p:cNvPr>
          <p:cNvSpPr txBox="1"/>
          <p:nvPr/>
        </p:nvSpPr>
        <p:spPr>
          <a:xfrm>
            <a:off x="5003390" y="2902484"/>
            <a:ext cx="174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at Beam Center after cooling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2AB8A-1362-45FB-0510-F816C86A7875}"/>
              </a:ext>
            </a:extLst>
          </p:cNvPr>
          <p:cNvSpPr txBox="1"/>
          <p:nvPr/>
        </p:nvSpPr>
        <p:spPr>
          <a:xfrm>
            <a:off x="7816646" y="3040983"/>
            <a:ext cx="154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pressure in gas phase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7A371-820F-0CE8-8AB8-C3B392C3D81F}"/>
              </a:ext>
            </a:extLst>
          </p:cNvPr>
          <p:cNvSpPr txBox="1"/>
          <p:nvPr/>
        </p:nvSpPr>
        <p:spPr>
          <a:xfrm>
            <a:off x="2905432" y="4115249"/>
            <a:ext cx="592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Bayesian Optimization to find maximum of objective function: can approach </a:t>
            </a:r>
            <a:r>
              <a:rPr lang="en-US" i="1" u="sng" dirty="0"/>
              <a:t>global maximum</a:t>
            </a:r>
            <a:r>
              <a:rPr lang="en-US" u="sng" dirty="0"/>
              <a:t> </a:t>
            </a:r>
            <a:r>
              <a:rPr lang="en-US" dirty="0"/>
              <a:t>with exponential speed (!) in a way that minimizes evaluation of objective function (!!!)</a:t>
            </a:r>
          </a:p>
        </p:txBody>
      </p:sp>
    </p:spTree>
    <p:extLst>
      <p:ext uri="{BB962C8B-B14F-4D97-AF65-F5344CB8AC3E}">
        <p14:creationId xmlns:p14="http://schemas.microsoft.com/office/powerpoint/2010/main" val="140034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7AEC069-BD74-A348-8BA4-1F9599E3E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45" y="1288935"/>
            <a:ext cx="2438054" cy="1997818"/>
          </a:xfrm>
          <a:prstGeom prst="rect">
            <a:avLst/>
          </a:prstGeom>
        </p:spPr>
      </p:pic>
      <p:pic>
        <p:nvPicPr>
          <p:cNvPr id="3" name="Picture 2" descr="A diagram of a solution needle jet&#10;&#10;Description automatically generated">
            <a:extLst>
              <a:ext uri="{FF2B5EF4-FFF2-40B4-BE49-F238E27FC236}">
                <a16:creationId xmlns:a16="http://schemas.microsoft.com/office/drawing/2014/main" id="{966EBBD1-73E6-1EA7-BF20-7484F7559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18" y="3415018"/>
            <a:ext cx="3431607" cy="1766930"/>
          </a:xfrm>
          <a:prstGeom prst="rect">
            <a:avLst/>
          </a:prstGeom>
        </p:spPr>
      </p:pic>
      <p:sp>
        <p:nvSpPr>
          <p:cNvPr id="62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Nanofiber Targets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326599"/>
            <a:ext cx="4786168" cy="38648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b="0" strike="noStrike" spc="-1" dirty="0">
                <a:latin typeface="Arial"/>
              </a:rPr>
              <a:t>A nonwoven network of layered nanofibers produced by electrospinning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b="0" strike="noStrike" spc="-1" dirty="0">
                <a:latin typeface="Arial"/>
              </a:rPr>
              <a:t>Demonstrate resistance to radiation damage without additional treatment due to small grain size [</a:t>
            </a:r>
            <a:r>
              <a:rPr lang="en-US" sz="1900" spc="-1" dirty="0">
                <a:latin typeface="Arial"/>
              </a:rPr>
              <a:t>1</a:t>
            </a:r>
            <a:r>
              <a:rPr lang="en-US" sz="1900" b="0" strike="noStrike" spc="-1" dirty="0">
                <a:latin typeface="Arial"/>
              </a:rPr>
              <a:t>]</a:t>
            </a:r>
          </a:p>
          <a:p>
            <a:endParaRPr lang="en-US" sz="19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Biggest difference in behavior is due to </a:t>
            </a:r>
            <a:r>
              <a:rPr lang="en-US" sz="1900" i="1" spc="-1" dirty="0">
                <a:latin typeface="Arial"/>
              </a:rPr>
              <a:t>porosity</a:t>
            </a:r>
            <a:r>
              <a:rPr lang="en-US" sz="1900" spc="-1" dirty="0">
                <a:latin typeface="Arial"/>
              </a:rPr>
              <a:t> of the target: space between fibers allows expansion and motion of individual fibers AND for cooling gas to be forced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Use Yttria Stabilized Zirconia as solid to compensate for reduced yield</a:t>
            </a:r>
          </a:p>
        </p:txBody>
      </p:sp>
      <p:sp>
        <p:nvSpPr>
          <p:cNvPr id="66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6" descr="A person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749049A-69F1-5FD6-A8A0-E8148ECAA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1293943"/>
            <a:ext cx="2270126" cy="1991397"/>
          </a:xfrm>
          <a:prstGeom prst="rect">
            <a:avLst/>
          </a:prstGeom>
        </p:spPr>
      </p:pic>
      <p:sp>
        <p:nvSpPr>
          <p:cNvPr id="2" name="TextShape 6">
            <a:extLst>
              <a:ext uri="{FF2B5EF4-FFF2-40B4-BE49-F238E27FC236}">
                <a16:creationId xmlns:a16="http://schemas.microsoft.com/office/drawing/2014/main" id="{738D8281-475A-22FA-545D-90BB67704739}"/>
              </a:ext>
            </a:extLst>
          </p:cNvPr>
          <p:cNvSpPr txBox="1"/>
          <p:nvPr/>
        </p:nvSpPr>
        <p:spPr>
          <a:xfrm>
            <a:off x="6803143" y="5107896"/>
            <a:ext cx="3166244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spc="-1" dirty="0">
                <a:solidFill>
                  <a:srgbClr val="8C8984"/>
                </a:solidFill>
                <a:latin typeface="Arial"/>
              </a:rPr>
              <a:t>I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mages courtesy of Sujit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Bidhar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err="1">
                <a:latin typeface="Arial"/>
              </a:rPr>
              <a:t>HiR</a:t>
            </a:r>
            <a:r>
              <a:rPr lang="en-US" sz="4400" spc="-1" dirty="0" err="1">
                <a:latin typeface="Arial"/>
              </a:rPr>
              <a:t>adMat</a:t>
            </a:r>
            <a:r>
              <a:rPr lang="en-US" sz="4400" spc="-1" dirty="0">
                <a:latin typeface="Arial"/>
              </a:rPr>
              <a:t> Experiments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Shape 3"/>
              <p:cNvSpPr txBox="1"/>
              <p:nvPr/>
            </p:nvSpPr>
            <p:spPr>
              <a:xfrm>
                <a:off x="5226205" y="1307160"/>
                <a:ext cx="4426920" cy="409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normAutofit fontScale="92500"/>
              </a:bodyPr>
              <a:lstStyle/>
              <a:p>
                <a:r>
                  <a:rPr lang="en-US" sz="1900" spc="-1" dirty="0">
                    <a:latin typeface="Arial"/>
                  </a:rPr>
                  <a:t>To test nanofiber mats’ performance, some samples were sent to </a:t>
                </a:r>
                <a:r>
                  <a:rPr lang="en-US" sz="1900" spc="-1" dirty="0" err="1">
                    <a:latin typeface="Arial"/>
                  </a:rPr>
                  <a:t>HiRadMat</a:t>
                </a:r>
                <a:r>
                  <a:rPr lang="en-US" sz="1900" spc="-1" dirty="0">
                    <a:latin typeface="Arial"/>
                  </a:rPr>
                  <a:t> 3 years ago for a thermal shock experiment [1]</a:t>
                </a:r>
              </a:p>
              <a:p>
                <a:endParaRPr lang="en-US" sz="1900" spc="-1" dirty="0">
                  <a:latin typeface="Arial"/>
                </a:endParaRPr>
              </a:p>
              <a:p>
                <a:r>
                  <a:rPr lang="en-US" sz="1900" spc="-1" dirty="0">
                    <a:latin typeface="Arial"/>
                  </a:rPr>
                  <a:t>Each mat had dimensions ~10 x 10 x 0.1 mm, but they differed in how densely layered the fibers are.</a:t>
                </a:r>
              </a:p>
              <a:p>
                <a:endParaRPr lang="en-US" sz="1900" spc="-1" dirty="0">
                  <a:latin typeface="Arial"/>
                </a:endParaRPr>
              </a:p>
              <a:p>
                <a:r>
                  <a:rPr lang="en-US" sz="1900" i="1" spc="-1" dirty="0">
                    <a:latin typeface="Arial"/>
                  </a:rPr>
                  <a:t>Solid Volume Fraction (SVF):</a:t>
                </a:r>
                <a:endParaRPr lang="en-US" sz="1900" spc="-1" dirty="0">
                  <a:latin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pc="-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900" b="0" i="1" spc="-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pc="-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Volume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Solid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Nanofibers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Volume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Whole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pc="-1" smtClean="0">
                              <a:latin typeface="Cambria Math" panose="02040503050406030204" pitchFamily="18" charset="0"/>
                            </a:rPr>
                            <m:t>Mat</m:t>
                          </m:r>
                        </m:den>
                      </m:f>
                    </m:oMath>
                  </m:oMathPara>
                </a14:m>
                <a:endParaRPr lang="en-US" sz="1900" i="1" spc="-1" dirty="0">
                  <a:latin typeface="Arial"/>
                </a:endParaRPr>
              </a:p>
              <a:p>
                <a:endParaRPr lang="en-US" sz="1900" i="1" spc="-1" dirty="0">
                  <a:latin typeface="Arial"/>
                </a:endParaRPr>
              </a:p>
              <a:p>
                <a:r>
                  <a:rPr lang="en-US" sz="1900" spc="-1" dirty="0">
                    <a:latin typeface="Arial"/>
                  </a:rPr>
                  <a:t>One batch of samples were prepared with an SVF of f=0.05, and the others with f=0.20</a:t>
                </a:r>
              </a:p>
            </p:txBody>
          </p:sp>
        </mc:Choice>
        <mc:Fallback>
          <p:sp>
            <p:nvSpPr>
              <p:cNvPr id="57" name="TextShap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05" y="1307160"/>
                <a:ext cx="4426920" cy="4098124"/>
              </a:xfrm>
              <a:prstGeom prst="rect">
                <a:avLst/>
              </a:prstGeom>
              <a:blipFill>
                <a:blip r:embed="rId2"/>
                <a:stretch>
                  <a:fillRect l="-3164" t="-1932" r="-2201" b="-32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stomShape 4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7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A picture containing screenshot, map, black and white&#10;&#10;Description automatically generated">
            <a:extLst>
              <a:ext uri="{FF2B5EF4-FFF2-40B4-BE49-F238E27FC236}">
                <a16:creationId xmlns:a16="http://schemas.microsoft.com/office/drawing/2014/main" id="{EC8ACBD6-8088-B3D3-A169-ABD51E5D7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" y="1022091"/>
            <a:ext cx="5230308" cy="4565737"/>
          </a:xfrm>
          <a:prstGeom prst="rect">
            <a:avLst/>
          </a:prstGeom>
        </p:spPr>
      </p:pic>
      <p:sp>
        <p:nvSpPr>
          <p:cNvPr id="2" name="TextShape 6">
            <a:extLst>
              <a:ext uri="{FF2B5EF4-FFF2-40B4-BE49-F238E27FC236}">
                <a16:creationId xmlns:a16="http://schemas.microsoft.com/office/drawing/2014/main" id="{F4F1221D-E776-321C-23F7-9E35A58606A7}"/>
              </a:ext>
            </a:extLst>
          </p:cNvPr>
          <p:cNvSpPr txBox="1"/>
          <p:nvPr/>
        </p:nvSpPr>
        <p:spPr>
          <a:xfrm>
            <a:off x="0" y="5113623"/>
            <a:ext cx="3236748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spc="-1" dirty="0">
                <a:solidFill>
                  <a:srgbClr val="8C8984"/>
                </a:solidFill>
                <a:latin typeface="Arial"/>
              </a:rPr>
              <a:t>HRM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 images courtesy of Sujit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Bidhar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18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Arial"/>
              </a:rPr>
              <a:t>Results of HRM Test…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TextShape 3"/>
          <p:cNvSpPr txBox="1"/>
          <p:nvPr/>
        </p:nvSpPr>
        <p:spPr>
          <a:xfrm>
            <a:off x="5226205" y="1307160"/>
            <a:ext cx="4426920" cy="4098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en-US" sz="1900" spc="-1" dirty="0">
                <a:latin typeface="Arial"/>
              </a:rPr>
              <a:t>Figures on the left are SEM images of samples after irradiation by an intense proton beam at </a:t>
            </a:r>
            <a:r>
              <a:rPr lang="en-US" sz="1900" spc="-1" dirty="0" err="1">
                <a:latin typeface="Arial"/>
              </a:rPr>
              <a:t>HiRadMat</a:t>
            </a:r>
            <a:endParaRPr lang="en-US" sz="1900" spc="-1" dirty="0">
              <a:latin typeface="Arial"/>
            </a:endParaRPr>
          </a:p>
          <a:p>
            <a:endParaRPr lang="en-US" sz="1900" spc="-1" dirty="0">
              <a:latin typeface="Arial"/>
            </a:endParaRPr>
          </a:p>
          <a:p>
            <a:r>
              <a:rPr lang="en-US" sz="1900" spc="-1" dirty="0">
                <a:latin typeface="Arial"/>
              </a:rPr>
              <a:t>The top row (a and b) are of a low-density sample (f=0.05), which shows no damage</a:t>
            </a:r>
          </a:p>
          <a:p>
            <a:endParaRPr lang="en-US" sz="1900" spc="-1" dirty="0">
              <a:latin typeface="Arial"/>
            </a:endParaRPr>
          </a:p>
          <a:p>
            <a:r>
              <a:rPr lang="en-US" sz="1900" spc="-1" dirty="0">
                <a:latin typeface="Arial"/>
              </a:rPr>
              <a:t>The bottom row (c and d) are of a high-density sample (f=0.20); a hole formed at the beam center, and the mat became brittle.</a:t>
            </a:r>
          </a:p>
          <a:p>
            <a:endParaRPr lang="en-US" sz="1900" spc="-1" dirty="0">
              <a:latin typeface="Arial"/>
            </a:endParaRPr>
          </a:p>
          <a:p>
            <a:r>
              <a:rPr lang="en-US" sz="1900" spc="-1" dirty="0">
                <a:latin typeface="Arial"/>
              </a:rPr>
              <a:t>…</a:t>
            </a:r>
            <a:r>
              <a:rPr lang="en-US" sz="1900" u="sng" spc="-1" dirty="0">
                <a:latin typeface="Arial"/>
              </a:rPr>
              <a:t>Why did this happen?</a:t>
            </a:r>
            <a:endParaRPr lang="en-US" sz="1900" spc="-1" dirty="0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7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A picture containing screenshot, map, black and white&#10;&#10;Description automatically generated">
            <a:extLst>
              <a:ext uri="{FF2B5EF4-FFF2-40B4-BE49-F238E27FC236}">
                <a16:creationId xmlns:a16="http://schemas.microsoft.com/office/drawing/2014/main" id="{EC8ACBD6-8088-B3D3-A169-ABD51E5D7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" y="1022091"/>
            <a:ext cx="5230308" cy="4565737"/>
          </a:xfrm>
          <a:prstGeom prst="rect">
            <a:avLst/>
          </a:prstGeom>
        </p:spPr>
      </p:pic>
      <p:sp>
        <p:nvSpPr>
          <p:cNvPr id="2" name="TextShape 6">
            <a:extLst>
              <a:ext uri="{FF2B5EF4-FFF2-40B4-BE49-F238E27FC236}">
                <a16:creationId xmlns:a16="http://schemas.microsoft.com/office/drawing/2014/main" id="{57C5A3B3-5EAC-0C91-81A3-6BF1B0892604}"/>
              </a:ext>
            </a:extLst>
          </p:cNvPr>
          <p:cNvSpPr txBox="1"/>
          <p:nvPr/>
        </p:nvSpPr>
        <p:spPr>
          <a:xfrm>
            <a:off x="7171" y="5113623"/>
            <a:ext cx="3236748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3200" b="0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en-US" sz="1400" spc="-1" dirty="0">
                <a:solidFill>
                  <a:srgbClr val="8C8984"/>
                </a:solidFill>
                <a:latin typeface="Arial"/>
              </a:rPr>
              <a:t>HRM</a:t>
            </a:r>
            <a:r>
              <a:rPr lang="en-US" sz="1400" b="0" strike="noStrike" spc="-1" dirty="0">
                <a:solidFill>
                  <a:srgbClr val="8C8984"/>
                </a:solidFill>
                <a:latin typeface="Arial"/>
              </a:rPr>
              <a:t> images courtesy of Sujit </a:t>
            </a:r>
            <a:r>
              <a:rPr lang="en-US" sz="1400" b="0" strike="noStrike" spc="-1" dirty="0" err="1">
                <a:solidFill>
                  <a:srgbClr val="8C8984"/>
                </a:solidFill>
                <a:latin typeface="Arial"/>
              </a:rPr>
              <a:t>Bidhar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03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 design, screenshot, graphics, art&#10;&#10;Description automatically generated">
            <a:extLst>
              <a:ext uri="{FF2B5EF4-FFF2-40B4-BE49-F238E27FC236}">
                <a16:creationId xmlns:a16="http://schemas.microsoft.com/office/drawing/2014/main" id="{C7E38F9F-9013-EAD3-9339-5D463865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05" y="1279440"/>
            <a:ext cx="2405610" cy="3973004"/>
          </a:xfrm>
          <a:prstGeom prst="rect">
            <a:avLst/>
          </a:prstGeom>
        </p:spPr>
      </p:pic>
      <p:sp>
        <p:nvSpPr>
          <p:cNvPr id="63" name="TextShape 2"/>
          <p:cNvSpPr txBox="1"/>
          <p:nvPr/>
        </p:nvSpPr>
        <p:spPr>
          <a:xfrm>
            <a:off x="103242" y="1437209"/>
            <a:ext cx="5439852" cy="38205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Exact cause of the failure is unclear! Individual fibers intact, perhaps rapid expansion of trapped gas?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Would like to understand what is happening in a nanofiber target, but the involvement of fluid dynamics and the nanostructure complicate things significantly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spc="-1" dirty="0">
                <a:latin typeface="Arial"/>
              </a:rPr>
              <a:t>That is, the unique strengths of nanofiber targets also raise unique challenges</a:t>
            </a:r>
          </a:p>
        </p:txBody>
      </p:sp>
      <p:sp>
        <p:nvSpPr>
          <p:cNvPr id="66" name="CustomShape 5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0584E2D-5907-5349-781E-90A06A218AD9}"/>
              </a:ext>
            </a:extLst>
          </p:cNvPr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Motivation for Our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A3BAA-4592-24B0-24A8-778F3B1D6BA6}"/>
              </a:ext>
            </a:extLst>
          </p:cNvPr>
          <p:cNvSpPr txBox="1"/>
          <p:nvPr/>
        </p:nvSpPr>
        <p:spPr>
          <a:xfrm>
            <a:off x="8118987" y="1334729"/>
            <a:ext cx="1747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3 Modes of heat transfer become significant, convection expected to dominate conduction, radiation requires nanoscale model since </a:t>
            </a:r>
            <a:r>
              <a:rPr lang="el-GR" dirty="0"/>
              <a:t>λ</a:t>
            </a:r>
            <a:r>
              <a:rPr lang="en-US" dirty="0"/>
              <a:t>~r (100 nm)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A Problem of Two Scales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The trouble is, there are significant nanoscale effects and features, BUT we cannot exclusively work at the nanoscale—macroscopic structure is significant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Behavior at beam center is very different from the boundary, and so a study of qualitative performance </a:t>
            </a:r>
            <a:r>
              <a:rPr lang="en-US" sz="2000" i="1" spc="-1" dirty="0">
                <a:latin typeface="Arial"/>
              </a:rPr>
              <a:t>can’t</a:t>
            </a:r>
            <a:r>
              <a:rPr lang="en-US" sz="2000" spc="-1" dirty="0">
                <a:latin typeface="Arial"/>
              </a:rPr>
              <a:t> neglect this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spc="-1" dirty="0">
              <a:latin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But, in a 10 x 10 x 1 mm mat there are ~1 </a:t>
            </a:r>
            <a:r>
              <a:rPr lang="en-US" sz="2000" i="1" spc="-1" dirty="0">
                <a:latin typeface="Arial"/>
              </a:rPr>
              <a:t>Billion</a:t>
            </a:r>
            <a:r>
              <a:rPr lang="en-US" sz="2000" spc="-1" dirty="0">
                <a:latin typeface="Arial"/>
              </a:rPr>
              <a:t> nanofibers. Can’t model them all explicitly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endParaRPr lang="en-US" sz="2100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 descr="A picture containing art, light&#10;&#10;Description automatically generated">
            <a:extLst>
              <a:ext uri="{FF2B5EF4-FFF2-40B4-BE49-F238E27FC236}">
                <a16:creationId xmlns:a16="http://schemas.microsoft.com/office/drawing/2014/main" id="{FB969AE3-D6A4-D88F-178A-3221856FC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78" y="3784934"/>
            <a:ext cx="6319684" cy="14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etch, text, handwriting, letter&#10;&#10;Description automatically generated">
            <a:extLst>
              <a:ext uri="{FF2B5EF4-FFF2-40B4-BE49-F238E27FC236}">
                <a16:creationId xmlns:a16="http://schemas.microsoft.com/office/drawing/2014/main" id="{5F96EFE9-BA07-BF06-0562-EA1EC7A84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1" y="3881000"/>
            <a:ext cx="6449122" cy="1511512"/>
          </a:xfrm>
          <a:prstGeom prst="rect">
            <a:avLst/>
          </a:prstGeom>
        </p:spPr>
      </p:pic>
      <p:sp>
        <p:nvSpPr>
          <p:cNvPr id="49" name="TextShape 1"/>
          <p:cNvSpPr txBox="1"/>
          <p:nvPr/>
        </p:nvSpPr>
        <p:spPr>
          <a:xfrm>
            <a:off x="504000" y="3607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Porous Media Modeling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0" strike="noStrike" spc="-1" dirty="0">
                <a:latin typeface="Arial"/>
              </a:rPr>
              <a:t>Our approach: Porous media models (PMMs)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100" spc="-1" dirty="0">
                <a:latin typeface="Arial"/>
              </a:rPr>
              <a:t>Allows modeling of macroscale structure while still accounting for nanoscale effects in some capacity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100" b="0" strike="noStrike" spc="-1" dirty="0">
                <a:latin typeface="Arial"/>
              </a:rPr>
              <a:t>Two main approaches: </a:t>
            </a:r>
            <a:r>
              <a:rPr lang="en-US" sz="2100" spc="-1" dirty="0">
                <a:latin typeface="Arial"/>
              </a:rPr>
              <a:t>(1) modify physical laws, (2) replace material properties with “effective” ones, or both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spc="-1" dirty="0">
                <a:latin typeface="Arial"/>
              </a:rPr>
              <a:t>Mathematically, these typically involve some kind of averaging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endParaRPr lang="en-US" sz="2100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73414-9D8E-874D-7D36-CD722B97FCC1}"/>
              </a:ext>
            </a:extLst>
          </p:cNvPr>
          <p:cNvSpPr txBox="1"/>
          <p:nvPr/>
        </p:nvSpPr>
        <p:spPr>
          <a:xfrm>
            <a:off x="3856463" y="3747154"/>
            <a:ext cx="207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C0000"/>
                </a:solidFill>
              </a:rPr>
              <a:t>The Motto Is:</a:t>
            </a:r>
          </a:p>
        </p:txBody>
      </p:sp>
    </p:spTree>
    <p:extLst>
      <p:ext uri="{BB962C8B-B14F-4D97-AF65-F5344CB8AC3E}">
        <p14:creationId xmlns:p14="http://schemas.microsoft.com/office/powerpoint/2010/main" val="321665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422301"/>
            <a:ext cx="907164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b="0" strike="noStrike" spc="-1" dirty="0">
                <a:latin typeface="Arial"/>
              </a:rPr>
              <a:t>Modeling Fluid Flow with Darcy’s Law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324132"/>
            <a:ext cx="9071640" cy="38537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Example of a PMM: volume average fluid flow governing equations (Navier-Stokes) over representative volume, </a:t>
            </a:r>
            <a:r>
              <a:rPr lang="el-GR" sz="2000" b="0" strike="noStrike" spc="-1" dirty="0">
                <a:latin typeface="Arial"/>
              </a:rPr>
              <a:t>Ω</a:t>
            </a:r>
            <a:r>
              <a:rPr lang="en-US" sz="2000" b="0" strike="noStrike" spc="-1" dirty="0">
                <a:latin typeface="Arial"/>
              </a:rPr>
              <a:t> [</a:t>
            </a:r>
            <a:r>
              <a:rPr lang="en-US" sz="2000" spc="-1" dirty="0">
                <a:latin typeface="Arial"/>
              </a:rPr>
              <a:t>2</a:t>
            </a:r>
            <a:r>
              <a:rPr lang="en-US" sz="2000" b="0" strike="noStrike" spc="-1" dirty="0">
                <a:latin typeface="Arial"/>
              </a:rPr>
              <a:t>]</a:t>
            </a:r>
            <a:endParaRPr lang="en-US" sz="20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Write new governing eq’ns in terms of volume-averaged equivalents. Similar to derivation of macroscopic Maxwell’s equations</a:t>
            </a:r>
          </a:p>
          <a:p>
            <a:endParaRPr lang="en-US" sz="2100" spc="-1" dirty="0">
              <a:latin typeface="Arial"/>
            </a:endParaRPr>
          </a:p>
          <a:p>
            <a:endParaRPr lang="en-US" sz="21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spc="-1" dirty="0">
                <a:latin typeface="Arial"/>
              </a:rPr>
              <a:t>This amounts to just adding a momentum source term to N-S: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spc="-1" dirty="0">
                <a:latin typeface="Arial"/>
              </a:rPr>
              <a:t>Where </a:t>
            </a:r>
            <a:r>
              <a:rPr lang="el-GR" sz="2100" spc="-1" dirty="0">
                <a:latin typeface="Arial"/>
              </a:rPr>
              <a:t>μ</a:t>
            </a:r>
            <a:r>
              <a:rPr lang="en-US" sz="2100" spc="-1" dirty="0">
                <a:latin typeface="Arial"/>
              </a:rPr>
              <a:t> is the dynamic viscosity and </a:t>
            </a:r>
            <a:r>
              <a:rPr lang="el-GR" sz="2100" spc="-1" dirty="0">
                <a:latin typeface="Arial"/>
              </a:rPr>
              <a:t>α</a:t>
            </a:r>
            <a:r>
              <a:rPr lang="en-US" sz="2100" spc="-1" dirty="0">
                <a:latin typeface="Arial"/>
              </a:rPr>
              <a:t> is the </a:t>
            </a:r>
            <a:r>
              <a:rPr lang="en-US" sz="2100" i="1" spc="-1" dirty="0">
                <a:latin typeface="Arial"/>
              </a:rPr>
              <a:t>permeability to fluid flow</a:t>
            </a:r>
            <a:endParaRPr lang="en-US" sz="2100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-33840" y="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-33840" y="1188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-33840" y="525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-33840" y="5616000"/>
            <a:ext cx="10149840" cy="914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2B99AE-CCB0-5B72-D45A-21CA6DCA1E46}"/>
                  </a:ext>
                </a:extLst>
              </p:cNvPr>
              <p:cNvSpPr txBox="1"/>
              <p:nvPr/>
            </p:nvSpPr>
            <p:spPr>
              <a:xfrm>
                <a:off x="4514384" y="2404692"/>
                <a:ext cx="2059923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∭"/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2B99AE-CCB0-5B72-D45A-21CA6DCA1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84" y="2404692"/>
                <a:ext cx="2059923" cy="857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CCB1F8A-4C55-9985-A68D-A2AFC97D7B48}"/>
              </a:ext>
            </a:extLst>
          </p:cNvPr>
          <p:cNvSpPr txBox="1"/>
          <p:nvPr/>
        </p:nvSpPr>
        <p:spPr>
          <a:xfrm>
            <a:off x="862361" y="2648797"/>
            <a:ext cx="39772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Study avg flow velocity instead: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6908B-B9D7-926E-7D1E-F30E8DA56EBD}"/>
                  </a:ext>
                </a:extLst>
              </p:cNvPr>
              <p:cNvSpPr txBox="1"/>
              <p:nvPr/>
            </p:nvSpPr>
            <p:spPr>
              <a:xfrm>
                <a:off x="4514384" y="4075003"/>
                <a:ext cx="1102161" cy="407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</m:oMath>
                </a14:m>
                <a:r>
                  <a:rPr lang="en-US" dirty="0"/>
                  <a:t>p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pc="-1" dirty="0"/>
                          <m:t>μ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pc="-1" dirty="0"/>
                          <m:t>α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6908B-B9D7-926E-7D1E-F30E8DA5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84" y="4075003"/>
                <a:ext cx="1102161" cy="407547"/>
              </a:xfrm>
              <a:prstGeom prst="rect">
                <a:avLst/>
              </a:prstGeom>
              <a:blipFill>
                <a:blip r:embed="rId4"/>
                <a:stretch>
                  <a:fillRect l="-7778" t="-2985" r="-4444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04DA6A-FDE5-A327-F7A8-041699E82C43}"/>
              </a:ext>
            </a:extLst>
          </p:cNvPr>
          <p:cNvSpPr txBox="1"/>
          <p:nvPr/>
        </p:nvSpPr>
        <p:spPr>
          <a:xfrm>
            <a:off x="6004951" y="4022352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Darcy’s Law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429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2057</Words>
  <Application>Microsoft Office PowerPoint</Application>
  <PresentationFormat>Custom</PresentationFormat>
  <Paragraphs>218</Paragraphs>
  <Slides>25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</dc:title>
  <dc:subject/>
  <dc:creator/>
  <dc:description/>
  <cp:lastModifiedBy>William Asztalos</cp:lastModifiedBy>
  <cp:revision>139</cp:revision>
  <dcterms:created xsi:type="dcterms:W3CDTF">2023-06-22T16:57:35Z</dcterms:created>
  <dcterms:modified xsi:type="dcterms:W3CDTF">2023-06-28T19:13:50Z</dcterms:modified>
  <dc:language>en-US</dc:language>
</cp:coreProperties>
</file>