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50"/>
  </p:notesMasterIdLst>
  <p:sldIdLst>
    <p:sldId id="256" r:id="rId2"/>
    <p:sldId id="266" r:id="rId3"/>
    <p:sldId id="1070" r:id="rId4"/>
    <p:sldId id="1069" r:id="rId5"/>
    <p:sldId id="297" r:id="rId6"/>
    <p:sldId id="1072" r:id="rId7"/>
    <p:sldId id="289" r:id="rId8"/>
    <p:sldId id="1090" r:id="rId9"/>
    <p:sldId id="275" r:id="rId10"/>
    <p:sldId id="1079" r:id="rId11"/>
    <p:sldId id="325" r:id="rId12"/>
    <p:sldId id="328" r:id="rId13"/>
    <p:sldId id="1080" r:id="rId14"/>
    <p:sldId id="420" r:id="rId15"/>
    <p:sldId id="453" r:id="rId16"/>
    <p:sldId id="454" r:id="rId17"/>
    <p:sldId id="458" r:id="rId18"/>
    <p:sldId id="1084" r:id="rId19"/>
    <p:sldId id="1091" r:id="rId20"/>
    <p:sldId id="422" r:id="rId21"/>
    <p:sldId id="414" r:id="rId22"/>
    <p:sldId id="410" r:id="rId23"/>
    <p:sldId id="409" r:id="rId24"/>
    <p:sldId id="412" r:id="rId25"/>
    <p:sldId id="345" r:id="rId26"/>
    <p:sldId id="424" r:id="rId27"/>
    <p:sldId id="433" r:id="rId28"/>
    <p:sldId id="425" r:id="rId29"/>
    <p:sldId id="1073" r:id="rId30"/>
    <p:sldId id="426" r:id="rId31"/>
    <p:sldId id="390" r:id="rId32"/>
    <p:sldId id="419" r:id="rId33"/>
    <p:sldId id="324" r:id="rId34"/>
    <p:sldId id="1076" r:id="rId35"/>
    <p:sldId id="319" r:id="rId36"/>
    <p:sldId id="313" r:id="rId37"/>
    <p:sldId id="1077" r:id="rId38"/>
    <p:sldId id="323" r:id="rId39"/>
    <p:sldId id="1092" r:id="rId40"/>
    <p:sldId id="1083" r:id="rId41"/>
    <p:sldId id="1087" r:id="rId42"/>
    <p:sldId id="1093" r:id="rId43"/>
    <p:sldId id="1094" r:id="rId44"/>
    <p:sldId id="1095" r:id="rId45"/>
    <p:sldId id="1096" r:id="rId46"/>
    <p:sldId id="1097" r:id="rId47"/>
    <p:sldId id="1086" r:id="rId48"/>
    <p:sldId id="108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C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p:scale>
          <a:sx n="111" d="100"/>
          <a:sy n="111" d="100"/>
        </p:scale>
        <p:origin x="992"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37C66-2549-4160-B049-9D2D74B3576F}" type="datetimeFigureOut">
              <a:rPr lang="en-US" smtClean="0"/>
              <a:t>6/27/23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20974F-86B8-4921-9805-145B3C6D4F5C}" type="slidenum">
              <a:rPr lang="en-US" smtClean="0"/>
              <a:t>‹#›</a:t>
            </a:fld>
            <a:endParaRPr lang="en-US"/>
          </a:p>
        </p:txBody>
      </p:sp>
    </p:spTree>
    <p:extLst>
      <p:ext uri="{BB962C8B-B14F-4D97-AF65-F5344CB8AC3E}">
        <p14:creationId xmlns:p14="http://schemas.microsoft.com/office/powerpoint/2010/main" val="2734067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ECA82-AD7F-4DC9-B88A-015F607744A8}"/>
              </a:ext>
            </a:extLst>
          </p:cNvPr>
          <p:cNvSpPr>
            <a:spLocks noGrp="1"/>
          </p:cNvSpPr>
          <p:nvPr>
            <p:ph type="ctrTitle" hasCustomPrompt="1"/>
          </p:nvPr>
        </p:nvSpPr>
        <p:spPr>
          <a:xfrm>
            <a:off x="838200" y="1122363"/>
            <a:ext cx="9944100" cy="2387600"/>
          </a:xfrm>
        </p:spPr>
        <p:txBody>
          <a:bodyPr anchor="b">
            <a:normAutofit/>
          </a:bodyPr>
          <a:lstStyle>
            <a:lvl1pPr algn="l">
              <a:defRPr sz="3200"/>
            </a:lvl1pPr>
          </a:lstStyle>
          <a:p>
            <a:r>
              <a:rPr lang="en-US" dirty="0"/>
              <a:t>Enter title as shown on the agenda</a:t>
            </a:r>
          </a:p>
        </p:txBody>
      </p:sp>
      <p:sp>
        <p:nvSpPr>
          <p:cNvPr id="3" name="Subtitle 2">
            <a:extLst>
              <a:ext uri="{FF2B5EF4-FFF2-40B4-BE49-F238E27FC236}">
                <a16:creationId xmlns:a16="http://schemas.microsoft.com/office/drawing/2014/main" id="{5810763C-52C6-4795-ABAC-D244C66B7B1F}"/>
              </a:ext>
            </a:extLst>
          </p:cNvPr>
          <p:cNvSpPr>
            <a:spLocks noGrp="1"/>
          </p:cNvSpPr>
          <p:nvPr>
            <p:ph type="subTitle" idx="1" hasCustomPrompt="1"/>
          </p:nvPr>
        </p:nvSpPr>
        <p:spPr>
          <a:xfrm>
            <a:off x="838200" y="3688976"/>
            <a:ext cx="9944100" cy="1568824"/>
          </a:xfrm>
        </p:spPr>
        <p:txBody>
          <a:bodyPr>
            <a:normAutofit/>
          </a:bodyPr>
          <a:lstStyle>
            <a:lvl1pPr marL="0" indent="0" algn="l">
              <a:buNone/>
              <a:defRPr sz="2200">
                <a:solidFill>
                  <a:srgbClr val="004C9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and Title</a:t>
            </a:r>
          </a:p>
          <a:p>
            <a:r>
              <a:rPr lang="en-US" dirty="0"/>
              <a:t>Full name of the review</a:t>
            </a:r>
          </a:p>
          <a:p>
            <a:r>
              <a:rPr lang="en-US" dirty="0"/>
              <a:t>25-28 April 2023</a:t>
            </a:r>
          </a:p>
        </p:txBody>
      </p:sp>
      <p:sp>
        <p:nvSpPr>
          <p:cNvPr id="14" name="Text Placeholder 13">
            <a:extLst>
              <a:ext uri="{FF2B5EF4-FFF2-40B4-BE49-F238E27FC236}">
                <a16:creationId xmlns:a16="http://schemas.microsoft.com/office/drawing/2014/main" id="{B514D9D6-B7A1-4722-AA42-A98134ADCE20}"/>
              </a:ext>
            </a:extLst>
          </p:cNvPr>
          <p:cNvSpPr>
            <a:spLocks noGrp="1"/>
          </p:cNvSpPr>
          <p:nvPr>
            <p:ph type="body" sz="quarter" idx="10" hasCustomPrompt="1"/>
          </p:nvPr>
        </p:nvSpPr>
        <p:spPr>
          <a:xfrm>
            <a:off x="9563100" y="5346699"/>
            <a:ext cx="2362200" cy="388937"/>
          </a:xfrm>
        </p:spPr>
        <p:txBody>
          <a:bodyPr lIns="0" rIns="0" bIns="0" anchor="b" anchorCtr="0">
            <a:normAutofit/>
          </a:bodyPr>
          <a:lstStyle>
            <a:lvl1pPr marL="0" indent="0" algn="r">
              <a:buNone/>
              <a:defRPr sz="1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Enter Version Info</a:t>
            </a:r>
          </a:p>
        </p:txBody>
      </p:sp>
    </p:spTree>
    <p:extLst>
      <p:ext uri="{BB962C8B-B14F-4D97-AF65-F5344CB8AC3E}">
        <p14:creationId xmlns:p14="http://schemas.microsoft.com/office/powerpoint/2010/main" val="2681407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932DD0-193F-4189-A8D3-D47A905AB9A6}"/>
              </a:ext>
            </a:extLst>
          </p:cNvPr>
          <p:cNvSpPr>
            <a:spLocks noGrp="1"/>
          </p:cNvSpPr>
          <p:nvPr>
            <p:ph type="dt" sz="half" idx="10"/>
          </p:nvPr>
        </p:nvSpPr>
        <p:spPr/>
        <p:txBody>
          <a:bodyPr/>
          <a:lstStyle/>
          <a:p>
            <a:r>
              <a:rPr lang="en-US"/>
              <a:t>06.29.2023</a:t>
            </a:r>
          </a:p>
        </p:txBody>
      </p:sp>
      <p:sp>
        <p:nvSpPr>
          <p:cNvPr id="3" name="Footer Placeholder 2">
            <a:extLst>
              <a:ext uri="{FF2B5EF4-FFF2-40B4-BE49-F238E27FC236}">
                <a16:creationId xmlns:a16="http://schemas.microsoft.com/office/drawing/2014/main" id="{FA3D73D5-E3DE-4FCF-997A-8898D7575923}"/>
              </a:ext>
            </a:extLst>
          </p:cNvPr>
          <p:cNvSpPr>
            <a:spLocks noGrp="1"/>
          </p:cNvSpPr>
          <p:nvPr>
            <p:ph type="ftr" sz="quarter" idx="11"/>
          </p:nvPr>
        </p:nvSpPr>
        <p:spPr/>
        <p:txBody>
          <a:bodyPr/>
          <a:lstStyle/>
          <a:p>
            <a:r>
              <a:rPr lang="en-US"/>
              <a:t>P. Hurh | LBNF Targetry R&amp;D Needs - RaDIATE 2023</a:t>
            </a:r>
          </a:p>
        </p:txBody>
      </p:sp>
      <p:sp>
        <p:nvSpPr>
          <p:cNvPr id="4" name="Slide Number Placeholder 3">
            <a:extLst>
              <a:ext uri="{FF2B5EF4-FFF2-40B4-BE49-F238E27FC236}">
                <a16:creationId xmlns:a16="http://schemas.microsoft.com/office/drawing/2014/main" id="{0E145F8F-D4F1-450B-8244-3CEDC156524D}"/>
              </a:ext>
            </a:extLst>
          </p:cNvPr>
          <p:cNvSpPr>
            <a:spLocks noGrp="1"/>
          </p:cNvSpPr>
          <p:nvPr>
            <p:ph type="sldNum" sz="quarter" idx="12"/>
          </p:nvPr>
        </p:nvSpPr>
        <p:spPr/>
        <p:txBody>
          <a:bodyPr/>
          <a:lstStyle/>
          <a:p>
            <a:fld id="{EFEA031F-3946-4BBC-949C-5EB2BB7BA03C}" type="slidenum">
              <a:rPr lang="en-US" smtClean="0"/>
              <a:t>‹#›</a:t>
            </a:fld>
            <a:endParaRPr lang="en-US"/>
          </a:p>
        </p:txBody>
      </p:sp>
    </p:spTree>
    <p:extLst>
      <p:ext uri="{BB962C8B-B14F-4D97-AF65-F5344CB8AC3E}">
        <p14:creationId xmlns:p14="http://schemas.microsoft.com/office/powerpoint/2010/main" val="3151839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sion Track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0513D2A-E145-466F-AF03-3D3ABF88C721}"/>
              </a:ext>
            </a:extLst>
          </p:cNvPr>
          <p:cNvSpPr>
            <a:spLocks noGrp="1"/>
          </p:cNvSpPr>
          <p:nvPr>
            <p:ph type="dt" sz="half" idx="10"/>
          </p:nvPr>
        </p:nvSpPr>
        <p:spPr/>
        <p:txBody>
          <a:bodyPr/>
          <a:lstStyle>
            <a:lvl1pPr>
              <a:defRPr/>
            </a:lvl1pPr>
          </a:lstStyle>
          <a:p>
            <a:r>
              <a:rPr lang="en-US"/>
              <a:t>06.29.2023</a:t>
            </a:r>
            <a:endParaRPr lang="en-US" dirty="0"/>
          </a:p>
        </p:txBody>
      </p:sp>
      <p:sp>
        <p:nvSpPr>
          <p:cNvPr id="5" name="Footer Placeholder 4">
            <a:extLst>
              <a:ext uri="{FF2B5EF4-FFF2-40B4-BE49-F238E27FC236}">
                <a16:creationId xmlns:a16="http://schemas.microsoft.com/office/drawing/2014/main" id="{C676E750-8E3B-4E81-8698-7EDA317F8365}"/>
              </a:ext>
            </a:extLst>
          </p:cNvPr>
          <p:cNvSpPr>
            <a:spLocks noGrp="1"/>
          </p:cNvSpPr>
          <p:nvPr>
            <p:ph type="ftr" sz="quarter" idx="11"/>
          </p:nvPr>
        </p:nvSpPr>
        <p:spPr/>
        <p:txBody>
          <a:bodyPr/>
          <a:lstStyle/>
          <a:p>
            <a:r>
              <a:rPr lang="en-US"/>
              <a:t>P. Hurh | LBNF Targetry R&amp;D Needs - RaDIATE 2023</a:t>
            </a:r>
            <a:endParaRPr lang="en-US" dirty="0"/>
          </a:p>
        </p:txBody>
      </p:sp>
      <p:sp>
        <p:nvSpPr>
          <p:cNvPr id="6" name="Slide Number Placeholder 5">
            <a:extLst>
              <a:ext uri="{FF2B5EF4-FFF2-40B4-BE49-F238E27FC236}">
                <a16:creationId xmlns:a16="http://schemas.microsoft.com/office/drawing/2014/main" id="{508B980B-E849-47BE-B045-A03CE7969241}"/>
              </a:ext>
            </a:extLst>
          </p:cNvPr>
          <p:cNvSpPr>
            <a:spLocks noGrp="1"/>
          </p:cNvSpPr>
          <p:nvPr>
            <p:ph type="sldNum" sz="quarter" idx="12"/>
          </p:nvPr>
        </p:nvSpPr>
        <p:spPr/>
        <p:txBody>
          <a:bodyPr/>
          <a:lstStyle/>
          <a:p>
            <a:fld id="{EFEA031F-3946-4BBC-949C-5EB2BB7BA03C}" type="slidenum">
              <a:rPr lang="en-US" smtClean="0"/>
              <a:t>‹#›</a:t>
            </a:fld>
            <a:endParaRPr lang="en-US"/>
          </a:p>
        </p:txBody>
      </p:sp>
      <p:sp>
        <p:nvSpPr>
          <p:cNvPr id="9" name="TextBox 8">
            <a:extLst>
              <a:ext uri="{FF2B5EF4-FFF2-40B4-BE49-F238E27FC236}">
                <a16:creationId xmlns:a16="http://schemas.microsoft.com/office/drawing/2014/main" id="{A389C083-7C50-5EE0-FD0C-E21C8FCEE038}"/>
              </a:ext>
            </a:extLst>
          </p:cNvPr>
          <p:cNvSpPr txBox="1"/>
          <p:nvPr userDrawn="1"/>
        </p:nvSpPr>
        <p:spPr>
          <a:xfrm>
            <a:off x="266700" y="192024"/>
            <a:ext cx="10515600" cy="722376"/>
          </a:xfrm>
          <a:prstGeom prst="rect">
            <a:avLst/>
          </a:prstGeom>
          <a:noFill/>
        </p:spPr>
        <p:txBody>
          <a:bodyPr wrap="square" anchor="b" anchorCtr="0">
            <a:spAutoFit/>
          </a:bodyPr>
          <a:lstStyle/>
          <a:p>
            <a:r>
              <a:rPr lang="en-US" sz="2200" b="1" dirty="0">
                <a:solidFill>
                  <a:srgbClr val="004C97"/>
                </a:solidFill>
                <a:latin typeface="+mj-lt"/>
              </a:rPr>
              <a:t>Version Tracker</a:t>
            </a:r>
          </a:p>
        </p:txBody>
      </p:sp>
      <p:sp>
        <p:nvSpPr>
          <p:cNvPr id="11" name="Text Placeholder 10">
            <a:extLst>
              <a:ext uri="{FF2B5EF4-FFF2-40B4-BE49-F238E27FC236}">
                <a16:creationId xmlns:a16="http://schemas.microsoft.com/office/drawing/2014/main" id="{B5ACAFE2-382F-E9EB-EEAD-19B26D6DFD55}"/>
              </a:ext>
            </a:extLst>
          </p:cNvPr>
          <p:cNvSpPr>
            <a:spLocks noGrp="1"/>
          </p:cNvSpPr>
          <p:nvPr>
            <p:ph type="body" sz="quarter" idx="13"/>
          </p:nvPr>
        </p:nvSpPr>
        <p:spPr>
          <a:xfrm>
            <a:off x="266700" y="1066799"/>
            <a:ext cx="116586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3744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52BE-FE48-45A9-B7E1-732126897E11}"/>
              </a:ext>
            </a:extLst>
          </p:cNvPr>
          <p:cNvSpPr>
            <a:spLocks noGrp="1"/>
          </p:cNvSpPr>
          <p:nvPr>
            <p:ph type="title"/>
          </p:nvPr>
        </p:nvSpPr>
        <p:spPr>
          <a:xfrm>
            <a:off x="266700" y="190501"/>
            <a:ext cx="10515600" cy="7239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EEC27D-B554-49AD-8B87-B38950B1B7B8}"/>
              </a:ext>
            </a:extLst>
          </p:cNvPr>
          <p:cNvSpPr>
            <a:spLocks noGrp="1"/>
          </p:cNvSpPr>
          <p:nvPr>
            <p:ph type="body" idx="1"/>
          </p:nvPr>
        </p:nvSpPr>
        <p:spPr>
          <a:xfrm>
            <a:off x="266700" y="1077231"/>
            <a:ext cx="571724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3E6177-AFCA-4652-A663-E0B824087984}"/>
              </a:ext>
            </a:extLst>
          </p:cNvPr>
          <p:cNvSpPr>
            <a:spLocks noGrp="1"/>
          </p:cNvSpPr>
          <p:nvPr>
            <p:ph sz="half" idx="2"/>
          </p:nvPr>
        </p:nvSpPr>
        <p:spPr>
          <a:xfrm>
            <a:off x="266700" y="1905064"/>
            <a:ext cx="5717241" cy="4343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5CDD57E-933C-4756-AFB3-B000B1832534}"/>
              </a:ext>
            </a:extLst>
          </p:cNvPr>
          <p:cNvSpPr>
            <a:spLocks noGrp="1"/>
          </p:cNvSpPr>
          <p:nvPr>
            <p:ph type="body" sz="quarter" idx="3"/>
          </p:nvPr>
        </p:nvSpPr>
        <p:spPr>
          <a:xfrm>
            <a:off x="6208059" y="1066800"/>
            <a:ext cx="571724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534DC1-5CBE-47A6-958E-2A9AB177E148}"/>
              </a:ext>
            </a:extLst>
          </p:cNvPr>
          <p:cNvSpPr>
            <a:spLocks noGrp="1"/>
          </p:cNvSpPr>
          <p:nvPr>
            <p:ph sz="quarter" idx="4"/>
          </p:nvPr>
        </p:nvSpPr>
        <p:spPr>
          <a:xfrm>
            <a:off x="6208059" y="1901142"/>
            <a:ext cx="5717241" cy="43472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DA5A53-D1B4-4257-BAC1-7AF71FB1204A}"/>
              </a:ext>
            </a:extLst>
          </p:cNvPr>
          <p:cNvSpPr>
            <a:spLocks noGrp="1"/>
          </p:cNvSpPr>
          <p:nvPr>
            <p:ph type="dt" sz="half" idx="10"/>
          </p:nvPr>
        </p:nvSpPr>
        <p:spPr/>
        <p:txBody>
          <a:bodyPr/>
          <a:lstStyle/>
          <a:p>
            <a:r>
              <a:rPr lang="en-US"/>
              <a:t>06.29.2023</a:t>
            </a:r>
          </a:p>
        </p:txBody>
      </p:sp>
      <p:sp>
        <p:nvSpPr>
          <p:cNvPr id="8" name="Footer Placeholder 7">
            <a:extLst>
              <a:ext uri="{FF2B5EF4-FFF2-40B4-BE49-F238E27FC236}">
                <a16:creationId xmlns:a16="http://schemas.microsoft.com/office/drawing/2014/main" id="{97E8C157-E7AA-4594-9938-12963E4206B7}"/>
              </a:ext>
            </a:extLst>
          </p:cNvPr>
          <p:cNvSpPr>
            <a:spLocks noGrp="1"/>
          </p:cNvSpPr>
          <p:nvPr>
            <p:ph type="ftr" sz="quarter" idx="11"/>
          </p:nvPr>
        </p:nvSpPr>
        <p:spPr/>
        <p:txBody>
          <a:bodyPr/>
          <a:lstStyle/>
          <a:p>
            <a:r>
              <a:rPr lang="en-US"/>
              <a:t>P. Hurh | LBNF Targetry R&amp;D Needs - RaDIATE 2023</a:t>
            </a:r>
          </a:p>
        </p:txBody>
      </p:sp>
      <p:sp>
        <p:nvSpPr>
          <p:cNvPr id="9" name="Slide Number Placeholder 8">
            <a:extLst>
              <a:ext uri="{FF2B5EF4-FFF2-40B4-BE49-F238E27FC236}">
                <a16:creationId xmlns:a16="http://schemas.microsoft.com/office/drawing/2014/main" id="{74D2C328-5D58-4CB5-AE56-54397014AC9C}"/>
              </a:ext>
            </a:extLst>
          </p:cNvPr>
          <p:cNvSpPr>
            <a:spLocks noGrp="1"/>
          </p:cNvSpPr>
          <p:nvPr>
            <p:ph type="sldNum" sz="quarter" idx="12"/>
          </p:nvPr>
        </p:nvSpPr>
        <p:spPr/>
        <p:txBody>
          <a:bodyPr/>
          <a:lstStyle/>
          <a:p>
            <a:fld id="{EFEA031F-3946-4BBC-949C-5EB2BB7BA03C}" type="slidenum">
              <a:rPr lang="en-US" smtClean="0"/>
              <a:t>‹#›</a:t>
            </a:fld>
            <a:endParaRPr lang="en-US"/>
          </a:p>
        </p:txBody>
      </p:sp>
    </p:spTree>
    <p:extLst>
      <p:ext uri="{BB962C8B-B14F-4D97-AF65-F5344CB8AC3E}">
        <p14:creationId xmlns:p14="http://schemas.microsoft.com/office/powerpoint/2010/main" val="624834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76E88-885C-4E35-99E9-48887D4016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166EA7-9874-470A-B0B8-FD685BCF23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E06762-718C-45A9-B4B9-E7E8B06B9D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B6638-FBA1-4A04-9E2B-C5AE3654D0D0}"/>
              </a:ext>
            </a:extLst>
          </p:cNvPr>
          <p:cNvSpPr>
            <a:spLocks noGrp="1"/>
          </p:cNvSpPr>
          <p:nvPr>
            <p:ph type="dt" sz="half" idx="10"/>
          </p:nvPr>
        </p:nvSpPr>
        <p:spPr/>
        <p:txBody>
          <a:bodyPr/>
          <a:lstStyle/>
          <a:p>
            <a:r>
              <a:rPr lang="en-US"/>
              <a:t>06.29.2023</a:t>
            </a:r>
          </a:p>
        </p:txBody>
      </p:sp>
      <p:sp>
        <p:nvSpPr>
          <p:cNvPr id="6" name="Footer Placeholder 5">
            <a:extLst>
              <a:ext uri="{FF2B5EF4-FFF2-40B4-BE49-F238E27FC236}">
                <a16:creationId xmlns:a16="http://schemas.microsoft.com/office/drawing/2014/main" id="{63824622-BD84-412D-9082-9BB5D1E34574}"/>
              </a:ext>
            </a:extLst>
          </p:cNvPr>
          <p:cNvSpPr>
            <a:spLocks noGrp="1"/>
          </p:cNvSpPr>
          <p:nvPr>
            <p:ph type="ftr" sz="quarter" idx="11"/>
          </p:nvPr>
        </p:nvSpPr>
        <p:spPr/>
        <p:txBody>
          <a:bodyPr/>
          <a:lstStyle/>
          <a:p>
            <a:r>
              <a:rPr lang="en-US"/>
              <a:t>P. Hurh | LBNF Targetry R&amp;D Needs - RaDIATE 2023</a:t>
            </a:r>
          </a:p>
        </p:txBody>
      </p:sp>
      <p:sp>
        <p:nvSpPr>
          <p:cNvPr id="7" name="Slide Number Placeholder 6">
            <a:extLst>
              <a:ext uri="{FF2B5EF4-FFF2-40B4-BE49-F238E27FC236}">
                <a16:creationId xmlns:a16="http://schemas.microsoft.com/office/drawing/2014/main" id="{5D8DAC68-D5C5-4D6C-A6BA-DCCB5A213260}"/>
              </a:ext>
            </a:extLst>
          </p:cNvPr>
          <p:cNvSpPr>
            <a:spLocks noGrp="1"/>
          </p:cNvSpPr>
          <p:nvPr>
            <p:ph type="sldNum" sz="quarter" idx="12"/>
          </p:nvPr>
        </p:nvSpPr>
        <p:spPr/>
        <p:txBody>
          <a:bodyPr/>
          <a:lstStyle/>
          <a:p>
            <a:fld id="{EFEA031F-3946-4BBC-949C-5EB2BB7BA03C}" type="slidenum">
              <a:rPr lang="en-US" smtClean="0"/>
              <a:t>‹#›</a:t>
            </a:fld>
            <a:endParaRPr lang="en-US"/>
          </a:p>
        </p:txBody>
      </p:sp>
    </p:spTree>
    <p:extLst>
      <p:ext uri="{BB962C8B-B14F-4D97-AF65-F5344CB8AC3E}">
        <p14:creationId xmlns:p14="http://schemas.microsoft.com/office/powerpoint/2010/main" val="2900309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225F-2AFE-4D12-86C5-A1486082B0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29F05A-5148-44F2-B06A-0EC7587FCE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FC75AE9-CA5D-4050-9B70-DFD20F0F89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461638-996E-49ED-8333-45DDA7352912}"/>
              </a:ext>
            </a:extLst>
          </p:cNvPr>
          <p:cNvSpPr>
            <a:spLocks noGrp="1"/>
          </p:cNvSpPr>
          <p:nvPr>
            <p:ph type="dt" sz="half" idx="10"/>
          </p:nvPr>
        </p:nvSpPr>
        <p:spPr/>
        <p:txBody>
          <a:bodyPr/>
          <a:lstStyle/>
          <a:p>
            <a:r>
              <a:rPr lang="en-US"/>
              <a:t>06.29.2023</a:t>
            </a:r>
          </a:p>
        </p:txBody>
      </p:sp>
      <p:sp>
        <p:nvSpPr>
          <p:cNvPr id="6" name="Footer Placeholder 5">
            <a:extLst>
              <a:ext uri="{FF2B5EF4-FFF2-40B4-BE49-F238E27FC236}">
                <a16:creationId xmlns:a16="http://schemas.microsoft.com/office/drawing/2014/main" id="{378BFFE2-F321-4DC4-BD74-30A66C7F00F3}"/>
              </a:ext>
            </a:extLst>
          </p:cNvPr>
          <p:cNvSpPr>
            <a:spLocks noGrp="1"/>
          </p:cNvSpPr>
          <p:nvPr>
            <p:ph type="ftr" sz="quarter" idx="11"/>
          </p:nvPr>
        </p:nvSpPr>
        <p:spPr/>
        <p:txBody>
          <a:bodyPr/>
          <a:lstStyle/>
          <a:p>
            <a:r>
              <a:rPr lang="en-US"/>
              <a:t>P. Hurh | LBNF Targetry R&amp;D Needs - RaDIATE 2023</a:t>
            </a:r>
          </a:p>
        </p:txBody>
      </p:sp>
      <p:sp>
        <p:nvSpPr>
          <p:cNvPr id="7" name="Slide Number Placeholder 6">
            <a:extLst>
              <a:ext uri="{FF2B5EF4-FFF2-40B4-BE49-F238E27FC236}">
                <a16:creationId xmlns:a16="http://schemas.microsoft.com/office/drawing/2014/main" id="{CD3EF049-E744-451A-87EC-792ED74E105E}"/>
              </a:ext>
            </a:extLst>
          </p:cNvPr>
          <p:cNvSpPr>
            <a:spLocks noGrp="1"/>
          </p:cNvSpPr>
          <p:nvPr>
            <p:ph type="sldNum" sz="quarter" idx="12"/>
          </p:nvPr>
        </p:nvSpPr>
        <p:spPr/>
        <p:txBody>
          <a:bodyPr/>
          <a:lstStyle/>
          <a:p>
            <a:fld id="{EFEA031F-3946-4BBC-949C-5EB2BB7BA03C}" type="slidenum">
              <a:rPr lang="en-US" smtClean="0"/>
              <a:t>‹#›</a:t>
            </a:fld>
            <a:endParaRPr lang="en-US"/>
          </a:p>
        </p:txBody>
      </p:sp>
    </p:spTree>
    <p:extLst>
      <p:ext uri="{BB962C8B-B14F-4D97-AF65-F5344CB8AC3E}">
        <p14:creationId xmlns:p14="http://schemas.microsoft.com/office/powerpoint/2010/main" val="4028394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r>
              <a:rPr lang="en-US"/>
              <a:t>06.29.2023</a:t>
            </a:r>
            <a:endParaRPr lang="en-US" dirty="0"/>
          </a:p>
        </p:txBody>
      </p:sp>
      <p:sp>
        <p:nvSpPr>
          <p:cNvPr id="5" name="Footer Placeholder 4"/>
          <p:cNvSpPr>
            <a:spLocks noGrp="1"/>
          </p:cNvSpPr>
          <p:nvPr>
            <p:ph type="ftr" sz="quarter" idx="11"/>
          </p:nvPr>
        </p:nvSpPr>
        <p:spPr/>
        <p:txBody>
          <a:bodyPr/>
          <a:lstStyle/>
          <a:p>
            <a:pPr>
              <a:defRPr/>
            </a:pPr>
            <a:r>
              <a:rPr lang="en-US"/>
              <a:t>P. Hurh | LBNF Targetry R&amp;D Needs - RaDIATE 2023</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0046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7580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r>
              <a:rPr lang="en-US"/>
              <a:t>06.29.2023</a:t>
            </a:r>
            <a:endParaRPr lang="en-US" dirty="0"/>
          </a:p>
        </p:txBody>
      </p:sp>
      <p:sp>
        <p:nvSpPr>
          <p:cNvPr id="5" name="Footer Placeholder 4"/>
          <p:cNvSpPr>
            <a:spLocks noGrp="1"/>
          </p:cNvSpPr>
          <p:nvPr>
            <p:ph type="ftr" sz="quarter" idx="11"/>
          </p:nvPr>
        </p:nvSpPr>
        <p:spPr/>
        <p:txBody>
          <a:bodyPr/>
          <a:lstStyle/>
          <a:p>
            <a:pPr>
              <a:defRPr/>
            </a:pPr>
            <a:r>
              <a:rPr lang="en-US"/>
              <a:t>P. Hurh | LBNF Targetry R&amp;D Needs - RaDIATE 2023</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2837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r>
              <a:rPr lang="en-US"/>
              <a:t>06.29.2023</a:t>
            </a:r>
            <a:endParaRPr lang="en-US" dirty="0"/>
          </a:p>
        </p:txBody>
      </p:sp>
      <p:sp>
        <p:nvSpPr>
          <p:cNvPr id="5" name="Footer Placeholder 4"/>
          <p:cNvSpPr>
            <a:spLocks noGrp="1"/>
          </p:cNvSpPr>
          <p:nvPr>
            <p:ph type="ftr" sz="quarter" idx="11"/>
          </p:nvPr>
        </p:nvSpPr>
        <p:spPr/>
        <p:txBody>
          <a:bodyPr/>
          <a:lstStyle/>
          <a:p>
            <a:pPr>
              <a:defRPr/>
            </a:pPr>
            <a:r>
              <a:rPr lang="en-US"/>
              <a:t>P. Hurh | LBNF Targetry R&amp;D Needs - RaDIATE 2023</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1988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609600" y="432610"/>
            <a:ext cx="11057467"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p:txBody>
          <a:bodyPr/>
          <a:lstStyle>
            <a:lvl1pPr>
              <a:defRPr/>
            </a:lvl1pPr>
          </a:lstStyle>
          <a:p>
            <a:pPr>
              <a:defRPr/>
            </a:pPr>
            <a:r>
              <a:rPr lang="en-US"/>
              <a:t>06.29.2023</a:t>
            </a:r>
            <a:endParaRPr lang="en-US" dirty="0"/>
          </a:p>
        </p:txBody>
      </p:sp>
      <p:sp>
        <p:nvSpPr>
          <p:cNvPr id="6" name="Footer Placeholder 4"/>
          <p:cNvSpPr>
            <a:spLocks noGrp="1"/>
          </p:cNvSpPr>
          <p:nvPr>
            <p:ph type="ftr" sz="quarter" idx="14"/>
          </p:nvPr>
        </p:nvSpPr>
        <p:spPr/>
        <p:txBody>
          <a:bodyPr/>
          <a:lstStyle>
            <a:lvl1pPr>
              <a:defRPr/>
            </a:lvl1pPr>
          </a:lstStyle>
          <a:p>
            <a:pPr>
              <a:defRPr/>
            </a:pPr>
            <a:r>
              <a:rPr lang="en-US"/>
              <a:t>P. Hurh | LBNF Targetry R&amp;D Needs - RaDIATE 2023</a:t>
            </a:r>
            <a:endParaRPr lang="en-US" dirty="0"/>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609600"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6335272"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566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68874-F147-4402-9226-4D5D12DAF0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FC1EA6-1F04-42CA-B271-85282F9B79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0513D2A-E145-466F-AF03-3D3ABF88C721}"/>
              </a:ext>
            </a:extLst>
          </p:cNvPr>
          <p:cNvSpPr>
            <a:spLocks noGrp="1"/>
          </p:cNvSpPr>
          <p:nvPr>
            <p:ph type="dt" sz="half" idx="10"/>
          </p:nvPr>
        </p:nvSpPr>
        <p:spPr/>
        <p:txBody>
          <a:bodyPr/>
          <a:lstStyle>
            <a:lvl1pPr>
              <a:defRPr/>
            </a:lvl1pPr>
          </a:lstStyle>
          <a:p>
            <a:r>
              <a:rPr lang="en-US"/>
              <a:t>06.29.2023</a:t>
            </a:r>
            <a:endParaRPr lang="en-US" dirty="0"/>
          </a:p>
        </p:txBody>
      </p:sp>
      <p:sp>
        <p:nvSpPr>
          <p:cNvPr id="5" name="Footer Placeholder 4">
            <a:extLst>
              <a:ext uri="{FF2B5EF4-FFF2-40B4-BE49-F238E27FC236}">
                <a16:creationId xmlns:a16="http://schemas.microsoft.com/office/drawing/2014/main" id="{C676E750-8E3B-4E81-8698-7EDA317F8365}"/>
              </a:ext>
            </a:extLst>
          </p:cNvPr>
          <p:cNvSpPr>
            <a:spLocks noGrp="1"/>
          </p:cNvSpPr>
          <p:nvPr>
            <p:ph type="ftr" sz="quarter" idx="11"/>
          </p:nvPr>
        </p:nvSpPr>
        <p:spPr/>
        <p:txBody>
          <a:bodyPr/>
          <a:lstStyle/>
          <a:p>
            <a:r>
              <a:rPr lang="en-US"/>
              <a:t>P. Hurh | LBNF Targetry R&amp;D Needs - RaDIATE 2023</a:t>
            </a:r>
            <a:endParaRPr lang="en-US" dirty="0"/>
          </a:p>
        </p:txBody>
      </p:sp>
      <p:sp>
        <p:nvSpPr>
          <p:cNvPr id="6" name="Slide Number Placeholder 5">
            <a:extLst>
              <a:ext uri="{FF2B5EF4-FFF2-40B4-BE49-F238E27FC236}">
                <a16:creationId xmlns:a16="http://schemas.microsoft.com/office/drawing/2014/main" id="{508B980B-E849-47BE-B045-A03CE7969241}"/>
              </a:ext>
            </a:extLst>
          </p:cNvPr>
          <p:cNvSpPr>
            <a:spLocks noGrp="1"/>
          </p:cNvSpPr>
          <p:nvPr>
            <p:ph type="sldNum" sz="quarter" idx="12"/>
          </p:nvPr>
        </p:nvSpPr>
        <p:spPr/>
        <p:txBody>
          <a:bodyPr/>
          <a:lstStyle/>
          <a:p>
            <a:fld id="{EFEA031F-3946-4BBC-949C-5EB2BB7BA03C}" type="slidenum">
              <a:rPr lang="en-US" smtClean="0"/>
              <a:t>‹#›</a:t>
            </a:fld>
            <a:endParaRPr lang="en-US"/>
          </a:p>
        </p:txBody>
      </p:sp>
    </p:spTree>
    <p:extLst>
      <p:ext uri="{BB962C8B-B14F-4D97-AF65-F5344CB8AC3E}">
        <p14:creationId xmlns:p14="http://schemas.microsoft.com/office/powerpoint/2010/main" val="2314382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r>
              <a:rPr lang="en-US"/>
              <a:t>06.29.2023</a:t>
            </a:r>
            <a:endParaRPr lang="en-US" dirty="0"/>
          </a:p>
        </p:txBody>
      </p:sp>
      <p:sp>
        <p:nvSpPr>
          <p:cNvPr id="5" name="Footer Placeholder 4"/>
          <p:cNvSpPr>
            <a:spLocks noGrp="1"/>
          </p:cNvSpPr>
          <p:nvPr>
            <p:ph type="ftr" sz="quarter" idx="11"/>
          </p:nvPr>
        </p:nvSpPr>
        <p:spPr/>
        <p:txBody>
          <a:bodyPr/>
          <a:lstStyle/>
          <a:p>
            <a:pPr>
              <a:defRPr/>
            </a:pPr>
            <a:r>
              <a:rPr lang="en-US"/>
              <a:t>P. Hurh | LBNF Targetry R&amp;D Needs - RaDIATE 2023</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4591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Content and Charge Ques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68874-F147-4402-9226-4D5D12DAF0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FC1EA6-1F04-42CA-B271-85282F9B79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0513D2A-E145-466F-AF03-3D3ABF88C721}"/>
              </a:ext>
            </a:extLst>
          </p:cNvPr>
          <p:cNvSpPr>
            <a:spLocks noGrp="1"/>
          </p:cNvSpPr>
          <p:nvPr>
            <p:ph type="dt" sz="half" idx="10"/>
          </p:nvPr>
        </p:nvSpPr>
        <p:spPr/>
        <p:txBody>
          <a:bodyPr/>
          <a:lstStyle>
            <a:lvl1pPr>
              <a:defRPr/>
            </a:lvl1pPr>
          </a:lstStyle>
          <a:p>
            <a:r>
              <a:rPr lang="en-US"/>
              <a:t>06.29.2023</a:t>
            </a:r>
            <a:endParaRPr lang="en-US" dirty="0"/>
          </a:p>
        </p:txBody>
      </p:sp>
      <p:sp>
        <p:nvSpPr>
          <p:cNvPr id="5" name="Footer Placeholder 4">
            <a:extLst>
              <a:ext uri="{FF2B5EF4-FFF2-40B4-BE49-F238E27FC236}">
                <a16:creationId xmlns:a16="http://schemas.microsoft.com/office/drawing/2014/main" id="{C676E750-8E3B-4E81-8698-7EDA317F8365}"/>
              </a:ext>
            </a:extLst>
          </p:cNvPr>
          <p:cNvSpPr>
            <a:spLocks noGrp="1"/>
          </p:cNvSpPr>
          <p:nvPr>
            <p:ph type="ftr" sz="quarter" idx="11"/>
          </p:nvPr>
        </p:nvSpPr>
        <p:spPr/>
        <p:txBody>
          <a:bodyPr/>
          <a:lstStyle/>
          <a:p>
            <a:r>
              <a:rPr lang="en-US"/>
              <a:t>P. Hurh | LBNF Targetry R&amp;D Needs - RaDIATE 2023</a:t>
            </a:r>
            <a:endParaRPr lang="en-US" dirty="0"/>
          </a:p>
        </p:txBody>
      </p:sp>
      <p:sp>
        <p:nvSpPr>
          <p:cNvPr id="6" name="Slide Number Placeholder 5">
            <a:extLst>
              <a:ext uri="{FF2B5EF4-FFF2-40B4-BE49-F238E27FC236}">
                <a16:creationId xmlns:a16="http://schemas.microsoft.com/office/drawing/2014/main" id="{508B980B-E849-47BE-B045-A03CE7969241}"/>
              </a:ext>
            </a:extLst>
          </p:cNvPr>
          <p:cNvSpPr>
            <a:spLocks noGrp="1"/>
          </p:cNvSpPr>
          <p:nvPr>
            <p:ph type="sldNum" sz="quarter" idx="12"/>
          </p:nvPr>
        </p:nvSpPr>
        <p:spPr/>
        <p:txBody>
          <a:bodyPr/>
          <a:lstStyle/>
          <a:p>
            <a:fld id="{EFEA031F-3946-4BBC-949C-5EB2BB7BA03C}" type="slidenum">
              <a:rPr lang="en-US" smtClean="0"/>
              <a:t>‹#›</a:t>
            </a:fld>
            <a:endParaRPr lang="en-US"/>
          </a:p>
        </p:txBody>
      </p:sp>
      <p:sp>
        <p:nvSpPr>
          <p:cNvPr id="8" name="Text Placeholder 7">
            <a:extLst>
              <a:ext uri="{FF2B5EF4-FFF2-40B4-BE49-F238E27FC236}">
                <a16:creationId xmlns:a16="http://schemas.microsoft.com/office/drawing/2014/main" id="{841C691D-B78E-4452-A994-DDD144659910}"/>
              </a:ext>
            </a:extLst>
          </p:cNvPr>
          <p:cNvSpPr>
            <a:spLocks noGrp="1"/>
          </p:cNvSpPr>
          <p:nvPr>
            <p:ph type="body" sz="quarter" idx="13" hasCustomPrompt="1"/>
          </p:nvPr>
        </p:nvSpPr>
        <p:spPr>
          <a:xfrm>
            <a:off x="10332720" y="36576"/>
            <a:ext cx="1828800" cy="329184"/>
          </a:xfrm>
          <a:solidFill>
            <a:schemeClr val="accent6"/>
          </a:solidFill>
          <a:ln>
            <a:solidFill>
              <a:schemeClr val="accent1">
                <a:lumMod val="75000"/>
              </a:schemeClr>
            </a:solidFill>
          </a:ln>
          <a:effectLst>
            <a:outerShdw blurRad="40005" dist="22860" dir="5400000" algn="ctr" rotWithShape="0">
              <a:schemeClr val="bg2">
                <a:lumMod val="10000"/>
                <a:alpha val="35000"/>
              </a:schemeClr>
            </a:outerShdw>
          </a:effectLst>
        </p:spPr>
        <p:txBody>
          <a:bodyPr lIns="0" tIns="0" rIns="0" bIns="0" anchor="ctr" anchorCtr="1">
            <a:normAutofit/>
          </a:bodyPr>
          <a:lstStyle>
            <a:lvl1pPr marL="0" indent="0">
              <a:buNone/>
              <a:defRPr sz="1200" b="1" cap="all" baseline="0">
                <a:solidFill>
                  <a:schemeClr val="bg2">
                    <a:lumMod val="10000"/>
                  </a:schemeClr>
                </a:solidFill>
                <a:latin typeface="Calibri" panose="020F0502020204030204" pitchFamily="34" charset="0"/>
                <a:cs typeface="Calibri" panose="020F0502020204030204" pitchFamily="34" charset="0"/>
              </a:defRPr>
            </a:lvl1pPr>
          </a:lstStyle>
          <a:p>
            <a:pPr lvl="0"/>
            <a:r>
              <a:rPr lang="en-US" sz="1200" b="1" dirty="0">
                <a:latin typeface="Calibri" panose="020F0502020204030204" pitchFamily="34" charset="0"/>
                <a:cs typeface="Calibri" panose="020F0502020204030204" pitchFamily="34" charset="0"/>
              </a:rPr>
              <a:t>CHARGE QUESTION #</a:t>
            </a:r>
            <a:endParaRPr lang="en-US" dirty="0"/>
          </a:p>
        </p:txBody>
      </p:sp>
    </p:spTree>
    <p:extLst>
      <p:ext uri="{BB962C8B-B14F-4D97-AF65-F5344CB8AC3E}">
        <p14:creationId xmlns:p14="http://schemas.microsoft.com/office/powerpoint/2010/main" val="186096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075BC-A2D6-44DC-9D6F-0D79398FB706}"/>
              </a:ext>
            </a:extLst>
          </p:cNvPr>
          <p:cNvSpPr>
            <a:spLocks noGrp="1"/>
          </p:cNvSpPr>
          <p:nvPr>
            <p:ph type="title" hasCustomPrompt="1"/>
          </p:nvPr>
        </p:nvSpPr>
        <p:spPr>
          <a:xfrm>
            <a:off x="838200" y="2523845"/>
            <a:ext cx="10515600" cy="1810310"/>
          </a:xfrm>
        </p:spPr>
        <p:txBody>
          <a:bodyPr anchor="ctr" anchorCtr="1">
            <a:normAutofit/>
          </a:bodyPr>
          <a:lstStyle>
            <a:lvl1pPr>
              <a:defRPr sz="3000"/>
            </a:lvl1pPr>
          </a:lstStyle>
          <a:p>
            <a:r>
              <a:rPr lang="en-US" dirty="0"/>
              <a:t>Enter Section Header</a:t>
            </a:r>
          </a:p>
        </p:txBody>
      </p:sp>
      <p:sp>
        <p:nvSpPr>
          <p:cNvPr id="3" name="Text Placeholder 2">
            <a:extLst>
              <a:ext uri="{FF2B5EF4-FFF2-40B4-BE49-F238E27FC236}">
                <a16:creationId xmlns:a16="http://schemas.microsoft.com/office/drawing/2014/main" id="{FCFE2BFC-BDDE-400D-A973-8DA8D3C26530}"/>
              </a:ext>
            </a:extLst>
          </p:cNvPr>
          <p:cNvSpPr>
            <a:spLocks noGrp="1"/>
          </p:cNvSpPr>
          <p:nvPr>
            <p:ph type="body" idx="1" hasCustomPrompt="1"/>
          </p:nvPr>
        </p:nvSpPr>
        <p:spPr>
          <a:xfrm>
            <a:off x="831850" y="4406153"/>
            <a:ext cx="10515600" cy="1683497"/>
          </a:xfrm>
        </p:spPr>
        <p:txBody>
          <a:bodyPr anchor="t" anchorCtr="1"/>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Section sub-header, if needed</a:t>
            </a:r>
          </a:p>
        </p:txBody>
      </p:sp>
      <p:sp>
        <p:nvSpPr>
          <p:cNvPr id="4" name="Date Placeholder 3">
            <a:extLst>
              <a:ext uri="{FF2B5EF4-FFF2-40B4-BE49-F238E27FC236}">
                <a16:creationId xmlns:a16="http://schemas.microsoft.com/office/drawing/2014/main" id="{544F2F73-7B90-4C3C-9CD4-8C94C8027AE7}"/>
              </a:ext>
            </a:extLst>
          </p:cNvPr>
          <p:cNvSpPr>
            <a:spLocks noGrp="1"/>
          </p:cNvSpPr>
          <p:nvPr>
            <p:ph type="dt" sz="half" idx="10"/>
          </p:nvPr>
        </p:nvSpPr>
        <p:spPr/>
        <p:txBody>
          <a:bodyPr/>
          <a:lstStyle/>
          <a:p>
            <a:r>
              <a:rPr lang="en-US"/>
              <a:t>06.29.2023</a:t>
            </a:r>
          </a:p>
        </p:txBody>
      </p:sp>
      <p:sp>
        <p:nvSpPr>
          <p:cNvPr id="5" name="Footer Placeholder 4">
            <a:extLst>
              <a:ext uri="{FF2B5EF4-FFF2-40B4-BE49-F238E27FC236}">
                <a16:creationId xmlns:a16="http://schemas.microsoft.com/office/drawing/2014/main" id="{D606B51F-335C-46FD-AC20-0E9ACBB3FBBC}"/>
              </a:ext>
            </a:extLst>
          </p:cNvPr>
          <p:cNvSpPr>
            <a:spLocks noGrp="1"/>
          </p:cNvSpPr>
          <p:nvPr>
            <p:ph type="ftr" sz="quarter" idx="11"/>
          </p:nvPr>
        </p:nvSpPr>
        <p:spPr/>
        <p:txBody>
          <a:bodyPr/>
          <a:lstStyle/>
          <a:p>
            <a:r>
              <a:rPr lang="en-US"/>
              <a:t>P. Hurh | LBNF Targetry R&amp;D Needs - RaDIATE 2023</a:t>
            </a:r>
          </a:p>
        </p:txBody>
      </p:sp>
      <p:sp>
        <p:nvSpPr>
          <p:cNvPr id="6" name="Slide Number Placeholder 5">
            <a:extLst>
              <a:ext uri="{FF2B5EF4-FFF2-40B4-BE49-F238E27FC236}">
                <a16:creationId xmlns:a16="http://schemas.microsoft.com/office/drawing/2014/main" id="{1EE47743-D367-41E3-899D-01ECCFDAB48E}"/>
              </a:ext>
            </a:extLst>
          </p:cNvPr>
          <p:cNvSpPr>
            <a:spLocks noGrp="1"/>
          </p:cNvSpPr>
          <p:nvPr>
            <p:ph type="sldNum" sz="quarter" idx="12"/>
          </p:nvPr>
        </p:nvSpPr>
        <p:spPr/>
        <p:txBody>
          <a:bodyPr/>
          <a:lstStyle/>
          <a:p>
            <a:fld id="{EFEA031F-3946-4BBC-949C-5EB2BB7BA03C}" type="slidenum">
              <a:rPr lang="en-US" smtClean="0"/>
              <a:t>‹#›</a:t>
            </a:fld>
            <a:endParaRPr lang="en-US"/>
          </a:p>
        </p:txBody>
      </p:sp>
    </p:spTree>
    <p:extLst>
      <p:ext uri="{BB962C8B-B14F-4D97-AF65-F5344CB8AC3E}">
        <p14:creationId xmlns:p14="http://schemas.microsoft.com/office/powerpoint/2010/main" val="2760128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BE04-534F-4D40-A6D2-BAE70F5D8BC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F4BA0B-C83F-4313-9C0D-7DCE65AC635E}"/>
              </a:ext>
            </a:extLst>
          </p:cNvPr>
          <p:cNvSpPr>
            <a:spLocks noGrp="1"/>
          </p:cNvSpPr>
          <p:nvPr>
            <p:ph sz="half" idx="1"/>
          </p:nvPr>
        </p:nvSpPr>
        <p:spPr>
          <a:xfrm>
            <a:off x="266699" y="1068106"/>
            <a:ext cx="5730689" cy="5180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3D098A-3DF3-419F-8C10-B4DF8D2DAD11}"/>
              </a:ext>
            </a:extLst>
          </p:cNvPr>
          <p:cNvSpPr>
            <a:spLocks noGrp="1"/>
          </p:cNvSpPr>
          <p:nvPr>
            <p:ph sz="half" idx="2"/>
          </p:nvPr>
        </p:nvSpPr>
        <p:spPr>
          <a:xfrm>
            <a:off x="6194613" y="1068106"/>
            <a:ext cx="5730688" cy="5180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114606-ADDC-4332-92B8-24E5753286BE}"/>
              </a:ext>
            </a:extLst>
          </p:cNvPr>
          <p:cNvSpPr>
            <a:spLocks noGrp="1"/>
          </p:cNvSpPr>
          <p:nvPr>
            <p:ph type="dt" sz="half" idx="10"/>
          </p:nvPr>
        </p:nvSpPr>
        <p:spPr/>
        <p:txBody>
          <a:bodyPr/>
          <a:lstStyle/>
          <a:p>
            <a:r>
              <a:rPr lang="en-US"/>
              <a:t>06.29.2023</a:t>
            </a:r>
          </a:p>
        </p:txBody>
      </p:sp>
      <p:sp>
        <p:nvSpPr>
          <p:cNvPr id="6" name="Footer Placeholder 5">
            <a:extLst>
              <a:ext uri="{FF2B5EF4-FFF2-40B4-BE49-F238E27FC236}">
                <a16:creationId xmlns:a16="http://schemas.microsoft.com/office/drawing/2014/main" id="{0FA721B9-410A-4746-9E94-39C7A87216EF}"/>
              </a:ext>
            </a:extLst>
          </p:cNvPr>
          <p:cNvSpPr>
            <a:spLocks noGrp="1"/>
          </p:cNvSpPr>
          <p:nvPr>
            <p:ph type="ftr" sz="quarter" idx="11"/>
          </p:nvPr>
        </p:nvSpPr>
        <p:spPr/>
        <p:txBody>
          <a:bodyPr/>
          <a:lstStyle/>
          <a:p>
            <a:r>
              <a:rPr lang="en-US"/>
              <a:t>P. Hurh | LBNF Targetry R&amp;D Needs - RaDIATE 2023</a:t>
            </a:r>
          </a:p>
        </p:txBody>
      </p:sp>
      <p:sp>
        <p:nvSpPr>
          <p:cNvPr id="7" name="Slide Number Placeholder 6">
            <a:extLst>
              <a:ext uri="{FF2B5EF4-FFF2-40B4-BE49-F238E27FC236}">
                <a16:creationId xmlns:a16="http://schemas.microsoft.com/office/drawing/2014/main" id="{0D4F6DA6-9DCD-4AE0-B468-627DC9810944}"/>
              </a:ext>
            </a:extLst>
          </p:cNvPr>
          <p:cNvSpPr>
            <a:spLocks noGrp="1"/>
          </p:cNvSpPr>
          <p:nvPr>
            <p:ph type="sldNum" sz="quarter" idx="12"/>
          </p:nvPr>
        </p:nvSpPr>
        <p:spPr/>
        <p:txBody>
          <a:bodyPr/>
          <a:lstStyle/>
          <a:p>
            <a:fld id="{EFEA031F-3946-4BBC-949C-5EB2BB7BA03C}" type="slidenum">
              <a:rPr lang="en-US" smtClean="0"/>
              <a:t>‹#›</a:t>
            </a:fld>
            <a:endParaRPr lang="en-US"/>
          </a:p>
        </p:txBody>
      </p:sp>
    </p:spTree>
    <p:extLst>
      <p:ext uri="{BB962C8B-B14F-4D97-AF65-F5344CB8AC3E}">
        <p14:creationId xmlns:p14="http://schemas.microsoft.com/office/powerpoint/2010/main" val="1264302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and Charge Ques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BE04-534F-4D40-A6D2-BAE70F5D8BC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F4BA0B-C83F-4313-9C0D-7DCE65AC635E}"/>
              </a:ext>
            </a:extLst>
          </p:cNvPr>
          <p:cNvSpPr>
            <a:spLocks noGrp="1"/>
          </p:cNvSpPr>
          <p:nvPr>
            <p:ph sz="half" idx="1"/>
          </p:nvPr>
        </p:nvSpPr>
        <p:spPr>
          <a:xfrm>
            <a:off x="266699" y="1068106"/>
            <a:ext cx="5730689" cy="5180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3D098A-3DF3-419F-8C10-B4DF8D2DAD11}"/>
              </a:ext>
            </a:extLst>
          </p:cNvPr>
          <p:cNvSpPr>
            <a:spLocks noGrp="1"/>
          </p:cNvSpPr>
          <p:nvPr>
            <p:ph sz="half" idx="2"/>
          </p:nvPr>
        </p:nvSpPr>
        <p:spPr>
          <a:xfrm>
            <a:off x="6194613" y="1068106"/>
            <a:ext cx="5730688" cy="5180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114606-ADDC-4332-92B8-24E5753286BE}"/>
              </a:ext>
            </a:extLst>
          </p:cNvPr>
          <p:cNvSpPr>
            <a:spLocks noGrp="1"/>
          </p:cNvSpPr>
          <p:nvPr>
            <p:ph type="dt" sz="half" idx="10"/>
          </p:nvPr>
        </p:nvSpPr>
        <p:spPr/>
        <p:txBody>
          <a:bodyPr/>
          <a:lstStyle/>
          <a:p>
            <a:r>
              <a:rPr lang="en-US"/>
              <a:t>06.29.2023</a:t>
            </a:r>
          </a:p>
        </p:txBody>
      </p:sp>
      <p:sp>
        <p:nvSpPr>
          <p:cNvPr id="6" name="Footer Placeholder 5">
            <a:extLst>
              <a:ext uri="{FF2B5EF4-FFF2-40B4-BE49-F238E27FC236}">
                <a16:creationId xmlns:a16="http://schemas.microsoft.com/office/drawing/2014/main" id="{0FA721B9-410A-4746-9E94-39C7A87216EF}"/>
              </a:ext>
            </a:extLst>
          </p:cNvPr>
          <p:cNvSpPr>
            <a:spLocks noGrp="1"/>
          </p:cNvSpPr>
          <p:nvPr>
            <p:ph type="ftr" sz="quarter" idx="11"/>
          </p:nvPr>
        </p:nvSpPr>
        <p:spPr/>
        <p:txBody>
          <a:bodyPr/>
          <a:lstStyle/>
          <a:p>
            <a:r>
              <a:rPr lang="en-US"/>
              <a:t>P. Hurh | LBNF Targetry R&amp;D Needs - RaDIATE 2023</a:t>
            </a:r>
          </a:p>
        </p:txBody>
      </p:sp>
      <p:sp>
        <p:nvSpPr>
          <p:cNvPr id="7" name="Slide Number Placeholder 6">
            <a:extLst>
              <a:ext uri="{FF2B5EF4-FFF2-40B4-BE49-F238E27FC236}">
                <a16:creationId xmlns:a16="http://schemas.microsoft.com/office/drawing/2014/main" id="{0D4F6DA6-9DCD-4AE0-B468-627DC9810944}"/>
              </a:ext>
            </a:extLst>
          </p:cNvPr>
          <p:cNvSpPr>
            <a:spLocks noGrp="1"/>
          </p:cNvSpPr>
          <p:nvPr>
            <p:ph type="sldNum" sz="quarter" idx="12"/>
          </p:nvPr>
        </p:nvSpPr>
        <p:spPr/>
        <p:txBody>
          <a:bodyPr/>
          <a:lstStyle/>
          <a:p>
            <a:fld id="{EFEA031F-3946-4BBC-949C-5EB2BB7BA03C}" type="slidenum">
              <a:rPr lang="en-US" smtClean="0"/>
              <a:t>‹#›</a:t>
            </a:fld>
            <a:endParaRPr lang="en-US"/>
          </a:p>
        </p:txBody>
      </p:sp>
      <p:sp>
        <p:nvSpPr>
          <p:cNvPr id="8" name="Text Placeholder 7">
            <a:extLst>
              <a:ext uri="{FF2B5EF4-FFF2-40B4-BE49-F238E27FC236}">
                <a16:creationId xmlns:a16="http://schemas.microsoft.com/office/drawing/2014/main" id="{53449A1B-CA32-4CDE-9D7B-5A113561A92D}"/>
              </a:ext>
            </a:extLst>
          </p:cNvPr>
          <p:cNvSpPr>
            <a:spLocks noGrp="1"/>
          </p:cNvSpPr>
          <p:nvPr>
            <p:ph type="body" sz="quarter" idx="13" hasCustomPrompt="1"/>
          </p:nvPr>
        </p:nvSpPr>
        <p:spPr>
          <a:xfrm>
            <a:off x="10332720" y="36576"/>
            <a:ext cx="1828800" cy="329184"/>
          </a:xfrm>
          <a:solidFill>
            <a:schemeClr val="accent6"/>
          </a:solidFill>
          <a:ln>
            <a:solidFill>
              <a:schemeClr val="accent1">
                <a:lumMod val="60000"/>
                <a:lumOff val="40000"/>
              </a:schemeClr>
            </a:solidFill>
          </a:ln>
          <a:effectLst>
            <a:outerShdw blurRad="40005" dist="22860" dir="5400000" algn="ctr" rotWithShape="0">
              <a:schemeClr val="bg2">
                <a:lumMod val="10000"/>
                <a:alpha val="35000"/>
              </a:schemeClr>
            </a:outerShdw>
          </a:effectLst>
        </p:spPr>
        <p:txBody>
          <a:bodyPr lIns="0" tIns="0" rIns="0" bIns="0" anchor="ctr" anchorCtr="1">
            <a:normAutofit/>
          </a:bodyPr>
          <a:lstStyle>
            <a:lvl1pPr marL="0" indent="0">
              <a:buNone/>
              <a:defRPr sz="1200" b="1" cap="all" baseline="0">
                <a:solidFill>
                  <a:schemeClr val="bg2">
                    <a:lumMod val="10000"/>
                  </a:schemeClr>
                </a:solidFill>
                <a:latin typeface="Calibri" panose="020F0502020204030204" pitchFamily="34" charset="0"/>
                <a:cs typeface="Calibri" panose="020F0502020204030204" pitchFamily="34" charset="0"/>
              </a:defRPr>
            </a:lvl1pPr>
          </a:lstStyle>
          <a:p>
            <a:pPr lvl="0"/>
            <a:r>
              <a:rPr lang="en-US" sz="1200" b="1" dirty="0">
                <a:latin typeface="Calibri" panose="020F0502020204030204" pitchFamily="34" charset="0"/>
                <a:cs typeface="Calibri" panose="020F0502020204030204" pitchFamily="34" charset="0"/>
              </a:rPr>
              <a:t>CHARGE QUESTION #</a:t>
            </a:r>
            <a:endParaRPr lang="en-US" dirty="0"/>
          </a:p>
        </p:txBody>
      </p:sp>
    </p:spTree>
    <p:extLst>
      <p:ext uri="{BB962C8B-B14F-4D97-AF65-F5344CB8AC3E}">
        <p14:creationId xmlns:p14="http://schemas.microsoft.com/office/powerpoint/2010/main" val="3744012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C403-C89C-450D-A436-F7B6D3F8ED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89867-0823-40EA-A7A5-E88FDCD16565}"/>
              </a:ext>
            </a:extLst>
          </p:cNvPr>
          <p:cNvSpPr>
            <a:spLocks noGrp="1"/>
          </p:cNvSpPr>
          <p:nvPr>
            <p:ph type="dt" sz="half" idx="10"/>
          </p:nvPr>
        </p:nvSpPr>
        <p:spPr/>
        <p:txBody>
          <a:bodyPr/>
          <a:lstStyle/>
          <a:p>
            <a:r>
              <a:rPr lang="en-US"/>
              <a:t>06.29.2023</a:t>
            </a:r>
            <a:endParaRPr lang="en-US" dirty="0"/>
          </a:p>
        </p:txBody>
      </p:sp>
      <p:sp>
        <p:nvSpPr>
          <p:cNvPr id="4" name="Footer Placeholder 3">
            <a:extLst>
              <a:ext uri="{FF2B5EF4-FFF2-40B4-BE49-F238E27FC236}">
                <a16:creationId xmlns:a16="http://schemas.microsoft.com/office/drawing/2014/main" id="{C1EF6DB3-0553-45E9-8885-BBA0FA2D5AD2}"/>
              </a:ext>
            </a:extLst>
          </p:cNvPr>
          <p:cNvSpPr>
            <a:spLocks noGrp="1"/>
          </p:cNvSpPr>
          <p:nvPr>
            <p:ph type="ftr" sz="quarter" idx="11"/>
          </p:nvPr>
        </p:nvSpPr>
        <p:spPr/>
        <p:txBody>
          <a:bodyPr/>
          <a:lstStyle/>
          <a:p>
            <a:r>
              <a:rPr lang="en-US"/>
              <a:t>P. Hurh | LBNF Targetry R&amp;D Needs - RaDIATE 2023</a:t>
            </a:r>
            <a:endParaRPr lang="en-US" dirty="0"/>
          </a:p>
        </p:txBody>
      </p:sp>
      <p:sp>
        <p:nvSpPr>
          <p:cNvPr id="5" name="Slide Number Placeholder 4">
            <a:extLst>
              <a:ext uri="{FF2B5EF4-FFF2-40B4-BE49-F238E27FC236}">
                <a16:creationId xmlns:a16="http://schemas.microsoft.com/office/drawing/2014/main" id="{F292459A-EEEF-4AB1-A20D-5C2D33034FCE}"/>
              </a:ext>
            </a:extLst>
          </p:cNvPr>
          <p:cNvSpPr>
            <a:spLocks noGrp="1"/>
          </p:cNvSpPr>
          <p:nvPr>
            <p:ph type="sldNum" sz="quarter" idx="12"/>
          </p:nvPr>
        </p:nvSpPr>
        <p:spPr/>
        <p:txBody>
          <a:bodyPr/>
          <a:lstStyle/>
          <a:p>
            <a:fld id="{EFEA031F-3946-4BBC-949C-5EB2BB7BA03C}" type="slidenum">
              <a:rPr lang="en-US" smtClean="0"/>
              <a:pPr/>
              <a:t>‹#›</a:t>
            </a:fld>
            <a:endParaRPr lang="en-US" dirty="0"/>
          </a:p>
        </p:txBody>
      </p:sp>
      <p:sp>
        <p:nvSpPr>
          <p:cNvPr id="6" name="Content Placeholder 2">
            <a:extLst>
              <a:ext uri="{FF2B5EF4-FFF2-40B4-BE49-F238E27FC236}">
                <a16:creationId xmlns:a16="http://schemas.microsoft.com/office/drawing/2014/main" id="{7E5849FA-23B8-4364-B074-2DB375C12205}"/>
              </a:ext>
            </a:extLst>
          </p:cNvPr>
          <p:cNvSpPr>
            <a:spLocks noGrp="1"/>
          </p:cNvSpPr>
          <p:nvPr>
            <p:ph sz="half" idx="1"/>
          </p:nvPr>
        </p:nvSpPr>
        <p:spPr>
          <a:xfrm>
            <a:off x="266699" y="1068106"/>
            <a:ext cx="5730689" cy="5180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11D33200-88A0-4E82-9F2B-120E4C4B5BC8}"/>
              </a:ext>
            </a:extLst>
          </p:cNvPr>
          <p:cNvSpPr>
            <a:spLocks noGrp="1"/>
          </p:cNvSpPr>
          <p:nvPr>
            <p:ph type="pic" sz="quarter" idx="13"/>
          </p:nvPr>
        </p:nvSpPr>
        <p:spPr>
          <a:xfrm>
            <a:off x="6189662" y="1068012"/>
            <a:ext cx="5730689" cy="5180293"/>
          </a:xfrm>
        </p:spPr>
        <p:txBody>
          <a:bodyPr/>
          <a:lstStyle/>
          <a:p>
            <a:r>
              <a:rPr lang="en-US"/>
              <a:t>Click icon to add picture</a:t>
            </a:r>
          </a:p>
        </p:txBody>
      </p:sp>
    </p:spTree>
    <p:extLst>
      <p:ext uri="{BB962C8B-B14F-4D97-AF65-F5344CB8AC3E}">
        <p14:creationId xmlns:p14="http://schemas.microsoft.com/office/powerpoint/2010/main" val="1134214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Picture and Charge Ques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C403-C89C-450D-A436-F7B6D3F8ED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89867-0823-40EA-A7A5-E88FDCD16565}"/>
              </a:ext>
            </a:extLst>
          </p:cNvPr>
          <p:cNvSpPr>
            <a:spLocks noGrp="1"/>
          </p:cNvSpPr>
          <p:nvPr>
            <p:ph type="dt" sz="half" idx="10"/>
          </p:nvPr>
        </p:nvSpPr>
        <p:spPr/>
        <p:txBody>
          <a:bodyPr/>
          <a:lstStyle/>
          <a:p>
            <a:r>
              <a:rPr lang="en-US"/>
              <a:t>06.29.2023</a:t>
            </a:r>
            <a:endParaRPr lang="en-US" dirty="0"/>
          </a:p>
        </p:txBody>
      </p:sp>
      <p:sp>
        <p:nvSpPr>
          <p:cNvPr id="4" name="Footer Placeholder 3">
            <a:extLst>
              <a:ext uri="{FF2B5EF4-FFF2-40B4-BE49-F238E27FC236}">
                <a16:creationId xmlns:a16="http://schemas.microsoft.com/office/drawing/2014/main" id="{C1EF6DB3-0553-45E9-8885-BBA0FA2D5AD2}"/>
              </a:ext>
            </a:extLst>
          </p:cNvPr>
          <p:cNvSpPr>
            <a:spLocks noGrp="1"/>
          </p:cNvSpPr>
          <p:nvPr>
            <p:ph type="ftr" sz="quarter" idx="11"/>
          </p:nvPr>
        </p:nvSpPr>
        <p:spPr/>
        <p:txBody>
          <a:bodyPr/>
          <a:lstStyle/>
          <a:p>
            <a:r>
              <a:rPr lang="en-US"/>
              <a:t>P. Hurh | LBNF Targetry R&amp;D Needs - RaDIATE 2023</a:t>
            </a:r>
            <a:endParaRPr lang="en-US" dirty="0"/>
          </a:p>
        </p:txBody>
      </p:sp>
      <p:sp>
        <p:nvSpPr>
          <p:cNvPr id="5" name="Slide Number Placeholder 4">
            <a:extLst>
              <a:ext uri="{FF2B5EF4-FFF2-40B4-BE49-F238E27FC236}">
                <a16:creationId xmlns:a16="http://schemas.microsoft.com/office/drawing/2014/main" id="{F292459A-EEEF-4AB1-A20D-5C2D33034FCE}"/>
              </a:ext>
            </a:extLst>
          </p:cNvPr>
          <p:cNvSpPr>
            <a:spLocks noGrp="1"/>
          </p:cNvSpPr>
          <p:nvPr>
            <p:ph type="sldNum" sz="quarter" idx="12"/>
          </p:nvPr>
        </p:nvSpPr>
        <p:spPr/>
        <p:txBody>
          <a:bodyPr/>
          <a:lstStyle/>
          <a:p>
            <a:fld id="{EFEA031F-3946-4BBC-949C-5EB2BB7BA03C}" type="slidenum">
              <a:rPr lang="en-US" smtClean="0"/>
              <a:pPr/>
              <a:t>‹#›</a:t>
            </a:fld>
            <a:endParaRPr lang="en-US" dirty="0"/>
          </a:p>
        </p:txBody>
      </p:sp>
      <p:sp>
        <p:nvSpPr>
          <p:cNvPr id="6" name="Content Placeholder 2">
            <a:extLst>
              <a:ext uri="{FF2B5EF4-FFF2-40B4-BE49-F238E27FC236}">
                <a16:creationId xmlns:a16="http://schemas.microsoft.com/office/drawing/2014/main" id="{7E5849FA-23B8-4364-B074-2DB375C12205}"/>
              </a:ext>
            </a:extLst>
          </p:cNvPr>
          <p:cNvSpPr>
            <a:spLocks noGrp="1"/>
          </p:cNvSpPr>
          <p:nvPr>
            <p:ph sz="half" idx="1"/>
          </p:nvPr>
        </p:nvSpPr>
        <p:spPr>
          <a:xfrm>
            <a:off x="266699" y="1068106"/>
            <a:ext cx="5730689" cy="5180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11D33200-88A0-4E82-9F2B-120E4C4B5BC8}"/>
              </a:ext>
            </a:extLst>
          </p:cNvPr>
          <p:cNvSpPr>
            <a:spLocks noGrp="1"/>
          </p:cNvSpPr>
          <p:nvPr>
            <p:ph type="pic" sz="quarter" idx="13"/>
          </p:nvPr>
        </p:nvSpPr>
        <p:spPr>
          <a:xfrm>
            <a:off x="6189662" y="1068012"/>
            <a:ext cx="5730689" cy="5180293"/>
          </a:xfrm>
        </p:spPr>
        <p:txBody>
          <a:bodyPr/>
          <a:lstStyle/>
          <a:p>
            <a:r>
              <a:rPr lang="en-US"/>
              <a:t>Click icon to add picture</a:t>
            </a:r>
          </a:p>
        </p:txBody>
      </p:sp>
      <p:sp>
        <p:nvSpPr>
          <p:cNvPr id="9" name="Text Placeholder 7">
            <a:extLst>
              <a:ext uri="{FF2B5EF4-FFF2-40B4-BE49-F238E27FC236}">
                <a16:creationId xmlns:a16="http://schemas.microsoft.com/office/drawing/2014/main" id="{DBE56495-495F-4648-A26E-D8C8BFEF0B2B}"/>
              </a:ext>
            </a:extLst>
          </p:cNvPr>
          <p:cNvSpPr>
            <a:spLocks noGrp="1"/>
          </p:cNvSpPr>
          <p:nvPr>
            <p:ph type="body" sz="quarter" idx="14" hasCustomPrompt="1"/>
          </p:nvPr>
        </p:nvSpPr>
        <p:spPr>
          <a:xfrm>
            <a:off x="10332720" y="36576"/>
            <a:ext cx="1828800" cy="329184"/>
          </a:xfrm>
          <a:solidFill>
            <a:schemeClr val="accent6"/>
          </a:solidFill>
          <a:ln>
            <a:solidFill>
              <a:schemeClr val="accent1">
                <a:lumMod val="60000"/>
                <a:lumOff val="40000"/>
              </a:schemeClr>
            </a:solidFill>
          </a:ln>
          <a:effectLst>
            <a:outerShdw blurRad="40005" dist="22860" dir="5400000" algn="ctr" rotWithShape="0">
              <a:schemeClr val="bg2">
                <a:lumMod val="10000"/>
                <a:alpha val="35000"/>
              </a:schemeClr>
            </a:outerShdw>
          </a:effectLst>
        </p:spPr>
        <p:txBody>
          <a:bodyPr lIns="0" tIns="0" rIns="0" bIns="0" anchor="ctr" anchorCtr="1">
            <a:normAutofit/>
          </a:bodyPr>
          <a:lstStyle>
            <a:lvl1pPr marL="0" indent="0">
              <a:buNone/>
              <a:defRPr sz="1200" b="1" cap="all" baseline="0">
                <a:solidFill>
                  <a:schemeClr val="bg2">
                    <a:lumMod val="10000"/>
                  </a:schemeClr>
                </a:solidFill>
                <a:latin typeface="Calibri" panose="020F0502020204030204" pitchFamily="34" charset="0"/>
                <a:cs typeface="Calibri" panose="020F0502020204030204" pitchFamily="34" charset="0"/>
              </a:defRPr>
            </a:lvl1pPr>
          </a:lstStyle>
          <a:p>
            <a:pPr lvl="0"/>
            <a:r>
              <a:rPr lang="en-US" sz="1200" b="1" dirty="0">
                <a:latin typeface="Calibri" panose="020F0502020204030204" pitchFamily="34" charset="0"/>
                <a:cs typeface="Calibri" panose="020F0502020204030204" pitchFamily="34" charset="0"/>
              </a:rPr>
              <a:t>CHARGE QUESTION #</a:t>
            </a:r>
            <a:endParaRPr lang="en-US" dirty="0"/>
          </a:p>
        </p:txBody>
      </p:sp>
    </p:spTree>
    <p:extLst>
      <p:ext uri="{BB962C8B-B14F-4D97-AF65-F5344CB8AC3E}">
        <p14:creationId xmlns:p14="http://schemas.microsoft.com/office/powerpoint/2010/main" val="3716283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8ACD5-4E42-4219-BD6D-330CC1F89DBE}"/>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2E6E4A6-9526-4171-A80F-5FF0BBD469CD}"/>
              </a:ext>
            </a:extLst>
          </p:cNvPr>
          <p:cNvSpPr>
            <a:spLocks noGrp="1"/>
          </p:cNvSpPr>
          <p:nvPr>
            <p:ph type="dt" sz="half" idx="10"/>
          </p:nvPr>
        </p:nvSpPr>
        <p:spPr/>
        <p:txBody>
          <a:bodyPr/>
          <a:lstStyle/>
          <a:p>
            <a:r>
              <a:rPr lang="en-US"/>
              <a:t>06.29.2023</a:t>
            </a:r>
          </a:p>
        </p:txBody>
      </p:sp>
      <p:sp>
        <p:nvSpPr>
          <p:cNvPr id="4" name="Footer Placeholder 3">
            <a:extLst>
              <a:ext uri="{FF2B5EF4-FFF2-40B4-BE49-F238E27FC236}">
                <a16:creationId xmlns:a16="http://schemas.microsoft.com/office/drawing/2014/main" id="{15A59077-F042-47DA-B89E-5D5BCECDF36F}"/>
              </a:ext>
            </a:extLst>
          </p:cNvPr>
          <p:cNvSpPr>
            <a:spLocks noGrp="1"/>
          </p:cNvSpPr>
          <p:nvPr>
            <p:ph type="ftr" sz="quarter" idx="11"/>
          </p:nvPr>
        </p:nvSpPr>
        <p:spPr/>
        <p:txBody>
          <a:bodyPr/>
          <a:lstStyle/>
          <a:p>
            <a:r>
              <a:rPr lang="en-US"/>
              <a:t>P. Hurh | LBNF Targetry R&amp;D Needs - RaDIATE 2023</a:t>
            </a:r>
          </a:p>
        </p:txBody>
      </p:sp>
      <p:sp>
        <p:nvSpPr>
          <p:cNvPr id="5" name="Slide Number Placeholder 4">
            <a:extLst>
              <a:ext uri="{FF2B5EF4-FFF2-40B4-BE49-F238E27FC236}">
                <a16:creationId xmlns:a16="http://schemas.microsoft.com/office/drawing/2014/main" id="{13F80D5E-E85A-4958-9303-B74093D41DB0}"/>
              </a:ext>
            </a:extLst>
          </p:cNvPr>
          <p:cNvSpPr>
            <a:spLocks noGrp="1"/>
          </p:cNvSpPr>
          <p:nvPr>
            <p:ph type="sldNum" sz="quarter" idx="12"/>
          </p:nvPr>
        </p:nvSpPr>
        <p:spPr/>
        <p:txBody>
          <a:bodyPr/>
          <a:lstStyle/>
          <a:p>
            <a:fld id="{EFEA031F-3946-4BBC-949C-5EB2BB7BA03C}" type="slidenum">
              <a:rPr lang="en-US" smtClean="0"/>
              <a:t>‹#›</a:t>
            </a:fld>
            <a:endParaRPr lang="en-US"/>
          </a:p>
        </p:txBody>
      </p:sp>
    </p:spTree>
    <p:extLst>
      <p:ext uri="{BB962C8B-B14F-4D97-AF65-F5344CB8AC3E}">
        <p14:creationId xmlns:p14="http://schemas.microsoft.com/office/powerpoint/2010/main" val="62457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D35C49-7E6B-48D8-B67F-8103B5CEA26D}"/>
              </a:ext>
            </a:extLst>
          </p:cNvPr>
          <p:cNvSpPr>
            <a:spLocks noGrp="1"/>
          </p:cNvSpPr>
          <p:nvPr>
            <p:ph type="title"/>
          </p:nvPr>
        </p:nvSpPr>
        <p:spPr>
          <a:xfrm>
            <a:off x="266700" y="190500"/>
            <a:ext cx="10515600" cy="72390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883545-BB2E-4574-B71E-E64E6D508DFB}"/>
              </a:ext>
            </a:extLst>
          </p:cNvPr>
          <p:cNvSpPr>
            <a:spLocks noGrp="1"/>
          </p:cNvSpPr>
          <p:nvPr>
            <p:ph type="body" idx="1"/>
          </p:nvPr>
        </p:nvSpPr>
        <p:spPr>
          <a:xfrm>
            <a:off x="266700" y="1066799"/>
            <a:ext cx="11658600" cy="51816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9C0BCCD-1B4D-4AE6-AA77-2A93CCC5BDCA}"/>
              </a:ext>
            </a:extLst>
          </p:cNvPr>
          <p:cNvSpPr>
            <a:spLocks noGrp="1"/>
          </p:cNvSpPr>
          <p:nvPr>
            <p:ph type="dt" sz="half" idx="2"/>
          </p:nvPr>
        </p:nvSpPr>
        <p:spPr>
          <a:xfrm>
            <a:off x="1156651" y="6539725"/>
            <a:ext cx="1104900" cy="187452"/>
          </a:xfrm>
          <a:prstGeom prst="rect">
            <a:avLst/>
          </a:prstGeom>
        </p:spPr>
        <p:txBody>
          <a:bodyPr vert="horz" lIns="0" tIns="0" rIns="0" bIns="0" rtlCol="0" anchor="ctr"/>
          <a:lstStyle>
            <a:lvl1pPr algn="l">
              <a:defRPr sz="1200">
                <a:solidFill>
                  <a:srgbClr val="004C97"/>
                </a:solidFill>
              </a:defRPr>
            </a:lvl1pPr>
          </a:lstStyle>
          <a:p>
            <a:r>
              <a:rPr lang="en-US"/>
              <a:t>06.29.2023</a:t>
            </a:r>
            <a:endParaRPr lang="en-US" dirty="0"/>
          </a:p>
        </p:txBody>
      </p:sp>
      <p:sp>
        <p:nvSpPr>
          <p:cNvPr id="5" name="Footer Placeholder 4">
            <a:extLst>
              <a:ext uri="{FF2B5EF4-FFF2-40B4-BE49-F238E27FC236}">
                <a16:creationId xmlns:a16="http://schemas.microsoft.com/office/drawing/2014/main" id="{98D0786B-1A70-41CC-976B-301C8181A3BC}"/>
              </a:ext>
            </a:extLst>
          </p:cNvPr>
          <p:cNvSpPr>
            <a:spLocks noGrp="1"/>
          </p:cNvSpPr>
          <p:nvPr>
            <p:ph type="ftr" sz="quarter" idx="3"/>
          </p:nvPr>
        </p:nvSpPr>
        <p:spPr>
          <a:xfrm>
            <a:off x="2694498" y="6539725"/>
            <a:ext cx="6893052" cy="187452"/>
          </a:xfrm>
          <a:prstGeom prst="rect">
            <a:avLst/>
          </a:prstGeom>
        </p:spPr>
        <p:txBody>
          <a:bodyPr vert="horz" lIns="0" tIns="0" rIns="0" bIns="0" rtlCol="0" anchor="ctr"/>
          <a:lstStyle>
            <a:lvl1pPr algn="l">
              <a:defRPr sz="1200">
                <a:solidFill>
                  <a:srgbClr val="004C97"/>
                </a:solidFill>
              </a:defRPr>
            </a:lvl1pPr>
          </a:lstStyle>
          <a:p>
            <a:r>
              <a:rPr lang="en-US"/>
              <a:t>P. Hurh | LBNF Targetry R&amp;D Needs - RaDIATE 2023</a:t>
            </a:r>
            <a:endParaRPr lang="en-US" dirty="0"/>
          </a:p>
        </p:txBody>
      </p:sp>
      <p:sp>
        <p:nvSpPr>
          <p:cNvPr id="6" name="Slide Number Placeholder 5">
            <a:extLst>
              <a:ext uri="{FF2B5EF4-FFF2-40B4-BE49-F238E27FC236}">
                <a16:creationId xmlns:a16="http://schemas.microsoft.com/office/drawing/2014/main" id="{B0B36DCE-5EA1-4C2F-BC29-5732E8C54BB0}"/>
              </a:ext>
            </a:extLst>
          </p:cNvPr>
          <p:cNvSpPr>
            <a:spLocks noGrp="1"/>
          </p:cNvSpPr>
          <p:nvPr>
            <p:ph type="sldNum" sz="quarter" idx="4"/>
          </p:nvPr>
        </p:nvSpPr>
        <p:spPr>
          <a:xfrm>
            <a:off x="383455" y="6539725"/>
            <a:ext cx="454745" cy="187452"/>
          </a:xfrm>
          <a:prstGeom prst="rect">
            <a:avLst/>
          </a:prstGeom>
        </p:spPr>
        <p:txBody>
          <a:bodyPr vert="horz" lIns="0" tIns="0" rIns="0" bIns="0" rtlCol="0" anchor="ctr"/>
          <a:lstStyle>
            <a:lvl1pPr algn="l">
              <a:defRPr sz="1200" b="1">
                <a:solidFill>
                  <a:srgbClr val="004C97"/>
                </a:solidFill>
              </a:defRPr>
            </a:lvl1pPr>
          </a:lstStyle>
          <a:p>
            <a:fld id="{EFEA031F-3946-4BBC-949C-5EB2BB7BA03C}" type="slidenum">
              <a:rPr lang="en-US" smtClean="0"/>
              <a:pPr/>
              <a:t>‹#›</a:t>
            </a:fld>
            <a:endParaRPr lang="en-US" dirty="0"/>
          </a:p>
        </p:txBody>
      </p:sp>
      <p:cxnSp>
        <p:nvCxnSpPr>
          <p:cNvPr id="7" name="Straight Connector 6">
            <a:extLst>
              <a:ext uri="{FF2B5EF4-FFF2-40B4-BE49-F238E27FC236}">
                <a16:creationId xmlns:a16="http://schemas.microsoft.com/office/drawing/2014/main" id="{D96F5AB0-A7FF-4A8B-A755-8206E37B5E64}"/>
              </a:ext>
            </a:extLst>
          </p:cNvPr>
          <p:cNvCxnSpPr>
            <a:cxnSpLocks/>
          </p:cNvCxnSpPr>
          <p:nvPr/>
        </p:nvCxnSpPr>
        <p:spPr>
          <a:xfrm>
            <a:off x="266700" y="6416393"/>
            <a:ext cx="11658600" cy="0"/>
          </a:xfrm>
          <a:prstGeom prst="line">
            <a:avLst/>
          </a:prstGeom>
          <a:ln w="25400">
            <a:solidFill>
              <a:srgbClr val="004C97"/>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E1C8D2DD-51B6-423E-89D4-0224D76EB4DB}"/>
              </a:ext>
            </a:extLst>
          </p:cNvPr>
          <p:cNvPicPr>
            <a:picLocks noChangeAspect="1"/>
          </p:cNvPicPr>
          <p:nvPr/>
        </p:nvPicPr>
        <p:blipFill>
          <a:blip r:embed="rId22"/>
          <a:stretch>
            <a:fillRect/>
          </a:stretch>
        </p:blipFill>
        <p:spPr>
          <a:xfrm>
            <a:off x="10290509" y="6476587"/>
            <a:ext cx="1518036" cy="313728"/>
          </a:xfrm>
          <a:prstGeom prst="rect">
            <a:avLst/>
          </a:prstGeom>
        </p:spPr>
      </p:pic>
      <p:cxnSp>
        <p:nvCxnSpPr>
          <p:cNvPr id="9" name="Straight Connector 8">
            <a:extLst>
              <a:ext uri="{FF2B5EF4-FFF2-40B4-BE49-F238E27FC236}">
                <a16:creationId xmlns:a16="http://schemas.microsoft.com/office/drawing/2014/main" id="{C6CA4F82-BF93-9994-B647-166991E931E9}"/>
              </a:ext>
            </a:extLst>
          </p:cNvPr>
          <p:cNvCxnSpPr>
            <a:cxnSpLocks/>
          </p:cNvCxnSpPr>
          <p:nvPr userDrawn="1"/>
        </p:nvCxnSpPr>
        <p:spPr>
          <a:xfrm>
            <a:off x="266700" y="6416393"/>
            <a:ext cx="11658600" cy="0"/>
          </a:xfrm>
          <a:prstGeom prst="line">
            <a:avLst/>
          </a:prstGeom>
          <a:ln w="25400">
            <a:solidFill>
              <a:srgbClr val="004C97"/>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31A83AAD-E279-355B-DEC9-65FAE26BB1BB}"/>
              </a:ext>
            </a:extLst>
          </p:cNvPr>
          <p:cNvPicPr>
            <a:picLocks noChangeAspect="1"/>
          </p:cNvPicPr>
          <p:nvPr userDrawn="1"/>
        </p:nvPicPr>
        <p:blipFill>
          <a:blip r:embed="rId22"/>
          <a:stretch>
            <a:fillRect/>
          </a:stretch>
        </p:blipFill>
        <p:spPr>
          <a:xfrm>
            <a:off x="10290509" y="6476587"/>
            <a:ext cx="1518036" cy="313728"/>
          </a:xfrm>
          <a:prstGeom prst="rect">
            <a:avLst/>
          </a:prstGeom>
        </p:spPr>
      </p:pic>
    </p:spTree>
    <p:extLst>
      <p:ext uri="{BB962C8B-B14F-4D97-AF65-F5344CB8AC3E}">
        <p14:creationId xmlns:p14="http://schemas.microsoft.com/office/powerpoint/2010/main" val="150829125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2" r:id="rId9"/>
    <p:sldLayoutId id="2147483673" r:id="rId10"/>
    <p:sldLayoutId id="2147483676" r:id="rId11"/>
    <p:sldLayoutId id="2147483671" r:id="rId12"/>
    <p:sldLayoutId id="2147483674" r:id="rId13"/>
    <p:sldLayoutId id="2147483675" r:id="rId14"/>
    <p:sldLayoutId id="2147483677" r:id="rId15"/>
    <p:sldLayoutId id="2147483678" r:id="rId16"/>
    <p:sldLayoutId id="2147483679" r:id="rId17"/>
    <p:sldLayoutId id="2147483682" r:id="rId18"/>
    <p:sldLayoutId id="2147483683" r:id="rId19"/>
    <p:sldLayoutId id="2147483684" r:id="rId20"/>
  </p:sldLayoutIdLst>
  <p:hf hdr="0"/>
  <p:txStyles>
    <p:titleStyle>
      <a:lvl1pPr algn="l" defTabSz="914400" rtl="0" eaLnBrk="1" latinLnBrk="0" hangingPunct="1">
        <a:lnSpc>
          <a:spcPct val="90000"/>
        </a:lnSpc>
        <a:spcBef>
          <a:spcPct val="0"/>
        </a:spcBef>
        <a:buNone/>
        <a:defRPr sz="2200" b="1" kern="1200">
          <a:solidFill>
            <a:srgbClr val="004C97"/>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SzPct val="90000"/>
        <a:buFont typeface="HGGothicE" panose="020B0909000000000000" pitchFamily="49" charset="-128"/>
        <a:buChar char="-"/>
        <a:defRPr sz="2000" kern="1200">
          <a:solidFill>
            <a:schemeClr val="tx1"/>
          </a:solidFill>
          <a:latin typeface="+mn-lt"/>
          <a:ea typeface="+mn-ea"/>
          <a:cs typeface="+mn-cs"/>
        </a:defRPr>
      </a:lvl2pPr>
      <a:lvl3pPr marL="1084263" indent="-169863" algn="l" defTabSz="914400" rtl="0" eaLnBrk="1" latinLnBrk="0" hangingPunct="1">
        <a:lnSpc>
          <a:spcPct val="100000"/>
        </a:lnSpc>
        <a:spcBef>
          <a:spcPts val="500"/>
        </a:spcBef>
        <a:buSzPct val="88000"/>
        <a:buFont typeface="Arial" panose="020B0604020202020204" pitchFamily="34" charset="0"/>
        <a:buChar char="•"/>
        <a:defRPr sz="1800" kern="1200">
          <a:solidFill>
            <a:schemeClr val="tx1"/>
          </a:solidFill>
          <a:latin typeface="+mn-lt"/>
          <a:ea typeface="+mn-ea"/>
          <a:cs typeface="+mn-cs"/>
        </a:defRPr>
      </a:lvl3pPr>
      <a:lvl4pPr marL="1484313" indent="-169863" algn="l" defTabSz="914400" rtl="0" eaLnBrk="1" latinLnBrk="0" hangingPunct="1">
        <a:lnSpc>
          <a:spcPct val="90000"/>
        </a:lnSpc>
        <a:spcBef>
          <a:spcPts val="500"/>
        </a:spcBef>
        <a:buSzPct val="90000"/>
        <a:buFont typeface="HGGothicE" panose="020B0909000000000000" pitchFamily="49" charset="-128"/>
        <a:buChar char="-"/>
        <a:defRPr sz="1600" kern="1200">
          <a:solidFill>
            <a:schemeClr val="tx1"/>
          </a:solidFill>
          <a:latin typeface="+mn-lt"/>
          <a:ea typeface="+mn-ea"/>
          <a:cs typeface="+mn-cs"/>
        </a:defRPr>
      </a:lvl4pPr>
      <a:lvl5pPr marL="1889125" indent="-169863" algn="l" defTabSz="914400" rtl="0" eaLnBrk="1" latinLnBrk="0" hangingPunct="1">
        <a:lnSpc>
          <a:spcPct val="90000"/>
        </a:lnSpc>
        <a:spcBef>
          <a:spcPts val="500"/>
        </a:spcBef>
        <a:buSzPct val="9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0" orient="horz" pos="72" userDrawn="1">
          <p15:clr>
            <a:srgbClr val="F26B43"/>
          </p15:clr>
        </p15:guide>
        <p15:guide id="21" pos="72" userDrawn="1">
          <p15:clr>
            <a:srgbClr val="F26B43"/>
          </p15:clr>
        </p15:guide>
        <p15:guide id="22" orient="horz" pos="4248" userDrawn="1">
          <p15:clr>
            <a:srgbClr val="F26B43"/>
          </p15:clr>
        </p15:guide>
        <p15:guide id="23" pos="7608" userDrawn="1">
          <p15:clr>
            <a:srgbClr val="F26B43"/>
          </p15:clr>
        </p15:guide>
        <p15:guide id="24" orient="horz" pos="120" userDrawn="1">
          <p15:clr>
            <a:srgbClr val="F26B43"/>
          </p15:clr>
        </p15:guide>
        <p15:guide id="25" orient="horz" pos="576" userDrawn="1">
          <p15:clr>
            <a:srgbClr val="F26B43"/>
          </p15:clr>
        </p15:guide>
        <p15:guide id="26" pos="168" userDrawn="1">
          <p15:clr>
            <a:srgbClr val="F26B43"/>
          </p15:clr>
        </p15:guide>
        <p15:guide id="27" pos="6792" userDrawn="1">
          <p15:clr>
            <a:srgbClr val="F26B43"/>
          </p15:clr>
        </p15:guide>
        <p15:guide id="28" orient="horz" pos="672" userDrawn="1">
          <p15:clr>
            <a:srgbClr val="F26B43"/>
          </p15:clr>
        </p15:guide>
        <p15:guide id="29" orient="horz" pos="3936" userDrawn="1">
          <p15:clr>
            <a:srgbClr val="F26B43"/>
          </p15:clr>
        </p15:guide>
        <p15:guide id="30" pos="7512" userDrawn="1">
          <p15:clr>
            <a:srgbClr val="F26B43"/>
          </p15:clr>
        </p15:guide>
        <p15:guide id="31" orient="horz" pos="4128" userDrawn="1">
          <p15:clr>
            <a:srgbClr val="F26B43"/>
          </p15:clr>
        </p15:guide>
        <p15:guide id="32" orient="horz" pos="4032" userDrawn="1">
          <p15:clr>
            <a:srgbClr val="F26B43"/>
          </p15:clr>
        </p15:guide>
        <p15:guide id="33" pos="240" userDrawn="1">
          <p15:clr>
            <a:srgbClr val="F26B43"/>
          </p15:clr>
        </p15:guide>
        <p15:guide id="34" pos="528" userDrawn="1">
          <p15:clr>
            <a:srgbClr val="F26B43"/>
          </p15:clr>
        </p15:guide>
        <p15:guide id="35" pos="744" userDrawn="1">
          <p15:clr>
            <a:srgbClr val="F26B43"/>
          </p15:clr>
        </p15:guide>
        <p15:guide id="36" pos="1680" userDrawn="1">
          <p15:clr>
            <a:srgbClr val="F26B43"/>
          </p15:clr>
        </p15:guide>
        <p15:guide id="37" pos="1440" userDrawn="1">
          <p15:clr>
            <a:srgbClr val="F26B43"/>
          </p15:clr>
        </p15:guide>
        <p15:guide id="38" pos="602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tiff"/><Relationship Id="rId4" Type="http://schemas.openxmlformats.org/officeDocument/2006/relationships/hyperlink" Target="https://www.dropbox.com/s/6ozzzyoi1402e2i/IMG_6712.m4v?dl=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CF42B-819F-4447-9AF2-409343A60999}"/>
              </a:ext>
            </a:extLst>
          </p:cNvPr>
          <p:cNvSpPr>
            <a:spLocks noGrp="1"/>
          </p:cNvSpPr>
          <p:nvPr>
            <p:ph type="ctrTitle"/>
          </p:nvPr>
        </p:nvSpPr>
        <p:spPr/>
        <p:txBody>
          <a:bodyPr/>
          <a:lstStyle/>
          <a:p>
            <a:r>
              <a:rPr lang="en-US" dirty="0"/>
              <a:t>LBNF Neutrino Beamline Radiation Damage R&amp;D Needs</a:t>
            </a:r>
          </a:p>
        </p:txBody>
      </p:sp>
      <p:sp>
        <p:nvSpPr>
          <p:cNvPr id="3" name="Subtitle 2">
            <a:extLst>
              <a:ext uri="{FF2B5EF4-FFF2-40B4-BE49-F238E27FC236}">
                <a16:creationId xmlns:a16="http://schemas.microsoft.com/office/drawing/2014/main" id="{1BA5C7E3-2C28-466B-930E-93050AB7CE0C}"/>
              </a:ext>
            </a:extLst>
          </p:cNvPr>
          <p:cNvSpPr>
            <a:spLocks noGrp="1"/>
          </p:cNvSpPr>
          <p:nvPr>
            <p:ph type="subTitle" idx="1"/>
          </p:nvPr>
        </p:nvSpPr>
        <p:spPr/>
        <p:txBody>
          <a:bodyPr/>
          <a:lstStyle/>
          <a:p>
            <a:r>
              <a:rPr lang="en-US" dirty="0"/>
              <a:t>Patrick Hurh, on behalf of the LBNF Beamline Project</a:t>
            </a:r>
          </a:p>
          <a:p>
            <a:r>
              <a:rPr lang="en-US" dirty="0" err="1"/>
              <a:t>RaDIATE</a:t>
            </a:r>
            <a:r>
              <a:rPr lang="en-US" dirty="0"/>
              <a:t> Collaboration Meeting</a:t>
            </a:r>
          </a:p>
          <a:p>
            <a:r>
              <a:rPr lang="en-US" dirty="0"/>
              <a:t>26-30 June 2023</a:t>
            </a:r>
          </a:p>
        </p:txBody>
      </p:sp>
      <p:sp>
        <p:nvSpPr>
          <p:cNvPr id="4" name="Text Placeholder 3">
            <a:extLst>
              <a:ext uri="{FF2B5EF4-FFF2-40B4-BE49-F238E27FC236}">
                <a16:creationId xmlns:a16="http://schemas.microsoft.com/office/drawing/2014/main" id="{552A5102-62D1-4E55-99A0-A7F846D64380}"/>
              </a:ext>
            </a:extLst>
          </p:cNvPr>
          <p:cNvSpPr>
            <a:spLocks noGrp="1"/>
          </p:cNvSpPr>
          <p:nvPr>
            <p:ph type="body" sz="quarter" idx="10"/>
          </p:nvPr>
        </p:nvSpPr>
        <p:spPr/>
        <p:txBody>
          <a:bodyPr/>
          <a:lstStyle/>
          <a:p>
            <a:r>
              <a:rPr lang="en-US" dirty="0">
                <a:hlinkClick r:id="rId2" action="ppaction://hlinksldjump">
                  <a:extLst>
                    <a:ext uri="{A12FA001-AC4F-418D-AE19-62706E023703}">
                      <ahyp:hlinkClr xmlns:ahyp="http://schemas.microsoft.com/office/drawing/2018/hyperlinkcolor" val="tx"/>
                    </a:ext>
                  </a:extLst>
                </a:hlinkClick>
              </a:rPr>
              <a:t>v1 – posted DD Month</a:t>
            </a:r>
            <a:endParaRPr lang="en-US" dirty="0"/>
          </a:p>
        </p:txBody>
      </p:sp>
    </p:spTree>
    <p:extLst>
      <p:ext uri="{BB962C8B-B14F-4D97-AF65-F5344CB8AC3E}">
        <p14:creationId xmlns:p14="http://schemas.microsoft.com/office/powerpoint/2010/main" val="971663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AB99240-2E93-4CA3-9E50-53B0D73D5912}"/>
              </a:ext>
            </a:extLst>
          </p:cNvPr>
          <p:cNvPicPr>
            <a:picLocks noChangeAspect="1"/>
          </p:cNvPicPr>
          <p:nvPr/>
        </p:nvPicPr>
        <p:blipFill>
          <a:blip r:embed="rId2"/>
          <a:stretch>
            <a:fillRect/>
          </a:stretch>
        </p:blipFill>
        <p:spPr>
          <a:xfrm>
            <a:off x="5255027" y="4301932"/>
            <a:ext cx="5685766" cy="2043112"/>
          </a:xfrm>
          <a:prstGeom prst="rect">
            <a:avLst/>
          </a:prstGeom>
        </p:spPr>
      </p:pic>
      <p:pic>
        <p:nvPicPr>
          <p:cNvPr id="14" name="Content Placeholder 13">
            <a:extLst>
              <a:ext uri="{FF2B5EF4-FFF2-40B4-BE49-F238E27FC236}">
                <a16:creationId xmlns:a16="http://schemas.microsoft.com/office/drawing/2014/main" id="{22F4C462-5581-4D67-B47C-01418F739EEF}"/>
              </a:ext>
            </a:extLst>
          </p:cNvPr>
          <p:cNvPicPr>
            <a:picLocks noGrp="1" noChangeAspect="1"/>
          </p:cNvPicPr>
          <p:nvPr>
            <p:ph idx="13"/>
          </p:nvPr>
        </p:nvPicPr>
        <p:blipFill>
          <a:blip r:embed="rId3"/>
          <a:stretch>
            <a:fillRect/>
          </a:stretch>
        </p:blipFill>
        <p:spPr>
          <a:xfrm>
            <a:off x="5785624" y="1170637"/>
            <a:ext cx="4825344" cy="3083677"/>
          </a:xfrm>
          <a:prstGeom prst="rect">
            <a:avLst/>
          </a:prstGeom>
        </p:spPr>
      </p:pic>
      <p:pic>
        <p:nvPicPr>
          <p:cNvPr id="11" name="Picture 10">
            <a:extLst>
              <a:ext uri="{FF2B5EF4-FFF2-40B4-BE49-F238E27FC236}">
                <a16:creationId xmlns:a16="http://schemas.microsoft.com/office/drawing/2014/main" id="{22C0DBB9-EBDD-4D36-AECC-1C5FE9C92E5C}"/>
              </a:ext>
            </a:extLst>
          </p:cNvPr>
          <p:cNvPicPr>
            <a:picLocks noChangeAspect="1"/>
          </p:cNvPicPr>
          <p:nvPr/>
        </p:nvPicPr>
        <p:blipFill>
          <a:blip r:embed="rId4"/>
          <a:stretch>
            <a:fillRect/>
          </a:stretch>
        </p:blipFill>
        <p:spPr>
          <a:xfrm>
            <a:off x="967329" y="1417747"/>
            <a:ext cx="4005490" cy="4780747"/>
          </a:xfrm>
          <a:prstGeom prst="rect">
            <a:avLst/>
          </a:prstGeom>
        </p:spPr>
      </p:pic>
      <p:sp>
        <p:nvSpPr>
          <p:cNvPr id="2" name="Title 1">
            <a:extLst>
              <a:ext uri="{FF2B5EF4-FFF2-40B4-BE49-F238E27FC236}">
                <a16:creationId xmlns:a16="http://schemas.microsoft.com/office/drawing/2014/main" id="{8BA989E9-84D6-411E-8871-F7ABDB48102B}"/>
              </a:ext>
            </a:extLst>
          </p:cNvPr>
          <p:cNvSpPr>
            <a:spLocks noGrp="1"/>
          </p:cNvSpPr>
          <p:nvPr>
            <p:ph type="title"/>
          </p:nvPr>
        </p:nvSpPr>
        <p:spPr/>
        <p:txBody>
          <a:bodyPr/>
          <a:lstStyle/>
          <a:p>
            <a:r>
              <a:rPr lang="en-US" dirty="0"/>
              <a:t>2</a:t>
            </a:r>
            <a:r>
              <a:rPr lang="en-US" baseline="30000" dirty="0"/>
              <a:t>nd </a:t>
            </a:r>
            <a:r>
              <a:rPr lang="en-US" dirty="0"/>
              <a:t>Aluminum block (highest temperature) thermal analysis</a:t>
            </a:r>
          </a:p>
        </p:txBody>
      </p:sp>
      <p:sp>
        <p:nvSpPr>
          <p:cNvPr id="3" name="Date Placeholder 2">
            <a:extLst>
              <a:ext uri="{FF2B5EF4-FFF2-40B4-BE49-F238E27FC236}">
                <a16:creationId xmlns:a16="http://schemas.microsoft.com/office/drawing/2014/main" id="{BDA0287B-7935-4037-99F0-58FA5B382B85}"/>
              </a:ext>
            </a:extLst>
          </p:cNvPr>
          <p:cNvSpPr>
            <a:spLocks noGrp="1"/>
          </p:cNvSpPr>
          <p:nvPr>
            <p:ph type="dt" sz="half" idx="10"/>
          </p:nvPr>
        </p:nvSpPr>
        <p:spPr/>
        <p:txBody>
          <a:bodyPr/>
          <a:lstStyle/>
          <a:p>
            <a:pPr>
              <a:defRPr/>
            </a:pPr>
            <a:r>
              <a:rPr lang="en-US"/>
              <a:t>06.29.2023</a:t>
            </a:r>
            <a:endParaRPr lang="en-US" dirty="0"/>
          </a:p>
        </p:txBody>
      </p:sp>
      <p:sp>
        <p:nvSpPr>
          <p:cNvPr id="4" name="Footer Placeholder 3">
            <a:extLst>
              <a:ext uri="{FF2B5EF4-FFF2-40B4-BE49-F238E27FC236}">
                <a16:creationId xmlns:a16="http://schemas.microsoft.com/office/drawing/2014/main" id="{80C9578B-55B0-454C-A95C-A0510E47F99D}"/>
              </a:ext>
            </a:extLst>
          </p:cNvPr>
          <p:cNvSpPr>
            <a:spLocks noGrp="1"/>
          </p:cNvSpPr>
          <p:nvPr>
            <p:ph type="ftr" sz="quarter" idx="11"/>
          </p:nvPr>
        </p:nvSpPr>
        <p:spPr/>
        <p:txBody>
          <a:bodyPr/>
          <a:lstStyle/>
          <a:p>
            <a:pPr>
              <a:defRPr/>
            </a:pPr>
            <a:r>
              <a:rPr lang="en-US"/>
              <a:t>P. Hurh | LBNF Targetry R&amp;D Needs - RaDIATE 2023</a:t>
            </a:r>
            <a:endParaRPr lang="en-US" dirty="0"/>
          </a:p>
        </p:txBody>
      </p:sp>
      <p:sp>
        <p:nvSpPr>
          <p:cNvPr id="5" name="Slide Number Placeholder 4">
            <a:extLst>
              <a:ext uri="{FF2B5EF4-FFF2-40B4-BE49-F238E27FC236}">
                <a16:creationId xmlns:a16="http://schemas.microsoft.com/office/drawing/2014/main" id="{D50DF4FC-BBFB-4399-8692-D094B5DF6B53}"/>
              </a:ext>
            </a:extLst>
          </p:cNvPr>
          <p:cNvSpPr>
            <a:spLocks noGrp="1"/>
          </p:cNvSpPr>
          <p:nvPr>
            <p:ph type="sldNum" sz="quarter" idx="12"/>
          </p:nvPr>
        </p:nvSpPr>
        <p:spPr/>
        <p:txBody>
          <a:bodyPr/>
          <a:lstStyle/>
          <a:p>
            <a:pPr>
              <a:defRPr/>
            </a:pPr>
            <a:fld id="{0C39C72E-2A13-EB4D-AD45-6D4E6ACAED8D}" type="slidenum">
              <a:rPr lang="en-US" smtClean="0"/>
              <a:pPr>
                <a:defRPr/>
              </a:pPr>
              <a:t>10</a:t>
            </a:fld>
            <a:endParaRPr lang="en-US" dirty="0"/>
          </a:p>
        </p:txBody>
      </p:sp>
      <p:sp>
        <p:nvSpPr>
          <p:cNvPr id="7" name="Rectangle 6">
            <a:extLst>
              <a:ext uri="{FF2B5EF4-FFF2-40B4-BE49-F238E27FC236}">
                <a16:creationId xmlns:a16="http://schemas.microsoft.com/office/drawing/2014/main" id="{4C5E8B4A-8FB0-4584-8715-7E2BA01FE707}"/>
              </a:ext>
            </a:extLst>
          </p:cNvPr>
          <p:cNvSpPr/>
          <p:nvPr/>
        </p:nvSpPr>
        <p:spPr>
          <a:xfrm>
            <a:off x="7144871" y="1332436"/>
            <a:ext cx="4572000" cy="369332"/>
          </a:xfrm>
          <a:prstGeom prst="rect">
            <a:avLst/>
          </a:prstGeom>
        </p:spPr>
        <p:txBody>
          <a:bodyPr>
            <a:spAutoFit/>
          </a:bodyPr>
          <a:lstStyle/>
          <a:p>
            <a:r>
              <a:rPr lang="en-US" dirty="0"/>
              <a:t>Aluminum 2</a:t>
            </a:r>
            <a:r>
              <a:rPr lang="en-US" baseline="30000" dirty="0"/>
              <a:t>nd</a:t>
            </a:r>
            <a:r>
              <a:rPr lang="en-US" dirty="0"/>
              <a:t> block temperature _C</a:t>
            </a:r>
          </a:p>
        </p:txBody>
      </p:sp>
      <p:cxnSp>
        <p:nvCxnSpPr>
          <p:cNvPr id="9" name="Straight Arrow Connector 8">
            <a:extLst>
              <a:ext uri="{FF2B5EF4-FFF2-40B4-BE49-F238E27FC236}">
                <a16:creationId xmlns:a16="http://schemas.microsoft.com/office/drawing/2014/main" id="{B5F312E3-B8A1-49C4-A214-F017B47C91EE}"/>
              </a:ext>
            </a:extLst>
          </p:cNvPr>
          <p:cNvCxnSpPr>
            <a:cxnSpLocks/>
          </p:cNvCxnSpPr>
          <p:nvPr/>
        </p:nvCxnSpPr>
        <p:spPr>
          <a:xfrm flipV="1">
            <a:off x="3187746" y="3789715"/>
            <a:ext cx="605063" cy="89903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08B672A-B1D0-4B72-83CC-10ADDFABB7B8}"/>
              </a:ext>
            </a:extLst>
          </p:cNvPr>
          <p:cNvCxnSpPr>
            <a:cxnSpLocks/>
          </p:cNvCxnSpPr>
          <p:nvPr/>
        </p:nvCxnSpPr>
        <p:spPr>
          <a:xfrm flipH="1">
            <a:off x="9430871" y="2044413"/>
            <a:ext cx="267660" cy="13728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E8F6E739-81C8-41BE-A082-4EDE96A372F2}"/>
              </a:ext>
            </a:extLst>
          </p:cNvPr>
          <p:cNvCxnSpPr>
            <a:cxnSpLocks/>
          </p:cNvCxnSpPr>
          <p:nvPr/>
        </p:nvCxnSpPr>
        <p:spPr>
          <a:xfrm>
            <a:off x="8073209" y="4795308"/>
            <a:ext cx="626506"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628E5553-7032-4F90-9FD1-4E09E228E6F6}"/>
              </a:ext>
            </a:extLst>
          </p:cNvPr>
          <p:cNvSpPr txBox="1"/>
          <p:nvPr/>
        </p:nvSpPr>
        <p:spPr>
          <a:xfrm>
            <a:off x="8084076" y="4470691"/>
            <a:ext cx="1982481" cy="276999"/>
          </a:xfrm>
          <a:prstGeom prst="rect">
            <a:avLst/>
          </a:prstGeom>
          <a:noFill/>
        </p:spPr>
        <p:txBody>
          <a:bodyPr wrap="square" rtlCol="0">
            <a:spAutoFit/>
          </a:bodyPr>
          <a:lstStyle/>
          <a:p>
            <a:r>
              <a:rPr lang="en-US" sz="1200" dirty="0"/>
              <a:t>Beam direction</a:t>
            </a:r>
          </a:p>
        </p:txBody>
      </p:sp>
      <p:sp>
        <p:nvSpPr>
          <p:cNvPr id="24" name="Rectangle 23">
            <a:extLst>
              <a:ext uri="{FF2B5EF4-FFF2-40B4-BE49-F238E27FC236}">
                <a16:creationId xmlns:a16="http://schemas.microsoft.com/office/drawing/2014/main" id="{3C491261-FA2B-4F99-9501-92DF066F7E03}"/>
              </a:ext>
            </a:extLst>
          </p:cNvPr>
          <p:cNvSpPr/>
          <p:nvPr/>
        </p:nvSpPr>
        <p:spPr>
          <a:xfrm>
            <a:off x="9163212" y="1713766"/>
            <a:ext cx="1558045" cy="253916"/>
          </a:xfrm>
          <a:prstGeom prst="rect">
            <a:avLst/>
          </a:prstGeom>
        </p:spPr>
        <p:txBody>
          <a:bodyPr wrap="square">
            <a:spAutoFit/>
          </a:bodyPr>
          <a:lstStyle/>
          <a:p>
            <a:r>
              <a:rPr lang="en-US" sz="1050" dirty="0"/>
              <a:t>Beam direction +Z</a:t>
            </a:r>
          </a:p>
        </p:txBody>
      </p:sp>
    </p:spTree>
    <p:extLst>
      <p:ext uri="{BB962C8B-B14F-4D97-AF65-F5344CB8AC3E}">
        <p14:creationId xmlns:p14="http://schemas.microsoft.com/office/powerpoint/2010/main" val="3663108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3945B3E5-D30F-434F-BE19-8EED6821C437}"/>
              </a:ext>
            </a:extLst>
          </p:cNvPr>
          <p:cNvPicPr>
            <a:picLocks noGrp="1" noChangeAspect="1"/>
          </p:cNvPicPr>
          <p:nvPr>
            <p:ph idx="17"/>
          </p:nvPr>
        </p:nvPicPr>
        <p:blipFill>
          <a:blip r:embed="rId2"/>
          <a:stretch>
            <a:fillRect/>
          </a:stretch>
        </p:blipFill>
        <p:spPr>
          <a:xfrm>
            <a:off x="6282103" y="115375"/>
            <a:ext cx="3998912" cy="2728805"/>
          </a:xfrm>
          <a:prstGeom prst="rect">
            <a:avLst/>
          </a:prstGeom>
        </p:spPr>
      </p:pic>
      <p:sp>
        <p:nvSpPr>
          <p:cNvPr id="2" name="Title 1">
            <a:extLst>
              <a:ext uri="{FF2B5EF4-FFF2-40B4-BE49-F238E27FC236}">
                <a16:creationId xmlns:a16="http://schemas.microsoft.com/office/drawing/2014/main" id="{F777BB15-2E30-4285-AABB-21AB8316E78D}"/>
              </a:ext>
            </a:extLst>
          </p:cNvPr>
          <p:cNvSpPr>
            <a:spLocks noGrp="1"/>
          </p:cNvSpPr>
          <p:nvPr>
            <p:ph type="title"/>
          </p:nvPr>
        </p:nvSpPr>
        <p:spPr>
          <a:xfrm>
            <a:off x="1981200" y="432609"/>
            <a:ext cx="4114800" cy="1047168"/>
          </a:xfrm>
        </p:spPr>
        <p:txBody>
          <a:bodyPr/>
          <a:lstStyle/>
          <a:p>
            <a:r>
              <a:rPr lang="en-US" dirty="0"/>
              <a:t>2</a:t>
            </a:r>
            <a:r>
              <a:rPr lang="en-US" baseline="30000" dirty="0"/>
              <a:t>nd</a:t>
            </a:r>
            <a:r>
              <a:rPr lang="en-US" dirty="0"/>
              <a:t>  aluminum block_</a:t>
            </a:r>
            <a:br>
              <a:rPr lang="en-US" dirty="0"/>
            </a:br>
            <a:r>
              <a:rPr lang="en-US" dirty="0"/>
              <a:t>stress and deflection</a:t>
            </a:r>
          </a:p>
        </p:txBody>
      </p:sp>
      <p:sp>
        <p:nvSpPr>
          <p:cNvPr id="3" name="Date Placeholder 2">
            <a:extLst>
              <a:ext uri="{FF2B5EF4-FFF2-40B4-BE49-F238E27FC236}">
                <a16:creationId xmlns:a16="http://schemas.microsoft.com/office/drawing/2014/main" id="{4E6BE0DA-719F-4524-A403-E23B76649DCB}"/>
              </a:ext>
            </a:extLst>
          </p:cNvPr>
          <p:cNvSpPr>
            <a:spLocks noGrp="1"/>
          </p:cNvSpPr>
          <p:nvPr>
            <p:ph type="dt" sz="half" idx="13"/>
          </p:nvPr>
        </p:nvSpPr>
        <p:spPr/>
        <p:txBody>
          <a:bodyPr/>
          <a:lstStyle/>
          <a:p>
            <a:pPr>
              <a:defRPr/>
            </a:pPr>
            <a:r>
              <a:rPr lang="en-US"/>
              <a:t>06.29.2023</a:t>
            </a:r>
            <a:endParaRPr lang="en-US" dirty="0"/>
          </a:p>
        </p:txBody>
      </p:sp>
      <p:sp>
        <p:nvSpPr>
          <p:cNvPr id="4" name="Footer Placeholder 3">
            <a:extLst>
              <a:ext uri="{FF2B5EF4-FFF2-40B4-BE49-F238E27FC236}">
                <a16:creationId xmlns:a16="http://schemas.microsoft.com/office/drawing/2014/main" id="{F229C83B-3C7E-46CF-AA59-D949042716EA}"/>
              </a:ext>
            </a:extLst>
          </p:cNvPr>
          <p:cNvSpPr>
            <a:spLocks noGrp="1"/>
          </p:cNvSpPr>
          <p:nvPr>
            <p:ph type="ftr" sz="quarter" idx="14"/>
          </p:nvPr>
        </p:nvSpPr>
        <p:spPr/>
        <p:txBody>
          <a:bodyPr/>
          <a:lstStyle/>
          <a:p>
            <a:pPr>
              <a:defRPr/>
            </a:pPr>
            <a:r>
              <a:rPr lang="en-US"/>
              <a:t>P. Hurh | LBNF Targetry R&amp;D Needs - RaDIATE 2023</a:t>
            </a:r>
            <a:endParaRPr lang="en-US" dirty="0"/>
          </a:p>
        </p:txBody>
      </p:sp>
      <p:sp>
        <p:nvSpPr>
          <p:cNvPr id="5" name="Slide Number Placeholder 4">
            <a:extLst>
              <a:ext uri="{FF2B5EF4-FFF2-40B4-BE49-F238E27FC236}">
                <a16:creationId xmlns:a16="http://schemas.microsoft.com/office/drawing/2014/main" id="{00B566F4-C4C7-4F93-B8CA-665F738AC3A3}"/>
              </a:ext>
            </a:extLst>
          </p:cNvPr>
          <p:cNvSpPr>
            <a:spLocks noGrp="1"/>
          </p:cNvSpPr>
          <p:nvPr>
            <p:ph type="sldNum" sz="quarter" idx="15"/>
          </p:nvPr>
        </p:nvSpPr>
        <p:spPr/>
        <p:txBody>
          <a:bodyPr/>
          <a:lstStyle/>
          <a:p>
            <a:pPr>
              <a:defRPr/>
            </a:pPr>
            <a:fld id="{98AA3EDC-84CE-5D44-955B-22A59AD27526}" type="slidenum">
              <a:rPr lang="en-US" smtClean="0"/>
              <a:pPr>
                <a:defRPr/>
              </a:pPr>
              <a:t>11</a:t>
            </a:fld>
            <a:endParaRPr lang="en-US" dirty="0"/>
          </a:p>
        </p:txBody>
      </p:sp>
      <p:sp>
        <p:nvSpPr>
          <p:cNvPr id="11" name="TextBox 10">
            <a:extLst>
              <a:ext uri="{FF2B5EF4-FFF2-40B4-BE49-F238E27FC236}">
                <a16:creationId xmlns:a16="http://schemas.microsoft.com/office/drawing/2014/main" id="{FAE0A54A-BFF8-4784-8449-5060FC3E8BD2}"/>
              </a:ext>
            </a:extLst>
          </p:cNvPr>
          <p:cNvSpPr txBox="1"/>
          <p:nvPr/>
        </p:nvSpPr>
        <p:spPr>
          <a:xfrm>
            <a:off x="1981200" y="5656481"/>
            <a:ext cx="3399987" cy="369332"/>
          </a:xfrm>
          <a:prstGeom prst="rect">
            <a:avLst/>
          </a:prstGeom>
          <a:noFill/>
        </p:spPr>
        <p:txBody>
          <a:bodyPr wrap="square" rtlCol="0">
            <a:spAutoFit/>
          </a:bodyPr>
          <a:lstStyle/>
          <a:p>
            <a:r>
              <a:rPr lang="en-US" dirty="0"/>
              <a:t>Stress ~12 </a:t>
            </a:r>
            <a:r>
              <a:rPr lang="en-US" dirty="0" err="1"/>
              <a:t>ksi</a:t>
            </a:r>
            <a:r>
              <a:rPr lang="en-US" dirty="0"/>
              <a:t> &lt;&lt;40 </a:t>
            </a:r>
            <a:r>
              <a:rPr lang="en-US" dirty="0" err="1"/>
              <a:t>ksi</a:t>
            </a:r>
            <a:endParaRPr lang="en-US" dirty="0"/>
          </a:p>
        </p:txBody>
      </p:sp>
      <p:sp>
        <p:nvSpPr>
          <p:cNvPr id="12" name="TextBox 11">
            <a:extLst>
              <a:ext uri="{FF2B5EF4-FFF2-40B4-BE49-F238E27FC236}">
                <a16:creationId xmlns:a16="http://schemas.microsoft.com/office/drawing/2014/main" id="{2724686E-1DCF-4577-B97A-C116407B2C78}"/>
              </a:ext>
            </a:extLst>
          </p:cNvPr>
          <p:cNvSpPr txBox="1"/>
          <p:nvPr/>
        </p:nvSpPr>
        <p:spPr>
          <a:xfrm>
            <a:off x="6827520" y="2844179"/>
            <a:ext cx="3261360" cy="338554"/>
          </a:xfrm>
          <a:prstGeom prst="rect">
            <a:avLst/>
          </a:prstGeom>
          <a:noFill/>
        </p:spPr>
        <p:txBody>
          <a:bodyPr wrap="square" rtlCol="0">
            <a:spAutoFit/>
          </a:bodyPr>
          <a:lstStyle/>
          <a:p>
            <a:r>
              <a:rPr lang="en-US" sz="1600" dirty="0"/>
              <a:t>Vertical deflection ~0.89 mm</a:t>
            </a:r>
          </a:p>
        </p:txBody>
      </p:sp>
      <p:sp>
        <p:nvSpPr>
          <p:cNvPr id="13" name="Rectangle 12">
            <a:extLst>
              <a:ext uri="{FF2B5EF4-FFF2-40B4-BE49-F238E27FC236}">
                <a16:creationId xmlns:a16="http://schemas.microsoft.com/office/drawing/2014/main" id="{FF895C97-6F5F-4AD4-842F-CE7212819F7A}"/>
              </a:ext>
            </a:extLst>
          </p:cNvPr>
          <p:cNvSpPr/>
          <p:nvPr/>
        </p:nvSpPr>
        <p:spPr>
          <a:xfrm>
            <a:off x="6901972" y="6025813"/>
            <a:ext cx="2587247" cy="338554"/>
          </a:xfrm>
          <a:prstGeom prst="rect">
            <a:avLst/>
          </a:prstGeom>
        </p:spPr>
        <p:txBody>
          <a:bodyPr wrap="none">
            <a:spAutoFit/>
          </a:bodyPr>
          <a:lstStyle/>
          <a:p>
            <a:r>
              <a:rPr lang="en-US" sz="1600" dirty="0"/>
              <a:t>Total  deflection ~0.94 mm</a:t>
            </a:r>
          </a:p>
        </p:txBody>
      </p:sp>
      <p:pic>
        <p:nvPicPr>
          <p:cNvPr id="10" name="Content Placeholder 9">
            <a:extLst>
              <a:ext uri="{FF2B5EF4-FFF2-40B4-BE49-F238E27FC236}">
                <a16:creationId xmlns:a16="http://schemas.microsoft.com/office/drawing/2014/main" id="{F7FCFBB1-84DD-4087-BBAF-0E9A8B05F8DA}"/>
              </a:ext>
            </a:extLst>
          </p:cNvPr>
          <p:cNvPicPr>
            <a:picLocks noGrp="1" noChangeAspect="1"/>
          </p:cNvPicPr>
          <p:nvPr>
            <p:ph idx="16"/>
          </p:nvPr>
        </p:nvPicPr>
        <p:blipFill>
          <a:blip r:embed="rId3"/>
          <a:stretch>
            <a:fillRect/>
          </a:stretch>
        </p:blipFill>
        <p:spPr>
          <a:xfrm>
            <a:off x="1641830" y="2225712"/>
            <a:ext cx="3998913" cy="3165993"/>
          </a:xfrm>
          <a:prstGeom prst="rect">
            <a:avLst/>
          </a:prstGeom>
        </p:spPr>
      </p:pic>
      <p:pic>
        <p:nvPicPr>
          <p:cNvPr id="15" name="Picture 14">
            <a:extLst>
              <a:ext uri="{FF2B5EF4-FFF2-40B4-BE49-F238E27FC236}">
                <a16:creationId xmlns:a16="http://schemas.microsoft.com/office/drawing/2014/main" id="{71C21147-C699-40A5-B0E2-B2172AFC7832}"/>
              </a:ext>
            </a:extLst>
          </p:cNvPr>
          <p:cNvPicPr>
            <a:picLocks noChangeAspect="1"/>
          </p:cNvPicPr>
          <p:nvPr/>
        </p:nvPicPr>
        <p:blipFill>
          <a:blip r:embed="rId4"/>
          <a:stretch>
            <a:fillRect/>
          </a:stretch>
        </p:blipFill>
        <p:spPr>
          <a:xfrm>
            <a:off x="6551258" y="3306797"/>
            <a:ext cx="3399987" cy="2823311"/>
          </a:xfrm>
          <a:prstGeom prst="rect">
            <a:avLst/>
          </a:prstGeom>
        </p:spPr>
      </p:pic>
    </p:spTree>
    <p:extLst>
      <p:ext uri="{BB962C8B-B14F-4D97-AF65-F5344CB8AC3E}">
        <p14:creationId xmlns:p14="http://schemas.microsoft.com/office/powerpoint/2010/main" val="1942451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4A07A-AC1C-459D-82A6-ABDB37DE634D}"/>
              </a:ext>
            </a:extLst>
          </p:cNvPr>
          <p:cNvSpPr>
            <a:spLocks noGrp="1"/>
          </p:cNvSpPr>
          <p:nvPr>
            <p:ph type="title"/>
          </p:nvPr>
        </p:nvSpPr>
        <p:spPr>
          <a:xfrm>
            <a:off x="1981200" y="432610"/>
            <a:ext cx="8293100" cy="765370"/>
          </a:xfrm>
        </p:spPr>
        <p:txBody>
          <a:bodyPr/>
          <a:lstStyle/>
          <a:p>
            <a:pPr algn="ctr"/>
            <a:r>
              <a:rPr lang="en-US" dirty="0"/>
              <a:t>Summary of Result Absorber Rectangular Cooling Circuit </a:t>
            </a:r>
            <a:br>
              <a:rPr lang="en-US" dirty="0"/>
            </a:br>
            <a:r>
              <a:rPr lang="en-US" dirty="0"/>
              <a:t>(for the 1.5-m RAL Target _ 2.4 MW)</a:t>
            </a:r>
          </a:p>
        </p:txBody>
      </p:sp>
      <p:sp>
        <p:nvSpPr>
          <p:cNvPr id="3" name="Date Placeholder 2">
            <a:extLst>
              <a:ext uri="{FF2B5EF4-FFF2-40B4-BE49-F238E27FC236}">
                <a16:creationId xmlns:a16="http://schemas.microsoft.com/office/drawing/2014/main" id="{FA68A825-F9EC-4389-BBB7-982FF679BB91}"/>
              </a:ext>
            </a:extLst>
          </p:cNvPr>
          <p:cNvSpPr>
            <a:spLocks noGrp="1"/>
          </p:cNvSpPr>
          <p:nvPr>
            <p:ph type="dt" sz="half" idx="10"/>
          </p:nvPr>
        </p:nvSpPr>
        <p:spPr/>
        <p:txBody>
          <a:bodyPr/>
          <a:lstStyle/>
          <a:p>
            <a:pPr>
              <a:defRPr/>
            </a:pPr>
            <a:r>
              <a:rPr lang="en-US"/>
              <a:t>06.29.2023</a:t>
            </a:r>
            <a:endParaRPr lang="en-US" dirty="0"/>
          </a:p>
        </p:txBody>
      </p:sp>
      <p:sp>
        <p:nvSpPr>
          <p:cNvPr id="4" name="Footer Placeholder 3">
            <a:extLst>
              <a:ext uri="{FF2B5EF4-FFF2-40B4-BE49-F238E27FC236}">
                <a16:creationId xmlns:a16="http://schemas.microsoft.com/office/drawing/2014/main" id="{98A8398B-2D5B-4911-9B1E-2548300FB96C}"/>
              </a:ext>
            </a:extLst>
          </p:cNvPr>
          <p:cNvSpPr>
            <a:spLocks noGrp="1"/>
          </p:cNvSpPr>
          <p:nvPr>
            <p:ph type="ftr" sz="quarter" idx="11"/>
          </p:nvPr>
        </p:nvSpPr>
        <p:spPr/>
        <p:txBody>
          <a:bodyPr/>
          <a:lstStyle/>
          <a:p>
            <a:pPr>
              <a:defRPr/>
            </a:pPr>
            <a:r>
              <a:rPr lang="en-US"/>
              <a:t>P. Hurh | LBNF Targetry R&amp;D Needs - RaDIATE 2023</a:t>
            </a:r>
            <a:endParaRPr lang="en-US" dirty="0"/>
          </a:p>
        </p:txBody>
      </p:sp>
      <p:sp>
        <p:nvSpPr>
          <p:cNvPr id="5" name="Slide Number Placeholder 4">
            <a:extLst>
              <a:ext uri="{FF2B5EF4-FFF2-40B4-BE49-F238E27FC236}">
                <a16:creationId xmlns:a16="http://schemas.microsoft.com/office/drawing/2014/main" id="{E9940B8F-E809-4AEF-B398-8BFD28F314D0}"/>
              </a:ext>
            </a:extLst>
          </p:cNvPr>
          <p:cNvSpPr>
            <a:spLocks noGrp="1"/>
          </p:cNvSpPr>
          <p:nvPr>
            <p:ph type="sldNum" sz="quarter" idx="12"/>
          </p:nvPr>
        </p:nvSpPr>
        <p:spPr/>
        <p:txBody>
          <a:bodyPr/>
          <a:lstStyle/>
          <a:p>
            <a:pPr>
              <a:defRPr/>
            </a:pPr>
            <a:fld id="{0C39C72E-2A13-EB4D-AD45-6D4E6ACAED8D}" type="slidenum">
              <a:rPr lang="en-US" smtClean="0"/>
              <a:pPr>
                <a:defRPr/>
              </a:pPr>
              <a:t>12</a:t>
            </a:fld>
            <a:endParaRPr lang="en-US" dirty="0"/>
          </a:p>
        </p:txBody>
      </p:sp>
      <p:sp>
        <p:nvSpPr>
          <p:cNvPr id="8" name="Rectangle 7">
            <a:extLst>
              <a:ext uri="{FF2B5EF4-FFF2-40B4-BE49-F238E27FC236}">
                <a16:creationId xmlns:a16="http://schemas.microsoft.com/office/drawing/2014/main" id="{D918387E-0AA2-4AA9-8194-CF0D5046FFE5}"/>
              </a:ext>
            </a:extLst>
          </p:cNvPr>
          <p:cNvSpPr/>
          <p:nvPr/>
        </p:nvSpPr>
        <p:spPr>
          <a:xfrm>
            <a:off x="2755429" y="5296584"/>
            <a:ext cx="6771189" cy="646331"/>
          </a:xfrm>
          <a:prstGeom prst="rect">
            <a:avLst/>
          </a:prstGeom>
        </p:spPr>
        <p:txBody>
          <a:bodyPr wrap="square">
            <a:spAutoFit/>
          </a:bodyPr>
          <a:lstStyle/>
          <a:p>
            <a:pPr marL="285750" indent="-285750">
              <a:buFont typeface="Arial" panose="020B0604020202020204" pitchFamily="34" charset="0"/>
              <a:buChar char="•"/>
            </a:pPr>
            <a:r>
              <a:rPr lang="en-US" dirty="0"/>
              <a:t>Material is Al 6061-T6. with the yield stress of 40 ksi.</a:t>
            </a:r>
          </a:p>
          <a:p>
            <a:pPr marL="285750" indent="-285750">
              <a:buFont typeface="Arial" panose="020B0604020202020204" pitchFamily="34" charset="0"/>
              <a:buChar char="•"/>
            </a:pPr>
            <a:r>
              <a:rPr lang="en-US" dirty="0"/>
              <a:t>The 13.6 ksi (mostly from the thermal loading) &lt;&lt; 40 ksi.</a:t>
            </a:r>
          </a:p>
        </p:txBody>
      </p:sp>
      <p:sp>
        <p:nvSpPr>
          <p:cNvPr id="9" name="Content Placeholder 8">
            <a:extLst>
              <a:ext uri="{FF2B5EF4-FFF2-40B4-BE49-F238E27FC236}">
                <a16:creationId xmlns:a16="http://schemas.microsoft.com/office/drawing/2014/main" id="{F7F4C623-477B-467B-9495-2338B4176B11}"/>
              </a:ext>
            </a:extLst>
          </p:cNvPr>
          <p:cNvSpPr>
            <a:spLocks noGrp="1"/>
          </p:cNvSpPr>
          <p:nvPr>
            <p:ph idx="13"/>
          </p:nvPr>
        </p:nvSpPr>
        <p:spPr>
          <a:xfrm>
            <a:off x="1981200" y="1238250"/>
            <a:ext cx="8061960" cy="2861310"/>
          </a:xfrm>
        </p:spPr>
        <p:txBody>
          <a:bodyPr/>
          <a:lstStyle/>
          <a:p>
            <a:endParaRPr lang="en-US" dirty="0"/>
          </a:p>
          <a:p>
            <a:endParaRPr lang="en-US" dirty="0"/>
          </a:p>
        </p:txBody>
      </p:sp>
      <p:graphicFrame>
        <p:nvGraphicFramePr>
          <p:cNvPr id="12" name="Table 11">
            <a:extLst>
              <a:ext uri="{FF2B5EF4-FFF2-40B4-BE49-F238E27FC236}">
                <a16:creationId xmlns:a16="http://schemas.microsoft.com/office/drawing/2014/main" id="{7477A41D-6B77-42C0-A450-EAC0ECC0BCD1}"/>
              </a:ext>
            </a:extLst>
          </p:cNvPr>
          <p:cNvGraphicFramePr>
            <a:graphicFrameLocks noGrp="1"/>
          </p:cNvGraphicFramePr>
          <p:nvPr>
            <p:extLst>
              <p:ext uri="{D42A27DB-BD31-4B8C-83A1-F6EECF244321}">
                <p14:modId xmlns:p14="http://schemas.microsoft.com/office/powerpoint/2010/main" val="289581206"/>
              </p:ext>
            </p:extLst>
          </p:nvPr>
        </p:nvGraphicFramePr>
        <p:xfrm>
          <a:off x="1156651" y="1407565"/>
          <a:ext cx="10028023" cy="3324863"/>
        </p:xfrm>
        <a:graphic>
          <a:graphicData uri="http://schemas.openxmlformats.org/drawingml/2006/table">
            <a:tbl>
              <a:tblPr>
                <a:tableStyleId>{5C22544A-7EE6-4342-B048-85BDC9FD1C3A}</a:tableStyleId>
              </a:tblPr>
              <a:tblGrid>
                <a:gridCol w="1860323">
                  <a:extLst>
                    <a:ext uri="{9D8B030D-6E8A-4147-A177-3AD203B41FA5}">
                      <a16:colId xmlns:a16="http://schemas.microsoft.com/office/drawing/2014/main" val="2680450599"/>
                    </a:ext>
                  </a:extLst>
                </a:gridCol>
                <a:gridCol w="1612282">
                  <a:extLst>
                    <a:ext uri="{9D8B030D-6E8A-4147-A177-3AD203B41FA5}">
                      <a16:colId xmlns:a16="http://schemas.microsoft.com/office/drawing/2014/main" val="3306551796"/>
                    </a:ext>
                  </a:extLst>
                </a:gridCol>
                <a:gridCol w="1470540">
                  <a:extLst>
                    <a:ext uri="{9D8B030D-6E8A-4147-A177-3AD203B41FA5}">
                      <a16:colId xmlns:a16="http://schemas.microsoft.com/office/drawing/2014/main" val="3464618401"/>
                    </a:ext>
                  </a:extLst>
                </a:gridCol>
                <a:gridCol w="1470540">
                  <a:extLst>
                    <a:ext uri="{9D8B030D-6E8A-4147-A177-3AD203B41FA5}">
                      <a16:colId xmlns:a16="http://schemas.microsoft.com/office/drawing/2014/main" val="2957895306"/>
                    </a:ext>
                  </a:extLst>
                </a:gridCol>
                <a:gridCol w="1116192">
                  <a:extLst>
                    <a:ext uri="{9D8B030D-6E8A-4147-A177-3AD203B41FA5}">
                      <a16:colId xmlns:a16="http://schemas.microsoft.com/office/drawing/2014/main" val="192915575"/>
                    </a:ext>
                  </a:extLst>
                </a:gridCol>
                <a:gridCol w="850432">
                  <a:extLst>
                    <a:ext uri="{9D8B030D-6E8A-4147-A177-3AD203B41FA5}">
                      <a16:colId xmlns:a16="http://schemas.microsoft.com/office/drawing/2014/main" val="560578838"/>
                    </a:ext>
                  </a:extLst>
                </a:gridCol>
                <a:gridCol w="1647714">
                  <a:extLst>
                    <a:ext uri="{9D8B030D-6E8A-4147-A177-3AD203B41FA5}">
                      <a16:colId xmlns:a16="http://schemas.microsoft.com/office/drawing/2014/main" val="1469685470"/>
                    </a:ext>
                  </a:extLst>
                </a:gridCol>
              </a:tblGrid>
              <a:tr h="419435">
                <a:tc>
                  <a:txBody>
                    <a:bodyPr/>
                    <a:lstStyle/>
                    <a:p>
                      <a:pPr algn="ctr" fontAlgn="b"/>
                      <a:endParaRPr lang="en-US" sz="1600" b="0" i="0" u="none" strike="noStrike" dirty="0">
                        <a:solidFill>
                          <a:srgbClr val="000000"/>
                        </a:solidFill>
                        <a:effectLst/>
                        <a:latin typeface="Calibri" panose="020F0502020204030204" pitchFamily="34" charset="0"/>
                      </a:endParaRPr>
                    </a:p>
                  </a:txBody>
                  <a:tcPr marL="6350" marR="6350" marT="6350" marB="0" anchor="b"/>
                </a:tc>
                <a:tc gridSpan="6">
                  <a:txBody>
                    <a:bodyPr/>
                    <a:lstStyle/>
                    <a:p>
                      <a:pPr algn="ctr" fontAlgn="ctr"/>
                      <a:r>
                        <a:rPr lang="en-US" sz="1600" u="none" strike="noStrike" dirty="0">
                          <a:effectLst/>
                        </a:rPr>
                        <a:t>Rectangular Cooling Circuit _ The Latest Design Dec 2020</a:t>
                      </a:r>
                      <a:endParaRPr lang="en-US" sz="16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7071944"/>
                  </a:ext>
                </a:extLst>
              </a:tr>
              <a:tr h="1227688">
                <a:tc>
                  <a:txBody>
                    <a:bodyPr/>
                    <a:lstStyle/>
                    <a:p>
                      <a:pPr algn="ctr"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ctr"/>
                      <a:r>
                        <a:rPr lang="en-US" sz="1600" u="none" strike="noStrike" dirty="0">
                          <a:effectLst/>
                        </a:rPr>
                        <a:t>Maximum temperature (C ) </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FEA heat reaction (KW)</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MARS data (kW)</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FEA/</a:t>
                      </a:r>
                      <a:r>
                        <a:rPr lang="en-US" sz="1600" u="none" strike="noStrike" dirty="0" err="1">
                          <a:effectLst/>
                        </a:rPr>
                        <a:t>MARSRatio</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Stress (</a:t>
                      </a:r>
                      <a:r>
                        <a:rPr lang="en-US" sz="1600" u="none" strike="noStrike" dirty="0" err="1">
                          <a:effectLst/>
                        </a:rPr>
                        <a:t>ksi</a:t>
                      </a:r>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600" u="none" strike="noStrike" dirty="0">
                          <a:effectLst/>
                        </a:rPr>
                        <a:t>Total deflection (mm)</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10033897"/>
                  </a:ext>
                </a:extLst>
              </a:tr>
              <a:tr h="419435">
                <a:tc>
                  <a:txBody>
                    <a:bodyPr/>
                    <a:lstStyle/>
                    <a:p>
                      <a:pPr algn="ctr" fontAlgn="b"/>
                      <a:r>
                        <a:rPr lang="en-US" sz="1600" u="none" strike="noStrike">
                          <a:effectLst/>
                        </a:rPr>
                        <a:t>Spoiler</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r>
                        <a:rPr lang="en-US" sz="1600" u="none" strike="noStrike">
                          <a:effectLst/>
                        </a:rPr>
                        <a:t>57.58</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27.05</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27.32</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99.01%</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11.3</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600" u="none" strike="noStrike" dirty="0">
                          <a:effectLst/>
                        </a:rPr>
                        <a:t>1.3</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46904385"/>
                  </a:ext>
                </a:extLst>
              </a:tr>
              <a:tr h="419435">
                <a:tc>
                  <a:txBody>
                    <a:bodyPr/>
                    <a:lstStyle/>
                    <a:p>
                      <a:pPr algn="ctr" fontAlgn="b"/>
                      <a:r>
                        <a:rPr lang="en-US" sz="1600" u="none" strike="noStrike">
                          <a:effectLst/>
                        </a:rPr>
                        <a:t>Aluminum_1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r>
                        <a:rPr lang="en-US" sz="1600" u="none" strike="noStrike">
                          <a:effectLst/>
                        </a:rPr>
                        <a:t>59.21</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28.547</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29.27</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97.53%</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13.6</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600" u="none" strike="noStrike" dirty="0">
                          <a:effectLst/>
                        </a:rPr>
                        <a:t>0.969</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909068667"/>
                  </a:ext>
                </a:extLst>
              </a:tr>
              <a:tr h="419435">
                <a:tc>
                  <a:txBody>
                    <a:bodyPr/>
                    <a:lstStyle/>
                    <a:p>
                      <a:pPr algn="ctr" fontAlgn="b"/>
                      <a:r>
                        <a:rPr lang="en-US" sz="1600" u="none" strike="noStrike">
                          <a:effectLst/>
                        </a:rPr>
                        <a:t>Aluminum_2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r>
                        <a:rPr lang="en-US" sz="1600" u="none" strike="noStrike">
                          <a:effectLst/>
                        </a:rPr>
                        <a:t>70.651</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31.688</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32.18</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98.47%</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12.01</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600" u="none" strike="noStrike" dirty="0">
                          <a:effectLst/>
                        </a:rPr>
                        <a:t>0.946</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04745519"/>
                  </a:ext>
                </a:extLst>
              </a:tr>
              <a:tr h="419435">
                <a:tc>
                  <a:txBody>
                    <a:bodyPr/>
                    <a:lstStyle/>
                    <a:p>
                      <a:pPr algn="ctr" fontAlgn="b"/>
                      <a:r>
                        <a:rPr lang="en-US" sz="1600" u="none" strike="noStrike">
                          <a:effectLst/>
                        </a:rPr>
                        <a:t>Aluminum_3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r>
                        <a:rPr lang="en-US" sz="1600" u="none" strike="noStrike">
                          <a:effectLst/>
                        </a:rPr>
                        <a:t>69.121</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28.092</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28.67</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97.98%</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9.97</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600" u="none" strike="noStrike" dirty="0">
                          <a:effectLst/>
                        </a:rPr>
                        <a:t>0.953</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95899600"/>
                  </a:ext>
                </a:extLst>
              </a:tr>
            </a:tbl>
          </a:graphicData>
        </a:graphic>
      </p:graphicFrame>
    </p:spTree>
    <p:extLst>
      <p:ext uri="{BB962C8B-B14F-4D97-AF65-F5344CB8AC3E}">
        <p14:creationId xmlns:p14="http://schemas.microsoft.com/office/powerpoint/2010/main" val="2524795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3"/>
          <p:cNvSpPr>
            <a:spLocks noGrp="1"/>
          </p:cNvSpPr>
          <p:nvPr>
            <p:ph type="body" idx="1"/>
          </p:nvPr>
        </p:nvSpPr>
        <p:spPr>
          <a:xfrm>
            <a:off x="383455" y="1180145"/>
            <a:ext cx="8229600" cy="1003160"/>
          </a:xfrm>
        </p:spPr>
        <p:txBody>
          <a:bodyPr>
            <a:normAutofit lnSpcReduction="10000"/>
          </a:bodyPr>
          <a:lstStyle/>
          <a:p>
            <a:pPr marL="457200" lvl="1" indent="0" algn="ctr">
              <a:lnSpc>
                <a:spcPct val="130000"/>
              </a:lnSpc>
              <a:buNone/>
            </a:pPr>
            <a:r>
              <a:rPr lang="en-US" sz="2800" dirty="0">
                <a:latin typeface="Symbol" panose="05050102010706020507" pitchFamily="18" charset="2"/>
                <a:cs typeface="Arial" panose="020B0604020202020204" pitchFamily="34" charset="0"/>
              </a:rPr>
              <a:t>e</a:t>
            </a:r>
            <a:r>
              <a:rPr lang="en-US" sz="2800" baseline="-25000" dirty="0">
                <a:latin typeface="Arial" panose="020B0604020202020204" pitchFamily="34" charset="0"/>
                <a:cs typeface="Arial" panose="020B0604020202020204" pitchFamily="34" charset="0"/>
              </a:rPr>
              <a:t>95</a:t>
            </a:r>
            <a:r>
              <a:rPr lang="en-US" sz="2800" dirty="0">
                <a:latin typeface="Arial" panose="020B0604020202020204" pitchFamily="34" charset="0"/>
                <a:cs typeface="Arial" panose="020B0604020202020204" pitchFamily="34" charset="0"/>
              </a:rPr>
              <a:t> = 20</a:t>
            </a:r>
            <a:r>
              <a:rPr lang="en-US" sz="2800" dirty="0">
                <a:latin typeface="Symbol" panose="05050102010706020507" pitchFamily="18" charset="2"/>
                <a:cs typeface="Arial" panose="020B0604020202020204" pitchFamily="34" charset="0"/>
              </a:rPr>
              <a:t>p</a:t>
            </a:r>
            <a:r>
              <a:rPr lang="en-US" sz="2800" dirty="0">
                <a:latin typeface="Arial" panose="020B0604020202020204" pitchFamily="34" charset="0"/>
                <a:cs typeface="Arial" panose="020B0604020202020204" pitchFamily="34" charset="0"/>
              </a:rPr>
              <a:t> mm-</a:t>
            </a:r>
            <a:r>
              <a:rPr lang="en-US" sz="2800" dirty="0" err="1">
                <a:latin typeface="Arial" panose="020B0604020202020204" pitchFamily="34" charset="0"/>
                <a:cs typeface="Arial" panose="020B0604020202020204" pitchFamily="34" charset="0"/>
              </a:rPr>
              <a:t>mrad</a:t>
            </a:r>
            <a:r>
              <a:rPr lang="en-US" sz="2800" dirty="0">
                <a:latin typeface="Arial" panose="020B0604020202020204" pitchFamily="34" charset="0"/>
                <a:cs typeface="Arial" panose="020B0604020202020204" pitchFamily="34" charset="0"/>
              </a:rPr>
              <a:t>, N</a:t>
            </a:r>
            <a:r>
              <a:rPr lang="en-US" sz="2800" baseline="-25000" dirty="0">
                <a:latin typeface="Arial" panose="020B0604020202020204" pitchFamily="34" charset="0"/>
                <a:cs typeface="Arial" panose="020B0604020202020204" pitchFamily="34" charset="0"/>
              </a:rPr>
              <a:t>p</a:t>
            </a:r>
            <a:r>
              <a:rPr lang="en-US" sz="2800" dirty="0">
                <a:latin typeface="Arial" panose="020B0604020202020204" pitchFamily="34" charset="0"/>
                <a:cs typeface="Arial" panose="020B0604020202020204" pitchFamily="34" charset="0"/>
              </a:rPr>
              <a:t> = 1.5×10</a:t>
            </a:r>
            <a:r>
              <a:rPr lang="en-US" sz="2800" baseline="30000" dirty="0">
                <a:latin typeface="Arial" panose="020B0604020202020204" pitchFamily="34" charset="0"/>
                <a:cs typeface="Arial" panose="020B0604020202020204" pitchFamily="34" charset="0"/>
              </a:rPr>
              <a:t>14</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ppp</a:t>
            </a:r>
            <a:endParaRPr lang="en-US" sz="2800" dirty="0">
              <a:latin typeface="Arial" panose="020B0604020202020204" pitchFamily="34" charset="0"/>
              <a:cs typeface="Arial" panose="020B0604020202020204" pitchFamily="34" charset="0"/>
            </a:endParaRPr>
          </a:p>
          <a:p>
            <a:pPr marL="457200" lvl="1" indent="0" algn="ctr">
              <a:lnSpc>
                <a:spcPct val="130000"/>
              </a:lnSpc>
              <a:spcBef>
                <a:spcPts val="0"/>
              </a:spcBef>
              <a:buNone/>
            </a:pPr>
            <a:r>
              <a:rPr lang="en-US" dirty="0">
                <a:latin typeface="Arial" panose="020B0604020202020204" pitchFamily="34" charset="0"/>
                <a:cs typeface="Arial" panose="020B0604020202020204" pitchFamily="34" charset="0"/>
              </a:rPr>
              <a:t>Beam starts at z = -7.3 m from MC0, tilt = 0.101074</a:t>
            </a:r>
          </a:p>
          <a:p>
            <a:pPr marL="457200" lvl="1" indent="0" algn="ctr">
              <a:lnSpc>
                <a:spcPct val="130000"/>
              </a:lnSpc>
              <a:buNone/>
            </a:pPr>
            <a:endParaRPr lang="en-US" sz="2800" dirty="0">
              <a:latin typeface="Arial" panose="020B0604020202020204" pitchFamily="34" charset="0"/>
              <a:cs typeface="Arial" panose="020B0604020202020204" pitchFamily="34" charset="0"/>
            </a:endParaRPr>
          </a:p>
          <a:p>
            <a:pPr marL="457200" lvl="1" indent="0">
              <a:lnSpc>
                <a:spcPct val="130000"/>
              </a:lnSpc>
              <a:buNone/>
            </a:pPr>
            <a:endParaRPr lang="en-US" sz="2100" dirty="0">
              <a:latin typeface="Helvetica"/>
              <a:cs typeface="Helvetica"/>
            </a:endParaRPr>
          </a:p>
        </p:txBody>
      </p:sp>
      <p:sp>
        <p:nvSpPr>
          <p:cNvPr id="4" name="Footer Placeholder 3"/>
          <p:cNvSpPr>
            <a:spLocks noGrp="1"/>
          </p:cNvSpPr>
          <p:nvPr>
            <p:ph type="ftr" sz="quarter" idx="11"/>
          </p:nvPr>
        </p:nvSpPr>
        <p:spPr/>
        <p:txBody>
          <a:bodyPr/>
          <a:lstStyle/>
          <a:p>
            <a:r>
              <a:rPr lang="fr-FR"/>
              <a:t>P. Hurh | LBNF Targetry R&amp;D Needs - RaDIATE 2023</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13</a:t>
            </a:fld>
            <a:endParaRPr lang="en-US" dirty="0"/>
          </a:p>
        </p:txBody>
      </p:sp>
      <p:sp>
        <p:nvSpPr>
          <p:cNvPr id="7" name="Title 1"/>
          <p:cNvSpPr>
            <a:spLocks noGrp="1"/>
          </p:cNvSpPr>
          <p:nvPr>
            <p:ph type="title"/>
          </p:nvPr>
        </p:nvSpPr>
        <p:spPr>
          <a:xfrm>
            <a:off x="1041721" y="45720"/>
            <a:ext cx="9954227" cy="822960"/>
          </a:xfrm>
        </p:spPr>
        <p:txBody>
          <a:bodyPr>
            <a:normAutofit fontScale="90000"/>
          </a:bodyPr>
          <a:lstStyle/>
          <a:p>
            <a:r>
              <a:rPr lang="en-US" sz="3200" dirty="0" err="1">
                <a:solidFill>
                  <a:schemeClr val="tx2"/>
                </a:solidFill>
                <a:latin typeface="Arial" panose="020B0604020202020204" pitchFamily="34" charset="0"/>
                <a:cs typeface="Arial" panose="020B0604020202020204" pitchFamily="34" charset="0"/>
              </a:rPr>
              <a:t>dpa</a:t>
            </a:r>
            <a:r>
              <a:rPr lang="en-US" sz="3200" dirty="0">
                <a:solidFill>
                  <a:schemeClr val="tx2"/>
                </a:solidFill>
                <a:latin typeface="Arial" panose="020B0604020202020204" pitchFamily="34" charset="0"/>
                <a:cs typeface="Arial" panose="020B0604020202020204" pitchFamily="34" charset="0"/>
              </a:rPr>
              <a:t> Calculations last performed in 2015 </a:t>
            </a:r>
            <a:r>
              <a:rPr lang="en-US" sz="2400" b="0" dirty="0">
                <a:solidFill>
                  <a:schemeClr val="tx2"/>
                </a:solidFill>
                <a:latin typeface="Arial" panose="020B0604020202020204" pitchFamily="34" charset="0"/>
                <a:cs typeface="Arial" panose="020B0604020202020204" pitchFamily="34" charset="0"/>
              </a:rPr>
              <a:t>(being updated)</a:t>
            </a:r>
            <a:endParaRPr lang="en-US" sz="3200" b="0" dirty="0">
              <a:solidFill>
                <a:schemeClr val="tx2"/>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603962972"/>
              </p:ext>
            </p:extLst>
          </p:nvPr>
        </p:nvGraphicFramePr>
        <p:xfrm>
          <a:off x="573954" y="2188331"/>
          <a:ext cx="8077202" cy="3592285"/>
        </p:xfrm>
        <a:graphic>
          <a:graphicData uri="http://schemas.openxmlformats.org/drawingml/2006/table">
            <a:tbl>
              <a:tblPr firstRow="1" bandRow="1">
                <a:tableStyleId>{5C22544A-7EE6-4342-B048-85BDC9FD1C3A}</a:tableStyleId>
              </a:tblPr>
              <a:tblGrid>
                <a:gridCol w="1257301">
                  <a:extLst>
                    <a:ext uri="{9D8B030D-6E8A-4147-A177-3AD203B41FA5}">
                      <a16:colId xmlns:a16="http://schemas.microsoft.com/office/drawing/2014/main" val="20000"/>
                    </a:ext>
                  </a:extLst>
                </a:gridCol>
                <a:gridCol w="1050471">
                  <a:extLst>
                    <a:ext uri="{9D8B030D-6E8A-4147-A177-3AD203B41FA5}">
                      <a16:colId xmlns:a16="http://schemas.microsoft.com/office/drawing/2014/main" val="20001"/>
                    </a:ext>
                  </a:extLst>
                </a:gridCol>
                <a:gridCol w="1153886">
                  <a:extLst>
                    <a:ext uri="{9D8B030D-6E8A-4147-A177-3AD203B41FA5}">
                      <a16:colId xmlns:a16="http://schemas.microsoft.com/office/drawing/2014/main" val="20002"/>
                    </a:ext>
                  </a:extLst>
                </a:gridCol>
                <a:gridCol w="1153886">
                  <a:extLst>
                    <a:ext uri="{9D8B030D-6E8A-4147-A177-3AD203B41FA5}">
                      <a16:colId xmlns:a16="http://schemas.microsoft.com/office/drawing/2014/main" val="20003"/>
                    </a:ext>
                  </a:extLst>
                </a:gridCol>
                <a:gridCol w="1153886">
                  <a:extLst>
                    <a:ext uri="{9D8B030D-6E8A-4147-A177-3AD203B41FA5}">
                      <a16:colId xmlns:a16="http://schemas.microsoft.com/office/drawing/2014/main" val="20004"/>
                    </a:ext>
                  </a:extLst>
                </a:gridCol>
                <a:gridCol w="1153886">
                  <a:extLst>
                    <a:ext uri="{9D8B030D-6E8A-4147-A177-3AD203B41FA5}">
                      <a16:colId xmlns:a16="http://schemas.microsoft.com/office/drawing/2014/main" val="20005"/>
                    </a:ext>
                  </a:extLst>
                </a:gridCol>
                <a:gridCol w="1153886">
                  <a:extLst>
                    <a:ext uri="{9D8B030D-6E8A-4147-A177-3AD203B41FA5}">
                      <a16:colId xmlns:a16="http://schemas.microsoft.com/office/drawing/2014/main" val="20006"/>
                    </a:ext>
                  </a:extLst>
                </a:gridCol>
              </a:tblGrid>
              <a:tr h="718457">
                <a:tc>
                  <a:txBody>
                    <a:bodyPr/>
                    <a:lstStyle/>
                    <a:p>
                      <a:pPr algn="l"/>
                      <a:r>
                        <a:rPr lang="en-US" b="1" dirty="0"/>
                        <a:t>Scenario</a:t>
                      </a:r>
                    </a:p>
                  </a:txBody>
                  <a:tcPr/>
                </a:tc>
                <a:tc>
                  <a:txBody>
                    <a:bodyPr/>
                    <a:lstStyle/>
                    <a:p>
                      <a:pPr algn="ctr"/>
                      <a:r>
                        <a:rPr lang="en-US" b="1" dirty="0"/>
                        <a:t>E</a:t>
                      </a:r>
                      <a:r>
                        <a:rPr lang="en-US" b="1" baseline="-25000" dirty="0"/>
                        <a:t>p</a:t>
                      </a:r>
                      <a:r>
                        <a:rPr lang="en-US" b="1" dirty="0"/>
                        <a:t> (GeV)</a:t>
                      </a:r>
                    </a:p>
                  </a:txBody>
                  <a:tcPr/>
                </a:tc>
                <a:tc>
                  <a:txBody>
                    <a:bodyPr/>
                    <a:lstStyle/>
                    <a:p>
                      <a:pPr algn="ctr"/>
                      <a:r>
                        <a:rPr lang="en-US" b="1" dirty="0"/>
                        <a:t>P (MW)</a:t>
                      </a:r>
                    </a:p>
                    <a:p>
                      <a:pPr algn="ctr"/>
                      <a:r>
                        <a:rPr lang="en-US" b="1" dirty="0"/>
                        <a:t>Q (MJ)</a:t>
                      </a:r>
                    </a:p>
                  </a:txBody>
                  <a:tcPr/>
                </a:tc>
                <a:tc>
                  <a:txBody>
                    <a:bodyPr/>
                    <a:lstStyle/>
                    <a:p>
                      <a:pPr algn="ctr"/>
                      <a:r>
                        <a:rPr lang="en-US" b="1" dirty="0">
                          <a:latin typeface="Symbol" panose="05050102010706020507" pitchFamily="18" charset="2"/>
                        </a:rPr>
                        <a:t>s</a:t>
                      </a:r>
                      <a:r>
                        <a:rPr lang="en-US" b="1" baseline="-25000" dirty="0"/>
                        <a:t>0</a:t>
                      </a:r>
                      <a:r>
                        <a:rPr lang="en-US" b="1" dirty="0"/>
                        <a:t> (mm)</a:t>
                      </a:r>
                    </a:p>
                    <a:p>
                      <a:pPr algn="ctr"/>
                      <a:r>
                        <a:rPr lang="en-US" b="1" dirty="0"/>
                        <a:t>at MC0</a:t>
                      </a:r>
                    </a:p>
                  </a:txBody>
                  <a:tcPr/>
                </a:tc>
                <a:tc>
                  <a:txBody>
                    <a:bodyPr/>
                    <a:lstStyle/>
                    <a:p>
                      <a:pPr algn="ctr"/>
                      <a:r>
                        <a:rPr lang="en-US" b="1" dirty="0">
                          <a:latin typeface="Symbol" panose="05050102010706020507" pitchFamily="18" charset="2"/>
                        </a:rPr>
                        <a:t>b</a:t>
                      </a:r>
                      <a:r>
                        <a:rPr lang="en-US" b="1" baseline="-25000" dirty="0"/>
                        <a:t>0</a:t>
                      </a:r>
                      <a:r>
                        <a:rPr lang="en-US" b="1" dirty="0"/>
                        <a:t> (m)</a:t>
                      </a:r>
                    </a:p>
                    <a:p>
                      <a:pPr algn="ctr"/>
                      <a:r>
                        <a:rPr lang="en-US" b="1" dirty="0"/>
                        <a:t>at MC0</a:t>
                      </a:r>
                    </a:p>
                  </a:txBody>
                  <a:tcPr/>
                </a:tc>
                <a:tc>
                  <a:txBody>
                    <a:bodyPr/>
                    <a:lstStyle/>
                    <a:p>
                      <a:pPr algn="ctr"/>
                      <a:r>
                        <a:rPr lang="en-US" b="1" dirty="0"/>
                        <a:t>Cycle (s)</a:t>
                      </a:r>
                    </a:p>
                  </a:txBody>
                  <a:tcPr/>
                </a:tc>
                <a:tc>
                  <a:txBody>
                    <a:bodyPr/>
                    <a:lstStyle/>
                    <a:p>
                      <a:pPr algn="ctr"/>
                      <a:r>
                        <a:rPr lang="en-US" b="1"/>
                        <a:t>× 10</a:t>
                      </a:r>
                      <a:r>
                        <a:rPr lang="en-US" b="1" baseline="30000"/>
                        <a:t>14</a:t>
                      </a:r>
                      <a:endParaRPr lang="en-US" b="1" dirty="0"/>
                    </a:p>
                  </a:txBody>
                  <a:tcPr/>
                </a:tc>
                <a:extLst>
                  <a:ext uri="{0D108BD9-81ED-4DB2-BD59-A6C34878D82A}">
                    <a16:rowId xmlns:a16="http://schemas.microsoft.com/office/drawing/2014/main" val="10000"/>
                  </a:ext>
                </a:extLst>
              </a:tr>
              <a:tr h="718457">
                <a:tc>
                  <a:txBody>
                    <a:bodyPr/>
                    <a:lstStyle/>
                    <a:p>
                      <a:pPr algn="l"/>
                      <a:r>
                        <a:rPr lang="en-US" dirty="0"/>
                        <a:t>Normal</a:t>
                      </a:r>
                    </a:p>
                  </a:txBody>
                  <a:tcPr/>
                </a:tc>
                <a:tc>
                  <a:txBody>
                    <a:bodyPr/>
                    <a:lstStyle/>
                    <a:p>
                      <a:pPr algn="ctr"/>
                      <a:r>
                        <a:rPr lang="en-US" dirty="0"/>
                        <a:t>120</a:t>
                      </a:r>
                    </a:p>
                  </a:txBody>
                  <a:tcPr/>
                </a:tc>
                <a:tc>
                  <a:txBody>
                    <a:bodyPr/>
                    <a:lstStyle/>
                    <a:p>
                      <a:pPr algn="ctr"/>
                      <a:r>
                        <a:rPr lang="en-US" dirty="0"/>
                        <a:t>2.40 MW</a:t>
                      </a:r>
                    </a:p>
                  </a:txBody>
                  <a:tcPr/>
                </a:tc>
                <a:tc>
                  <a:txBody>
                    <a:bodyPr/>
                    <a:lstStyle/>
                    <a:p>
                      <a:pPr algn="ctr"/>
                      <a:r>
                        <a:rPr lang="en-US" dirty="0"/>
                        <a:t>1.7</a:t>
                      </a:r>
                    </a:p>
                  </a:txBody>
                  <a:tcPr/>
                </a:tc>
                <a:tc>
                  <a:txBody>
                    <a:bodyPr/>
                    <a:lstStyle/>
                    <a:p>
                      <a:pPr algn="ctr"/>
                      <a:r>
                        <a:rPr lang="en-US" dirty="0"/>
                        <a:t>110.8837</a:t>
                      </a:r>
                    </a:p>
                  </a:txBody>
                  <a:tcPr/>
                </a:tc>
                <a:tc>
                  <a:txBody>
                    <a:bodyPr/>
                    <a:lstStyle/>
                    <a:p>
                      <a:pPr algn="ctr"/>
                      <a:r>
                        <a:rPr lang="en-US" dirty="0"/>
                        <a:t>1.2</a:t>
                      </a:r>
                    </a:p>
                  </a:txBody>
                  <a:tcPr/>
                </a:tc>
                <a:tc>
                  <a:txBody>
                    <a:bodyPr/>
                    <a:lstStyle/>
                    <a:p>
                      <a:pPr algn="ctr"/>
                      <a:r>
                        <a:rPr lang="en-US" dirty="0"/>
                        <a:t>1.25 p/s</a:t>
                      </a:r>
                    </a:p>
                  </a:txBody>
                  <a:tcPr/>
                </a:tc>
                <a:extLst>
                  <a:ext uri="{0D108BD9-81ED-4DB2-BD59-A6C34878D82A}">
                    <a16:rowId xmlns:a16="http://schemas.microsoft.com/office/drawing/2014/main" val="10001"/>
                  </a:ext>
                </a:extLst>
              </a:tr>
              <a:tr h="718457">
                <a:tc>
                  <a:txBody>
                    <a:bodyPr/>
                    <a:lstStyle/>
                    <a:p>
                      <a:pPr algn="l"/>
                      <a:r>
                        <a:rPr lang="en-US" dirty="0"/>
                        <a:t>No-target</a:t>
                      </a:r>
                      <a:r>
                        <a:rPr lang="en-US" baseline="0" dirty="0"/>
                        <a:t> accident</a:t>
                      </a:r>
                      <a:r>
                        <a:rPr lang="en-US" baseline="30000" dirty="0"/>
                        <a:t>*</a:t>
                      </a:r>
                    </a:p>
                  </a:txBody>
                  <a:tcPr/>
                </a:tc>
                <a:tc>
                  <a:txBody>
                    <a:bodyPr/>
                    <a:lstStyle/>
                    <a:p>
                      <a:pPr algn="ctr"/>
                      <a:r>
                        <a:rPr lang="en-US" dirty="0"/>
                        <a:t>120</a:t>
                      </a:r>
                    </a:p>
                  </a:txBody>
                  <a:tcPr/>
                </a:tc>
                <a:tc>
                  <a:txBody>
                    <a:bodyPr/>
                    <a:lstStyle/>
                    <a:p>
                      <a:pPr algn="ctr"/>
                      <a:r>
                        <a:rPr lang="en-US" dirty="0"/>
                        <a:t>2.88 MJ</a:t>
                      </a:r>
                    </a:p>
                  </a:txBody>
                  <a:tcPr/>
                </a:tc>
                <a:tc>
                  <a:txBody>
                    <a:bodyPr/>
                    <a:lstStyle/>
                    <a:p>
                      <a:pPr algn="ctr"/>
                      <a:r>
                        <a:rPr lang="en-US" dirty="0"/>
                        <a:t>2.4</a:t>
                      </a:r>
                    </a:p>
                  </a:txBody>
                  <a:tcPr/>
                </a:tc>
                <a:tc>
                  <a:txBody>
                    <a:bodyPr/>
                    <a:lstStyle/>
                    <a:p>
                      <a:pPr algn="ctr"/>
                      <a:r>
                        <a:rPr lang="en-US" dirty="0"/>
                        <a:t>221.03</a:t>
                      </a:r>
                    </a:p>
                  </a:txBody>
                  <a:tcPr/>
                </a:tc>
                <a:tc>
                  <a:txBody>
                    <a:bodyPr/>
                    <a:lstStyle/>
                    <a:p>
                      <a:pPr algn="ctr"/>
                      <a:r>
                        <a:rPr lang="en-US" dirty="0"/>
                        <a:t>1.2</a:t>
                      </a:r>
                    </a:p>
                  </a:txBody>
                  <a:tcPr/>
                </a:tc>
                <a:tc>
                  <a:txBody>
                    <a:bodyPr/>
                    <a:lstStyle/>
                    <a:p>
                      <a:pPr algn="ctr"/>
                      <a:r>
                        <a:rPr lang="en-US" dirty="0"/>
                        <a:t>1.5 </a:t>
                      </a:r>
                      <a:r>
                        <a:rPr lang="en-US" dirty="0" err="1"/>
                        <a:t>ppp</a:t>
                      </a:r>
                      <a:endParaRPr lang="en-US" dirty="0"/>
                    </a:p>
                  </a:txBody>
                  <a:tcPr/>
                </a:tc>
                <a:extLst>
                  <a:ext uri="{0D108BD9-81ED-4DB2-BD59-A6C34878D82A}">
                    <a16:rowId xmlns:a16="http://schemas.microsoft.com/office/drawing/2014/main" val="10002"/>
                  </a:ext>
                </a:extLst>
              </a:tr>
              <a:tr h="718457">
                <a:tc>
                  <a:txBody>
                    <a:bodyPr/>
                    <a:lstStyle/>
                    <a:p>
                      <a:pPr algn="l"/>
                      <a:r>
                        <a:rPr lang="en-US" dirty="0"/>
                        <a:t>Off-axis accident</a:t>
                      </a:r>
                      <a:r>
                        <a:rPr lang="en-US" baseline="30000" dirty="0"/>
                        <a:t>**</a:t>
                      </a:r>
                    </a:p>
                  </a:txBody>
                  <a:tcPr/>
                </a:tc>
                <a:tc>
                  <a:txBody>
                    <a:bodyPr/>
                    <a:lstStyle/>
                    <a:p>
                      <a:pPr algn="ctr"/>
                      <a:r>
                        <a:rPr lang="en-US" dirty="0"/>
                        <a:t>120</a:t>
                      </a:r>
                    </a:p>
                  </a:txBody>
                  <a:tcPr/>
                </a:tc>
                <a:tc>
                  <a:txBody>
                    <a:bodyPr/>
                    <a:lstStyle/>
                    <a:p>
                      <a:pPr algn="ctr"/>
                      <a:r>
                        <a:rPr lang="en-US" dirty="0"/>
                        <a:t>2.88 MJ</a:t>
                      </a:r>
                    </a:p>
                  </a:txBody>
                  <a:tcPr/>
                </a:tc>
                <a:tc>
                  <a:txBody>
                    <a:bodyPr/>
                    <a:lstStyle/>
                    <a:p>
                      <a:pPr algn="ctr"/>
                      <a:r>
                        <a:rPr lang="en-US" dirty="0"/>
                        <a:t>2.4</a:t>
                      </a:r>
                    </a:p>
                  </a:txBody>
                  <a:tcPr/>
                </a:tc>
                <a:tc>
                  <a:txBody>
                    <a:bodyPr/>
                    <a:lstStyle/>
                    <a:p>
                      <a:pPr algn="ctr"/>
                      <a:r>
                        <a:rPr lang="en-US" dirty="0"/>
                        <a:t>221.03</a:t>
                      </a:r>
                    </a:p>
                  </a:txBody>
                  <a:tcPr/>
                </a:tc>
                <a:tc>
                  <a:txBody>
                    <a:bodyPr/>
                    <a:lstStyle/>
                    <a:p>
                      <a:pPr algn="ctr"/>
                      <a:r>
                        <a:rPr lang="en-US" dirty="0"/>
                        <a:t>1.2</a:t>
                      </a:r>
                    </a:p>
                  </a:txBody>
                  <a:tcPr/>
                </a:tc>
                <a:tc>
                  <a:txBody>
                    <a:bodyPr/>
                    <a:lstStyle/>
                    <a:p>
                      <a:pPr algn="ctr"/>
                      <a:r>
                        <a:rPr lang="en-US" dirty="0"/>
                        <a:t>1.5 </a:t>
                      </a:r>
                      <a:r>
                        <a:rPr lang="en-US" dirty="0" err="1"/>
                        <a:t>ppp</a:t>
                      </a:r>
                      <a:endParaRPr lang="en-US" dirty="0"/>
                    </a:p>
                  </a:txBody>
                  <a:tcPr/>
                </a:tc>
                <a:extLst>
                  <a:ext uri="{0D108BD9-81ED-4DB2-BD59-A6C34878D82A}">
                    <a16:rowId xmlns:a16="http://schemas.microsoft.com/office/drawing/2014/main" val="10003"/>
                  </a:ext>
                </a:extLst>
              </a:tr>
              <a:tr h="718457">
                <a:tc>
                  <a:txBody>
                    <a:bodyPr/>
                    <a:lstStyle/>
                    <a:p>
                      <a:pPr algn="l"/>
                      <a:r>
                        <a:rPr lang="en-US" dirty="0"/>
                        <a:t>Normal</a:t>
                      </a:r>
                    </a:p>
                  </a:txBody>
                  <a:tcPr/>
                </a:tc>
                <a:tc>
                  <a:txBody>
                    <a:bodyPr/>
                    <a:lstStyle/>
                    <a:p>
                      <a:pPr algn="ctr"/>
                      <a:r>
                        <a:rPr lang="en-US" dirty="0"/>
                        <a:t>60</a:t>
                      </a:r>
                    </a:p>
                  </a:txBody>
                  <a:tcPr/>
                </a:tc>
                <a:tc>
                  <a:txBody>
                    <a:bodyPr/>
                    <a:lstStyle/>
                    <a:p>
                      <a:pPr algn="ctr"/>
                      <a:r>
                        <a:rPr lang="en-US" dirty="0"/>
                        <a:t>2.06 MW</a:t>
                      </a:r>
                    </a:p>
                  </a:txBody>
                  <a:tcPr/>
                </a:tc>
                <a:tc>
                  <a:txBody>
                    <a:bodyPr/>
                    <a:lstStyle/>
                    <a:p>
                      <a:pPr algn="ctr"/>
                      <a:r>
                        <a:rPr lang="en-US" dirty="0"/>
                        <a:t>1.7</a:t>
                      </a:r>
                    </a:p>
                  </a:txBody>
                  <a:tcPr/>
                </a:tc>
                <a:tc>
                  <a:txBody>
                    <a:bodyPr/>
                    <a:lstStyle/>
                    <a:p>
                      <a:pPr algn="ctr"/>
                      <a:r>
                        <a:rPr lang="en-US" dirty="0"/>
                        <a:t>55.44</a:t>
                      </a:r>
                    </a:p>
                  </a:txBody>
                  <a:tcPr/>
                </a:tc>
                <a:tc>
                  <a:txBody>
                    <a:bodyPr/>
                    <a:lstStyle/>
                    <a:p>
                      <a:pPr algn="ctr"/>
                      <a:r>
                        <a:rPr lang="en-US" dirty="0"/>
                        <a:t>0.7</a:t>
                      </a:r>
                    </a:p>
                  </a:txBody>
                  <a:tcPr/>
                </a:tc>
                <a:tc>
                  <a:txBody>
                    <a:bodyPr/>
                    <a:lstStyle/>
                    <a:p>
                      <a:pPr algn="ctr"/>
                      <a:r>
                        <a:rPr lang="en-US" dirty="0"/>
                        <a:t>2.14 p/s</a:t>
                      </a:r>
                    </a:p>
                  </a:txBody>
                  <a:tcPr/>
                </a:tc>
                <a:extLst>
                  <a:ext uri="{0D108BD9-81ED-4DB2-BD59-A6C34878D82A}">
                    <a16:rowId xmlns:a16="http://schemas.microsoft.com/office/drawing/2014/main" val="10004"/>
                  </a:ext>
                </a:extLst>
              </a:tr>
            </a:tbl>
          </a:graphicData>
        </a:graphic>
      </p:graphicFrame>
      <p:sp>
        <p:nvSpPr>
          <p:cNvPr id="3" name="Rectangle 2"/>
          <p:cNvSpPr/>
          <p:nvPr/>
        </p:nvSpPr>
        <p:spPr>
          <a:xfrm>
            <a:off x="1238053" y="5677855"/>
            <a:ext cx="6934200" cy="775020"/>
          </a:xfrm>
          <a:prstGeom prst="rect">
            <a:avLst/>
          </a:prstGeom>
        </p:spPr>
        <p:txBody>
          <a:bodyPr wrap="square">
            <a:spAutoFit/>
          </a:bodyPr>
          <a:lstStyle/>
          <a:p>
            <a:pPr lvl="1">
              <a:lnSpc>
                <a:spcPct val="130000"/>
              </a:lnSpc>
            </a:pPr>
            <a:r>
              <a:rPr lang="en-US" dirty="0">
                <a:solidFill>
                  <a:schemeClr val="tx2"/>
                </a:solidFill>
                <a:latin typeface="Arial" panose="020B0604020202020204" pitchFamily="34" charset="0"/>
                <a:cs typeface="Arial" panose="020B0604020202020204" pitchFamily="34" charset="0"/>
              </a:rPr>
              <a:t>*On-axis</a:t>
            </a:r>
          </a:p>
          <a:p>
            <a:pPr lvl="1">
              <a:lnSpc>
                <a:spcPct val="130000"/>
              </a:lnSpc>
            </a:pPr>
            <a:r>
              <a:rPr lang="en-US" dirty="0">
                <a:solidFill>
                  <a:schemeClr val="tx2"/>
                </a:solidFill>
                <a:latin typeface="Arial" panose="020B0604020202020204" pitchFamily="34" charset="0"/>
                <a:cs typeface="Arial" panose="020B0604020202020204" pitchFamily="34" charset="0"/>
              </a:rPr>
              <a:t>**Off-normal beam points to absorber cooling water pipes</a:t>
            </a:r>
          </a:p>
        </p:txBody>
      </p:sp>
      <p:sp>
        <p:nvSpPr>
          <p:cNvPr id="6" name="TextBox 5">
            <a:extLst>
              <a:ext uri="{FF2B5EF4-FFF2-40B4-BE49-F238E27FC236}">
                <a16:creationId xmlns:a16="http://schemas.microsoft.com/office/drawing/2014/main" id="{F9DF4AB0-7B7C-0CF1-BC22-F55DB5A16E3F}"/>
              </a:ext>
            </a:extLst>
          </p:cNvPr>
          <p:cNvSpPr txBox="1"/>
          <p:nvPr/>
        </p:nvSpPr>
        <p:spPr>
          <a:xfrm>
            <a:off x="8803553" y="1998638"/>
            <a:ext cx="3206309"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a:t>Study assumed </a:t>
            </a:r>
            <a:r>
              <a:rPr lang="en-US" dirty="0" err="1"/>
              <a:t>NuMI</a:t>
            </a:r>
            <a:r>
              <a:rPr lang="en-US" dirty="0"/>
              <a:t>-like rectangular “fin” target (10 mm x 27 mm x 96 cm long)</a:t>
            </a:r>
          </a:p>
        </p:txBody>
      </p:sp>
      <p:sp>
        <p:nvSpPr>
          <p:cNvPr id="8" name="Date Placeholder 7">
            <a:extLst>
              <a:ext uri="{FF2B5EF4-FFF2-40B4-BE49-F238E27FC236}">
                <a16:creationId xmlns:a16="http://schemas.microsoft.com/office/drawing/2014/main" id="{D5ADC2A0-2B5E-D921-99E9-870358E10BEA}"/>
              </a:ext>
            </a:extLst>
          </p:cNvPr>
          <p:cNvSpPr>
            <a:spLocks noGrp="1"/>
          </p:cNvSpPr>
          <p:nvPr>
            <p:ph type="dt" sz="half" idx="10"/>
          </p:nvPr>
        </p:nvSpPr>
        <p:spPr/>
        <p:txBody>
          <a:bodyPr/>
          <a:lstStyle/>
          <a:p>
            <a:r>
              <a:rPr lang="en-US"/>
              <a:t>06.29.2023</a:t>
            </a:r>
            <a:endParaRPr lang="en-US" dirty="0"/>
          </a:p>
        </p:txBody>
      </p:sp>
    </p:spTree>
    <p:extLst>
      <p:ext uri="{BB962C8B-B14F-4D97-AF65-F5344CB8AC3E}">
        <p14:creationId xmlns:p14="http://schemas.microsoft.com/office/powerpoint/2010/main" val="4238068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3"/>
          <p:cNvSpPr>
            <a:spLocks noGrp="1"/>
          </p:cNvSpPr>
          <p:nvPr>
            <p:ph type="body" idx="1"/>
          </p:nvPr>
        </p:nvSpPr>
        <p:spPr>
          <a:xfrm>
            <a:off x="1981200" y="1447800"/>
            <a:ext cx="8229600" cy="4876800"/>
          </a:xfrm>
        </p:spPr>
        <p:txBody>
          <a:bodyPr>
            <a:normAutofit/>
          </a:bodyPr>
          <a:lstStyle/>
          <a:p>
            <a:pPr marL="457200" lvl="1" indent="0">
              <a:lnSpc>
                <a:spcPct val="130000"/>
              </a:lnSpc>
              <a:buNone/>
            </a:pPr>
            <a:endParaRPr lang="en-US" sz="2100" dirty="0">
              <a:latin typeface="Helvetica"/>
              <a:cs typeface="Helvetica"/>
            </a:endParaRPr>
          </a:p>
          <a:p>
            <a:pPr marL="457200" lvl="1" indent="0">
              <a:lnSpc>
                <a:spcPct val="130000"/>
              </a:lnSpc>
              <a:buNone/>
            </a:pPr>
            <a:endParaRPr lang="en-US" sz="2100" dirty="0">
              <a:latin typeface="Helvetica"/>
              <a:cs typeface="Helvetica"/>
            </a:endParaRPr>
          </a:p>
        </p:txBody>
      </p:sp>
      <p:sp>
        <p:nvSpPr>
          <p:cNvPr id="4" name="Footer Placeholder 3"/>
          <p:cNvSpPr>
            <a:spLocks noGrp="1"/>
          </p:cNvSpPr>
          <p:nvPr>
            <p:ph type="ftr" sz="quarter" idx="11"/>
          </p:nvPr>
        </p:nvSpPr>
        <p:spPr/>
        <p:txBody>
          <a:bodyPr/>
          <a:lstStyle/>
          <a:p>
            <a:r>
              <a:rPr lang="fr-FR"/>
              <a:t>P. Hurh | LBNF Targetry R&amp;D Needs - RaDIATE 2023</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14</a:t>
            </a:fld>
            <a:endParaRPr lang="en-US" dirty="0"/>
          </a:p>
        </p:txBody>
      </p:sp>
      <p:sp>
        <p:nvSpPr>
          <p:cNvPr id="7" name="Title 1"/>
          <p:cNvSpPr>
            <a:spLocks noGrp="1"/>
          </p:cNvSpPr>
          <p:nvPr>
            <p:ph type="title"/>
          </p:nvPr>
        </p:nvSpPr>
        <p:spPr>
          <a:xfrm>
            <a:off x="1981200" y="45720"/>
            <a:ext cx="8229600" cy="822960"/>
          </a:xfrm>
        </p:spPr>
        <p:txBody>
          <a:bodyPr>
            <a:normAutofit/>
          </a:bodyPr>
          <a:lstStyle/>
          <a:p>
            <a:r>
              <a:rPr lang="en-US" sz="3200" dirty="0">
                <a:solidFill>
                  <a:schemeClr val="tx2"/>
                </a:solidFill>
                <a:latin typeface="Arial" panose="020B0604020202020204" pitchFamily="34" charset="0"/>
                <a:cs typeface="Arial" panose="020B0604020202020204" pitchFamily="34" charset="0"/>
              </a:rPr>
              <a:t>2015 MARS15 Source Term Simulations</a:t>
            </a:r>
          </a:p>
        </p:txBody>
      </p:sp>
      <p:sp>
        <p:nvSpPr>
          <p:cNvPr id="2" name="TextBox 1"/>
          <p:cNvSpPr txBox="1"/>
          <p:nvPr/>
        </p:nvSpPr>
        <p:spPr>
          <a:xfrm>
            <a:off x="6858000" y="1219201"/>
            <a:ext cx="3657600" cy="4955203"/>
          </a:xfrm>
          <a:prstGeom prst="rect">
            <a:avLst/>
          </a:prstGeom>
          <a:noFill/>
        </p:spPr>
        <p:txBody>
          <a:bodyPr wrap="square" rtlCol="0">
            <a:spAutoFit/>
          </a:bodyPr>
          <a:lstStyle/>
          <a:p>
            <a:r>
              <a:rPr lang="en-US" sz="2000" u="sng" dirty="0">
                <a:solidFill>
                  <a:schemeClr val="tx2"/>
                </a:solidFill>
                <a:latin typeface="Arial" panose="020B0604020202020204" pitchFamily="34" charset="0"/>
                <a:cs typeface="Arial" panose="020B0604020202020204" pitchFamily="34" charset="0"/>
              </a:rPr>
              <a:t>C-Baffle:</a:t>
            </a:r>
            <a:r>
              <a:rPr lang="en-US" sz="2000" dirty="0">
                <a:solidFill>
                  <a:schemeClr val="tx2"/>
                </a:solidFill>
                <a:latin typeface="Arial" panose="020B0604020202020204" pitchFamily="34" charset="0"/>
                <a:cs typeface="Arial" panose="020B0604020202020204" pitchFamily="34" charset="0"/>
              </a:rPr>
              <a:t> OD=5.7cm, L=150cm</a:t>
            </a:r>
          </a:p>
          <a:p>
            <a:r>
              <a:rPr lang="en-US" sz="2000" dirty="0">
                <a:solidFill>
                  <a:schemeClr val="tx2"/>
                </a:solidFill>
                <a:latin typeface="Arial" panose="020B0604020202020204" pitchFamily="34" charset="0"/>
                <a:cs typeface="Arial" panose="020B0604020202020204" pitchFamily="34" charset="0"/>
              </a:rPr>
              <a:t>   ID=1.3 cm (normal)</a:t>
            </a:r>
          </a:p>
          <a:p>
            <a:r>
              <a:rPr lang="en-US" sz="2000" dirty="0">
                <a:solidFill>
                  <a:schemeClr val="tx2"/>
                </a:solidFill>
                <a:latin typeface="Arial" panose="020B0604020202020204" pitchFamily="34" charset="0"/>
                <a:cs typeface="Arial" panose="020B0604020202020204" pitchFamily="34" charset="0"/>
              </a:rPr>
              <a:t>   ID=3.0 cm (accident)</a:t>
            </a:r>
          </a:p>
          <a:p>
            <a:r>
              <a:rPr lang="en-US" sz="2000" u="sng" dirty="0">
                <a:solidFill>
                  <a:schemeClr val="tx2"/>
                </a:solidFill>
                <a:latin typeface="Arial" panose="020B0604020202020204" pitchFamily="34" charset="0"/>
                <a:cs typeface="Arial" panose="020B0604020202020204" pitchFamily="34" charset="0"/>
              </a:rPr>
              <a:t>C-target, 48 segments:</a:t>
            </a:r>
          </a:p>
          <a:p>
            <a:r>
              <a:rPr lang="en-US" sz="2000" dirty="0">
                <a:solidFill>
                  <a:schemeClr val="tx2"/>
                </a:solidFill>
                <a:latin typeface="Arial" panose="020B0604020202020204" pitchFamily="34" charset="0"/>
                <a:cs typeface="Arial" panose="020B0604020202020204" pitchFamily="34" charset="0"/>
              </a:rPr>
              <a:t>1cm(W)×2.67cm(H)×2cm(L)</a:t>
            </a:r>
          </a:p>
          <a:p>
            <a:endParaRPr lang="en-US" sz="2400" dirty="0">
              <a:solidFill>
                <a:schemeClr val="tx2"/>
              </a:solidFill>
              <a:latin typeface="Arial" panose="020B0604020202020204" pitchFamily="34" charset="0"/>
              <a:cs typeface="Arial" panose="020B0604020202020204" pitchFamily="34" charset="0"/>
            </a:endParaRPr>
          </a:p>
          <a:p>
            <a:r>
              <a:rPr lang="en-US" sz="2400" dirty="0">
                <a:solidFill>
                  <a:schemeClr val="tx2"/>
                </a:solidFill>
                <a:latin typeface="Arial" panose="020B0604020202020204" pitchFamily="34" charset="0"/>
                <a:cs typeface="Arial" panose="020B0604020202020204" pitchFamily="34" charset="0"/>
              </a:rPr>
              <a:t>Starting with a proton beam at z = -7.3m from MC0, high-statistics runs for all the four scenarios to </a:t>
            </a:r>
            <a:r>
              <a:rPr lang="en-US" sz="2400">
                <a:solidFill>
                  <a:schemeClr val="tx2"/>
                </a:solidFill>
                <a:latin typeface="Arial" panose="020B0604020202020204" pitchFamily="34" charset="0"/>
                <a:cs typeface="Arial" panose="020B0604020202020204" pitchFamily="34" charset="0"/>
              </a:rPr>
              <a:t>get source terms </a:t>
            </a:r>
            <a:r>
              <a:rPr lang="en-US" sz="2400" dirty="0">
                <a:solidFill>
                  <a:schemeClr val="tx2"/>
                </a:solidFill>
                <a:latin typeface="Arial" panose="020B0604020202020204" pitchFamily="34" charset="0"/>
                <a:cs typeface="Arial" panose="020B0604020202020204" pitchFamily="34" charset="0"/>
              </a:rPr>
              <a:t>at z = 219.25 m, i.e., 1.5m upstream the absorber spoiler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071069"/>
            <a:ext cx="5010566" cy="5265556"/>
          </a:xfrm>
          <a:prstGeom prst="rect">
            <a:avLst/>
          </a:prstGeom>
        </p:spPr>
      </p:pic>
      <p:sp>
        <p:nvSpPr>
          <p:cNvPr id="6" name="Date Placeholder 5">
            <a:extLst>
              <a:ext uri="{FF2B5EF4-FFF2-40B4-BE49-F238E27FC236}">
                <a16:creationId xmlns:a16="http://schemas.microsoft.com/office/drawing/2014/main" id="{6D1ABBB6-C43B-5791-964E-1066D0B8F67E}"/>
              </a:ext>
            </a:extLst>
          </p:cNvPr>
          <p:cNvSpPr>
            <a:spLocks noGrp="1"/>
          </p:cNvSpPr>
          <p:nvPr>
            <p:ph type="dt" sz="half" idx="10"/>
          </p:nvPr>
        </p:nvSpPr>
        <p:spPr/>
        <p:txBody>
          <a:bodyPr/>
          <a:lstStyle/>
          <a:p>
            <a:r>
              <a:rPr lang="en-US"/>
              <a:t>06.29.2023</a:t>
            </a:r>
            <a:endParaRPr lang="en-US" dirty="0"/>
          </a:p>
        </p:txBody>
      </p:sp>
    </p:spTree>
    <p:extLst>
      <p:ext uri="{BB962C8B-B14F-4D97-AF65-F5344CB8AC3E}">
        <p14:creationId xmlns:p14="http://schemas.microsoft.com/office/powerpoint/2010/main" val="2285388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a:t>P. Hurh | LBNF Targetry R&amp;D Needs - RaDIATE 2023</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15</a:t>
            </a:fld>
            <a:endParaRPr lang="en-US" dirty="0"/>
          </a:p>
        </p:txBody>
      </p:sp>
      <p:sp>
        <p:nvSpPr>
          <p:cNvPr id="7" name="Title 1"/>
          <p:cNvSpPr>
            <a:spLocks noGrp="1"/>
          </p:cNvSpPr>
          <p:nvPr>
            <p:ph type="title"/>
          </p:nvPr>
        </p:nvSpPr>
        <p:spPr>
          <a:xfrm>
            <a:off x="1757624" y="45720"/>
            <a:ext cx="9471654" cy="822960"/>
          </a:xfrm>
        </p:spPr>
        <p:txBody>
          <a:bodyPr>
            <a:normAutofit fontScale="90000"/>
          </a:bodyPr>
          <a:lstStyle/>
          <a:p>
            <a:r>
              <a:rPr lang="en-US" sz="3200" dirty="0">
                <a:solidFill>
                  <a:schemeClr val="tx2"/>
                </a:solidFill>
                <a:latin typeface="Arial" panose="020B0604020202020204" pitchFamily="34" charset="0"/>
                <a:cs typeface="Arial" panose="020B0604020202020204" pitchFamily="34" charset="0"/>
              </a:rPr>
              <a:t>2015 Power Density (</a:t>
            </a:r>
            <a:r>
              <a:rPr lang="en-US" sz="3200" dirty="0" err="1">
                <a:solidFill>
                  <a:schemeClr val="tx2"/>
                </a:solidFill>
                <a:latin typeface="Arial" panose="020B0604020202020204" pitchFamily="34" charset="0"/>
                <a:cs typeface="Arial" panose="020B0604020202020204" pitchFamily="34" charset="0"/>
              </a:rPr>
              <a:t>mW</a:t>
            </a:r>
            <a:r>
              <a:rPr lang="en-US" sz="3200" dirty="0">
                <a:solidFill>
                  <a:schemeClr val="tx2"/>
                </a:solidFill>
                <a:latin typeface="Arial" panose="020B0604020202020204" pitchFamily="34" charset="0"/>
                <a:cs typeface="Arial" panose="020B0604020202020204" pitchFamily="34" charset="0"/>
              </a:rPr>
              <a:t>/cm</a:t>
            </a:r>
            <a:r>
              <a:rPr lang="en-US" sz="3200" baseline="30000" dirty="0">
                <a:solidFill>
                  <a:schemeClr val="tx2"/>
                </a:solidFill>
                <a:latin typeface="Arial" panose="020B0604020202020204" pitchFamily="34" charset="0"/>
                <a:cs typeface="Arial" panose="020B0604020202020204" pitchFamily="34" charset="0"/>
              </a:rPr>
              <a:t>3</a:t>
            </a:r>
            <a:r>
              <a:rPr lang="en-US" sz="3200" dirty="0">
                <a:solidFill>
                  <a:schemeClr val="tx2"/>
                </a:solidFill>
                <a:latin typeface="Arial" panose="020B0604020202020204" pitchFamily="34" charset="0"/>
                <a:cs typeface="Arial" panose="020B0604020202020204" pitchFamily="34" charset="0"/>
              </a:rPr>
              <a:t>) &amp; DPA/</a:t>
            </a:r>
            <a:r>
              <a:rPr lang="en-US" sz="3200" dirty="0" err="1">
                <a:solidFill>
                  <a:schemeClr val="tx2"/>
                </a:solidFill>
                <a:latin typeface="Arial" panose="020B0604020202020204" pitchFamily="34" charset="0"/>
                <a:cs typeface="Arial" panose="020B0604020202020204" pitchFamily="34" charset="0"/>
              </a:rPr>
              <a:t>yr</a:t>
            </a:r>
            <a:r>
              <a:rPr lang="en-US" sz="3200" dirty="0">
                <a:solidFill>
                  <a:schemeClr val="tx2"/>
                </a:solidFill>
                <a:latin typeface="Arial" panose="020B0604020202020204" pitchFamily="34" charset="0"/>
                <a:cs typeface="Arial" panose="020B0604020202020204" pitchFamily="34" charset="0"/>
              </a:rPr>
              <a:t> in the Core  </a:t>
            </a:r>
          </a:p>
        </p:txBody>
      </p:sp>
      <p:sp>
        <p:nvSpPr>
          <p:cNvPr id="8" name="TextBox 7"/>
          <p:cNvSpPr txBox="1"/>
          <p:nvPr/>
        </p:nvSpPr>
        <p:spPr>
          <a:xfrm>
            <a:off x="8711682" y="1024486"/>
            <a:ext cx="1967205" cy="369332"/>
          </a:xfrm>
          <a:prstGeom prst="rect">
            <a:avLst/>
          </a:prstGeom>
          <a:noFill/>
        </p:spPr>
        <p:txBody>
          <a:bodyPr wrap="none" rtlCol="0">
            <a:spAutoFit/>
          </a:bodyPr>
          <a:lstStyle/>
          <a:p>
            <a:r>
              <a:rPr lang="en-US" dirty="0">
                <a:solidFill>
                  <a:srgbClr val="7030A0"/>
                </a:solidFill>
                <a:latin typeface="Arial" panose="020B0604020202020204" pitchFamily="34" charset="0"/>
                <a:cs typeface="Arial" panose="020B0604020202020204" pitchFamily="34" charset="0"/>
              </a:rPr>
              <a:t>Normal, 120 GeV</a:t>
            </a:r>
          </a:p>
        </p:txBody>
      </p:sp>
      <p:sp>
        <p:nvSpPr>
          <p:cNvPr id="11" name="TextBox 10"/>
          <p:cNvSpPr txBox="1"/>
          <p:nvPr/>
        </p:nvSpPr>
        <p:spPr>
          <a:xfrm>
            <a:off x="5401774" y="5629428"/>
            <a:ext cx="1511952" cy="369332"/>
          </a:xfrm>
          <a:prstGeom prst="rect">
            <a:avLst/>
          </a:prstGeom>
          <a:noFill/>
        </p:spPr>
        <p:txBody>
          <a:bodyPr wrap="none" rtlCol="0">
            <a:spAutoFit/>
          </a:bodyPr>
          <a:lstStyle/>
          <a:p>
            <a:r>
              <a:rPr lang="en-US" dirty="0">
                <a:solidFill>
                  <a:srgbClr val="00B050"/>
                </a:solidFill>
                <a:latin typeface="Arial" panose="020B0604020202020204" pitchFamily="34" charset="0"/>
                <a:cs typeface="Arial" panose="020B0604020202020204" pitchFamily="34" charset="0"/>
              </a:rPr>
              <a:t>y:z = 1:5.333</a:t>
            </a:r>
          </a:p>
        </p:txBody>
      </p:sp>
      <p:sp>
        <p:nvSpPr>
          <p:cNvPr id="12" name="TextBox 11"/>
          <p:cNvSpPr txBox="1"/>
          <p:nvPr/>
        </p:nvSpPr>
        <p:spPr>
          <a:xfrm>
            <a:off x="1749249" y="5614434"/>
            <a:ext cx="2169184" cy="369332"/>
          </a:xfrm>
          <a:prstGeom prst="rect">
            <a:avLst/>
          </a:prstGeom>
          <a:noFill/>
        </p:spPr>
        <p:txBody>
          <a:bodyPr wrap="none" rtlCol="0">
            <a:spAutoFit/>
          </a:bodyPr>
          <a:lstStyle/>
          <a:p>
            <a:r>
              <a:rPr lang="en-US" dirty="0" err="1">
                <a:solidFill>
                  <a:srgbClr val="C00000"/>
                </a:solidFill>
                <a:latin typeface="Arial" panose="020B0604020202020204" pitchFamily="34" charset="0"/>
                <a:cs typeface="Arial" panose="020B0604020202020204" pitchFamily="34" charset="0"/>
              </a:rPr>
              <a:t>Peak</a:t>
            </a:r>
            <a:r>
              <a:rPr lang="en-US" baseline="-25000" dirty="0" err="1">
                <a:solidFill>
                  <a:srgbClr val="C00000"/>
                </a:solidFill>
                <a:latin typeface="Arial" panose="020B0604020202020204" pitchFamily="34" charset="0"/>
                <a:cs typeface="Arial" panose="020B0604020202020204" pitchFamily="34" charset="0"/>
              </a:rPr>
              <a:t>Al</a:t>
            </a:r>
            <a:r>
              <a:rPr lang="en-US" dirty="0">
                <a:solidFill>
                  <a:srgbClr val="C00000"/>
                </a:solidFill>
                <a:latin typeface="Arial" panose="020B0604020202020204" pitchFamily="34" charset="0"/>
                <a:cs typeface="Arial" panose="020B0604020202020204" pitchFamily="34" charset="0"/>
              </a:rPr>
              <a:t> = 1.8 W/cm</a:t>
            </a:r>
            <a:r>
              <a:rPr lang="en-US" baseline="30000" dirty="0">
                <a:solidFill>
                  <a:srgbClr val="C00000"/>
                </a:solidFill>
                <a:latin typeface="Arial" panose="020B0604020202020204" pitchFamily="34" charset="0"/>
                <a:cs typeface="Arial" panose="020B0604020202020204" pitchFamily="34" charset="0"/>
              </a:rPr>
              <a:t>3</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8672" y="1396329"/>
            <a:ext cx="4404705" cy="421810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0104" y="1396328"/>
            <a:ext cx="4405141" cy="4218107"/>
          </a:xfrm>
          <a:prstGeom prst="rect">
            <a:avLst/>
          </a:prstGeom>
        </p:spPr>
      </p:pic>
      <p:sp>
        <p:nvSpPr>
          <p:cNvPr id="14" name="TextBox 13"/>
          <p:cNvSpPr txBox="1"/>
          <p:nvPr/>
        </p:nvSpPr>
        <p:spPr>
          <a:xfrm>
            <a:off x="8203352" y="5629428"/>
            <a:ext cx="2464649" cy="369332"/>
          </a:xfrm>
          <a:prstGeom prst="rect">
            <a:avLst/>
          </a:prstGeom>
          <a:noFill/>
        </p:spPr>
        <p:txBody>
          <a:bodyPr wrap="none" rtlCol="0">
            <a:spAutoFit/>
          </a:bodyPr>
          <a:lstStyle/>
          <a:p>
            <a:r>
              <a:rPr lang="en-US" dirty="0" err="1">
                <a:solidFill>
                  <a:srgbClr val="C00000"/>
                </a:solidFill>
                <a:latin typeface="Arial" panose="020B0604020202020204" pitchFamily="34" charset="0"/>
                <a:cs typeface="Arial" panose="020B0604020202020204" pitchFamily="34" charset="0"/>
              </a:rPr>
              <a:t>Peak</a:t>
            </a:r>
            <a:r>
              <a:rPr lang="en-US" baseline="-25000" dirty="0" err="1">
                <a:solidFill>
                  <a:srgbClr val="C00000"/>
                </a:solidFill>
                <a:latin typeface="Arial" panose="020B0604020202020204" pitchFamily="34" charset="0"/>
                <a:cs typeface="Arial" panose="020B0604020202020204" pitchFamily="34" charset="0"/>
              </a:rPr>
              <a:t>Al</a:t>
            </a:r>
            <a:r>
              <a:rPr lang="en-US" dirty="0">
                <a:solidFill>
                  <a:srgbClr val="C00000"/>
                </a:solidFill>
                <a:latin typeface="Arial" panose="020B0604020202020204" pitchFamily="34" charset="0"/>
                <a:cs typeface="Arial" panose="020B0604020202020204" pitchFamily="34" charset="0"/>
              </a:rPr>
              <a:t> = 0.031 DPA/</a:t>
            </a:r>
            <a:r>
              <a:rPr lang="en-US" dirty="0" err="1">
                <a:solidFill>
                  <a:srgbClr val="C00000"/>
                </a:solidFill>
                <a:latin typeface="Arial" panose="020B0604020202020204" pitchFamily="34" charset="0"/>
                <a:cs typeface="Arial" panose="020B0604020202020204" pitchFamily="34" charset="0"/>
              </a:rPr>
              <a:t>yr</a:t>
            </a:r>
            <a:endParaRPr lang="en-US" dirty="0">
              <a:solidFill>
                <a:srgbClr val="C00000"/>
              </a:solidFill>
              <a:latin typeface="Arial" panose="020B0604020202020204" pitchFamily="34" charset="0"/>
              <a:cs typeface="Arial" panose="020B0604020202020204" pitchFamily="34" charset="0"/>
            </a:endParaRPr>
          </a:p>
        </p:txBody>
      </p:sp>
      <p:sp>
        <p:nvSpPr>
          <p:cNvPr id="15" name="TextBox 14"/>
          <p:cNvSpPr txBox="1"/>
          <p:nvPr/>
        </p:nvSpPr>
        <p:spPr>
          <a:xfrm>
            <a:off x="1803046" y="5987686"/>
            <a:ext cx="4515980" cy="369332"/>
          </a:xfrm>
          <a:prstGeom prst="rect">
            <a:avLst/>
          </a:prstGeom>
          <a:noFill/>
        </p:spPr>
        <p:txBody>
          <a:bodyPr wrap="none" rtlCol="0">
            <a:spAutoFit/>
          </a:bodyPr>
          <a:lstStyle/>
          <a:p>
            <a:r>
              <a:rPr lang="en-US" dirty="0" err="1">
                <a:solidFill>
                  <a:srgbClr val="00B0F0"/>
                </a:solidFill>
                <a:latin typeface="Arial" panose="020B0604020202020204" pitchFamily="34" charset="0"/>
                <a:cs typeface="Arial" panose="020B0604020202020204" pitchFamily="34" charset="0"/>
              </a:rPr>
              <a:t>Peak</a:t>
            </a:r>
            <a:r>
              <a:rPr lang="en-US" baseline="-25000" dirty="0" err="1">
                <a:solidFill>
                  <a:srgbClr val="00B0F0"/>
                </a:solidFill>
                <a:latin typeface="Arial" panose="020B0604020202020204" pitchFamily="34" charset="0"/>
                <a:cs typeface="Arial" panose="020B0604020202020204" pitchFamily="34" charset="0"/>
              </a:rPr>
              <a:t>Air</a:t>
            </a:r>
            <a:r>
              <a:rPr lang="en-US" dirty="0">
                <a:solidFill>
                  <a:srgbClr val="00B0F0"/>
                </a:solidFill>
                <a:latin typeface="Arial" panose="020B0604020202020204" pitchFamily="34" charset="0"/>
                <a:cs typeface="Arial" panose="020B0604020202020204" pitchFamily="34" charset="0"/>
              </a:rPr>
              <a:t> = 0.8 </a:t>
            </a:r>
            <a:r>
              <a:rPr lang="en-US" dirty="0" err="1">
                <a:solidFill>
                  <a:srgbClr val="00B0F0"/>
                </a:solidFill>
                <a:latin typeface="Arial" panose="020B0604020202020204" pitchFamily="34" charset="0"/>
                <a:cs typeface="Arial" panose="020B0604020202020204" pitchFamily="34" charset="0"/>
              </a:rPr>
              <a:t>mW</a:t>
            </a:r>
            <a:r>
              <a:rPr lang="en-US" dirty="0">
                <a:solidFill>
                  <a:srgbClr val="00B0F0"/>
                </a:solidFill>
                <a:latin typeface="Arial" panose="020B0604020202020204" pitchFamily="34" charset="0"/>
                <a:cs typeface="Arial" panose="020B0604020202020204" pitchFamily="34" charset="0"/>
              </a:rPr>
              <a:t>/cm</a:t>
            </a:r>
            <a:r>
              <a:rPr lang="en-US" baseline="30000" dirty="0">
                <a:solidFill>
                  <a:srgbClr val="00B0F0"/>
                </a:solidFill>
                <a:latin typeface="Arial" panose="020B0604020202020204" pitchFamily="34" charset="0"/>
                <a:cs typeface="Arial" panose="020B0604020202020204" pitchFamily="34" charset="0"/>
              </a:rPr>
              <a:t>3</a:t>
            </a:r>
            <a:r>
              <a:rPr lang="en-US" dirty="0">
                <a:solidFill>
                  <a:srgbClr val="00B0F0"/>
                </a:solidFill>
                <a:latin typeface="Arial" panose="020B0604020202020204" pitchFamily="34" charset="0"/>
                <a:cs typeface="Arial" panose="020B0604020202020204" pitchFamily="34" charset="0"/>
              </a:rPr>
              <a:t> (Ozone production) </a:t>
            </a:r>
            <a:endParaRPr lang="en-US" baseline="30000" dirty="0">
              <a:solidFill>
                <a:srgbClr val="C00000"/>
              </a:solidFill>
              <a:latin typeface="Arial" panose="020B0604020202020204" pitchFamily="34" charset="0"/>
              <a:cs typeface="Arial" panose="020B0604020202020204" pitchFamily="34" charset="0"/>
            </a:endParaRPr>
          </a:p>
        </p:txBody>
      </p:sp>
      <p:sp>
        <p:nvSpPr>
          <p:cNvPr id="13" name="TextBox 12"/>
          <p:cNvSpPr txBox="1"/>
          <p:nvPr/>
        </p:nvSpPr>
        <p:spPr>
          <a:xfrm>
            <a:off x="7166206" y="1079262"/>
            <a:ext cx="978345" cy="400110"/>
          </a:xfrm>
          <a:prstGeom prst="rect">
            <a:avLst/>
          </a:prstGeom>
          <a:noFill/>
        </p:spPr>
        <p:txBody>
          <a:bodyPr wrap="none" rtlCol="0">
            <a:spAutoFit/>
          </a:bodyPr>
          <a:lstStyle/>
          <a:p>
            <a:r>
              <a:rPr lang="en-US" sz="2000" dirty="0">
                <a:solidFill>
                  <a:srgbClr val="00B0F0"/>
                </a:solidFill>
                <a:latin typeface="Arial" panose="020B0604020202020204" pitchFamily="34" charset="0"/>
                <a:cs typeface="Arial" panose="020B0604020202020204" pitchFamily="34" charset="0"/>
              </a:rPr>
              <a:t>DPA/</a:t>
            </a:r>
            <a:r>
              <a:rPr lang="en-US" sz="2000" dirty="0" err="1">
                <a:solidFill>
                  <a:srgbClr val="00B0F0"/>
                </a:solidFill>
                <a:latin typeface="Arial" panose="020B0604020202020204" pitchFamily="34" charset="0"/>
                <a:cs typeface="Arial" panose="020B0604020202020204" pitchFamily="34" charset="0"/>
              </a:rPr>
              <a:t>yr</a:t>
            </a:r>
            <a:endParaRPr lang="en-US" sz="2000" baseline="30000" dirty="0">
              <a:solidFill>
                <a:srgbClr val="00B0F0"/>
              </a:solidFill>
              <a:latin typeface="Arial" panose="020B0604020202020204" pitchFamily="34" charset="0"/>
              <a:cs typeface="Arial" panose="020B0604020202020204" pitchFamily="34" charset="0"/>
            </a:endParaRPr>
          </a:p>
        </p:txBody>
      </p:sp>
      <p:sp>
        <p:nvSpPr>
          <p:cNvPr id="16" name="TextBox 15"/>
          <p:cNvSpPr txBox="1"/>
          <p:nvPr/>
        </p:nvSpPr>
        <p:spPr>
          <a:xfrm>
            <a:off x="2910895" y="1075614"/>
            <a:ext cx="1146468" cy="400110"/>
          </a:xfrm>
          <a:prstGeom prst="rect">
            <a:avLst/>
          </a:prstGeom>
          <a:noFill/>
        </p:spPr>
        <p:txBody>
          <a:bodyPr wrap="none" rtlCol="0">
            <a:spAutoFit/>
          </a:bodyPr>
          <a:lstStyle/>
          <a:p>
            <a:r>
              <a:rPr lang="en-US" sz="2000" dirty="0" err="1">
                <a:solidFill>
                  <a:srgbClr val="00B0F0"/>
                </a:solidFill>
                <a:latin typeface="Arial" panose="020B0604020202020204" pitchFamily="34" charset="0"/>
                <a:cs typeface="Arial" panose="020B0604020202020204" pitchFamily="34" charset="0"/>
              </a:rPr>
              <a:t>mW</a:t>
            </a:r>
            <a:r>
              <a:rPr lang="en-US" sz="2000" dirty="0">
                <a:solidFill>
                  <a:srgbClr val="00B0F0"/>
                </a:solidFill>
                <a:latin typeface="Arial" panose="020B0604020202020204" pitchFamily="34" charset="0"/>
                <a:cs typeface="Arial" panose="020B0604020202020204" pitchFamily="34" charset="0"/>
              </a:rPr>
              <a:t>/cm</a:t>
            </a:r>
            <a:r>
              <a:rPr lang="en-US" sz="2000" baseline="30000" dirty="0">
                <a:solidFill>
                  <a:srgbClr val="00B0F0"/>
                </a:solidFill>
                <a:latin typeface="Arial" panose="020B0604020202020204" pitchFamily="34" charset="0"/>
                <a:cs typeface="Arial" panose="020B0604020202020204" pitchFamily="34" charset="0"/>
              </a:rPr>
              <a:t>3</a:t>
            </a:r>
          </a:p>
        </p:txBody>
      </p:sp>
      <p:sp>
        <p:nvSpPr>
          <p:cNvPr id="2" name="Date Placeholder 1">
            <a:extLst>
              <a:ext uri="{FF2B5EF4-FFF2-40B4-BE49-F238E27FC236}">
                <a16:creationId xmlns:a16="http://schemas.microsoft.com/office/drawing/2014/main" id="{D3CB0699-ABF5-58CD-7E7C-35B136F25DC4}"/>
              </a:ext>
            </a:extLst>
          </p:cNvPr>
          <p:cNvSpPr>
            <a:spLocks noGrp="1"/>
          </p:cNvSpPr>
          <p:nvPr>
            <p:ph type="dt" sz="half" idx="10"/>
          </p:nvPr>
        </p:nvSpPr>
        <p:spPr/>
        <p:txBody>
          <a:bodyPr/>
          <a:lstStyle/>
          <a:p>
            <a:r>
              <a:rPr lang="en-US"/>
              <a:t>06.29.2023</a:t>
            </a:r>
            <a:endParaRPr lang="en-US" dirty="0"/>
          </a:p>
        </p:txBody>
      </p:sp>
    </p:spTree>
    <p:extLst>
      <p:ext uri="{BB962C8B-B14F-4D97-AF65-F5344CB8AC3E}">
        <p14:creationId xmlns:p14="http://schemas.microsoft.com/office/powerpoint/2010/main" val="4145827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a:t>P. Hurh | LBNF Targetry R&amp;D Needs - RaDIATE 2023</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16</a:t>
            </a:fld>
            <a:endParaRPr lang="en-US" dirty="0"/>
          </a:p>
        </p:txBody>
      </p:sp>
      <p:sp>
        <p:nvSpPr>
          <p:cNvPr id="7" name="Title 1"/>
          <p:cNvSpPr>
            <a:spLocks noGrp="1"/>
          </p:cNvSpPr>
          <p:nvPr>
            <p:ph type="title"/>
          </p:nvPr>
        </p:nvSpPr>
        <p:spPr>
          <a:xfrm>
            <a:off x="1757624" y="45720"/>
            <a:ext cx="9672376" cy="822960"/>
          </a:xfrm>
        </p:spPr>
        <p:txBody>
          <a:bodyPr>
            <a:normAutofit fontScale="90000"/>
          </a:bodyPr>
          <a:lstStyle/>
          <a:p>
            <a:r>
              <a:rPr lang="en-US" sz="3200" dirty="0">
                <a:solidFill>
                  <a:schemeClr val="tx2"/>
                </a:solidFill>
                <a:latin typeface="Arial" panose="020B0604020202020204" pitchFamily="34" charset="0"/>
                <a:cs typeface="Arial" panose="020B0604020202020204" pitchFamily="34" charset="0"/>
              </a:rPr>
              <a:t>2015 Power Density (</a:t>
            </a:r>
            <a:r>
              <a:rPr lang="en-US" sz="3200" dirty="0" err="1">
                <a:solidFill>
                  <a:schemeClr val="tx2"/>
                </a:solidFill>
                <a:latin typeface="Arial" panose="020B0604020202020204" pitchFamily="34" charset="0"/>
                <a:cs typeface="Arial" panose="020B0604020202020204" pitchFamily="34" charset="0"/>
              </a:rPr>
              <a:t>mW</a:t>
            </a:r>
            <a:r>
              <a:rPr lang="en-US" sz="3200" dirty="0">
                <a:solidFill>
                  <a:schemeClr val="tx2"/>
                </a:solidFill>
                <a:latin typeface="Arial" panose="020B0604020202020204" pitchFamily="34" charset="0"/>
                <a:cs typeface="Arial" panose="020B0604020202020204" pitchFamily="34" charset="0"/>
              </a:rPr>
              <a:t>/cm</a:t>
            </a:r>
            <a:r>
              <a:rPr lang="en-US" sz="3200" baseline="30000" dirty="0">
                <a:solidFill>
                  <a:schemeClr val="tx2"/>
                </a:solidFill>
                <a:latin typeface="Arial" panose="020B0604020202020204" pitchFamily="34" charset="0"/>
                <a:cs typeface="Arial" panose="020B0604020202020204" pitchFamily="34" charset="0"/>
              </a:rPr>
              <a:t>3</a:t>
            </a:r>
            <a:r>
              <a:rPr lang="en-US" sz="3200" dirty="0">
                <a:solidFill>
                  <a:schemeClr val="tx2"/>
                </a:solidFill>
                <a:latin typeface="Arial" panose="020B0604020202020204" pitchFamily="34" charset="0"/>
                <a:cs typeface="Arial" panose="020B0604020202020204" pitchFamily="34" charset="0"/>
              </a:rPr>
              <a:t>) &amp; DPA/</a:t>
            </a:r>
            <a:r>
              <a:rPr lang="en-US" sz="3200" dirty="0" err="1">
                <a:solidFill>
                  <a:schemeClr val="tx2"/>
                </a:solidFill>
                <a:latin typeface="Arial" panose="020B0604020202020204" pitchFamily="34" charset="0"/>
                <a:cs typeface="Arial" panose="020B0604020202020204" pitchFamily="34" charset="0"/>
              </a:rPr>
              <a:t>yr</a:t>
            </a:r>
            <a:r>
              <a:rPr lang="en-US" sz="3200" dirty="0">
                <a:solidFill>
                  <a:schemeClr val="tx2"/>
                </a:solidFill>
                <a:latin typeface="Arial" panose="020B0604020202020204" pitchFamily="34" charset="0"/>
                <a:cs typeface="Arial" panose="020B0604020202020204" pitchFamily="34" charset="0"/>
              </a:rPr>
              <a:t> in Al Spoiler  </a:t>
            </a:r>
          </a:p>
        </p:txBody>
      </p:sp>
      <p:sp>
        <p:nvSpPr>
          <p:cNvPr id="8" name="TextBox 7"/>
          <p:cNvSpPr txBox="1"/>
          <p:nvPr/>
        </p:nvSpPr>
        <p:spPr>
          <a:xfrm>
            <a:off x="8711682" y="1024486"/>
            <a:ext cx="1967205" cy="369332"/>
          </a:xfrm>
          <a:prstGeom prst="rect">
            <a:avLst/>
          </a:prstGeom>
          <a:noFill/>
        </p:spPr>
        <p:txBody>
          <a:bodyPr wrap="none" rtlCol="0">
            <a:spAutoFit/>
          </a:bodyPr>
          <a:lstStyle/>
          <a:p>
            <a:r>
              <a:rPr lang="en-US" dirty="0">
                <a:solidFill>
                  <a:srgbClr val="7030A0"/>
                </a:solidFill>
                <a:latin typeface="Arial" panose="020B0604020202020204" pitchFamily="34" charset="0"/>
                <a:cs typeface="Arial" panose="020B0604020202020204" pitchFamily="34" charset="0"/>
              </a:rPr>
              <a:t>Normal, 120 GeV</a:t>
            </a:r>
          </a:p>
        </p:txBody>
      </p:sp>
      <p:sp>
        <p:nvSpPr>
          <p:cNvPr id="12" name="TextBox 11"/>
          <p:cNvSpPr txBox="1"/>
          <p:nvPr/>
        </p:nvSpPr>
        <p:spPr>
          <a:xfrm>
            <a:off x="1757623" y="5715000"/>
            <a:ext cx="1834156" cy="369332"/>
          </a:xfrm>
          <a:prstGeom prst="rect">
            <a:avLst/>
          </a:prstGeom>
          <a:noFill/>
        </p:spPr>
        <p:txBody>
          <a:bodyPr wrap="none" rtlCol="0">
            <a:spAutoFit/>
          </a:bodyPr>
          <a:lstStyle/>
          <a:p>
            <a:r>
              <a:rPr lang="en-US" dirty="0">
                <a:solidFill>
                  <a:srgbClr val="C00000"/>
                </a:solidFill>
                <a:latin typeface="Arial" panose="020B0604020202020204" pitchFamily="34" charset="0"/>
                <a:cs typeface="Arial" panose="020B0604020202020204" pitchFamily="34" charset="0"/>
              </a:rPr>
              <a:t>Peak 1.8 W/cm</a:t>
            </a:r>
            <a:r>
              <a:rPr lang="en-US" baseline="30000" dirty="0">
                <a:solidFill>
                  <a:srgbClr val="C00000"/>
                </a:solidFill>
                <a:latin typeface="Arial" panose="020B0604020202020204" pitchFamily="34" charset="0"/>
                <a:cs typeface="Arial" panose="020B0604020202020204" pitchFamily="34" charset="0"/>
              </a:rPr>
              <a:t>3</a:t>
            </a:r>
          </a:p>
        </p:txBody>
      </p:sp>
      <p:sp>
        <p:nvSpPr>
          <p:cNvPr id="14" name="TextBox 13"/>
          <p:cNvSpPr txBox="1"/>
          <p:nvPr/>
        </p:nvSpPr>
        <p:spPr>
          <a:xfrm>
            <a:off x="8312673" y="5629428"/>
            <a:ext cx="2129622" cy="369332"/>
          </a:xfrm>
          <a:prstGeom prst="rect">
            <a:avLst/>
          </a:prstGeom>
          <a:noFill/>
        </p:spPr>
        <p:txBody>
          <a:bodyPr wrap="none" rtlCol="0">
            <a:spAutoFit/>
          </a:bodyPr>
          <a:lstStyle/>
          <a:p>
            <a:r>
              <a:rPr lang="en-US" dirty="0">
                <a:solidFill>
                  <a:srgbClr val="C00000"/>
                </a:solidFill>
                <a:latin typeface="Arial" panose="020B0604020202020204" pitchFamily="34" charset="0"/>
                <a:cs typeface="Arial" panose="020B0604020202020204" pitchFamily="34" charset="0"/>
              </a:rPr>
              <a:t>Peak 0.031 DPA/</a:t>
            </a:r>
            <a:r>
              <a:rPr lang="en-US" dirty="0" err="1">
                <a:solidFill>
                  <a:srgbClr val="C00000"/>
                </a:solidFill>
                <a:latin typeface="Arial" panose="020B0604020202020204" pitchFamily="34" charset="0"/>
                <a:cs typeface="Arial" panose="020B0604020202020204" pitchFamily="34" charset="0"/>
              </a:rPr>
              <a:t>yr</a:t>
            </a:r>
            <a:endParaRPr lang="en-US" dirty="0">
              <a:solidFill>
                <a:srgbClr val="C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965" y="1396327"/>
            <a:ext cx="4355601" cy="4218107"/>
          </a:xfrm>
          <a:prstGeom prst="rect">
            <a:avLst/>
          </a:prstGeom>
          <a:scene3d>
            <a:camera prst="orthographicFront">
              <a:rot lat="0" lon="0" rev="5400000"/>
            </a:camera>
            <a:lightRig rig="threePt" dir="t"/>
          </a:scene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397" y="1396327"/>
            <a:ext cx="4344748" cy="4218107"/>
          </a:xfrm>
          <a:prstGeom prst="rect">
            <a:avLst/>
          </a:prstGeom>
          <a:scene3d>
            <a:camera prst="orthographicFront">
              <a:rot lat="0" lon="0" rev="5400000"/>
            </a:camera>
            <a:lightRig rig="threePt" dir="t"/>
          </a:scene3d>
        </p:spPr>
      </p:pic>
      <p:sp>
        <p:nvSpPr>
          <p:cNvPr id="13" name="TextBox 12"/>
          <p:cNvSpPr txBox="1"/>
          <p:nvPr/>
        </p:nvSpPr>
        <p:spPr>
          <a:xfrm>
            <a:off x="4191001" y="5885716"/>
            <a:ext cx="3929281" cy="369332"/>
          </a:xfrm>
          <a:prstGeom prst="rect">
            <a:avLst/>
          </a:prstGeom>
          <a:noFill/>
        </p:spPr>
        <p:txBody>
          <a:bodyPr wrap="none" rtlCol="0">
            <a:spAutoFit/>
          </a:bodyPr>
          <a:lstStyle/>
          <a:p>
            <a:r>
              <a:rPr lang="en-US" dirty="0">
                <a:solidFill>
                  <a:srgbClr val="00B0F0"/>
                </a:solidFill>
                <a:latin typeface="Arial" panose="020B0604020202020204" pitchFamily="34" charset="0"/>
                <a:cs typeface="Arial" panose="020B0604020202020204" pitchFamily="34" charset="0"/>
              </a:rPr>
              <a:t>At longitudinal maximum in the block</a:t>
            </a:r>
          </a:p>
        </p:txBody>
      </p:sp>
      <p:sp>
        <p:nvSpPr>
          <p:cNvPr id="11" name="TextBox 10"/>
          <p:cNvSpPr txBox="1"/>
          <p:nvPr/>
        </p:nvSpPr>
        <p:spPr>
          <a:xfrm>
            <a:off x="2910895" y="1075614"/>
            <a:ext cx="1146468" cy="400110"/>
          </a:xfrm>
          <a:prstGeom prst="rect">
            <a:avLst/>
          </a:prstGeom>
          <a:noFill/>
        </p:spPr>
        <p:txBody>
          <a:bodyPr wrap="none" rtlCol="0">
            <a:spAutoFit/>
          </a:bodyPr>
          <a:lstStyle/>
          <a:p>
            <a:r>
              <a:rPr lang="en-US" sz="2000" dirty="0" err="1">
                <a:solidFill>
                  <a:srgbClr val="00B0F0"/>
                </a:solidFill>
                <a:latin typeface="Arial" panose="020B0604020202020204" pitchFamily="34" charset="0"/>
                <a:cs typeface="Arial" panose="020B0604020202020204" pitchFamily="34" charset="0"/>
              </a:rPr>
              <a:t>mW</a:t>
            </a:r>
            <a:r>
              <a:rPr lang="en-US" sz="2000" dirty="0">
                <a:solidFill>
                  <a:srgbClr val="00B0F0"/>
                </a:solidFill>
                <a:latin typeface="Arial" panose="020B0604020202020204" pitchFamily="34" charset="0"/>
                <a:cs typeface="Arial" panose="020B0604020202020204" pitchFamily="34" charset="0"/>
              </a:rPr>
              <a:t>/cm</a:t>
            </a:r>
            <a:r>
              <a:rPr lang="en-US" sz="2000" baseline="30000" dirty="0">
                <a:solidFill>
                  <a:srgbClr val="00B0F0"/>
                </a:solidFill>
                <a:latin typeface="Arial" panose="020B0604020202020204" pitchFamily="34" charset="0"/>
                <a:cs typeface="Arial" panose="020B0604020202020204" pitchFamily="34" charset="0"/>
              </a:rPr>
              <a:t>3</a:t>
            </a:r>
          </a:p>
        </p:txBody>
      </p:sp>
      <p:sp>
        <p:nvSpPr>
          <p:cNvPr id="15" name="TextBox 14"/>
          <p:cNvSpPr txBox="1"/>
          <p:nvPr/>
        </p:nvSpPr>
        <p:spPr>
          <a:xfrm>
            <a:off x="7166206" y="1079262"/>
            <a:ext cx="978345" cy="400110"/>
          </a:xfrm>
          <a:prstGeom prst="rect">
            <a:avLst/>
          </a:prstGeom>
          <a:noFill/>
        </p:spPr>
        <p:txBody>
          <a:bodyPr wrap="none" rtlCol="0">
            <a:spAutoFit/>
          </a:bodyPr>
          <a:lstStyle/>
          <a:p>
            <a:r>
              <a:rPr lang="en-US" sz="2000" dirty="0">
                <a:solidFill>
                  <a:srgbClr val="00B0F0"/>
                </a:solidFill>
                <a:latin typeface="Arial" panose="020B0604020202020204" pitchFamily="34" charset="0"/>
                <a:cs typeface="Arial" panose="020B0604020202020204" pitchFamily="34" charset="0"/>
              </a:rPr>
              <a:t>DPA/</a:t>
            </a:r>
            <a:r>
              <a:rPr lang="en-US" sz="2000" dirty="0" err="1">
                <a:solidFill>
                  <a:srgbClr val="00B0F0"/>
                </a:solidFill>
                <a:latin typeface="Arial" panose="020B0604020202020204" pitchFamily="34" charset="0"/>
                <a:cs typeface="Arial" panose="020B0604020202020204" pitchFamily="34" charset="0"/>
              </a:rPr>
              <a:t>yr</a:t>
            </a:r>
            <a:endParaRPr lang="en-US" sz="2000" baseline="30000" dirty="0">
              <a:solidFill>
                <a:srgbClr val="00B0F0"/>
              </a:solidFill>
              <a:latin typeface="Arial" panose="020B0604020202020204" pitchFamily="34" charset="0"/>
              <a:cs typeface="Arial" panose="020B0604020202020204" pitchFamily="34" charset="0"/>
            </a:endParaRPr>
          </a:p>
        </p:txBody>
      </p:sp>
      <p:sp>
        <p:nvSpPr>
          <p:cNvPr id="6" name="Date Placeholder 5">
            <a:extLst>
              <a:ext uri="{FF2B5EF4-FFF2-40B4-BE49-F238E27FC236}">
                <a16:creationId xmlns:a16="http://schemas.microsoft.com/office/drawing/2014/main" id="{FED68CFC-C23C-D096-7743-7936AFA7F583}"/>
              </a:ext>
            </a:extLst>
          </p:cNvPr>
          <p:cNvSpPr>
            <a:spLocks noGrp="1"/>
          </p:cNvSpPr>
          <p:nvPr>
            <p:ph type="dt" sz="half" idx="10"/>
          </p:nvPr>
        </p:nvSpPr>
        <p:spPr/>
        <p:txBody>
          <a:bodyPr/>
          <a:lstStyle/>
          <a:p>
            <a:r>
              <a:rPr lang="en-US"/>
              <a:t>06.29.2023</a:t>
            </a:r>
            <a:endParaRPr lang="en-US" dirty="0"/>
          </a:p>
        </p:txBody>
      </p:sp>
    </p:spTree>
    <p:extLst>
      <p:ext uri="{BB962C8B-B14F-4D97-AF65-F5344CB8AC3E}">
        <p14:creationId xmlns:p14="http://schemas.microsoft.com/office/powerpoint/2010/main" val="2581144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a:t>P. Hurh | LBNF Targetry R&amp;D Needs - RaDIATE 2023</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17</a:t>
            </a:fld>
            <a:endParaRPr lang="en-US" dirty="0"/>
          </a:p>
        </p:txBody>
      </p:sp>
      <p:sp>
        <p:nvSpPr>
          <p:cNvPr id="7" name="Title 1"/>
          <p:cNvSpPr>
            <a:spLocks noGrp="1"/>
          </p:cNvSpPr>
          <p:nvPr>
            <p:ph type="title"/>
          </p:nvPr>
        </p:nvSpPr>
        <p:spPr>
          <a:xfrm>
            <a:off x="1427499" y="26816"/>
            <a:ext cx="9427050" cy="822960"/>
          </a:xfrm>
        </p:spPr>
        <p:txBody>
          <a:bodyPr>
            <a:normAutofit fontScale="90000"/>
          </a:bodyPr>
          <a:lstStyle/>
          <a:p>
            <a:r>
              <a:rPr lang="en-US" sz="3200" dirty="0">
                <a:solidFill>
                  <a:schemeClr val="tx2"/>
                </a:solidFill>
                <a:latin typeface="Arial" panose="020B0604020202020204" pitchFamily="34" charset="0"/>
                <a:cs typeface="Arial" panose="020B0604020202020204" pitchFamily="34" charset="0"/>
              </a:rPr>
              <a:t>2015 Peak Values in the Core &amp; Radiation Damage</a:t>
            </a:r>
          </a:p>
        </p:txBody>
      </p:sp>
      <p:sp>
        <p:nvSpPr>
          <p:cNvPr id="8" name="TextBox 7"/>
          <p:cNvSpPr txBox="1"/>
          <p:nvPr/>
        </p:nvSpPr>
        <p:spPr>
          <a:xfrm>
            <a:off x="8700796" y="644660"/>
            <a:ext cx="1967205" cy="369332"/>
          </a:xfrm>
          <a:prstGeom prst="rect">
            <a:avLst/>
          </a:prstGeom>
          <a:noFill/>
        </p:spPr>
        <p:txBody>
          <a:bodyPr wrap="none" rtlCol="0">
            <a:spAutoFit/>
          </a:bodyPr>
          <a:lstStyle/>
          <a:p>
            <a:r>
              <a:rPr lang="en-US" dirty="0">
                <a:solidFill>
                  <a:srgbClr val="7030A0"/>
                </a:solidFill>
                <a:latin typeface="Arial" panose="020B0604020202020204" pitchFamily="34" charset="0"/>
                <a:cs typeface="Arial" panose="020B0604020202020204" pitchFamily="34" charset="0"/>
              </a:rPr>
              <a:t>Normal, 120 GeV</a:t>
            </a:r>
          </a:p>
        </p:txBody>
      </p:sp>
      <p:graphicFrame>
        <p:nvGraphicFramePr>
          <p:cNvPr id="2" name="Table 1"/>
          <p:cNvGraphicFramePr>
            <a:graphicFrameLocks noGrp="1"/>
          </p:cNvGraphicFramePr>
          <p:nvPr/>
        </p:nvGraphicFramePr>
        <p:xfrm>
          <a:off x="1828801" y="1066801"/>
          <a:ext cx="8323683" cy="4218641"/>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237083">
                  <a:extLst>
                    <a:ext uri="{9D8B030D-6E8A-4147-A177-3AD203B41FA5}">
                      <a16:colId xmlns:a16="http://schemas.microsoft.com/office/drawing/2014/main" val="20004"/>
                    </a:ext>
                  </a:extLst>
                </a:gridCol>
              </a:tblGrid>
              <a:tr h="511223">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Al spoiler</a:t>
                      </a:r>
                    </a:p>
                  </a:txBody>
                  <a:tcPr/>
                </a:tc>
                <a:tc>
                  <a:txBody>
                    <a:bodyPr/>
                    <a:lstStyle/>
                    <a:p>
                      <a:pPr algn="ctr"/>
                      <a:r>
                        <a:rPr lang="en-US" dirty="0" err="1">
                          <a:latin typeface="Arial" panose="020B0604020202020204" pitchFamily="34" charset="0"/>
                          <a:cs typeface="Arial" panose="020B0604020202020204" pitchFamily="34" charset="0"/>
                        </a:rPr>
                        <a:t>Al</a:t>
                      </a:r>
                      <a:r>
                        <a:rPr lang="en-US" baseline="-25000" dirty="0" err="1">
                          <a:latin typeface="Arial" panose="020B0604020202020204" pitchFamily="34" charset="0"/>
                          <a:cs typeface="Arial" panose="020B0604020202020204" pitchFamily="34" charset="0"/>
                        </a:rPr>
                        <a:t>sculpted</a:t>
                      </a:r>
                      <a:r>
                        <a:rPr lang="en-US" baseline="0" dirty="0">
                          <a:latin typeface="Arial" panose="020B0604020202020204" pitchFamily="34" charset="0"/>
                          <a:cs typeface="Arial" panose="020B0604020202020204" pitchFamily="34" charset="0"/>
                        </a:rPr>
                        <a:t> #3</a:t>
                      </a:r>
                      <a:endParaRPr lang="en-US" dirty="0">
                        <a:latin typeface="Arial" panose="020B0604020202020204" pitchFamily="34" charset="0"/>
                        <a:cs typeface="Arial" panose="020B0604020202020204" pitchFamily="34" charset="0"/>
                      </a:endParaRPr>
                    </a:p>
                  </a:txBody>
                  <a:tcPr/>
                </a:tc>
                <a:tc>
                  <a:txBody>
                    <a:bodyPr/>
                    <a:lstStyle/>
                    <a:p>
                      <a:pPr algn="ctr"/>
                      <a:r>
                        <a:rPr lang="en-US" dirty="0" err="1">
                          <a:latin typeface="Arial" panose="020B0604020202020204" pitchFamily="34" charset="0"/>
                          <a:cs typeface="Arial" panose="020B0604020202020204" pitchFamily="34" charset="0"/>
                        </a:rPr>
                        <a:t>Al</a:t>
                      </a:r>
                      <a:r>
                        <a:rPr lang="en-US" baseline="-25000" dirty="0" err="1">
                          <a:latin typeface="Arial" panose="020B0604020202020204" pitchFamily="34" charset="0"/>
                          <a:cs typeface="Arial" panose="020B0604020202020204" pitchFamily="34" charset="0"/>
                        </a:rPr>
                        <a:t>solid</a:t>
                      </a:r>
                      <a:r>
                        <a:rPr lang="en-US" dirty="0">
                          <a:latin typeface="Arial" panose="020B0604020202020204" pitchFamily="34" charset="0"/>
                          <a:cs typeface="Arial" panose="020B0604020202020204" pitchFamily="34" charset="0"/>
                        </a:rPr>
                        <a:t> #1</a:t>
                      </a:r>
                    </a:p>
                  </a:txBody>
                  <a:tcPr/>
                </a:tc>
                <a:tc>
                  <a:txBody>
                    <a:bodyPr/>
                    <a:lstStyle/>
                    <a:p>
                      <a:pPr algn="ctr"/>
                      <a:r>
                        <a:rPr lang="en-US" dirty="0">
                          <a:latin typeface="Arial" panose="020B0604020202020204" pitchFamily="34" charset="0"/>
                          <a:cs typeface="Arial" panose="020B0604020202020204" pitchFamily="34" charset="0"/>
                        </a:rPr>
                        <a:t>Steel #1</a:t>
                      </a:r>
                    </a:p>
                  </a:txBody>
                  <a:tcPr/>
                </a:tc>
                <a:extLst>
                  <a:ext uri="{0D108BD9-81ED-4DB2-BD59-A6C34878D82A}">
                    <a16:rowId xmlns:a16="http://schemas.microsoft.com/office/drawing/2014/main" val="10000"/>
                  </a:ext>
                </a:extLst>
              </a:tr>
              <a:tr h="511223">
                <a:tc>
                  <a:txBody>
                    <a:bodyPr/>
                    <a:lstStyle/>
                    <a:p>
                      <a:r>
                        <a:rPr lang="en-US" dirty="0">
                          <a:latin typeface="Arial" panose="020B0604020202020204" pitchFamily="34" charset="0"/>
                          <a:cs typeface="Arial" panose="020B0604020202020204" pitchFamily="34" charset="0"/>
                        </a:rPr>
                        <a:t>PD</a:t>
                      </a:r>
                      <a:r>
                        <a:rPr lang="en-US" baseline="0" dirty="0">
                          <a:latin typeface="Arial" panose="020B0604020202020204" pitchFamily="34" charset="0"/>
                          <a:cs typeface="Arial" panose="020B0604020202020204" pitchFamily="34" charset="0"/>
                        </a:rPr>
                        <a:t> (W/cm</a:t>
                      </a:r>
                      <a:r>
                        <a:rPr lang="en-US" baseline="30000" dirty="0">
                          <a:latin typeface="Arial" panose="020B0604020202020204" pitchFamily="34" charset="0"/>
                          <a:cs typeface="Arial" panose="020B0604020202020204" pitchFamily="34" charset="0"/>
                        </a:rPr>
                        <a:t>3</a:t>
                      </a:r>
                      <a:r>
                        <a:rPr lang="en-US" baseline="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1.8</a:t>
                      </a:r>
                    </a:p>
                  </a:txBody>
                  <a:tcPr/>
                </a:tc>
                <a:tc>
                  <a:txBody>
                    <a:bodyPr/>
                    <a:lstStyle/>
                    <a:p>
                      <a:pPr algn="ctr"/>
                      <a:r>
                        <a:rPr lang="en-US" dirty="0">
                          <a:latin typeface="Arial" panose="020B0604020202020204" pitchFamily="34" charset="0"/>
                          <a:cs typeface="Arial" panose="020B0604020202020204" pitchFamily="34" charset="0"/>
                        </a:rPr>
                        <a:t>1.8</a:t>
                      </a:r>
                    </a:p>
                  </a:txBody>
                  <a:tcPr/>
                </a:tc>
                <a:tc>
                  <a:txBody>
                    <a:bodyPr/>
                    <a:lstStyle/>
                    <a:p>
                      <a:pPr algn="ctr"/>
                      <a:r>
                        <a:rPr lang="en-US" dirty="0">
                          <a:latin typeface="Arial" panose="020B0604020202020204" pitchFamily="34" charset="0"/>
                          <a:cs typeface="Arial" panose="020B0604020202020204" pitchFamily="34" charset="0"/>
                        </a:rPr>
                        <a:t>0.77</a:t>
                      </a:r>
                    </a:p>
                  </a:txBody>
                  <a:tcPr/>
                </a:tc>
                <a:tc>
                  <a:txBody>
                    <a:bodyPr/>
                    <a:lstStyle/>
                    <a:p>
                      <a:pPr algn="ctr"/>
                      <a:r>
                        <a:rPr lang="en-US" dirty="0">
                          <a:latin typeface="Arial" panose="020B0604020202020204" pitchFamily="34" charset="0"/>
                          <a:cs typeface="Arial" panose="020B0604020202020204" pitchFamily="34" charset="0"/>
                        </a:rPr>
                        <a:t>0.78</a:t>
                      </a:r>
                    </a:p>
                  </a:txBody>
                  <a:tcPr/>
                </a:tc>
                <a:extLst>
                  <a:ext uri="{0D108BD9-81ED-4DB2-BD59-A6C34878D82A}">
                    <a16:rowId xmlns:a16="http://schemas.microsoft.com/office/drawing/2014/main" val="10001"/>
                  </a:ext>
                </a:extLst>
              </a:tr>
              <a:tr h="511223">
                <a:tc>
                  <a:txBody>
                    <a:bodyPr/>
                    <a:lstStyle/>
                    <a:p>
                      <a:r>
                        <a:rPr lang="en-US" dirty="0">
                          <a:latin typeface="Arial" panose="020B0604020202020204" pitchFamily="34" charset="0"/>
                          <a:cs typeface="Arial" panose="020B0604020202020204" pitchFamily="34" charset="0"/>
                        </a:rPr>
                        <a:t>DPA/</a:t>
                      </a:r>
                      <a:r>
                        <a:rPr lang="en-US" dirty="0" err="1">
                          <a:latin typeface="Arial" panose="020B0604020202020204" pitchFamily="34" charset="0"/>
                          <a:cs typeface="Arial" panose="020B0604020202020204" pitchFamily="34" charset="0"/>
                        </a:rPr>
                        <a:t>yr</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0.031</a:t>
                      </a:r>
                    </a:p>
                  </a:txBody>
                  <a:tcPr/>
                </a:tc>
                <a:tc>
                  <a:txBody>
                    <a:bodyPr/>
                    <a:lstStyle/>
                    <a:p>
                      <a:pPr algn="ctr"/>
                      <a:r>
                        <a:rPr lang="en-US" dirty="0">
                          <a:latin typeface="Arial" panose="020B0604020202020204" pitchFamily="34" charset="0"/>
                          <a:cs typeface="Arial" panose="020B0604020202020204" pitchFamily="34" charset="0"/>
                        </a:rPr>
                        <a:t>0.024</a:t>
                      </a:r>
                    </a:p>
                  </a:txBody>
                  <a:tcPr/>
                </a:tc>
                <a:tc>
                  <a:txBody>
                    <a:bodyPr/>
                    <a:lstStyle/>
                    <a:p>
                      <a:pPr algn="ctr"/>
                      <a:r>
                        <a:rPr lang="en-US" dirty="0">
                          <a:latin typeface="Arial" panose="020B0604020202020204" pitchFamily="34" charset="0"/>
                          <a:cs typeface="Arial" panose="020B0604020202020204" pitchFamily="34" charset="0"/>
                        </a:rPr>
                        <a:t>0.01</a:t>
                      </a:r>
                    </a:p>
                  </a:txBody>
                  <a:tcPr/>
                </a:tc>
                <a:tc>
                  <a:txBody>
                    <a:bodyPr/>
                    <a:lstStyle/>
                    <a:p>
                      <a:pPr algn="ctr"/>
                      <a:r>
                        <a:rPr lang="en-US" dirty="0">
                          <a:latin typeface="Arial" panose="020B0604020202020204" pitchFamily="34" charset="0"/>
                          <a:cs typeface="Arial" panose="020B0604020202020204" pitchFamily="34" charset="0"/>
                        </a:rPr>
                        <a:t>0.017</a:t>
                      </a:r>
                    </a:p>
                  </a:txBody>
                  <a:tcPr/>
                </a:tc>
                <a:extLst>
                  <a:ext uri="{0D108BD9-81ED-4DB2-BD59-A6C34878D82A}">
                    <a16:rowId xmlns:a16="http://schemas.microsoft.com/office/drawing/2014/main" val="10002"/>
                  </a:ext>
                </a:extLst>
              </a:tr>
              <a:tr h="511223">
                <a:tc>
                  <a:txBody>
                    <a:bodyPr/>
                    <a:lstStyle/>
                    <a:p>
                      <a:r>
                        <a:rPr lang="en-US" dirty="0">
                          <a:latin typeface="Arial" panose="020B0604020202020204" pitchFamily="34" charset="0"/>
                          <a:cs typeface="Arial" panose="020B0604020202020204" pitchFamily="34" charset="0"/>
                        </a:rPr>
                        <a:t>F</a:t>
                      </a:r>
                      <a:r>
                        <a:rPr lang="en-US" baseline="0" dirty="0">
                          <a:latin typeface="Arial" panose="020B0604020202020204" pitchFamily="34" charset="0"/>
                          <a:cs typeface="Arial" panose="020B0604020202020204" pitchFamily="34" charset="0"/>
                        </a:rPr>
                        <a:t> (cm</a:t>
                      </a:r>
                      <a:r>
                        <a:rPr lang="en-US" baseline="30000" dirty="0">
                          <a:latin typeface="Arial" panose="020B0604020202020204" pitchFamily="34" charset="0"/>
                          <a:cs typeface="Arial" panose="020B0604020202020204" pitchFamily="34" charset="0"/>
                        </a:rPr>
                        <a:t>-2</a:t>
                      </a:r>
                      <a:r>
                        <a:rPr lang="en-US" baseline="0" dirty="0">
                          <a:latin typeface="Arial" panose="020B0604020202020204" pitchFamily="34" charset="0"/>
                          <a:cs typeface="Arial" panose="020B0604020202020204" pitchFamily="34" charset="0"/>
                        </a:rPr>
                        <a:t> s</a:t>
                      </a:r>
                      <a:r>
                        <a:rPr lang="en-US" baseline="30000" dirty="0">
                          <a:latin typeface="Arial" panose="020B0604020202020204" pitchFamily="34" charset="0"/>
                          <a:cs typeface="Arial" panose="020B0604020202020204" pitchFamily="34" charset="0"/>
                        </a:rPr>
                        <a:t>-1</a:t>
                      </a:r>
                      <a:r>
                        <a:rPr lang="en-US" baseline="0" dirty="0">
                          <a:latin typeface="Arial" panose="020B0604020202020204" pitchFamily="34" charset="0"/>
                          <a:cs typeface="Arial" panose="020B0604020202020204" pitchFamily="34" charset="0"/>
                        </a:rPr>
                        <a:t>), × 10</a:t>
                      </a:r>
                      <a:r>
                        <a:rPr lang="en-US" baseline="30000" dirty="0">
                          <a:latin typeface="Arial" panose="020B0604020202020204" pitchFamily="34" charset="0"/>
                          <a:cs typeface="Arial" panose="020B0604020202020204" pitchFamily="34" charset="0"/>
                        </a:rPr>
                        <a:t>11</a:t>
                      </a:r>
                    </a:p>
                  </a:txBody>
                  <a:tcPr/>
                </a:tc>
                <a:tc>
                  <a:txBody>
                    <a:bodyPr/>
                    <a:lstStyle/>
                    <a:p>
                      <a:pPr algn="ctr"/>
                      <a:r>
                        <a:rPr lang="en-US" dirty="0">
                          <a:latin typeface="Arial" panose="020B0604020202020204" pitchFamily="34" charset="0"/>
                          <a:cs typeface="Arial" panose="020B0604020202020204" pitchFamily="34" charset="0"/>
                        </a:rPr>
                        <a:t>11.20</a:t>
                      </a:r>
                    </a:p>
                  </a:txBody>
                  <a:tcPr/>
                </a:tc>
                <a:tc>
                  <a:txBody>
                    <a:bodyPr/>
                    <a:lstStyle/>
                    <a:p>
                      <a:pPr algn="ctr"/>
                      <a:r>
                        <a:rPr lang="en-US" dirty="0">
                          <a:latin typeface="Arial" panose="020B0604020202020204" pitchFamily="34" charset="0"/>
                          <a:cs typeface="Arial" panose="020B0604020202020204" pitchFamily="34" charset="0"/>
                        </a:rPr>
                        <a:t>11.03</a:t>
                      </a:r>
                    </a:p>
                  </a:txBody>
                  <a:tcPr/>
                </a:tc>
                <a:tc>
                  <a:txBody>
                    <a:bodyPr/>
                    <a:lstStyle/>
                    <a:p>
                      <a:pPr algn="ctr"/>
                      <a:r>
                        <a:rPr lang="en-US" dirty="0">
                          <a:latin typeface="Arial" panose="020B0604020202020204" pitchFamily="34" charset="0"/>
                          <a:cs typeface="Arial" panose="020B0604020202020204" pitchFamily="34" charset="0"/>
                        </a:rPr>
                        <a:t>4.23</a:t>
                      </a:r>
                    </a:p>
                  </a:txBody>
                  <a:tcPr/>
                </a:tc>
                <a:tc>
                  <a:txBody>
                    <a:bodyPr/>
                    <a:lstStyle/>
                    <a:p>
                      <a:pPr algn="ctr"/>
                      <a:r>
                        <a:rPr lang="en-US" dirty="0">
                          <a:latin typeface="Arial" panose="020B0604020202020204" pitchFamily="34" charset="0"/>
                          <a:cs typeface="Arial" panose="020B0604020202020204" pitchFamily="34" charset="0"/>
                        </a:rPr>
                        <a:t>4.71</a:t>
                      </a:r>
                    </a:p>
                  </a:txBody>
                  <a:tcPr/>
                </a:tc>
                <a:extLst>
                  <a:ext uri="{0D108BD9-81ED-4DB2-BD59-A6C34878D82A}">
                    <a16:rowId xmlns:a16="http://schemas.microsoft.com/office/drawing/2014/main" val="10003"/>
                  </a:ext>
                </a:extLst>
              </a:tr>
              <a:tr h="511223">
                <a:tc>
                  <a:txBody>
                    <a:bodyPr/>
                    <a:lstStyle/>
                    <a:p>
                      <a:r>
                        <a:rPr lang="en-US" dirty="0">
                          <a:latin typeface="Arial" panose="020B0604020202020204" pitchFamily="34" charset="0"/>
                          <a:cs typeface="Arial" panose="020B0604020202020204" pitchFamily="34" charset="0"/>
                        </a:rPr>
                        <a:t>DPA per 20 years</a:t>
                      </a:r>
                    </a:p>
                  </a:txBody>
                  <a:tcPr/>
                </a:tc>
                <a:tc>
                  <a:txBody>
                    <a:bodyPr/>
                    <a:lstStyle/>
                    <a:p>
                      <a:pPr algn="ctr"/>
                      <a:r>
                        <a:rPr lang="en-US" dirty="0">
                          <a:latin typeface="Arial" panose="020B0604020202020204" pitchFamily="34" charset="0"/>
                          <a:cs typeface="Arial" panose="020B0604020202020204" pitchFamily="34" charset="0"/>
                        </a:rPr>
                        <a:t>0.62</a:t>
                      </a:r>
                    </a:p>
                  </a:txBody>
                  <a:tcPr/>
                </a:tc>
                <a:tc>
                  <a:txBody>
                    <a:bodyPr/>
                    <a:lstStyle/>
                    <a:p>
                      <a:pPr algn="ctr"/>
                      <a:r>
                        <a:rPr lang="en-US" dirty="0">
                          <a:latin typeface="Arial" panose="020B0604020202020204" pitchFamily="34" charset="0"/>
                          <a:cs typeface="Arial" panose="020B0604020202020204" pitchFamily="34" charset="0"/>
                        </a:rPr>
                        <a:t>0.48</a:t>
                      </a:r>
                    </a:p>
                  </a:txBody>
                  <a:tcPr/>
                </a:tc>
                <a:tc>
                  <a:txBody>
                    <a:bodyPr/>
                    <a:lstStyle/>
                    <a:p>
                      <a:pPr algn="ctr"/>
                      <a:r>
                        <a:rPr lang="en-US" dirty="0">
                          <a:latin typeface="Arial" panose="020B0604020202020204" pitchFamily="34" charset="0"/>
                          <a:cs typeface="Arial" panose="020B0604020202020204" pitchFamily="34" charset="0"/>
                        </a:rPr>
                        <a:t>0.20</a:t>
                      </a:r>
                    </a:p>
                  </a:txBody>
                  <a:tcPr/>
                </a:tc>
                <a:tc>
                  <a:txBody>
                    <a:bodyPr/>
                    <a:lstStyle/>
                    <a:p>
                      <a:pPr algn="ctr"/>
                      <a:r>
                        <a:rPr lang="en-US" dirty="0">
                          <a:latin typeface="Arial" panose="020B0604020202020204" pitchFamily="34" charset="0"/>
                          <a:cs typeface="Arial" panose="020B0604020202020204" pitchFamily="34" charset="0"/>
                        </a:rPr>
                        <a:t>0.34</a:t>
                      </a:r>
                    </a:p>
                  </a:txBody>
                  <a:tcPr/>
                </a:tc>
                <a:extLst>
                  <a:ext uri="{0D108BD9-81ED-4DB2-BD59-A6C34878D82A}">
                    <a16:rowId xmlns:a16="http://schemas.microsoft.com/office/drawing/2014/main" val="10004"/>
                  </a:ext>
                </a:extLst>
              </a:tr>
              <a:tr h="511223">
                <a:tc>
                  <a:txBody>
                    <a:bodyPr/>
                    <a:lstStyle/>
                    <a:p>
                      <a:r>
                        <a:rPr lang="en-US" baseline="30000"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DPA</a:t>
                      </a:r>
                      <a:r>
                        <a:rPr lang="en-US" baseline="-25000" dirty="0" err="1">
                          <a:latin typeface="Arial" panose="020B0604020202020204" pitchFamily="34" charset="0"/>
                          <a:cs typeface="Arial" panose="020B0604020202020204" pitchFamily="34" charset="0"/>
                        </a:rPr>
                        <a:t>limit</a:t>
                      </a:r>
                      <a:endParaRPr lang="en-US" baseline="-25000"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5-10</a:t>
                      </a:r>
                    </a:p>
                  </a:txBody>
                  <a:tcPr/>
                </a:tc>
                <a:tc>
                  <a:txBody>
                    <a:bodyPr/>
                    <a:lstStyle/>
                    <a:p>
                      <a:pPr algn="ctr"/>
                      <a:r>
                        <a:rPr lang="en-US" dirty="0">
                          <a:latin typeface="Arial" panose="020B0604020202020204" pitchFamily="34" charset="0"/>
                          <a:cs typeface="Arial" panose="020B0604020202020204" pitchFamily="34" charset="0"/>
                        </a:rPr>
                        <a:t>5-10</a:t>
                      </a:r>
                    </a:p>
                  </a:txBody>
                  <a:tcPr/>
                </a:tc>
                <a:tc>
                  <a:txBody>
                    <a:bodyPr/>
                    <a:lstStyle/>
                    <a:p>
                      <a:pPr algn="ctr"/>
                      <a:r>
                        <a:rPr lang="en-US" dirty="0">
                          <a:latin typeface="Arial" panose="020B0604020202020204" pitchFamily="34" charset="0"/>
                          <a:cs typeface="Arial" panose="020B0604020202020204" pitchFamily="34" charset="0"/>
                        </a:rPr>
                        <a:t>5-10</a:t>
                      </a:r>
                    </a:p>
                  </a:txBody>
                  <a:tcPr/>
                </a:tc>
                <a:tc>
                  <a:txBody>
                    <a:bodyPr/>
                    <a:lstStyle/>
                    <a:p>
                      <a:pPr algn="ctr"/>
                      <a:r>
                        <a:rPr lang="en-US"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5"/>
                  </a:ext>
                </a:extLst>
              </a:tr>
              <a:tr h="5902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t>
                      </a:r>
                      <a:r>
                        <a:rPr lang="en-US" baseline="0" dirty="0">
                          <a:latin typeface="Arial" panose="020B0604020202020204" pitchFamily="34" charset="0"/>
                          <a:cs typeface="Arial" panose="020B0604020202020204" pitchFamily="34" charset="0"/>
                        </a:rPr>
                        <a:t> (cm</a:t>
                      </a:r>
                      <a:r>
                        <a:rPr lang="en-US" baseline="30000" dirty="0">
                          <a:latin typeface="Arial" panose="020B0604020202020204" pitchFamily="34" charset="0"/>
                          <a:cs typeface="Arial" panose="020B0604020202020204" pitchFamily="34" charset="0"/>
                        </a:rPr>
                        <a:t>-2</a:t>
                      </a:r>
                      <a:r>
                        <a:rPr lang="en-US" baseline="0" dirty="0">
                          <a:latin typeface="Arial" panose="020B0604020202020204" pitchFamily="34" charset="0"/>
                          <a:cs typeface="Arial" panose="020B0604020202020204" pitchFamily="34" charset="0"/>
                        </a:rPr>
                        <a:t> per 20 </a:t>
                      </a:r>
                      <a:r>
                        <a:rPr lang="en-US" baseline="0" dirty="0" err="1">
                          <a:latin typeface="Arial" panose="020B0604020202020204" pitchFamily="34" charset="0"/>
                          <a:cs typeface="Arial" panose="020B0604020202020204" pitchFamily="34" charset="0"/>
                        </a:rPr>
                        <a:t>yr</a:t>
                      </a:r>
                      <a:r>
                        <a:rPr lang="en-US" baseline="0" dirty="0">
                          <a:latin typeface="Arial" panose="020B0604020202020204" pitchFamily="34" charset="0"/>
                          <a:cs typeface="Arial" panose="020B0604020202020204" pitchFamily="34" charset="0"/>
                        </a:rPr>
                        <a:t>), ×10</a:t>
                      </a:r>
                      <a:r>
                        <a:rPr lang="en-US" baseline="30000" dirty="0">
                          <a:latin typeface="Arial" panose="020B0604020202020204" pitchFamily="34" charset="0"/>
                          <a:cs typeface="Arial" panose="020B0604020202020204" pitchFamily="34" charset="0"/>
                        </a:rPr>
                        <a:t>20</a:t>
                      </a:r>
                    </a:p>
                    <a:p>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4.48</a:t>
                      </a:r>
                    </a:p>
                  </a:txBody>
                  <a:tcPr/>
                </a:tc>
                <a:tc>
                  <a:txBody>
                    <a:bodyPr/>
                    <a:lstStyle/>
                    <a:p>
                      <a:pPr algn="ctr"/>
                      <a:r>
                        <a:rPr lang="en-US" dirty="0">
                          <a:latin typeface="Arial" panose="020B0604020202020204" pitchFamily="34" charset="0"/>
                          <a:cs typeface="Arial" panose="020B0604020202020204" pitchFamily="34" charset="0"/>
                        </a:rPr>
                        <a:t>4.41</a:t>
                      </a:r>
                    </a:p>
                  </a:txBody>
                  <a:tcPr/>
                </a:tc>
                <a:tc>
                  <a:txBody>
                    <a:bodyPr/>
                    <a:lstStyle/>
                    <a:p>
                      <a:pPr algn="ctr"/>
                      <a:r>
                        <a:rPr lang="en-US" dirty="0">
                          <a:latin typeface="Arial" panose="020B0604020202020204" pitchFamily="34" charset="0"/>
                          <a:cs typeface="Arial" panose="020B0604020202020204" pitchFamily="34" charset="0"/>
                        </a:rPr>
                        <a:t>1.69</a:t>
                      </a:r>
                    </a:p>
                  </a:txBody>
                  <a:tcPr/>
                </a:tc>
                <a:tc>
                  <a:txBody>
                    <a:bodyPr/>
                    <a:lstStyle/>
                    <a:p>
                      <a:pPr algn="ctr"/>
                      <a:r>
                        <a:rPr lang="en-US" dirty="0">
                          <a:latin typeface="Arial" panose="020B0604020202020204" pitchFamily="34" charset="0"/>
                          <a:cs typeface="Arial" panose="020B0604020202020204" pitchFamily="34" charset="0"/>
                        </a:rPr>
                        <a:t>1.88</a:t>
                      </a:r>
                    </a:p>
                  </a:txBody>
                  <a:tcPr/>
                </a:tc>
                <a:extLst>
                  <a:ext uri="{0D108BD9-81ED-4DB2-BD59-A6C34878D82A}">
                    <a16:rowId xmlns:a16="http://schemas.microsoft.com/office/drawing/2014/main" val="10006"/>
                  </a:ext>
                </a:extLst>
              </a:tr>
              <a:tr h="5112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30000"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F</a:t>
                      </a:r>
                      <a:r>
                        <a:rPr lang="en-US" baseline="-25000" dirty="0" err="1">
                          <a:latin typeface="Arial" panose="020B0604020202020204" pitchFamily="34" charset="0"/>
                          <a:cs typeface="Arial" panose="020B0604020202020204" pitchFamily="34" charset="0"/>
                        </a:rPr>
                        <a:t>limit</a:t>
                      </a:r>
                      <a:r>
                        <a:rPr lang="en-US" baseline="0" dirty="0">
                          <a:latin typeface="Arial" panose="020B0604020202020204" pitchFamily="34" charset="0"/>
                          <a:cs typeface="Arial" panose="020B0604020202020204" pitchFamily="34" charset="0"/>
                        </a:rPr>
                        <a:t> (cm</a:t>
                      </a:r>
                      <a:r>
                        <a:rPr lang="en-US" baseline="30000" dirty="0">
                          <a:latin typeface="Arial" panose="020B0604020202020204" pitchFamily="34" charset="0"/>
                          <a:cs typeface="Arial" panose="020B0604020202020204" pitchFamily="34" charset="0"/>
                        </a:rPr>
                        <a:t>-2</a:t>
                      </a:r>
                      <a:r>
                        <a:rPr lang="en-US" baseline="0" dirty="0">
                          <a:latin typeface="Arial" panose="020B0604020202020204" pitchFamily="34" charset="0"/>
                          <a:cs typeface="Arial" panose="020B0604020202020204" pitchFamily="34" charset="0"/>
                        </a:rPr>
                        <a:t>), × 10</a:t>
                      </a:r>
                      <a:r>
                        <a:rPr lang="en-US" baseline="30000" dirty="0">
                          <a:latin typeface="Arial" panose="020B0604020202020204" pitchFamily="34" charset="0"/>
                          <a:cs typeface="Arial" panose="020B0604020202020204" pitchFamily="34" charset="0"/>
                        </a:rPr>
                        <a:t>20</a:t>
                      </a:r>
                    </a:p>
                  </a:txBody>
                  <a:tcPr/>
                </a:tc>
                <a:tc>
                  <a:txBody>
                    <a:bodyPr/>
                    <a:lstStyle/>
                    <a:p>
                      <a:pPr algn="ctr"/>
                      <a:r>
                        <a:rPr lang="en-US" dirty="0">
                          <a:latin typeface="Arial" panose="020B0604020202020204" pitchFamily="34" charset="0"/>
                          <a:cs typeface="Arial" panose="020B0604020202020204" pitchFamily="34" charset="0"/>
                        </a:rPr>
                        <a:t>50</a:t>
                      </a:r>
                    </a:p>
                  </a:txBody>
                  <a:tcPr/>
                </a:tc>
                <a:tc>
                  <a:txBody>
                    <a:bodyPr/>
                    <a:lstStyle/>
                    <a:p>
                      <a:pPr algn="ctr"/>
                      <a:r>
                        <a:rPr lang="en-US" dirty="0">
                          <a:latin typeface="Arial" panose="020B0604020202020204" pitchFamily="34" charset="0"/>
                          <a:cs typeface="Arial" panose="020B0604020202020204" pitchFamily="34" charset="0"/>
                        </a:rPr>
                        <a:t>50</a:t>
                      </a:r>
                    </a:p>
                  </a:txBody>
                  <a:tcPr/>
                </a:tc>
                <a:tc>
                  <a:txBody>
                    <a:bodyPr/>
                    <a:lstStyle/>
                    <a:p>
                      <a:pPr algn="ctr"/>
                      <a:r>
                        <a:rPr lang="en-US" dirty="0">
                          <a:latin typeface="Arial" panose="020B0604020202020204" pitchFamily="34" charset="0"/>
                          <a:cs typeface="Arial" panose="020B0604020202020204" pitchFamily="34" charset="0"/>
                        </a:rPr>
                        <a:t>50</a:t>
                      </a:r>
                    </a:p>
                  </a:txBody>
                  <a:tcPr/>
                </a:tc>
                <a:tc>
                  <a:txBody>
                    <a:bodyPr/>
                    <a:lstStyle/>
                    <a:p>
                      <a:pPr algn="ctr"/>
                      <a:r>
                        <a:rPr lang="en-US" dirty="0">
                          <a:latin typeface="Arial" panose="020B0604020202020204" pitchFamily="34" charset="0"/>
                          <a:cs typeface="Arial" panose="020B0604020202020204" pitchFamily="34" charset="0"/>
                        </a:rPr>
                        <a:t>700</a:t>
                      </a:r>
                    </a:p>
                  </a:txBody>
                  <a:tcPr/>
                </a:tc>
                <a:extLst>
                  <a:ext uri="{0D108BD9-81ED-4DB2-BD59-A6C34878D82A}">
                    <a16:rowId xmlns:a16="http://schemas.microsoft.com/office/drawing/2014/main" val="10007"/>
                  </a:ext>
                </a:extLst>
              </a:tr>
            </a:tbl>
          </a:graphicData>
        </a:graphic>
      </p:graphicFrame>
      <p:sp>
        <p:nvSpPr>
          <p:cNvPr id="9" name="TextBox 8"/>
          <p:cNvSpPr txBox="1"/>
          <p:nvPr/>
        </p:nvSpPr>
        <p:spPr>
          <a:xfrm>
            <a:off x="2438400" y="5399370"/>
            <a:ext cx="7626997" cy="923330"/>
          </a:xfrm>
          <a:prstGeom prst="rect">
            <a:avLst/>
          </a:prstGeom>
          <a:noFill/>
        </p:spPr>
        <p:txBody>
          <a:bodyPr wrap="square" rtlCol="0">
            <a:spAutoFit/>
          </a:bodyPr>
          <a:lstStyle/>
          <a:p>
            <a:pPr>
              <a:defRPr/>
            </a:pPr>
            <a:r>
              <a:rPr lang="en-US" dirty="0">
                <a:solidFill>
                  <a:schemeClr val="tx2"/>
                </a:solidFill>
                <a:latin typeface="Arial" panose="020B0604020202020204" pitchFamily="34" charset="0"/>
                <a:cs typeface="Arial" panose="020B0604020202020204" pitchFamily="34" charset="0"/>
              </a:rPr>
              <a:t>F is hadron flux/</a:t>
            </a:r>
            <a:r>
              <a:rPr lang="en-US" dirty="0" err="1">
                <a:solidFill>
                  <a:schemeClr val="tx2"/>
                </a:solidFill>
                <a:latin typeface="Arial" panose="020B0604020202020204" pitchFamily="34" charset="0"/>
                <a:cs typeface="Arial" panose="020B0604020202020204" pitchFamily="34" charset="0"/>
              </a:rPr>
              <a:t>fluence</a:t>
            </a:r>
            <a:r>
              <a:rPr lang="en-US" dirty="0">
                <a:solidFill>
                  <a:schemeClr val="tx2"/>
                </a:solidFill>
                <a:latin typeface="Arial" panose="020B0604020202020204" pitchFamily="34" charset="0"/>
                <a:cs typeface="Arial" panose="020B0604020202020204" pitchFamily="34" charset="0"/>
              </a:rPr>
              <a:t> for E &gt; 0.1 MeV.</a:t>
            </a:r>
          </a:p>
          <a:p>
            <a:pPr>
              <a:defRPr/>
            </a:pPr>
            <a:r>
              <a:rPr lang="en-US" dirty="0">
                <a:solidFill>
                  <a:srgbClr val="00B0F0"/>
                </a:solidFill>
                <a:latin typeface="Arial" panose="020B0604020202020204" pitchFamily="34" charset="0"/>
                <a:cs typeface="Arial" panose="020B0604020202020204" pitchFamily="34" charset="0"/>
              </a:rPr>
              <a:t>*) Limit values: No significant effect on specific heat, swelling, elongation, 	elastic and tensile properties up to the values shown.</a:t>
            </a:r>
          </a:p>
        </p:txBody>
      </p:sp>
      <p:sp>
        <p:nvSpPr>
          <p:cNvPr id="6" name="Date Placeholder 5">
            <a:extLst>
              <a:ext uri="{FF2B5EF4-FFF2-40B4-BE49-F238E27FC236}">
                <a16:creationId xmlns:a16="http://schemas.microsoft.com/office/drawing/2014/main" id="{A54F33ED-E53D-ED0C-EBAF-BBB0D371E3B1}"/>
              </a:ext>
            </a:extLst>
          </p:cNvPr>
          <p:cNvSpPr>
            <a:spLocks noGrp="1"/>
          </p:cNvSpPr>
          <p:nvPr>
            <p:ph type="dt" sz="half" idx="10"/>
          </p:nvPr>
        </p:nvSpPr>
        <p:spPr/>
        <p:txBody>
          <a:bodyPr/>
          <a:lstStyle/>
          <a:p>
            <a:r>
              <a:rPr lang="en-US"/>
              <a:t>06.29.2023</a:t>
            </a:r>
            <a:endParaRPr lang="en-US" dirty="0"/>
          </a:p>
        </p:txBody>
      </p:sp>
    </p:spTree>
    <p:extLst>
      <p:ext uri="{BB962C8B-B14F-4D97-AF65-F5344CB8AC3E}">
        <p14:creationId xmlns:p14="http://schemas.microsoft.com/office/powerpoint/2010/main" val="4009456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7320F-EB6E-201D-5F24-5C7B9B683CA2}"/>
              </a:ext>
            </a:extLst>
          </p:cNvPr>
          <p:cNvSpPr>
            <a:spLocks noGrp="1"/>
          </p:cNvSpPr>
          <p:nvPr>
            <p:ph type="title"/>
          </p:nvPr>
        </p:nvSpPr>
        <p:spPr/>
        <p:txBody>
          <a:bodyPr/>
          <a:lstStyle/>
          <a:p>
            <a:r>
              <a:rPr lang="en-US" dirty="0"/>
              <a:t>Scaling for larger, cylindrical, shorter target results in 100x’s smaller </a:t>
            </a:r>
            <a:r>
              <a:rPr lang="en-US" dirty="0" err="1"/>
              <a:t>dpa</a:t>
            </a:r>
            <a:r>
              <a:rPr lang="en-US" dirty="0"/>
              <a:t> rates in absorber! (0.031 </a:t>
            </a:r>
            <a:r>
              <a:rPr lang="en-US" dirty="0" err="1"/>
              <a:t>dpa</a:t>
            </a:r>
            <a:r>
              <a:rPr lang="en-US" dirty="0"/>
              <a:t>/</a:t>
            </a:r>
            <a:r>
              <a:rPr lang="en-US" dirty="0" err="1"/>
              <a:t>yr</a:t>
            </a:r>
            <a:r>
              <a:rPr lang="en-US" dirty="0"/>
              <a:t> to 0.00031 </a:t>
            </a:r>
            <a:r>
              <a:rPr lang="en-US" dirty="0" err="1"/>
              <a:t>dpa</a:t>
            </a:r>
            <a:r>
              <a:rPr lang="en-US" dirty="0"/>
              <a:t>/</a:t>
            </a:r>
            <a:r>
              <a:rPr lang="en-US" dirty="0" err="1"/>
              <a:t>yr</a:t>
            </a:r>
            <a:r>
              <a:rPr lang="en-US" dirty="0"/>
              <a:t>)</a:t>
            </a:r>
          </a:p>
        </p:txBody>
      </p:sp>
      <p:sp>
        <p:nvSpPr>
          <p:cNvPr id="4" name="Date Placeholder 3">
            <a:extLst>
              <a:ext uri="{FF2B5EF4-FFF2-40B4-BE49-F238E27FC236}">
                <a16:creationId xmlns:a16="http://schemas.microsoft.com/office/drawing/2014/main" id="{00F72592-FB96-C34B-DCF9-4E16C41E3FBD}"/>
              </a:ext>
            </a:extLst>
          </p:cNvPr>
          <p:cNvSpPr>
            <a:spLocks noGrp="1"/>
          </p:cNvSpPr>
          <p:nvPr>
            <p:ph type="dt" sz="half" idx="10"/>
          </p:nvPr>
        </p:nvSpPr>
        <p:spPr/>
        <p:txBody>
          <a:bodyPr/>
          <a:lstStyle/>
          <a:p>
            <a:r>
              <a:rPr lang="en-US"/>
              <a:t>06.29.2023</a:t>
            </a:r>
            <a:endParaRPr lang="en-US" dirty="0"/>
          </a:p>
        </p:txBody>
      </p:sp>
      <p:sp>
        <p:nvSpPr>
          <p:cNvPr id="5" name="Footer Placeholder 4">
            <a:extLst>
              <a:ext uri="{FF2B5EF4-FFF2-40B4-BE49-F238E27FC236}">
                <a16:creationId xmlns:a16="http://schemas.microsoft.com/office/drawing/2014/main" id="{32D8BCF1-C61F-B583-2A0B-CC22C1528DFA}"/>
              </a:ext>
            </a:extLst>
          </p:cNvPr>
          <p:cNvSpPr>
            <a:spLocks noGrp="1"/>
          </p:cNvSpPr>
          <p:nvPr>
            <p:ph type="ftr" sz="quarter" idx="11"/>
          </p:nvPr>
        </p:nvSpPr>
        <p:spPr/>
        <p:txBody>
          <a:bodyPr/>
          <a:lstStyle/>
          <a:p>
            <a:r>
              <a:rPr lang="en-US"/>
              <a:t>P. Hurh | LBNF Targetry R&amp;D Needs - RaDIATE 2023</a:t>
            </a:r>
            <a:endParaRPr lang="en-US" dirty="0"/>
          </a:p>
        </p:txBody>
      </p:sp>
      <p:sp>
        <p:nvSpPr>
          <p:cNvPr id="6" name="Slide Number Placeholder 5">
            <a:extLst>
              <a:ext uri="{FF2B5EF4-FFF2-40B4-BE49-F238E27FC236}">
                <a16:creationId xmlns:a16="http://schemas.microsoft.com/office/drawing/2014/main" id="{AA0139B8-6C9F-E577-90BD-55E0F7FDD5AD}"/>
              </a:ext>
            </a:extLst>
          </p:cNvPr>
          <p:cNvSpPr>
            <a:spLocks noGrp="1"/>
          </p:cNvSpPr>
          <p:nvPr>
            <p:ph type="sldNum" sz="quarter" idx="12"/>
          </p:nvPr>
        </p:nvSpPr>
        <p:spPr/>
        <p:txBody>
          <a:bodyPr/>
          <a:lstStyle/>
          <a:p>
            <a:fld id="{EFEA031F-3946-4BBC-949C-5EB2BB7BA03C}" type="slidenum">
              <a:rPr lang="en-US" smtClean="0"/>
              <a:t>18</a:t>
            </a:fld>
            <a:endParaRPr lang="en-US"/>
          </a:p>
        </p:txBody>
      </p:sp>
      <p:pic>
        <p:nvPicPr>
          <p:cNvPr id="7" name="Picture 6">
            <a:extLst>
              <a:ext uri="{FF2B5EF4-FFF2-40B4-BE49-F238E27FC236}">
                <a16:creationId xmlns:a16="http://schemas.microsoft.com/office/drawing/2014/main" id="{1C1E4BCF-63E9-36AB-5892-95A32C5EBAC1}"/>
              </a:ext>
            </a:extLst>
          </p:cNvPr>
          <p:cNvPicPr>
            <a:picLocks noChangeAspect="1"/>
          </p:cNvPicPr>
          <p:nvPr/>
        </p:nvPicPr>
        <p:blipFill>
          <a:blip r:embed="rId2"/>
          <a:stretch>
            <a:fillRect/>
          </a:stretch>
        </p:blipFill>
        <p:spPr>
          <a:xfrm>
            <a:off x="266700" y="954951"/>
            <a:ext cx="7539154" cy="5349273"/>
          </a:xfrm>
          <a:prstGeom prst="rect">
            <a:avLst/>
          </a:prstGeom>
        </p:spPr>
      </p:pic>
      <p:sp>
        <p:nvSpPr>
          <p:cNvPr id="9" name="TextBox 8">
            <a:extLst>
              <a:ext uri="{FF2B5EF4-FFF2-40B4-BE49-F238E27FC236}">
                <a16:creationId xmlns:a16="http://schemas.microsoft.com/office/drawing/2014/main" id="{C9D528CD-FA0C-0D74-0D88-A28B6F000A1D}"/>
              </a:ext>
            </a:extLst>
          </p:cNvPr>
          <p:cNvSpPr txBox="1"/>
          <p:nvPr/>
        </p:nvSpPr>
        <p:spPr>
          <a:xfrm>
            <a:off x="8263054" y="1182029"/>
            <a:ext cx="3434575" cy="4247317"/>
          </a:xfrm>
          <a:prstGeom prst="rect">
            <a:avLst/>
          </a:prstGeom>
          <a:noFill/>
        </p:spPr>
        <p:txBody>
          <a:bodyPr wrap="square" rtlCol="0">
            <a:spAutoFit/>
          </a:bodyPr>
          <a:lstStyle/>
          <a:p>
            <a:pPr marL="285750" indent="-285750">
              <a:buFont typeface="Arial" panose="020B0604020202020204" pitchFamily="34" charset="0"/>
              <a:buChar char="•"/>
            </a:pPr>
            <a:r>
              <a:rPr lang="en-US" dirty="0"/>
              <a:t>“wings” are fins that are actually cylinders</a:t>
            </a:r>
          </a:p>
          <a:p>
            <a:pPr marL="285750" indent="-285750">
              <a:buFont typeface="Arial" panose="020B0604020202020204" pitchFamily="34" charset="0"/>
              <a:buChar char="•"/>
            </a:pPr>
            <a:r>
              <a:rPr lang="en-US" dirty="0"/>
              <a:t>Extended for the length of the target is essentially a cylindrical target</a:t>
            </a:r>
          </a:p>
          <a:p>
            <a:pPr marL="285750" indent="-285750">
              <a:buFont typeface="Arial" panose="020B0604020202020204" pitchFamily="34" charset="0"/>
              <a:buChar char="•"/>
            </a:pPr>
            <a:r>
              <a:rPr lang="en-US" dirty="0"/>
              <a:t>Almost twice the spot size also reduces the HE proton flux at the absorber</a:t>
            </a:r>
          </a:p>
          <a:p>
            <a:pPr marL="285750" indent="-285750">
              <a:buFont typeface="Arial" panose="020B0604020202020204" pitchFamily="34" charset="0"/>
              <a:buChar char="•"/>
            </a:pPr>
            <a:r>
              <a:rPr lang="en-US" dirty="0"/>
              <a:t>Just accounting for “wings” and target length (1.5 m &gt; 1 m), result in reduction of factor of 100.</a:t>
            </a:r>
          </a:p>
          <a:p>
            <a:pPr marL="285750" indent="-285750">
              <a:buFont typeface="Arial" panose="020B0604020202020204" pitchFamily="34" charset="0"/>
              <a:buChar char="•"/>
            </a:pPr>
            <a:r>
              <a:rPr lang="en-US" dirty="0"/>
              <a:t>Full MARS runs for entire beamline are being run, including </a:t>
            </a:r>
            <a:r>
              <a:rPr lang="en-US" dirty="0" err="1"/>
              <a:t>dpa</a:t>
            </a:r>
            <a:r>
              <a:rPr lang="en-US" dirty="0"/>
              <a:t> results.</a:t>
            </a:r>
          </a:p>
        </p:txBody>
      </p:sp>
    </p:spTree>
    <p:extLst>
      <p:ext uri="{BB962C8B-B14F-4D97-AF65-F5344CB8AC3E}">
        <p14:creationId xmlns:p14="http://schemas.microsoft.com/office/powerpoint/2010/main" val="3503340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1DD2-AE56-6ABD-2E61-69FE98E02507}"/>
              </a:ext>
            </a:extLst>
          </p:cNvPr>
          <p:cNvSpPr>
            <a:spLocks noGrp="1"/>
          </p:cNvSpPr>
          <p:nvPr>
            <p:ph type="title"/>
          </p:nvPr>
        </p:nvSpPr>
        <p:spPr>
          <a:xfrm>
            <a:off x="609600" y="432610"/>
            <a:ext cx="11057467" cy="569268"/>
          </a:xfrm>
        </p:spPr>
        <p:txBody>
          <a:bodyPr anchor="b">
            <a:normAutofit/>
          </a:bodyPr>
          <a:lstStyle/>
          <a:p>
            <a:r>
              <a:rPr lang="en-US" dirty="0"/>
              <a:t>LBNF Beamline BID Irradiation Environment </a:t>
            </a:r>
            <a:r>
              <a:rPr lang="en-US"/>
              <a:t>Parameter Table</a:t>
            </a:r>
            <a:endParaRPr lang="en-US" dirty="0"/>
          </a:p>
        </p:txBody>
      </p:sp>
      <p:sp>
        <p:nvSpPr>
          <p:cNvPr id="4" name="Date Placeholder 3">
            <a:extLst>
              <a:ext uri="{FF2B5EF4-FFF2-40B4-BE49-F238E27FC236}">
                <a16:creationId xmlns:a16="http://schemas.microsoft.com/office/drawing/2014/main" id="{6768F449-CF4D-851C-D294-6A6A23A0306E}"/>
              </a:ext>
            </a:extLst>
          </p:cNvPr>
          <p:cNvSpPr>
            <a:spLocks noGrp="1"/>
          </p:cNvSpPr>
          <p:nvPr>
            <p:ph type="dt" sz="half" idx="10"/>
          </p:nvPr>
        </p:nvSpPr>
        <p:spPr>
          <a:xfrm>
            <a:off x="1156651" y="6539725"/>
            <a:ext cx="1104900" cy="187452"/>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06.29.2023</a:t>
            </a:r>
          </a:p>
        </p:txBody>
      </p:sp>
      <p:sp>
        <p:nvSpPr>
          <p:cNvPr id="5" name="Footer Placeholder 4">
            <a:extLst>
              <a:ext uri="{FF2B5EF4-FFF2-40B4-BE49-F238E27FC236}">
                <a16:creationId xmlns:a16="http://schemas.microsoft.com/office/drawing/2014/main" id="{8A14EA83-FEAD-50D0-9E6B-B13AD6D73EFC}"/>
              </a:ext>
            </a:extLst>
          </p:cNvPr>
          <p:cNvSpPr>
            <a:spLocks noGrp="1"/>
          </p:cNvSpPr>
          <p:nvPr>
            <p:ph type="ftr" sz="quarter" idx="11"/>
          </p:nvPr>
        </p:nvSpPr>
        <p:spPr>
          <a:xfrm>
            <a:off x="2694498" y="6539725"/>
            <a:ext cx="6893052" cy="187452"/>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P. Hurh | LBNF Targetry R&amp;D Needs - RaDIATE 2023</a:t>
            </a:r>
          </a:p>
        </p:txBody>
      </p:sp>
      <p:sp>
        <p:nvSpPr>
          <p:cNvPr id="6" name="Slide Number Placeholder 5">
            <a:extLst>
              <a:ext uri="{FF2B5EF4-FFF2-40B4-BE49-F238E27FC236}">
                <a16:creationId xmlns:a16="http://schemas.microsoft.com/office/drawing/2014/main" id="{43E7CFC7-A5CD-DD08-0C58-9D2BC8A74952}"/>
              </a:ext>
            </a:extLst>
          </p:cNvPr>
          <p:cNvSpPr>
            <a:spLocks noGrp="1"/>
          </p:cNvSpPr>
          <p:nvPr>
            <p:ph type="sldNum" sz="quarter" idx="12"/>
          </p:nvPr>
        </p:nvSpPr>
        <p:spPr>
          <a:xfrm>
            <a:off x="383455" y="6539725"/>
            <a:ext cx="454745" cy="187452"/>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EFEA031F-3946-4BBC-949C-5EB2BB7BA03C}" type="slidenum">
              <a:rPr kumimoji="0" lang="en-US" b="1"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19</a:t>
            </a:fld>
            <a:endParaRPr kumimoji="0" lang="en-US" b="1" i="0" u="none" strike="noStrike" kern="1200" cap="none" spc="0" normalizeH="0" baseline="0" noProof="0">
              <a:ln>
                <a:noFill/>
              </a:ln>
              <a:effectLst/>
              <a:uLnTx/>
              <a:uFillTx/>
            </a:endParaRPr>
          </a:p>
        </p:txBody>
      </p:sp>
      <p:graphicFrame>
        <p:nvGraphicFramePr>
          <p:cNvPr id="8" name="Content Placeholder 7">
            <a:extLst>
              <a:ext uri="{FF2B5EF4-FFF2-40B4-BE49-F238E27FC236}">
                <a16:creationId xmlns:a16="http://schemas.microsoft.com/office/drawing/2014/main" id="{B5E8EBDC-7DFB-47E8-8057-BCB9368B3FE8}"/>
              </a:ext>
            </a:extLst>
          </p:cNvPr>
          <p:cNvGraphicFramePr>
            <a:graphicFrameLocks noGrp="1"/>
          </p:cNvGraphicFramePr>
          <p:nvPr>
            <p:ph idx="13"/>
            <p:extLst>
              <p:ext uri="{D42A27DB-BD31-4B8C-83A1-F6EECF244321}">
                <p14:modId xmlns:p14="http://schemas.microsoft.com/office/powerpoint/2010/main" val="3530412738"/>
              </p:ext>
            </p:extLst>
          </p:nvPr>
        </p:nvGraphicFramePr>
        <p:xfrm>
          <a:off x="609600" y="1311747"/>
          <a:ext cx="11057472" cy="4432644"/>
        </p:xfrm>
        <a:graphic>
          <a:graphicData uri="http://schemas.openxmlformats.org/drawingml/2006/table">
            <a:tbl>
              <a:tblPr firstRow="1" bandRow="1">
                <a:solidFill>
                  <a:schemeClr val="bg1"/>
                </a:solidFill>
              </a:tblPr>
              <a:tblGrid>
                <a:gridCol w="1486852">
                  <a:extLst>
                    <a:ext uri="{9D8B030D-6E8A-4147-A177-3AD203B41FA5}">
                      <a16:colId xmlns:a16="http://schemas.microsoft.com/office/drawing/2014/main" val="3128832848"/>
                    </a:ext>
                  </a:extLst>
                </a:gridCol>
                <a:gridCol w="976528">
                  <a:extLst>
                    <a:ext uri="{9D8B030D-6E8A-4147-A177-3AD203B41FA5}">
                      <a16:colId xmlns:a16="http://schemas.microsoft.com/office/drawing/2014/main" val="730677708"/>
                    </a:ext>
                  </a:extLst>
                </a:gridCol>
                <a:gridCol w="1152479">
                  <a:extLst>
                    <a:ext uri="{9D8B030D-6E8A-4147-A177-3AD203B41FA5}">
                      <a16:colId xmlns:a16="http://schemas.microsoft.com/office/drawing/2014/main" val="2184815064"/>
                    </a:ext>
                  </a:extLst>
                </a:gridCol>
                <a:gridCol w="1141243">
                  <a:extLst>
                    <a:ext uri="{9D8B030D-6E8A-4147-A177-3AD203B41FA5}">
                      <a16:colId xmlns:a16="http://schemas.microsoft.com/office/drawing/2014/main" val="2317295696"/>
                    </a:ext>
                  </a:extLst>
                </a:gridCol>
                <a:gridCol w="1103006">
                  <a:extLst>
                    <a:ext uri="{9D8B030D-6E8A-4147-A177-3AD203B41FA5}">
                      <a16:colId xmlns:a16="http://schemas.microsoft.com/office/drawing/2014/main" val="471397479"/>
                    </a:ext>
                  </a:extLst>
                </a:gridCol>
                <a:gridCol w="952997">
                  <a:extLst>
                    <a:ext uri="{9D8B030D-6E8A-4147-A177-3AD203B41FA5}">
                      <a16:colId xmlns:a16="http://schemas.microsoft.com/office/drawing/2014/main" val="2058268363"/>
                    </a:ext>
                  </a:extLst>
                </a:gridCol>
                <a:gridCol w="952997">
                  <a:extLst>
                    <a:ext uri="{9D8B030D-6E8A-4147-A177-3AD203B41FA5}">
                      <a16:colId xmlns:a16="http://schemas.microsoft.com/office/drawing/2014/main" val="3025850622"/>
                    </a:ext>
                  </a:extLst>
                </a:gridCol>
                <a:gridCol w="1194188">
                  <a:extLst>
                    <a:ext uri="{9D8B030D-6E8A-4147-A177-3AD203B41FA5}">
                      <a16:colId xmlns:a16="http://schemas.microsoft.com/office/drawing/2014/main" val="945989920"/>
                    </a:ext>
                  </a:extLst>
                </a:gridCol>
                <a:gridCol w="1085358">
                  <a:extLst>
                    <a:ext uri="{9D8B030D-6E8A-4147-A177-3AD203B41FA5}">
                      <a16:colId xmlns:a16="http://schemas.microsoft.com/office/drawing/2014/main" val="2253935582"/>
                    </a:ext>
                  </a:extLst>
                </a:gridCol>
                <a:gridCol w="1011824">
                  <a:extLst>
                    <a:ext uri="{9D8B030D-6E8A-4147-A177-3AD203B41FA5}">
                      <a16:colId xmlns:a16="http://schemas.microsoft.com/office/drawing/2014/main" val="2693501353"/>
                    </a:ext>
                  </a:extLst>
                </a:gridCol>
              </a:tblGrid>
              <a:tr h="993940">
                <a:tc>
                  <a:txBody>
                    <a:bodyPr/>
                    <a:lstStyle/>
                    <a:p>
                      <a:pPr algn="ctr" rtl="0" fontAlgn="b"/>
                      <a:r>
                        <a:rPr lang="en-US" sz="1400" b="0" cap="none" spc="0">
                          <a:solidFill>
                            <a:schemeClr val="bg1"/>
                          </a:solidFill>
                          <a:effectLst/>
                        </a:rPr>
                        <a:t>Compnent Name</a:t>
                      </a:r>
                    </a:p>
                  </a:txBody>
                  <a:tcPr marL="110124" marR="26355" marT="84711" marB="84711"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Material</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Material Grade</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LBNF Primary Beam Power Case (MW)</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Required Lifetime (op year)</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Peak dpa/year</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dpa/life</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Peak Fluence/year (p/cm^2)</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Fluence/life (p/cm^2)</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Mean peak temp (C)</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1423293425"/>
                  </a:ext>
                </a:extLst>
              </a:tr>
              <a:tr h="598623">
                <a:tc>
                  <a:txBody>
                    <a:bodyPr/>
                    <a:lstStyle/>
                    <a:p>
                      <a:pPr algn="ctr" rtl="0" fontAlgn="b"/>
                      <a:r>
                        <a:rPr lang="en-US" sz="1400" cap="none" spc="0" dirty="0">
                          <a:solidFill>
                            <a:schemeClr val="tx1"/>
                          </a:solidFill>
                          <a:effectLst/>
                        </a:rPr>
                        <a:t>Primary Beam Window</a:t>
                      </a:r>
                    </a:p>
                  </a:txBody>
                  <a:tcPr marL="110124" marR="26355" marT="84711" marB="84711" anchor="b">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Beryllium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S200FH</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5</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9.35E-02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4.67E-01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1.23E+22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90</a:t>
                      </a:r>
                    </a:p>
                  </a:txBody>
                  <a:tcPr marL="110124" marR="26355" marT="84711" marB="84711" anchor="b">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025453946"/>
                  </a:ext>
                </a:extLst>
              </a:tr>
              <a:tr h="598623">
                <a:tc>
                  <a:txBody>
                    <a:bodyPr/>
                    <a:lstStyle/>
                    <a:p>
                      <a:pPr algn="ctr" rtl="0" fontAlgn="b"/>
                      <a:r>
                        <a:rPr lang="en-US" sz="1400" cap="none" spc="0">
                          <a:solidFill>
                            <a:srgbClr val="000000"/>
                          </a:solidFill>
                          <a:effectLst/>
                        </a:rPr>
                        <a:t>Target windows</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Titanium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6Al-4V Mill Anneal</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2.50E+00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2.50E+00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144</a:t>
                      </a:r>
                    </a:p>
                  </a:txBody>
                  <a:tcPr marL="110124" marR="26355" marT="84711" marB="84711"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157533187"/>
                  </a:ext>
                </a:extLst>
              </a:tr>
              <a:tr h="400965">
                <a:tc>
                  <a:txBody>
                    <a:bodyPr/>
                    <a:lstStyle/>
                    <a:p>
                      <a:pPr algn="ctr" rtl="0" fontAlgn="b"/>
                      <a:r>
                        <a:rPr lang="en-US" sz="1400" cap="none" spc="0">
                          <a:solidFill>
                            <a:schemeClr val="tx1"/>
                          </a:solidFill>
                          <a:effectLst/>
                        </a:rPr>
                        <a:t>Target core</a:t>
                      </a:r>
                    </a:p>
                  </a:txBody>
                  <a:tcPr marL="110124" marR="26355" marT="84711" marB="84711"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Graphite</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IG-430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dirty="0">
                          <a:solidFill>
                            <a:schemeClr val="tx1"/>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5.00E-01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5.00E-01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487</a:t>
                      </a:r>
                    </a:p>
                  </a:txBody>
                  <a:tcPr marL="110124" marR="26355" marT="84711" marB="84711"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847862082"/>
                  </a:ext>
                </a:extLst>
              </a:tr>
              <a:tr h="598623">
                <a:tc>
                  <a:txBody>
                    <a:bodyPr/>
                    <a:lstStyle/>
                    <a:p>
                      <a:pPr algn="ctr" rtl="0" fontAlgn="b"/>
                      <a:r>
                        <a:rPr lang="en-US" sz="1400" cap="none" spc="0">
                          <a:solidFill>
                            <a:srgbClr val="000000"/>
                          </a:solidFill>
                          <a:effectLst/>
                        </a:rPr>
                        <a:t>US Decay Pipe Window</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Aluminum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6061-T6</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5</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4.55E-01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2.27E+00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94</a:t>
                      </a:r>
                    </a:p>
                  </a:txBody>
                  <a:tcPr marL="110124" marR="26355" marT="84711" marB="84711"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64643076"/>
                  </a:ext>
                </a:extLst>
              </a:tr>
              <a:tr h="598623">
                <a:tc>
                  <a:txBody>
                    <a:bodyPr/>
                    <a:lstStyle/>
                    <a:p>
                      <a:pPr algn="ctr" rtl="0" fontAlgn="b"/>
                      <a:r>
                        <a:rPr lang="en-US" sz="1400" cap="none" spc="0">
                          <a:solidFill>
                            <a:schemeClr val="tx1"/>
                          </a:solidFill>
                          <a:effectLst/>
                        </a:rPr>
                        <a:t>DS Decay Pipe Window</a:t>
                      </a:r>
                    </a:p>
                  </a:txBody>
                  <a:tcPr marL="110124" marR="26355" marT="84711" marB="84711"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Stainless Steel</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S304L</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30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1.19E-03</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3.58E-02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2.24E+17</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6.72E+18</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107</a:t>
                      </a:r>
                    </a:p>
                  </a:txBody>
                  <a:tcPr marL="110124" marR="26355" marT="84711" marB="84711"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086531251"/>
                  </a:ext>
                </a:extLst>
              </a:tr>
              <a:tr h="400965">
                <a:tc>
                  <a:txBody>
                    <a:bodyPr/>
                    <a:lstStyle/>
                    <a:p>
                      <a:pPr algn="ctr" rtl="0" fontAlgn="b"/>
                      <a:r>
                        <a:rPr lang="en-US" sz="1400" cap="none" spc="0">
                          <a:solidFill>
                            <a:srgbClr val="000000"/>
                          </a:solidFill>
                          <a:effectLst/>
                        </a:rPr>
                        <a:t>Hadron Absorber</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Aluminum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6061-T6</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2.4</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30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3.10E-04</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9.30E-03</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2.24E+17</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6.72E+18</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dirty="0">
                          <a:solidFill>
                            <a:srgbClr val="000000"/>
                          </a:solidFill>
                          <a:effectLst/>
                        </a:rPr>
                        <a:t>70</a:t>
                      </a:r>
                    </a:p>
                  </a:txBody>
                  <a:tcPr marL="110124" marR="26355" marT="84711" marB="84711"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745096461"/>
                  </a:ext>
                </a:extLst>
              </a:tr>
            </a:tbl>
          </a:graphicData>
        </a:graphic>
      </p:graphicFrame>
      <p:sp>
        <p:nvSpPr>
          <p:cNvPr id="7" name="Frame 6">
            <a:extLst>
              <a:ext uri="{FF2B5EF4-FFF2-40B4-BE49-F238E27FC236}">
                <a16:creationId xmlns:a16="http://schemas.microsoft.com/office/drawing/2014/main" id="{F5032743-5371-CA88-A81E-00962947BE7E}"/>
              </a:ext>
            </a:extLst>
          </p:cNvPr>
          <p:cNvSpPr/>
          <p:nvPr/>
        </p:nvSpPr>
        <p:spPr>
          <a:xfrm>
            <a:off x="609600" y="5327702"/>
            <a:ext cx="11057467" cy="416689"/>
          </a:xfrm>
          <a:prstGeom prst="frame">
            <a:avLst>
              <a:gd name="adj1" fmla="val 4808"/>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E5C5DA2C-1E5B-A5D8-169B-798332513916}"/>
              </a:ext>
            </a:extLst>
          </p:cNvPr>
          <p:cNvSpPr txBox="1"/>
          <p:nvPr/>
        </p:nvSpPr>
        <p:spPr>
          <a:xfrm>
            <a:off x="609600" y="5810488"/>
            <a:ext cx="11057467"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marL="285750" indent="-285750">
              <a:buFont typeface="Arial" panose="020B0604020202020204" pitchFamily="34" charset="0"/>
              <a:buChar char="•"/>
            </a:pPr>
            <a:r>
              <a:rPr lang="en-US" dirty="0"/>
              <a:t>For Absorber, radiation damage effects in Al is not critical due to low </a:t>
            </a:r>
            <a:r>
              <a:rPr lang="en-US" dirty="0" err="1"/>
              <a:t>dpa</a:t>
            </a:r>
            <a:r>
              <a:rPr lang="en-US" dirty="0"/>
              <a:t>, except for physical properties (thermal conductivity). Possibility of collaboration on Al PBW at ORNL and Al windows at TRIUMF</a:t>
            </a:r>
          </a:p>
        </p:txBody>
      </p:sp>
    </p:spTree>
    <p:extLst>
      <p:ext uri="{BB962C8B-B14F-4D97-AF65-F5344CB8AC3E}">
        <p14:creationId xmlns:p14="http://schemas.microsoft.com/office/powerpoint/2010/main" val="437437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63AF-7C92-F0E2-3506-A413A718ACB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29A8486B-DBA8-BF9D-7064-51C09AEE667C}"/>
              </a:ext>
            </a:extLst>
          </p:cNvPr>
          <p:cNvSpPr>
            <a:spLocks noGrp="1"/>
          </p:cNvSpPr>
          <p:nvPr>
            <p:ph idx="1"/>
          </p:nvPr>
        </p:nvSpPr>
        <p:spPr/>
        <p:txBody>
          <a:bodyPr/>
          <a:lstStyle/>
          <a:p>
            <a:r>
              <a:rPr lang="en-US" dirty="0"/>
              <a:t>Overview of irradiation environment for LBNF Beam Intercepting Devices (BID)</a:t>
            </a:r>
          </a:p>
          <a:p>
            <a:r>
              <a:rPr lang="en-US" dirty="0"/>
              <a:t>LBNF Absorber</a:t>
            </a:r>
          </a:p>
          <a:p>
            <a:pPr lvl="1"/>
            <a:r>
              <a:rPr lang="en-US" dirty="0"/>
              <a:t>Irradiation and Loading Environment</a:t>
            </a:r>
          </a:p>
          <a:p>
            <a:pPr lvl="1"/>
            <a:r>
              <a:rPr lang="en-US" dirty="0"/>
              <a:t>Identified R&amp;D needs</a:t>
            </a:r>
          </a:p>
          <a:p>
            <a:r>
              <a:rPr lang="en-US" dirty="0"/>
              <a:t>LBNF Target</a:t>
            </a:r>
          </a:p>
          <a:p>
            <a:pPr lvl="1"/>
            <a:r>
              <a:rPr lang="en-US" dirty="0"/>
              <a:t>Irradiation and Loading Environment</a:t>
            </a:r>
          </a:p>
          <a:p>
            <a:pPr lvl="1"/>
            <a:r>
              <a:rPr lang="en-US" dirty="0"/>
              <a:t>Identified R&amp;D needs</a:t>
            </a:r>
          </a:p>
          <a:p>
            <a:r>
              <a:rPr lang="en-US" dirty="0"/>
              <a:t>Thoughts on engineering motivations for radiation damage R&amp;D</a:t>
            </a:r>
          </a:p>
          <a:p>
            <a:pPr lvl="1"/>
            <a:r>
              <a:rPr lang="en-US" dirty="0"/>
              <a:t>What is important for avoiding early failure? for predicting lifetime? for satisfying safety requirements?</a:t>
            </a:r>
          </a:p>
          <a:p>
            <a:pPr lvl="1"/>
            <a:r>
              <a:rPr lang="en-US" dirty="0"/>
              <a:t>Detectable flaws, fracture toughness, and ASME BPVC Section III (Rules for Constructions of Nuclear Facility Components)</a:t>
            </a:r>
          </a:p>
        </p:txBody>
      </p:sp>
      <p:sp>
        <p:nvSpPr>
          <p:cNvPr id="4" name="Date Placeholder 3">
            <a:extLst>
              <a:ext uri="{FF2B5EF4-FFF2-40B4-BE49-F238E27FC236}">
                <a16:creationId xmlns:a16="http://schemas.microsoft.com/office/drawing/2014/main" id="{5B1E9B61-B4D7-7E09-F3B8-52DF94ED7543}"/>
              </a:ext>
            </a:extLst>
          </p:cNvPr>
          <p:cNvSpPr>
            <a:spLocks noGrp="1"/>
          </p:cNvSpPr>
          <p:nvPr>
            <p:ph type="dt" sz="half" idx="10"/>
          </p:nvPr>
        </p:nvSpPr>
        <p:spPr/>
        <p:txBody>
          <a:bodyPr/>
          <a:lstStyle/>
          <a:p>
            <a:r>
              <a:rPr lang="en-US"/>
              <a:t>06.29.2023</a:t>
            </a:r>
            <a:endParaRPr lang="en-US" dirty="0"/>
          </a:p>
        </p:txBody>
      </p:sp>
      <p:sp>
        <p:nvSpPr>
          <p:cNvPr id="5" name="Footer Placeholder 4">
            <a:extLst>
              <a:ext uri="{FF2B5EF4-FFF2-40B4-BE49-F238E27FC236}">
                <a16:creationId xmlns:a16="http://schemas.microsoft.com/office/drawing/2014/main" id="{AF07A4EE-1EFE-21C6-8D4D-C5F7EA78D3F2}"/>
              </a:ext>
            </a:extLst>
          </p:cNvPr>
          <p:cNvSpPr>
            <a:spLocks noGrp="1"/>
          </p:cNvSpPr>
          <p:nvPr>
            <p:ph type="ftr" sz="quarter" idx="11"/>
          </p:nvPr>
        </p:nvSpPr>
        <p:spPr/>
        <p:txBody>
          <a:bodyPr/>
          <a:lstStyle/>
          <a:p>
            <a:r>
              <a:rPr lang="en-US"/>
              <a:t>P. Hurh | LBNF Targetry R&amp;D Needs - RaDIATE 2023</a:t>
            </a:r>
            <a:endParaRPr lang="en-US" dirty="0"/>
          </a:p>
        </p:txBody>
      </p:sp>
      <p:sp>
        <p:nvSpPr>
          <p:cNvPr id="6" name="Slide Number Placeholder 5">
            <a:extLst>
              <a:ext uri="{FF2B5EF4-FFF2-40B4-BE49-F238E27FC236}">
                <a16:creationId xmlns:a16="http://schemas.microsoft.com/office/drawing/2014/main" id="{CD65CE1B-86F7-F6A8-7308-85E389FF79A8}"/>
              </a:ext>
            </a:extLst>
          </p:cNvPr>
          <p:cNvSpPr>
            <a:spLocks noGrp="1"/>
          </p:cNvSpPr>
          <p:nvPr>
            <p:ph type="sldNum" sz="quarter" idx="12"/>
          </p:nvPr>
        </p:nvSpPr>
        <p:spPr/>
        <p:txBody>
          <a:bodyPr/>
          <a:lstStyle/>
          <a:p>
            <a:fld id="{EFEA031F-3946-4BBC-949C-5EB2BB7BA03C}" type="slidenum">
              <a:rPr lang="en-US" smtClean="0"/>
              <a:t>2</a:t>
            </a:fld>
            <a:endParaRPr lang="en-US"/>
          </a:p>
        </p:txBody>
      </p:sp>
    </p:spTree>
    <p:extLst>
      <p:ext uri="{BB962C8B-B14F-4D97-AF65-F5344CB8AC3E}">
        <p14:creationId xmlns:p14="http://schemas.microsoft.com/office/powerpoint/2010/main" val="1961968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1546" y="6068206"/>
            <a:ext cx="7869116" cy="712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520863" y="726205"/>
            <a:ext cx="11447363" cy="5637854"/>
          </a:xfrm>
          <a:prstGeom prst="rect">
            <a:avLst/>
          </a:prstGeom>
        </p:spPr>
      </p:pic>
      <p:sp>
        <p:nvSpPr>
          <p:cNvPr id="10" name="Rectangle 9"/>
          <p:cNvSpPr/>
          <p:nvPr/>
        </p:nvSpPr>
        <p:spPr>
          <a:xfrm flipV="1">
            <a:off x="9309850" y="812525"/>
            <a:ext cx="2016369" cy="404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5203197" y="632864"/>
            <a:ext cx="17907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574461" y="2059091"/>
            <a:ext cx="6078331" cy="1015663"/>
          </a:xfrm>
          <a:prstGeom prst="rect">
            <a:avLst/>
          </a:prstGeom>
          <a:noFill/>
        </p:spPr>
        <p:txBody>
          <a:bodyPr wrap="square" rtlCol="0">
            <a:spAutoFit/>
          </a:bodyPr>
          <a:lstStyle/>
          <a:p>
            <a:pPr algn="ctr"/>
            <a:r>
              <a:rPr lang="en-GB" sz="2000" dirty="0"/>
              <a:t>FLUKA simulation by John Back of Warwick University</a:t>
            </a:r>
          </a:p>
          <a:p>
            <a:pPr marL="285750" indent="-285750" algn="ctr">
              <a:buFont typeface="Arial" panose="020B0604020202020204" pitchFamily="34" charset="0"/>
              <a:buChar char="•"/>
            </a:pPr>
            <a:r>
              <a:rPr lang="en-GB" sz="2000" dirty="0"/>
              <a:t>1.2MW on a 1.5m long target</a:t>
            </a:r>
          </a:p>
          <a:p>
            <a:pPr marL="285750" indent="-285750" algn="ctr">
              <a:buFont typeface="Arial" panose="020B0604020202020204" pitchFamily="34" charset="0"/>
              <a:buChar char="•"/>
            </a:pPr>
            <a:r>
              <a:rPr lang="en-GB" sz="2000" dirty="0"/>
              <a:t>24.3kW total heat deposition</a:t>
            </a:r>
          </a:p>
        </p:txBody>
      </p:sp>
      <p:sp>
        <p:nvSpPr>
          <p:cNvPr id="11" name="Title 1"/>
          <p:cNvSpPr txBox="1">
            <a:spLocks/>
          </p:cNvSpPr>
          <p:nvPr/>
        </p:nvSpPr>
        <p:spPr>
          <a:xfrm>
            <a:off x="-5097" y="129619"/>
            <a:ext cx="12197097" cy="7530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GB" dirty="0"/>
              <a:t>LBNF Target Irradiation Environment - Thermal</a:t>
            </a:r>
          </a:p>
        </p:txBody>
      </p:sp>
      <p:pic>
        <p:nvPicPr>
          <p:cNvPr id="2" name="Picture 1">
            <a:extLst>
              <a:ext uri="{FF2B5EF4-FFF2-40B4-BE49-F238E27FC236}">
                <a16:creationId xmlns:a16="http://schemas.microsoft.com/office/drawing/2014/main" id="{15E7ACC3-8650-2453-2C87-CD3450668B9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3615" y="1983146"/>
            <a:ext cx="7549060" cy="3139270"/>
          </a:xfrm>
          <a:prstGeom prst="rect">
            <a:avLst/>
          </a:prstGeom>
        </p:spPr>
      </p:pic>
      <p:sp>
        <p:nvSpPr>
          <p:cNvPr id="3" name="Date Placeholder 2">
            <a:extLst>
              <a:ext uri="{FF2B5EF4-FFF2-40B4-BE49-F238E27FC236}">
                <a16:creationId xmlns:a16="http://schemas.microsoft.com/office/drawing/2014/main" id="{E40B7914-5B0C-B805-CF69-DA2D9F97A088}"/>
              </a:ext>
            </a:extLst>
          </p:cNvPr>
          <p:cNvSpPr>
            <a:spLocks noGrp="1"/>
          </p:cNvSpPr>
          <p:nvPr>
            <p:ph type="dt" sz="half" idx="10"/>
          </p:nvPr>
        </p:nvSpPr>
        <p:spPr/>
        <p:txBody>
          <a:bodyPr/>
          <a:lstStyle/>
          <a:p>
            <a:r>
              <a:rPr lang="en-US"/>
              <a:t>06.29.2023</a:t>
            </a:r>
            <a:endParaRPr lang="en-US" dirty="0"/>
          </a:p>
        </p:txBody>
      </p:sp>
      <p:sp>
        <p:nvSpPr>
          <p:cNvPr id="6" name="Footer Placeholder 5">
            <a:extLst>
              <a:ext uri="{FF2B5EF4-FFF2-40B4-BE49-F238E27FC236}">
                <a16:creationId xmlns:a16="http://schemas.microsoft.com/office/drawing/2014/main" id="{9B468E2D-52AF-B932-B295-7FCEB8D59A8A}"/>
              </a:ext>
            </a:extLst>
          </p:cNvPr>
          <p:cNvSpPr>
            <a:spLocks noGrp="1"/>
          </p:cNvSpPr>
          <p:nvPr>
            <p:ph type="ftr" sz="quarter" idx="11"/>
          </p:nvPr>
        </p:nvSpPr>
        <p:spPr/>
        <p:txBody>
          <a:bodyPr/>
          <a:lstStyle/>
          <a:p>
            <a:r>
              <a:rPr lang="en-US" dirty="0"/>
              <a:t>P. Hurh | LBNF </a:t>
            </a:r>
            <a:r>
              <a:rPr lang="en-US" dirty="0" err="1"/>
              <a:t>Targetry</a:t>
            </a:r>
            <a:r>
              <a:rPr lang="en-US" dirty="0"/>
              <a:t> R&amp;D Needs - </a:t>
            </a:r>
            <a:r>
              <a:rPr lang="en-US" dirty="0" err="1"/>
              <a:t>RaDIATE</a:t>
            </a:r>
            <a:r>
              <a:rPr lang="en-US" dirty="0"/>
              <a:t> 2023</a:t>
            </a:r>
          </a:p>
        </p:txBody>
      </p:sp>
    </p:spTree>
    <p:extLst>
      <p:ext uri="{BB962C8B-B14F-4D97-AF65-F5344CB8AC3E}">
        <p14:creationId xmlns:p14="http://schemas.microsoft.com/office/powerpoint/2010/main" val="841595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E1CB0-18E1-CC5A-5180-4268DAF322A6}"/>
              </a:ext>
            </a:extLst>
          </p:cNvPr>
          <p:cNvSpPr>
            <a:spLocks noGrp="1"/>
          </p:cNvSpPr>
          <p:nvPr>
            <p:ph type="title"/>
          </p:nvPr>
        </p:nvSpPr>
        <p:spPr/>
        <p:txBody>
          <a:bodyPr/>
          <a:lstStyle/>
          <a:p>
            <a:r>
              <a:rPr lang="en-GB" dirty="0"/>
              <a:t>1 Pulse Thermal</a:t>
            </a:r>
          </a:p>
        </p:txBody>
      </p:sp>
      <p:sp>
        <p:nvSpPr>
          <p:cNvPr id="3" name="Content Placeholder 2">
            <a:extLst>
              <a:ext uri="{FF2B5EF4-FFF2-40B4-BE49-F238E27FC236}">
                <a16:creationId xmlns:a16="http://schemas.microsoft.com/office/drawing/2014/main" id="{1E1063BE-20AE-CE1E-64E6-0AC0994B2554}"/>
              </a:ext>
            </a:extLst>
          </p:cNvPr>
          <p:cNvSpPr>
            <a:spLocks noGrp="1"/>
          </p:cNvSpPr>
          <p:nvPr>
            <p:ph idx="1"/>
          </p:nvPr>
        </p:nvSpPr>
        <p:spPr/>
        <p:txBody>
          <a:bodyPr/>
          <a:lstStyle/>
          <a:p>
            <a:r>
              <a:rPr lang="en-GB" dirty="0"/>
              <a:t>Cross check that heat load has been correctly applied in CFX by simulating a single pulse on an initially cold target</a:t>
            </a:r>
          </a:p>
        </p:txBody>
      </p:sp>
      <p:pic>
        <p:nvPicPr>
          <p:cNvPr id="6" name="Picture 5">
            <a:extLst>
              <a:ext uri="{FF2B5EF4-FFF2-40B4-BE49-F238E27FC236}">
                <a16:creationId xmlns:a16="http://schemas.microsoft.com/office/drawing/2014/main" id="{641DF622-FAEE-10B3-E0DF-9F1C48DB6732}"/>
              </a:ext>
            </a:extLst>
          </p:cNvPr>
          <p:cNvPicPr>
            <a:picLocks noChangeAspect="1"/>
          </p:cNvPicPr>
          <p:nvPr/>
        </p:nvPicPr>
        <p:blipFill>
          <a:blip r:embed="rId2"/>
          <a:stretch>
            <a:fillRect/>
          </a:stretch>
        </p:blipFill>
        <p:spPr>
          <a:xfrm>
            <a:off x="527638" y="1935332"/>
            <a:ext cx="11391416" cy="4025235"/>
          </a:xfrm>
          <a:prstGeom prst="rect">
            <a:avLst/>
          </a:prstGeom>
        </p:spPr>
      </p:pic>
      <p:pic>
        <p:nvPicPr>
          <p:cNvPr id="8" name="Picture 7">
            <a:extLst>
              <a:ext uri="{FF2B5EF4-FFF2-40B4-BE49-F238E27FC236}">
                <a16:creationId xmlns:a16="http://schemas.microsoft.com/office/drawing/2014/main" id="{A8E601EF-5F3E-60F6-C3E9-EDE023DEB607}"/>
              </a:ext>
            </a:extLst>
          </p:cNvPr>
          <p:cNvPicPr>
            <a:picLocks noChangeAspect="1"/>
          </p:cNvPicPr>
          <p:nvPr/>
        </p:nvPicPr>
        <p:blipFill rotWithShape="1">
          <a:blip r:embed="rId3"/>
          <a:srcRect t="35599" b="32837"/>
          <a:stretch/>
        </p:blipFill>
        <p:spPr>
          <a:xfrm>
            <a:off x="3590248" y="4163977"/>
            <a:ext cx="8099387" cy="1379092"/>
          </a:xfrm>
          <a:prstGeom prst="rect">
            <a:avLst/>
          </a:prstGeom>
          <a:ln w="19050">
            <a:solidFill>
              <a:srgbClr val="000000"/>
            </a:solidFill>
          </a:ln>
        </p:spPr>
      </p:pic>
      <p:cxnSp>
        <p:nvCxnSpPr>
          <p:cNvPr id="5" name="Straight Arrow Connector 4">
            <a:extLst>
              <a:ext uri="{FF2B5EF4-FFF2-40B4-BE49-F238E27FC236}">
                <a16:creationId xmlns:a16="http://schemas.microsoft.com/office/drawing/2014/main" id="{90695965-E6A5-8624-7217-909DAE38AF9B}"/>
              </a:ext>
            </a:extLst>
          </p:cNvPr>
          <p:cNvCxnSpPr>
            <a:cxnSpLocks/>
          </p:cNvCxnSpPr>
          <p:nvPr/>
        </p:nvCxnSpPr>
        <p:spPr>
          <a:xfrm>
            <a:off x="5304507" y="3231472"/>
            <a:ext cx="714553" cy="932505"/>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29EE4BF-F1C6-E814-89EE-77B920DDE07A}"/>
              </a:ext>
            </a:extLst>
          </p:cNvPr>
          <p:cNvSpPr txBox="1"/>
          <p:nvPr/>
        </p:nvSpPr>
        <p:spPr>
          <a:xfrm>
            <a:off x="7560445" y="1711401"/>
            <a:ext cx="2820842" cy="1200329"/>
          </a:xfrm>
          <a:prstGeom prst="rect">
            <a:avLst/>
          </a:prstGeom>
          <a:noFill/>
        </p:spPr>
        <p:txBody>
          <a:bodyPr wrap="square" rtlCol="0">
            <a:spAutoFit/>
          </a:bodyPr>
          <a:lstStyle/>
          <a:p>
            <a:r>
              <a:rPr lang="en-GB" sz="2400" b="1" dirty="0"/>
              <a:t>Peak </a:t>
            </a:r>
            <a:r>
              <a:rPr lang="el-GR" sz="2400" b="1" dirty="0">
                <a:latin typeface="Calibri" panose="020F0502020204030204" pitchFamily="34" charset="0"/>
                <a:cs typeface="Calibri" panose="020F0502020204030204" pitchFamily="34" charset="0"/>
              </a:rPr>
              <a:t>Δ</a:t>
            </a:r>
            <a:r>
              <a:rPr lang="en-GB" sz="2400" b="1" dirty="0">
                <a:latin typeface="Calibri" panose="020F0502020204030204" pitchFamily="34" charset="0"/>
                <a:cs typeface="Calibri" panose="020F0502020204030204" pitchFamily="34" charset="0"/>
              </a:rPr>
              <a:t>T per pulse:</a:t>
            </a:r>
          </a:p>
          <a:p>
            <a:r>
              <a:rPr lang="en-GB" sz="2400" b="1" dirty="0">
                <a:latin typeface="Calibri" panose="020F0502020204030204" pitchFamily="34" charset="0"/>
                <a:cs typeface="Calibri" panose="020F0502020204030204" pitchFamily="34" charset="0"/>
              </a:rPr>
              <a:t>115°C in graphite</a:t>
            </a:r>
          </a:p>
          <a:p>
            <a:r>
              <a:rPr lang="en-GB" sz="2400" b="1" dirty="0">
                <a:latin typeface="Calibri" panose="020F0502020204030204" pitchFamily="34" charset="0"/>
                <a:cs typeface="Calibri" panose="020F0502020204030204" pitchFamily="34" charset="0"/>
              </a:rPr>
              <a:t>70 °C in titanium</a:t>
            </a:r>
            <a:endParaRPr lang="en-GB" sz="2400" b="1" dirty="0"/>
          </a:p>
        </p:txBody>
      </p:sp>
      <p:sp>
        <p:nvSpPr>
          <p:cNvPr id="9" name="Date Placeholder 8">
            <a:extLst>
              <a:ext uri="{FF2B5EF4-FFF2-40B4-BE49-F238E27FC236}">
                <a16:creationId xmlns:a16="http://schemas.microsoft.com/office/drawing/2014/main" id="{F86A5232-8BE1-E4C4-DBF7-19828CEA926C}"/>
              </a:ext>
            </a:extLst>
          </p:cNvPr>
          <p:cNvSpPr>
            <a:spLocks noGrp="1"/>
          </p:cNvSpPr>
          <p:nvPr>
            <p:ph type="dt" sz="half" idx="10"/>
          </p:nvPr>
        </p:nvSpPr>
        <p:spPr/>
        <p:txBody>
          <a:bodyPr/>
          <a:lstStyle/>
          <a:p>
            <a:r>
              <a:rPr lang="en-US"/>
              <a:t>06.29.2023</a:t>
            </a:r>
            <a:endParaRPr lang="en-US" dirty="0"/>
          </a:p>
        </p:txBody>
      </p:sp>
      <p:sp>
        <p:nvSpPr>
          <p:cNvPr id="10" name="Footer Placeholder 9">
            <a:extLst>
              <a:ext uri="{FF2B5EF4-FFF2-40B4-BE49-F238E27FC236}">
                <a16:creationId xmlns:a16="http://schemas.microsoft.com/office/drawing/2014/main" id="{D6B91699-2086-94CE-AA56-DF62616A2B0F}"/>
              </a:ext>
            </a:extLst>
          </p:cNvPr>
          <p:cNvSpPr>
            <a:spLocks noGrp="1"/>
          </p:cNvSpPr>
          <p:nvPr>
            <p:ph type="ftr" sz="quarter" idx="11"/>
          </p:nvPr>
        </p:nvSpPr>
        <p:spPr/>
        <p:txBody>
          <a:bodyPr/>
          <a:lstStyle/>
          <a:p>
            <a:r>
              <a:rPr lang="en-US"/>
              <a:t>P. Hurh | LBNF Targetry R&amp;D Needs - RaDIATE 2023</a:t>
            </a:r>
            <a:endParaRPr lang="en-US" dirty="0"/>
          </a:p>
        </p:txBody>
      </p:sp>
    </p:spTree>
    <p:extLst>
      <p:ext uri="{BB962C8B-B14F-4D97-AF65-F5344CB8AC3E}">
        <p14:creationId xmlns:p14="http://schemas.microsoft.com/office/powerpoint/2010/main" val="2654304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D6681-A547-9680-4D89-4672921A9952}"/>
              </a:ext>
            </a:extLst>
          </p:cNvPr>
          <p:cNvSpPr>
            <a:spLocks noGrp="1"/>
          </p:cNvSpPr>
          <p:nvPr>
            <p:ph type="title"/>
          </p:nvPr>
        </p:nvSpPr>
        <p:spPr/>
        <p:txBody>
          <a:bodyPr/>
          <a:lstStyle/>
          <a:p>
            <a:r>
              <a:rPr lang="en-GB" dirty="0"/>
              <a:t>Steady State Fluid</a:t>
            </a:r>
          </a:p>
        </p:txBody>
      </p:sp>
      <p:grpSp>
        <p:nvGrpSpPr>
          <p:cNvPr id="7" name="Group 6">
            <a:extLst>
              <a:ext uri="{FF2B5EF4-FFF2-40B4-BE49-F238E27FC236}">
                <a16:creationId xmlns:a16="http://schemas.microsoft.com/office/drawing/2014/main" id="{16E806B1-90A8-1A93-7C62-86E6B1BF6D19}"/>
              </a:ext>
            </a:extLst>
          </p:cNvPr>
          <p:cNvGrpSpPr/>
          <p:nvPr/>
        </p:nvGrpSpPr>
        <p:grpSpPr>
          <a:xfrm>
            <a:off x="390525" y="885224"/>
            <a:ext cx="11215642" cy="5154807"/>
            <a:chOff x="390525" y="885224"/>
            <a:chExt cx="11215642" cy="5154807"/>
          </a:xfrm>
        </p:grpSpPr>
        <p:pic>
          <p:nvPicPr>
            <p:cNvPr id="6" name="Picture 5">
              <a:extLst>
                <a:ext uri="{FF2B5EF4-FFF2-40B4-BE49-F238E27FC236}">
                  <a16:creationId xmlns:a16="http://schemas.microsoft.com/office/drawing/2014/main" id="{8104A17E-99BE-F90D-5E80-14972F5655C4}"/>
                </a:ext>
              </a:extLst>
            </p:cNvPr>
            <p:cNvPicPr>
              <a:picLocks noChangeAspect="1"/>
            </p:cNvPicPr>
            <p:nvPr/>
          </p:nvPicPr>
          <p:blipFill>
            <a:blip r:embed="rId2"/>
            <a:stretch>
              <a:fillRect/>
            </a:stretch>
          </p:blipFill>
          <p:spPr>
            <a:xfrm>
              <a:off x="390525" y="1220381"/>
              <a:ext cx="10591800" cy="4819650"/>
            </a:xfrm>
            <a:prstGeom prst="rect">
              <a:avLst/>
            </a:prstGeom>
          </p:spPr>
        </p:pic>
        <p:pic>
          <p:nvPicPr>
            <p:cNvPr id="8" name="Picture 7">
              <a:extLst>
                <a:ext uri="{FF2B5EF4-FFF2-40B4-BE49-F238E27FC236}">
                  <a16:creationId xmlns:a16="http://schemas.microsoft.com/office/drawing/2014/main" id="{1C2C91A5-5E73-8A0B-122C-7E0C84A5DD3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57034" y="885224"/>
              <a:ext cx="3549133" cy="3793031"/>
            </a:xfrm>
            <a:prstGeom prst="rect">
              <a:avLst/>
            </a:prstGeom>
          </p:spPr>
        </p:pic>
        <p:cxnSp>
          <p:nvCxnSpPr>
            <p:cNvPr id="5" name="Straight Arrow Connector 4">
              <a:extLst>
                <a:ext uri="{FF2B5EF4-FFF2-40B4-BE49-F238E27FC236}">
                  <a16:creationId xmlns:a16="http://schemas.microsoft.com/office/drawing/2014/main" id="{BD68019A-B2C5-A5DD-AA9A-A0C0238ECCA3}"/>
                </a:ext>
              </a:extLst>
            </p:cNvPr>
            <p:cNvCxnSpPr>
              <a:cxnSpLocks/>
            </p:cNvCxnSpPr>
            <p:nvPr/>
          </p:nvCxnSpPr>
          <p:spPr>
            <a:xfrm flipH="1" flipV="1">
              <a:off x="10626571" y="4590836"/>
              <a:ext cx="115410" cy="522702"/>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916F449-F521-B42B-1502-EB9044D1B9EF}"/>
              </a:ext>
            </a:extLst>
          </p:cNvPr>
          <p:cNvSpPr txBox="1"/>
          <p:nvPr/>
        </p:nvSpPr>
        <p:spPr>
          <a:xfrm>
            <a:off x="1565291" y="4233169"/>
            <a:ext cx="3810000" cy="1477328"/>
          </a:xfrm>
          <a:prstGeom prst="rect">
            <a:avLst/>
          </a:prstGeom>
          <a:noFill/>
        </p:spPr>
        <p:txBody>
          <a:bodyPr wrap="square" rtlCol="0">
            <a:spAutoFit/>
          </a:bodyPr>
          <a:lstStyle/>
          <a:p>
            <a:r>
              <a:rPr lang="en-GB" dirty="0"/>
              <a:t>Target length = 1.5m</a:t>
            </a:r>
          </a:p>
          <a:p>
            <a:r>
              <a:rPr lang="en-GB" dirty="0"/>
              <a:t>Beam power = 1.2MW</a:t>
            </a:r>
          </a:p>
          <a:p>
            <a:r>
              <a:rPr lang="en-GB" dirty="0"/>
              <a:t>Inlet temperature = 35°C</a:t>
            </a:r>
          </a:p>
          <a:p>
            <a:r>
              <a:rPr lang="en-GB" dirty="0"/>
              <a:t>Helium mass flowrate = 40g/s</a:t>
            </a:r>
          </a:p>
          <a:p>
            <a:r>
              <a:rPr lang="en-GB" dirty="0"/>
              <a:t>Back-pressure at outlet = 4.5barA</a:t>
            </a:r>
          </a:p>
        </p:txBody>
      </p:sp>
      <p:sp>
        <p:nvSpPr>
          <p:cNvPr id="3" name="TextBox 2">
            <a:extLst>
              <a:ext uri="{FF2B5EF4-FFF2-40B4-BE49-F238E27FC236}">
                <a16:creationId xmlns:a16="http://schemas.microsoft.com/office/drawing/2014/main" id="{C99FF8A1-1438-3E9C-A4BF-705858A7D52F}"/>
              </a:ext>
            </a:extLst>
          </p:cNvPr>
          <p:cNvSpPr txBox="1"/>
          <p:nvPr/>
        </p:nvSpPr>
        <p:spPr>
          <a:xfrm>
            <a:off x="4375143" y="1038094"/>
            <a:ext cx="3797300" cy="923330"/>
          </a:xfrm>
          <a:prstGeom prst="rect">
            <a:avLst/>
          </a:prstGeom>
          <a:noFill/>
        </p:spPr>
        <p:txBody>
          <a:bodyPr wrap="square" rtlCol="0">
            <a:spAutoFit/>
          </a:bodyPr>
          <a:lstStyle/>
          <a:p>
            <a:r>
              <a:rPr lang="en-GB" b="1" dirty="0"/>
              <a:t>Peak Velocity = 413m/s</a:t>
            </a:r>
          </a:p>
          <a:p>
            <a:r>
              <a:rPr lang="en-GB" b="1" dirty="0"/>
              <a:t>Peak Mach Number = 0.38</a:t>
            </a:r>
          </a:p>
          <a:p>
            <a:r>
              <a:rPr lang="en-GB" b="1" dirty="0"/>
              <a:t>Pressure drop = 0.42bar</a:t>
            </a:r>
          </a:p>
        </p:txBody>
      </p:sp>
      <p:sp>
        <p:nvSpPr>
          <p:cNvPr id="9" name="Date Placeholder 8">
            <a:extLst>
              <a:ext uri="{FF2B5EF4-FFF2-40B4-BE49-F238E27FC236}">
                <a16:creationId xmlns:a16="http://schemas.microsoft.com/office/drawing/2014/main" id="{707701DF-3C85-3915-4A2C-82E3942F6653}"/>
              </a:ext>
            </a:extLst>
          </p:cNvPr>
          <p:cNvSpPr>
            <a:spLocks noGrp="1"/>
          </p:cNvSpPr>
          <p:nvPr>
            <p:ph type="dt" sz="half" idx="10"/>
          </p:nvPr>
        </p:nvSpPr>
        <p:spPr/>
        <p:txBody>
          <a:bodyPr/>
          <a:lstStyle/>
          <a:p>
            <a:r>
              <a:rPr lang="en-US"/>
              <a:t>06.29.2023</a:t>
            </a:r>
            <a:endParaRPr lang="en-US" dirty="0"/>
          </a:p>
        </p:txBody>
      </p:sp>
      <p:sp>
        <p:nvSpPr>
          <p:cNvPr id="11" name="Footer Placeholder 10">
            <a:extLst>
              <a:ext uri="{FF2B5EF4-FFF2-40B4-BE49-F238E27FC236}">
                <a16:creationId xmlns:a16="http://schemas.microsoft.com/office/drawing/2014/main" id="{82F68B9B-9A0B-5F78-75B1-6DB7D2957417}"/>
              </a:ext>
            </a:extLst>
          </p:cNvPr>
          <p:cNvSpPr>
            <a:spLocks noGrp="1"/>
          </p:cNvSpPr>
          <p:nvPr>
            <p:ph type="ftr" sz="quarter" idx="11"/>
          </p:nvPr>
        </p:nvSpPr>
        <p:spPr/>
        <p:txBody>
          <a:bodyPr/>
          <a:lstStyle/>
          <a:p>
            <a:r>
              <a:rPr lang="en-US"/>
              <a:t>P. Hurh | LBNF Targetry R&amp;D Needs - RaDIATE 2023</a:t>
            </a:r>
            <a:endParaRPr lang="en-US" dirty="0"/>
          </a:p>
        </p:txBody>
      </p:sp>
    </p:spTree>
    <p:extLst>
      <p:ext uri="{BB962C8B-B14F-4D97-AF65-F5344CB8AC3E}">
        <p14:creationId xmlns:p14="http://schemas.microsoft.com/office/powerpoint/2010/main" val="1303634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45CB23C-3019-EBEA-E6C0-64271DE41617}"/>
              </a:ext>
            </a:extLst>
          </p:cNvPr>
          <p:cNvGrpSpPr/>
          <p:nvPr/>
        </p:nvGrpSpPr>
        <p:grpSpPr>
          <a:xfrm>
            <a:off x="459660" y="960504"/>
            <a:ext cx="11229975" cy="5038725"/>
            <a:chOff x="459660" y="960504"/>
            <a:chExt cx="11229975" cy="5038725"/>
          </a:xfrm>
        </p:grpSpPr>
        <p:pic>
          <p:nvPicPr>
            <p:cNvPr id="10" name="Picture 9">
              <a:extLst>
                <a:ext uri="{FF2B5EF4-FFF2-40B4-BE49-F238E27FC236}">
                  <a16:creationId xmlns:a16="http://schemas.microsoft.com/office/drawing/2014/main" id="{25F1BCE4-7BCB-F0D2-0624-32FACDF3D15D}"/>
                </a:ext>
              </a:extLst>
            </p:cNvPr>
            <p:cNvPicPr>
              <a:picLocks noChangeAspect="1"/>
            </p:cNvPicPr>
            <p:nvPr/>
          </p:nvPicPr>
          <p:blipFill>
            <a:blip r:embed="rId2"/>
            <a:stretch>
              <a:fillRect/>
            </a:stretch>
          </p:blipFill>
          <p:spPr>
            <a:xfrm>
              <a:off x="459660" y="960504"/>
              <a:ext cx="11229975" cy="5038725"/>
            </a:xfrm>
            <a:prstGeom prst="rect">
              <a:avLst/>
            </a:prstGeom>
          </p:spPr>
        </p:pic>
        <p:pic>
          <p:nvPicPr>
            <p:cNvPr id="7" name="Picture 6">
              <a:extLst>
                <a:ext uri="{FF2B5EF4-FFF2-40B4-BE49-F238E27FC236}">
                  <a16:creationId xmlns:a16="http://schemas.microsoft.com/office/drawing/2014/main" id="{EC8C3191-C849-7B25-205D-50DB4DC6BFA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78416" y="1031528"/>
              <a:ext cx="5695810" cy="3409504"/>
            </a:xfrm>
            <a:prstGeom prst="rect">
              <a:avLst/>
            </a:prstGeom>
          </p:spPr>
        </p:pic>
        <p:cxnSp>
          <p:nvCxnSpPr>
            <p:cNvPr id="8" name="Straight Arrow Connector 7">
              <a:extLst>
                <a:ext uri="{FF2B5EF4-FFF2-40B4-BE49-F238E27FC236}">
                  <a16:creationId xmlns:a16="http://schemas.microsoft.com/office/drawing/2014/main" id="{06247081-6FFA-18DC-0748-C746E4D9590B}"/>
                </a:ext>
              </a:extLst>
            </p:cNvPr>
            <p:cNvCxnSpPr>
              <a:cxnSpLocks/>
            </p:cNvCxnSpPr>
            <p:nvPr/>
          </p:nvCxnSpPr>
          <p:spPr>
            <a:xfrm flipV="1">
              <a:off x="6400800" y="2867487"/>
              <a:ext cx="1100831" cy="402751"/>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F32C928-5EDB-7E33-00E9-7B784771E098}"/>
                </a:ext>
              </a:extLst>
            </p:cNvPr>
            <p:cNvSpPr/>
            <p:nvPr/>
          </p:nvSpPr>
          <p:spPr>
            <a:xfrm>
              <a:off x="5584054" y="3279116"/>
              <a:ext cx="1012055" cy="467261"/>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6DFAB7B7-E06D-551D-A914-5BCC3C7FE886}"/>
              </a:ext>
            </a:extLst>
          </p:cNvPr>
          <p:cNvSpPr>
            <a:spLocks noGrp="1"/>
          </p:cNvSpPr>
          <p:nvPr>
            <p:ph type="title"/>
          </p:nvPr>
        </p:nvSpPr>
        <p:spPr/>
        <p:txBody>
          <a:bodyPr/>
          <a:lstStyle/>
          <a:p>
            <a:r>
              <a:rPr lang="en-GB" dirty="0"/>
              <a:t>Steady State Temperature</a:t>
            </a:r>
          </a:p>
        </p:txBody>
      </p:sp>
      <p:sp>
        <p:nvSpPr>
          <p:cNvPr id="3" name="TextBox 2">
            <a:extLst>
              <a:ext uri="{FF2B5EF4-FFF2-40B4-BE49-F238E27FC236}">
                <a16:creationId xmlns:a16="http://schemas.microsoft.com/office/drawing/2014/main" id="{A42BABF6-08C0-B299-BE4F-1041D92423AA}"/>
              </a:ext>
            </a:extLst>
          </p:cNvPr>
          <p:cNvSpPr txBox="1"/>
          <p:nvPr/>
        </p:nvSpPr>
        <p:spPr>
          <a:xfrm>
            <a:off x="1689578" y="4100003"/>
            <a:ext cx="3810000" cy="1631216"/>
          </a:xfrm>
          <a:prstGeom prst="rect">
            <a:avLst/>
          </a:prstGeom>
          <a:noFill/>
        </p:spPr>
        <p:txBody>
          <a:bodyPr wrap="square" rtlCol="0">
            <a:spAutoFit/>
          </a:bodyPr>
          <a:lstStyle/>
          <a:p>
            <a:r>
              <a:rPr lang="en-GB" sz="2000" dirty="0"/>
              <a:t>Target length = 1.5m</a:t>
            </a:r>
          </a:p>
          <a:p>
            <a:r>
              <a:rPr lang="en-GB" sz="2000" dirty="0"/>
              <a:t>Beam power = 1.2MW</a:t>
            </a:r>
          </a:p>
          <a:p>
            <a:r>
              <a:rPr lang="en-GB" sz="2000" dirty="0"/>
              <a:t>Inlet temperature = 35°C</a:t>
            </a:r>
          </a:p>
          <a:p>
            <a:r>
              <a:rPr lang="en-GB" sz="2000" dirty="0"/>
              <a:t>Helium mass flowrate = 40g/s</a:t>
            </a:r>
          </a:p>
          <a:p>
            <a:r>
              <a:rPr lang="en-GB" sz="2000" dirty="0"/>
              <a:t>Back-pressure at outlet = 4.5barA</a:t>
            </a:r>
          </a:p>
        </p:txBody>
      </p:sp>
      <p:sp>
        <p:nvSpPr>
          <p:cNvPr id="6" name="TextBox 5">
            <a:extLst>
              <a:ext uri="{FF2B5EF4-FFF2-40B4-BE49-F238E27FC236}">
                <a16:creationId xmlns:a16="http://schemas.microsoft.com/office/drawing/2014/main" id="{89EE5B72-D43F-DC87-8BA9-E167861F5A05}"/>
              </a:ext>
            </a:extLst>
          </p:cNvPr>
          <p:cNvSpPr txBox="1"/>
          <p:nvPr/>
        </p:nvSpPr>
        <p:spPr>
          <a:xfrm>
            <a:off x="5584054" y="4784133"/>
            <a:ext cx="3994844" cy="1200329"/>
          </a:xfrm>
          <a:prstGeom prst="rect">
            <a:avLst/>
          </a:prstGeom>
          <a:noFill/>
        </p:spPr>
        <p:txBody>
          <a:bodyPr wrap="square" rtlCol="0">
            <a:spAutoFit/>
          </a:bodyPr>
          <a:lstStyle/>
          <a:p>
            <a:r>
              <a:rPr lang="en-GB" sz="2400" b="1" dirty="0"/>
              <a:t>Peak Velocity = 413m/s</a:t>
            </a:r>
          </a:p>
          <a:p>
            <a:r>
              <a:rPr lang="en-GB" sz="2400" b="1" dirty="0"/>
              <a:t>Peak Mach Number = 0.38</a:t>
            </a:r>
          </a:p>
          <a:p>
            <a:r>
              <a:rPr lang="en-GB" sz="2400" b="1" dirty="0"/>
              <a:t>Pressure drop = 0.42bar</a:t>
            </a:r>
          </a:p>
        </p:txBody>
      </p:sp>
      <p:sp>
        <p:nvSpPr>
          <p:cNvPr id="5" name="Date Placeholder 4">
            <a:extLst>
              <a:ext uri="{FF2B5EF4-FFF2-40B4-BE49-F238E27FC236}">
                <a16:creationId xmlns:a16="http://schemas.microsoft.com/office/drawing/2014/main" id="{39805ACB-9D47-99AC-46A5-3188FB55DE12}"/>
              </a:ext>
            </a:extLst>
          </p:cNvPr>
          <p:cNvSpPr>
            <a:spLocks noGrp="1"/>
          </p:cNvSpPr>
          <p:nvPr>
            <p:ph type="dt" sz="half" idx="10"/>
          </p:nvPr>
        </p:nvSpPr>
        <p:spPr/>
        <p:txBody>
          <a:bodyPr/>
          <a:lstStyle/>
          <a:p>
            <a:r>
              <a:rPr lang="en-US"/>
              <a:t>06.29.2023</a:t>
            </a:r>
            <a:endParaRPr lang="en-US" dirty="0"/>
          </a:p>
        </p:txBody>
      </p:sp>
      <p:sp>
        <p:nvSpPr>
          <p:cNvPr id="9" name="Footer Placeholder 8">
            <a:extLst>
              <a:ext uri="{FF2B5EF4-FFF2-40B4-BE49-F238E27FC236}">
                <a16:creationId xmlns:a16="http://schemas.microsoft.com/office/drawing/2014/main" id="{02AC73D3-5AC6-569A-5E77-CBA5BC2C42D0}"/>
              </a:ext>
            </a:extLst>
          </p:cNvPr>
          <p:cNvSpPr>
            <a:spLocks noGrp="1"/>
          </p:cNvSpPr>
          <p:nvPr>
            <p:ph type="ftr" sz="quarter" idx="11"/>
          </p:nvPr>
        </p:nvSpPr>
        <p:spPr/>
        <p:txBody>
          <a:bodyPr/>
          <a:lstStyle/>
          <a:p>
            <a:r>
              <a:rPr lang="en-US"/>
              <a:t>P. Hurh | LBNF Targetry R&amp;D Needs - RaDIATE 2023</a:t>
            </a:r>
            <a:endParaRPr lang="en-US" dirty="0"/>
          </a:p>
        </p:txBody>
      </p:sp>
    </p:spTree>
    <p:extLst>
      <p:ext uri="{BB962C8B-B14F-4D97-AF65-F5344CB8AC3E}">
        <p14:creationId xmlns:p14="http://schemas.microsoft.com/office/powerpoint/2010/main" val="3312726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34A355A-5821-55CE-6B60-1EA9832C604B}"/>
              </a:ext>
            </a:extLst>
          </p:cNvPr>
          <p:cNvGrpSpPr/>
          <p:nvPr/>
        </p:nvGrpSpPr>
        <p:grpSpPr>
          <a:xfrm>
            <a:off x="862012" y="1323975"/>
            <a:ext cx="10322798" cy="4743450"/>
            <a:chOff x="862012" y="1323975"/>
            <a:chExt cx="10322798" cy="4743450"/>
          </a:xfrm>
        </p:grpSpPr>
        <p:pic>
          <p:nvPicPr>
            <p:cNvPr id="6" name="Picture 5">
              <a:extLst>
                <a:ext uri="{FF2B5EF4-FFF2-40B4-BE49-F238E27FC236}">
                  <a16:creationId xmlns:a16="http://schemas.microsoft.com/office/drawing/2014/main" id="{7E297E9A-2AC8-5BB2-62B4-89AB684CFE0B}"/>
                </a:ext>
              </a:extLst>
            </p:cNvPr>
            <p:cNvPicPr>
              <a:picLocks noChangeAspect="1"/>
            </p:cNvPicPr>
            <p:nvPr/>
          </p:nvPicPr>
          <p:blipFill>
            <a:blip r:embed="rId2"/>
            <a:stretch>
              <a:fillRect/>
            </a:stretch>
          </p:blipFill>
          <p:spPr>
            <a:xfrm>
              <a:off x="862012" y="1323975"/>
              <a:ext cx="9744075" cy="4743450"/>
            </a:xfrm>
            <a:prstGeom prst="rect">
              <a:avLst/>
            </a:prstGeom>
          </p:spPr>
        </p:pic>
        <p:pic>
          <p:nvPicPr>
            <p:cNvPr id="8" name="Picture 7">
              <a:extLst>
                <a:ext uri="{FF2B5EF4-FFF2-40B4-BE49-F238E27FC236}">
                  <a16:creationId xmlns:a16="http://schemas.microsoft.com/office/drawing/2014/main" id="{189A62A4-AC33-6EEB-348E-8254A152ACA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622460" y="1323975"/>
              <a:ext cx="3562350" cy="3467100"/>
            </a:xfrm>
            <a:prstGeom prst="rect">
              <a:avLst/>
            </a:prstGeom>
          </p:spPr>
        </p:pic>
        <p:cxnSp>
          <p:nvCxnSpPr>
            <p:cNvPr id="5" name="Straight Arrow Connector 4">
              <a:extLst>
                <a:ext uri="{FF2B5EF4-FFF2-40B4-BE49-F238E27FC236}">
                  <a16:creationId xmlns:a16="http://schemas.microsoft.com/office/drawing/2014/main" id="{220035D0-758B-264B-9F77-98BD00A26FD9}"/>
                </a:ext>
              </a:extLst>
            </p:cNvPr>
            <p:cNvCxnSpPr>
              <a:cxnSpLocks/>
            </p:cNvCxnSpPr>
            <p:nvPr/>
          </p:nvCxnSpPr>
          <p:spPr>
            <a:xfrm flipH="1" flipV="1">
              <a:off x="10318035" y="4654373"/>
              <a:ext cx="95472" cy="675257"/>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A3EDDA2A-1CF8-2362-BD93-753AFFA33BFF}"/>
              </a:ext>
            </a:extLst>
          </p:cNvPr>
          <p:cNvSpPr txBox="1"/>
          <p:nvPr/>
        </p:nvSpPr>
        <p:spPr>
          <a:xfrm>
            <a:off x="3255248" y="4514022"/>
            <a:ext cx="3810000" cy="1477328"/>
          </a:xfrm>
          <a:prstGeom prst="rect">
            <a:avLst/>
          </a:prstGeom>
          <a:noFill/>
        </p:spPr>
        <p:txBody>
          <a:bodyPr wrap="square" rtlCol="0">
            <a:spAutoFit/>
          </a:bodyPr>
          <a:lstStyle/>
          <a:p>
            <a:r>
              <a:rPr lang="en-GB" dirty="0"/>
              <a:t>Target length = 1.5m</a:t>
            </a:r>
          </a:p>
          <a:p>
            <a:r>
              <a:rPr lang="en-GB" dirty="0"/>
              <a:t>Beam power = 1.2MW</a:t>
            </a:r>
          </a:p>
          <a:p>
            <a:r>
              <a:rPr lang="en-GB" dirty="0"/>
              <a:t>Inlet temperature = 35°C</a:t>
            </a:r>
          </a:p>
          <a:p>
            <a:r>
              <a:rPr lang="en-GB" dirty="0"/>
              <a:t>Helium mass flowrate = 40g/s</a:t>
            </a:r>
          </a:p>
          <a:p>
            <a:r>
              <a:rPr lang="en-GB" dirty="0"/>
              <a:t>Back-pressure at outlet = 4.5barA</a:t>
            </a:r>
          </a:p>
        </p:txBody>
      </p:sp>
      <p:sp>
        <p:nvSpPr>
          <p:cNvPr id="12" name="Content Placeholder 2">
            <a:extLst>
              <a:ext uri="{FF2B5EF4-FFF2-40B4-BE49-F238E27FC236}">
                <a16:creationId xmlns:a16="http://schemas.microsoft.com/office/drawing/2014/main" id="{F9E6724B-A220-1041-13A5-A6B846815DA5}"/>
              </a:ext>
            </a:extLst>
          </p:cNvPr>
          <p:cNvSpPr>
            <a:spLocks noGrp="1"/>
          </p:cNvSpPr>
          <p:nvPr>
            <p:ph idx="1"/>
          </p:nvPr>
        </p:nvSpPr>
        <p:spPr>
          <a:xfrm>
            <a:off x="570838" y="310718"/>
            <a:ext cx="11118797" cy="5194473"/>
          </a:xfrm>
        </p:spPr>
        <p:txBody>
          <a:bodyPr/>
          <a:lstStyle/>
          <a:p>
            <a:r>
              <a:rPr lang="en-GB" dirty="0"/>
              <a:t>Graphite core runs hot (200-490</a:t>
            </a:r>
            <a:r>
              <a:rPr lang="en-GB" dirty="0">
                <a:latin typeface="Calibri" panose="020F0502020204030204" pitchFamily="34" charset="0"/>
                <a:cs typeface="Calibri" panose="020F0502020204030204" pitchFamily="34" charset="0"/>
              </a:rPr>
              <a:t>°C in most places), while pressure vessel is well cooled (&lt;156°C everywhere), as intended</a:t>
            </a:r>
            <a:endParaRPr lang="en-GB" dirty="0"/>
          </a:p>
        </p:txBody>
      </p:sp>
      <p:sp>
        <p:nvSpPr>
          <p:cNvPr id="3" name="Date Placeholder 2">
            <a:extLst>
              <a:ext uri="{FF2B5EF4-FFF2-40B4-BE49-F238E27FC236}">
                <a16:creationId xmlns:a16="http://schemas.microsoft.com/office/drawing/2014/main" id="{8A0F72DB-08D2-F0F3-B534-9925CFA44D41}"/>
              </a:ext>
            </a:extLst>
          </p:cNvPr>
          <p:cNvSpPr>
            <a:spLocks noGrp="1"/>
          </p:cNvSpPr>
          <p:nvPr>
            <p:ph type="dt" sz="half" idx="10"/>
          </p:nvPr>
        </p:nvSpPr>
        <p:spPr/>
        <p:txBody>
          <a:bodyPr/>
          <a:lstStyle/>
          <a:p>
            <a:r>
              <a:rPr lang="en-US"/>
              <a:t>06.29.2023</a:t>
            </a:r>
            <a:endParaRPr lang="en-US" dirty="0"/>
          </a:p>
        </p:txBody>
      </p:sp>
      <p:sp>
        <p:nvSpPr>
          <p:cNvPr id="7" name="Footer Placeholder 6">
            <a:extLst>
              <a:ext uri="{FF2B5EF4-FFF2-40B4-BE49-F238E27FC236}">
                <a16:creationId xmlns:a16="http://schemas.microsoft.com/office/drawing/2014/main" id="{6354C928-39DA-FB97-B99D-E838F81798A7}"/>
              </a:ext>
            </a:extLst>
          </p:cNvPr>
          <p:cNvSpPr>
            <a:spLocks noGrp="1"/>
          </p:cNvSpPr>
          <p:nvPr>
            <p:ph type="ftr" sz="quarter" idx="11"/>
          </p:nvPr>
        </p:nvSpPr>
        <p:spPr/>
        <p:txBody>
          <a:bodyPr/>
          <a:lstStyle/>
          <a:p>
            <a:r>
              <a:rPr lang="en-US"/>
              <a:t>P. Hurh | LBNF Targetry R&amp;D Needs - RaDIATE 2023</a:t>
            </a:r>
            <a:endParaRPr lang="en-US" dirty="0"/>
          </a:p>
        </p:txBody>
      </p:sp>
    </p:spTree>
    <p:extLst>
      <p:ext uri="{BB962C8B-B14F-4D97-AF65-F5344CB8AC3E}">
        <p14:creationId xmlns:p14="http://schemas.microsoft.com/office/powerpoint/2010/main" val="4243374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D8056-57C8-169F-1F08-9E9403C30EE6}"/>
              </a:ext>
            </a:extLst>
          </p:cNvPr>
          <p:cNvSpPr>
            <a:spLocks noGrp="1"/>
          </p:cNvSpPr>
          <p:nvPr>
            <p:ph type="title"/>
          </p:nvPr>
        </p:nvSpPr>
        <p:spPr/>
        <p:txBody>
          <a:bodyPr/>
          <a:lstStyle/>
          <a:p>
            <a:r>
              <a:rPr lang="en-GB" dirty="0"/>
              <a:t>Steady State Structural</a:t>
            </a:r>
          </a:p>
        </p:txBody>
      </p:sp>
      <p:sp>
        <p:nvSpPr>
          <p:cNvPr id="3" name="Content Placeholder 2">
            <a:extLst>
              <a:ext uri="{FF2B5EF4-FFF2-40B4-BE49-F238E27FC236}">
                <a16:creationId xmlns:a16="http://schemas.microsoft.com/office/drawing/2014/main" id="{AA62A719-9058-9205-2024-2E38A30D7289}"/>
              </a:ext>
            </a:extLst>
          </p:cNvPr>
          <p:cNvSpPr>
            <a:spLocks noGrp="1"/>
          </p:cNvSpPr>
          <p:nvPr>
            <p:ph idx="1"/>
          </p:nvPr>
        </p:nvSpPr>
        <p:spPr/>
        <p:txBody>
          <a:bodyPr/>
          <a:lstStyle/>
          <a:p>
            <a:r>
              <a:rPr lang="en-GB" dirty="0"/>
              <a:t>Detailed pressure vessel structural analysis covered in next talk</a:t>
            </a:r>
          </a:p>
          <a:p>
            <a:r>
              <a:rPr lang="en-GB" dirty="0"/>
              <a:t>Stress in graphite is low except at support feet, risk is mainly from fatigue and radiation-induced swelling</a:t>
            </a:r>
          </a:p>
        </p:txBody>
      </p:sp>
      <p:pic>
        <p:nvPicPr>
          <p:cNvPr id="6" name="Picture 5">
            <a:extLst>
              <a:ext uri="{FF2B5EF4-FFF2-40B4-BE49-F238E27FC236}">
                <a16:creationId xmlns:a16="http://schemas.microsoft.com/office/drawing/2014/main" id="{FA7C7BE2-8734-69B2-59B9-B4A24B174B82}"/>
              </a:ext>
            </a:extLst>
          </p:cNvPr>
          <p:cNvPicPr>
            <a:picLocks noChangeAspect="1"/>
          </p:cNvPicPr>
          <p:nvPr/>
        </p:nvPicPr>
        <p:blipFill>
          <a:blip r:embed="rId2"/>
          <a:stretch>
            <a:fillRect/>
          </a:stretch>
        </p:blipFill>
        <p:spPr>
          <a:xfrm>
            <a:off x="409020" y="2937352"/>
            <a:ext cx="10344150" cy="3124200"/>
          </a:xfrm>
          <a:prstGeom prst="rect">
            <a:avLst/>
          </a:prstGeom>
        </p:spPr>
      </p:pic>
      <p:pic>
        <p:nvPicPr>
          <p:cNvPr id="10" name="Picture 9">
            <a:extLst>
              <a:ext uri="{FF2B5EF4-FFF2-40B4-BE49-F238E27FC236}">
                <a16:creationId xmlns:a16="http://schemas.microsoft.com/office/drawing/2014/main" id="{961788F7-EF0D-5BA4-382C-7D7D7E1C9753}"/>
              </a:ext>
            </a:extLst>
          </p:cNvPr>
          <p:cNvPicPr>
            <a:picLocks noChangeAspect="1"/>
          </p:cNvPicPr>
          <p:nvPr/>
        </p:nvPicPr>
        <p:blipFill>
          <a:blip r:embed="rId3"/>
          <a:stretch>
            <a:fillRect/>
          </a:stretch>
        </p:blipFill>
        <p:spPr>
          <a:xfrm>
            <a:off x="6840546" y="2102552"/>
            <a:ext cx="4960361" cy="2800859"/>
          </a:xfrm>
          <a:prstGeom prst="rect">
            <a:avLst/>
          </a:prstGeom>
        </p:spPr>
      </p:pic>
      <p:cxnSp>
        <p:nvCxnSpPr>
          <p:cNvPr id="11" name="Straight Arrow Connector 10">
            <a:extLst>
              <a:ext uri="{FF2B5EF4-FFF2-40B4-BE49-F238E27FC236}">
                <a16:creationId xmlns:a16="http://schemas.microsoft.com/office/drawing/2014/main" id="{44AF19FE-16F2-304A-0FED-C40735AA8A74}"/>
              </a:ext>
            </a:extLst>
          </p:cNvPr>
          <p:cNvCxnSpPr>
            <a:cxnSpLocks/>
          </p:cNvCxnSpPr>
          <p:nvPr/>
        </p:nvCxnSpPr>
        <p:spPr>
          <a:xfrm flipV="1">
            <a:off x="5173884" y="4190260"/>
            <a:ext cx="1530117" cy="265993"/>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83D358C-CF33-E562-11C1-95375B48719C}"/>
              </a:ext>
            </a:extLst>
          </p:cNvPr>
          <p:cNvSpPr txBox="1"/>
          <p:nvPr/>
        </p:nvSpPr>
        <p:spPr>
          <a:xfrm>
            <a:off x="1788057" y="4903411"/>
            <a:ext cx="3810000" cy="1015663"/>
          </a:xfrm>
          <a:prstGeom prst="rect">
            <a:avLst/>
          </a:prstGeom>
          <a:noFill/>
        </p:spPr>
        <p:txBody>
          <a:bodyPr wrap="square" rtlCol="0">
            <a:spAutoFit/>
          </a:bodyPr>
          <a:lstStyle/>
          <a:p>
            <a:r>
              <a:rPr lang="en-GB" sz="2000" dirty="0"/>
              <a:t>Steady state stress due to temperature profile in simply supported graphite segments</a:t>
            </a:r>
          </a:p>
        </p:txBody>
      </p:sp>
      <p:sp>
        <p:nvSpPr>
          <p:cNvPr id="14" name="TextBox 13">
            <a:extLst>
              <a:ext uri="{FF2B5EF4-FFF2-40B4-BE49-F238E27FC236}">
                <a16:creationId xmlns:a16="http://schemas.microsoft.com/office/drawing/2014/main" id="{B6523621-943C-EE7F-1A32-3EE5EA64FBE2}"/>
              </a:ext>
            </a:extLst>
          </p:cNvPr>
          <p:cNvSpPr txBox="1"/>
          <p:nvPr/>
        </p:nvSpPr>
        <p:spPr>
          <a:xfrm>
            <a:off x="2984756" y="2821446"/>
            <a:ext cx="3719245" cy="646331"/>
          </a:xfrm>
          <a:prstGeom prst="rect">
            <a:avLst/>
          </a:prstGeom>
          <a:noFill/>
        </p:spPr>
        <p:txBody>
          <a:bodyPr wrap="square" rtlCol="0">
            <a:spAutoFit/>
          </a:bodyPr>
          <a:lstStyle/>
          <a:p>
            <a:r>
              <a:rPr lang="en-GB" b="1" dirty="0"/>
              <a:t>UTS of IG-43 Graphite = 37MPa</a:t>
            </a:r>
          </a:p>
          <a:p>
            <a:r>
              <a:rPr lang="en-GB" b="1" dirty="0">
                <a:solidFill>
                  <a:srgbClr val="00B050"/>
                </a:solidFill>
              </a:rPr>
              <a:t>Peak Von Mises stress = 1.4MPa</a:t>
            </a:r>
          </a:p>
        </p:txBody>
      </p:sp>
      <p:sp>
        <p:nvSpPr>
          <p:cNvPr id="5" name="Date Placeholder 4">
            <a:extLst>
              <a:ext uri="{FF2B5EF4-FFF2-40B4-BE49-F238E27FC236}">
                <a16:creationId xmlns:a16="http://schemas.microsoft.com/office/drawing/2014/main" id="{EDD471AD-1237-208D-2D57-4B4D31A37315}"/>
              </a:ext>
            </a:extLst>
          </p:cNvPr>
          <p:cNvSpPr>
            <a:spLocks noGrp="1"/>
          </p:cNvSpPr>
          <p:nvPr>
            <p:ph type="dt" sz="half" idx="10"/>
          </p:nvPr>
        </p:nvSpPr>
        <p:spPr/>
        <p:txBody>
          <a:bodyPr/>
          <a:lstStyle/>
          <a:p>
            <a:r>
              <a:rPr lang="en-US"/>
              <a:t>06.29.2023</a:t>
            </a:r>
            <a:endParaRPr lang="en-US" dirty="0"/>
          </a:p>
        </p:txBody>
      </p:sp>
      <p:sp>
        <p:nvSpPr>
          <p:cNvPr id="7" name="Footer Placeholder 6">
            <a:extLst>
              <a:ext uri="{FF2B5EF4-FFF2-40B4-BE49-F238E27FC236}">
                <a16:creationId xmlns:a16="http://schemas.microsoft.com/office/drawing/2014/main" id="{DCD61DE6-7FE4-16D5-B33E-AA92A2DE4151}"/>
              </a:ext>
            </a:extLst>
          </p:cNvPr>
          <p:cNvSpPr>
            <a:spLocks noGrp="1"/>
          </p:cNvSpPr>
          <p:nvPr>
            <p:ph type="ftr" sz="quarter" idx="11"/>
          </p:nvPr>
        </p:nvSpPr>
        <p:spPr/>
        <p:txBody>
          <a:bodyPr/>
          <a:lstStyle/>
          <a:p>
            <a:r>
              <a:rPr lang="en-US"/>
              <a:t>P. Hurh | LBNF Targetry R&amp;D Needs - RaDIATE 2023</a:t>
            </a:r>
            <a:endParaRPr lang="en-US" dirty="0"/>
          </a:p>
        </p:txBody>
      </p:sp>
    </p:spTree>
    <p:extLst>
      <p:ext uri="{BB962C8B-B14F-4D97-AF65-F5344CB8AC3E}">
        <p14:creationId xmlns:p14="http://schemas.microsoft.com/office/powerpoint/2010/main" val="2995404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D8056-57C8-169F-1F08-9E9403C30EE6}"/>
              </a:ext>
            </a:extLst>
          </p:cNvPr>
          <p:cNvSpPr>
            <a:spLocks noGrp="1"/>
          </p:cNvSpPr>
          <p:nvPr>
            <p:ph type="title"/>
          </p:nvPr>
        </p:nvSpPr>
        <p:spPr/>
        <p:txBody>
          <a:bodyPr/>
          <a:lstStyle/>
          <a:p>
            <a:r>
              <a:rPr lang="en-GB" dirty="0"/>
              <a:t>Steady State Structural – Graphite Supports</a:t>
            </a:r>
          </a:p>
        </p:txBody>
      </p:sp>
      <p:sp>
        <p:nvSpPr>
          <p:cNvPr id="3" name="Content Placeholder 2">
            <a:extLst>
              <a:ext uri="{FF2B5EF4-FFF2-40B4-BE49-F238E27FC236}">
                <a16:creationId xmlns:a16="http://schemas.microsoft.com/office/drawing/2014/main" id="{AA62A719-9058-9205-2024-2E38A30D7289}"/>
              </a:ext>
            </a:extLst>
          </p:cNvPr>
          <p:cNvSpPr>
            <a:spLocks noGrp="1"/>
          </p:cNvSpPr>
          <p:nvPr>
            <p:ph idx="1"/>
          </p:nvPr>
        </p:nvSpPr>
        <p:spPr>
          <a:xfrm>
            <a:off x="270353" y="1083449"/>
            <a:ext cx="5828602" cy="888736"/>
          </a:xfrm>
        </p:spPr>
        <p:txBody>
          <a:bodyPr>
            <a:normAutofit fontScale="92500"/>
          </a:bodyPr>
          <a:lstStyle/>
          <a:p>
            <a:r>
              <a:rPr lang="en-GB" dirty="0"/>
              <a:t>Test piece mounted in titanium tube</a:t>
            </a:r>
          </a:p>
          <a:p>
            <a:r>
              <a:rPr lang="en-GB" dirty="0"/>
              <a:t>Measured distortion applied to ANSYS model </a:t>
            </a:r>
          </a:p>
        </p:txBody>
      </p:sp>
      <p:grpSp>
        <p:nvGrpSpPr>
          <p:cNvPr id="15" name="Group 14">
            <a:extLst>
              <a:ext uri="{FF2B5EF4-FFF2-40B4-BE49-F238E27FC236}">
                <a16:creationId xmlns:a16="http://schemas.microsoft.com/office/drawing/2014/main" id="{3C35C3F7-C27B-3DBB-D1CF-819FA2738149}"/>
              </a:ext>
            </a:extLst>
          </p:cNvPr>
          <p:cNvGrpSpPr/>
          <p:nvPr/>
        </p:nvGrpSpPr>
        <p:grpSpPr>
          <a:xfrm>
            <a:off x="6094560" y="1036496"/>
            <a:ext cx="5702799" cy="1798391"/>
            <a:chOff x="3753082" y="2985361"/>
            <a:chExt cx="5702799" cy="1798391"/>
          </a:xfrm>
        </p:grpSpPr>
        <p:pic>
          <p:nvPicPr>
            <p:cNvPr id="7" name="Picture 6">
              <a:extLst>
                <a:ext uri="{FF2B5EF4-FFF2-40B4-BE49-F238E27FC236}">
                  <a16:creationId xmlns:a16="http://schemas.microsoft.com/office/drawing/2014/main" id="{CC916705-DC9E-4B5C-F6D3-7ED53B6BEF17}"/>
                </a:ext>
              </a:extLst>
            </p:cNvPr>
            <p:cNvPicPr>
              <a:picLocks noChangeAspect="1"/>
            </p:cNvPicPr>
            <p:nvPr/>
          </p:nvPicPr>
          <p:blipFill rotWithShape="1">
            <a:blip r:embed="rId2"/>
            <a:srcRect b="11634"/>
            <a:stretch/>
          </p:blipFill>
          <p:spPr>
            <a:xfrm>
              <a:off x="7635200" y="2985361"/>
              <a:ext cx="1820681" cy="1795393"/>
            </a:xfrm>
            <a:prstGeom prst="rect">
              <a:avLst/>
            </a:prstGeom>
          </p:spPr>
        </p:pic>
        <p:pic>
          <p:nvPicPr>
            <p:cNvPr id="9" name="Picture 8">
              <a:extLst>
                <a:ext uri="{FF2B5EF4-FFF2-40B4-BE49-F238E27FC236}">
                  <a16:creationId xmlns:a16="http://schemas.microsoft.com/office/drawing/2014/main" id="{B989D632-B48F-2559-0524-F40E4AC946F8}"/>
                </a:ext>
              </a:extLst>
            </p:cNvPr>
            <p:cNvPicPr>
              <a:picLocks noChangeAspect="1"/>
            </p:cNvPicPr>
            <p:nvPr/>
          </p:nvPicPr>
          <p:blipFill>
            <a:blip r:embed="rId3"/>
            <a:stretch>
              <a:fillRect/>
            </a:stretch>
          </p:blipFill>
          <p:spPr>
            <a:xfrm>
              <a:off x="3753082" y="2991357"/>
              <a:ext cx="1575898" cy="1792395"/>
            </a:xfrm>
            <a:prstGeom prst="rect">
              <a:avLst/>
            </a:prstGeom>
          </p:spPr>
        </p:pic>
        <p:pic>
          <p:nvPicPr>
            <p:cNvPr id="14" name="Picture 13">
              <a:extLst>
                <a:ext uri="{FF2B5EF4-FFF2-40B4-BE49-F238E27FC236}">
                  <a16:creationId xmlns:a16="http://schemas.microsoft.com/office/drawing/2014/main" id="{4A051D17-0542-2ECA-9AA8-8CB960EFE530}"/>
                </a:ext>
              </a:extLst>
            </p:cNvPr>
            <p:cNvPicPr>
              <a:picLocks noChangeAspect="1"/>
            </p:cNvPicPr>
            <p:nvPr/>
          </p:nvPicPr>
          <p:blipFill>
            <a:blip r:embed="rId4"/>
            <a:stretch>
              <a:fillRect/>
            </a:stretch>
          </p:blipFill>
          <p:spPr>
            <a:xfrm>
              <a:off x="5465682" y="2988359"/>
              <a:ext cx="2010205" cy="1792395"/>
            </a:xfrm>
            <a:prstGeom prst="rect">
              <a:avLst/>
            </a:prstGeom>
          </p:spPr>
        </p:pic>
      </p:grpSp>
      <p:pic>
        <p:nvPicPr>
          <p:cNvPr id="16" name="Picture 15">
            <a:extLst>
              <a:ext uri="{FF2B5EF4-FFF2-40B4-BE49-F238E27FC236}">
                <a16:creationId xmlns:a16="http://schemas.microsoft.com/office/drawing/2014/main" id="{9A369CCE-0040-5468-C290-03A4FA9CCE85}"/>
              </a:ext>
            </a:extLst>
          </p:cNvPr>
          <p:cNvPicPr>
            <a:picLocks noChangeAspect="1"/>
          </p:cNvPicPr>
          <p:nvPr/>
        </p:nvPicPr>
        <p:blipFill>
          <a:blip r:embed="rId5"/>
          <a:stretch>
            <a:fillRect/>
          </a:stretch>
        </p:blipFill>
        <p:spPr>
          <a:xfrm>
            <a:off x="271647" y="2095130"/>
            <a:ext cx="5719981" cy="3749916"/>
          </a:xfrm>
          <a:prstGeom prst="rect">
            <a:avLst/>
          </a:prstGeom>
        </p:spPr>
      </p:pic>
      <p:sp>
        <p:nvSpPr>
          <p:cNvPr id="17" name="TextBox 16">
            <a:extLst>
              <a:ext uri="{FF2B5EF4-FFF2-40B4-BE49-F238E27FC236}">
                <a16:creationId xmlns:a16="http://schemas.microsoft.com/office/drawing/2014/main" id="{25C57DB8-6843-51B2-1D36-8255CD6708BB}"/>
              </a:ext>
            </a:extLst>
          </p:cNvPr>
          <p:cNvSpPr txBox="1"/>
          <p:nvPr/>
        </p:nvSpPr>
        <p:spPr>
          <a:xfrm>
            <a:off x="383455" y="5191358"/>
            <a:ext cx="490509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600" b="1" dirty="0"/>
              <a:t>Simplify complex deflections to worst case:</a:t>
            </a:r>
          </a:p>
          <a:p>
            <a:r>
              <a:rPr lang="en-GB" sz="1600" b="1" dirty="0"/>
              <a:t>0.03mm lateral displacement of one fin</a:t>
            </a:r>
          </a:p>
        </p:txBody>
      </p:sp>
      <p:pic>
        <p:nvPicPr>
          <p:cNvPr id="18" name="Picture 17">
            <a:extLst>
              <a:ext uri="{FF2B5EF4-FFF2-40B4-BE49-F238E27FC236}">
                <a16:creationId xmlns:a16="http://schemas.microsoft.com/office/drawing/2014/main" id="{AA5DA76A-07F7-E6E2-14DE-CB3AEC3BFCB8}"/>
              </a:ext>
            </a:extLst>
          </p:cNvPr>
          <p:cNvPicPr>
            <a:picLocks noChangeAspect="1"/>
          </p:cNvPicPr>
          <p:nvPr/>
        </p:nvPicPr>
        <p:blipFill>
          <a:blip r:embed="rId6"/>
          <a:stretch>
            <a:fillRect/>
          </a:stretch>
        </p:blipFill>
        <p:spPr>
          <a:xfrm>
            <a:off x="6104963" y="4088936"/>
            <a:ext cx="3636489" cy="2583061"/>
          </a:xfrm>
          <a:prstGeom prst="rect">
            <a:avLst/>
          </a:prstGeom>
        </p:spPr>
      </p:pic>
      <p:pic>
        <p:nvPicPr>
          <p:cNvPr id="19" name="Picture 18">
            <a:extLst>
              <a:ext uri="{FF2B5EF4-FFF2-40B4-BE49-F238E27FC236}">
                <a16:creationId xmlns:a16="http://schemas.microsoft.com/office/drawing/2014/main" id="{A816A677-9A3C-40C7-71C0-9D8AD7BE89D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938769" y="3626089"/>
            <a:ext cx="3084516" cy="2641068"/>
          </a:xfrm>
          <a:prstGeom prst="rect">
            <a:avLst/>
          </a:prstGeom>
        </p:spPr>
      </p:pic>
      <p:sp>
        <p:nvSpPr>
          <p:cNvPr id="21" name="TextBox 20">
            <a:extLst>
              <a:ext uri="{FF2B5EF4-FFF2-40B4-BE49-F238E27FC236}">
                <a16:creationId xmlns:a16="http://schemas.microsoft.com/office/drawing/2014/main" id="{CC42FA88-1BBB-3E16-736C-9F55CAA2D61F}"/>
              </a:ext>
            </a:extLst>
          </p:cNvPr>
          <p:cNvSpPr txBox="1"/>
          <p:nvPr/>
        </p:nvSpPr>
        <p:spPr>
          <a:xfrm>
            <a:off x="7079146" y="2875046"/>
            <a:ext cx="3831510" cy="707886"/>
          </a:xfrm>
          <a:prstGeom prst="rect">
            <a:avLst/>
          </a:prstGeom>
          <a:noFill/>
        </p:spPr>
        <p:txBody>
          <a:bodyPr wrap="square" rtlCol="0">
            <a:spAutoFit/>
          </a:bodyPr>
          <a:lstStyle/>
          <a:p>
            <a:r>
              <a:rPr lang="en-GB" sz="2000" b="1" dirty="0"/>
              <a:t>UTS of IG-43 Graphite = 37MPa</a:t>
            </a:r>
          </a:p>
          <a:p>
            <a:r>
              <a:rPr lang="en-GB" sz="2000" b="1" dirty="0">
                <a:solidFill>
                  <a:srgbClr val="00B050"/>
                </a:solidFill>
              </a:rPr>
              <a:t>Peak Von Mises stress = 17.7MPa</a:t>
            </a:r>
          </a:p>
        </p:txBody>
      </p:sp>
      <p:sp>
        <p:nvSpPr>
          <p:cNvPr id="5" name="Date Placeholder 4">
            <a:extLst>
              <a:ext uri="{FF2B5EF4-FFF2-40B4-BE49-F238E27FC236}">
                <a16:creationId xmlns:a16="http://schemas.microsoft.com/office/drawing/2014/main" id="{CEE12659-BD17-AC3D-97A6-137D7EEB53F8}"/>
              </a:ext>
            </a:extLst>
          </p:cNvPr>
          <p:cNvSpPr>
            <a:spLocks noGrp="1"/>
          </p:cNvSpPr>
          <p:nvPr>
            <p:ph type="dt" sz="half" idx="10"/>
          </p:nvPr>
        </p:nvSpPr>
        <p:spPr/>
        <p:txBody>
          <a:bodyPr/>
          <a:lstStyle/>
          <a:p>
            <a:r>
              <a:rPr lang="en-US"/>
              <a:t>06.29.2023</a:t>
            </a:r>
            <a:endParaRPr lang="en-US" dirty="0"/>
          </a:p>
        </p:txBody>
      </p:sp>
      <p:sp>
        <p:nvSpPr>
          <p:cNvPr id="6" name="Footer Placeholder 5">
            <a:extLst>
              <a:ext uri="{FF2B5EF4-FFF2-40B4-BE49-F238E27FC236}">
                <a16:creationId xmlns:a16="http://schemas.microsoft.com/office/drawing/2014/main" id="{18E64C03-9F96-2495-7443-AF1773AA615B}"/>
              </a:ext>
            </a:extLst>
          </p:cNvPr>
          <p:cNvSpPr>
            <a:spLocks noGrp="1"/>
          </p:cNvSpPr>
          <p:nvPr>
            <p:ph type="ftr" sz="quarter" idx="11"/>
          </p:nvPr>
        </p:nvSpPr>
        <p:spPr/>
        <p:txBody>
          <a:bodyPr/>
          <a:lstStyle/>
          <a:p>
            <a:r>
              <a:rPr lang="en-US"/>
              <a:t>P. Hurh | LBNF Targetry R&amp;D Needs - RaDIATE 2023</a:t>
            </a:r>
            <a:endParaRPr lang="en-US" dirty="0"/>
          </a:p>
        </p:txBody>
      </p:sp>
    </p:spTree>
    <p:extLst>
      <p:ext uri="{BB962C8B-B14F-4D97-AF65-F5344CB8AC3E}">
        <p14:creationId xmlns:p14="http://schemas.microsoft.com/office/powerpoint/2010/main" val="2184349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16BBDB-A0FA-0E14-02CB-3962FBE6FBC9}"/>
              </a:ext>
            </a:extLst>
          </p:cNvPr>
          <p:cNvSpPr/>
          <p:nvPr/>
        </p:nvSpPr>
        <p:spPr>
          <a:xfrm>
            <a:off x="122872" y="5971193"/>
            <a:ext cx="7389822" cy="836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20B74DD-E26D-4108-61C7-FF59EED866C6}"/>
              </a:ext>
            </a:extLst>
          </p:cNvPr>
          <p:cNvSpPr>
            <a:spLocks noGrp="1"/>
          </p:cNvSpPr>
          <p:nvPr>
            <p:ph type="title"/>
          </p:nvPr>
        </p:nvSpPr>
        <p:spPr>
          <a:xfrm>
            <a:off x="4696287" y="207469"/>
            <a:ext cx="7495712" cy="753035"/>
          </a:xfrm>
        </p:spPr>
        <p:txBody>
          <a:bodyPr/>
          <a:lstStyle/>
          <a:p>
            <a:r>
              <a:rPr lang="en-GB" dirty="0"/>
              <a:t>Radiation Damage of Graphite</a:t>
            </a:r>
          </a:p>
        </p:txBody>
      </p:sp>
      <p:sp>
        <p:nvSpPr>
          <p:cNvPr id="3" name="Content Placeholder 2">
            <a:extLst>
              <a:ext uri="{FF2B5EF4-FFF2-40B4-BE49-F238E27FC236}">
                <a16:creationId xmlns:a16="http://schemas.microsoft.com/office/drawing/2014/main" id="{A0C78BC4-E299-B7E5-5681-B8DFA47EA114}"/>
              </a:ext>
            </a:extLst>
          </p:cNvPr>
          <p:cNvSpPr>
            <a:spLocks noGrp="1"/>
          </p:cNvSpPr>
          <p:nvPr>
            <p:ph idx="1"/>
          </p:nvPr>
        </p:nvSpPr>
        <p:spPr>
          <a:xfrm>
            <a:off x="4696287" y="1056815"/>
            <a:ext cx="7261039" cy="5093514"/>
          </a:xfrm>
        </p:spPr>
        <p:txBody>
          <a:bodyPr/>
          <a:lstStyle/>
          <a:p>
            <a:r>
              <a:rPr lang="en-GB" dirty="0"/>
              <a:t>Graphite thermal conductivity reduced from 165 to 41.25 W/(</a:t>
            </a:r>
            <a:r>
              <a:rPr lang="en-GB" dirty="0" err="1"/>
              <a:t>m.K</a:t>
            </a:r>
            <a:r>
              <a:rPr lang="en-GB" dirty="0"/>
              <a:t>) at room temperature</a:t>
            </a:r>
          </a:p>
          <a:p>
            <a:pPr lvl="1"/>
            <a:r>
              <a:rPr lang="en-GB" dirty="0"/>
              <a:t>Assume same reduction factor at higher temperatures</a:t>
            </a:r>
          </a:p>
          <a:p>
            <a:pPr lvl="1"/>
            <a:r>
              <a:rPr lang="en-GB" dirty="0"/>
              <a:t>No change to temperature of pressure-containing titanium parts</a:t>
            </a:r>
          </a:p>
          <a:p>
            <a:endParaRPr lang="en-GB" dirty="0"/>
          </a:p>
        </p:txBody>
      </p:sp>
      <p:grpSp>
        <p:nvGrpSpPr>
          <p:cNvPr id="19" name="Group 18">
            <a:extLst>
              <a:ext uri="{FF2B5EF4-FFF2-40B4-BE49-F238E27FC236}">
                <a16:creationId xmlns:a16="http://schemas.microsoft.com/office/drawing/2014/main" id="{BFF448D5-4E40-7EE1-18A3-CB484D85D610}"/>
              </a:ext>
            </a:extLst>
          </p:cNvPr>
          <p:cNvGrpSpPr/>
          <p:nvPr/>
        </p:nvGrpSpPr>
        <p:grpSpPr>
          <a:xfrm>
            <a:off x="235034" y="3885587"/>
            <a:ext cx="6440102" cy="2902281"/>
            <a:chOff x="270546" y="3796807"/>
            <a:chExt cx="6440102" cy="2902281"/>
          </a:xfrm>
        </p:grpSpPr>
        <p:pic>
          <p:nvPicPr>
            <p:cNvPr id="7" name="Picture 6">
              <a:extLst>
                <a:ext uri="{FF2B5EF4-FFF2-40B4-BE49-F238E27FC236}">
                  <a16:creationId xmlns:a16="http://schemas.microsoft.com/office/drawing/2014/main" id="{76771F57-7C94-0B3C-C3E5-F76CD3821FAC}"/>
                </a:ext>
              </a:extLst>
            </p:cNvPr>
            <p:cNvPicPr>
              <a:picLocks noChangeAspect="1"/>
            </p:cNvPicPr>
            <p:nvPr/>
          </p:nvPicPr>
          <p:blipFill rotWithShape="1">
            <a:blip r:embed="rId2"/>
            <a:srcRect b="1209"/>
            <a:stretch/>
          </p:blipFill>
          <p:spPr>
            <a:xfrm>
              <a:off x="270546" y="3796807"/>
              <a:ext cx="6440102" cy="2902281"/>
            </a:xfrm>
            <a:prstGeom prst="rect">
              <a:avLst/>
            </a:prstGeom>
          </p:spPr>
        </p:pic>
        <p:sp>
          <p:nvSpPr>
            <p:cNvPr id="9" name="TextBox 8">
              <a:extLst>
                <a:ext uri="{FF2B5EF4-FFF2-40B4-BE49-F238E27FC236}">
                  <a16:creationId xmlns:a16="http://schemas.microsoft.com/office/drawing/2014/main" id="{61D3EDEC-51B5-33FE-C6DB-A8E274A16649}"/>
                </a:ext>
              </a:extLst>
            </p:cNvPr>
            <p:cNvSpPr txBox="1"/>
            <p:nvPr/>
          </p:nvSpPr>
          <p:spPr>
            <a:xfrm>
              <a:off x="1119750" y="5799202"/>
              <a:ext cx="3454307" cy="707886"/>
            </a:xfrm>
            <a:prstGeom prst="rect">
              <a:avLst/>
            </a:prstGeom>
            <a:noFill/>
          </p:spPr>
          <p:txBody>
            <a:bodyPr wrap="square" rtlCol="0">
              <a:spAutoFit/>
            </a:bodyPr>
            <a:lstStyle/>
            <a:p>
              <a:r>
                <a:rPr lang="en-GB" sz="2000" b="1" dirty="0">
                  <a:solidFill>
                    <a:srgbClr val="00B050"/>
                  </a:solidFill>
                </a:rPr>
                <a:t>Irradiated, </a:t>
              </a:r>
              <a:r>
                <a:rPr lang="en-GB" sz="2000" b="1" dirty="0" err="1">
                  <a:solidFill>
                    <a:srgbClr val="00B050"/>
                  </a:solidFill>
                </a:rPr>
                <a:t>Tmax</a:t>
              </a:r>
              <a:r>
                <a:rPr lang="en-GB" sz="2000" b="1" dirty="0">
                  <a:solidFill>
                    <a:srgbClr val="00B050"/>
                  </a:solidFill>
                </a:rPr>
                <a:t> = 535°C</a:t>
              </a:r>
            </a:p>
            <a:p>
              <a:r>
                <a:rPr lang="en-GB" sz="2000" dirty="0">
                  <a:solidFill>
                    <a:srgbClr val="00B050"/>
                  </a:solidFill>
                </a:rPr>
                <a:t>Unirradiated = 487°C</a:t>
              </a:r>
            </a:p>
          </p:txBody>
        </p:sp>
      </p:grpSp>
      <p:grpSp>
        <p:nvGrpSpPr>
          <p:cNvPr id="23" name="Group 22">
            <a:extLst>
              <a:ext uri="{FF2B5EF4-FFF2-40B4-BE49-F238E27FC236}">
                <a16:creationId xmlns:a16="http://schemas.microsoft.com/office/drawing/2014/main" id="{05998838-DBF3-5222-8983-5AE8AEA230BA}"/>
              </a:ext>
            </a:extLst>
          </p:cNvPr>
          <p:cNvGrpSpPr/>
          <p:nvPr/>
        </p:nvGrpSpPr>
        <p:grpSpPr>
          <a:xfrm>
            <a:off x="4777704" y="2504169"/>
            <a:ext cx="7143750" cy="3583438"/>
            <a:chOff x="4217411" y="2255594"/>
            <a:chExt cx="7143750" cy="3583438"/>
          </a:xfrm>
        </p:grpSpPr>
        <p:pic>
          <p:nvPicPr>
            <p:cNvPr id="18" name="Picture 17">
              <a:extLst>
                <a:ext uri="{FF2B5EF4-FFF2-40B4-BE49-F238E27FC236}">
                  <a16:creationId xmlns:a16="http://schemas.microsoft.com/office/drawing/2014/main" id="{5E8D5A2F-7906-4A6F-9A1F-2EB6FE6724CF}"/>
                </a:ext>
              </a:extLst>
            </p:cNvPr>
            <p:cNvPicPr>
              <a:picLocks noChangeAspect="1"/>
            </p:cNvPicPr>
            <p:nvPr/>
          </p:nvPicPr>
          <p:blipFill>
            <a:blip r:embed="rId3"/>
            <a:stretch>
              <a:fillRect/>
            </a:stretch>
          </p:blipFill>
          <p:spPr>
            <a:xfrm>
              <a:off x="4217411" y="2813231"/>
              <a:ext cx="7143750" cy="2600325"/>
            </a:xfrm>
            <a:prstGeom prst="rect">
              <a:avLst/>
            </a:prstGeom>
          </p:spPr>
        </p:pic>
        <p:pic>
          <p:nvPicPr>
            <p:cNvPr id="14" name="Picture 13">
              <a:extLst>
                <a:ext uri="{FF2B5EF4-FFF2-40B4-BE49-F238E27FC236}">
                  <a16:creationId xmlns:a16="http://schemas.microsoft.com/office/drawing/2014/main" id="{EF27B12C-D1F5-86C4-38EA-07B38957FF65}"/>
                </a:ext>
              </a:extLst>
            </p:cNvPr>
            <p:cNvPicPr>
              <a:picLocks noChangeAspect="1"/>
            </p:cNvPicPr>
            <p:nvPr/>
          </p:nvPicPr>
          <p:blipFill rotWithShape="1">
            <a:blip r:embed="rId4"/>
            <a:srcRect l="1" t="27180" r="58621"/>
            <a:stretch/>
          </p:blipFill>
          <p:spPr>
            <a:xfrm>
              <a:off x="9148319" y="2255594"/>
              <a:ext cx="2108567" cy="2191813"/>
            </a:xfrm>
            <a:prstGeom prst="rect">
              <a:avLst/>
            </a:prstGeom>
          </p:spPr>
        </p:pic>
        <p:cxnSp>
          <p:nvCxnSpPr>
            <p:cNvPr id="20" name="Straight Arrow Connector 19">
              <a:extLst>
                <a:ext uri="{FF2B5EF4-FFF2-40B4-BE49-F238E27FC236}">
                  <a16:creationId xmlns:a16="http://schemas.microsoft.com/office/drawing/2014/main" id="{7521F172-74B9-4A6A-46CE-309BC8425819}"/>
                </a:ext>
              </a:extLst>
            </p:cNvPr>
            <p:cNvCxnSpPr>
              <a:cxnSpLocks/>
            </p:cNvCxnSpPr>
            <p:nvPr/>
          </p:nvCxnSpPr>
          <p:spPr>
            <a:xfrm flipV="1">
              <a:off x="7289962" y="3796807"/>
              <a:ext cx="1745942" cy="223250"/>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B7A9A53-47E3-2284-A9F2-DC50AB091D14}"/>
                </a:ext>
              </a:extLst>
            </p:cNvPr>
            <p:cNvSpPr txBox="1"/>
            <p:nvPr/>
          </p:nvSpPr>
          <p:spPr>
            <a:xfrm>
              <a:off x="5577035" y="4823369"/>
              <a:ext cx="3719245" cy="1015663"/>
            </a:xfrm>
            <a:prstGeom prst="rect">
              <a:avLst/>
            </a:prstGeom>
            <a:noFill/>
          </p:spPr>
          <p:txBody>
            <a:bodyPr wrap="square" rtlCol="0">
              <a:spAutoFit/>
            </a:bodyPr>
            <a:lstStyle/>
            <a:p>
              <a:r>
                <a:rPr lang="en-GB" sz="2000" b="1" dirty="0"/>
                <a:t>UTS of IG-43 Graphite = 37MPa</a:t>
              </a:r>
            </a:p>
            <a:p>
              <a:r>
                <a:rPr lang="en-GB" sz="2000" b="1" dirty="0">
                  <a:solidFill>
                    <a:srgbClr val="00B050"/>
                  </a:solidFill>
                </a:rPr>
                <a:t>Irradiated Peak </a:t>
              </a:r>
              <a:r>
                <a:rPr lang="el-GR" sz="2000" b="1" dirty="0">
                  <a:solidFill>
                    <a:srgbClr val="00B050"/>
                  </a:solidFill>
                </a:rPr>
                <a:t>σ</a:t>
              </a:r>
              <a:r>
                <a:rPr lang="en-GB" sz="2000" b="1" baseline="-25000" dirty="0">
                  <a:solidFill>
                    <a:srgbClr val="00B050"/>
                  </a:solidFill>
                </a:rPr>
                <a:t>VM</a:t>
              </a:r>
              <a:r>
                <a:rPr lang="en-GB" sz="2000" b="1" dirty="0">
                  <a:solidFill>
                    <a:srgbClr val="00B050"/>
                  </a:solidFill>
                </a:rPr>
                <a:t> = 4.4MPa</a:t>
              </a:r>
            </a:p>
            <a:p>
              <a:r>
                <a:rPr lang="en-GB" sz="2000" dirty="0">
                  <a:solidFill>
                    <a:srgbClr val="00B050"/>
                  </a:solidFill>
                </a:rPr>
                <a:t>Unirradiated = 1.4MPa</a:t>
              </a:r>
            </a:p>
          </p:txBody>
        </p:sp>
      </p:grpSp>
      <p:grpSp>
        <p:nvGrpSpPr>
          <p:cNvPr id="24" name="Group 23">
            <a:extLst>
              <a:ext uri="{FF2B5EF4-FFF2-40B4-BE49-F238E27FC236}">
                <a16:creationId xmlns:a16="http://schemas.microsoft.com/office/drawing/2014/main" id="{A1ADC10D-5EBB-CA00-CDDA-EE75350EEAB0}"/>
              </a:ext>
            </a:extLst>
          </p:cNvPr>
          <p:cNvGrpSpPr/>
          <p:nvPr/>
        </p:nvGrpSpPr>
        <p:grpSpPr>
          <a:xfrm>
            <a:off x="264660" y="71464"/>
            <a:ext cx="4372477" cy="3920412"/>
            <a:chOff x="6781926" y="1398185"/>
            <a:chExt cx="4372477" cy="3920412"/>
          </a:xfrm>
        </p:grpSpPr>
        <p:pic>
          <p:nvPicPr>
            <p:cNvPr id="25" name="Picture 1" descr="image001">
              <a:extLst>
                <a:ext uri="{FF2B5EF4-FFF2-40B4-BE49-F238E27FC236}">
                  <a16:creationId xmlns:a16="http://schemas.microsoft.com/office/drawing/2014/main" id="{9E587E39-4256-12DE-2332-4DDCFB70D5A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210" t="24098" r="21071" b="12460"/>
            <a:stretch/>
          </p:blipFill>
          <p:spPr bwMode="auto">
            <a:xfrm>
              <a:off x="6999625" y="1674679"/>
              <a:ext cx="3937081" cy="305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D5278397-8CC3-2E68-1752-549D28666B8D}"/>
                </a:ext>
              </a:extLst>
            </p:cNvPr>
            <p:cNvSpPr/>
            <p:nvPr/>
          </p:nvSpPr>
          <p:spPr>
            <a:xfrm>
              <a:off x="6781926" y="1398185"/>
              <a:ext cx="4372477" cy="338554"/>
            </a:xfrm>
            <a:prstGeom prst="rect">
              <a:avLst/>
            </a:prstGeom>
            <a:noFill/>
          </p:spPr>
          <p:txBody>
            <a:bodyPr wrap="square">
              <a:spAutoFit/>
            </a:bodyPr>
            <a:lstStyle/>
            <a:p>
              <a:pPr algn="ctr">
                <a:spcBef>
                  <a:spcPct val="50000"/>
                </a:spcBef>
              </a:pPr>
              <a:r>
                <a:rPr lang="en-GB" altLang="en-US" sz="1600" u="sng" dirty="0">
                  <a:latin typeface="Calibri Light" panose="020F0302020204030204" pitchFamily="34" charset="0"/>
                  <a:cs typeface="Arial" charset="0"/>
                </a:rPr>
                <a:t>Thermal conductivity change for IG-110 graphite†</a:t>
              </a:r>
            </a:p>
          </p:txBody>
        </p:sp>
        <p:sp>
          <p:nvSpPr>
            <p:cNvPr id="27" name="TextBox 26">
              <a:extLst>
                <a:ext uri="{FF2B5EF4-FFF2-40B4-BE49-F238E27FC236}">
                  <a16:creationId xmlns:a16="http://schemas.microsoft.com/office/drawing/2014/main" id="{C57E125D-8CA8-C183-CF4E-C6E9E8872A2D}"/>
                </a:ext>
              </a:extLst>
            </p:cNvPr>
            <p:cNvSpPr txBox="1"/>
            <p:nvPr/>
          </p:nvSpPr>
          <p:spPr>
            <a:xfrm>
              <a:off x="7421863" y="4764599"/>
              <a:ext cx="3312370" cy="553998"/>
            </a:xfrm>
            <a:prstGeom prst="rect">
              <a:avLst/>
            </a:prstGeom>
            <a:noFill/>
          </p:spPr>
          <p:txBody>
            <a:bodyPr wrap="square" rtlCol="0">
              <a:spAutoFit/>
            </a:bodyPr>
            <a:lstStyle/>
            <a:p>
              <a:pPr algn="ctr"/>
              <a:r>
                <a:rPr lang="en-GB" altLang="en-US" sz="1000" dirty="0">
                  <a:latin typeface="Calibri Light" panose="020F0302020204030204" pitchFamily="34" charset="0"/>
                  <a:cs typeface="Arial" charset="0"/>
                </a:rPr>
                <a:t>†</a:t>
              </a:r>
              <a:r>
                <a:rPr lang="en-GB" sz="1000" dirty="0" err="1"/>
                <a:t>Mohanty</a:t>
              </a:r>
              <a:r>
                <a:rPr lang="en-GB" sz="1000" dirty="0"/>
                <a:t>, S. and </a:t>
              </a:r>
              <a:r>
                <a:rPr lang="en-GB" sz="1000" dirty="0" err="1"/>
                <a:t>Majumdar</a:t>
              </a:r>
              <a:r>
                <a:rPr lang="en-GB" sz="1000" dirty="0">
                  <a:latin typeface="Calibri Light" panose="020F0302020204030204" pitchFamily="34" charset="0"/>
                  <a:cs typeface="Arial" charset="0"/>
                </a:rPr>
                <a:t>,</a:t>
              </a:r>
              <a:r>
                <a:rPr lang="en-GB" sz="1000" dirty="0"/>
                <a:t> S. (2011).</a:t>
              </a:r>
              <a:r>
                <a:rPr lang="en-GB" altLang="en-US" sz="1000" dirty="0">
                  <a:latin typeface="Calibri Light" panose="020F0302020204030204" pitchFamily="34" charset="0"/>
                  <a:cs typeface="Arial" charset="0"/>
                </a:rPr>
                <a:t> </a:t>
              </a:r>
              <a:r>
                <a:rPr lang="fr-FR" sz="1000" i="1" dirty="0"/>
                <a:t>HTGR Graphite </a:t>
              </a:r>
              <a:r>
                <a:rPr lang="fr-FR" sz="1000" i="1" dirty="0" err="1"/>
                <a:t>Core</a:t>
              </a:r>
              <a:r>
                <a:rPr lang="fr-FR" sz="1000" i="1" dirty="0"/>
                <a:t> Component Stress, </a:t>
              </a:r>
              <a:r>
                <a:rPr lang="en-GB" sz="1000" i="1" dirty="0"/>
                <a:t>Analysis Research Program</a:t>
              </a:r>
              <a:r>
                <a:rPr lang="en-GB" sz="1000" dirty="0"/>
                <a:t>,  Argonne, Argonne National Lab, p.58</a:t>
              </a:r>
              <a:endParaRPr lang="en-GB" altLang="en-US" sz="1000" dirty="0">
                <a:latin typeface="Calibri Light" panose="020F0302020204030204" pitchFamily="34" charset="0"/>
                <a:cs typeface="Arial" charset="0"/>
              </a:endParaRPr>
            </a:p>
          </p:txBody>
        </p:sp>
      </p:grpSp>
      <p:sp>
        <p:nvSpPr>
          <p:cNvPr id="5" name="Date Placeholder 4">
            <a:extLst>
              <a:ext uri="{FF2B5EF4-FFF2-40B4-BE49-F238E27FC236}">
                <a16:creationId xmlns:a16="http://schemas.microsoft.com/office/drawing/2014/main" id="{1BD7BE9D-9CB2-1CD6-E020-8A274E860E31}"/>
              </a:ext>
            </a:extLst>
          </p:cNvPr>
          <p:cNvSpPr>
            <a:spLocks noGrp="1"/>
          </p:cNvSpPr>
          <p:nvPr>
            <p:ph type="dt" sz="half" idx="10"/>
          </p:nvPr>
        </p:nvSpPr>
        <p:spPr/>
        <p:txBody>
          <a:bodyPr/>
          <a:lstStyle/>
          <a:p>
            <a:r>
              <a:rPr lang="en-US"/>
              <a:t>06.29.2023</a:t>
            </a:r>
            <a:endParaRPr lang="en-US" dirty="0"/>
          </a:p>
        </p:txBody>
      </p:sp>
      <p:sp>
        <p:nvSpPr>
          <p:cNvPr id="6" name="Footer Placeholder 5">
            <a:extLst>
              <a:ext uri="{FF2B5EF4-FFF2-40B4-BE49-F238E27FC236}">
                <a16:creationId xmlns:a16="http://schemas.microsoft.com/office/drawing/2014/main" id="{281B9FC4-C9AF-F204-5E72-7EE3CF12D39C}"/>
              </a:ext>
            </a:extLst>
          </p:cNvPr>
          <p:cNvSpPr>
            <a:spLocks noGrp="1"/>
          </p:cNvSpPr>
          <p:nvPr>
            <p:ph type="ftr" sz="quarter" idx="11"/>
          </p:nvPr>
        </p:nvSpPr>
        <p:spPr/>
        <p:txBody>
          <a:bodyPr/>
          <a:lstStyle/>
          <a:p>
            <a:r>
              <a:rPr lang="en-US"/>
              <a:t>P. Hurh | LBNF Targetry R&amp;D Needs - RaDIATE 2023</a:t>
            </a:r>
            <a:endParaRPr lang="en-US" dirty="0"/>
          </a:p>
        </p:txBody>
      </p:sp>
    </p:spTree>
    <p:extLst>
      <p:ext uri="{BB962C8B-B14F-4D97-AF65-F5344CB8AC3E}">
        <p14:creationId xmlns:p14="http://schemas.microsoft.com/office/powerpoint/2010/main" val="201787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17367E-3B6F-138D-83B0-49ECFA407B1A}"/>
              </a:ext>
            </a:extLst>
          </p:cNvPr>
          <p:cNvSpPr txBox="1"/>
          <p:nvPr/>
        </p:nvSpPr>
        <p:spPr>
          <a:xfrm>
            <a:off x="486138" y="5835960"/>
            <a:ext cx="11543106" cy="430887"/>
          </a:xfrm>
          <a:prstGeom prst="rect">
            <a:avLst/>
          </a:prstGeom>
          <a:solidFill>
            <a:schemeClr val="bg1"/>
          </a:solidFill>
        </p:spPr>
        <p:txBody>
          <a:bodyPr wrap="square" rtlCol="0">
            <a:spAutoFit/>
          </a:bodyPr>
          <a:lstStyle/>
          <a:p>
            <a:r>
              <a:rPr lang="en-GB" sz="1100" dirty="0"/>
              <a:t>[1] </a:t>
            </a:r>
            <a:r>
              <a:rPr lang="en-US" sz="1100" dirty="0"/>
              <a:t>“Literature Review On The Irradiation Response Of Be, W And Graphite for Proton Accelerator Applications”, </a:t>
            </a:r>
            <a:r>
              <a:rPr lang="en-GB" sz="1100" dirty="0"/>
              <a:t>NNL (13) 12703, Issue 1, 2013</a:t>
            </a:r>
          </a:p>
          <a:p>
            <a:r>
              <a:rPr lang="en-GB" sz="1100" dirty="0"/>
              <a:t>[2] “Failure investigation of nuclear grade POCO graphite target in high energy neutrino physics through numerical simulation”, S. Bidhar et al., Nuclear Materials and Energy, 2020</a:t>
            </a:r>
          </a:p>
        </p:txBody>
      </p:sp>
      <p:sp>
        <p:nvSpPr>
          <p:cNvPr id="2" name="Title 1">
            <a:extLst>
              <a:ext uri="{FF2B5EF4-FFF2-40B4-BE49-F238E27FC236}">
                <a16:creationId xmlns:a16="http://schemas.microsoft.com/office/drawing/2014/main" id="{BB2BED2D-0C60-B610-30F8-D0607ADA024C}"/>
              </a:ext>
            </a:extLst>
          </p:cNvPr>
          <p:cNvSpPr>
            <a:spLocks noGrp="1"/>
          </p:cNvSpPr>
          <p:nvPr>
            <p:ph type="title"/>
          </p:nvPr>
        </p:nvSpPr>
        <p:spPr/>
        <p:txBody>
          <a:bodyPr/>
          <a:lstStyle/>
          <a:p>
            <a:r>
              <a:rPr lang="en-GB" dirty="0"/>
              <a:t>Available Fatigue Data – Graphite</a:t>
            </a:r>
          </a:p>
        </p:txBody>
      </p:sp>
      <p:sp>
        <p:nvSpPr>
          <p:cNvPr id="3" name="Content Placeholder 2">
            <a:extLst>
              <a:ext uri="{FF2B5EF4-FFF2-40B4-BE49-F238E27FC236}">
                <a16:creationId xmlns:a16="http://schemas.microsoft.com/office/drawing/2014/main" id="{992671F8-97C8-2F6B-13D9-A50A76A8BA8C}"/>
              </a:ext>
            </a:extLst>
          </p:cNvPr>
          <p:cNvSpPr>
            <a:spLocks noGrp="1"/>
          </p:cNvSpPr>
          <p:nvPr>
            <p:ph idx="1"/>
          </p:nvPr>
        </p:nvSpPr>
        <p:spPr/>
        <p:txBody>
          <a:bodyPr>
            <a:normAutofit/>
          </a:bodyPr>
          <a:lstStyle/>
          <a:p>
            <a:r>
              <a:rPr lang="en-GB" sz="2000" dirty="0"/>
              <a:t>Data for nuclear grade graphite (tested on </a:t>
            </a:r>
            <a:r>
              <a:rPr lang="en-GB" sz="2000" dirty="0" err="1"/>
              <a:t>Gilsocarbon</a:t>
            </a:r>
            <a:r>
              <a:rPr lang="en-GB" sz="2000" dirty="0"/>
              <a:t>) from [1] applied to IG-11 and IG-43</a:t>
            </a:r>
          </a:p>
          <a:p>
            <a:r>
              <a:rPr lang="en-GB" sz="2000" dirty="0"/>
              <a:t>Endurance limit is approximately 50% of UTS, we assumed 40% to account for scatter</a:t>
            </a:r>
          </a:p>
          <a:p>
            <a:pPr lvl="1"/>
            <a:r>
              <a:rPr lang="en-GB" sz="1600" dirty="0"/>
              <a:t>Tensile strength of POCO ZXF-5Q is 79MPa, so fatigue strength would be expected to be higher than for IG-43, but the one value given by Bidhar et al. suggests that it is similar [2]</a:t>
            </a:r>
          </a:p>
          <a:p>
            <a:endParaRPr lang="en-GB" sz="2000" dirty="0"/>
          </a:p>
        </p:txBody>
      </p:sp>
      <p:pic>
        <p:nvPicPr>
          <p:cNvPr id="5" name="Picture 4">
            <a:extLst>
              <a:ext uri="{FF2B5EF4-FFF2-40B4-BE49-F238E27FC236}">
                <a16:creationId xmlns:a16="http://schemas.microsoft.com/office/drawing/2014/main" id="{A9D6C0FB-231C-4DB2-D4E6-56D51DD6FCFC}"/>
              </a:ext>
            </a:extLst>
          </p:cNvPr>
          <p:cNvPicPr>
            <a:picLocks noChangeAspect="1"/>
          </p:cNvPicPr>
          <p:nvPr/>
        </p:nvPicPr>
        <p:blipFill>
          <a:blip r:embed="rId2"/>
          <a:stretch>
            <a:fillRect/>
          </a:stretch>
        </p:blipFill>
        <p:spPr>
          <a:xfrm>
            <a:off x="741382" y="2467956"/>
            <a:ext cx="5272977" cy="3278330"/>
          </a:xfrm>
          <a:prstGeom prst="rect">
            <a:avLst/>
          </a:prstGeom>
        </p:spPr>
      </p:pic>
      <p:pic>
        <p:nvPicPr>
          <p:cNvPr id="6" name="Picture 5">
            <a:extLst>
              <a:ext uri="{FF2B5EF4-FFF2-40B4-BE49-F238E27FC236}">
                <a16:creationId xmlns:a16="http://schemas.microsoft.com/office/drawing/2014/main" id="{20966211-5510-623B-068B-A543F070F50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39178" y="2397164"/>
            <a:ext cx="5463882" cy="3278330"/>
          </a:xfrm>
          <a:prstGeom prst="rect">
            <a:avLst/>
          </a:prstGeom>
        </p:spPr>
      </p:pic>
      <p:graphicFrame>
        <p:nvGraphicFramePr>
          <p:cNvPr id="9" name="Table 8">
            <a:extLst>
              <a:ext uri="{FF2B5EF4-FFF2-40B4-BE49-F238E27FC236}">
                <a16:creationId xmlns:a16="http://schemas.microsoft.com/office/drawing/2014/main" id="{9E82378A-42C8-C6FA-F44C-42256CBBF25E}"/>
              </a:ext>
            </a:extLst>
          </p:cNvPr>
          <p:cNvGraphicFramePr>
            <a:graphicFrameLocks noGrp="1"/>
          </p:cNvGraphicFramePr>
          <p:nvPr/>
        </p:nvGraphicFramePr>
        <p:xfrm>
          <a:off x="9201825" y="3397618"/>
          <a:ext cx="2643188" cy="670560"/>
        </p:xfrm>
        <a:graphic>
          <a:graphicData uri="http://schemas.openxmlformats.org/drawingml/2006/table">
            <a:tbl>
              <a:tblPr/>
              <a:tblGrid>
                <a:gridCol w="1840548">
                  <a:extLst>
                    <a:ext uri="{9D8B030D-6E8A-4147-A177-3AD203B41FA5}">
                      <a16:colId xmlns:a16="http://schemas.microsoft.com/office/drawing/2014/main" val="397674954"/>
                    </a:ext>
                  </a:extLst>
                </a:gridCol>
                <a:gridCol w="802640">
                  <a:extLst>
                    <a:ext uri="{9D8B030D-6E8A-4147-A177-3AD203B41FA5}">
                      <a16:colId xmlns:a16="http://schemas.microsoft.com/office/drawing/2014/main" val="3894070341"/>
                    </a:ext>
                  </a:extLst>
                </a:gridCol>
              </a:tblGrid>
              <a:tr h="190500">
                <a:tc>
                  <a:txBody>
                    <a:bodyPr/>
                    <a:lstStyle/>
                    <a:p>
                      <a:pPr algn="l" fontAlgn="b"/>
                      <a:r>
                        <a:rPr lang="en-GB" sz="1600" b="0" i="0" u="none" strike="noStrike" dirty="0">
                          <a:solidFill>
                            <a:srgbClr val="000000"/>
                          </a:solidFill>
                          <a:effectLst/>
                          <a:latin typeface="Calibri" panose="020F0502020204030204" pitchFamily="34" charset="0"/>
                        </a:rPr>
                        <a:t>Pulse cycles per year</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600" b="0" i="0" u="none" strike="noStrike" dirty="0">
                          <a:solidFill>
                            <a:srgbClr val="000000"/>
                          </a:solidFill>
                          <a:effectLst/>
                          <a:latin typeface="Calibri" panose="020F0502020204030204" pitchFamily="34" charset="0"/>
                        </a:rPr>
                        <a:t>1.5E+07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09411515"/>
                  </a:ext>
                </a:extLst>
              </a:tr>
              <a:tr h="190500">
                <a:tc>
                  <a:txBody>
                    <a:bodyPr/>
                    <a:lstStyle/>
                    <a:p>
                      <a:pPr algn="l" fontAlgn="b"/>
                      <a:r>
                        <a:rPr lang="en-GB" sz="1600" b="0" i="0" u="none" strike="noStrike" dirty="0">
                          <a:solidFill>
                            <a:srgbClr val="000000"/>
                          </a:solidFill>
                          <a:effectLst/>
                          <a:latin typeface="Calibri" panose="020F0502020204030204" pitchFamily="34" charset="0"/>
                        </a:rPr>
                        <a:t>Trip cycles per year</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600" b="0" i="0" u="none" strike="noStrike" dirty="0">
                          <a:solidFill>
                            <a:srgbClr val="000000"/>
                          </a:solidFill>
                          <a:effectLst/>
                          <a:latin typeface="Calibri" panose="020F0502020204030204" pitchFamily="34" charset="0"/>
                        </a:rPr>
                        <a:t>5.0E+03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4674002"/>
                  </a:ext>
                </a:extLst>
              </a:tr>
            </a:tbl>
          </a:graphicData>
        </a:graphic>
      </p:graphicFrame>
      <p:sp>
        <p:nvSpPr>
          <p:cNvPr id="8" name="Date Placeholder 7">
            <a:extLst>
              <a:ext uri="{FF2B5EF4-FFF2-40B4-BE49-F238E27FC236}">
                <a16:creationId xmlns:a16="http://schemas.microsoft.com/office/drawing/2014/main" id="{94F66F84-368C-02E4-97B2-11FA0245FB30}"/>
              </a:ext>
            </a:extLst>
          </p:cNvPr>
          <p:cNvSpPr>
            <a:spLocks noGrp="1"/>
          </p:cNvSpPr>
          <p:nvPr>
            <p:ph type="dt" sz="half" idx="10"/>
          </p:nvPr>
        </p:nvSpPr>
        <p:spPr/>
        <p:txBody>
          <a:bodyPr/>
          <a:lstStyle/>
          <a:p>
            <a:r>
              <a:rPr lang="en-US"/>
              <a:t>06.29.2023</a:t>
            </a:r>
            <a:endParaRPr lang="en-US" dirty="0"/>
          </a:p>
        </p:txBody>
      </p:sp>
      <p:sp>
        <p:nvSpPr>
          <p:cNvPr id="10" name="Footer Placeholder 9">
            <a:extLst>
              <a:ext uri="{FF2B5EF4-FFF2-40B4-BE49-F238E27FC236}">
                <a16:creationId xmlns:a16="http://schemas.microsoft.com/office/drawing/2014/main" id="{547CDCFD-E760-165E-12C5-1C424CE3A0B5}"/>
              </a:ext>
            </a:extLst>
          </p:cNvPr>
          <p:cNvSpPr>
            <a:spLocks noGrp="1"/>
          </p:cNvSpPr>
          <p:nvPr>
            <p:ph type="ftr" sz="quarter" idx="11"/>
          </p:nvPr>
        </p:nvSpPr>
        <p:spPr/>
        <p:txBody>
          <a:bodyPr/>
          <a:lstStyle/>
          <a:p>
            <a:r>
              <a:rPr lang="en-US"/>
              <a:t>P. Hurh | LBNF Targetry R&amp;D Needs - RaDIATE 2023</a:t>
            </a:r>
            <a:endParaRPr lang="en-US" dirty="0"/>
          </a:p>
        </p:txBody>
      </p:sp>
    </p:spTree>
    <p:extLst>
      <p:ext uri="{BB962C8B-B14F-4D97-AF65-F5344CB8AC3E}">
        <p14:creationId xmlns:p14="http://schemas.microsoft.com/office/powerpoint/2010/main" val="1735845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9790" y="251631"/>
            <a:ext cx="11853264" cy="2269389"/>
          </a:xfrm>
          <a:prstGeom prst="rect">
            <a:avLst/>
          </a:prstGeom>
        </p:spPr>
      </p:pic>
      <p:sp>
        <p:nvSpPr>
          <p:cNvPr id="2" name="Title 1"/>
          <p:cNvSpPr>
            <a:spLocks noGrp="1"/>
          </p:cNvSpPr>
          <p:nvPr>
            <p:ph type="title"/>
          </p:nvPr>
        </p:nvSpPr>
        <p:spPr/>
        <p:txBody>
          <a:bodyPr/>
          <a:lstStyle/>
          <a:p>
            <a:r>
              <a:rPr lang="en-GB" dirty="0"/>
              <a:t>Results – Graphite Fatigue</a:t>
            </a:r>
          </a:p>
        </p:txBody>
      </p:sp>
      <p:pic>
        <p:nvPicPr>
          <p:cNvPr id="6" name="Picture 5"/>
          <p:cNvPicPr>
            <a:picLocks noChangeAspect="1"/>
          </p:cNvPicPr>
          <p:nvPr/>
        </p:nvPicPr>
        <p:blipFill>
          <a:blip r:embed="rId3"/>
          <a:stretch>
            <a:fillRect/>
          </a:stretch>
        </p:blipFill>
        <p:spPr>
          <a:xfrm>
            <a:off x="187289" y="3134615"/>
            <a:ext cx="11835765" cy="2406968"/>
          </a:xfrm>
          <a:prstGeom prst="rect">
            <a:avLst/>
          </a:prstGeom>
        </p:spPr>
      </p:pic>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2900576" y="1451596"/>
            <a:ext cx="5505980" cy="2492122"/>
          </a:xfrm>
          <a:prstGeom prst="rect">
            <a:avLst/>
          </a:prstGeom>
        </p:spPr>
      </p:pic>
      <p:pic>
        <p:nvPicPr>
          <p:cNvPr id="9" name="Picture 8"/>
          <p:cNvPicPr>
            <a:picLocks noChangeAspect="1"/>
          </p:cNvPicPr>
          <p:nvPr/>
        </p:nvPicPr>
        <p:blipFill>
          <a:blip r:embed="rId5">
            <a:clrChange>
              <a:clrFrom>
                <a:srgbClr val="FFFFFF"/>
              </a:clrFrom>
              <a:clrTo>
                <a:srgbClr val="FFFFFF">
                  <a:alpha val="0"/>
                </a:srgbClr>
              </a:clrTo>
            </a:clrChange>
          </a:blip>
          <a:stretch>
            <a:fillRect/>
          </a:stretch>
        </p:blipFill>
        <p:spPr>
          <a:xfrm>
            <a:off x="2900576" y="4380552"/>
            <a:ext cx="5824515" cy="2480296"/>
          </a:xfrm>
          <a:prstGeom prst="rect">
            <a:avLst/>
          </a:prstGeom>
        </p:spPr>
      </p:pic>
      <p:graphicFrame>
        <p:nvGraphicFramePr>
          <p:cNvPr id="10" name="Table 9"/>
          <p:cNvGraphicFramePr>
            <a:graphicFrameLocks noGrp="1"/>
          </p:cNvGraphicFramePr>
          <p:nvPr/>
        </p:nvGraphicFramePr>
        <p:xfrm>
          <a:off x="8819360" y="2714947"/>
          <a:ext cx="2997348" cy="1828800"/>
        </p:xfrm>
        <a:graphic>
          <a:graphicData uri="http://schemas.openxmlformats.org/drawingml/2006/table">
            <a:tbl>
              <a:tblPr/>
              <a:tblGrid>
                <a:gridCol w="1419098">
                  <a:extLst>
                    <a:ext uri="{9D8B030D-6E8A-4147-A177-3AD203B41FA5}">
                      <a16:colId xmlns:a16="http://schemas.microsoft.com/office/drawing/2014/main" val="4272924787"/>
                    </a:ext>
                  </a:extLst>
                </a:gridCol>
                <a:gridCol w="789125">
                  <a:extLst>
                    <a:ext uri="{9D8B030D-6E8A-4147-A177-3AD203B41FA5}">
                      <a16:colId xmlns:a16="http://schemas.microsoft.com/office/drawing/2014/main" val="1426479365"/>
                    </a:ext>
                  </a:extLst>
                </a:gridCol>
                <a:gridCol w="789125">
                  <a:extLst>
                    <a:ext uri="{9D8B030D-6E8A-4147-A177-3AD203B41FA5}">
                      <a16:colId xmlns:a16="http://schemas.microsoft.com/office/drawing/2014/main" val="2560099732"/>
                    </a:ext>
                  </a:extLst>
                </a:gridCol>
              </a:tblGrid>
              <a:tr h="18415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600" b="1" i="0" u="none" strike="noStrike" dirty="0">
                          <a:solidFill>
                            <a:srgbClr val="000000"/>
                          </a:solidFill>
                          <a:effectLst/>
                          <a:latin typeface="Calibri" panose="020F0502020204030204" pitchFamily="34" charset="0"/>
                        </a:rPr>
                        <a:t>Equivalent SE </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600" b="1" i="0" u="none" strike="noStrike" dirty="0">
                          <a:solidFill>
                            <a:srgbClr val="000000"/>
                          </a:solidFill>
                          <a:effectLst/>
                          <a:latin typeface="Calibri" panose="020F0502020204030204" pitchFamily="34" charset="0"/>
                        </a:rPr>
                        <a:t>(MPa)</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a:solidFill>
                            <a:srgbClr val="000000"/>
                          </a:solidFill>
                          <a:effectLst/>
                          <a:latin typeface="Calibri" panose="020F0502020204030204" pitchFamily="34" charset="0"/>
                        </a:rPr>
                        <a:t>Design</a:t>
                      </a:r>
                    </a:p>
                    <a:p>
                      <a:pPr algn="ctr" fontAlgn="b"/>
                      <a:r>
                        <a:rPr lang="en-GB" sz="1600" b="1" i="0" u="none" strike="noStrike" dirty="0">
                          <a:solidFill>
                            <a:srgbClr val="000000"/>
                          </a:solidFill>
                          <a:effectLst/>
                          <a:latin typeface="Calibri" panose="020F0502020204030204" pitchFamily="34" charset="0"/>
                        </a:rPr>
                        <a:t>Limit</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a:solidFill>
                            <a:srgbClr val="000000"/>
                          </a:solidFill>
                          <a:effectLst/>
                          <a:latin typeface="Calibri" panose="020F0502020204030204" pitchFamily="34" charset="0"/>
                        </a:rPr>
                        <a:t>ANSYS</a:t>
                      </a:r>
                    </a:p>
                    <a:p>
                      <a:pPr algn="ctr" fontAlgn="b"/>
                      <a:r>
                        <a:rPr lang="en-GB" sz="1600" b="1" i="0" u="none" strike="noStrike" dirty="0">
                          <a:solidFill>
                            <a:srgbClr val="000000"/>
                          </a:solidFill>
                          <a:effectLst/>
                          <a:latin typeface="Calibri" panose="020F0502020204030204" pitchFamily="34" charset="0"/>
                        </a:rPr>
                        <a:t>Result</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6587539"/>
                  </a:ext>
                </a:extLst>
              </a:tr>
              <a:tr h="184150">
                <a:tc>
                  <a:txBody>
                    <a:bodyPr/>
                    <a:lstStyle/>
                    <a:p>
                      <a:pPr algn="l" fontAlgn="b"/>
                      <a:r>
                        <a:rPr lang="en-GB" sz="1600" b="0" i="0" u="none" strike="noStrike" dirty="0">
                          <a:solidFill>
                            <a:srgbClr val="000000"/>
                          </a:solidFill>
                          <a:effectLst/>
                          <a:latin typeface="Calibri" panose="020F0502020204030204" pitchFamily="34" charset="0"/>
                        </a:rPr>
                        <a:t>Target Pulses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15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0.9</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792575"/>
                  </a:ext>
                </a:extLst>
              </a:tr>
              <a:tr h="184150">
                <a:tc>
                  <a:txBody>
                    <a:bodyPr/>
                    <a:lstStyle/>
                    <a:p>
                      <a:pPr algn="l" fontAlgn="b"/>
                      <a:r>
                        <a:rPr lang="en-GB" sz="1600" b="0" i="0" u="none" strike="noStrike">
                          <a:solidFill>
                            <a:srgbClr val="000000"/>
                          </a:solidFill>
                          <a:effectLst/>
                          <a:latin typeface="Calibri" panose="020F0502020204030204" pitchFamily="34" charset="0"/>
                        </a:rPr>
                        <a:t>Target Trips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~15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10.8</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611368050"/>
                  </a:ext>
                </a:extLst>
              </a:tr>
              <a:tr h="184150">
                <a:tc>
                  <a:txBody>
                    <a:bodyPr/>
                    <a:lstStyle/>
                    <a:p>
                      <a:pPr algn="l" fontAlgn="b"/>
                      <a:r>
                        <a:rPr lang="en-US" sz="1600" b="0" i="0" u="none" strike="noStrike" dirty="0">
                          <a:solidFill>
                            <a:srgbClr val="000000"/>
                          </a:solidFill>
                          <a:effectLst/>
                          <a:latin typeface="Calibri" panose="020F0502020204030204" pitchFamily="34" charset="0"/>
                        </a:rPr>
                        <a:t>Target Trips, </a:t>
                      </a:r>
                    </a:p>
                    <a:p>
                      <a:pPr algn="l" fontAlgn="b"/>
                      <a:r>
                        <a:rPr lang="en-US" sz="1600" b="0" i="0" u="none" strike="noStrike" dirty="0">
                          <a:solidFill>
                            <a:srgbClr val="000000"/>
                          </a:solidFill>
                          <a:effectLst/>
                          <a:latin typeface="Calibri" panose="020F0502020204030204" pitchFamily="34" charset="0"/>
                        </a:rPr>
                        <a:t>No Stress Conc.</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alibri" panose="020F0502020204030204" pitchFamily="34" charset="0"/>
                        </a:rPr>
                        <a:t>~15</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1.0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714370098"/>
                  </a:ext>
                </a:extLst>
              </a:tr>
            </a:tbl>
          </a:graphicData>
        </a:graphic>
      </p:graphicFrame>
      <p:sp>
        <p:nvSpPr>
          <p:cNvPr id="3" name="TextBox 2">
            <a:extLst>
              <a:ext uri="{FF2B5EF4-FFF2-40B4-BE49-F238E27FC236}">
                <a16:creationId xmlns:a16="http://schemas.microsoft.com/office/drawing/2014/main" id="{F85CAFFA-EC49-795A-BB2D-0946E5BD3A2B}"/>
              </a:ext>
            </a:extLst>
          </p:cNvPr>
          <p:cNvSpPr txBox="1"/>
          <p:nvPr/>
        </p:nvSpPr>
        <p:spPr>
          <a:xfrm>
            <a:off x="8749290" y="2346920"/>
            <a:ext cx="3067417" cy="338554"/>
          </a:xfrm>
          <a:prstGeom prst="rect">
            <a:avLst/>
          </a:prstGeom>
          <a:noFill/>
        </p:spPr>
        <p:txBody>
          <a:bodyPr wrap="square" rtlCol="0">
            <a:spAutoFit/>
          </a:bodyPr>
          <a:lstStyle/>
          <a:p>
            <a:r>
              <a:rPr lang="en-GB"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Limits based on uni</a:t>
            </a: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rradiated data</a:t>
            </a:r>
            <a:endParaRPr lang="en-GB" sz="1600" b="1" dirty="0">
              <a:solidFill>
                <a:srgbClr val="000000"/>
              </a:solidFill>
            </a:endParaRPr>
          </a:p>
        </p:txBody>
      </p:sp>
      <p:sp>
        <p:nvSpPr>
          <p:cNvPr id="7" name="Date Placeholder 6">
            <a:extLst>
              <a:ext uri="{FF2B5EF4-FFF2-40B4-BE49-F238E27FC236}">
                <a16:creationId xmlns:a16="http://schemas.microsoft.com/office/drawing/2014/main" id="{BBC678A7-0709-0F17-2574-B04BD934CB11}"/>
              </a:ext>
            </a:extLst>
          </p:cNvPr>
          <p:cNvSpPr>
            <a:spLocks noGrp="1"/>
          </p:cNvSpPr>
          <p:nvPr>
            <p:ph type="dt" sz="half" idx="10"/>
          </p:nvPr>
        </p:nvSpPr>
        <p:spPr/>
        <p:txBody>
          <a:bodyPr/>
          <a:lstStyle/>
          <a:p>
            <a:r>
              <a:rPr lang="en-US"/>
              <a:t>06.29.2023</a:t>
            </a:r>
            <a:endParaRPr lang="en-US" dirty="0"/>
          </a:p>
        </p:txBody>
      </p:sp>
      <p:sp>
        <p:nvSpPr>
          <p:cNvPr id="11" name="Footer Placeholder 10">
            <a:extLst>
              <a:ext uri="{FF2B5EF4-FFF2-40B4-BE49-F238E27FC236}">
                <a16:creationId xmlns:a16="http://schemas.microsoft.com/office/drawing/2014/main" id="{C7AC26BC-5DBE-2A73-C12A-8224C2C46FE2}"/>
              </a:ext>
            </a:extLst>
          </p:cNvPr>
          <p:cNvSpPr>
            <a:spLocks noGrp="1"/>
          </p:cNvSpPr>
          <p:nvPr>
            <p:ph type="ftr" sz="quarter" idx="11"/>
          </p:nvPr>
        </p:nvSpPr>
        <p:spPr/>
        <p:txBody>
          <a:bodyPr/>
          <a:lstStyle/>
          <a:p>
            <a:r>
              <a:rPr lang="en-US"/>
              <a:t>P. Hurh | LBNF Targetry R&amp;D Needs - RaDIATE 2023</a:t>
            </a:r>
            <a:endParaRPr lang="en-US" dirty="0"/>
          </a:p>
        </p:txBody>
      </p:sp>
    </p:spTree>
    <p:extLst>
      <p:ext uri="{BB962C8B-B14F-4D97-AF65-F5344CB8AC3E}">
        <p14:creationId xmlns:p14="http://schemas.microsoft.com/office/powerpoint/2010/main" val="3212768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itle 1">
            <a:extLst>
              <a:ext uri="{FF2B5EF4-FFF2-40B4-BE49-F238E27FC236}">
                <a16:creationId xmlns:a16="http://schemas.microsoft.com/office/drawing/2014/main" id="{DF5D5982-7BA2-8E9A-3FB9-0CBAFC49CA18}"/>
              </a:ext>
            </a:extLst>
          </p:cNvPr>
          <p:cNvSpPr>
            <a:spLocks noGrp="1"/>
          </p:cNvSpPr>
          <p:nvPr>
            <p:ph type="title"/>
          </p:nvPr>
        </p:nvSpPr>
        <p:spPr>
          <a:xfrm>
            <a:off x="609600" y="432610"/>
            <a:ext cx="11057467" cy="569268"/>
          </a:xfrm>
        </p:spPr>
        <p:txBody>
          <a:bodyPr>
            <a:normAutofit/>
          </a:bodyPr>
          <a:lstStyle/>
          <a:p>
            <a:r>
              <a:rPr lang="en-US" dirty="0"/>
              <a:t>LBNF Drives DUNE</a:t>
            </a:r>
            <a:br>
              <a:rPr lang="en-US" dirty="0"/>
            </a:br>
            <a:r>
              <a:rPr lang="en-US" sz="1200" b="0" dirty="0"/>
              <a:t>Long Baseline Neutrino Facility – Deep Underground Neutrino Experiment</a:t>
            </a:r>
            <a:endParaRPr lang="en-US" b="0" dirty="0"/>
          </a:p>
        </p:txBody>
      </p:sp>
      <p:sp>
        <p:nvSpPr>
          <p:cNvPr id="4" name="Date Placeholder 3">
            <a:extLst>
              <a:ext uri="{FF2B5EF4-FFF2-40B4-BE49-F238E27FC236}">
                <a16:creationId xmlns:a16="http://schemas.microsoft.com/office/drawing/2014/main" id="{284998C8-2894-3CBD-DA51-9ED3C082ADF1}"/>
              </a:ext>
            </a:extLst>
          </p:cNvPr>
          <p:cNvSpPr>
            <a:spLocks noGrp="1"/>
          </p:cNvSpPr>
          <p:nvPr>
            <p:ph type="dt" sz="half" idx="10"/>
          </p:nvPr>
        </p:nvSpPr>
        <p:spPr>
          <a:xfrm>
            <a:off x="1156651" y="6539725"/>
            <a:ext cx="1104900" cy="187452"/>
          </a:xfrm>
        </p:spPr>
        <p:txBody>
          <a:bodyPr anchor="ctr">
            <a:normAutofit/>
          </a:bodyPr>
          <a:lstStyle/>
          <a:p>
            <a:pPr>
              <a:spcAft>
                <a:spcPts val="600"/>
              </a:spcAft>
            </a:pPr>
            <a:r>
              <a:rPr lang="en-US"/>
              <a:t>06.29.2023</a:t>
            </a:r>
          </a:p>
        </p:txBody>
      </p:sp>
      <p:sp>
        <p:nvSpPr>
          <p:cNvPr id="5" name="Footer Placeholder 4">
            <a:extLst>
              <a:ext uri="{FF2B5EF4-FFF2-40B4-BE49-F238E27FC236}">
                <a16:creationId xmlns:a16="http://schemas.microsoft.com/office/drawing/2014/main" id="{D52D2938-4298-9244-F279-045C517F7A2B}"/>
              </a:ext>
            </a:extLst>
          </p:cNvPr>
          <p:cNvSpPr>
            <a:spLocks noGrp="1"/>
          </p:cNvSpPr>
          <p:nvPr>
            <p:ph type="ftr" sz="quarter" idx="11"/>
          </p:nvPr>
        </p:nvSpPr>
        <p:spPr>
          <a:xfrm>
            <a:off x="2694498" y="6539725"/>
            <a:ext cx="6893052" cy="187452"/>
          </a:xfrm>
        </p:spPr>
        <p:txBody>
          <a:bodyPr anchor="ctr">
            <a:normAutofit/>
          </a:bodyPr>
          <a:lstStyle/>
          <a:p>
            <a:pPr>
              <a:spcAft>
                <a:spcPts val="600"/>
              </a:spcAft>
            </a:pPr>
            <a:r>
              <a:rPr lang="en-US"/>
              <a:t>P. Hurh | LBNF Targetry R&amp;D Needs - RaDIATE 2023</a:t>
            </a:r>
          </a:p>
        </p:txBody>
      </p:sp>
      <p:pic>
        <p:nvPicPr>
          <p:cNvPr id="3074" name="Picture 2" descr="Illustration of the experiment (DUNE), the facility (LBNF) and the Fermilab accelerator complex, which provides the beam (PIP-II).">
            <a:extLst>
              <a:ext uri="{FF2B5EF4-FFF2-40B4-BE49-F238E27FC236}">
                <a16:creationId xmlns:a16="http://schemas.microsoft.com/office/drawing/2014/main" id="{6F24F2A6-DD63-69AB-61BF-3EFDC6CC850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 y="3429000"/>
            <a:ext cx="11057467" cy="2930229"/>
          </a:xfrm>
          <a:prstGeom prst="rect">
            <a:avLst/>
          </a:prstGeom>
          <a:solidFill>
            <a:srgbClr val="FFFFFF"/>
          </a:solidFill>
        </p:spPr>
      </p:pic>
      <p:sp>
        <p:nvSpPr>
          <p:cNvPr id="7" name="TextBox 6">
            <a:extLst>
              <a:ext uri="{FF2B5EF4-FFF2-40B4-BE49-F238E27FC236}">
                <a16:creationId xmlns:a16="http://schemas.microsoft.com/office/drawing/2014/main" id="{A8C91F86-81E5-4961-DE8A-B2086DC5C426}"/>
              </a:ext>
            </a:extLst>
          </p:cNvPr>
          <p:cNvSpPr txBox="1"/>
          <p:nvPr/>
        </p:nvSpPr>
        <p:spPr>
          <a:xfrm>
            <a:off x="524933" y="1308561"/>
            <a:ext cx="11142134" cy="2031325"/>
          </a:xfrm>
          <a:prstGeom prst="rect">
            <a:avLst/>
          </a:prstGeom>
          <a:noFill/>
        </p:spPr>
        <p:txBody>
          <a:bodyPr wrap="square">
            <a:spAutoFit/>
          </a:bodyPr>
          <a:lstStyle/>
          <a:p>
            <a:r>
              <a:rPr lang="en-US" b="0" i="0" u="none" strike="noStrike" dirty="0">
                <a:solidFill>
                  <a:schemeClr val="accent1">
                    <a:lumMod val="75000"/>
                  </a:schemeClr>
                </a:solidFill>
                <a:effectLst/>
                <a:latin typeface="Open Sans" panose="020F0502020204030204" pitchFamily="34" charset="0"/>
              </a:rPr>
              <a:t>The effort involves a world-leading new particle accelerator (part of the </a:t>
            </a:r>
            <a:r>
              <a:rPr lang="en-US" b="0" i="0" u="none" strike="noStrike" dirty="0">
                <a:solidFill>
                  <a:schemeClr val="accent2"/>
                </a:solidFill>
                <a:effectLst/>
                <a:latin typeface="Open Sans" panose="020F0502020204030204" pitchFamily="34" charset="0"/>
              </a:rPr>
              <a:t>PIP-II</a:t>
            </a:r>
            <a:r>
              <a:rPr lang="en-US" b="0" i="0" u="none" strike="noStrike" dirty="0">
                <a:solidFill>
                  <a:schemeClr val="accent1">
                    <a:lumMod val="75000"/>
                  </a:schemeClr>
                </a:solidFill>
                <a:effectLst/>
                <a:latin typeface="Open Sans" panose="020F0502020204030204" pitchFamily="34" charset="0"/>
              </a:rPr>
              <a:t> project), an upgraded neutrino beam (provided by the </a:t>
            </a:r>
            <a:r>
              <a:rPr lang="en-US" b="0" i="0" u="none" strike="noStrike" dirty="0">
                <a:solidFill>
                  <a:schemeClr val="accent2"/>
                </a:solidFill>
                <a:effectLst/>
                <a:latin typeface="Open Sans" panose="020F0502020204030204" pitchFamily="34" charset="0"/>
              </a:rPr>
              <a:t>LBNF</a:t>
            </a:r>
            <a:r>
              <a:rPr lang="en-US" b="0" i="0" u="none" strike="noStrike" dirty="0">
                <a:solidFill>
                  <a:schemeClr val="accent1">
                    <a:lumMod val="75000"/>
                  </a:schemeClr>
                </a:solidFill>
                <a:effectLst/>
                <a:latin typeface="Open Sans" panose="020F0502020204030204" pitchFamily="34" charset="0"/>
              </a:rPr>
              <a:t> project) and a world-class experiment (built by the </a:t>
            </a:r>
            <a:r>
              <a:rPr lang="en-US" b="0" i="0" u="none" strike="noStrike" dirty="0">
                <a:solidFill>
                  <a:schemeClr val="accent2"/>
                </a:solidFill>
                <a:effectLst/>
                <a:latin typeface="Open Sans" panose="020F0502020204030204" pitchFamily="34" charset="0"/>
              </a:rPr>
              <a:t>DUNE</a:t>
            </a:r>
            <a:r>
              <a:rPr lang="en-US" b="0" i="0" u="none" strike="noStrike" dirty="0">
                <a:solidFill>
                  <a:schemeClr val="accent1">
                    <a:lumMod val="75000"/>
                  </a:schemeClr>
                </a:solidFill>
                <a:effectLst/>
                <a:latin typeface="Open Sans" panose="020F0502020204030204" pitchFamily="34" charset="0"/>
              </a:rPr>
              <a:t> collaboration). DUNE includes a sophisticated particle detection system at Fermilab and the massive particle detector modules to be installed a mile beneath the surface at Sanford Underground Research Facility in South Dakota. Once PIP-II, LBNF and DUNE are complete, scientists will send trillions of neutrinos 1,300 kilometers (800 miles) through the earth, with no tunnel required, and study them when they interact in detectors on both ends of that journey.</a:t>
            </a:r>
            <a:endParaRPr lang="en-US" dirty="0">
              <a:solidFill>
                <a:schemeClr val="accent1">
                  <a:lumMod val="75000"/>
                </a:schemeClr>
              </a:solidFill>
            </a:endParaRPr>
          </a:p>
        </p:txBody>
      </p:sp>
      <p:sp>
        <p:nvSpPr>
          <p:cNvPr id="8" name="Slide Number Placeholder 7">
            <a:extLst>
              <a:ext uri="{FF2B5EF4-FFF2-40B4-BE49-F238E27FC236}">
                <a16:creationId xmlns:a16="http://schemas.microsoft.com/office/drawing/2014/main" id="{B02795FF-F582-DE22-6828-200409582817}"/>
              </a:ext>
            </a:extLst>
          </p:cNvPr>
          <p:cNvSpPr>
            <a:spLocks noGrp="1"/>
          </p:cNvSpPr>
          <p:nvPr>
            <p:ph type="sldNum" sz="quarter" idx="12"/>
          </p:nvPr>
        </p:nvSpPr>
        <p:spPr/>
        <p:txBody>
          <a:bodyPr/>
          <a:lstStyle/>
          <a:p>
            <a:pPr>
              <a:defRPr/>
            </a:pPr>
            <a:fld id="{0C39C72E-2A13-EB4D-AD45-6D4E6ACAED8D}" type="slidenum">
              <a:rPr lang="en-US" smtClean="0"/>
              <a:pPr>
                <a:defRPr/>
              </a:pPr>
              <a:t>3</a:t>
            </a:fld>
            <a:endParaRPr lang="en-US" dirty="0"/>
          </a:p>
        </p:txBody>
      </p:sp>
    </p:spTree>
    <p:extLst>
      <p:ext uri="{BB962C8B-B14F-4D97-AF65-F5344CB8AC3E}">
        <p14:creationId xmlns:p14="http://schemas.microsoft.com/office/powerpoint/2010/main" val="4038258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C893AF-D9F7-3C84-CEAD-8A2826B53B98}"/>
              </a:ext>
            </a:extLst>
          </p:cNvPr>
          <p:cNvPicPr>
            <a:picLocks noChangeAspect="1"/>
          </p:cNvPicPr>
          <p:nvPr/>
        </p:nvPicPr>
        <p:blipFill>
          <a:blip r:embed="rId2"/>
          <a:stretch>
            <a:fillRect/>
          </a:stretch>
        </p:blipFill>
        <p:spPr>
          <a:xfrm>
            <a:off x="5738620" y="2547890"/>
            <a:ext cx="6217007" cy="3752018"/>
          </a:xfrm>
          <a:prstGeom prst="rect">
            <a:avLst/>
          </a:prstGeom>
        </p:spPr>
      </p:pic>
      <p:sp>
        <p:nvSpPr>
          <p:cNvPr id="2" name="Title 1">
            <a:extLst>
              <a:ext uri="{FF2B5EF4-FFF2-40B4-BE49-F238E27FC236}">
                <a16:creationId xmlns:a16="http://schemas.microsoft.com/office/drawing/2014/main" id="{3DE46640-ED90-147E-C27E-3DB96A235C0B}"/>
              </a:ext>
            </a:extLst>
          </p:cNvPr>
          <p:cNvSpPr>
            <a:spLocks noGrp="1"/>
          </p:cNvSpPr>
          <p:nvPr>
            <p:ph type="title"/>
          </p:nvPr>
        </p:nvSpPr>
        <p:spPr/>
        <p:txBody>
          <a:bodyPr/>
          <a:lstStyle/>
          <a:p>
            <a:r>
              <a:rPr lang="en-GB" dirty="0"/>
              <a:t>Radiation Damage</a:t>
            </a:r>
          </a:p>
        </p:txBody>
      </p:sp>
      <p:sp>
        <p:nvSpPr>
          <p:cNvPr id="3" name="Content Placeholder 2">
            <a:extLst>
              <a:ext uri="{FF2B5EF4-FFF2-40B4-BE49-F238E27FC236}">
                <a16:creationId xmlns:a16="http://schemas.microsoft.com/office/drawing/2014/main" id="{8E5AE5B3-8EF4-4AC8-C014-3A0E6ABBBC90}"/>
              </a:ext>
            </a:extLst>
          </p:cNvPr>
          <p:cNvSpPr>
            <a:spLocks noGrp="1"/>
          </p:cNvSpPr>
          <p:nvPr>
            <p:ph idx="1"/>
          </p:nvPr>
        </p:nvSpPr>
        <p:spPr/>
        <p:txBody>
          <a:bodyPr/>
          <a:lstStyle/>
          <a:p>
            <a:r>
              <a:rPr lang="en-GB" dirty="0"/>
              <a:t>Limited relevant irradiated fatigue data for graphite</a:t>
            </a:r>
          </a:p>
          <a:p>
            <a:r>
              <a:rPr lang="en-GB" dirty="0"/>
              <a:t>Operating experience at T2K gives confidence </a:t>
            </a:r>
          </a:p>
          <a:p>
            <a:r>
              <a:rPr lang="en-GB" dirty="0"/>
              <a:t>The graphite core does not serve a safety function, but if it is damaged the neutrino output will be compromised</a:t>
            </a:r>
          </a:p>
          <a:p>
            <a:r>
              <a:rPr lang="en-GB" dirty="0"/>
              <a:t>The likely graphite failure modes are:</a:t>
            </a:r>
          </a:p>
          <a:p>
            <a:endParaRPr lang="en-GB" dirty="0"/>
          </a:p>
          <a:p>
            <a:endParaRPr lang="en-GB" dirty="0"/>
          </a:p>
        </p:txBody>
      </p:sp>
      <p:sp>
        <p:nvSpPr>
          <p:cNvPr id="5" name="Content Placeholder 2">
            <a:extLst>
              <a:ext uri="{FF2B5EF4-FFF2-40B4-BE49-F238E27FC236}">
                <a16:creationId xmlns:a16="http://schemas.microsoft.com/office/drawing/2014/main" id="{AFC67C06-1714-69C6-6DA2-362988D4C26F}"/>
              </a:ext>
            </a:extLst>
          </p:cNvPr>
          <p:cNvSpPr txBox="1">
            <a:spLocks/>
          </p:cNvSpPr>
          <p:nvPr/>
        </p:nvSpPr>
        <p:spPr>
          <a:xfrm>
            <a:off x="527638" y="3242415"/>
            <a:ext cx="4552909" cy="1911933"/>
          </a:xfrm>
          <a:prstGeom prst="rect">
            <a:avLst/>
          </a:prstGeom>
        </p:spPr>
        <p:txBody>
          <a:bodyPr vert="horz" lIns="91440" tIns="45720" rIns="91440" bIns="45720" rtlCol="0">
            <a:normAutofit/>
          </a:bodyPr>
          <a:lstStyle>
            <a:lvl1pPr marL="446088" indent="-446088" algn="l" defTabSz="914400" rtl="0" eaLnBrk="1" latinLnBrk="0" hangingPunct="1">
              <a:lnSpc>
                <a:spcPct val="90000"/>
              </a:lnSpc>
              <a:spcBef>
                <a:spcPts val="1000"/>
              </a:spcBef>
              <a:buClr>
                <a:schemeClr val="tx1"/>
              </a:buClr>
              <a:buFont typeface="Wingdings" panose="05000000000000000000" pitchFamily="2" charset="2"/>
              <a:buChar char="q"/>
              <a:defRPr sz="2400" kern="1200">
                <a:solidFill>
                  <a:schemeClr val="accent4"/>
                </a:solidFill>
                <a:latin typeface="Arial" panose="020B0604020202020204" pitchFamily="34" charset="0"/>
                <a:ea typeface="+mn-ea"/>
                <a:cs typeface="Arial" panose="020B0604020202020204" pitchFamily="34" charset="0"/>
              </a:defRPr>
            </a:lvl1pPr>
            <a:lvl2pPr marL="806450" indent="-349250" algn="l" defTabSz="914400" rtl="0" eaLnBrk="1" latinLnBrk="0" hangingPunct="1">
              <a:lnSpc>
                <a:spcPct val="90000"/>
              </a:lnSpc>
              <a:spcBef>
                <a:spcPts val="500"/>
              </a:spcBef>
              <a:buClr>
                <a:schemeClr val="tx1"/>
              </a:buClr>
              <a:buFont typeface="Wingdings" panose="05000000000000000000" pitchFamily="2" charset="2"/>
              <a:buChar char="Ø"/>
              <a:defRPr sz="2000" kern="1200">
                <a:solidFill>
                  <a:schemeClr val="accent4"/>
                </a:solidFill>
                <a:latin typeface="Arial" panose="020B0604020202020204" pitchFamily="34" charset="0"/>
                <a:ea typeface="+mn-ea"/>
                <a:cs typeface="Arial" panose="020B0604020202020204" pitchFamily="34" charset="0"/>
              </a:defRPr>
            </a:lvl2pPr>
            <a:lvl3pPr marL="1076325" indent="-269875"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3pPr>
            <a:lvl4pPr marL="1344613" indent="-268288"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4pPr>
            <a:lvl5pPr marL="1612900" indent="-268288"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t>Cracking due to thermal fatigue</a:t>
            </a:r>
          </a:p>
          <a:p>
            <a:pPr lvl="1"/>
            <a:r>
              <a:rPr lang="en-GB" dirty="0"/>
              <a:t>Swelling due to irradiation</a:t>
            </a:r>
          </a:p>
          <a:p>
            <a:pPr lvl="2"/>
            <a:r>
              <a:rPr lang="en-GB" dirty="0"/>
              <a:t>Large Beam spot means that beam intensity will be less severe than T2K or </a:t>
            </a:r>
            <a:r>
              <a:rPr lang="en-GB" dirty="0" err="1"/>
              <a:t>NuMI</a:t>
            </a:r>
            <a:r>
              <a:rPr lang="en-GB" dirty="0"/>
              <a:t>/</a:t>
            </a:r>
            <a:r>
              <a:rPr lang="en-GB" dirty="0" err="1"/>
              <a:t>NOvA</a:t>
            </a:r>
            <a:endParaRPr lang="en-GB" dirty="0"/>
          </a:p>
        </p:txBody>
      </p:sp>
      <p:sp>
        <p:nvSpPr>
          <p:cNvPr id="7" name="TextBox 6">
            <a:extLst>
              <a:ext uri="{FF2B5EF4-FFF2-40B4-BE49-F238E27FC236}">
                <a16:creationId xmlns:a16="http://schemas.microsoft.com/office/drawing/2014/main" id="{418F9DF2-7E9A-ADED-50F7-791C93C64518}"/>
              </a:ext>
            </a:extLst>
          </p:cNvPr>
          <p:cNvSpPr txBox="1"/>
          <p:nvPr/>
        </p:nvSpPr>
        <p:spPr>
          <a:xfrm>
            <a:off x="705768" y="4957769"/>
            <a:ext cx="4681224" cy="707886"/>
          </a:xfrm>
          <a:prstGeom prst="rect">
            <a:avLst/>
          </a:prstGeom>
          <a:noFill/>
        </p:spPr>
        <p:txBody>
          <a:bodyPr wrap="square" rtlCol="0">
            <a:spAutoFit/>
          </a:bodyPr>
          <a:lstStyle/>
          <a:p>
            <a:r>
              <a:rPr lang="en-GB" sz="2000" b="1" dirty="0"/>
              <a:t>Peak graphite dose = 0.5 DPA per run year, from FLUKA simulations by John Back</a:t>
            </a:r>
          </a:p>
        </p:txBody>
      </p:sp>
      <p:sp>
        <p:nvSpPr>
          <p:cNvPr id="8" name="Date Placeholder 7">
            <a:extLst>
              <a:ext uri="{FF2B5EF4-FFF2-40B4-BE49-F238E27FC236}">
                <a16:creationId xmlns:a16="http://schemas.microsoft.com/office/drawing/2014/main" id="{6E0D48F9-FF83-05A9-834B-D4D20621432C}"/>
              </a:ext>
            </a:extLst>
          </p:cNvPr>
          <p:cNvSpPr>
            <a:spLocks noGrp="1"/>
          </p:cNvSpPr>
          <p:nvPr>
            <p:ph type="dt" sz="half" idx="10"/>
          </p:nvPr>
        </p:nvSpPr>
        <p:spPr/>
        <p:txBody>
          <a:bodyPr/>
          <a:lstStyle/>
          <a:p>
            <a:r>
              <a:rPr lang="en-US"/>
              <a:t>06.29.2023</a:t>
            </a:r>
            <a:endParaRPr lang="en-US" dirty="0"/>
          </a:p>
        </p:txBody>
      </p:sp>
      <p:sp>
        <p:nvSpPr>
          <p:cNvPr id="9" name="Footer Placeholder 8">
            <a:extLst>
              <a:ext uri="{FF2B5EF4-FFF2-40B4-BE49-F238E27FC236}">
                <a16:creationId xmlns:a16="http://schemas.microsoft.com/office/drawing/2014/main" id="{F0308677-C919-BBBB-91DB-16FF90358250}"/>
              </a:ext>
            </a:extLst>
          </p:cNvPr>
          <p:cNvSpPr>
            <a:spLocks noGrp="1"/>
          </p:cNvSpPr>
          <p:nvPr>
            <p:ph type="ftr" sz="quarter" idx="11"/>
          </p:nvPr>
        </p:nvSpPr>
        <p:spPr/>
        <p:txBody>
          <a:bodyPr/>
          <a:lstStyle/>
          <a:p>
            <a:r>
              <a:rPr lang="en-US"/>
              <a:t>P. Hurh | LBNF Targetry R&amp;D Needs - RaDIATE 2023</a:t>
            </a:r>
            <a:endParaRPr lang="en-US" dirty="0"/>
          </a:p>
        </p:txBody>
      </p:sp>
    </p:spTree>
    <p:extLst>
      <p:ext uri="{BB962C8B-B14F-4D97-AF65-F5344CB8AC3E}">
        <p14:creationId xmlns:p14="http://schemas.microsoft.com/office/powerpoint/2010/main" val="3795513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E618-0422-A01D-3E4B-C6958B8DF098}"/>
              </a:ext>
            </a:extLst>
          </p:cNvPr>
          <p:cNvSpPr>
            <a:spLocks noGrp="1"/>
          </p:cNvSpPr>
          <p:nvPr>
            <p:ph type="title"/>
          </p:nvPr>
        </p:nvSpPr>
        <p:spPr/>
        <p:txBody>
          <a:bodyPr/>
          <a:lstStyle/>
          <a:p>
            <a:r>
              <a:rPr lang="en-GB" dirty="0"/>
              <a:t>Plastic Collapse: Primary Loads</a:t>
            </a:r>
          </a:p>
        </p:txBody>
      </p:sp>
      <p:sp>
        <p:nvSpPr>
          <p:cNvPr id="3" name="Content Placeholder 2">
            <a:extLst>
              <a:ext uri="{FF2B5EF4-FFF2-40B4-BE49-F238E27FC236}">
                <a16:creationId xmlns:a16="http://schemas.microsoft.com/office/drawing/2014/main" id="{CE3C5782-AE94-830A-3EC6-6A314C4F187A}"/>
              </a:ext>
            </a:extLst>
          </p:cNvPr>
          <p:cNvSpPr>
            <a:spLocks noGrp="1"/>
          </p:cNvSpPr>
          <p:nvPr>
            <p:ph idx="1"/>
          </p:nvPr>
        </p:nvSpPr>
        <p:spPr/>
        <p:txBody>
          <a:bodyPr/>
          <a:lstStyle/>
          <a:p>
            <a:r>
              <a:rPr lang="en-GB" dirty="0"/>
              <a:t>Design Pressure (5.1barG) + Self Weight </a:t>
            </a:r>
          </a:p>
        </p:txBody>
      </p:sp>
      <p:pic>
        <p:nvPicPr>
          <p:cNvPr id="10" name="Picture 9">
            <a:extLst>
              <a:ext uri="{FF2B5EF4-FFF2-40B4-BE49-F238E27FC236}">
                <a16:creationId xmlns:a16="http://schemas.microsoft.com/office/drawing/2014/main" id="{935478E6-C4F8-C215-881A-B62839E9FED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66666" y="3735437"/>
            <a:ext cx="9550437" cy="3065260"/>
          </a:xfrm>
          <a:prstGeom prst="rect">
            <a:avLst/>
          </a:prstGeom>
        </p:spPr>
      </p:pic>
      <p:pic>
        <p:nvPicPr>
          <p:cNvPr id="5" name="Picture 4">
            <a:extLst>
              <a:ext uri="{FF2B5EF4-FFF2-40B4-BE49-F238E27FC236}">
                <a16:creationId xmlns:a16="http://schemas.microsoft.com/office/drawing/2014/main" id="{70B9D571-999A-9082-6487-B0947B0D885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36668" y="1534811"/>
            <a:ext cx="9288666" cy="3403029"/>
          </a:xfrm>
          <a:prstGeom prst="rect">
            <a:avLst/>
          </a:prstGeom>
        </p:spPr>
      </p:pic>
      <p:sp>
        <p:nvSpPr>
          <p:cNvPr id="6" name="Date Placeholder 5">
            <a:extLst>
              <a:ext uri="{FF2B5EF4-FFF2-40B4-BE49-F238E27FC236}">
                <a16:creationId xmlns:a16="http://schemas.microsoft.com/office/drawing/2014/main" id="{A095AACC-8267-B77D-F1DC-8CAC56744B75}"/>
              </a:ext>
            </a:extLst>
          </p:cNvPr>
          <p:cNvSpPr>
            <a:spLocks noGrp="1"/>
          </p:cNvSpPr>
          <p:nvPr>
            <p:ph type="dt" sz="half" idx="10"/>
          </p:nvPr>
        </p:nvSpPr>
        <p:spPr/>
        <p:txBody>
          <a:bodyPr/>
          <a:lstStyle/>
          <a:p>
            <a:r>
              <a:rPr lang="en-US"/>
              <a:t>06.29.2023</a:t>
            </a:r>
            <a:endParaRPr lang="en-US" dirty="0"/>
          </a:p>
        </p:txBody>
      </p:sp>
      <p:sp>
        <p:nvSpPr>
          <p:cNvPr id="7" name="Footer Placeholder 6">
            <a:extLst>
              <a:ext uri="{FF2B5EF4-FFF2-40B4-BE49-F238E27FC236}">
                <a16:creationId xmlns:a16="http://schemas.microsoft.com/office/drawing/2014/main" id="{E1000B53-D81E-D72B-EAAF-CFED3772CA38}"/>
              </a:ext>
            </a:extLst>
          </p:cNvPr>
          <p:cNvSpPr>
            <a:spLocks noGrp="1"/>
          </p:cNvSpPr>
          <p:nvPr>
            <p:ph type="ftr" sz="quarter" idx="11"/>
          </p:nvPr>
        </p:nvSpPr>
        <p:spPr/>
        <p:txBody>
          <a:bodyPr/>
          <a:lstStyle/>
          <a:p>
            <a:r>
              <a:rPr lang="en-US"/>
              <a:t>P. Hurh | LBNF Targetry R&amp;D Needs - RaDIATE 2023</a:t>
            </a:r>
            <a:endParaRPr lang="en-US" dirty="0"/>
          </a:p>
        </p:txBody>
      </p:sp>
    </p:spTree>
    <p:extLst>
      <p:ext uri="{BB962C8B-B14F-4D97-AF65-F5344CB8AC3E}">
        <p14:creationId xmlns:p14="http://schemas.microsoft.com/office/powerpoint/2010/main" val="929124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FB7F1-AE5E-A730-DA41-ACA1AD83A363}"/>
              </a:ext>
            </a:extLst>
          </p:cNvPr>
          <p:cNvSpPr>
            <a:spLocks noGrp="1"/>
          </p:cNvSpPr>
          <p:nvPr>
            <p:ph type="title"/>
          </p:nvPr>
        </p:nvSpPr>
        <p:spPr>
          <a:xfrm>
            <a:off x="-2" y="47368"/>
            <a:ext cx="7075505" cy="753035"/>
          </a:xfrm>
        </p:spPr>
        <p:txBody>
          <a:bodyPr/>
          <a:lstStyle/>
          <a:p>
            <a:r>
              <a:rPr lang="en-GB" dirty="0"/>
              <a:t>Linearised Stress Results</a:t>
            </a:r>
          </a:p>
        </p:txBody>
      </p:sp>
      <p:graphicFrame>
        <p:nvGraphicFramePr>
          <p:cNvPr id="3" name="Table 2">
            <a:extLst>
              <a:ext uri="{FF2B5EF4-FFF2-40B4-BE49-F238E27FC236}">
                <a16:creationId xmlns:a16="http://schemas.microsoft.com/office/drawing/2014/main" id="{B206751A-57BF-891B-74B5-45F25468D8DA}"/>
              </a:ext>
            </a:extLst>
          </p:cNvPr>
          <p:cNvGraphicFramePr>
            <a:graphicFrameLocks noGrp="1"/>
          </p:cNvGraphicFramePr>
          <p:nvPr/>
        </p:nvGraphicFramePr>
        <p:xfrm>
          <a:off x="1184349" y="794050"/>
          <a:ext cx="9732930" cy="5269900"/>
        </p:xfrm>
        <a:graphic>
          <a:graphicData uri="http://schemas.openxmlformats.org/drawingml/2006/table">
            <a:tbl>
              <a:tblPr/>
              <a:tblGrid>
                <a:gridCol w="246788">
                  <a:extLst>
                    <a:ext uri="{9D8B030D-6E8A-4147-A177-3AD203B41FA5}">
                      <a16:colId xmlns:a16="http://schemas.microsoft.com/office/drawing/2014/main" val="1879301281"/>
                    </a:ext>
                  </a:extLst>
                </a:gridCol>
                <a:gridCol w="2097813">
                  <a:extLst>
                    <a:ext uri="{9D8B030D-6E8A-4147-A177-3AD203B41FA5}">
                      <a16:colId xmlns:a16="http://schemas.microsoft.com/office/drawing/2014/main" val="3778189395"/>
                    </a:ext>
                  </a:extLst>
                </a:gridCol>
                <a:gridCol w="1162775">
                  <a:extLst>
                    <a:ext uri="{9D8B030D-6E8A-4147-A177-3AD203B41FA5}">
                      <a16:colId xmlns:a16="http://schemas.microsoft.com/office/drawing/2014/main" val="2237008890"/>
                    </a:ext>
                  </a:extLst>
                </a:gridCol>
                <a:gridCol w="411888">
                  <a:extLst>
                    <a:ext uri="{9D8B030D-6E8A-4147-A177-3AD203B41FA5}">
                      <a16:colId xmlns:a16="http://schemas.microsoft.com/office/drawing/2014/main" val="3695077517"/>
                    </a:ext>
                  </a:extLst>
                </a:gridCol>
                <a:gridCol w="556350">
                  <a:extLst>
                    <a:ext uri="{9D8B030D-6E8A-4147-A177-3AD203B41FA5}">
                      <a16:colId xmlns:a16="http://schemas.microsoft.com/office/drawing/2014/main" val="3355408989"/>
                    </a:ext>
                  </a:extLst>
                </a:gridCol>
                <a:gridCol w="880200">
                  <a:extLst>
                    <a:ext uri="{9D8B030D-6E8A-4147-A177-3AD203B41FA5}">
                      <a16:colId xmlns:a16="http://schemas.microsoft.com/office/drawing/2014/main" val="168724834"/>
                    </a:ext>
                  </a:extLst>
                </a:gridCol>
                <a:gridCol w="680175">
                  <a:extLst>
                    <a:ext uri="{9D8B030D-6E8A-4147-A177-3AD203B41FA5}">
                      <a16:colId xmlns:a16="http://schemas.microsoft.com/office/drawing/2014/main" val="2645657476"/>
                    </a:ext>
                  </a:extLst>
                </a:gridCol>
                <a:gridCol w="531993">
                  <a:extLst>
                    <a:ext uri="{9D8B030D-6E8A-4147-A177-3AD203B41FA5}">
                      <a16:colId xmlns:a16="http://schemas.microsoft.com/office/drawing/2014/main" val="2867446144"/>
                    </a:ext>
                  </a:extLst>
                </a:gridCol>
                <a:gridCol w="680175">
                  <a:extLst>
                    <a:ext uri="{9D8B030D-6E8A-4147-A177-3AD203B41FA5}">
                      <a16:colId xmlns:a16="http://schemas.microsoft.com/office/drawing/2014/main" val="959374744"/>
                    </a:ext>
                  </a:extLst>
                </a:gridCol>
                <a:gridCol w="531993">
                  <a:extLst>
                    <a:ext uri="{9D8B030D-6E8A-4147-A177-3AD203B41FA5}">
                      <a16:colId xmlns:a16="http://schemas.microsoft.com/office/drawing/2014/main" val="1343495803"/>
                    </a:ext>
                  </a:extLst>
                </a:gridCol>
                <a:gridCol w="596038">
                  <a:extLst>
                    <a:ext uri="{9D8B030D-6E8A-4147-A177-3AD203B41FA5}">
                      <a16:colId xmlns:a16="http://schemas.microsoft.com/office/drawing/2014/main" val="3368420600"/>
                    </a:ext>
                  </a:extLst>
                </a:gridCol>
                <a:gridCol w="640054">
                  <a:extLst>
                    <a:ext uri="{9D8B030D-6E8A-4147-A177-3AD203B41FA5}">
                      <a16:colId xmlns:a16="http://schemas.microsoft.com/office/drawing/2014/main" val="882796448"/>
                    </a:ext>
                  </a:extLst>
                </a:gridCol>
                <a:gridCol w="716688">
                  <a:extLst>
                    <a:ext uri="{9D8B030D-6E8A-4147-A177-3AD203B41FA5}">
                      <a16:colId xmlns:a16="http://schemas.microsoft.com/office/drawing/2014/main" val="1209079118"/>
                    </a:ext>
                  </a:extLst>
                </a:gridCol>
              </a:tblGrid>
              <a:tr h="165992">
                <a:tc gridSpan="6">
                  <a:txBody>
                    <a:bodyPr/>
                    <a:lstStyle/>
                    <a:p>
                      <a:pPr algn="ctr" fontAlgn="b"/>
                      <a:r>
                        <a:rPr lang="en-GB" sz="1100" b="0" i="0" u="none" strike="noStrike" dirty="0">
                          <a:solidFill>
                            <a:srgbClr val="000000"/>
                          </a:solidFill>
                          <a:effectLst/>
                          <a:latin typeface="Calibri" panose="020F0502020204030204" pitchFamily="34" charset="0"/>
                        </a:rPr>
                        <a:t>Location Details</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7">
                  <a:txBody>
                    <a:bodyPr/>
                    <a:lstStyle/>
                    <a:p>
                      <a:pPr algn="ctr" fontAlgn="b"/>
                      <a:r>
                        <a:rPr lang="en-GB" sz="1100" b="0" i="0" u="none" strike="noStrike">
                          <a:solidFill>
                            <a:srgbClr val="000000"/>
                          </a:solidFill>
                          <a:effectLst/>
                          <a:latin typeface="Calibri" panose="020F0502020204030204" pitchFamily="34" charset="0"/>
                        </a:rPr>
                        <a:t>Fraction of Allowable Stress (/)</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0888162"/>
                  </a:ext>
                </a:extLst>
              </a:tr>
              <a:tr h="216765">
                <a:tc>
                  <a:txBody>
                    <a:bodyPr/>
                    <a:lstStyle/>
                    <a:p>
                      <a:pPr algn="l" fontAlgn="b"/>
                      <a:r>
                        <a:rPr lang="en-GB" sz="1100" b="0" i="0" u="none" strike="noStrike" dirty="0">
                          <a:solidFill>
                            <a:srgbClr val="000000"/>
                          </a:solidFill>
                          <a:effectLst/>
                          <a:latin typeface="Calibri" panose="020F0502020204030204" pitchFamily="34" charset="0"/>
                        </a:rPr>
                        <a:t>Ref.</a:t>
                      </a:r>
                    </a:p>
                  </a:txBody>
                  <a:tcPr marL="8300" marR="8300" marT="83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0000"/>
                          </a:solidFill>
                          <a:effectLst/>
                          <a:latin typeface="Calibri" panose="020F0502020204030204" pitchFamily="34" charset="0"/>
                        </a:rPr>
                        <a:t>Name</a:t>
                      </a:r>
                    </a:p>
                  </a:txBody>
                  <a:tcPr marL="8300" marR="8300" marT="83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0000"/>
                          </a:solidFill>
                          <a:effectLst/>
                          <a:latin typeface="Calibri" panose="020F0502020204030204" pitchFamily="34" charset="0"/>
                        </a:rPr>
                        <a:t>Location Type</a:t>
                      </a:r>
                    </a:p>
                  </a:txBody>
                  <a:tcPr marL="8300" marR="8300" marT="83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dirty="0">
                          <a:solidFill>
                            <a:srgbClr val="000000"/>
                          </a:solidFill>
                          <a:effectLst/>
                          <a:latin typeface="Calibri" panose="020F0502020204030204" pitchFamily="34" charset="0"/>
                        </a:rPr>
                        <a:t>Weld?</a:t>
                      </a:r>
                    </a:p>
                  </a:txBody>
                  <a:tcPr marL="8300" marR="8300" marT="83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dirty="0">
                          <a:solidFill>
                            <a:srgbClr val="000000"/>
                          </a:solidFill>
                          <a:effectLst/>
                          <a:latin typeface="Calibri" panose="020F0502020204030204" pitchFamily="34" charset="0"/>
                        </a:rPr>
                        <a:t>Category</a:t>
                      </a:r>
                    </a:p>
                  </a:txBody>
                  <a:tcPr marL="8300" marR="8300" marT="83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dirty="0">
                          <a:solidFill>
                            <a:srgbClr val="000000"/>
                          </a:solidFill>
                          <a:effectLst/>
                          <a:latin typeface="Calibri" panose="020F0502020204030204" pitchFamily="34" charset="0"/>
                        </a:rPr>
                        <a:t>Wall Thickness</a:t>
                      </a:r>
                    </a:p>
                    <a:p>
                      <a:pPr algn="ctr" fontAlgn="b"/>
                      <a:r>
                        <a:rPr lang="en-GB" sz="1100" b="0" i="0" u="none" strike="noStrike" dirty="0">
                          <a:solidFill>
                            <a:srgbClr val="000000"/>
                          </a:solidFill>
                          <a:effectLst/>
                          <a:latin typeface="Calibri" panose="020F0502020204030204" pitchFamily="34" charset="0"/>
                        </a:rPr>
                        <a:t>(mm)</a:t>
                      </a:r>
                    </a:p>
                  </a:txBody>
                  <a:tcPr marL="8300" marR="8300" marT="83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dirty="0">
                          <a:solidFill>
                            <a:srgbClr val="000000"/>
                          </a:solidFill>
                          <a:effectLst/>
                          <a:latin typeface="Calibri" panose="020F0502020204030204" pitchFamily="34" charset="0"/>
                        </a:rPr>
                        <a:t>Membrane</a:t>
                      </a:r>
                    </a:p>
                  </a:txBody>
                  <a:tcPr marL="8300" marR="8300" marT="83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dirty="0">
                          <a:solidFill>
                            <a:srgbClr val="000000"/>
                          </a:solidFill>
                          <a:effectLst/>
                          <a:latin typeface="Calibri" panose="020F0502020204030204" pitchFamily="34" charset="0"/>
                        </a:rPr>
                        <a:t>Bending</a:t>
                      </a:r>
                    </a:p>
                  </a:txBody>
                  <a:tcPr marL="8300" marR="8300" marT="83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dirty="0">
                          <a:solidFill>
                            <a:srgbClr val="000000"/>
                          </a:solidFill>
                          <a:effectLst/>
                          <a:latin typeface="Calibri" panose="020F0502020204030204" pitchFamily="34" charset="0"/>
                        </a:rPr>
                        <a:t>Membrane</a:t>
                      </a:r>
                    </a:p>
                    <a:p>
                      <a:pPr algn="ctr" fontAlgn="b"/>
                      <a:r>
                        <a:rPr lang="en-GB" sz="1100" b="0" i="0" u="none" strike="noStrike" dirty="0">
                          <a:solidFill>
                            <a:srgbClr val="000000"/>
                          </a:solidFill>
                          <a:effectLst/>
                          <a:latin typeface="Calibri" panose="020F0502020204030204" pitchFamily="34" charset="0"/>
                        </a:rPr>
                        <a:t>+Bending</a:t>
                      </a:r>
                    </a:p>
                  </a:txBody>
                  <a:tcPr marL="8300" marR="8300" marT="83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dirty="0">
                          <a:solidFill>
                            <a:srgbClr val="000000"/>
                          </a:solidFill>
                          <a:effectLst/>
                          <a:latin typeface="Calibri" panose="020F0502020204030204" pitchFamily="34" charset="0"/>
                        </a:rPr>
                        <a:t>Total</a:t>
                      </a:r>
                    </a:p>
                  </a:txBody>
                  <a:tcPr marL="8300" marR="8300" marT="83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dirty="0">
                          <a:solidFill>
                            <a:srgbClr val="000000"/>
                          </a:solidFill>
                          <a:effectLst/>
                          <a:latin typeface="Calibri" panose="020F0502020204030204" pitchFamily="34" charset="0"/>
                        </a:rPr>
                        <a:t>Total inc. </a:t>
                      </a:r>
                    </a:p>
                    <a:p>
                      <a:pPr algn="ctr" fontAlgn="b"/>
                      <a:r>
                        <a:rPr lang="en-GB" sz="1100" b="0" i="0" u="none" strike="noStrike" dirty="0">
                          <a:solidFill>
                            <a:srgbClr val="000000"/>
                          </a:solidFill>
                          <a:effectLst/>
                          <a:latin typeface="Calibri" panose="020F0502020204030204" pitchFamily="34" charset="0"/>
                        </a:rPr>
                        <a:t>Thermal</a:t>
                      </a:r>
                    </a:p>
                  </a:txBody>
                  <a:tcPr marL="8300" marR="8300" marT="83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dirty="0">
                          <a:solidFill>
                            <a:srgbClr val="000000"/>
                          </a:solidFill>
                          <a:effectLst/>
                          <a:latin typeface="Calibri" panose="020F0502020204030204" pitchFamily="34" charset="0"/>
                        </a:rPr>
                        <a:t>Triaxial</a:t>
                      </a:r>
                    </a:p>
                  </a:txBody>
                  <a:tcPr marL="8300" marR="8300" marT="83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dirty="0">
                          <a:solidFill>
                            <a:srgbClr val="000000"/>
                          </a:solidFill>
                          <a:effectLst/>
                          <a:latin typeface="Calibri" panose="020F0502020204030204" pitchFamily="34" charset="0"/>
                        </a:rPr>
                        <a:t>Triaxial inc. </a:t>
                      </a:r>
                    </a:p>
                    <a:p>
                      <a:pPr algn="ctr" fontAlgn="b"/>
                      <a:r>
                        <a:rPr lang="en-GB" sz="1100" b="0" i="0" u="none" strike="noStrike" dirty="0">
                          <a:solidFill>
                            <a:srgbClr val="000000"/>
                          </a:solidFill>
                          <a:effectLst/>
                          <a:latin typeface="Calibri" panose="020F0502020204030204" pitchFamily="34" charset="0"/>
                        </a:rPr>
                        <a:t>Thermal</a:t>
                      </a:r>
                    </a:p>
                  </a:txBody>
                  <a:tcPr marL="8300" marR="8300" marT="83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99702223"/>
                  </a:ext>
                </a:extLst>
              </a:tr>
              <a:tr h="165992">
                <a:tc>
                  <a:txBody>
                    <a:bodyPr/>
                    <a:lstStyle/>
                    <a:p>
                      <a:pPr algn="ctr" fontAlgn="b"/>
                      <a:r>
                        <a:rPr lang="en-GB" sz="1100" b="0" i="0" u="none" strike="noStrike" dirty="0">
                          <a:solidFill>
                            <a:srgbClr val="000000"/>
                          </a:solidFill>
                          <a:effectLst/>
                          <a:latin typeface="Calibri" panose="020F0502020204030204" pitchFamily="34" charset="0"/>
                        </a:rPr>
                        <a:t>A</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0000"/>
                          </a:solidFill>
                          <a:effectLst/>
                          <a:latin typeface="Calibri" panose="020F0502020204030204" pitchFamily="34" charset="0"/>
                        </a:rPr>
                        <a:t>Path US Win Surround</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6100"/>
                          </a:solidFill>
                          <a:effectLst/>
                          <a:latin typeface="Calibri" panose="020F0502020204030204" pitchFamily="34" charset="0"/>
                        </a:rPr>
                        <a:t>Discontinuity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N</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 </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0000"/>
                          </a:solidFill>
                          <a:effectLst/>
                          <a:latin typeface="Calibri" panose="020F0502020204030204" pitchFamily="34" charset="0"/>
                        </a:rPr>
                        <a:t>2.94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3.2%</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10.1%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10.6%</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7BF7B"/>
                    </a:solidFill>
                  </a:tcPr>
                </a:tc>
                <a:tc>
                  <a:txBody>
                    <a:bodyPr/>
                    <a:lstStyle/>
                    <a:p>
                      <a:pPr algn="ctr" fontAlgn="b"/>
                      <a:r>
                        <a:rPr lang="en-GB" sz="1100" b="0" i="0" u="none" strike="noStrike">
                          <a:solidFill>
                            <a:srgbClr val="000000"/>
                          </a:solidFill>
                          <a:effectLst/>
                          <a:latin typeface="Calibri" panose="020F0502020204030204" pitchFamily="34" charset="0"/>
                        </a:rPr>
                        <a:t>16.4%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CC7D"/>
                    </a:solidFill>
                  </a:tcPr>
                </a:tc>
                <a:tc>
                  <a:txBody>
                    <a:bodyPr/>
                    <a:lstStyle/>
                    <a:p>
                      <a:pPr algn="ctr" fontAlgn="b"/>
                      <a:r>
                        <a:rPr lang="en-GB" sz="1100" b="0" i="0" u="none" strike="noStrike">
                          <a:solidFill>
                            <a:srgbClr val="000000"/>
                          </a:solidFill>
                          <a:effectLst/>
                          <a:latin typeface="Calibri" panose="020F0502020204030204" pitchFamily="34" charset="0"/>
                        </a:rPr>
                        <a:t>15.7%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CA7D"/>
                    </a:solidFill>
                  </a:tcPr>
                </a:tc>
                <a:tc>
                  <a:txBody>
                    <a:bodyPr/>
                    <a:lstStyle/>
                    <a:p>
                      <a:pPr algn="ctr" fontAlgn="b"/>
                      <a:r>
                        <a:rPr lang="en-GB" sz="1100" b="0" i="0" u="none" strike="noStrike">
                          <a:solidFill>
                            <a:srgbClr val="000000"/>
                          </a:solidFill>
                          <a:effectLst/>
                          <a:latin typeface="Calibri" panose="020F0502020204030204" pitchFamily="34" charset="0"/>
                        </a:rPr>
                        <a:t>25.7%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182"/>
                    </a:solidFill>
                  </a:tcPr>
                </a:tc>
                <a:tc>
                  <a:txBody>
                    <a:bodyPr/>
                    <a:lstStyle/>
                    <a:p>
                      <a:pPr algn="ctr" fontAlgn="b"/>
                      <a:r>
                        <a:rPr lang="en-GB" sz="1100" b="0" i="0" u="none" strike="noStrike">
                          <a:solidFill>
                            <a:srgbClr val="000000"/>
                          </a:solidFill>
                          <a:effectLst/>
                          <a:latin typeface="Calibri" panose="020F0502020204030204" pitchFamily="34" charset="0"/>
                        </a:rPr>
                        <a:t>25.1%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F81"/>
                    </a:solidFill>
                  </a:tcPr>
                </a:tc>
                <a:extLst>
                  <a:ext uri="{0D108BD9-81ED-4DB2-BD59-A6C34878D82A}">
                    <a16:rowId xmlns:a16="http://schemas.microsoft.com/office/drawing/2014/main" val="2375743007"/>
                  </a:ext>
                </a:extLst>
              </a:tr>
              <a:tr h="165992">
                <a:tc>
                  <a:txBody>
                    <a:bodyPr/>
                    <a:lstStyle/>
                    <a:p>
                      <a:pPr algn="ctr" fontAlgn="b"/>
                      <a:r>
                        <a:rPr lang="en-GB" sz="1100" b="0" i="0" u="none" strike="noStrike" dirty="0">
                          <a:solidFill>
                            <a:srgbClr val="000000"/>
                          </a:solidFill>
                          <a:effectLst/>
                          <a:latin typeface="Calibri" panose="020F0502020204030204" pitchFamily="34" charset="0"/>
                        </a:rPr>
                        <a:t>B</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0000"/>
                          </a:solidFill>
                          <a:effectLst/>
                          <a:latin typeface="Calibri" panose="020F0502020204030204" pitchFamily="34" charset="0"/>
                        </a:rPr>
                        <a:t>Path US Win Weld</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9C0006"/>
                          </a:solidFill>
                          <a:effectLst/>
                          <a:latin typeface="Calibri" panose="020F0502020204030204" pitchFamily="34" charset="0"/>
                        </a:rPr>
                        <a:t>Near Bulk?</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9C0006"/>
                          </a:solidFill>
                          <a:effectLst/>
                          <a:latin typeface="Calibri" panose="020F0502020204030204" pitchFamily="34" charset="0"/>
                        </a:rPr>
                        <a: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9C0006"/>
                          </a:solidFill>
                          <a:effectLst/>
                          <a:latin typeface="Calibri" panose="020F0502020204030204" pitchFamily="34" charset="0"/>
                        </a:rPr>
                        <a:t>C?</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000000"/>
                          </a:solidFill>
                          <a:effectLst/>
                          <a:latin typeface="Calibri" panose="020F0502020204030204" pitchFamily="34" charset="0"/>
                        </a:rPr>
                        <a:t>3.00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6.0%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23.5%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C81"/>
                    </a:solidFill>
                  </a:tcPr>
                </a:tc>
                <a:tc>
                  <a:txBody>
                    <a:bodyPr/>
                    <a:lstStyle/>
                    <a:p>
                      <a:pPr algn="ctr" fontAlgn="b"/>
                      <a:r>
                        <a:rPr lang="en-GB" sz="1100" b="0" i="0" u="none" strike="noStrike">
                          <a:solidFill>
                            <a:srgbClr val="000000"/>
                          </a:solidFill>
                          <a:effectLst/>
                          <a:latin typeface="Calibri" panose="020F0502020204030204" pitchFamily="34" charset="0"/>
                        </a:rPr>
                        <a:t>25.1%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81"/>
                    </a:solidFill>
                  </a:tcPr>
                </a:tc>
                <a:tc>
                  <a:txBody>
                    <a:bodyPr/>
                    <a:lstStyle/>
                    <a:p>
                      <a:pPr algn="ctr" fontAlgn="b"/>
                      <a:r>
                        <a:rPr lang="en-GB" sz="1100" b="0" i="0" u="none" strike="noStrike">
                          <a:solidFill>
                            <a:srgbClr val="000000"/>
                          </a:solidFill>
                          <a:effectLst/>
                          <a:latin typeface="Calibri" panose="020F0502020204030204" pitchFamily="34" charset="0"/>
                        </a:rPr>
                        <a:t>12.5%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6C37C"/>
                    </a:solidFill>
                  </a:tcPr>
                </a:tc>
                <a:tc>
                  <a:txBody>
                    <a:bodyPr/>
                    <a:lstStyle/>
                    <a:p>
                      <a:pPr algn="ctr" fontAlgn="b"/>
                      <a:r>
                        <a:rPr lang="en-GB" sz="1100" b="0" i="0" u="none" strike="noStrike">
                          <a:solidFill>
                            <a:srgbClr val="000000"/>
                          </a:solidFill>
                          <a:effectLst/>
                          <a:latin typeface="Calibri" panose="020F0502020204030204" pitchFamily="34" charset="0"/>
                        </a:rPr>
                        <a:t>11.8%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C27B"/>
                    </a:solidFill>
                  </a:tcPr>
                </a:tc>
                <a:tc>
                  <a:txBody>
                    <a:bodyPr/>
                    <a:lstStyle/>
                    <a:p>
                      <a:pPr algn="ctr" fontAlgn="b"/>
                      <a:r>
                        <a:rPr lang="en-GB" sz="1100" b="0" i="0" u="none" strike="noStrike">
                          <a:solidFill>
                            <a:srgbClr val="000000"/>
                          </a:solidFill>
                          <a:effectLst/>
                          <a:latin typeface="Calibri" panose="020F0502020204030204" pitchFamily="34" charset="0"/>
                        </a:rPr>
                        <a:t>11.6%</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FC17B"/>
                    </a:solidFill>
                  </a:tcPr>
                </a:tc>
                <a:tc>
                  <a:txBody>
                    <a:bodyPr/>
                    <a:lstStyle/>
                    <a:p>
                      <a:pPr algn="ctr" fontAlgn="b"/>
                      <a:r>
                        <a:rPr lang="en-GB" sz="1100" b="0" i="0" u="none" strike="noStrike">
                          <a:solidFill>
                            <a:srgbClr val="000000"/>
                          </a:solidFill>
                          <a:effectLst/>
                          <a:latin typeface="Calibri" panose="020F0502020204030204" pitchFamily="34" charset="0"/>
                        </a:rPr>
                        <a:t>11.7%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C17B"/>
                    </a:solidFill>
                  </a:tcPr>
                </a:tc>
                <a:extLst>
                  <a:ext uri="{0D108BD9-81ED-4DB2-BD59-A6C34878D82A}">
                    <a16:rowId xmlns:a16="http://schemas.microsoft.com/office/drawing/2014/main" val="1330306642"/>
                  </a:ext>
                </a:extLst>
              </a:tr>
              <a:tr h="165992">
                <a:tc>
                  <a:txBody>
                    <a:bodyPr/>
                    <a:lstStyle/>
                    <a:p>
                      <a:pPr algn="ctr" fontAlgn="b"/>
                      <a:r>
                        <a:rPr lang="en-GB" sz="1100" b="0" i="0" u="none" strike="noStrike">
                          <a:solidFill>
                            <a:srgbClr val="000000"/>
                          </a:solidFill>
                          <a:effectLst/>
                          <a:latin typeface="Calibri" panose="020F0502020204030204" pitchFamily="34" charset="0"/>
                        </a:rPr>
                        <a:t>C</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0000"/>
                          </a:solidFill>
                          <a:effectLst/>
                          <a:latin typeface="Calibri" panose="020F0502020204030204" pitchFamily="34" charset="0"/>
                        </a:rPr>
                        <a:t>Path US Win Edge</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6100"/>
                          </a:solidFill>
                          <a:effectLst/>
                          <a:latin typeface="Calibri" panose="020F0502020204030204" pitchFamily="34" charset="0"/>
                        </a:rPr>
                        <a:t>Discontinuity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N</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 </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0000"/>
                          </a:solidFill>
                          <a:effectLst/>
                          <a:latin typeface="Calibri" panose="020F0502020204030204" pitchFamily="34" charset="0"/>
                        </a:rPr>
                        <a:t>0.70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9.8%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4.5%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8.8%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8.9%</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9.1%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13.5%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EC57C"/>
                    </a:solidFill>
                  </a:tcPr>
                </a:tc>
                <a:tc>
                  <a:txBody>
                    <a:bodyPr/>
                    <a:lstStyle/>
                    <a:p>
                      <a:pPr algn="ctr" fontAlgn="b"/>
                      <a:r>
                        <a:rPr lang="en-GB" sz="1100" b="0" i="0" u="none" strike="noStrike">
                          <a:solidFill>
                            <a:srgbClr val="000000"/>
                          </a:solidFill>
                          <a:effectLst/>
                          <a:latin typeface="Calibri" panose="020F0502020204030204" pitchFamily="34" charset="0"/>
                        </a:rPr>
                        <a:t>14.0%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2C77C"/>
                    </a:solidFill>
                  </a:tcPr>
                </a:tc>
                <a:extLst>
                  <a:ext uri="{0D108BD9-81ED-4DB2-BD59-A6C34878D82A}">
                    <a16:rowId xmlns:a16="http://schemas.microsoft.com/office/drawing/2014/main" val="86057354"/>
                  </a:ext>
                </a:extLst>
              </a:tr>
              <a:tr h="165992">
                <a:tc>
                  <a:txBody>
                    <a:bodyPr/>
                    <a:lstStyle/>
                    <a:p>
                      <a:pPr algn="ctr" fontAlgn="b"/>
                      <a:r>
                        <a:rPr lang="en-GB" sz="1100" b="0" i="0" u="none" strike="noStrike">
                          <a:solidFill>
                            <a:srgbClr val="000000"/>
                          </a:solidFill>
                          <a:effectLst/>
                          <a:latin typeface="Calibri" panose="020F0502020204030204" pitchFamily="34" charset="0"/>
                        </a:rPr>
                        <a:t>D</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0000"/>
                          </a:solidFill>
                          <a:effectLst/>
                          <a:latin typeface="Calibri" panose="020F0502020204030204" pitchFamily="34" charset="0"/>
                        </a:rPr>
                        <a:t>Path US Win CL</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9C5700"/>
                          </a:solidFill>
                          <a:effectLst/>
                          <a:latin typeface="Calibri" panose="020F0502020204030204" pitchFamily="34" charset="0"/>
                        </a:rPr>
                        <a:t>Bulk</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b"/>
                      <a:r>
                        <a:rPr lang="en-GB" sz="1100" b="0" i="0" u="none" strike="noStrike">
                          <a:solidFill>
                            <a:srgbClr val="9C5700"/>
                          </a:solidFill>
                          <a:effectLst/>
                          <a:latin typeface="Calibri" panose="020F0502020204030204" pitchFamily="34" charset="0"/>
                        </a:rPr>
                        <a:t>N</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b"/>
                      <a:r>
                        <a:rPr lang="en-GB" sz="1100" b="0" i="0" u="none" strike="noStrike">
                          <a:solidFill>
                            <a:srgbClr val="9C5700"/>
                          </a:solidFill>
                          <a:effectLst/>
                          <a:latin typeface="Calibri" panose="020F0502020204030204" pitchFamily="34" charset="0"/>
                        </a:rPr>
                        <a:t> </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b"/>
                      <a:r>
                        <a:rPr lang="en-GB" sz="1100" b="0" i="0" u="none" strike="noStrike">
                          <a:solidFill>
                            <a:srgbClr val="000000"/>
                          </a:solidFill>
                          <a:effectLst/>
                          <a:latin typeface="Calibri" panose="020F0502020204030204" pitchFamily="34" charset="0"/>
                        </a:rPr>
                        <a:t>0.30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22.6%</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A80"/>
                    </a:solidFill>
                  </a:tcPr>
                </a:tc>
                <a:tc>
                  <a:txBody>
                    <a:bodyPr/>
                    <a:lstStyle/>
                    <a:p>
                      <a:pPr algn="ctr" fontAlgn="b"/>
                      <a:r>
                        <a:rPr lang="en-GB" sz="1100" b="0" i="0" u="none" strike="noStrike">
                          <a:solidFill>
                            <a:srgbClr val="000000"/>
                          </a:solidFill>
                          <a:effectLst/>
                          <a:latin typeface="Calibri" panose="020F0502020204030204" pitchFamily="34" charset="0"/>
                        </a:rPr>
                        <a:t>0.0%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15.1%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AC97D"/>
                    </a:solidFill>
                  </a:tcPr>
                </a:tc>
                <a:tc>
                  <a:txBody>
                    <a:bodyPr/>
                    <a:lstStyle/>
                    <a:p>
                      <a:pPr algn="ctr" fontAlgn="b"/>
                      <a:r>
                        <a:rPr lang="en-GB" sz="1100" b="0" i="0" u="none" strike="noStrike">
                          <a:solidFill>
                            <a:srgbClr val="000000"/>
                          </a:solidFill>
                          <a:effectLst/>
                          <a:latin typeface="Calibri" panose="020F0502020204030204" pitchFamily="34" charset="0"/>
                        </a:rPr>
                        <a:t>7.6%</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7.7%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11.3%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CC07B"/>
                    </a:solidFill>
                  </a:tcPr>
                </a:tc>
                <a:tc>
                  <a:txBody>
                    <a:bodyPr/>
                    <a:lstStyle/>
                    <a:p>
                      <a:pPr algn="ctr" fontAlgn="b"/>
                      <a:r>
                        <a:rPr lang="en-GB" sz="1100" b="0" i="0" u="none" strike="noStrike">
                          <a:solidFill>
                            <a:srgbClr val="000000"/>
                          </a:solidFill>
                          <a:effectLst/>
                          <a:latin typeface="Calibri" panose="020F0502020204030204" pitchFamily="34" charset="0"/>
                        </a:rPr>
                        <a:t>11.3%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DC07B"/>
                    </a:solidFill>
                  </a:tcPr>
                </a:tc>
                <a:extLst>
                  <a:ext uri="{0D108BD9-81ED-4DB2-BD59-A6C34878D82A}">
                    <a16:rowId xmlns:a16="http://schemas.microsoft.com/office/drawing/2014/main" val="3875299784"/>
                  </a:ext>
                </a:extLst>
              </a:tr>
              <a:tr h="165992">
                <a:tc>
                  <a:txBody>
                    <a:bodyPr/>
                    <a:lstStyle/>
                    <a:p>
                      <a:pPr algn="ctr" fontAlgn="b"/>
                      <a:r>
                        <a:rPr lang="en-GB" sz="1100" b="0" i="0" u="none" strike="noStrike" dirty="0">
                          <a:solidFill>
                            <a:srgbClr val="000000"/>
                          </a:solidFill>
                          <a:effectLst/>
                          <a:latin typeface="Calibri" panose="020F0502020204030204" pitchFamily="34" charset="0"/>
                        </a:rPr>
                        <a:t>E</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0000"/>
                          </a:solidFill>
                          <a:effectLst/>
                          <a:latin typeface="Calibri" panose="020F0502020204030204" pitchFamily="34" charset="0"/>
                        </a:rPr>
                        <a:t>Path Baffle Tube US Weld</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9C0006"/>
                          </a:solidFill>
                          <a:effectLst/>
                          <a:latin typeface="Calibri" panose="020F0502020204030204" pitchFamily="34" charset="0"/>
                        </a:rPr>
                        <a:t>Near Bulk?</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9C0006"/>
                          </a:solidFill>
                          <a:effectLst/>
                          <a:latin typeface="Calibri" panose="020F0502020204030204" pitchFamily="34" charset="0"/>
                        </a:rPr>
                        <a: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9C0006"/>
                          </a:solidFill>
                          <a:effectLst/>
                          <a:latin typeface="Calibri" panose="020F0502020204030204" pitchFamily="34" charset="0"/>
                        </a:rPr>
                        <a:t>B</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000000"/>
                          </a:solidFill>
                          <a:effectLst/>
                          <a:latin typeface="Calibri" panose="020F0502020204030204" pitchFamily="34" charset="0"/>
                        </a:rPr>
                        <a:t>3.00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3.2%</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3.2%</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1.6%</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1.6%</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2.3%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2.5%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725503636"/>
                  </a:ext>
                </a:extLst>
              </a:tr>
              <a:tr h="165992">
                <a:tc>
                  <a:txBody>
                    <a:bodyPr/>
                    <a:lstStyle/>
                    <a:p>
                      <a:pPr algn="ctr" fontAlgn="b"/>
                      <a:r>
                        <a:rPr lang="en-GB" sz="1100" b="0" i="0" u="none" strike="noStrike">
                          <a:solidFill>
                            <a:srgbClr val="000000"/>
                          </a:solidFill>
                          <a:effectLst/>
                          <a:latin typeface="Calibri" panose="020F0502020204030204" pitchFamily="34" charset="0"/>
                        </a:rPr>
                        <a:t>F</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0000"/>
                          </a:solidFill>
                          <a:effectLst/>
                          <a:latin typeface="Calibri" panose="020F0502020204030204" pitchFamily="34" charset="0"/>
                        </a:rPr>
                        <a:t>Path Baffle Tube US Corner</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6100"/>
                          </a:solidFill>
                          <a:effectLst/>
                          <a:latin typeface="Calibri" panose="020F0502020204030204" pitchFamily="34" charset="0"/>
                        </a:rPr>
                        <a:t>Discontinuity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dirty="0">
                          <a:solidFill>
                            <a:srgbClr val="006100"/>
                          </a:solidFill>
                          <a:effectLst/>
                          <a:latin typeface="Calibri" panose="020F0502020204030204" pitchFamily="34" charset="0"/>
                        </a:rPr>
                        <a:t>N</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 </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0000"/>
                          </a:solidFill>
                          <a:effectLst/>
                          <a:latin typeface="Calibri" panose="020F0502020204030204" pitchFamily="34" charset="0"/>
                        </a:rPr>
                        <a:t>3.00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0.8%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0.2%</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0.6%</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0.6%</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0.5%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0.9%</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0.2%</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059989058"/>
                  </a:ext>
                </a:extLst>
              </a:tr>
              <a:tr h="165992">
                <a:tc>
                  <a:txBody>
                    <a:bodyPr/>
                    <a:lstStyle/>
                    <a:p>
                      <a:pPr algn="ctr" fontAlgn="b"/>
                      <a:r>
                        <a:rPr lang="en-GB" sz="1100" b="0" i="0" u="none" strike="noStrike">
                          <a:solidFill>
                            <a:srgbClr val="000000"/>
                          </a:solidFill>
                          <a:effectLst/>
                          <a:latin typeface="Calibri" panose="020F0502020204030204" pitchFamily="34" charset="0"/>
                        </a:rPr>
                        <a:t>G</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0000"/>
                          </a:solidFill>
                          <a:effectLst/>
                          <a:latin typeface="Calibri" panose="020F0502020204030204" pitchFamily="34" charset="0"/>
                        </a:rPr>
                        <a:t>Path Baffle Tube DS Weld</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9C0006"/>
                          </a:solidFill>
                          <a:effectLst/>
                          <a:latin typeface="Calibri" panose="020F0502020204030204" pitchFamily="34" charset="0"/>
                        </a:rPr>
                        <a:t>Near Discontinuity?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9C0006"/>
                          </a:solidFill>
                          <a:effectLst/>
                          <a:latin typeface="Calibri" panose="020F0502020204030204" pitchFamily="34" charset="0"/>
                        </a:rPr>
                        <a: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dirty="0">
                          <a:solidFill>
                            <a:srgbClr val="9C0006"/>
                          </a:solidFill>
                          <a:effectLst/>
                          <a:latin typeface="Calibri" panose="020F0502020204030204" pitchFamily="34" charset="0"/>
                        </a:rPr>
                        <a:t>B</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000000"/>
                          </a:solidFill>
                          <a:effectLst/>
                          <a:latin typeface="Calibri" panose="020F0502020204030204" pitchFamily="34" charset="0"/>
                        </a:rPr>
                        <a:t>3.00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6.9%</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5.5%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2.8%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4.5%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3.0%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6.5%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871057568"/>
                  </a:ext>
                </a:extLst>
              </a:tr>
              <a:tr h="165992">
                <a:tc>
                  <a:txBody>
                    <a:bodyPr/>
                    <a:lstStyle/>
                    <a:p>
                      <a:pPr algn="ctr" fontAlgn="b"/>
                      <a:r>
                        <a:rPr lang="en-GB" sz="1100" b="0" i="0" u="none" strike="noStrike" dirty="0">
                          <a:solidFill>
                            <a:srgbClr val="000000"/>
                          </a:solidFill>
                          <a:effectLst/>
                          <a:latin typeface="Calibri" panose="020F0502020204030204" pitchFamily="34" charset="0"/>
                        </a:rPr>
                        <a:t>H</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0000"/>
                          </a:solidFill>
                          <a:effectLst/>
                          <a:latin typeface="Calibri" panose="020F0502020204030204" pitchFamily="34" charset="0"/>
                        </a:rPr>
                        <a:t>Path Manifold to Baffle Tube Corner</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6100"/>
                          </a:solidFill>
                          <a:effectLst/>
                          <a:latin typeface="Calibri" panose="020F0502020204030204" pitchFamily="34" charset="0"/>
                        </a:rPr>
                        <a:t>Discontinuity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N</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 </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dirty="0">
                          <a:solidFill>
                            <a:srgbClr val="000000"/>
                          </a:solidFill>
                          <a:effectLst/>
                          <a:latin typeface="Calibri" panose="020F0502020204030204" pitchFamily="34" charset="0"/>
                        </a:rPr>
                        <a:t>3.31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3.8%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0.5%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2.3%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2.4%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3.6%</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3.4%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3247536473"/>
                  </a:ext>
                </a:extLst>
              </a:tr>
              <a:tr h="165992">
                <a:tc>
                  <a:txBody>
                    <a:bodyPr/>
                    <a:lstStyle/>
                    <a:p>
                      <a:pPr algn="ctr" fontAlgn="b"/>
                      <a:r>
                        <a:rPr lang="en-GB" sz="1100" b="0" i="0" u="none" strike="noStrike">
                          <a:solidFill>
                            <a:srgbClr val="000000"/>
                          </a:solidFill>
                          <a:effectLst/>
                          <a:latin typeface="Calibri" panose="020F0502020204030204" pitchFamily="34" charset="0"/>
                        </a:rPr>
                        <a:t>I</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0000"/>
                          </a:solidFill>
                          <a:effectLst/>
                          <a:latin typeface="Calibri" panose="020F0502020204030204" pitchFamily="34" charset="0"/>
                        </a:rPr>
                        <a:t>Path Cross Flow to Manifold Corner</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6100"/>
                          </a:solidFill>
                          <a:effectLst/>
                          <a:latin typeface="Calibri" panose="020F0502020204030204" pitchFamily="34" charset="0"/>
                        </a:rPr>
                        <a:t>Discontinuity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N</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 </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0000"/>
                          </a:solidFill>
                          <a:effectLst/>
                          <a:latin typeface="Calibri" panose="020F0502020204030204" pitchFamily="34" charset="0"/>
                        </a:rPr>
                        <a:t>3.00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7.8%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2.8%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4.9%</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12.9%</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9C47C"/>
                    </a:solidFill>
                  </a:tcPr>
                </a:tc>
                <a:tc>
                  <a:txBody>
                    <a:bodyPr/>
                    <a:lstStyle/>
                    <a:p>
                      <a:pPr algn="ctr" fontAlgn="b"/>
                      <a:r>
                        <a:rPr lang="en-GB" sz="1100" b="0" i="0" u="none" strike="noStrike">
                          <a:solidFill>
                            <a:srgbClr val="000000"/>
                          </a:solidFill>
                          <a:effectLst/>
                          <a:latin typeface="Calibri" panose="020F0502020204030204" pitchFamily="34" charset="0"/>
                        </a:rPr>
                        <a:t>8.7%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2.4%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3.0%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436341547"/>
                  </a:ext>
                </a:extLst>
              </a:tr>
              <a:tr h="165992">
                <a:tc>
                  <a:txBody>
                    <a:bodyPr/>
                    <a:lstStyle/>
                    <a:p>
                      <a:pPr algn="ctr" fontAlgn="b"/>
                      <a:r>
                        <a:rPr lang="en-GB" sz="1100" b="0" i="0" u="none" strike="noStrike" dirty="0">
                          <a:solidFill>
                            <a:srgbClr val="000000"/>
                          </a:solidFill>
                          <a:effectLst/>
                          <a:latin typeface="Calibri" panose="020F0502020204030204" pitchFamily="34" charset="0"/>
                        </a:rPr>
                        <a:t>J</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0000"/>
                          </a:solidFill>
                          <a:effectLst/>
                          <a:latin typeface="Calibri" panose="020F0502020204030204" pitchFamily="34" charset="0"/>
                        </a:rPr>
                        <a:t>Path Manifold Corner</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6100"/>
                          </a:solidFill>
                          <a:effectLst/>
                          <a:latin typeface="Calibri" panose="020F0502020204030204" pitchFamily="34" charset="0"/>
                        </a:rPr>
                        <a:t>Discontinuity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N</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 </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dirty="0">
                          <a:solidFill>
                            <a:srgbClr val="000000"/>
                          </a:solidFill>
                          <a:effectLst/>
                          <a:latin typeface="Calibri" panose="020F0502020204030204" pitchFamily="34" charset="0"/>
                        </a:rPr>
                        <a:t>1.66</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7.8%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17.8%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FCF7E"/>
                    </a:solidFill>
                  </a:tcPr>
                </a:tc>
                <a:tc>
                  <a:txBody>
                    <a:bodyPr/>
                    <a:lstStyle/>
                    <a:p>
                      <a:pPr algn="ctr" fontAlgn="b"/>
                      <a:r>
                        <a:rPr lang="en-GB" sz="1100" b="0" i="0" u="none" strike="noStrike">
                          <a:solidFill>
                            <a:srgbClr val="000000"/>
                          </a:solidFill>
                          <a:effectLst/>
                          <a:latin typeface="Calibri" panose="020F0502020204030204" pitchFamily="34" charset="0"/>
                        </a:rPr>
                        <a:t>21.1%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67F"/>
                    </a:solidFill>
                  </a:tcPr>
                </a:tc>
                <a:tc>
                  <a:txBody>
                    <a:bodyPr/>
                    <a:lstStyle/>
                    <a:p>
                      <a:pPr algn="ctr" fontAlgn="b"/>
                      <a:r>
                        <a:rPr lang="en-GB" sz="1100" b="0" i="0" u="none" strike="noStrike">
                          <a:solidFill>
                            <a:srgbClr val="000000"/>
                          </a:solidFill>
                          <a:effectLst/>
                          <a:latin typeface="Calibri" panose="020F0502020204030204" pitchFamily="34" charset="0"/>
                        </a:rPr>
                        <a:t>36.7%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F82"/>
                    </a:solidFill>
                  </a:tcPr>
                </a:tc>
                <a:tc>
                  <a:txBody>
                    <a:bodyPr/>
                    <a:lstStyle/>
                    <a:p>
                      <a:pPr algn="ctr" fontAlgn="b"/>
                      <a:r>
                        <a:rPr lang="en-GB" sz="1100" b="0" i="0" u="none" strike="noStrike">
                          <a:solidFill>
                            <a:srgbClr val="000000"/>
                          </a:solidFill>
                          <a:effectLst/>
                          <a:latin typeface="Calibri" panose="020F0502020204030204" pitchFamily="34" charset="0"/>
                        </a:rPr>
                        <a:t>34.2%</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83"/>
                    </a:solidFill>
                  </a:tcPr>
                </a:tc>
                <a:tc>
                  <a:txBody>
                    <a:bodyPr/>
                    <a:lstStyle/>
                    <a:p>
                      <a:pPr algn="ctr" fontAlgn="b"/>
                      <a:r>
                        <a:rPr lang="en-GB" sz="1100" b="0" i="0" u="none" strike="noStrike">
                          <a:solidFill>
                            <a:srgbClr val="000000"/>
                          </a:solidFill>
                          <a:effectLst/>
                          <a:latin typeface="Calibri" panose="020F0502020204030204" pitchFamily="34" charset="0"/>
                        </a:rPr>
                        <a:t>49.3%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87E"/>
                    </a:solidFill>
                  </a:tcPr>
                </a:tc>
                <a:tc>
                  <a:txBody>
                    <a:bodyPr/>
                    <a:lstStyle/>
                    <a:p>
                      <a:pPr algn="ctr" fontAlgn="b"/>
                      <a:r>
                        <a:rPr lang="en-GB" sz="1100" b="0" i="0" u="none" strike="noStrike">
                          <a:solidFill>
                            <a:srgbClr val="000000"/>
                          </a:solidFill>
                          <a:effectLst/>
                          <a:latin typeface="Calibri" panose="020F0502020204030204" pitchFamily="34" charset="0"/>
                        </a:rPr>
                        <a:t>44.7%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07F"/>
                    </a:solidFill>
                  </a:tcPr>
                </a:tc>
                <a:extLst>
                  <a:ext uri="{0D108BD9-81ED-4DB2-BD59-A6C34878D82A}">
                    <a16:rowId xmlns:a16="http://schemas.microsoft.com/office/drawing/2014/main" val="2677192381"/>
                  </a:ext>
                </a:extLst>
              </a:tr>
              <a:tr h="165992">
                <a:tc>
                  <a:txBody>
                    <a:bodyPr/>
                    <a:lstStyle/>
                    <a:p>
                      <a:pPr algn="ctr" fontAlgn="b"/>
                      <a:r>
                        <a:rPr lang="en-GB" sz="1100" b="0" i="0" u="none" strike="noStrike">
                          <a:solidFill>
                            <a:srgbClr val="000000"/>
                          </a:solidFill>
                          <a:effectLst/>
                          <a:latin typeface="Calibri" panose="020F0502020204030204" pitchFamily="34" charset="0"/>
                        </a:rPr>
                        <a:t>K</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0000"/>
                          </a:solidFill>
                          <a:effectLst/>
                          <a:latin typeface="Calibri" panose="020F0502020204030204" pitchFamily="34" charset="0"/>
                        </a:rPr>
                        <a:t>Path Manifold Thin Weld</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9C0006"/>
                          </a:solidFill>
                          <a:effectLst/>
                          <a:latin typeface="Calibri" panose="020F0502020204030204" pitchFamily="34" charset="0"/>
                        </a:rPr>
                        <a:t>Near Discontinuity?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9C0006"/>
                          </a:solidFill>
                          <a:effectLst/>
                          <a:latin typeface="Calibri" panose="020F0502020204030204" pitchFamily="34" charset="0"/>
                        </a:rPr>
                        <a: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9C0006"/>
                          </a:solidFill>
                          <a:effectLst/>
                          <a:latin typeface="Calibri" panose="020F0502020204030204" pitchFamily="34" charset="0"/>
                        </a:rPr>
                        <a:t>??</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000000"/>
                          </a:solidFill>
                          <a:effectLst/>
                          <a:latin typeface="Calibri" panose="020F0502020204030204" pitchFamily="34" charset="0"/>
                        </a:rPr>
                        <a:t>1.50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dirty="0">
                          <a:solidFill>
                            <a:srgbClr val="000000"/>
                          </a:solidFill>
                          <a:effectLst/>
                          <a:latin typeface="Calibri" panose="020F0502020204030204" pitchFamily="34" charset="0"/>
                        </a:rPr>
                        <a:t>17.8%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0CF7E"/>
                    </a:solidFill>
                  </a:tcPr>
                </a:tc>
                <a:tc>
                  <a:txBody>
                    <a:bodyPr/>
                    <a:lstStyle/>
                    <a:p>
                      <a:pPr algn="ctr" fontAlgn="b"/>
                      <a:r>
                        <a:rPr lang="en-GB" sz="1100" b="0" i="0" u="none" strike="noStrike">
                          <a:solidFill>
                            <a:srgbClr val="000000"/>
                          </a:solidFill>
                          <a:effectLst/>
                          <a:latin typeface="Calibri" panose="020F0502020204030204" pitchFamily="34" charset="0"/>
                        </a:rPr>
                        <a:t>48.8%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97E"/>
                    </a:solidFill>
                  </a:tcPr>
                </a:tc>
                <a:tc>
                  <a:txBody>
                    <a:bodyPr/>
                    <a:lstStyle/>
                    <a:p>
                      <a:pPr algn="ctr" fontAlgn="b"/>
                      <a:r>
                        <a:rPr lang="en-GB" sz="1100" b="0" i="0" u="none" strike="noStrike">
                          <a:solidFill>
                            <a:srgbClr val="000000"/>
                          </a:solidFill>
                          <a:effectLst/>
                          <a:latin typeface="Calibri" panose="020F0502020204030204" pitchFamily="34" charset="0"/>
                        </a:rPr>
                        <a:t>51.4%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47D"/>
                    </a:solidFill>
                  </a:tcPr>
                </a:tc>
                <a:tc>
                  <a:txBody>
                    <a:bodyPr/>
                    <a:lstStyle/>
                    <a:p>
                      <a:pPr algn="ctr" fontAlgn="b"/>
                      <a:r>
                        <a:rPr lang="en-GB" sz="1100" b="0" i="0" u="none" strike="noStrike">
                          <a:solidFill>
                            <a:srgbClr val="000000"/>
                          </a:solidFill>
                          <a:effectLst/>
                          <a:latin typeface="Calibri" panose="020F0502020204030204" pitchFamily="34" charset="0"/>
                        </a:rPr>
                        <a:t>24.5%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4DE81"/>
                    </a:solidFill>
                  </a:tcPr>
                </a:tc>
                <a:tc>
                  <a:txBody>
                    <a:bodyPr/>
                    <a:lstStyle/>
                    <a:p>
                      <a:pPr algn="ctr" fontAlgn="b"/>
                      <a:r>
                        <a:rPr lang="en-GB" sz="1100" b="0" i="0" u="none" strike="noStrike">
                          <a:solidFill>
                            <a:srgbClr val="000000"/>
                          </a:solidFill>
                          <a:effectLst/>
                          <a:latin typeface="Calibri" panose="020F0502020204030204" pitchFamily="34" charset="0"/>
                        </a:rPr>
                        <a:t>21.1%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67F"/>
                    </a:solidFill>
                  </a:tcPr>
                </a:tc>
                <a:tc>
                  <a:txBody>
                    <a:bodyPr/>
                    <a:lstStyle/>
                    <a:p>
                      <a:pPr algn="ctr" fontAlgn="b"/>
                      <a:r>
                        <a:rPr lang="en-GB" sz="1100" b="0" i="0" u="none" strike="noStrike">
                          <a:solidFill>
                            <a:srgbClr val="000000"/>
                          </a:solidFill>
                          <a:effectLst/>
                          <a:latin typeface="Calibri" panose="020F0502020204030204" pitchFamily="34" charset="0"/>
                        </a:rPr>
                        <a:t>30.9%</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A84"/>
                    </a:solidFill>
                  </a:tcPr>
                </a:tc>
                <a:tc>
                  <a:txBody>
                    <a:bodyPr/>
                    <a:lstStyle/>
                    <a:p>
                      <a:pPr algn="ctr" fontAlgn="b"/>
                      <a:r>
                        <a:rPr lang="en-GB" sz="1100" b="0" i="0" u="none" strike="noStrike">
                          <a:solidFill>
                            <a:srgbClr val="000000"/>
                          </a:solidFill>
                          <a:effectLst/>
                          <a:latin typeface="Calibri" panose="020F0502020204030204" pitchFamily="34" charset="0"/>
                        </a:rPr>
                        <a:t>23.5%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C81"/>
                    </a:solidFill>
                  </a:tcPr>
                </a:tc>
                <a:extLst>
                  <a:ext uri="{0D108BD9-81ED-4DB2-BD59-A6C34878D82A}">
                    <a16:rowId xmlns:a16="http://schemas.microsoft.com/office/drawing/2014/main" val="577967152"/>
                  </a:ext>
                </a:extLst>
              </a:tr>
              <a:tr h="165992">
                <a:tc>
                  <a:txBody>
                    <a:bodyPr/>
                    <a:lstStyle/>
                    <a:p>
                      <a:pPr algn="ctr" fontAlgn="b"/>
                      <a:r>
                        <a:rPr lang="en-GB" sz="1100" b="0" i="0" u="none" strike="noStrike">
                          <a:solidFill>
                            <a:srgbClr val="000000"/>
                          </a:solidFill>
                          <a:effectLst/>
                          <a:latin typeface="Calibri" panose="020F0502020204030204" pitchFamily="34" charset="0"/>
                        </a:rPr>
                        <a:t>L</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0000"/>
                          </a:solidFill>
                          <a:effectLst/>
                          <a:latin typeface="Calibri" panose="020F0502020204030204" pitchFamily="34" charset="0"/>
                        </a:rPr>
                        <a:t>Path Manifold S Bend</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6100"/>
                          </a:solidFill>
                          <a:effectLst/>
                          <a:latin typeface="Calibri" panose="020F0502020204030204" pitchFamily="34" charset="0"/>
                        </a:rPr>
                        <a:t>Discontinuity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N</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 </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0000"/>
                          </a:solidFill>
                          <a:effectLst/>
                          <a:latin typeface="Calibri" panose="020F0502020204030204" pitchFamily="34" charset="0"/>
                        </a:rPr>
                        <a:t>1.50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6.7%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dirty="0">
                          <a:solidFill>
                            <a:srgbClr val="000000"/>
                          </a:solidFill>
                          <a:effectLst/>
                          <a:latin typeface="Calibri" panose="020F0502020204030204" pitchFamily="34" charset="0"/>
                        </a:rPr>
                        <a:t>14.1%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2C77C"/>
                    </a:solidFill>
                  </a:tcPr>
                </a:tc>
                <a:tc>
                  <a:txBody>
                    <a:bodyPr/>
                    <a:lstStyle/>
                    <a:p>
                      <a:pPr algn="ctr" fontAlgn="b"/>
                      <a:r>
                        <a:rPr lang="en-GB" sz="1100" b="0" i="0" u="none" strike="noStrike">
                          <a:solidFill>
                            <a:srgbClr val="000000"/>
                          </a:solidFill>
                          <a:effectLst/>
                          <a:latin typeface="Calibri" panose="020F0502020204030204" pitchFamily="34" charset="0"/>
                        </a:rPr>
                        <a:t>15.6%</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CA7D"/>
                    </a:solidFill>
                  </a:tcPr>
                </a:tc>
                <a:tc>
                  <a:txBody>
                    <a:bodyPr/>
                    <a:lstStyle/>
                    <a:p>
                      <a:pPr algn="ctr" fontAlgn="b"/>
                      <a:r>
                        <a:rPr lang="en-GB" sz="1100" b="0" i="0" u="none" strike="noStrike">
                          <a:solidFill>
                            <a:srgbClr val="000000"/>
                          </a:solidFill>
                          <a:effectLst/>
                          <a:latin typeface="Calibri" panose="020F0502020204030204" pitchFamily="34" charset="0"/>
                        </a:rPr>
                        <a:t>18.0%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D07E"/>
                    </a:solidFill>
                  </a:tcPr>
                </a:tc>
                <a:tc>
                  <a:txBody>
                    <a:bodyPr/>
                    <a:lstStyle/>
                    <a:p>
                      <a:pPr algn="ctr" fontAlgn="b"/>
                      <a:r>
                        <a:rPr lang="en-GB" sz="1100" b="0" i="0" u="none" strike="noStrike">
                          <a:solidFill>
                            <a:srgbClr val="000000"/>
                          </a:solidFill>
                          <a:effectLst/>
                          <a:latin typeface="Calibri" panose="020F0502020204030204" pitchFamily="34" charset="0"/>
                        </a:rPr>
                        <a:t>22.3%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3D980"/>
                    </a:solidFill>
                  </a:tcPr>
                </a:tc>
                <a:tc>
                  <a:txBody>
                    <a:bodyPr/>
                    <a:lstStyle/>
                    <a:p>
                      <a:pPr algn="ctr" fontAlgn="b"/>
                      <a:r>
                        <a:rPr lang="en-GB" sz="1100" b="0" i="0" u="none" strike="noStrike">
                          <a:solidFill>
                            <a:srgbClr val="000000"/>
                          </a:solidFill>
                          <a:effectLst/>
                          <a:latin typeface="Calibri" panose="020F0502020204030204" pitchFamily="34" charset="0"/>
                        </a:rPr>
                        <a:t>19.4%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D37F"/>
                    </a:solidFill>
                  </a:tcPr>
                </a:tc>
                <a:tc>
                  <a:txBody>
                    <a:bodyPr/>
                    <a:lstStyle/>
                    <a:p>
                      <a:pPr algn="ctr" fontAlgn="b"/>
                      <a:r>
                        <a:rPr lang="en-GB" sz="1100" b="0" i="0" u="none" strike="noStrike">
                          <a:solidFill>
                            <a:srgbClr val="000000"/>
                          </a:solidFill>
                          <a:effectLst/>
                          <a:latin typeface="Calibri" panose="020F0502020204030204" pitchFamily="34" charset="0"/>
                        </a:rPr>
                        <a:t>19.3%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BD27F"/>
                    </a:solidFill>
                  </a:tcPr>
                </a:tc>
                <a:extLst>
                  <a:ext uri="{0D108BD9-81ED-4DB2-BD59-A6C34878D82A}">
                    <a16:rowId xmlns:a16="http://schemas.microsoft.com/office/drawing/2014/main" val="1528375078"/>
                  </a:ext>
                </a:extLst>
              </a:tr>
              <a:tr h="165992">
                <a:tc>
                  <a:txBody>
                    <a:bodyPr/>
                    <a:lstStyle/>
                    <a:p>
                      <a:pPr algn="ctr" fontAlgn="b"/>
                      <a:r>
                        <a:rPr lang="en-GB" sz="1100" b="0" i="0" u="none" strike="noStrike">
                          <a:solidFill>
                            <a:srgbClr val="000000"/>
                          </a:solidFill>
                          <a:effectLst/>
                          <a:latin typeface="Calibri" panose="020F0502020204030204" pitchFamily="34" charset="0"/>
                        </a:rPr>
                        <a:t>M</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0000"/>
                          </a:solidFill>
                          <a:effectLst/>
                          <a:latin typeface="Calibri" panose="020F0502020204030204" pitchFamily="34" charset="0"/>
                        </a:rPr>
                        <a:t>Path Manifold Thin to Thick</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6100"/>
                          </a:solidFill>
                          <a:effectLst/>
                          <a:latin typeface="Calibri" panose="020F0502020204030204" pitchFamily="34" charset="0"/>
                        </a:rPr>
                        <a:t>Discontinuity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N</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 </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0000"/>
                          </a:solidFill>
                          <a:effectLst/>
                          <a:latin typeface="Calibri" panose="020F0502020204030204" pitchFamily="34" charset="0"/>
                        </a:rPr>
                        <a:t>1.50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6.1%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0.9%</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dirty="0">
                          <a:solidFill>
                            <a:srgbClr val="000000"/>
                          </a:solidFill>
                          <a:effectLst/>
                          <a:latin typeface="Calibri" panose="020F0502020204030204" pitchFamily="34" charset="0"/>
                        </a:rPr>
                        <a:t>3.6%</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3.7%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3.5%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0.7%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1.6%</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658392235"/>
                  </a:ext>
                </a:extLst>
              </a:tr>
              <a:tr h="165992">
                <a:tc>
                  <a:txBody>
                    <a:bodyPr/>
                    <a:lstStyle/>
                    <a:p>
                      <a:pPr algn="ctr" fontAlgn="b"/>
                      <a:r>
                        <a:rPr lang="en-GB" sz="1100" b="0" i="0" u="none" strike="noStrike">
                          <a:solidFill>
                            <a:srgbClr val="000000"/>
                          </a:solidFill>
                          <a:effectLst/>
                          <a:latin typeface="Calibri" panose="020F0502020204030204" pitchFamily="34" charset="0"/>
                        </a:rPr>
                        <a:t>N</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0000"/>
                          </a:solidFill>
                          <a:effectLst/>
                          <a:latin typeface="Calibri" panose="020F0502020204030204" pitchFamily="34" charset="0"/>
                        </a:rPr>
                        <a:t>Path Manifold Thick Corner</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6100"/>
                          </a:solidFill>
                          <a:effectLst/>
                          <a:latin typeface="Calibri" panose="020F0502020204030204" pitchFamily="34" charset="0"/>
                        </a:rPr>
                        <a:t>Discontinuity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N</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 </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0000"/>
                          </a:solidFill>
                          <a:effectLst/>
                          <a:latin typeface="Calibri" panose="020F0502020204030204" pitchFamily="34" charset="0"/>
                        </a:rPr>
                        <a:t>4.93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2.8%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4.7%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dirty="0">
                          <a:solidFill>
                            <a:srgbClr val="000000"/>
                          </a:solidFill>
                          <a:effectLst/>
                          <a:latin typeface="Calibri" panose="020F0502020204030204" pitchFamily="34" charset="0"/>
                        </a:rPr>
                        <a:t>5.3%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8.6%</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7.1%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8.8%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7.5%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3310197304"/>
                  </a:ext>
                </a:extLst>
              </a:tr>
              <a:tr h="165992">
                <a:tc>
                  <a:txBody>
                    <a:bodyPr/>
                    <a:lstStyle/>
                    <a:p>
                      <a:pPr algn="ctr" fontAlgn="b"/>
                      <a:r>
                        <a:rPr lang="en-GB" sz="1100" b="0" i="0" u="none" strike="noStrike">
                          <a:solidFill>
                            <a:srgbClr val="000000"/>
                          </a:solidFill>
                          <a:effectLst/>
                          <a:latin typeface="Calibri" panose="020F0502020204030204" pitchFamily="34" charset="0"/>
                        </a:rPr>
                        <a:t>O</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0000"/>
                          </a:solidFill>
                          <a:effectLst/>
                          <a:latin typeface="Calibri" panose="020F0502020204030204" pitchFamily="34" charset="0"/>
                        </a:rPr>
                        <a:t>Path Manifold Thick Weld</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9C0006"/>
                          </a:solidFill>
                          <a:effectLst/>
                          <a:latin typeface="Calibri" panose="020F0502020204030204" pitchFamily="34" charset="0"/>
                        </a:rPr>
                        <a:t>Discontinuity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9C0006"/>
                          </a:solidFill>
                          <a:effectLst/>
                          <a:latin typeface="Calibri" panose="020F0502020204030204" pitchFamily="34" charset="0"/>
                        </a:rPr>
                        <a: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9C0006"/>
                          </a:solidFill>
                          <a:effectLst/>
                          <a:latin typeface="Calibri" panose="020F0502020204030204" pitchFamily="34" charset="0"/>
                        </a:rPr>
                        <a:t>B</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000000"/>
                          </a:solidFill>
                          <a:effectLst/>
                          <a:latin typeface="Calibri" panose="020F0502020204030204" pitchFamily="34" charset="0"/>
                        </a:rPr>
                        <a:t>4.82</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8.3%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0.7%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dirty="0">
                          <a:solidFill>
                            <a:srgbClr val="000000"/>
                          </a:solidFill>
                          <a:effectLst/>
                          <a:latin typeface="Calibri" panose="020F0502020204030204" pitchFamily="34" charset="0"/>
                        </a:rPr>
                        <a:t>6.1%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3.0%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3.5%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2.8%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3.4%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3041879412"/>
                  </a:ext>
                </a:extLst>
              </a:tr>
              <a:tr h="165992">
                <a:tc>
                  <a:txBody>
                    <a:bodyPr/>
                    <a:lstStyle/>
                    <a:p>
                      <a:pPr algn="ctr" fontAlgn="b"/>
                      <a:r>
                        <a:rPr lang="en-GB" sz="1100" b="0" i="0" u="none" strike="noStrike">
                          <a:solidFill>
                            <a:srgbClr val="000000"/>
                          </a:solidFill>
                          <a:effectLst/>
                          <a:latin typeface="Calibri" panose="020F0502020204030204" pitchFamily="34" charset="0"/>
                        </a:rPr>
                        <a:t>P</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0000"/>
                          </a:solidFill>
                          <a:effectLst/>
                          <a:latin typeface="Calibri" panose="020F0502020204030204" pitchFamily="34" charset="0"/>
                        </a:rPr>
                        <a:t>Path Cross Flow Outer 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6100"/>
                          </a:solidFill>
                          <a:effectLst/>
                          <a:latin typeface="Calibri" panose="020F0502020204030204" pitchFamily="34" charset="0"/>
                        </a:rPr>
                        <a:t>Discontinuity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N</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 </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0000"/>
                          </a:solidFill>
                          <a:effectLst/>
                          <a:latin typeface="Calibri" panose="020F0502020204030204" pitchFamily="34" charset="0"/>
                        </a:rPr>
                        <a:t>4.76</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2.3%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0.4%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1.2%</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2.0%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2.3%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0.0%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547004686"/>
                  </a:ext>
                </a:extLst>
              </a:tr>
              <a:tr h="165992">
                <a:tc>
                  <a:txBody>
                    <a:bodyPr/>
                    <a:lstStyle/>
                    <a:p>
                      <a:pPr algn="ctr" fontAlgn="b"/>
                      <a:r>
                        <a:rPr lang="en-GB" sz="1100" b="0" i="0" u="none" strike="noStrike">
                          <a:solidFill>
                            <a:srgbClr val="000000"/>
                          </a:solidFill>
                          <a:effectLst/>
                          <a:latin typeface="Calibri" panose="020F0502020204030204" pitchFamily="34" charset="0"/>
                        </a:rPr>
                        <a:t>Q</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0000"/>
                          </a:solidFill>
                          <a:effectLst/>
                          <a:latin typeface="Calibri" panose="020F0502020204030204" pitchFamily="34" charset="0"/>
                        </a:rPr>
                        <a:t>Path Cross Flow Outer 2</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6100"/>
                          </a:solidFill>
                          <a:effectLst/>
                          <a:latin typeface="Calibri" panose="020F0502020204030204" pitchFamily="34" charset="0"/>
                        </a:rPr>
                        <a:t>Discontinuity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N</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 </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0000"/>
                          </a:solidFill>
                          <a:effectLst/>
                          <a:latin typeface="Calibri" panose="020F0502020204030204" pitchFamily="34" charset="0"/>
                        </a:rPr>
                        <a:t>3.11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2.4%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0.4%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6.2%</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5.4%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3678677648"/>
                  </a:ext>
                </a:extLst>
              </a:tr>
              <a:tr h="165992">
                <a:tc>
                  <a:txBody>
                    <a:bodyPr/>
                    <a:lstStyle/>
                    <a:p>
                      <a:pPr algn="ctr" fontAlgn="b"/>
                      <a:r>
                        <a:rPr lang="en-GB" sz="1100" b="0" i="0" u="none" strike="noStrike">
                          <a:solidFill>
                            <a:srgbClr val="000000"/>
                          </a:solidFill>
                          <a:effectLst/>
                          <a:latin typeface="Calibri" panose="020F0502020204030204" pitchFamily="34" charset="0"/>
                        </a:rPr>
                        <a:t>R</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0000"/>
                          </a:solidFill>
                          <a:effectLst/>
                          <a:latin typeface="Calibri" panose="020F0502020204030204" pitchFamily="34" charset="0"/>
                        </a:rPr>
                        <a:t>Path Cross Flow Outer 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6100"/>
                          </a:solidFill>
                          <a:effectLst/>
                          <a:latin typeface="Calibri" panose="020F0502020204030204" pitchFamily="34" charset="0"/>
                        </a:rPr>
                        <a:t>Discontinuity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N</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 </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0000"/>
                          </a:solidFill>
                          <a:effectLst/>
                          <a:latin typeface="Calibri" panose="020F0502020204030204" pitchFamily="34" charset="0"/>
                        </a:rPr>
                        <a:t>3.00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4.6%</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4.0%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5.9%</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5.5%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dirty="0">
                          <a:solidFill>
                            <a:srgbClr val="000000"/>
                          </a:solidFill>
                          <a:effectLst/>
                          <a:latin typeface="Calibri" panose="020F0502020204030204" pitchFamily="34" charset="0"/>
                        </a:rPr>
                        <a:t>10.2%</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4BE7B"/>
                    </a:solidFill>
                  </a:tcPr>
                </a:tc>
                <a:tc>
                  <a:txBody>
                    <a:bodyPr/>
                    <a:lstStyle/>
                    <a:p>
                      <a:pPr algn="ctr" fontAlgn="b"/>
                      <a:r>
                        <a:rPr lang="en-GB" sz="1100" b="0" i="0" u="none" strike="noStrike">
                          <a:solidFill>
                            <a:srgbClr val="000000"/>
                          </a:solidFill>
                          <a:effectLst/>
                          <a:latin typeface="Calibri" panose="020F0502020204030204" pitchFamily="34" charset="0"/>
                        </a:rPr>
                        <a:t>4.0%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9.3%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452418428"/>
                  </a:ext>
                </a:extLst>
              </a:tr>
              <a:tr h="165992">
                <a:tc>
                  <a:txBody>
                    <a:bodyPr/>
                    <a:lstStyle/>
                    <a:p>
                      <a:pPr algn="ctr" fontAlgn="b"/>
                      <a:r>
                        <a:rPr lang="en-GB" sz="1100" b="0" i="0" u="none" strike="noStrike">
                          <a:solidFill>
                            <a:srgbClr val="000000"/>
                          </a:solidFill>
                          <a:effectLst/>
                          <a:latin typeface="Calibri" panose="020F0502020204030204" pitchFamily="34" charset="0"/>
                        </a:rPr>
                        <a:t>S</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0000"/>
                          </a:solidFill>
                          <a:effectLst/>
                          <a:latin typeface="Calibri" panose="020F0502020204030204" pitchFamily="34" charset="0"/>
                        </a:rPr>
                        <a:t>Path Cross Flow Outer 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6100"/>
                          </a:solidFill>
                          <a:effectLst/>
                          <a:latin typeface="Calibri" panose="020F0502020204030204" pitchFamily="34" charset="0"/>
                        </a:rPr>
                        <a:t>Discontinuity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N</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 </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0000"/>
                          </a:solidFill>
                          <a:effectLst/>
                          <a:latin typeface="Calibri" panose="020F0502020204030204" pitchFamily="34" charset="0"/>
                        </a:rPr>
                        <a:t>3.29</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4.3%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5.6%</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6.8%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9.7%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dirty="0">
                          <a:solidFill>
                            <a:srgbClr val="000000"/>
                          </a:solidFill>
                          <a:effectLst/>
                          <a:latin typeface="Calibri" panose="020F0502020204030204" pitchFamily="34" charset="0"/>
                        </a:rPr>
                        <a:t>6.1%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10.6%</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7BF7B"/>
                    </a:solidFill>
                  </a:tcPr>
                </a:tc>
                <a:tc>
                  <a:txBody>
                    <a:bodyPr/>
                    <a:lstStyle/>
                    <a:p>
                      <a:pPr algn="ctr" fontAlgn="b"/>
                      <a:r>
                        <a:rPr lang="en-GB" sz="1100" b="0" i="0" u="none" strike="noStrike">
                          <a:solidFill>
                            <a:srgbClr val="000000"/>
                          </a:solidFill>
                          <a:effectLst/>
                          <a:latin typeface="Calibri" panose="020F0502020204030204" pitchFamily="34" charset="0"/>
                        </a:rPr>
                        <a:t>6.4%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385003260"/>
                  </a:ext>
                </a:extLst>
              </a:tr>
              <a:tr h="165992">
                <a:tc>
                  <a:txBody>
                    <a:bodyPr/>
                    <a:lstStyle/>
                    <a:p>
                      <a:pPr algn="ctr" fontAlgn="b"/>
                      <a:r>
                        <a:rPr lang="en-GB" sz="1100" b="0" i="0" u="none" strike="noStrike">
                          <a:solidFill>
                            <a:srgbClr val="000000"/>
                          </a:solidFill>
                          <a:effectLst/>
                          <a:latin typeface="Calibri" panose="020F0502020204030204" pitchFamily="34" charset="0"/>
                        </a:rPr>
                        <a:t>T</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0000"/>
                          </a:solidFill>
                          <a:effectLst/>
                          <a:latin typeface="Calibri" panose="020F0502020204030204" pitchFamily="34" charset="0"/>
                        </a:rPr>
                        <a:t>Path Cross Flow to Cone Weld</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9C0006"/>
                          </a:solidFill>
                          <a:effectLst/>
                          <a:latin typeface="Calibri" panose="020F0502020204030204" pitchFamily="34" charset="0"/>
                        </a:rPr>
                        <a:t>Near Bulk?</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9C0006"/>
                          </a:solidFill>
                          <a:effectLst/>
                          <a:latin typeface="Calibri" panose="020F0502020204030204" pitchFamily="34" charset="0"/>
                        </a:rPr>
                        <a: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9C0006"/>
                          </a:solidFill>
                          <a:effectLst/>
                          <a:latin typeface="Calibri" panose="020F0502020204030204" pitchFamily="34" charset="0"/>
                        </a:rPr>
                        <a:t>B</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000000"/>
                          </a:solidFill>
                          <a:effectLst/>
                          <a:latin typeface="Calibri" panose="020F0502020204030204" pitchFamily="34" charset="0"/>
                        </a:rPr>
                        <a:t>3.30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10.7%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8BF7B"/>
                    </a:solidFill>
                  </a:tcPr>
                </a:tc>
                <a:tc>
                  <a:txBody>
                    <a:bodyPr/>
                    <a:lstStyle/>
                    <a:p>
                      <a:pPr algn="ctr" fontAlgn="b"/>
                      <a:r>
                        <a:rPr lang="en-GB" sz="1100" b="0" i="0" u="none" strike="noStrike">
                          <a:solidFill>
                            <a:srgbClr val="000000"/>
                          </a:solidFill>
                          <a:effectLst/>
                          <a:latin typeface="Calibri" panose="020F0502020204030204" pitchFamily="34" charset="0"/>
                        </a:rPr>
                        <a:t>15.0%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AC97D"/>
                    </a:solidFill>
                  </a:tcPr>
                </a:tc>
                <a:tc>
                  <a:txBody>
                    <a:bodyPr/>
                    <a:lstStyle/>
                    <a:p>
                      <a:pPr algn="ctr" fontAlgn="b"/>
                      <a:r>
                        <a:rPr lang="en-GB" sz="1100" b="0" i="0" u="none" strike="noStrike">
                          <a:solidFill>
                            <a:srgbClr val="000000"/>
                          </a:solidFill>
                          <a:effectLst/>
                          <a:latin typeface="Calibri" panose="020F0502020204030204" pitchFamily="34" charset="0"/>
                        </a:rPr>
                        <a:t>20.5%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D57F"/>
                    </a:solidFill>
                  </a:tcPr>
                </a:tc>
                <a:tc>
                  <a:txBody>
                    <a:bodyPr/>
                    <a:lstStyle/>
                    <a:p>
                      <a:pPr algn="ctr" fontAlgn="b"/>
                      <a:r>
                        <a:rPr lang="en-GB" sz="1100" b="0" i="0" u="none" strike="noStrike">
                          <a:solidFill>
                            <a:srgbClr val="000000"/>
                          </a:solidFill>
                          <a:effectLst/>
                          <a:latin typeface="Calibri" panose="020F0502020204030204" pitchFamily="34" charset="0"/>
                        </a:rPr>
                        <a:t>9.7%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5.8%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dirty="0">
                          <a:solidFill>
                            <a:srgbClr val="000000"/>
                          </a:solidFill>
                          <a:effectLst/>
                          <a:latin typeface="Calibri" panose="020F0502020204030204" pitchFamily="34" charset="0"/>
                        </a:rPr>
                        <a:t>7.7%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4.7%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71603851"/>
                  </a:ext>
                </a:extLst>
              </a:tr>
              <a:tr h="165992">
                <a:tc>
                  <a:txBody>
                    <a:bodyPr/>
                    <a:lstStyle/>
                    <a:p>
                      <a:pPr algn="ctr" fontAlgn="b"/>
                      <a:r>
                        <a:rPr lang="en-GB" sz="1100" b="0" i="0" u="none" strike="noStrike">
                          <a:solidFill>
                            <a:srgbClr val="000000"/>
                          </a:solidFill>
                          <a:effectLst/>
                          <a:latin typeface="Calibri" panose="020F0502020204030204" pitchFamily="34" charset="0"/>
                        </a:rPr>
                        <a:t>U</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0000"/>
                          </a:solidFill>
                          <a:effectLst/>
                          <a:latin typeface="Calibri" panose="020F0502020204030204" pitchFamily="34" charset="0"/>
                        </a:rPr>
                        <a:t>Path Cone Corner</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6100"/>
                          </a:solidFill>
                          <a:effectLst/>
                          <a:latin typeface="Calibri" panose="020F0502020204030204" pitchFamily="34" charset="0"/>
                        </a:rPr>
                        <a:t>Discontinuity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N</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 </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0000"/>
                          </a:solidFill>
                          <a:effectLst/>
                          <a:latin typeface="Calibri" panose="020F0502020204030204" pitchFamily="34" charset="0"/>
                        </a:rPr>
                        <a:t>1.06</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6.2%</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0.9%</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3.4%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3.4%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4.0%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dirty="0">
                          <a:solidFill>
                            <a:srgbClr val="000000"/>
                          </a:solidFill>
                          <a:effectLst/>
                          <a:latin typeface="Calibri" panose="020F0502020204030204" pitchFamily="34" charset="0"/>
                        </a:rPr>
                        <a:t>4.2%</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5.2%</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704112996"/>
                  </a:ext>
                </a:extLst>
              </a:tr>
              <a:tr h="165992">
                <a:tc>
                  <a:txBody>
                    <a:bodyPr/>
                    <a:lstStyle/>
                    <a:p>
                      <a:pPr algn="ctr" fontAlgn="b"/>
                      <a:r>
                        <a:rPr lang="en-GB" sz="1100" b="0" i="0" u="none" strike="noStrike" dirty="0">
                          <a:solidFill>
                            <a:srgbClr val="000000"/>
                          </a:solidFill>
                          <a:effectLst/>
                          <a:latin typeface="Calibri" panose="020F0502020204030204" pitchFamily="34" charset="0"/>
                        </a:rPr>
                        <a:t>V</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0000"/>
                          </a:solidFill>
                          <a:effectLst/>
                          <a:latin typeface="Calibri" panose="020F0502020204030204" pitchFamily="34" charset="0"/>
                        </a:rPr>
                        <a:t>Path Cone to Seg 1 Weld</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9C0006"/>
                          </a:solidFill>
                          <a:effectLst/>
                          <a:latin typeface="Calibri" panose="020F0502020204030204" pitchFamily="34" charset="0"/>
                        </a:rPr>
                        <a:t>Near Bulk?</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9C0006"/>
                          </a:solidFill>
                          <a:effectLst/>
                          <a:latin typeface="Calibri" panose="020F0502020204030204" pitchFamily="34" charset="0"/>
                        </a:rPr>
                        <a: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9C0006"/>
                          </a:solidFill>
                          <a:effectLst/>
                          <a:latin typeface="Calibri" panose="020F0502020204030204" pitchFamily="34" charset="0"/>
                        </a:rPr>
                        <a:t>B</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000000"/>
                          </a:solidFill>
                          <a:effectLst/>
                          <a:latin typeface="Calibri" panose="020F0502020204030204" pitchFamily="34" charset="0"/>
                        </a:rPr>
                        <a:t>1.00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14.2%</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77C"/>
                    </a:solidFill>
                  </a:tcPr>
                </a:tc>
                <a:tc>
                  <a:txBody>
                    <a:bodyPr/>
                    <a:lstStyle/>
                    <a:p>
                      <a:pPr algn="ctr" fontAlgn="b"/>
                      <a:r>
                        <a:rPr lang="en-GB" sz="1100" b="0" i="0" u="none" strike="noStrike">
                          <a:solidFill>
                            <a:srgbClr val="000000"/>
                          </a:solidFill>
                          <a:effectLst/>
                          <a:latin typeface="Calibri" panose="020F0502020204030204" pitchFamily="34" charset="0"/>
                        </a:rPr>
                        <a:t>0.7%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10.1%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5.0%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6.0%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dirty="0">
                          <a:solidFill>
                            <a:srgbClr val="000000"/>
                          </a:solidFill>
                          <a:effectLst/>
                          <a:latin typeface="Calibri" panose="020F0502020204030204" pitchFamily="34" charset="0"/>
                        </a:rPr>
                        <a:t>5.4%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7.4%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3819234605"/>
                  </a:ext>
                </a:extLst>
              </a:tr>
              <a:tr h="165992">
                <a:tc>
                  <a:txBody>
                    <a:bodyPr/>
                    <a:lstStyle/>
                    <a:p>
                      <a:pPr algn="ctr" fontAlgn="b"/>
                      <a:r>
                        <a:rPr lang="en-GB" sz="1100" b="0" i="0" u="none" strike="noStrike" dirty="0">
                          <a:solidFill>
                            <a:srgbClr val="000000"/>
                          </a:solidFill>
                          <a:effectLst/>
                          <a:latin typeface="Calibri" panose="020F0502020204030204" pitchFamily="34" charset="0"/>
                        </a:rPr>
                        <a:t>W</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0000"/>
                          </a:solidFill>
                          <a:effectLst/>
                          <a:latin typeface="Calibri" panose="020F0502020204030204" pitchFamily="34" charset="0"/>
                        </a:rPr>
                        <a:t>Path Seg 1 to Seg 2 Weld</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9C0006"/>
                          </a:solidFill>
                          <a:effectLst/>
                          <a:latin typeface="Calibri" panose="020F0502020204030204" pitchFamily="34" charset="0"/>
                        </a:rPr>
                        <a:t>Bulk</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9C0006"/>
                          </a:solidFill>
                          <a:effectLst/>
                          <a:latin typeface="Calibri" panose="020F0502020204030204" pitchFamily="34" charset="0"/>
                        </a:rPr>
                        <a: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9C0006"/>
                          </a:solidFill>
                          <a:effectLst/>
                          <a:latin typeface="Calibri" panose="020F0502020204030204" pitchFamily="34" charset="0"/>
                        </a:rPr>
                        <a:t>B</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000000"/>
                          </a:solidFill>
                          <a:effectLst/>
                          <a:latin typeface="Calibri" panose="020F0502020204030204" pitchFamily="34" charset="0"/>
                        </a:rPr>
                        <a:t>0.90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11.8%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C27B"/>
                    </a:solidFill>
                  </a:tcPr>
                </a:tc>
                <a:tc>
                  <a:txBody>
                    <a:bodyPr/>
                    <a:lstStyle/>
                    <a:p>
                      <a:pPr algn="ctr" fontAlgn="b"/>
                      <a:r>
                        <a:rPr lang="en-GB" sz="1100" b="0" i="0" u="none" strike="noStrike">
                          <a:solidFill>
                            <a:srgbClr val="000000"/>
                          </a:solidFill>
                          <a:effectLst/>
                          <a:latin typeface="Calibri" panose="020F0502020204030204" pitchFamily="34" charset="0"/>
                        </a:rPr>
                        <a:t>0.3%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8.1%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4.1%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4.7%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dirty="0">
                          <a:solidFill>
                            <a:srgbClr val="000000"/>
                          </a:solidFill>
                          <a:effectLst/>
                          <a:latin typeface="Calibri" panose="020F0502020204030204" pitchFamily="34" charset="0"/>
                        </a:rPr>
                        <a:t>5.1%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5.3%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351762731"/>
                  </a:ext>
                </a:extLst>
              </a:tr>
              <a:tr h="165992">
                <a:tc>
                  <a:txBody>
                    <a:bodyPr/>
                    <a:lstStyle/>
                    <a:p>
                      <a:pPr algn="ctr" fontAlgn="b"/>
                      <a:r>
                        <a:rPr lang="en-GB" sz="1100" b="0" i="0" u="none" strike="noStrike" dirty="0">
                          <a:solidFill>
                            <a:srgbClr val="000000"/>
                          </a:solidFill>
                          <a:effectLst/>
                          <a:latin typeface="Calibri" panose="020F0502020204030204" pitchFamily="34" charset="0"/>
                        </a:rPr>
                        <a:t>X</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0000"/>
                          </a:solidFill>
                          <a:effectLst/>
                          <a:latin typeface="Calibri" panose="020F0502020204030204" pitchFamily="34" charset="0"/>
                        </a:rPr>
                        <a:t>Path Seg 2 to Seg 3 Weld</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9C0006"/>
                          </a:solidFill>
                          <a:effectLst/>
                          <a:latin typeface="Calibri" panose="020F0502020204030204" pitchFamily="34" charset="0"/>
                        </a:rPr>
                        <a:t>Bulk</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9C0006"/>
                          </a:solidFill>
                          <a:effectLst/>
                          <a:latin typeface="Calibri" panose="020F0502020204030204" pitchFamily="34" charset="0"/>
                        </a:rPr>
                        <a: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9C0006"/>
                          </a:solidFill>
                          <a:effectLst/>
                          <a:latin typeface="Calibri" panose="020F0502020204030204" pitchFamily="34" charset="0"/>
                        </a:rPr>
                        <a:t>B</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000000"/>
                          </a:solidFill>
                          <a:effectLst/>
                          <a:latin typeface="Calibri" panose="020F0502020204030204" pitchFamily="34" charset="0"/>
                        </a:rPr>
                        <a:t>0.80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11.9%</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C27B"/>
                    </a:solidFill>
                  </a:tcPr>
                </a:tc>
                <a:tc>
                  <a:txBody>
                    <a:bodyPr/>
                    <a:lstStyle/>
                    <a:p>
                      <a:pPr algn="ctr" fontAlgn="b"/>
                      <a:r>
                        <a:rPr lang="en-GB" sz="1100" b="0" i="0" u="none" strike="noStrike">
                          <a:solidFill>
                            <a:srgbClr val="000000"/>
                          </a:solidFill>
                          <a:effectLst/>
                          <a:latin typeface="Calibri" panose="020F0502020204030204" pitchFamily="34" charset="0"/>
                        </a:rPr>
                        <a:t>0.4%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8.3%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4.2%</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4.8%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5.3%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dirty="0">
                          <a:solidFill>
                            <a:srgbClr val="000000"/>
                          </a:solidFill>
                          <a:effectLst/>
                          <a:latin typeface="Calibri" panose="020F0502020204030204" pitchFamily="34" charset="0"/>
                        </a:rPr>
                        <a:t>4.9%</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171583622"/>
                  </a:ext>
                </a:extLst>
              </a:tr>
              <a:tr h="165992">
                <a:tc>
                  <a:txBody>
                    <a:bodyPr/>
                    <a:lstStyle/>
                    <a:p>
                      <a:pPr algn="ctr" fontAlgn="b"/>
                      <a:r>
                        <a:rPr lang="en-GB" sz="1100" b="0" i="0" u="none" strike="noStrike" dirty="0">
                          <a:solidFill>
                            <a:srgbClr val="000000"/>
                          </a:solidFill>
                          <a:effectLst/>
                          <a:latin typeface="Calibri" panose="020F0502020204030204" pitchFamily="34" charset="0"/>
                        </a:rPr>
                        <a: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0000"/>
                          </a:solidFill>
                          <a:effectLst/>
                          <a:latin typeface="Calibri" panose="020F0502020204030204" pitchFamily="34" charset="0"/>
                        </a:rPr>
                        <a:t>Path Seg 3 to DSWin Weld</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9C0006"/>
                          </a:solidFill>
                          <a:effectLst/>
                          <a:latin typeface="Calibri" panose="020F0502020204030204" pitchFamily="34" charset="0"/>
                        </a:rPr>
                        <a:t>Bulk</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9C0006"/>
                          </a:solidFill>
                          <a:effectLst/>
                          <a:latin typeface="Calibri" panose="020F0502020204030204" pitchFamily="34" charset="0"/>
                        </a:rPr>
                        <a: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9C0006"/>
                          </a:solidFill>
                          <a:effectLst/>
                          <a:latin typeface="Calibri" panose="020F0502020204030204" pitchFamily="34" charset="0"/>
                        </a:rPr>
                        <a:t>B</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GB" sz="1100" b="0" i="0" u="none" strike="noStrike">
                          <a:solidFill>
                            <a:srgbClr val="000000"/>
                          </a:solidFill>
                          <a:effectLst/>
                          <a:latin typeface="Calibri" panose="020F0502020204030204" pitchFamily="34" charset="0"/>
                        </a:rPr>
                        <a:t>0.70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12.4%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C37C"/>
                    </a:solidFill>
                  </a:tcPr>
                </a:tc>
                <a:tc>
                  <a:txBody>
                    <a:bodyPr/>
                    <a:lstStyle/>
                    <a:p>
                      <a:pPr algn="ctr" fontAlgn="b"/>
                      <a:r>
                        <a:rPr lang="en-GB" sz="1100" b="0" i="0" u="none" strike="noStrike">
                          <a:solidFill>
                            <a:srgbClr val="000000"/>
                          </a:solidFill>
                          <a:effectLst/>
                          <a:latin typeface="Calibri" panose="020F0502020204030204" pitchFamily="34" charset="0"/>
                        </a:rPr>
                        <a:t>0.8%</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9.0%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4.5%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5.2%</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6.1%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dirty="0">
                          <a:solidFill>
                            <a:srgbClr val="000000"/>
                          </a:solidFill>
                          <a:effectLst/>
                          <a:latin typeface="Calibri" panose="020F0502020204030204" pitchFamily="34" charset="0"/>
                        </a:rPr>
                        <a:t>7.5%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441138355"/>
                  </a:ext>
                </a:extLst>
              </a:tr>
              <a:tr h="165992">
                <a:tc>
                  <a:txBody>
                    <a:bodyPr/>
                    <a:lstStyle/>
                    <a:p>
                      <a:pPr algn="ctr" fontAlgn="b"/>
                      <a:r>
                        <a:rPr lang="en-GB" sz="1100" b="0" i="0" u="none" strike="noStrike" dirty="0">
                          <a:solidFill>
                            <a:srgbClr val="000000"/>
                          </a:solidFill>
                          <a:effectLst/>
                          <a:latin typeface="Calibri" panose="020F0502020204030204" pitchFamily="34" charset="0"/>
                        </a:rPr>
                        <a:t>Z</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0000"/>
                          </a:solidFill>
                          <a:effectLst/>
                          <a:latin typeface="Calibri" panose="020F0502020204030204" pitchFamily="34" charset="0"/>
                        </a:rPr>
                        <a:t>Path DS Win Edge</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006100"/>
                          </a:solidFill>
                          <a:effectLst/>
                          <a:latin typeface="Calibri" panose="020F0502020204030204" pitchFamily="34" charset="0"/>
                        </a:rPr>
                        <a:t>Discontinuity</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N</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6100"/>
                          </a:solidFill>
                          <a:effectLst/>
                          <a:latin typeface="Calibri" panose="020F0502020204030204" pitchFamily="34" charset="0"/>
                        </a:rPr>
                        <a:t> </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GB" sz="1100" b="0" i="0" u="none" strike="noStrike">
                          <a:solidFill>
                            <a:srgbClr val="000000"/>
                          </a:solidFill>
                          <a:effectLst/>
                          <a:latin typeface="Calibri" panose="020F0502020204030204" pitchFamily="34" charset="0"/>
                        </a:rPr>
                        <a:t>0.64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3.2%</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1.9%</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3.5%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3.5%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3.6%</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3.4%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dirty="0">
                          <a:solidFill>
                            <a:srgbClr val="000000"/>
                          </a:solidFill>
                          <a:effectLst/>
                          <a:latin typeface="Calibri" panose="020F0502020204030204" pitchFamily="34" charset="0"/>
                        </a:rPr>
                        <a:t>3.5%</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4164245654"/>
                  </a:ext>
                </a:extLst>
              </a:tr>
              <a:tr h="165992">
                <a:tc>
                  <a:txBody>
                    <a:bodyPr/>
                    <a:lstStyle/>
                    <a:p>
                      <a:pPr algn="ctr" fontAlgn="b"/>
                      <a:r>
                        <a:rPr lang="en-GB" sz="1100" b="0" i="0" u="none" strike="noStrike" dirty="0">
                          <a:solidFill>
                            <a:srgbClr val="000000"/>
                          </a:solidFill>
                          <a:effectLst/>
                          <a:latin typeface="Calibri" panose="020F0502020204030204" pitchFamily="34" charset="0"/>
                        </a:rPr>
                        <a:t>AA</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dirty="0">
                          <a:solidFill>
                            <a:srgbClr val="000000"/>
                          </a:solidFill>
                          <a:effectLst/>
                          <a:latin typeface="Calibri" panose="020F0502020204030204" pitchFamily="34" charset="0"/>
                        </a:rPr>
                        <a:t>Path DS Win CL</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GB" sz="1100" b="0" i="0" u="none" strike="noStrike">
                          <a:solidFill>
                            <a:srgbClr val="9C5700"/>
                          </a:solidFill>
                          <a:effectLst/>
                          <a:latin typeface="Calibri" panose="020F0502020204030204" pitchFamily="34" charset="0"/>
                        </a:rPr>
                        <a:t>Bulk</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b"/>
                      <a:r>
                        <a:rPr lang="en-GB" sz="1100" b="0" i="0" u="none" strike="noStrike">
                          <a:solidFill>
                            <a:srgbClr val="9C5700"/>
                          </a:solidFill>
                          <a:effectLst/>
                          <a:latin typeface="Calibri" panose="020F0502020204030204" pitchFamily="34" charset="0"/>
                        </a:rPr>
                        <a:t>N</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b"/>
                      <a:r>
                        <a:rPr lang="en-GB" sz="1100" b="0" i="0" u="none" strike="noStrike">
                          <a:solidFill>
                            <a:srgbClr val="9C5700"/>
                          </a:solidFill>
                          <a:effectLst/>
                          <a:latin typeface="Calibri" panose="020F0502020204030204" pitchFamily="34" charset="0"/>
                        </a:rPr>
                        <a:t> </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b"/>
                      <a:r>
                        <a:rPr lang="en-GB" sz="1100" b="0" i="0" u="none" strike="noStrike">
                          <a:solidFill>
                            <a:srgbClr val="000000"/>
                          </a:solidFill>
                          <a:effectLst/>
                          <a:latin typeface="Calibri" panose="020F0502020204030204" pitchFamily="34" charset="0"/>
                        </a:rPr>
                        <a:t>0.40</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7.9%</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0.1%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5.4%</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2.7%</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3.1%</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a:solidFill>
                            <a:srgbClr val="000000"/>
                          </a:solidFill>
                          <a:effectLst/>
                          <a:latin typeface="Calibri" panose="020F0502020204030204" pitchFamily="34" charset="0"/>
                        </a:rPr>
                        <a:t>3.9%</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GB" sz="1100" b="0" i="0" u="none" strike="noStrike" dirty="0">
                          <a:solidFill>
                            <a:srgbClr val="000000"/>
                          </a:solidFill>
                          <a:effectLst/>
                          <a:latin typeface="Calibri" panose="020F0502020204030204" pitchFamily="34" charset="0"/>
                        </a:rPr>
                        <a:t>4.3%</a:t>
                      </a:r>
                    </a:p>
                  </a:txBody>
                  <a:tcPr marL="8300" marR="8300" marT="83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87409197"/>
                  </a:ext>
                </a:extLst>
              </a:tr>
            </a:tbl>
          </a:graphicData>
        </a:graphic>
      </p:graphicFrame>
      <p:sp>
        <p:nvSpPr>
          <p:cNvPr id="6" name="TextBox 5">
            <a:extLst>
              <a:ext uri="{FF2B5EF4-FFF2-40B4-BE49-F238E27FC236}">
                <a16:creationId xmlns:a16="http://schemas.microsoft.com/office/drawing/2014/main" id="{A63EA550-CD71-0DED-0F9E-4BDD2C55067B}"/>
              </a:ext>
            </a:extLst>
          </p:cNvPr>
          <p:cNvSpPr txBox="1"/>
          <p:nvPr/>
        </p:nvSpPr>
        <p:spPr>
          <a:xfrm>
            <a:off x="6844683" y="73156"/>
            <a:ext cx="5347315" cy="646331"/>
          </a:xfrm>
          <a:prstGeom prst="rect">
            <a:avLst/>
          </a:prstGeom>
          <a:noFill/>
        </p:spPr>
        <p:txBody>
          <a:bodyPr wrap="square" rtlCol="0">
            <a:spAutoFit/>
          </a:bodyPr>
          <a:lstStyle/>
          <a:p>
            <a:r>
              <a:rPr lang="en-GB" dirty="0"/>
              <a:t>Limit for Grade 5 at 200°C applied everywhere</a:t>
            </a:r>
          </a:p>
          <a:p>
            <a:r>
              <a:rPr lang="en-GB" dirty="0"/>
              <a:t>Actual peak temperature = 156°C </a:t>
            </a:r>
          </a:p>
        </p:txBody>
      </p:sp>
      <p:sp>
        <p:nvSpPr>
          <p:cNvPr id="7" name="Date Placeholder 6">
            <a:extLst>
              <a:ext uri="{FF2B5EF4-FFF2-40B4-BE49-F238E27FC236}">
                <a16:creationId xmlns:a16="http://schemas.microsoft.com/office/drawing/2014/main" id="{7539A51C-445E-1586-9433-21C5785F85A2}"/>
              </a:ext>
            </a:extLst>
          </p:cNvPr>
          <p:cNvSpPr>
            <a:spLocks noGrp="1"/>
          </p:cNvSpPr>
          <p:nvPr>
            <p:ph type="dt" sz="half" idx="10"/>
          </p:nvPr>
        </p:nvSpPr>
        <p:spPr/>
        <p:txBody>
          <a:bodyPr/>
          <a:lstStyle/>
          <a:p>
            <a:r>
              <a:rPr lang="en-US"/>
              <a:t>06.29.2023</a:t>
            </a:r>
            <a:endParaRPr lang="en-US" dirty="0"/>
          </a:p>
        </p:txBody>
      </p:sp>
      <p:sp>
        <p:nvSpPr>
          <p:cNvPr id="8" name="Footer Placeholder 7">
            <a:extLst>
              <a:ext uri="{FF2B5EF4-FFF2-40B4-BE49-F238E27FC236}">
                <a16:creationId xmlns:a16="http://schemas.microsoft.com/office/drawing/2014/main" id="{069C72FA-37A9-4768-CA86-2FCF7C318657}"/>
              </a:ext>
            </a:extLst>
          </p:cNvPr>
          <p:cNvSpPr>
            <a:spLocks noGrp="1"/>
          </p:cNvSpPr>
          <p:nvPr>
            <p:ph type="ftr" sz="quarter" idx="11"/>
          </p:nvPr>
        </p:nvSpPr>
        <p:spPr/>
        <p:txBody>
          <a:bodyPr/>
          <a:lstStyle/>
          <a:p>
            <a:r>
              <a:rPr lang="en-US"/>
              <a:t>P. Hurh | LBNF Targetry R&amp;D Needs - RaDIATE 2023</a:t>
            </a:r>
            <a:endParaRPr lang="en-US" dirty="0"/>
          </a:p>
        </p:txBody>
      </p:sp>
      <p:sp>
        <p:nvSpPr>
          <p:cNvPr id="5" name="TextBox 4">
            <a:extLst>
              <a:ext uri="{FF2B5EF4-FFF2-40B4-BE49-F238E27FC236}">
                <a16:creationId xmlns:a16="http://schemas.microsoft.com/office/drawing/2014/main" id="{E98F33A7-6184-F6D6-0DAB-9A01EAB2350C}"/>
              </a:ext>
            </a:extLst>
          </p:cNvPr>
          <p:cNvSpPr txBox="1"/>
          <p:nvPr/>
        </p:nvSpPr>
        <p:spPr>
          <a:xfrm>
            <a:off x="2028119" y="5655506"/>
            <a:ext cx="822580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All welds assumed to be bulk material (overly conservative in most cases?)</a:t>
            </a:r>
          </a:p>
          <a:p>
            <a:r>
              <a:rPr lang="en-GB" dirty="0"/>
              <a:t>Weld derating factor: 0.6 (from Div.1, also conservative as we are in Div.2)</a:t>
            </a:r>
          </a:p>
        </p:txBody>
      </p:sp>
    </p:spTree>
    <p:extLst>
      <p:ext uri="{BB962C8B-B14F-4D97-AF65-F5344CB8AC3E}">
        <p14:creationId xmlns:p14="http://schemas.microsoft.com/office/powerpoint/2010/main" val="987365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263849-EC1B-6AB7-A918-0EC732BED3B4}"/>
              </a:ext>
            </a:extLst>
          </p:cNvPr>
          <p:cNvSpPr/>
          <p:nvPr/>
        </p:nvSpPr>
        <p:spPr>
          <a:xfrm>
            <a:off x="4580878" y="5851533"/>
            <a:ext cx="2743200" cy="932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Radiation Damage – Nominal Beam, 1.2MW</a:t>
            </a:r>
          </a:p>
        </p:txBody>
      </p:sp>
      <p:sp>
        <p:nvSpPr>
          <p:cNvPr id="3" name="Content Placeholder 2"/>
          <p:cNvSpPr>
            <a:spLocks noGrp="1"/>
          </p:cNvSpPr>
          <p:nvPr>
            <p:ph idx="1"/>
          </p:nvPr>
        </p:nvSpPr>
        <p:spPr>
          <a:xfrm>
            <a:off x="545566" y="1083449"/>
            <a:ext cx="6262795" cy="5093514"/>
          </a:xfrm>
        </p:spPr>
        <p:txBody>
          <a:bodyPr>
            <a:normAutofit/>
          </a:bodyPr>
          <a:lstStyle/>
          <a:p>
            <a:r>
              <a:rPr lang="en-GB" sz="1600" dirty="0"/>
              <a:t>DPA is highest in the windows (2.5/</a:t>
            </a:r>
            <a:r>
              <a:rPr lang="en-GB" sz="1600" dirty="0" err="1"/>
              <a:t>yr</a:t>
            </a:r>
            <a:r>
              <a:rPr lang="en-GB" sz="1600" dirty="0"/>
              <a:t> upstream, 0.7.yr downstream), as expected</a:t>
            </a:r>
          </a:p>
          <a:p>
            <a:pPr lvl="2"/>
            <a:endParaRPr lang="en-GB" sz="300" dirty="0"/>
          </a:p>
          <a:p>
            <a:r>
              <a:rPr lang="en-GB" sz="1600" dirty="0"/>
              <a:t>Peak DPA in any other component is 0.5/</a:t>
            </a:r>
            <a:r>
              <a:rPr lang="en-GB" sz="1600" dirty="0" err="1"/>
              <a:t>yr</a:t>
            </a:r>
            <a:r>
              <a:rPr lang="en-GB" sz="1600" dirty="0"/>
              <a:t> in the target, then 0.26/</a:t>
            </a:r>
            <a:r>
              <a:rPr lang="en-GB" sz="1600" dirty="0" err="1"/>
              <a:t>yr</a:t>
            </a:r>
            <a:r>
              <a:rPr lang="en-GB" sz="1600" dirty="0"/>
              <a:t> in the flow divider tube, but these parts are not pressure-containing</a:t>
            </a:r>
          </a:p>
          <a:p>
            <a:pPr lvl="2"/>
            <a:endParaRPr lang="en-GB" sz="300" dirty="0"/>
          </a:p>
          <a:p>
            <a:r>
              <a:rPr lang="en-GB" sz="1600" dirty="0"/>
              <a:t>Peak DPA at a weld is 0.14/</a:t>
            </a:r>
            <a:r>
              <a:rPr lang="en-GB" sz="1600" dirty="0" err="1"/>
              <a:t>yr</a:t>
            </a:r>
            <a:r>
              <a:rPr lang="en-GB" sz="1600" dirty="0"/>
              <a:t>, between the outer containment and the DS window. This is also the peak DPA in any other pressure-containing part</a:t>
            </a:r>
          </a:p>
          <a:p>
            <a:pPr lvl="2"/>
            <a:endParaRPr lang="en-GB" sz="300" dirty="0"/>
          </a:p>
          <a:p>
            <a:r>
              <a:rPr lang="en-GB" sz="1600" dirty="0"/>
              <a:t>Peak DPA in all other parts is less than 0.03/</a:t>
            </a:r>
            <a:r>
              <a:rPr lang="en-GB" sz="1600" dirty="0" err="1"/>
              <a:t>yr</a:t>
            </a:r>
            <a:endParaRPr lang="en-GB" sz="1600" dirty="0"/>
          </a:p>
        </p:txBody>
      </p:sp>
      <p:grpSp>
        <p:nvGrpSpPr>
          <p:cNvPr id="9" name="Group 8">
            <a:extLst>
              <a:ext uri="{FF2B5EF4-FFF2-40B4-BE49-F238E27FC236}">
                <a16:creationId xmlns:a16="http://schemas.microsoft.com/office/drawing/2014/main" id="{01713F47-0211-DA74-F800-15AE481672AC}"/>
              </a:ext>
            </a:extLst>
          </p:cNvPr>
          <p:cNvGrpSpPr/>
          <p:nvPr/>
        </p:nvGrpSpPr>
        <p:grpSpPr>
          <a:xfrm>
            <a:off x="2045100" y="4322604"/>
            <a:ext cx="8101799" cy="2160452"/>
            <a:chOff x="2680501" y="4317524"/>
            <a:chExt cx="8850069" cy="2466322"/>
          </a:xfrm>
        </p:grpSpPr>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2680501" y="4317524"/>
              <a:ext cx="8850069" cy="2466322"/>
            </a:xfrm>
            <a:prstGeom prst="rect">
              <a:avLst/>
            </a:prstGeom>
          </p:spPr>
        </p:pic>
        <p:sp>
          <p:nvSpPr>
            <p:cNvPr id="8" name="Rectangle 7">
              <a:extLst>
                <a:ext uri="{FF2B5EF4-FFF2-40B4-BE49-F238E27FC236}">
                  <a16:creationId xmlns:a16="http://schemas.microsoft.com/office/drawing/2014/main" id="{B46635AC-7E5C-3F5C-CF51-3CC13491168C}"/>
                </a:ext>
              </a:extLst>
            </p:cNvPr>
            <p:cNvSpPr/>
            <p:nvPr/>
          </p:nvSpPr>
          <p:spPr>
            <a:xfrm>
              <a:off x="6698262" y="4348450"/>
              <a:ext cx="625816" cy="151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BE1F6081-BEC4-8F2E-3373-7E7B5B8BB1CA}"/>
              </a:ext>
            </a:extLst>
          </p:cNvPr>
          <p:cNvGrpSpPr/>
          <p:nvPr/>
        </p:nvGrpSpPr>
        <p:grpSpPr>
          <a:xfrm>
            <a:off x="6656833" y="986043"/>
            <a:ext cx="4740195" cy="3468303"/>
            <a:chOff x="6656833" y="986043"/>
            <a:chExt cx="4740195" cy="3468303"/>
          </a:xfrm>
        </p:grpSpPr>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6656833" y="1006467"/>
              <a:ext cx="4740195" cy="3447879"/>
            </a:xfrm>
            <a:prstGeom prst="rect">
              <a:avLst/>
            </a:prstGeom>
          </p:spPr>
        </p:pic>
        <p:sp>
          <p:nvSpPr>
            <p:cNvPr id="10" name="Rectangle 9">
              <a:extLst>
                <a:ext uri="{FF2B5EF4-FFF2-40B4-BE49-F238E27FC236}">
                  <a16:creationId xmlns:a16="http://schemas.microsoft.com/office/drawing/2014/main" id="{486B3E3A-A5AB-55CD-4FA5-FA2E3436CD10}"/>
                </a:ext>
              </a:extLst>
            </p:cNvPr>
            <p:cNvSpPr/>
            <p:nvPr/>
          </p:nvSpPr>
          <p:spPr>
            <a:xfrm>
              <a:off x="8433785" y="986043"/>
              <a:ext cx="1118587" cy="310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Date Placeholder 11">
            <a:extLst>
              <a:ext uri="{FF2B5EF4-FFF2-40B4-BE49-F238E27FC236}">
                <a16:creationId xmlns:a16="http://schemas.microsoft.com/office/drawing/2014/main" id="{C0007A06-BACD-1A6E-C797-6523654EC91B}"/>
              </a:ext>
            </a:extLst>
          </p:cNvPr>
          <p:cNvSpPr>
            <a:spLocks noGrp="1"/>
          </p:cNvSpPr>
          <p:nvPr>
            <p:ph type="dt" sz="half" idx="10"/>
          </p:nvPr>
        </p:nvSpPr>
        <p:spPr/>
        <p:txBody>
          <a:bodyPr/>
          <a:lstStyle/>
          <a:p>
            <a:r>
              <a:rPr lang="en-US"/>
              <a:t>06.29.2023</a:t>
            </a:r>
            <a:endParaRPr lang="en-US" dirty="0"/>
          </a:p>
        </p:txBody>
      </p:sp>
      <p:sp>
        <p:nvSpPr>
          <p:cNvPr id="13" name="Footer Placeholder 12">
            <a:extLst>
              <a:ext uri="{FF2B5EF4-FFF2-40B4-BE49-F238E27FC236}">
                <a16:creationId xmlns:a16="http://schemas.microsoft.com/office/drawing/2014/main" id="{06D0A5BA-8FD1-FCCB-8596-B83890D3DFD6}"/>
              </a:ext>
            </a:extLst>
          </p:cNvPr>
          <p:cNvSpPr>
            <a:spLocks noGrp="1"/>
          </p:cNvSpPr>
          <p:nvPr>
            <p:ph type="ftr" sz="quarter" idx="11"/>
          </p:nvPr>
        </p:nvSpPr>
        <p:spPr/>
        <p:txBody>
          <a:bodyPr/>
          <a:lstStyle/>
          <a:p>
            <a:r>
              <a:rPr lang="en-US"/>
              <a:t>P. Hurh | LBNF Targetry R&amp;D Needs - RaDIATE 2023</a:t>
            </a:r>
            <a:endParaRPr lang="en-US" dirty="0"/>
          </a:p>
        </p:txBody>
      </p:sp>
    </p:spTree>
    <p:extLst>
      <p:ext uri="{BB962C8B-B14F-4D97-AF65-F5344CB8AC3E}">
        <p14:creationId xmlns:p14="http://schemas.microsoft.com/office/powerpoint/2010/main" val="56308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F27DE9-675E-BDB4-015B-8FE5882D95A5}"/>
              </a:ext>
            </a:extLst>
          </p:cNvPr>
          <p:cNvSpPr/>
          <p:nvPr/>
        </p:nvSpPr>
        <p:spPr>
          <a:xfrm>
            <a:off x="61543" y="6055149"/>
            <a:ext cx="4205647" cy="712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270158" y="118350"/>
            <a:ext cx="7921841" cy="753035"/>
          </a:xfrm>
        </p:spPr>
        <p:txBody>
          <a:bodyPr/>
          <a:lstStyle/>
          <a:p>
            <a:r>
              <a:rPr lang="en-GB" dirty="0"/>
              <a:t>Available Fatigue Data – Titanium</a:t>
            </a:r>
          </a:p>
        </p:txBody>
      </p:sp>
      <p:sp>
        <p:nvSpPr>
          <p:cNvPr id="3" name="Content Placeholder 2"/>
          <p:cNvSpPr>
            <a:spLocks noGrp="1"/>
          </p:cNvSpPr>
          <p:nvPr>
            <p:ph idx="1"/>
          </p:nvPr>
        </p:nvSpPr>
        <p:spPr>
          <a:xfrm>
            <a:off x="5703012" y="960141"/>
            <a:ext cx="6010647" cy="386852"/>
          </a:xfrm>
        </p:spPr>
        <p:txBody>
          <a:bodyPr>
            <a:normAutofit lnSpcReduction="10000"/>
          </a:bodyPr>
          <a:lstStyle/>
          <a:p>
            <a:pPr marL="0" indent="0">
              <a:buNone/>
            </a:pPr>
            <a:r>
              <a:rPr lang="en-US" sz="2000" i="1" dirty="0"/>
              <a:t>Gerber equivalent fully-reversed stress amplitudes:</a:t>
            </a:r>
          </a:p>
          <a:p>
            <a:endParaRPr lang="en-GB" sz="2000" i="1" dirty="0"/>
          </a:p>
        </p:txBody>
      </p:sp>
      <p:sp>
        <p:nvSpPr>
          <p:cNvPr id="4" name="Slide Number Placeholder 3"/>
          <p:cNvSpPr>
            <a:spLocks noGrp="1"/>
          </p:cNvSpPr>
          <p:nvPr>
            <p:ph type="sldNum" sz="quarter" idx="12"/>
          </p:nvPr>
        </p:nvSpPr>
        <p:spPr/>
        <p:txBody>
          <a:bodyPr/>
          <a:lstStyle/>
          <a:p>
            <a:pPr lvl="2">
              <a:lnSpc>
                <a:spcPct val="90000"/>
              </a:lnSpc>
              <a:spcBef>
                <a:spcPts val="500"/>
              </a:spcBef>
              <a:buClr>
                <a:schemeClr val="tx1"/>
              </a:buClr>
            </a:pPr>
            <a:r>
              <a:rPr lang="en-GB"/>
              <a:t>Slide </a:t>
            </a:r>
            <a:fld id="{7E569216-649D-40FE-A193-2C061D61F110}" type="slidenum">
              <a:rPr smtClean="0"/>
              <a:pPr lvl="2">
                <a:lnSpc>
                  <a:spcPct val="90000"/>
                </a:lnSpc>
                <a:spcBef>
                  <a:spcPts val="500"/>
                </a:spcBef>
                <a:buClr>
                  <a:schemeClr val="tx1"/>
                </a:buClr>
              </a:pPr>
              <a:t>34</a:t>
            </a:fld>
            <a:r>
              <a:t> </a:t>
            </a:r>
            <a:endParaRPr dirty="0"/>
          </a:p>
        </p:txBody>
      </p:sp>
      <p:pic>
        <p:nvPicPr>
          <p:cNvPr id="6" name="Picture 5"/>
          <p:cNvPicPr>
            <a:picLocks noChangeAspect="1"/>
          </p:cNvPicPr>
          <p:nvPr/>
        </p:nvPicPr>
        <p:blipFill rotWithShape="1">
          <a:blip r:embed="rId2">
            <a:clrChange>
              <a:clrFrom>
                <a:srgbClr val="FFFFFF"/>
              </a:clrFrom>
              <a:clrTo>
                <a:srgbClr val="FFFFFF">
                  <a:alpha val="0"/>
                </a:srgbClr>
              </a:clrTo>
            </a:clrChange>
          </a:blip>
          <a:srcRect t="12654"/>
          <a:stretch/>
        </p:blipFill>
        <p:spPr>
          <a:xfrm>
            <a:off x="4865547" y="1338522"/>
            <a:ext cx="7219456" cy="4036102"/>
          </a:xfrm>
          <a:prstGeom prst="rect">
            <a:avLst/>
          </a:prstGeom>
        </p:spPr>
      </p:pic>
      <p:graphicFrame>
        <p:nvGraphicFramePr>
          <p:cNvPr id="5" name="Table 4">
            <a:extLst>
              <a:ext uri="{FF2B5EF4-FFF2-40B4-BE49-F238E27FC236}">
                <a16:creationId xmlns:a16="http://schemas.microsoft.com/office/drawing/2014/main" id="{91B8C403-4571-DCD9-2CA9-8AA904A52A76}"/>
              </a:ext>
            </a:extLst>
          </p:cNvPr>
          <p:cNvGraphicFramePr>
            <a:graphicFrameLocks noGrp="1"/>
          </p:cNvGraphicFramePr>
          <p:nvPr/>
        </p:nvGraphicFramePr>
        <p:xfrm>
          <a:off x="7588184" y="6012823"/>
          <a:ext cx="2643188" cy="670560"/>
        </p:xfrm>
        <a:graphic>
          <a:graphicData uri="http://schemas.openxmlformats.org/drawingml/2006/table">
            <a:tbl>
              <a:tblPr/>
              <a:tblGrid>
                <a:gridCol w="1840548">
                  <a:extLst>
                    <a:ext uri="{9D8B030D-6E8A-4147-A177-3AD203B41FA5}">
                      <a16:colId xmlns:a16="http://schemas.microsoft.com/office/drawing/2014/main" val="397674954"/>
                    </a:ext>
                  </a:extLst>
                </a:gridCol>
                <a:gridCol w="802640">
                  <a:extLst>
                    <a:ext uri="{9D8B030D-6E8A-4147-A177-3AD203B41FA5}">
                      <a16:colId xmlns:a16="http://schemas.microsoft.com/office/drawing/2014/main" val="3894070341"/>
                    </a:ext>
                  </a:extLst>
                </a:gridCol>
              </a:tblGrid>
              <a:tr h="190500">
                <a:tc>
                  <a:txBody>
                    <a:bodyPr/>
                    <a:lstStyle/>
                    <a:p>
                      <a:pPr algn="l" fontAlgn="b"/>
                      <a:r>
                        <a:rPr lang="en-GB" sz="1600" b="0" i="0" u="none" strike="noStrike" dirty="0">
                          <a:solidFill>
                            <a:srgbClr val="000000"/>
                          </a:solidFill>
                          <a:effectLst/>
                          <a:latin typeface="Calibri" panose="020F0502020204030204" pitchFamily="34" charset="0"/>
                        </a:rPr>
                        <a:t>Pulse cycles per year</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600" b="0" i="0" u="none" strike="noStrike" dirty="0">
                          <a:solidFill>
                            <a:srgbClr val="000000"/>
                          </a:solidFill>
                          <a:effectLst/>
                          <a:latin typeface="Calibri" panose="020F0502020204030204" pitchFamily="34" charset="0"/>
                        </a:rPr>
                        <a:t>1.5E+07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09411515"/>
                  </a:ext>
                </a:extLst>
              </a:tr>
              <a:tr h="190500">
                <a:tc>
                  <a:txBody>
                    <a:bodyPr/>
                    <a:lstStyle/>
                    <a:p>
                      <a:pPr algn="l" fontAlgn="b"/>
                      <a:r>
                        <a:rPr lang="en-GB" sz="1600" b="0" i="0" u="none" strike="noStrike" dirty="0">
                          <a:solidFill>
                            <a:srgbClr val="000000"/>
                          </a:solidFill>
                          <a:effectLst/>
                          <a:latin typeface="Calibri" panose="020F0502020204030204" pitchFamily="34" charset="0"/>
                        </a:rPr>
                        <a:t>Trip cycles per year</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600" b="0" i="0" u="none" strike="noStrike" dirty="0">
                          <a:solidFill>
                            <a:srgbClr val="000000"/>
                          </a:solidFill>
                          <a:effectLst/>
                          <a:latin typeface="Calibri" panose="020F0502020204030204" pitchFamily="34" charset="0"/>
                        </a:rPr>
                        <a:t>5.0E+03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4674002"/>
                  </a:ext>
                </a:extLst>
              </a:tr>
            </a:tbl>
          </a:graphicData>
        </a:graphic>
      </p:graphicFrame>
      <p:sp>
        <p:nvSpPr>
          <p:cNvPr id="7" name="TextBox 6">
            <a:extLst>
              <a:ext uri="{FF2B5EF4-FFF2-40B4-BE49-F238E27FC236}">
                <a16:creationId xmlns:a16="http://schemas.microsoft.com/office/drawing/2014/main" id="{F33E095B-92A2-1B56-E1D2-8FD25EEB8681}"/>
              </a:ext>
            </a:extLst>
          </p:cNvPr>
          <p:cNvSpPr txBox="1"/>
          <p:nvPr/>
        </p:nvSpPr>
        <p:spPr>
          <a:xfrm>
            <a:off x="5846380" y="5317417"/>
            <a:ext cx="5723909" cy="584775"/>
          </a:xfrm>
          <a:prstGeom prst="rect">
            <a:avLst/>
          </a:prstGeom>
          <a:solidFill>
            <a:schemeClr val="bg1"/>
          </a:solidFill>
        </p:spPr>
        <p:txBody>
          <a:bodyPr wrap="square" rtlCol="0">
            <a:spAutoFit/>
          </a:bodyPr>
          <a:lstStyle/>
          <a:p>
            <a:r>
              <a:rPr lang="en-GB" sz="1600" b="1" dirty="0"/>
              <a:t>Conservative to assume irradiated grade 5 will have the same fatigue strength as irradiated grade 23?</a:t>
            </a:r>
          </a:p>
        </p:txBody>
      </p:sp>
      <p:pic>
        <p:nvPicPr>
          <p:cNvPr id="8" name="Picture 7">
            <a:extLst>
              <a:ext uri="{FF2B5EF4-FFF2-40B4-BE49-F238E27FC236}">
                <a16:creationId xmlns:a16="http://schemas.microsoft.com/office/drawing/2014/main" id="{5970F975-2921-4643-6E14-D062539ECA09}"/>
              </a:ext>
            </a:extLst>
          </p:cNvPr>
          <p:cNvPicPr>
            <a:picLocks noChangeAspect="1"/>
          </p:cNvPicPr>
          <p:nvPr/>
        </p:nvPicPr>
        <p:blipFill>
          <a:blip r:embed="rId3"/>
          <a:stretch>
            <a:fillRect/>
          </a:stretch>
        </p:blipFill>
        <p:spPr>
          <a:xfrm>
            <a:off x="160265" y="4612485"/>
            <a:ext cx="2964677" cy="2123188"/>
          </a:xfrm>
          <a:prstGeom prst="rect">
            <a:avLst/>
          </a:prstGeom>
        </p:spPr>
      </p:pic>
      <p:pic>
        <p:nvPicPr>
          <p:cNvPr id="9" name="Picture 8">
            <a:hlinkClick r:id="rId4"/>
            <a:extLst>
              <a:ext uri="{FF2B5EF4-FFF2-40B4-BE49-F238E27FC236}">
                <a16:creationId xmlns:a16="http://schemas.microsoft.com/office/drawing/2014/main" id="{FD6500C1-7CF8-0AF2-51D8-7B21320E97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8471"/>
          <a:stretch/>
        </p:blipFill>
        <p:spPr>
          <a:xfrm>
            <a:off x="178021" y="3322718"/>
            <a:ext cx="1983842" cy="1184487"/>
          </a:xfrm>
          <a:prstGeom prst="rect">
            <a:avLst/>
          </a:prstGeom>
          <a:ln w="28575">
            <a:noFill/>
          </a:ln>
        </p:spPr>
      </p:pic>
      <p:pic>
        <p:nvPicPr>
          <p:cNvPr id="10" name="図 7">
            <a:extLst>
              <a:ext uri="{FF2B5EF4-FFF2-40B4-BE49-F238E27FC236}">
                <a16:creationId xmlns:a16="http://schemas.microsoft.com/office/drawing/2014/main" id="{8893CDA4-5BA8-553B-EC3D-75CBCA688CCA}"/>
              </a:ext>
            </a:extLst>
          </p:cNvPr>
          <p:cNvPicPr>
            <a:picLocks noChangeAspect="1"/>
          </p:cNvPicPr>
          <p:nvPr/>
        </p:nvPicPr>
        <p:blipFill rotWithShape="1">
          <a:blip r:embed="rId6"/>
          <a:srcRect l="1826" t="1107"/>
          <a:stretch/>
        </p:blipFill>
        <p:spPr>
          <a:xfrm>
            <a:off x="2311699" y="3352338"/>
            <a:ext cx="1805920" cy="1154867"/>
          </a:xfrm>
          <a:prstGeom prst="rect">
            <a:avLst/>
          </a:prstGeom>
          <a:ln w="28575">
            <a:solidFill>
              <a:srgbClr val="0070C0"/>
            </a:solidFill>
          </a:ln>
          <a:effectLst>
            <a:outerShdw blurRad="50800" dist="38100" dir="2700000" algn="tl" rotWithShape="0">
              <a:prstClr val="black">
                <a:alpha val="40000"/>
              </a:prstClr>
            </a:outerShdw>
          </a:effectLst>
        </p:spPr>
      </p:pic>
      <p:sp>
        <p:nvSpPr>
          <p:cNvPr id="11" name="コンテンツ プレースホルダー 2">
            <a:extLst>
              <a:ext uri="{FF2B5EF4-FFF2-40B4-BE49-F238E27FC236}">
                <a16:creationId xmlns:a16="http://schemas.microsoft.com/office/drawing/2014/main" id="{F8078267-28E8-2613-486C-8658B98402F2}"/>
              </a:ext>
            </a:extLst>
          </p:cNvPr>
          <p:cNvSpPr txBox="1">
            <a:spLocks/>
          </p:cNvSpPr>
          <p:nvPr/>
        </p:nvSpPr>
        <p:spPr>
          <a:xfrm>
            <a:off x="160265" y="2938045"/>
            <a:ext cx="4461376" cy="350264"/>
          </a:xfrm>
          <a:prstGeom prst="rect">
            <a:avLst/>
          </a:prstGeom>
        </p:spPr>
        <p:txBody>
          <a:bodyPr vert="horz" lIns="91440" tIns="45720" rIns="91440" bIns="45720" rtlCol="0">
            <a:normAutofit lnSpcReduction="10000"/>
          </a:bodyPr>
          <a:lstStyle>
            <a:lvl1pPr marL="446088" indent="-446088" algn="l" defTabSz="914400" rtl="0" eaLnBrk="1" latinLnBrk="0" hangingPunct="1">
              <a:lnSpc>
                <a:spcPct val="90000"/>
              </a:lnSpc>
              <a:spcBef>
                <a:spcPts val="1000"/>
              </a:spcBef>
              <a:buClr>
                <a:schemeClr val="tx1"/>
              </a:buClr>
              <a:buFont typeface="Wingdings" panose="05000000000000000000" pitchFamily="2" charset="2"/>
              <a:buChar char="q"/>
              <a:defRPr sz="2400" kern="1200">
                <a:solidFill>
                  <a:schemeClr val="accent4"/>
                </a:solidFill>
                <a:latin typeface="Arial" panose="020B0604020202020204" pitchFamily="34" charset="0"/>
                <a:ea typeface="+mn-ea"/>
                <a:cs typeface="Arial" panose="020B0604020202020204" pitchFamily="34" charset="0"/>
              </a:defRPr>
            </a:lvl1pPr>
            <a:lvl2pPr marL="806450" indent="-349250" algn="l" defTabSz="914400" rtl="0" eaLnBrk="1" latinLnBrk="0" hangingPunct="1">
              <a:lnSpc>
                <a:spcPct val="90000"/>
              </a:lnSpc>
              <a:spcBef>
                <a:spcPts val="500"/>
              </a:spcBef>
              <a:buClr>
                <a:schemeClr val="tx1"/>
              </a:buClr>
              <a:buFont typeface="Wingdings" panose="05000000000000000000" pitchFamily="2" charset="2"/>
              <a:buChar char="Ø"/>
              <a:defRPr sz="2000" kern="1200">
                <a:solidFill>
                  <a:schemeClr val="accent4"/>
                </a:solidFill>
                <a:latin typeface="Arial" panose="020B0604020202020204" pitchFamily="34" charset="0"/>
                <a:ea typeface="+mn-ea"/>
                <a:cs typeface="Arial" panose="020B0604020202020204" pitchFamily="34" charset="0"/>
              </a:defRPr>
            </a:lvl2pPr>
            <a:lvl3pPr marL="1076325" indent="-269875"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3pPr>
            <a:lvl4pPr marL="1344613" indent="-268288"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4pPr>
            <a:lvl5pPr marL="1612900" indent="-268288"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altLang="ja-JP" sz="2000" b="1" dirty="0">
                <a:solidFill>
                  <a:schemeClr val="accent1"/>
                </a:solidFill>
                <a:ea typeface="小塚ゴシック Pro B" panose="020B0800000000000000" pitchFamily="34" charset="-128"/>
              </a:rPr>
              <a:t>Macro-scale Fatigue Testing  </a:t>
            </a:r>
          </a:p>
        </p:txBody>
      </p:sp>
      <p:sp>
        <p:nvSpPr>
          <p:cNvPr id="12" name="コンテンツ プレースホルダー 2">
            <a:extLst>
              <a:ext uri="{FF2B5EF4-FFF2-40B4-BE49-F238E27FC236}">
                <a16:creationId xmlns:a16="http://schemas.microsoft.com/office/drawing/2014/main" id="{6B8A0FA6-59AF-E3E7-76DB-FB8E81E12AFB}"/>
              </a:ext>
            </a:extLst>
          </p:cNvPr>
          <p:cNvSpPr txBox="1">
            <a:spLocks/>
          </p:cNvSpPr>
          <p:nvPr/>
        </p:nvSpPr>
        <p:spPr>
          <a:xfrm>
            <a:off x="3033158" y="4801714"/>
            <a:ext cx="2426612" cy="1795549"/>
          </a:xfrm>
          <a:prstGeom prst="rect">
            <a:avLst/>
          </a:prstGeom>
        </p:spPr>
        <p:txBody>
          <a:bodyPr vert="horz" lIns="91440" tIns="45720" rIns="91440" bIns="45720" rtlCol="0">
            <a:normAutofit lnSpcReduction="10000"/>
          </a:bodyPr>
          <a:lstStyle>
            <a:lvl1pPr marL="446088" indent="-446088" algn="l" defTabSz="914400" rtl="0" eaLnBrk="1" latinLnBrk="0" hangingPunct="1">
              <a:lnSpc>
                <a:spcPct val="90000"/>
              </a:lnSpc>
              <a:spcBef>
                <a:spcPts val="1000"/>
              </a:spcBef>
              <a:buClr>
                <a:schemeClr val="tx1"/>
              </a:buClr>
              <a:buFont typeface="Wingdings" panose="05000000000000000000" pitchFamily="2" charset="2"/>
              <a:buChar char="q"/>
              <a:defRPr sz="2400" kern="1200">
                <a:solidFill>
                  <a:schemeClr val="accent4"/>
                </a:solidFill>
                <a:latin typeface="Arial" panose="020B0604020202020204" pitchFamily="34" charset="0"/>
                <a:ea typeface="+mn-ea"/>
                <a:cs typeface="Arial" panose="020B0604020202020204" pitchFamily="34" charset="0"/>
              </a:defRPr>
            </a:lvl1pPr>
            <a:lvl2pPr marL="806450" indent="-349250" algn="l" defTabSz="914400" rtl="0" eaLnBrk="1" latinLnBrk="0" hangingPunct="1">
              <a:lnSpc>
                <a:spcPct val="90000"/>
              </a:lnSpc>
              <a:spcBef>
                <a:spcPts val="500"/>
              </a:spcBef>
              <a:buClr>
                <a:schemeClr val="tx1"/>
              </a:buClr>
              <a:buFont typeface="Wingdings" panose="05000000000000000000" pitchFamily="2" charset="2"/>
              <a:buChar char="Ø"/>
              <a:defRPr sz="2000" kern="1200">
                <a:solidFill>
                  <a:schemeClr val="accent4"/>
                </a:solidFill>
                <a:latin typeface="Arial" panose="020B0604020202020204" pitchFamily="34" charset="0"/>
                <a:ea typeface="+mn-ea"/>
                <a:cs typeface="Arial" panose="020B0604020202020204" pitchFamily="34" charset="0"/>
              </a:defRPr>
            </a:lvl2pPr>
            <a:lvl3pPr marL="1076325" indent="-269875"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3pPr>
            <a:lvl4pPr marL="1344613" indent="-268288"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4pPr>
            <a:lvl5pPr marL="1612900" indent="-268288"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ja-JP" sz="1200" dirty="0">
                <a:latin typeface="+mn-lt"/>
                <a:ea typeface="小塚ゴシック Pro M" panose="020B0700000000000000" pitchFamily="34" charset="-128"/>
              </a:rPr>
              <a:t>Grades 5, 23 </a:t>
            </a:r>
          </a:p>
          <a:p>
            <a:pPr marL="0" indent="0">
              <a:buNone/>
            </a:pPr>
            <a:r>
              <a:rPr lang="en-GB" sz="1200" dirty="0">
                <a:latin typeface="+mn-lt"/>
              </a:rPr>
              <a:t>Dose at neck region: 0.06~0.24 DPA</a:t>
            </a:r>
          </a:p>
          <a:p>
            <a:pPr marL="0" indent="0">
              <a:buNone/>
            </a:pPr>
            <a:r>
              <a:rPr lang="en-GB" sz="1200" dirty="0">
                <a:latin typeface="+mn-lt"/>
              </a:rPr>
              <a:t>Irradiation temp: 50C~125C</a:t>
            </a:r>
          </a:p>
          <a:p>
            <a:pPr marL="0" indent="0">
              <a:buNone/>
            </a:pPr>
            <a:r>
              <a:rPr lang="en-GB" sz="1200" i="1" dirty="0">
                <a:latin typeface="+mn-lt"/>
              </a:rPr>
              <a:t>“Fatigue Performance of Proton Irradiated Ti6Al4V Alloy”, Sujit Bidhar, 6</a:t>
            </a:r>
            <a:r>
              <a:rPr lang="en-GB" sz="1200" i="1" baseline="30000" dirty="0">
                <a:latin typeface="+mn-lt"/>
              </a:rPr>
              <a:t>th</a:t>
            </a:r>
            <a:r>
              <a:rPr lang="en-GB" sz="1200" i="1" dirty="0">
                <a:latin typeface="+mn-lt"/>
              </a:rPr>
              <a:t> </a:t>
            </a:r>
            <a:r>
              <a:rPr lang="en-GB" sz="1200" i="1" dirty="0" err="1">
                <a:latin typeface="+mn-lt"/>
              </a:rPr>
              <a:t>RaDIATE</a:t>
            </a:r>
            <a:r>
              <a:rPr lang="en-GB" sz="1200" i="1" dirty="0">
                <a:latin typeface="+mn-lt"/>
              </a:rPr>
              <a:t> Collaboration Meeting, Dec 10, 2019</a:t>
            </a:r>
          </a:p>
          <a:p>
            <a:pPr marL="0" indent="0">
              <a:buNone/>
            </a:pPr>
            <a:endParaRPr lang="en-GB" sz="1200" dirty="0">
              <a:latin typeface="+mn-lt"/>
            </a:endParaRPr>
          </a:p>
        </p:txBody>
      </p:sp>
      <p:pic>
        <p:nvPicPr>
          <p:cNvPr id="13" name="図 8">
            <a:extLst>
              <a:ext uri="{FF2B5EF4-FFF2-40B4-BE49-F238E27FC236}">
                <a16:creationId xmlns:a16="http://schemas.microsoft.com/office/drawing/2014/main" id="{2CB4CD04-2465-ECEB-DB82-73446301097C}"/>
              </a:ext>
            </a:extLst>
          </p:cNvPr>
          <p:cNvPicPr>
            <a:picLocks noChangeAspect="1"/>
          </p:cNvPicPr>
          <p:nvPr/>
        </p:nvPicPr>
        <p:blipFill>
          <a:blip r:embed="rId7"/>
          <a:stretch>
            <a:fillRect/>
          </a:stretch>
        </p:blipFill>
        <p:spPr>
          <a:xfrm>
            <a:off x="172141" y="1088027"/>
            <a:ext cx="2597697" cy="1276455"/>
          </a:xfrm>
          <a:prstGeom prst="rect">
            <a:avLst/>
          </a:prstGeom>
        </p:spPr>
      </p:pic>
      <p:sp>
        <p:nvSpPr>
          <p:cNvPr id="14" name="コンテンツ プレースホルダー 2">
            <a:extLst>
              <a:ext uri="{FF2B5EF4-FFF2-40B4-BE49-F238E27FC236}">
                <a16:creationId xmlns:a16="http://schemas.microsoft.com/office/drawing/2014/main" id="{A154C843-0BC4-05EB-2BA2-41014D0C3555}"/>
              </a:ext>
            </a:extLst>
          </p:cNvPr>
          <p:cNvSpPr txBox="1">
            <a:spLocks/>
          </p:cNvSpPr>
          <p:nvPr/>
        </p:nvSpPr>
        <p:spPr>
          <a:xfrm>
            <a:off x="160265" y="377570"/>
            <a:ext cx="3654249" cy="750778"/>
          </a:xfrm>
          <a:prstGeom prst="rect">
            <a:avLst/>
          </a:prstGeom>
        </p:spPr>
        <p:txBody>
          <a:bodyPr vert="horz" lIns="91440" tIns="45720" rIns="91440" bIns="45720" rtlCol="0">
            <a:normAutofit/>
          </a:bodyPr>
          <a:lstStyle>
            <a:lvl1pPr marL="446088" indent="-446088" algn="l" defTabSz="914400" rtl="0" eaLnBrk="1" latinLnBrk="0" hangingPunct="1">
              <a:lnSpc>
                <a:spcPct val="90000"/>
              </a:lnSpc>
              <a:spcBef>
                <a:spcPts val="1000"/>
              </a:spcBef>
              <a:buClr>
                <a:schemeClr val="tx1"/>
              </a:buClr>
              <a:buFont typeface="Wingdings" panose="05000000000000000000" pitchFamily="2" charset="2"/>
              <a:buChar char="q"/>
              <a:defRPr sz="2400" kern="1200">
                <a:solidFill>
                  <a:schemeClr val="accent4"/>
                </a:solidFill>
                <a:latin typeface="Arial" panose="020B0604020202020204" pitchFamily="34" charset="0"/>
                <a:ea typeface="+mn-ea"/>
                <a:cs typeface="Arial" panose="020B0604020202020204" pitchFamily="34" charset="0"/>
              </a:defRPr>
            </a:lvl1pPr>
            <a:lvl2pPr marL="806450" indent="-349250" algn="l" defTabSz="914400" rtl="0" eaLnBrk="1" latinLnBrk="0" hangingPunct="1">
              <a:lnSpc>
                <a:spcPct val="90000"/>
              </a:lnSpc>
              <a:spcBef>
                <a:spcPts val="500"/>
              </a:spcBef>
              <a:buClr>
                <a:schemeClr val="tx1"/>
              </a:buClr>
              <a:buFont typeface="Wingdings" panose="05000000000000000000" pitchFamily="2" charset="2"/>
              <a:buChar char="Ø"/>
              <a:defRPr sz="2000" kern="1200">
                <a:solidFill>
                  <a:schemeClr val="accent4"/>
                </a:solidFill>
                <a:latin typeface="Arial" panose="020B0604020202020204" pitchFamily="34" charset="0"/>
                <a:ea typeface="+mn-ea"/>
                <a:cs typeface="Arial" panose="020B0604020202020204" pitchFamily="34" charset="0"/>
              </a:defRPr>
            </a:lvl2pPr>
            <a:lvl3pPr marL="1076325" indent="-269875"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3pPr>
            <a:lvl4pPr marL="1344613" indent="-268288"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4pPr>
            <a:lvl5pPr marL="1612900" indent="-268288" algn="l" defTabSz="914400" rtl="0" eaLnBrk="1" latinLnBrk="0" hangingPunct="1">
              <a:lnSpc>
                <a:spcPct val="90000"/>
              </a:lnSpc>
              <a:spcBef>
                <a:spcPts val="500"/>
              </a:spcBef>
              <a:buClr>
                <a:schemeClr val="tx1"/>
              </a:buClr>
              <a:buFont typeface="Wingdings" pitchFamily="2" charset="2"/>
              <a:buChar char="§"/>
              <a:defRPr sz="16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ja-JP" sz="2000" b="1" dirty="0">
                <a:solidFill>
                  <a:schemeClr val="accent1"/>
                </a:solidFill>
                <a:ea typeface="小塚ゴシック Pro B" panose="020B0800000000000000" pitchFamily="34" charset="-128"/>
              </a:rPr>
              <a:t>Meso-scale Fatigue Testing</a:t>
            </a:r>
          </a:p>
          <a:p>
            <a:pPr marL="0" indent="0">
              <a:buNone/>
            </a:pPr>
            <a:r>
              <a:rPr lang="en-US" altLang="ja-JP" sz="1200" dirty="0">
                <a:latin typeface="+mn-lt"/>
                <a:ea typeface="小塚ゴシック Pro M" panose="020B0700000000000000" pitchFamily="34" charset="-128"/>
              </a:rPr>
              <a:t>Gr23 A&amp;STA, Gr2, 15-3Ti, Unirradiated data only</a:t>
            </a:r>
          </a:p>
        </p:txBody>
      </p:sp>
      <p:pic>
        <p:nvPicPr>
          <p:cNvPr id="15" name="Picture 14">
            <a:extLst>
              <a:ext uri="{FF2B5EF4-FFF2-40B4-BE49-F238E27FC236}">
                <a16:creationId xmlns:a16="http://schemas.microsoft.com/office/drawing/2014/main" id="{FD8F6073-0F68-DF31-601B-8AAF99A900A4}"/>
              </a:ext>
            </a:extLst>
          </p:cNvPr>
          <p:cNvPicPr>
            <a:picLocks noChangeAspect="1"/>
          </p:cNvPicPr>
          <p:nvPr/>
        </p:nvPicPr>
        <p:blipFill>
          <a:blip r:embed="rId8"/>
          <a:stretch>
            <a:fillRect/>
          </a:stretch>
        </p:blipFill>
        <p:spPr>
          <a:xfrm>
            <a:off x="2769838" y="1022362"/>
            <a:ext cx="2119082" cy="1712278"/>
          </a:xfrm>
          <a:prstGeom prst="rect">
            <a:avLst/>
          </a:prstGeom>
        </p:spPr>
      </p:pic>
      <p:sp>
        <p:nvSpPr>
          <p:cNvPr id="16" name="TextBox 15">
            <a:extLst>
              <a:ext uri="{FF2B5EF4-FFF2-40B4-BE49-F238E27FC236}">
                <a16:creationId xmlns:a16="http://schemas.microsoft.com/office/drawing/2014/main" id="{E513E752-74F6-5771-AA1A-9EFEF39EC5ED}"/>
              </a:ext>
            </a:extLst>
          </p:cNvPr>
          <p:cNvSpPr txBox="1"/>
          <p:nvPr/>
        </p:nvSpPr>
        <p:spPr>
          <a:xfrm>
            <a:off x="235669" y="2382727"/>
            <a:ext cx="2111422" cy="307777"/>
          </a:xfrm>
          <a:prstGeom prst="rect">
            <a:avLst/>
          </a:prstGeom>
          <a:solidFill>
            <a:schemeClr val="bg1"/>
          </a:solidFill>
        </p:spPr>
        <p:txBody>
          <a:bodyPr wrap="square" rtlCol="0">
            <a:spAutoFit/>
          </a:bodyPr>
          <a:lstStyle/>
          <a:p>
            <a:r>
              <a:rPr lang="en-GB" sz="1400" i="1" dirty="0"/>
              <a:t>V. Kuksenko, RaDIATE2017</a:t>
            </a:r>
          </a:p>
        </p:txBody>
      </p:sp>
      <p:sp>
        <p:nvSpPr>
          <p:cNvPr id="17" name="TextBox 16">
            <a:extLst>
              <a:ext uri="{FF2B5EF4-FFF2-40B4-BE49-F238E27FC236}">
                <a16:creationId xmlns:a16="http://schemas.microsoft.com/office/drawing/2014/main" id="{E80B5962-B06A-273A-E3FF-8932D0C664F5}"/>
              </a:ext>
            </a:extLst>
          </p:cNvPr>
          <p:cNvSpPr txBox="1"/>
          <p:nvPr/>
        </p:nvSpPr>
        <p:spPr>
          <a:xfrm>
            <a:off x="6096000" y="3983039"/>
            <a:ext cx="2722637" cy="338554"/>
          </a:xfrm>
          <a:prstGeom prst="rect">
            <a:avLst/>
          </a:prstGeom>
          <a:noFill/>
        </p:spPr>
        <p:txBody>
          <a:bodyPr wrap="square" rtlCol="0">
            <a:spAutoFit/>
          </a:bodyPr>
          <a:lstStyle/>
          <a:p>
            <a:r>
              <a:rPr lang="en-GB" sz="16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I</a:t>
            </a:r>
            <a:r>
              <a:rPr lang="en-GB"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rradiated to 0.06~0.24 DPA</a:t>
            </a:r>
            <a:endParaRPr lang="en-GB" sz="1600" b="1" dirty="0">
              <a:solidFill>
                <a:srgbClr val="000000"/>
              </a:solidFill>
            </a:endParaRPr>
          </a:p>
        </p:txBody>
      </p:sp>
      <p:cxnSp>
        <p:nvCxnSpPr>
          <p:cNvPr id="18" name="Straight Arrow Connector 17">
            <a:extLst>
              <a:ext uri="{FF2B5EF4-FFF2-40B4-BE49-F238E27FC236}">
                <a16:creationId xmlns:a16="http://schemas.microsoft.com/office/drawing/2014/main" id="{7B5F739A-7644-1458-BF06-76834800D494}"/>
              </a:ext>
            </a:extLst>
          </p:cNvPr>
          <p:cNvCxnSpPr>
            <a:cxnSpLocks/>
          </p:cNvCxnSpPr>
          <p:nvPr/>
        </p:nvCxnSpPr>
        <p:spPr>
          <a:xfrm flipV="1">
            <a:off x="8593584" y="3808421"/>
            <a:ext cx="486715" cy="343895"/>
          </a:xfrm>
          <a:prstGeom prst="straightConnector1">
            <a:avLst/>
          </a:prstGeom>
          <a:ln w="38100">
            <a:solidFill>
              <a:srgbClr val="000000"/>
            </a:solidFill>
            <a:tailEnd type="triangle"/>
          </a:ln>
        </p:spPr>
        <p:style>
          <a:lnRef idx="1">
            <a:schemeClr val="accent3"/>
          </a:lnRef>
          <a:fillRef idx="0">
            <a:schemeClr val="accent3"/>
          </a:fillRef>
          <a:effectRef idx="0">
            <a:schemeClr val="accent3"/>
          </a:effectRef>
          <a:fontRef idx="minor">
            <a:schemeClr val="tx1"/>
          </a:fontRef>
        </p:style>
      </p:cxnSp>
      <p:sp>
        <p:nvSpPr>
          <p:cNvPr id="19" name="Date Placeholder 18">
            <a:extLst>
              <a:ext uri="{FF2B5EF4-FFF2-40B4-BE49-F238E27FC236}">
                <a16:creationId xmlns:a16="http://schemas.microsoft.com/office/drawing/2014/main" id="{058AF1B7-F600-7E20-8CF4-D2349F94BF53}"/>
              </a:ext>
            </a:extLst>
          </p:cNvPr>
          <p:cNvSpPr>
            <a:spLocks noGrp="1"/>
          </p:cNvSpPr>
          <p:nvPr>
            <p:ph type="dt" sz="half" idx="10"/>
          </p:nvPr>
        </p:nvSpPr>
        <p:spPr/>
        <p:txBody>
          <a:bodyPr/>
          <a:lstStyle/>
          <a:p>
            <a:r>
              <a:rPr lang="en-US"/>
              <a:t>06.29.2023</a:t>
            </a:r>
            <a:endParaRPr lang="en-US" dirty="0"/>
          </a:p>
        </p:txBody>
      </p:sp>
      <p:sp>
        <p:nvSpPr>
          <p:cNvPr id="20" name="Footer Placeholder 19">
            <a:extLst>
              <a:ext uri="{FF2B5EF4-FFF2-40B4-BE49-F238E27FC236}">
                <a16:creationId xmlns:a16="http://schemas.microsoft.com/office/drawing/2014/main" id="{23EF5CB0-89D9-6EB4-127B-2D2E60A051D0}"/>
              </a:ext>
            </a:extLst>
          </p:cNvPr>
          <p:cNvSpPr>
            <a:spLocks noGrp="1"/>
          </p:cNvSpPr>
          <p:nvPr>
            <p:ph type="ftr" sz="quarter" idx="11"/>
          </p:nvPr>
        </p:nvSpPr>
        <p:spPr/>
        <p:txBody>
          <a:bodyPr/>
          <a:lstStyle/>
          <a:p>
            <a:r>
              <a:rPr lang="en-US"/>
              <a:t>P. Hurh | LBNF Targetry R&amp;D Needs - RaDIATE 2023</a:t>
            </a:r>
            <a:endParaRPr lang="en-US" dirty="0"/>
          </a:p>
        </p:txBody>
      </p:sp>
    </p:spTree>
    <p:extLst>
      <p:ext uri="{BB962C8B-B14F-4D97-AF65-F5344CB8AC3E}">
        <p14:creationId xmlns:p14="http://schemas.microsoft.com/office/powerpoint/2010/main" val="484660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5750" y="273582"/>
            <a:ext cx="11725275" cy="3238500"/>
          </a:xfrm>
          <a:prstGeom prst="rect">
            <a:avLst/>
          </a:prstGeom>
        </p:spPr>
      </p:pic>
      <p:sp>
        <p:nvSpPr>
          <p:cNvPr id="2" name="Title 1"/>
          <p:cNvSpPr>
            <a:spLocks noGrp="1"/>
          </p:cNvSpPr>
          <p:nvPr>
            <p:ph type="title"/>
          </p:nvPr>
        </p:nvSpPr>
        <p:spPr>
          <a:xfrm>
            <a:off x="378690" y="207469"/>
            <a:ext cx="11813309" cy="753035"/>
          </a:xfrm>
        </p:spPr>
        <p:txBody>
          <a:bodyPr/>
          <a:lstStyle/>
          <a:p>
            <a:r>
              <a:rPr lang="en-GB" dirty="0"/>
              <a:t>Results – Titanium</a:t>
            </a:r>
          </a:p>
        </p:txBody>
      </p: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319306" y="3364968"/>
            <a:ext cx="11620500" cy="3219450"/>
          </a:xfrm>
          <a:prstGeom prst="rect">
            <a:avLst/>
          </a:prstGeom>
        </p:spPr>
      </p:pic>
      <p:graphicFrame>
        <p:nvGraphicFramePr>
          <p:cNvPr id="21" name="Table 20"/>
          <p:cNvGraphicFramePr>
            <a:graphicFrameLocks noGrp="1"/>
          </p:cNvGraphicFramePr>
          <p:nvPr/>
        </p:nvGraphicFramePr>
        <p:xfrm>
          <a:off x="7021204" y="3589979"/>
          <a:ext cx="3172020" cy="1249680"/>
        </p:xfrm>
        <a:graphic>
          <a:graphicData uri="http://schemas.openxmlformats.org/drawingml/2006/table">
            <a:tbl>
              <a:tblPr/>
              <a:tblGrid>
                <a:gridCol w="1428814">
                  <a:extLst>
                    <a:ext uri="{9D8B030D-6E8A-4147-A177-3AD203B41FA5}">
                      <a16:colId xmlns:a16="http://schemas.microsoft.com/office/drawing/2014/main" val="123272529"/>
                    </a:ext>
                  </a:extLst>
                </a:gridCol>
                <a:gridCol w="871603">
                  <a:extLst>
                    <a:ext uri="{9D8B030D-6E8A-4147-A177-3AD203B41FA5}">
                      <a16:colId xmlns:a16="http://schemas.microsoft.com/office/drawing/2014/main" val="2645459885"/>
                    </a:ext>
                  </a:extLst>
                </a:gridCol>
                <a:gridCol w="871603">
                  <a:extLst>
                    <a:ext uri="{9D8B030D-6E8A-4147-A177-3AD203B41FA5}">
                      <a16:colId xmlns:a16="http://schemas.microsoft.com/office/drawing/2014/main" val="3093562965"/>
                    </a:ext>
                  </a:extLst>
                </a:gridCol>
              </a:tblGrid>
              <a:tr h="18415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600" b="1" i="0" u="none" strike="noStrike" dirty="0">
                          <a:solidFill>
                            <a:srgbClr val="000000"/>
                          </a:solidFill>
                          <a:effectLst/>
                          <a:latin typeface="Calibri" panose="020F0502020204030204" pitchFamily="34" charset="0"/>
                        </a:rPr>
                        <a:t>Equivalent SE </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600" b="1" i="0" u="none" strike="noStrike" dirty="0">
                          <a:solidFill>
                            <a:srgbClr val="000000"/>
                          </a:solidFill>
                          <a:effectLst/>
                          <a:latin typeface="Calibri" panose="020F0502020204030204" pitchFamily="34" charset="0"/>
                        </a:rPr>
                        <a:t>(MPa)</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a:solidFill>
                            <a:srgbClr val="000000"/>
                          </a:solidFill>
                          <a:effectLst/>
                          <a:latin typeface="Calibri" panose="020F0502020204030204" pitchFamily="34" charset="0"/>
                        </a:rPr>
                        <a:t>ASME </a:t>
                      </a:r>
                    </a:p>
                    <a:p>
                      <a:pPr algn="ctr" fontAlgn="b"/>
                      <a:r>
                        <a:rPr lang="en-GB" sz="1600" b="1" i="0" u="none" strike="noStrike" dirty="0">
                          <a:solidFill>
                            <a:srgbClr val="000000"/>
                          </a:solidFill>
                          <a:effectLst/>
                          <a:latin typeface="Calibri" panose="020F0502020204030204" pitchFamily="34" charset="0"/>
                        </a:rPr>
                        <a:t>Limit</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a:solidFill>
                            <a:srgbClr val="000000"/>
                          </a:solidFill>
                          <a:effectLst/>
                          <a:latin typeface="Calibri" panose="020F0502020204030204" pitchFamily="34" charset="0"/>
                        </a:rPr>
                        <a:t>ANSYS</a:t>
                      </a:r>
                    </a:p>
                    <a:p>
                      <a:pPr algn="ctr" fontAlgn="b"/>
                      <a:r>
                        <a:rPr lang="en-GB" sz="1600" b="1" i="0" u="none" strike="noStrike" dirty="0">
                          <a:solidFill>
                            <a:srgbClr val="000000"/>
                          </a:solidFill>
                          <a:effectLst/>
                          <a:latin typeface="Calibri" panose="020F0502020204030204" pitchFamily="34" charset="0"/>
                        </a:rPr>
                        <a:t>Result</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422988"/>
                  </a:ext>
                </a:extLst>
              </a:tr>
              <a:tr h="184150">
                <a:tc>
                  <a:txBody>
                    <a:bodyPr/>
                    <a:lstStyle/>
                    <a:p>
                      <a:pPr algn="l" fontAlgn="b"/>
                      <a:r>
                        <a:rPr lang="en-GB" sz="1600" b="0" i="0" u="none" strike="noStrike" dirty="0">
                          <a:solidFill>
                            <a:srgbClr val="000000"/>
                          </a:solidFill>
                          <a:effectLst/>
                          <a:latin typeface="Calibri" panose="020F0502020204030204" pitchFamily="34" charset="0"/>
                        </a:rPr>
                        <a:t>Titanium Pulses</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290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82.7</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956383168"/>
                  </a:ext>
                </a:extLst>
              </a:tr>
              <a:tr h="184150">
                <a:tc>
                  <a:txBody>
                    <a:bodyPr/>
                    <a:lstStyle/>
                    <a:p>
                      <a:pPr algn="l" fontAlgn="b"/>
                      <a:r>
                        <a:rPr lang="en-GB" sz="1600" b="0" i="0" u="none" strike="noStrike" dirty="0">
                          <a:solidFill>
                            <a:srgbClr val="000000"/>
                          </a:solidFill>
                          <a:effectLst/>
                          <a:latin typeface="Calibri" panose="020F0502020204030204" pitchFamily="34" charset="0"/>
                        </a:rPr>
                        <a:t>Titanium Trips</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350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111.3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975085263"/>
                  </a:ext>
                </a:extLst>
              </a:tr>
            </a:tbl>
          </a:graphicData>
        </a:graphic>
      </p:graphicFrame>
      <p:sp>
        <p:nvSpPr>
          <p:cNvPr id="24" name="TextBox 23"/>
          <p:cNvSpPr txBox="1"/>
          <p:nvPr/>
        </p:nvSpPr>
        <p:spPr>
          <a:xfrm>
            <a:off x="5560225" y="929865"/>
            <a:ext cx="5527648" cy="646331"/>
          </a:xfrm>
          <a:prstGeom prst="rect">
            <a:avLst/>
          </a:prstGeom>
          <a:solidFill>
            <a:schemeClr val="bg1"/>
          </a:solidFill>
        </p:spPr>
        <p:txBody>
          <a:bodyPr wrap="square" rtlCol="0">
            <a:spAutoFit/>
          </a:bodyPr>
          <a:lstStyle/>
          <a:p>
            <a:r>
              <a:rPr lang="en-GB" dirty="0"/>
              <a:t>Ignoring stress concentrations, the highest fatigue in titanium occurs at the upstream window</a:t>
            </a:r>
          </a:p>
        </p:txBody>
      </p:sp>
      <p:sp>
        <p:nvSpPr>
          <p:cNvPr id="5" name="Date Placeholder 4">
            <a:extLst>
              <a:ext uri="{FF2B5EF4-FFF2-40B4-BE49-F238E27FC236}">
                <a16:creationId xmlns:a16="http://schemas.microsoft.com/office/drawing/2014/main" id="{BBEDEAAC-CE74-B7B5-15B9-FFBE6141C97D}"/>
              </a:ext>
            </a:extLst>
          </p:cNvPr>
          <p:cNvSpPr>
            <a:spLocks noGrp="1"/>
          </p:cNvSpPr>
          <p:nvPr>
            <p:ph type="dt" sz="half" idx="10"/>
          </p:nvPr>
        </p:nvSpPr>
        <p:spPr/>
        <p:txBody>
          <a:bodyPr/>
          <a:lstStyle/>
          <a:p>
            <a:r>
              <a:rPr lang="en-US"/>
              <a:t>06.29.2023</a:t>
            </a:r>
            <a:endParaRPr lang="en-US" dirty="0"/>
          </a:p>
        </p:txBody>
      </p:sp>
      <p:sp>
        <p:nvSpPr>
          <p:cNvPr id="6" name="Footer Placeholder 5">
            <a:extLst>
              <a:ext uri="{FF2B5EF4-FFF2-40B4-BE49-F238E27FC236}">
                <a16:creationId xmlns:a16="http://schemas.microsoft.com/office/drawing/2014/main" id="{292699D2-2321-0243-1140-D0AD8DA67D98}"/>
              </a:ext>
            </a:extLst>
          </p:cNvPr>
          <p:cNvSpPr>
            <a:spLocks noGrp="1"/>
          </p:cNvSpPr>
          <p:nvPr>
            <p:ph type="ftr" sz="quarter" idx="11"/>
          </p:nvPr>
        </p:nvSpPr>
        <p:spPr/>
        <p:txBody>
          <a:bodyPr/>
          <a:lstStyle/>
          <a:p>
            <a:r>
              <a:rPr lang="en-US"/>
              <a:t>P. Hurh | LBNF Targetry R&amp;D Needs - RaDIATE 2023</a:t>
            </a:r>
            <a:endParaRPr lang="en-US" dirty="0"/>
          </a:p>
        </p:txBody>
      </p:sp>
    </p:spTree>
    <p:extLst>
      <p:ext uri="{BB962C8B-B14F-4D97-AF65-F5344CB8AC3E}">
        <p14:creationId xmlns:p14="http://schemas.microsoft.com/office/powerpoint/2010/main" val="2777098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1543" y="6055149"/>
            <a:ext cx="4205647" cy="712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a:stretch>
            <a:fillRect/>
          </a:stretch>
        </p:blipFill>
        <p:spPr>
          <a:xfrm>
            <a:off x="7527224" y="3493394"/>
            <a:ext cx="4205647" cy="3316504"/>
          </a:xfrm>
          <a:prstGeom prst="rect">
            <a:avLst/>
          </a:prstGeom>
        </p:spPr>
      </p:pic>
      <p:sp>
        <p:nvSpPr>
          <p:cNvPr id="2" name="Title 1"/>
          <p:cNvSpPr>
            <a:spLocks noGrp="1"/>
          </p:cNvSpPr>
          <p:nvPr>
            <p:ph type="title"/>
          </p:nvPr>
        </p:nvSpPr>
        <p:spPr>
          <a:xfrm>
            <a:off x="0" y="207470"/>
            <a:ext cx="7527224" cy="559822"/>
          </a:xfrm>
        </p:spPr>
        <p:txBody>
          <a:bodyPr>
            <a:normAutofit/>
          </a:bodyPr>
          <a:lstStyle/>
          <a:p>
            <a:r>
              <a:rPr lang="en-GB" dirty="0"/>
              <a:t>Results – Beam Windows</a:t>
            </a:r>
          </a:p>
        </p:txBody>
      </p:sp>
      <p:pic>
        <p:nvPicPr>
          <p:cNvPr id="5" name="Picture 4"/>
          <p:cNvPicPr>
            <a:picLocks noChangeAspect="1"/>
          </p:cNvPicPr>
          <p:nvPr/>
        </p:nvPicPr>
        <p:blipFill>
          <a:blip r:embed="rId3"/>
          <a:stretch>
            <a:fillRect/>
          </a:stretch>
        </p:blipFill>
        <p:spPr>
          <a:xfrm>
            <a:off x="7527224" y="159107"/>
            <a:ext cx="4267887" cy="3334287"/>
          </a:xfrm>
          <a:prstGeom prst="rect">
            <a:avLst/>
          </a:prstGeom>
        </p:spPr>
      </p:pic>
      <p:pic>
        <p:nvPicPr>
          <p:cNvPr id="8" name="Picture 7"/>
          <p:cNvPicPr>
            <a:picLocks noChangeAspect="1"/>
          </p:cNvPicPr>
          <p:nvPr/>
        </p:nvPicPr>
        <p:blipFill>
          <a:blip r:embed="rId4"/>
          <a:stretch>
            <a:fillRect/>
          </a:stretch>
        </p:blipFill>
        <p:spPr>
          <a:xfrm>
            <a:off x="384232" y="3667371"/>
            <a:ext cx="3832207" cy="2863041"/>
          </a:xfrm>
          <a:prstGeom prst="rect">
            <a:avLst/>
          </a:prstGeom>
        </p:spPr>
      </p:pic>
      <p:pic>
        <p:nvPicPr>
          <p:cNvPr id="9" name="Picture 8"/>
          <p:cNvPicPr>
            <a:picLocks noChangeAspect="1"/>
          </p:cNvPicPr>
          <p:nvPr/>
        </p:nvPicPr>
        <p:blipFill>
          <a:blip r:embed="rId5"/>
          <a:stretch>
            <a:fillRect/>
          </a:stretch>
        </p:blipFill>
        <p:spPr>
          <a:xfrm>
            <a:off x="384232" y="716161"/>
            <a:ext cx="3849990" cy="2889715"/>
          </a:xfrm>
          <a:prstGeom prst="rect">
            <a:avLst/>
          </a:prstGeom>
        </p:spPr>
      </p:pic>
      <p:graphicFrame>
        <p:nvGraphicFramePr>
          <p:cNvPr id="12" name="Table 11"/>
          <p:cNvGraphicFramePr>
            <a:graphicFrameLocks noGrp="1"/>
          </p:cNvGraphicFramePr>
          <p:nvPr/>
        </p:nvGraphicFramePr>
        <p:xfrm>
          <a:off x="4374156" y="1733841"/>
          <a:ext cx="2931026" cy="3992880"/>
        </p:xfrm>
        <a:graphic>
          <a:graphicData uri="http://schemas.openxmlformats.org/drawingml/2006/table">
            <a:tbl>
              <a:tblPr/>
              <a:tblGrid>
                <a:gridCol w="1419098">
                  <a:extLst>
                    <a:ext uri="{9D8B030D-6E8A-4147-A177-3AD203B41FA5}">
                      <a16:colId xmlns:a16="http://schemas.microsoft.com/office/drawing/2014/main" val="1432800506"/>
                    </a:ext>
                  </a:extLst>
                </a:gridCol>
                <a:gridCol w="755964">
                  <a:extLst>
                    <a:ext uri="{9D8B030D-6E8A-4147-A177-3AD203B41FA5}">
                      <a16:colId xmlns:a16="http://schemas.microsoft.com/office/drawing/2014/main" val="32007376"/>
                    </a:ext>
                  </a:extLst>
                </a:gridCol>
                <a:gridCol w="755964">
                  <a:extLst>
                    <a:ext uri="{9D8B030D-6E8A-4147-A177-3AD203B41FA5}">
                      <a16:colId xmlns:a16="http://schemas.microsoft.com/office/drawing/2014/main" val="1237184197"/>
                    </a:ext>
                  </a:extLst>
                </a:gridCol>
              </a:tblGrid>
              <a:tr h="18415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600" b="1" i="0" u="none" strike="noStrike" dirty="0">
                          <a:solidFill>
                            <a:srgbClr val="000000"/>
                          </a:solidFill>
                          <a:effectLst/>
                          <a:latin typeface="Calibri" panose="020F0502020204030204" pitchFamily="34" charset="0"/>
                        </a:rPr>
                        <a:t>Equivalent SE </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600" b="1" i="0" u="none" strike="noStrike" dirty="0">
                          <a:solidFill>
                            <a:srgbClr val="000000"/>
                          </a:solidFill>
                          <a:effectLst/>
                          <a:latin typeface="Calibri" panose="020F0502020204030204" pitchFamily="34" charset="0"/>
                        </a:rPr>
                        <a:t>(MPa)</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a:solidFill>
                            <a:srgbClr val="000000"/>
                          </a:solidFill>
                          <a:effectLst/>
                          <a:latin typeface="Calibri" panose="020F0502020204030204" pitchFamily="34" charset="0"/>
                        </a:rPr>
                        <a:t>ASME </a:t>
                      </a:r>
                    </a:p>
                    <a:p>
                      <a:pPr algn="ctr" fontAlgn="b"/>
                      <a:r>
                        <a:rPr lang="en-GB" sz="1600" b="1" i="0" u="none" strike="noStrike" dirty="0">
                          <a:solidFill>
                            <a:srgbClr val="000000"/>
                          </a:solidFill>
                          <a:effectLst/>
                          <a:latin typeface="Calibri" panose="020F0502020204030204" pitchFamily="34" charset="0"/>
                        </a:rPr>
                        <a:t>Limit</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a:solidFill>
                            <a:srgbClr val="000000"/>
                          </a:solidFill>
                          <a:effectLst/>
                          <a:latin typeface="Calibri" panose="020F0502020204030204" pitchFamily="34" charset="0"/>
                        </a:rPr>
                        <a:t>ANSYS</a:t>
                      </a:r>
                    </a:p>
                    <a:p>
                      <a:pPr algn="ctr" fontAlgn="b"/>
                      <a:r>
                        <a:rPr lang="en-GB" sz="1600" b="1" i="0" u="none" strike="noStrike" dirty="0">
                          <a:solidFill>
                            <a:srgbClr val="000000"/>
                          </a:solidFill>
                          <a:effectLst/>
                          <a:latin typeface="Calibri" panose="020F0502020204030204" pitchFamily="34" charset="0"/>
                        </a:rPr>
                        <a:t>Result</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9330430"/>
                  </a:ext>
                </a:extLst>
              </a:tr>
              <a:tr h="184150">
                <a:tc>
                  <a:txBody>
                    <a:bodyPr/>
                    <a:lstStyle/>
                    <a:p>
                      <a:pPr algn="l" fontAlgn="b"/>
                      <a:r>
                        <a:rPr lang="en-GB" sz="1600" b="0" i="0" u="none" strike="noStrike">
                          <a:solidFill>
                            <a:srgbClr val="000000"/>
                          </a:solidFill>
                          <a:effectLst/>
                          <a:latin typeface="Calibri" panose="020F0502020204030204" pitchFamily="34" charset="0"/>
                        </a:rPr>
                        <a:t>USWin Pulses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290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21.3</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551411646"/>
                  </a:ext>
                </a:extLst>
              </a:tr>
              <a:tr h="184150">
                <a:tc>
                  <a:txBody>
                    <a:bodyPr/>
                    <a:lstStyle/>
                    <a:p>
                      <a:pPr algn="l" fontAlgn="b"/>
                      <a:r>
                        <a:rPr lang="en-GB" sz="1600" b="0" i="0" u="none" strike="noStrike" dirty="0" err="1">
                          <a:solidFill>
                            <a:srgbClr val="000000"/>
                          </a:solidFill>
                          <a:effectLst/>
                          <a:latin typeface="Calibri" panose="020F0502020204030204" pitchFamily="34" charset="0"/>
                        </a:rPr>
                        <a:t>USWin</a:t>
                      </a:r>
                      <a:r>
                        <a:rPr lang="en-GB" sz="1600" b="0" i="0" u="none" strike="noStrike" dirty="0">
                          <a:solidFill>
                            <a:srgbClr val="000000"/>
                          </a:solidFill>
                          <a:effectLst/>
                          <a:latin typeface="Calibri" panose="020F0502020204030204" pitchFamily="34" charset="0"/>
                        </a:rPr>
                        <a:t> Trips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350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31.8</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983656123"/>
                  </a:ext>
                </a:extLst>
              </a:tr>
              <a:tr h="184150">
                <a:tc>
                  <a:txBody>
                    <a:bodyPr/>
                    <a:lstStyle/>
                    <a:p>
                      <a:pPr algn="l" fontAlgn="b"/>
                      <a:r>
                        <a:rPr lang="en-US" sz="1600" b="0" i="0" u="none" strike="noStrike" dirty="0" err="1">
                          <a:solidFill>
                            <a:srgbClr val="000000"/>
                          </a:solidFill>
                          <a:effectLst/>
                          <a:latin typeface="Calibri" panose="020F0502020204030204" pitchFamily="34" charset="0"/>
                        </a:rPr>
                        <a:t>USWin</a:t>
                      </a:r>
                      <a:r>
                        <a:rPr lang="en-US" sz="1600" b="0" i="0" u="none" strike="noStrike" dirty="0">
                          <a:solidFill>
                            <a:srgbClr val="000000"/>
                          </a:solidFill>
                          <a:effectLst/>
                          <a:latin typeface="Calibri" panose="020F0502020204030204" pitchFamily="34" charset="0"/>
                        </a:rPr>
                        <a:t> Trips, </a:t>
                      </a:r>
                    </a:p>
                    <a:p>
                      <a:pPr algn="l" fontAlgn="b"/>
                      <a:r>
                        <a:rPr lang="en-US" sz="1600" b="0" i="0" u="none" strike="noStrike" dirty="0">
                          <a:solidFill>
                            <a:srgbClr val="000000"/>
                          </a:solidFill>
                          <a:effectLst/>
                          <a:latin typeface="Calibri" panose="020F0502020204030204" pitchFamily="34" charset="0"/>
                        </a:rPr>
                        <a:t>No Stress Conc.</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350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28.0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152854332"/>
                  </a:ext>
                </a:extLst>
              </a:tr>
              <a:tr h="184150">
                <a:tc>
                  <a:txBody>
                    <a:bodyPr/>
                    <a:lstStyle/>
                    <a:p>
                      <a:pPr algn="l" fontAlgn="b"/>
                      <a:endParaRPr lang="en-GB" sz="1600" b="0" i="0" u="none" strike="noStrike" dirty="0">
                        <a:solidFill>
                          <a:srgbClr val="000000"/>
                        </a:solidFill>
                        <a:effectLst/>
                        <a:latin typeface="Calibri" panose="020F0502020204030204" pitchFamily="34" charset="0"/>
                      </a:endParaRPr>
                    </a:p>
                  </a:txBody>
                  <a:tcPr marL="45720" marR="4572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600" b="0" i="0" u="none" strike="noStrike" dirty="0">
                        <a:solidFill>
                          <a:srgbClr val="000000"/>
                        </a:solidFill>
                        <a:effectLst/>
                        <a:latin typeface="Calibri" panose="020F0502020204030204" pitchFamily="34" charset="0"/>
                      </a:endParaRPr>
                    </a:p>
                  </a:txBody>
                  <a:tcPr marL="45720" marR="4572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600" b="0" i="0" u="none" strike="noStrike" dirty="0">
                        <a:solidFill>
                          <a:srgbClr val="000000"/>
                        </a:solidFill>
                        <a:effectLst/>
                        <a:latin typeface="Calibri" panose="020F0502020204030204" pitchFamily="34" charset="0"/>
                      </a:endParaRPr>
                    </a:p>
                  </a:txBody>
                  <a:tcPr marL="45720" marR="4572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7851938"/>
                  </a:ext>
                </a:extLst>
              </a:tr>
              <a:tr h="18415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600" b="1" i="0" u="none" strike="noStrike" dirty="0">
                          <a:solidFill>
                            <a:srgbClr val="000000"/>
                          </a:solidFill>
                          <a:effectLst/>
                          <a:latin typeface="Calibri" panose="020F0502020204030204" pitchFamily="34" charset="0"/>
                        </a:rPr>
                        <a:t>Equivalent SE </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600" b="1" i="0" u="none" strike="noStrike" dirty="0">
                          <a:solidFill>
                            <a:srgbClr val="000000"/>
                          </a:solidFill>
                          <a:effectLst/>
                          <a:latin typeface="Calibri" panose="020F0502020204030204" pitchFamily="34" charset="0"/>
                        </a:rPr>
                        <a:t>(MPa)</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a:solidFill>
                            <a:srgbClr val="000000"/>
                          </a:solidFill>
                          <a:effectLst/>
                          <a:latin typeface="Calibri" panose="020F0502020204030204" pitchFamily="34" charset="0"/>
                        </a:rPr>
                        <a:t>ASME </a:t>
                      </a:r>
                    </a:p>
                    <a:p>
                      <a:pPr algn="ctr" fontAlgn="b"/>
                      <a:r>
                        <a:rPr lang="en-GB" sz="1600" b="1" i="0" u="none" strike="noStrike" dirty="0">
                          <a:solidFill>
                            <a:srgbClr val="000000"/>
                          </a:solidFill>
                          <a:effectLst/>
                          <a:latin typeface="Calibri" panose="020F0502020204030204" pitchFamily="34" charset="0"/>
                        </a:rPr>
                        <a:t>Limit</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a:solidFill>
                            <a:srgbClr val="000000"/>
                          </a:solidFill>
                          <a:effectLst/>
                          <a:latin typeface="Calibri" panose="020F0502020204030204" pitchFamily="34" charset="0"/>
                        </a:rPr>
                        <a:t>ANSYS</a:t>
                      </a:r>
                    </a:p>
                    <a:p>
                      <a:pPr algn="ctr" fontAlgn="b"/>
                      <a:r>
                        <a:rPr lang="en-GB" sz="1600" b="1" i="0" u="none" strike="noStrike" dirty="0">
                          <a:solidFill>
                            <a:srgbClr val="000000"/>
                          </a:solidFill>
                          <a:effectLst/>
                          <a:latin typeface="Calibri" panose="020F0502020204030204" pitchFamily="34" charset="0"/>
                        </a:rPr>
                        <a:t>Result</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9677533"/>
                  </a:ext>
                </a:extLst>
              </a:tr>
              <a:tr h="184150">
                <a:tc>
                  <a:txBody>
                    <a:bodyPr/>
                    <a:lstStyle/>
                    <a:p>
                      <a:pPr algn="l" fontAlgn="b"/>
                      <a:r>
                        <a:rPr lang="en-GB" sz="1600" b="0" i="0" u="none" strike="noStrike">
                          <a:solidFill>
                            <a:srgbClr val="000000"/>
                          </a:solidFill>
                          <a:effectLst/>
                          <a:latin typeface="Calibri" panose="020F0502020204030204" pitchFamily="34" charset="0"/>
                        </a:rPr>
                        <a:t>DSWin Pulses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290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6.2</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888145484"/>
                  </a:ext>
                </a:extLst>
              </a:tr>
              <a:tr h="184150">
                <a:tc>
                  <a:txBody>
                    <a:bodyPr/>
                    <a:lstStyle/>
                    <a:p>
                      <a:pPr algn="l" fontAlgn="b"/>
                      <a:r>
                        <a:rPr lang="en-GB" sz="1600" b="0" i="0" u="none" strike="noStrike" dirty="0" err="1">
                          <a:solidFill>
                            <a:srgbClr val="000000"/>
                          </a:solidFill>
                          <a:effectLst/>
                          <a:latin typeface="Calibri" panose="020F0502020204030204" pitchFamily="34" charset="0"/>
                        </a:rPr>
                        <a:t>DSWin</a:t>
                      </a:r>
                      <a:r>
                        <a:rPr lang="en-GB" sz="1600" b="0" i="0" u="none" strike="noStrike" dirty="0">
                          <a:solidFill>
                            <a:srgbClr val="000000"/>
                          </a:solidFill>
                          <a:effectLst/>
                          <a:latin typeface="Calibri" panose="020F0502020204030204" pitchFamily="34" charset="0"/>
                        </a:rPr>
                        <a:t> Trips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350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14.9</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286571559"/>
                  </a:ext>
                </a:extLst>
              </a:tr>
              <a:tr h="184150">
                <a:tc>
                  <a:txBody>
                    <a:bodyPr/>
                    <a:lstStyle/>
                    <a:p>
                      <a:pPr algn="l" fontAlgn="b"/>
                      <a:r>
                        <a:rPr lang="en-US" sz="1600" b="0" i="0" u="none" strike="noStrike" dirty="0" err="1">
                          <a:solidFill>
                            <a:srgbClr val="000000"/>
                          </a:solidFill>
                          <a:effectLst/>
                          <a:latin typeface="Calibri" panose="020F0502020204030204" pitchFamily="34" charset="0"/>
                        </a:rPr>
                        <a:t>DSWin</a:t>
                      </a:r>
                      <a:r>
                        <a:rPr lang="en-US" sz="1600" b="0" i="0" u="none" strike="noStrike" dirty="0">
                          <a:solidFill>
                            <a:srgbClr val="000000"/>
                          </a:solidFill>
                          <a:effectLst/>
                          <a:latin typeface="Calibri" panose="020F0502020204030204" pitchFamily="34" charset="0"/>
                        </a:rPr>
                        <a:t> Trips, </a:t>
                      </a:r>
                    </a:p>
                    <a:p>
                      <a:pPr algn="l" fontAlgn="b"/>
                      <a:r>
                        <a:rPr lang="en-US" sz="1600" b="0" i="0" u="none" strike="noStrike" dirty="0">
                          <a:solidFill>
                            <a:srgbClr val="000000"/>
                          </a:solidFill>
                          <a:effectLst/>
                          <a:latin typeface="Calibri" panose="020F0502020204030204" pitchFamily="34" charset="0"/>
                        </a:rPr>
                        <a:t>No Stress Conc.</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350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panose="020F0502020204030204" pitchFamily="34" charset="0"/>
                        </a:rPr>
                        <a:t>10.8</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040306463"/>
                  </a:ext>
                </a:extLst>
              </a:tr>
            </a:tbl>
          </a:graphicData>
        </a:graphic>
      </p:graphicFrame>
      <p:sp>
        <p:nvSpPr>
          <p:cNvPr id="3" name="TextBox 2">
            <a:extLst>
              <a:ext uri="{FF2B5EF4-FFF2-40B4-BE49-F238E27FC236}">
                <a16:creationId xmlns:a16="http://schemas.microsoft.com/office/drawing/2014/main" id="{9D45EBA9-3FC3-CF55-71E8-FB1A7A128E1D}"/>
              </a:ext>
            </a:extLst>
          </p:cNvPr>
          <p:cNvSpPr txBox="1"/>
          <p:nvPr/>
        </p:nvSpPr>
        <p:spPr>
          <a:xfrm>
            <a:off x="4374156" y="1033638"/>
            <a:ext cx="2931026" cy="584775"/>
          </a:xfrm>
          <a:prstGeom prst="rect">
            <a:avLst/>
          </a:prstGeom>
          <a:noFill/>
        </p:spPr>
        <p:txBody>
          <a:bodyPr wrap="square" rtlCol="0">
            <a:spAutoFit/>
          </a:bodyPr>
          <a:lstStyle/>
          <a:p>
            <a:r>
              <a:rPr lang="en-GB"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Limits based on i</a:t>
            </a: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rradiated data for </a:t>
            </a:r>
            <a:r>
              <a:rPr lang="en-GB"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0.06~0.24 DPA</a:t>
            </a:r>
            <a:endParaRPr lang="en-GB" sz="1600" b="1" dirty="0">
              <a:solidFill>
                <a:srgbClr val="000000"/>
              </a:solidFill>
            </a:endParaRPr>
          </a:p>
        </p:txBody>
      </p:sp>
      <p:sp>
        <p:nvSpPr>
          <p:cNvPr id="7" name="TextBox 6">
            <a:extLst>
              <a:ext uri="{FF2B5EF4-FFF2-40B4-BE49-F238E27FC236}">
                <a16:creationId xmlns:a16="http://schemas.microsoft.com/office/drawing/2014/main" id="{3B3778DA-0C8A-62D7-7623-24CC70BFB987}"/>
              </a:ext>
            </a:extLst>
          </p:cNvPr>
          <p:cNvSpPr txBox="1"/>
          <p:nvPr/>
        </p:nvSpPr>
        <p:spPr>
          <a:xfrm>
            <a:off x="459129" y="2963658"/>
            <a:ext cx="1586707" cy="646331"/>
          </a:xfrm>
          <a:prstGeom prst="rect">
            <a:avLst/>
          </a:prstGeom>
          <a:noFill/>
        </p:spPr>
        <p:txBody>
          <a:bodyPr wrap="square" rtlCol="0">
            <a:spAutoFit/>
          </a:bodyPr>
          <a:lstStyle/>
          <a:p>
            <a:r>
              <a:rPr kumimoji="0" lang="en-GB" b="1" i="0" u="none" strike="noStrike" kern="1200" cap="none" spc="0" normalizeH="0" baseline="0" noProof="0" dirty="0">
                <a:ln>
                  <a:noFill/>
                </a:ln>
                <a:solidFill>
                  <a:srgbClr val="FF6900"/>
                </a:solidFill>
                <a:effectLst/>
                <a:uLnTx/>
                <a:uFillTx/>
                <a:latin typeface="Calibri" panose="020F0502020204030204"/>
                <a:ea typeface="+mn-ea"/>
                <a:cs typeface="+mn-cs"/>
              </a:rPr>
              <a:t>US Window: 2.5 DPA/</a:t>
            </a:r>
            <a:r>
              <a:rPr kumimoji="0" lang="en-GB" b="1" i="0" u="none" strike="noStrike" kern="1200" cap="none" spc="0" normalizeH="0" baseline="0" noProof="0" dirty="0" err="1">
                <a:ln>
                  <a:noFill/>
                </a:ln>
                <a:solidFill>
                  <a:srgbClr val="FF6900"/>
                </a:solidFill>
                <a:effectLst/>
                <a:uLnTx/>
                <a:uFillTx/>
                <a:latin typeface="Calibri" panose="020F0502020204030204"/>
                <a:ea typeface="+mn-ea"/>
                <a:cs typeface="+mn-cs"/>
              </a:rPr>
              <a:t>yr</a:t>
            </a:r>
            <a:endParaRPr lang="en-GB" b="1" dirty="0">
              <a:solidFill>
                <a:srgbClr val="FF6900"/>
              </a:solidFill>
            </a:endParaRPr>
          </a:p>
        </p:txBody>
      </p:sp>
      <p:sp>
        <p:nvSpPr>
          <p:cNvPr id="11" name="TextBox 10">
            <a:extLst>
              <a:ext uri="{FF2B5EF4-FFF2-40B4-BE49-F238E27FC236}">
                <a16:creationId xmlns:a16="http://schemas.microsoft.com/office/drawing/2014/main" id="{CC3938A0-C824-F200-C690-4EB6F2DABD7A}"/>
              </a:ext>
            </a:extLst>
          </p:cNvPr>
          <p:cNvSpPr txBox="1"/>
          <p:nvPr/>
        </p:nvSpPr>
        <p:spPr>
          <a:xfrm>
            <a:off x="7551601" y="2467515"/>
            <a:ext cx="1586707" cy="646331"/>
          </a:xfrm>
          <a:prstGeom prst="rect">
            <a:avLst/>
          </a:prstGeom>
          <a:noFill/>
        </p:spPr>
        <p:txBody>
          <a:bodyPr wrap="square" rtlCol="0">
            <a:spAutoFit/>
          </a:bodyPr>
          <a:lstStyle/>
          <a:p>
            <a:r>
              <a:rPr kumimoji="0" lang="en-GB" b="1" i="0" u="none" strike="noStrike" kern="1200" cap="none" spc="0" normalizeH="0" baseline="0" noProof="0" dirty="0">
                <a:ln>
                  <a:noFill/>
                </a:ln>
                <a:solidFill>
                  <a:srgbClr val="FF6900"/>
                </a:solidFill>
                <a:effectLst/>
                <a:uLnTx/>
                <a:uFillTx/>
                <a:latin typeface="Calibri" panose="020F0502020204030204"/>
                <a:ea typeface="+mn-ea"/>
                <a:cs typeface="+mn-cs"/>
              </a:rPr>
              <a:t>DS Window: 0.7 DPA/</a:t>
            </a:r>
            <a:r>
              <a:rPr kumimoji="0" lang="en-GB" b="1" i="0" u="none" strike="noStrike" kern="1200" cap="none" spc="0" normalizeH="0" baseline="0" noProof="0" dirty="0" err="1">
                <a:ln>
                  <a:noFill/>
                </a:ln>
                <a:solidFill>
                  <a:srgbClr val="FF6900"/>
                </a:solidFill>
                <a:effectLst/>
                <a:uLnTx/>
                <a:uFillTx/>
                <a:latin typeface="Calibri" panose="020F0502020204030204"/>
                <a:ea typeface="+mn-ea"/>
                <a:cs typeface="+mn-cs"/>
              </a:rPr>
              <a:t>yr</a:t>
            </a:r>
            <a:endParaRPr lang="en-GB" b="1" dirty="0">
              <a:solidFill>
                <a:srgbClr val="FF6900"/>
              </a:solidFill>
            </a:endParaRPr>
          </a:p>
        </p:txBody>
      </p:sp>
      <p:sp>
        <p:nvSpPr>
          <p:cNvPr id="14" name="TextBox 13">
            <a:extLst>
              <a:ext uri="{FF2B5EF4-FFF2-40B4-BE49-F238E27FC236}">
                <a16:creationId xmlns:a16="http://schemas.microsoft.com/office/drawing/2014/main" id="{326779B6-875F-15D5-20BF-D31D45C033FE}"/>
              </a:ext>
            </a:extLst>
          </p:cNvPr>
          <p:cNvSpPr txBox="1"/>
          <p:nvPr/>
        </p:nvSpPr>
        <p:spPr>
          <a:xfrm>
            <a:off x="7523249" y="5813939"/>
            <a:ext cx="164340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2E2C61"/>
                </a:solidFill>
                <a:effectLst/>
                <a:uLnTx/>
                <a:uFillTx/>
                <a:latin typeface="Calibri" panose="020F0502020204030204"/>
                <a:ea typeface="+mn-ea"/>
                <a:cs typeface="+mn-cs"/>
              </a:rPr>
              <a:t>t</a:t>
            </a:r>
            <a:r>
              <a:rPr kumimoji="0" lang="en-GB" sz="1400" b="0" i="0" u="none" strike="noStrike" kern="1200" cap="none" spc="0" normalizeH="0" baseline="-25000" noProof="0" dirty="0" err="1">
                <a:ln>
                  <a:noFill/>
                </a:ln>
                <a:solidFill>
                  <a:srgbClr val="2E2C61"/>
                </a:solidFill>
                <a:effectLst/>
                <a:uLnTx/>
                <a:uFillTx/>
                <a:latin typeface="Calibri" panose="020F0502020204030204"/>
                <a:ea typeface="+mn-ea"/>
                <a:cs typeface="+mn-cs"/>
              </a:rPr>
              <a:t>min</a:t>
            </a:r>
            <a:r>
              <a:rPr kumimoji="0" lang="en-GB" sz="1400" b="0" i="0" u="none" strike="noStrike" kern="1200" cap="none" spc="0" normalizeH="0" baseline="0" noProof="0" dirty="0">
                <a:ln>
                  <a:noFill/>
                </a:ln>
                <a:solidFill>
                  <a:srgbClr val="2E2C61"/>
                </a:solidFill>
                <a:effectLst/>
                <a:uLnTx/>
                <a:uFillTx/>
                <a:latin typeface="Calibri" panose="020F0502020204030204"/>
                <a:ea typeface="+mn-ea"/>
                <a:cs typeface="+mn-cs"/>
              </a:rPr>
              <a:t> = 0.4mm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2E2C61"/>
                </a:solidFill>
                <a:effectLst/>
                <a:uLnTx/>
                <a:uFillTx/>
                <a:latin typeface="Calibri" panose="020F0502020204030204"/>
                <a:ea typeface="+mn-ea"/>
                <a:cs typeface="+mn-cs"/>
              </a:rPr>
              <a:t>T</a:t>
            </a:r>
            <a:r>
              <a:rPr kumimoji="0" lang="en-GB" sz="1400" b="0" i="0" u="none" strike="noStrike" kern="1200" cap="none" spc="0" normalizeH="0" baseline="-25000" noProof="0" dirty="0" err="1">
                <a:ln>
                  <a:noFill/>
                </a:ln>
                <a:solidFill>
                  <a:srgbClr val="2E2C61"/>
                </a:solidFill>
                <a:effectLst/>
                <a:uLnTx/>
                <a:uFillTx/>
                <a:latin typeface="Calibri" panose="020F0502020204030204"/>
                <a:ea typeface="+mn-ea"/>
                <a:cs typeface="+mn-cs"/>
              </a:rPr>
              <a:t>max</a:t>
            </a:r>
            <a:r>
              <a:rPr kumimoji="0" lang="en-GB" sz="1400" b="0" i="0" u="none" strike="noStrike" kern="1200" cap="none" spc="0" normalizeH="0" baseline="0" noProof="0" dirty="0">
                <a:ln>
                  <a:noFill/>
                </a:ln>
                <a:solidFill>
                  <a:srgbClr val="2E2C61"/>
                </a:solidFill>
                <a:effectLst/>
                <a:uLnTx/>
                <a:uFillTx/>
                <a:latin typeface="Calibri" panose="020F0502020204030204"/>
                <a:ea typeface="+mn-ea"/>
                <a:cs typeface="+mn-cs"/>
              </a:rPr>
              <a:t> = 150°C steady state, 175°C peak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E2C61"/>
                </a:solidFill>
                <a:effectLst/>
                <a:uLnTx/>
                <a:uFillTx/>
                <a:latin typeface="Calibri" panose="020F0502020204030204"/>
                <a:ea typeface="+mn-ea"/>
                <a:cs typeface="+mn-cs"/>
              </a:rPr>
              <a:t>ΔT = 55°C/pulse</a:t>
            </a:r>
          </a:p>
        </p:txBody>
      </p:sp>
      <p:sp>
        <p:nvSpPr>
          <p:cNvPr id="15" name="Date Placeholder 14">
            <a:extLst>
              <a:ext uri="{FF2B5EF4-FFF2-40B4-BE49-F238E27FC236}">
                <a16:creationId xmlns:a16="http://schemas.microsoft.com/office/drawing/2014/main" id="{C5067F3D-A45D-7467-1BB0-67D72417A113}"/>
              </a:ext>
            </a:extLst>
          </p:cNvPr>
          <p:cNvSpPr>
            <a:spLocks noGrp="1"/>
          </p:cNvSpPr>
          <p:nvPr>
            <p:ph type="dt" sz="half" idx="10"/>
          </p:nvPr>
        </p:nvSpPr>
        <p:spPr/>
        <p:txBody>
          <a:bodyPr/>
          <a:lstStyle/>
          <a:p>
            <a:r>
              <a:rPr lang="en-US"/>
              <a:t>06.29.2023</a:t>
            </a:r>
            <a:endParaRPr lang="en-US" dirty="0"/>
          </a:p>
        </p:txBody>
      </p:sp>
      <p:sp>
        <p:nvSpPr>
          <p:cNvPr id="16" name="Footer Placeholder 15">
            <a:extLst>
              <a:ext uri="{FF2B5EF4-FFF2-40B4-BE49-F238E27FC236}">
                <a16:creationId xmlns:a16="http://schemas.microsoft.com/office/drawing/2014/main" id="{0968BF20-8506-A8C0-BE53-38BC564CA6B0}"/>
              </a:ext>
            </a:extLst>
          </p:cNvPr>
          <p:cNvSpPr>
            <a:spLocks noGrp="1"/>
          </p:cNvSpPr>
          <p:nvPr>
            <p:ph type="ftr" sz="quarter" idx="11"/>
          </p:nvPr>
        </p:nvSpPr>
        <p:spPr/>
        <p:txBody>
          <a:bodyPr/>
          <a:lstStyle/>
          <a:p>
            <a:r>
              <a:rPr lang="en-US"/>
              <a:t>P. Hurh | LBNF Targetry R&amp;D Needs - RaDIATE 2023</a:t>
            </a:r>
            <a:endParaRPr lang="en-US" dirty="0"/>
          </a:p>
        </p:txBody>
      </p:sp>
      <p:sp>
        <p:nvSpPr>
          <p:cNvPr id="13" name="TextBox 12">
            <a:extLst>
              <a:ext uri="{FF2B5EF4-FFF2-40B4-BE49-F238E27FC236}">
                <a16:creationId xmlns:a16="http://schemas.microsoft.com/office/drawing/2014/main" id="{0F8E541B-46F4-22EF-8063-1C66B75583C4}"/>
              </a:ext>
            </a:extLst>
          </p:cNvPr>
          <p:cNvSpPr txBox="1"/>
          <p:nvPr/>
        </p:nvSpPr>
        <p:spPr>
          <a:xfrm>
            <a:off x="226515" y="6078603"/>
            <a:ext cx="3015786"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2E2C61"/>
                </a:solidFill>
                <a:effectLst/>
                <a:uLnTx/>
                <a:uFillTx/>
                <a:latin typeface="Calibri" panose="020F0502020204030204"/>
                <a:ea typeface="+mn-ea"/>
                <a:cs typeface="+mn-cs"/>
              </a:rPr>
              <a:t>t</a:t>
            </a:r>
            <a:r>
              <a:rPr kumimoji="0" lang="en-GB" sz="1400" b="0" i="0" u="none" strike="noStrike" kern="1200" cap="none" spc="0" normalizeH="0" baseline="-25000" noProof="0" dirty="0" err="1">
                <a:ln>
                  <a:noFill/>
                </a:ln>
                <a:solidFill>
                  <a:srgbClr val="2E2C61"/>
                </a:solidFill>
                <a:effectLst/>
                <a:uLnTx/>
                <a:uFillTx/>
                <a:latin typeface="Calibri" panose="020F0502020204030204"/>
                <a:ea typeface="+mn-ea"/>
                <a:cs typeface="+mn-cs"/>
              </a:rPr>
              <a:t>min</a:t>
            </a:r>
            <a:r>
              <a:rPr kumimoji="0" lang="en-GB" sz="1400" b="0" i="0" u="none" strike="noStrike" kern="1200" cap="none" spc="0" normalizeH="0" baseline="0" noProof="0" dirty="0">
                <a:ln>
                  <a:noFill/>
                </a:ln>
                <a:solidFill>
                  <a:srgbClr val="2E2C61"/>
                </a:solidFill>
                <a:effectLst/>
                <a:uLnTx/>
                <a:uFillTx/>
                <a:latin typeface="Calibri" panose="020F0502020204030204"/>
                <a:ea typeface="+mn-ea"/>
                <a:cs typeface="+mn-cs"/>
              </a:rPr>
              <a:t> = 0.3mm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2E2C61"/>
                </a:solidFill>
                <a:effectLst/>
                <a:uLnTx/>
                <a:uFillTx/>
                <a:latin typeface="Calibri" panose="020F0502020204030204"/>
                <a:ea typeface="+mn-ea"/>
                <a:cs typeface="+mn-cs"/>
              </a:rPr>
              <a:t>T</a:t>
            </a:r>
            <a:r>
              <a:rPr kumimoji="0" lang="en-GB" sz="1400" b="0" i="0" u="none" strike="noStrike" kern="1200" cap="none" spc="0" normalizeH="0" baseline="-25000" noProof="0" dirty="0" err="1">
                <a:ln>
                  <a:noFill/>
                </a:ln>
                <a:solidFill>
                  <a:srgbClr val="2E2C61"/>
                </a:solidFill>
                <a:effectLst/>
                <a:uLnTx/>
                <a:uFillTx/>
                <a:latin typeface="Calibri" panose="020F0502020204030204"/>
                <a:ea typeface="+mn-ea"/>
                <a:cs typeface="+mn-cs"/>
              </a:rPr>
              <a:t>max</a:t>
            </a:r>
            <a:r>
              <a:rPr kumimoji="0" lang="en-GB" sz="1400" b="0" i="0" u="none" strike="noStrike" kern="1200" cap="none" spc="0" normalizeH="0" baseline="0" noProof="0" dirty="0">
                <a:ln>
                  <a:noFill/>
                </a:ln>
                <a:solidFill>
                  <a:srgbClr val="2E2C61"/>
                </a:solidFill>
                <a:effectLst/>
                <a:uLnTx/>
                <a:uFillTx/>
                <a:latin typeface="Calibri" panose="020F0502020204030204"/>
                <a:ea typeface="+mn-ea"/>
                <a:cs typeface="+mn-cs"/>
              </a:rPr>
              <a:t> = 115°C steady state, 150°C peak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E2C61"/>
                </a:solidFill>
                <a:effectLst/>
                <a:uLnTx/>
                <a:uFillTx/>
                <a:latin typeface="Calibri" panose="020F0502020204030204"/>
                <a:ea typeface="+mn-ea"/>
                <a:cs typeface="+mn-cs"/>
              </a:rPr>
              <a:t>ΔT = 70°C/pulse</a:t>
            </a:r>
          </a:p>
        </p:txBody>
      </p:sp>
    </p:spTree>
    <p:extLst>
      <p:ext uri="{BB962C8B-B14F-4D97-AF65-F5344CB8AC3E}">
        <p14:creationId xmlns:p14="http://schemas.microsoft.com/office/powerpoint/2010/main" val="2943616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7A4E4-BFBD-938C-3B33-C21C8FAA419F}"/>
              </a:ext>
            </a:extLst>
          </p:cNvPr>
          <p:cNvSpPr>
            <a:spLocks noGrp="1"/>
          </p:cNvSpPr>
          <p:nvPr>
            <p:ph type="title"/>
          </p:nvPr>
        </p:nvSpPr>
        <p:spPr/>
        <p:txBody>
          <a:bodyPr/>
          <a:lstStyle/>
          <a:p>
            <a:r>
              <a:rPr lang="en-GB" dirty="0"/>
              <a:t>Fatigue Summary</a:t>
            </a:r>
          </a:p>
        </p:txBody>
      </p:sp>
      <p:sp>
        <p:nvSpPr>
          <p:cNvPr id="3" name="Content Placeholder 2">
            <a:extLst>
              <a:ext uri="{FF2B5EF4-FFF2-40B4-BE49-F238E27FC236}">
                <a16:creationId xmlns:a16="http://schemas.microsoft.com/office/drawing/2014/main" id="{69BE1A43-9586-9241-892C-77831F03FF5A}"/>
              </a:ext>
            </a:extLst>
          </p:cNvPr>
          <p:cNvSpPr>
            <a:spLocks noGrp="1"/>
          </p:cNvSpPr>
          <p:nvPr>
            <p:ph idx="1"/>
          </p:nvPr>
        </p:nvSpPr>
        <p:spPr>
          <a:xfrm>
            <a:off x="545565" y="1083449"/>
            <a:ext cx="11359390" cy="5093514"/>
          </a:xfrm>
        </p:spPr>
        <p:txBody>
          <a:bodyPr/>
          <a:lstStyle/>
          <a:p>
            <a:r>
              <a:rPr lang="en-GB" dirty="0"/>
              <a:t>Target fatigue results well below S-N curve for irradiated grade 23</a:t>
            </a:r>
          </a:p>
          <a:p>
            <a:pPr lvl="1"/>
            <a:r>
              <a:rPr lang="en-GB" dirty="0"/>
              <a:t>S-N curve derated for temperature based on UTS change in grade 5</a:t>
            </a:r>
          </a:p>
          <a:p>
            <a:pPr lvl="1"/>
            <a:r>
              <a:rPr lang="en-GB" dirty="0"/>
              <a:t>Peak vibration stress in driving frequency range = 78MPa, 1.5E9 cycles/</a:t>
            </a:r>
            <a:r>
              <a:rPr lang="en-GB" dirty="0" err="1"/>
              <a:t>yr</a:t>
            </a:r>
            <a:r>
              <a:rPr lang="en-GB" dirty="0"/>
              <a:t> max</a:t>
            </a:r>
          </a:p>
          <a:p>
            <a:pPr lvl="2"/>
            <a:r>
              <a:rPr lang="en-GB" dirty="0"/>
              <a:t>Note that this peak is adjacent to the core segments, not in a pressure containing part</a:t>
            </a:r>
          </a:p>
          <a:p>
            <a:pPr lvl="1"/>
            <a:endParaRPr lang="en-GB" dirty="0"/>
          </a:p>
          <a:p>
            <a:pPr lvl="1"/>
            <a:endParaRPr lang="en-GB" dirty="0"/>
          </a:p>
        </p:txBody>
      </p:sp>
      <p:grpSp>
        <p:nvGrpSpPr>
          <p:cNvPr id="15" name="Group 14">
            <a:extLst>
              <a:ext uri="{FF2B5EF4-FFF2-40B4-BE49-F238E27FC236}">
                <a16:creationId xmlns:a16="http://schemas.microsoft.com/office/drawing/2014/main" id="{88FD53BE-694F-ADCA-5A2F-755C83CB2C8E}"/>
              </a:ext>
            </a:extLst>
          </p:cNvPr>
          <p:cNvGrpSpPr/>
          <p:nvPr/>
        </p:nvGrpSpPr>
        <p:grpSpPr>
          <a:xfrm>
            <a:off x="337462" y="2586064"/>
            <a:ext cx="11497251" cy="3350294"/>
            <a:chOff x="337462" y="2479526"/>
            <a:chExt cx="11497251" cy="3350294"/>
          </a:xfrm>
        </p:grpSpPr>
        <p:grpSp>
          <p:nvGrpSpPr>
            <p:cNvPr id="5" name="Group 4">
              <a:extLst>
                <a:ext uri="{FF2B5EF4-FFF2-40B4-BE49-F238E27FC236}">
                  <a16:creationId xmlns:a16="http://schemas.microsoft.com/office/drawing/2014/main" id="{858D51CA-3C79-C6C2-91FB-5CC69D46B83C}"/>
                </a:ext>
              </a:extLst>
            </p:cNvPr>
            <p:cNvGrpSpPr/>
            <p:nvPr/>
          </p:nvGrpSpPr>
          <p:grpSpPr>
            <a:xfrm>
              <a:off x="337462" y="2494626"/>
              <a:ext cx="5772610" cy="3199786"/>
              <a:chOff x="-6137722" y="170211"/>
              <a:chExt cx="5534025" cy="3067537"/>
            </a:xfrm>
          </p:grpSpPr>
          <p:grpSp>
            <p:nvGrpSpPr>
              <p:cNvPr id="6" name="Group 5">
                <a:extLst>
                  <a:ext uri="{FF2B5EF4-FFF2-40B4-BE49-F238E27FC236}">
                    <a16:creationId xmlns:a16="http://schemas.microsoft.com/office/drawing/2014/main" id="{B16DD557-FEAD-6911-2437-FB553E7E0C19}"/>
                  </a:ext>
                </a:extLst>
              </p:cNvPr>
              <p:cNvGrpSpPr/>
              <p:nvPr/>
            </p:nvGrpSpPr>
            <p:grpSpPr>
              <a:xfrm>
                <a:off x="-6137722" y="170211"/>
                <a:ext cx="5534025" cy="3067537"/>
                <a:chOff x="-316489" y="1208157"/>
                <a:chExt cx="5534025" cy="3067537"/>
              </a:xfrm>
            </p:grpSpPr>
            <p:pic>
              <p:nvPicPr>
                <p:cNvPr id="9" name="Picture 4" descr="image004">
                  <a:extLst>
                    <a:ext uri="{FF2B5EF4-FFF2-40B4-BE49-F238E27FC236}">
                      <a16:creationId xmlns:a16="http://schemas.microsoft.com/office/drawing/2014/main" id="{43E04659-4CB7-E378-704A-7C64C18891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997"/>
                <a:stretch/>
              </p:blipFill>
              <p:spPr bwMode="auto">
                <a:xfrm>
                  <a:off x="-316489" y="1208157"/>
                  <a:ext cx="5534025" cy="306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860BFBF1-2B32-A645-E9F2-A4A97B561EAE}"/>
                    </a:ext>
                  </a:extLst>
                </p:cNvPr>
                <p:cNvCxnSpPr/>
                <p:nvPr/>
              </p:nvCxnSpPr>
              <p:spPr>
                <a:xfrm>
                  <a:off x="320098" y="3222694"/>
                  <a:ext cx="4645602"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370C8A74-0AFB-2ADF-D1C1-3CC395218CF1}"/>
                  </a:ext>
                </a:extLst>
              </p:cNvPr>
              <p:cNvSpPr txBox="1"/>
              <p:nvPr/>
            </p:nvSpPr>
            <p:spPr>
              <a:xfrm>
                <a:off x="-5557209" y="1896405"/>
                <a:ext cx="1752600" cy="307777"/>
              </a:xfrm>
              <a:prstGeom prst="rect">
                <a:avLst/>
              </a:prstGeom>
              <a:noFill/>
            </p:spPr>
            <p:txBody>
              <a:bodyPr wrap="square" rtlCol="0">
                <a:spAutoFit/>
              </a:bodyPr>
              <a:lstStyle/>
              <a:p>
                <a:r>
                  <a:rPr lang="en-GB" sz="1400" dirty="0">
                    <a:solidFill>
                      <a:srgbClr val="FF0000"/>
                    </a:solidFill>
                  </a:rPr>
                  <a:t>Stress Criterion</a:t>
                </a:r>
              </a:p>
            </p:txBody>
          </p:sp>
          <p:sp>
            <p:nvSpPr>
              <p:cNvPr id="8" name="Rectangle 7">
                <a:extLst>
                  <a:ext uri="{FF2B5EF4-FFF2-40B4-BE49-F238E27FC236}">
                    <a16:creationId xmlns:a16="http://schemas.microsoft.com/office/drawing/2014/main" id="{5FBE1755-8608-8CAA-DC0D-B944EA0663B9}"/>
                  </a:ext>
                </a:extLst>
              </p:cNvPr>
              <p:cNvSpPr/>
              <p:nvPr/>
            </p:nvSpPr>
            <p:spPr>
              <a:xfrm>
                <a:off x="-3824704" y="939800"/>
                <a:ext cx="289597" cy="182245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 name="Picture 10">
              <a:extLst>
                <a:ext uri="{FF2B5EF4-FFF2-40B4-BE49-F238E27FC236}">
                  <a16:creationId xmlns:a16="http://schemas.microsoft.com/office/drawing/2014/main" id="{FD11F703-10F6-0DD4-E5FF-6BE1BABBD06C}"/>
                </a:ext>
              </a:extLst>
            </p:cNvPr>
            <p:cNvPicPr>
              <a:picLocks noChangeAspect="1"/>
            </p:cNvPicPr>
            <p:nvPr/>
          </p:nvPicPr>
          <p:blipFill>
            <a:blip r:embed="rId3"/>
            <a:stretch>
              <a:fillRect/>
            </a:stretch>
          </p:blipFill>
          <p:spPr>
            <a:xfrm>
              <a:off x="6218250" y="2479526"/>
              <a:ext cx="5616463" cy="3350294"/>
            </a:xfrm>
            <a:prstGeom prst="rect">
              <a:avLst/>
            </a:prstGeom>
          </p:spPr>
        </p:pic>
        <p:sp>
          <p:nvSpPr>
            <p:cNvPr id="12" name="TextBox 11">
              <a:extLst>
                <a:ext uri="{FF2B5EF4-FFF2-40B4-BE49-F238E27FC236}">
                  <a16:creationId xmlns:a16="http://schemas.microsoft.com/office/drawing/2014/main" id="{57873D35-FE6F-7EE9-BDB8-BDF7318F9451}"/>
                </a:ext>
              </a:extLst>
            </p:cNvPr>
            <p:cNvSpPr txBox="1"/>
            <p:nvPr/>
          </p:nvSpPr>
          <p:spPr>
            <a:xfrm>
              <a:off x="6953388" y="4321593"/>
              <a:ext cx="2722637" cy="338554"/>
            </a:xfrm>
            <a:prstGeom prst="rect">
              <a:avLst/>
            </a:prstGeom>
            <a:noFill/>
          </p:spPr>
          <p:txBody>
            <a:bodyPr wrap="square" rtlCol="0">
              <a:spAutoFit/>
            </a:bodyPr>
            <a:lstStyle/>
            <a:p>
              <a:r>
                <a:rPr lang="en-GB" sz="16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I</a:t>
              </a:r>
              <a:r>
                <a:rPr lang="en-GB"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rradiated to 0.06~0.24 DPA</a:t>
              </a:r>
              <a:endParaRPr lang="en-GB" sz="1600" b="1" dirty="0">
                <a:solidFill>
                  <a:srgbClr val="000000"/>
                </a:solidFill>
              </a:endParaRPr>
            </a:p>
          </p:txBody>
        </p:sp>
        <p:cxnSp>
          <p:nvCxnSpPr>
            <p:cNvPr id="13" name="Straight Arrow Connector 12">
              <a:extLst>
                <a:ext uri="{FF2B5EF4-FFF2-40B4-BE49-F238E27FC236}">
                  <a16:creationId xmlns:a16="http://schemas.microsoft.com/office/drawing/2014/main" id="{3C3B6C82-A308-411A-5B8E-CAEA43D9E963}"/>
                </a:ext>
              </a:extLst>
            </p:cNvPr>
            <p:cNvCxnSpPr>
              <a:cxnSpLocks/>
            </p:cNvCxnSpPr>
            <p:nvPr/>
          </p:nvCxnSpPr>
          <p:spPr>
            <a:xfrm flipV="1">
              <a:off x="9450972" y="4088173"/>
              <a:ext cx="333231" cy="402697"/>
            </a:xfrm>
            <a:prstGeom prst="straightConnector1">
              <a:avLst/>
            </a:prstGeom>
            <a:ln w="38100">
              <a:solidFill>
                <a:srgbClr val="000000"/>
              </a:solidFill>
              <a:tailEnd type="triangle"/>
            </a:ln>
          </p:spPr>
          <p:style>
            <a:lnRef idx="1">
              <a:schemeClr val="accent3"/>
            </a:lnRef>
            <a:fillRef idx="0">
              <a:schemeClr val="accent3"/>
            </a:fillRef>
            <a:effectRef idx="0">
              <a:schemeClr val="accent3"/>
            </a:effectRef>
            <a:fontRef idx="minor">
              <a:schemeClr val="tx1"/>
            </a:fontRef>
          </p:style>
        </p:cxnSp>
      </p:grpSp>
      <p:sp>
        <p:nvSpPr>
          <p:cNvPr id="16" name="TextBox 15">
            <a:extLst>
              <a:ext uri="{FF2B5EF4-FFF2-40B4-BE49-F238E27FC236}">
                <a16:creationId xmlns:a16="http://schemas.microsoft.com/office/drawing/2014/main" id="{D254EB2E-DF9A-6EAF-452F-337814A0AF45}"/>
              </a:ext>
            </a:extLst>
          </p:cNvPr>
          <p:cNvSpPr txBox="1"/>
          <p:nvPr/>
        </p:nvSpPr>
        <p:spPr>
          <a:xfrm>
            <a:off x="7011249" y="5825550"/>
            <a:ext cx="4823463" cy="523220"/>
          </a:xfrm>
          <a:prstGeom prst="rect">
            <a:avLst/>
          </a:prstGeom>
          <a:solidFill>
            <a:schemeClr val="bg1"/>
          </a:solidFill>
        </p:spPr>
        <p:txBody>
          <a:bodyPr wrap="square" rtlCol="0">
            <a:spAutoFit/>
          </a:bodyPr>
          <a:lstStyle/>
          <a:p>
            <a:pPr algn="ctr"/>
            <a:r>
              <a:rPr lang="en-GB" sz="1400" b="1" dirty="0"/>
              <a:t>Titanium peak results occur at stress concentrations and should be overly conservative</a:t>
            </a:r>
          </a:p>
        </p:txBody>
      </p:sp>
      <p:sp>
        <p:nvSpPr>
          <p:cNvPr id="14" name="Date Placeholder 13">
            <a:extLst>
              <a:ext uri="{FF2B5EF4-FFF2-40B4-BE49-F238E27FC236}">
                <a16:creationId xmlns:a16="http://schemas.microsoft.com/office/drawing/2014/main" id="{1F4106A0-D2C7-C0AD-3F29-FE7F0325B37D}"/>
              </a:ext>
            </a:extLst>
          </p:cNvPr>
          <p:cNvSpPr>
            <a:spLocks noGrp="1"/>
          </p:cNvSpPr>
          <p:nvPr>
            <p:ph type="dt" sz="half" idx="10"/>
          </p:nvPr>
        </p:nvSpPr>
        <p:spPr/>
        <p:txBody>
          <a:bodyPr/>
          <a:lstStyle/>
          <a:p>
            <a:r>
              <a:rPr lang="en-US"/>
              <a:t>06.29.2023</a:t>
            </a:r>
            <a:endParaRPr lang="en-US" dirty="0"/>
          </a:p>
        </p:txBody>
      </p:sp>
      <p:sp>
        <p:nvSpPr>
          <p:cNvPr id="17" name="Footer Placeholder 16">
            <a:extLst>
              <a:ext uri="{FF2B5EF4-FFF2-40B4-BE49-F238E27FC236}">
                <a16:creationId xmlns:a16="http://schemas.microsoft.com/office/drawing/2014/main" id="{79038A2D-1873-9401-C989-D7DC3339F0EF}"/>
              </a:ext>
            </a:extLst>
          </p:cNvPr>
          <p:cNvSpPr>
            <a:spLocks noGrp="1"/>
          </p:cNvSpPr>
          <p:nvPr>
            <p:ph type="ftr" sz="quarter" idx="11"/>
          </p:nvPr>
        </p:nvSpPr>
        <p:spPr/>
        <p:txBody>
          <a:bodyPr/>
          <a:lstStyle/>
          <a:p>
            <a:r>
              <a:rPr lang="en-US"/>
              <a:t>P. Hurh | LBNF Targetry R&amp;D Needs - RaDIATE 2023</a:t>
            </a:r>
            <a:endParaRPr lang="en-US" dirty="0"/>
          </a:p>
        </p:txBody>
      </p:sp>
    </p:spTree>
    <p:extLst>
      <p:ext uri="{BB962C8B-B14F-4D97-AF65-F5344CB8AC3E}">
        <p14:creationId xmlns:p14="http://schemas.microsoft.com/office/powerpoint/2010/main" val="3919892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6AF3B50-FC24-BC1E-05B6-BCFA3458945F}"/>
              </a:ext>
            </a:extLst>
          </p:cNvPr>
          <p:cNvGrpSpPr/>
          <p:nvPr/>
        </p:nvGrpSpPr>
        <p:grpSpPr>
          <a:xfrm>
            <a:off x="2605285" y="546969"/>
            <a:ext cx="9406580" cy="5656888"/>
            <a:chOff x="2312324" y="388013"/>
            <a:chExt cx="9406580" cy="5656888"/>
          </a:xfrm>
        </p:grpSpPr>
        <p:pic>
          <p:nvPicPr>
            <p:cNvPr id="3" name="Picture 2"/>
            <p:cNvPicPr>
              <a:picLocks noChangeAspect="1"/>
            </p:cNvPicPr>
            <p:nvPr/>
          </p:nvPicPr>
          <p:blipFill>
            <a:blip r:embed="rId2"/>
            <a:stretch>
              <a:fillRect/>
            </a:stretch>
          </p:blipFill>
          <p:spPr>
            <a:xfrm>
              <a:off x="2312324" y="464653"/>
              <a:ext cx="4669757" cy="5580248"/>
            </a:xfrm>
            <a:prstGeom prst="rect">
              <a:avLst/>
            </a:prstGeom>
          </p:spPr>
        </p:pic>
        <p:pic>
          <p:nvPicPr>
            <p:cNvPr id="5" name="Picture 4"/>
            <p:cNvPicPr>
              <a:picLocks noChangeAspect="1"/>
            </p:cNvPicPr>
            <p:nvPr/>
          </p:nvPicPr>
          <p:blipFill>
            <a:blip r:embed="rId3"/>
            <a:stretch>
              <a:fillRect/>
            </a:stretch>
          </p:blipFill>
          <p:spPr>
            <a:xfrm>
              <a:off x="7088247" y="388013"/>
              <a:ext cx="4630657" cy="5630521"/>
            </a:xfrm>
            <a:prstGeom prst="rect">
              <a:avLst/>
            </a:prstGeom>
          </p:spPr>
        </p:pic>
        <p:sp>
          <p:nvSpPr>
            <p:cNvPr id="9" name="TextBox 8"/>
            <p:cNvSpPr txBox="1"/>
            <p:nvPr/>
          </p:nvSpPr>
          <p:spPr>
            <a:xfrm>
              <a:off x="4042611" y="2107932"/>
              <a:ext cx="5062888" cy="646331"/>
            </a:xfrm>
            <a:prstGeom prst="rect">
              <a:avLst/>
            </a:prstGeom>
            <a:noFill/>
          </p:spPr>
          <p:txBody>
            <a:bodyPr wrap="square" rtlCol="0">
              <a:spAutoFit/>
            </a:bodyPr>
            <a:lstStyle/>
            <a:p>
              <a:r>
                <a:rPr lang="en-GB" dirty="0"/>
                <a:t>F4C=0.06 </a:t>
              </a:r>
              <a:r>
                <a:rPr lang="en-GB" dirty="0" err="1"/>
                <a:t>dpa</a:t>
              </a:r>
              <a:r>
                <a:rPr lang="en-GB" dirty="0"/>
                <a:t> at </a:t>
              </a:r>
              <a:r>
                <a:rPr lang="en-GB" dirty="0" err="1"/>
                <a:t>Tirr</a:t>
              </a:r>
              <a:r>
                <a:rPr lang="en-GB" dirty="0"/>
                <a:t>=47°C</a:t>
              </a:r>
            </a:p>
            <a:p>
              <a:endParaRPr lang="en-GB" dirty="0"/>
            </a:p>
          </p:txBody>
        </p:sp>
        <p:sp>
          <p:nvSpPr>
            <p:cNvPr id="11" name="TextBox 10"/>
            <p:cNvSpPr txBox="1"/>
            <p:nvPr/>
          </p:nvSpPr>
          <p:spPr>
            <a:xfrm>
              <a:off x="3912567" y="4870383"/>
              <a:ext cx="3070459" cy="646331"/>
            </a:xfrm>
            <a:prstGeom prst="rect">
              <a:avLst/>
            </a:prstGeom>
            <a:noFill/>
          </p:spPr>
          <p:txBody>
            <a:bodyPr wrap="square" rtlCol="0">
              <a:spAutoFit/>
            </a:bodyPr>
            <a:lstStyle/>
            <a:p>
              <a:r>
                <a:rPr lang="en-GB" dirty="0"/>
                <a:t>T4C=0.06 </a:t>
              </a:r>
              <a:r>
                <a:rPr lang="en-GB" dirty="0" err="1"/>
                <a:t>dpa</a:t>
              </a:r>
              <a:r>
                <a:rPr lang="en-GB" dirty="0"/>
                <a:t> @ 47°C, </a:t>
              </a:r>
            </a:p>
            <a:p>
              <a:r>
                <a:rPr lang="en-GB" dirty="0"/>
                <a:t>T5/T8=0.23 </a:t>
              </a:r>
              <a:r>
                <a:rPr lang="en-GB" dirty="0" err="1"/>
                <a:t>dpa</a:t>
              </a:r>
              <a:r>
                <a:rPr lang="en-GB" dirty="0"/>
                <a:t> @ 125°C</a:t>
              </a:r>
            </a:p>
          </p:txBody>
        </p:sp>
        <p:sp>
          <p:nvSpPr>
            <p:cNvPr id="12" name="TextBox 11"/>
            <p:cNvSpPr txBox="1"/>
            <p:nvPr/>
          </p:nvSpPr>
          <p:spPr>
            <a:xfrm>
              <a:off x="8819702" y="2107932"/>
              <a:ext cx="2334373" cy="369332"/>
            </a:xfrm>
            <a:prstGeom prst="rect">
              <a:avLst/>
            </a:prstGeom>
            <a:noFill/>
          </p:spPr>
          <p:txBody>
            <a:bodyPr wrap="square" rtlCol="0">
              <a:spAutoFit/>
            </a:bodyPr>
            <a:lstStyle/>
            <a:p>
              <a:r>
                <a:rPr lang="da-DK" dirty="0"/>
                <a:t>N5=0.22 dpa @112°C</a:t>
              </a:r>
              <a:endParaRPr lang="en-GB" dirty="0"/>
            </a:p>
          </p:txBody>
        </p:sp>
        <p:sp>
          <p:nvSpPr>
            <p:cNvPr id="13" name="TextBox 12"/>
            <p:cNvSpPr txBox="1"/>
            <p:nvPr/>
          </p:nvSpPr>
          <p:spPr>
            <a:xfrm>
              <a:off x="8819703" y="4870383"/>
              <a:ext cx="2334373" cy="369332"/>
            </a:xfrm>
            <a:prstGeom prst="rect">
              <a:avLst/>
            </a:prstGeom>
            <a:noFill/>
          </p:spPr>
          <p:txBody>
            <a:bodyPr wrap="square" rtlCol="0">
              <a:spAutoFit/>
            </a:bodyPr>
            <a:lstStyle/>
            <a:p>
              <a:r>
                <a:rPr lang="da-DK" dirty="0"/>
                <a:t>F52=0.22 dpa @112°C</a:t>
              </a:r>
              <a:endParaRPr lang="en-GB" dirty="0"/>
            </a:p>
          </p:txBody>
        </p:sp>
      </p:grpSp>
      <p:sp>
        <p:nvSpPr>
          <p:cNvPr id="2" name="Title 1">
            <a:extLst>
              <a:ext uri="{FF2B5EF4-FFF2-40B4-BE49-F238E27FC236}">
                <a16:creationId xmlns:a16="http://schemas.microsoft.com/office/drawing/2014/main" id="{E7BA592C-A548-D61F-1C0E-982E25F835E9}"/>
              </a:ext>
            </a:extLst>
          </p:cNvPr>
          <p:cNvSpPr>
            <a:spLocks noGrp="1"/>
          </p:cNvSpPr>
          <p:nvPr>
            <p:ph type="title"/>
          </p:nvPr>
        </p:nvSpPr>
        <p:spPr>
          <a:xfrm>
            <a:off x="0" y="28850"/>
            <a:ext cx="12192000" cy="646331"/>
          </a:xfrm>
        </p:spPr>
        <p:txBody>
          <a:bodyPr/>
          <a:lstStyle/>
          <a:p>
            <a:r>
              <a:rPr lang="en-GB" dirty="0"/>
              <a:t>Irradiated Titanium Data</a:t>
            </a:r>
          </a:p>
        </p:txBody>
      </p:sp>
      <p:sp>
        <p:nvSpPr>
          <p:cNvPr id="7" name="Content Placeholder 2">
            <a:extLst>
              <a:ext uri="{FF2B5EF4-FFF2-40B4-BE49-F238E27FC236}">
                <a16:creationId xmlns:a16="http://schemas.microsoft.com/office/drawing/2014/main" id="{51D89D04-7CFE-7392-C1DD-014568721F1A}"/>
              </a:ext>
            </a:extLst>
          </p:cNvPr>
          <p:cNvSpPr>
            <a:spLocks noGrp="1"/>
          </p:cNvSpPr>
          <p:nvPr>
            <p:ph idx="1"/>
          </p:nvPr>
        </p:nvSpPr>
        <p:spPr>
          <a:xfrm>
            <a:off x="88778" y="1083449"/>
            <a:ext cx="2516508" cy="4473972"/>
          </a:xfrm>
        </p:spPr>
        <p:txBody>
          <a:bodyPr>
            <a:normAutofit/>
          </a:bodyPr>
          <a:lstStyle/>
          <a:p>
            <a:pPr marL="0" indent="0">
              <a:buNone/>
            </a:pPr>
            <a:r>
              <a:rPr lang="en-GB" sz="1600" dirty="0"/>
              <a:t>Increase in UTS, but rapid loss of ductility. Results based on stress linearisation may no longer be conservative.</a:t>
            </a:r>
          </a:p>
          <a:p>
            <a:pPr marL="0" indent="0">
              <a:buNone/>
            </a:pPr>
            <a:endParaRPr lang="en-GB" sz="1600" dirty="0"/>
          </a:p>
          <a:p>
            <a:pPr marL="0" indent="0">
              <a:buNone/>
            </a:pPr>
            <a:r>
              <a:rPr lang="en-GB" sz="1600" dirty="0"/>
              <a:t>Tensile-tensile irradiated fatigue tests will also capture some effect of tensile strength.</a:t>
            </a:r>
          </a:p>
          <a:p>
            <a:pPr marL="0" indent="0">
              <a:buNone/>
            </a:pPr>
            <a:endParaRPr lang="en-GB" sz="1600" dirty="0"/>
          </a:p>
          <a:p>
            <a:pPr marL="0" indent="0">
              <a:buNone/>
            </a:pPr>
            <a:r>
              <a:rPr lang="en-GB" sz="1600" dirty="0"/>
              <a:t>No guidelines in ASME BPVC for how to account for radiation damage.</a:t>
            </a:r>
          </a:p>
        </p:txBody>
      </p:sp>
      <p:sp>
        <p:nvSpPr>
          <p:cNvPr id="10" name="Date Placeholder 9">
            <a:extLst>
              <a:ext uri="{FF2B5EF4-FFF2-40B4-BE49-F238E27FC236}">
                <a16:creationId xmlns:a16="http://schemas.microsoft.com/office/drawing/2014/main" id="{01E03465-95F0-6871-CC7F-084418DF22BE}"/>
              </a:ext>
            </a:extLst>
          </p:cNvPr>
          <p:cNvSpPr>
            <a:spLocks noGrp="1"/>
          </p:cNvSpPr>
          <p:nvPr>
            <p:ph type="dt" sz="half" idx="10"/>
          </p:nvPr>
        </p:nvSpPr>
        <p:spPr/>
        <p:txBody>
          <a:bodyPr/>
          <a:lstStyle/>
          <a:p>
            <a:r>
              <a:rPr lang="en-US"/>
              <a:t>06.29.2023</a:t>
            </a:r>
            <a:endParaRPr lang="en-US" dirty="0"/>
          </a:p>
        </p:txBody>
      </p:sp>
      <p:sp>
        <p:nvSpPr>
          <p:cNvPr id="14" name="Footer Placeholder 13">
            <a:extLst>
              <a:ext uri="{FF2B5EF4-FFF2-40B4-BE49-F238E27FC236}">
                <a16:creationId xmlns:a16="http://schemas.microsoft.com/office/drawing/2014/main" id="{8ACD80B6-8B93-4C84-5F4A-4A5726C959DF}"/>
              </a:ext>
            </a:extLst>
          </p:cNvPr>
          <p:cNvSpPr>
            <a:spLocks noGrp="1"/>
          </p:cNvSpPr>
          <p:nvPr>
            <p:ph type="ftr" sz="quarter" idx="11"/>
          </p:nvPr>
        </p:nvSpPr>
        <p:spPr/>
        <p:txBody>
          <a:bodyPr/>
          <a:lstStyle/>
          <a:p>
            <a:r>
              <a:rPr lang="en-US" dirty="0"/>
              <a:t>P. Hurh | LBNF </a:t>
            </a:r>
            <a:r>
              <a:rPr lang="en-US" dirty="0" err="1"/>
              <a:t>Targetry</a:t>
            </a:r>
            <a:r>
              <a:rPr lang="en-US" dirty="0"/>
              <a:t> R&amp;D Needs - </a:t>
            </a:r>
            <a:r>
              <a:rPr lang="en-US" dirty="0" err="1"/>
              <a:t>RaDIATE</a:t>
            </a:r>
            <a:r>
              <a:rPr lang="en-US" dirty="0"/>
              <a:t> 2023</a:t>
            </a:r>
          </a:p>
        </p:txBody>
      </p:sp>
      <p:sp>
        <p:nvSpPr>
          <p:cNvPr id="6" name="TextBox 5"/>
          <p:cNvSpPr txBox="1"/>
          <p:nvPr/>
        </p:nvSpPr>
        <p:spPr>
          <a:xfrm>
            <a:off x="2384386" y="6256858"/>
            <a:ext cx="8492162" cy="523220"/>
          </a:xfrm>
          <a:prstGeom prst="rect">
            <a:avLst/>
          </a:prstGeom>
          <a:solidFill>
            <a:schemeClr val="bg1"/>
          </a:solidFill>
        </p:spPr>
        <p:txBody>
          <a:bodyPr wrap="square" rtlCol="0">
            <a:spAutoFit/>
          </a:bodyPr>
          <a:lstStyle/>
          <a:p>
            <a:r>
              <a:rPr lang="en-GB" sz="1400" i="1" dirty="0"/>
              <a:t>“</a:t>
            </a:r>
            <a:r>
              <a:rPr lang="en-US" sz="1400" i="1" dirty="0"/>
              <a:t>Tensile behavior of dual-phase titanium alloys under high-intensity proton beam exposure: radiation-induced omega phase transformation in Ti-6Al-4V</a:t>
            </a:r>
            <a:r>
              <a:rPr lang="en-GB" sz="1400" i="1" dirty="0"/>
              <a:t>”, </a:t>
            </a:r>
            <a:r>
              <a:rPr lang="en-GB" sz="1400" dirty="0"/>
              <a:t>T. Ishida et al., Journal of Nuclear Materials, 2020</a:t>
            </a:r>
          </a:p>
        </p:txBody>
      </p:sp>
    </p:spTree>
    <p:extLst>
      <p:ext uri="{BB962C8B-B14F-4D97-AF65-F5344CB8AC3E}">
        <p14:creationId xmlns:p14="http://schemas.microsoft.com/office/powerpoint/2010/main" val="1102851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1DD2-AE56-6ABD-2E61-69FE98E02507}"/>
              </a:ext>
            </a:extLst>
          </p:cNvPr>
          <p:cNvSpPr>
            <a:spLocks noGrp="1"/>
          </p:cNvSpPr>
          <p:nvPr>
            <p:ph type="title"/>
          </p:nvPr>
        </p:nvSpPr>
        <p:spPr>
          <a:xfrm>
            <a:off x="609600" y="432610"/>
            <a:ext cx="11057467" cy="569268"/>
          </a:xfrm>
        </p:spPr>
        <p:txBody>
          <a:bodyPr anchor="b">
            <a:normAutofit/>
          </a:bodyPr>
          <a:lstStyle/>
          <a:p>
            <a:r>
              <a:rPr lang="en-US" dirty="0"/>
              <a:t>LBNF Beamline BID Irradiation Environment </a:t>
            </a:r>
            <a:r>
              <a:rPr lang="en-US"/>
              <a:t>Parameter Table</a:t>
            </a:r>
            <a:endParaRPr lang="en-US" dirty="0"/>
          </a:p>
        </p:txBody>
      </p:sp>
      <p:sp>
        <p:nvSpPr>
          <p:cNvPr id="4" name="Date Placeholder 3">
            <a:extLst>
              <a:ext uri="{FF2B5EF4-FFF2-40B4-BE49-F238E27FC236}">
                <a16:creationId xmlns:a16="http://schemas.microsoft.com/office/drawing/2014/main" id="{6768F449-CF4D-851C-D294-6A6A23A0306E}"/>
              </a:ext>
            </a:extLst>
          </p:cNvPr>
          <p:cNvSpPr>
            <a:spLocks noGrp="1"/>
          </p:cNvSpPr>
          <p:nvPr>
            <p:ph type="dt" sz="half" idx="10"/>
          </p:nvPr>
        </p:nvSpPr>
        <p:spPr>
          <a:xfrm>
            <a:off x="1156651" y="6539725"/>
            <a:ext cx="1104900" cy="187452"/>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06.29.2023</a:t>
            </a:r>
          </a:p>
        </p:txBody>
      </p:sp>
      <p:sp>
        <p:nvSpPr>
          <p:cNvPr id="5" name="Footer Placeholder 4">
            <a:extLst>
              <a:ext uri="{FF2B5EF4-FFF2-40B4-BE49-F238E27FC236}">
                <a16:creationId xmlns:a16="http://schemas.microsoft.com/office/drawing/2014/main" id="{8A14EA83-FEAD-50D0-9E6B-B13AD6D73EFC}"/>
              </a:ext>
            </a:extLst>
          </p:cNvPr>
          <p:cNvSpPr>
            <a:spLocks noGrp="1"/>
          </p:cNvSpPr>
          <p:nvPr>
            <p:ph type="ftr" sz="quarter" idx="11"/>
          </p:nvPr>
        </p:nvSpPr>
        <p:spPr>
          <a:xfrm>
            <a:off x="2694498" y="6539725"/>
            <a:ext cx="6893052" cy="187452"/>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P. Hurh | LBNF Targetry R&amp;D Needs - RaDIATE 2023</a:t>
            </a:r>
          </a:p>
        </p:txBody>
      </p:sp>
      <p:sp>
        <p:nvSpPr>
          <p:cNvPr id="6" name="Slide Number Placeholder 5">
            <a:extLst>
              <a:ext uri="{FF2B5EF4-FFF2-40B4-BE49-F238E27FC236}">
                <a16:creationId xmlns:a16="http://schemas.microsoft.com/office/drawing/2014/main" id="{43E7CFC7-A5CD-DD08-0C58-9D2BC8A74952}"/>
              </a:ext>
            </a:extLst>
          </p:cNvPr>
          <p:cNvSpPr>
            <a:spLocks noGrp="1"/>
          </p:cNvSpPr>
          <p:nvPr>
            <p:ph type="sldNum" sz="quarter" idx="12"/>
          </p:nvPr>
        </p:nvSpPr>
        <p:spPr>
          <a:xfrm>
            <a:off x="383455" y="6539725"/>
            <a:ext cx="454745" cy="187452"/>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EFEA031F-3946-4BBC-949C-5EB2BB7BA03C}" type="slidenum">
              <a:rPr kumimoji="0" lang="en-US" b="1"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39</a:t>
            </a:fld>
            <a:endParaRPr kumimoji="0" lang="en-US" b="1" i="0" u="none" strike="noStrike" kern="1200" cap="none" spc="0" normalizeH="0" baseline="0" noProof="0">
              <a:ln>
                <a:noFill/>
              </a:ln>
              <a:effectLst/>
              <a:uLnTx/>
              <a:uFillTx/>
            </a:endParaRPr>
          </a:p>
        </p:txBody>
      </p:sp>
      <p:graphicFrame>
        <p:nvGraphicFramePr>
          <p:cNvPr id="8" name="Content Placeholder 7">
            <a:extLst>
              <a:ext uri="{FF2B5EF4-FFF2-40B4-BE49-F238E27FC236}">
                <a16:creationId xmlns:a16="http://schemas.microsoft.com/office/drawing/2014/main" id="{B5E8EBDC-7DFB-47E8-8057-BCB9368B3FE8}"/>
              </a:ext>
            </a:extLst>
          </p:cNvPr>
          <p:cNvGraphicFramePr>
            <a:graphicFrameLocks noGrp="1"/>
          </p:cNvGraphicFramePr>
          <p:nvPr>
            <p:ph idx="13"/>
          </p:nvPr>
        </p:nvGraphicFramePr>
        <p:xfrm>
          <a:off x="609600" y="1311747"/>
          <a:ext cx="11057472" cy="4432644"/>
        </p:xfrm>
        <a:graphic>
          <a:graphicData uri="http://schemas.openxmlformats.org/drawingml/2006/table">
            <a:tbl>
              <a:tblPr firstRow="1" bandRow="1">
                <a:solidFill>
                  <a:schemeClr val="bg1"/>
                </a:solidFill>
              </a:tblPr>
              <a:tblGrid>
                <a:gridCol w="1486852">
                  <a:extLst>
                    <a:ext uri="{9D8B030D-6E8A-4147-A177-3AD203B41FA5}">
                      <a16:colId xmlns:a16="http://schemas.microsoft.com/office/drawing/2014/main" val="3128832848"/>
                    </a:ext>
                  </a:extLst>
                </a:gridCol>
                <a:gridCol w="976528">
                  <a:extLst>
                    <a:ext uri="{9D8B030D-6E8A-4147-A177-3AD203B41FA5}">
                      <a16:colId xmlns:a16="http://schemas.microsoft.com/office/drawing/2014/main" val="730677708"/>
                    </a:ext>
                  </a:extLst>
                </a:gridCol>
                <a:gridCol w="1152479">
                  <a:extLst>
                    <a:ext uri="{9D8B030D-6E8A-4147-A177-3AD203B41FA5}">
                      <a16:colId xmlns:a16="http://schemas.microsoft.com/office/drawing/2014/main" val="2184815064"/>
                    </a:ext>
                  </a:extLst>
                </a:gridCol>
                <a:gridCol w="1141243">
                  <a:extLst>
                    <a:ext uri="{9D8B030D-6E8A-4147-A177-3AD203B41FA5}">
                      <a16:colId xmlns:a16="http://schemas.microsoft.com/office/drawing/2014/main" val="2317295696"/>
                    </a:ext>
                  </a:extLst>
                </a:gridCol>
                <a:gridCol w="1103006">
                  <a:extLst>
                    <a:ext uri="{9D8B030D-6E8A-4147-A177-3AD203B41FA5}">
                      <a16:colId xmlns:a16="http://schemas.microsoft.com/office/drawing/2014/main" val="471397479"/>
                    </a:ext>
                  </a:extLst>
                </a:gridCol>
                <a:gridCol w="952997">
                  <a:extLst>
                    <a:ext uri="{9D8B030D-6E8A-4147-A177-3AD203B41FA5}">
                      <a16:colId xmlns:a16="http://schemas.microsoft.com/office/drawing/2014/main" val="2058268363"/>
                    </a:ext>
                  </a:extLst>
                </a:gridCol>
                <a:gridCol w="952997">
                  <a:extLst>
                    <a:ext uri="{9D8B030D-6E8A-4147-A177-3AD203B41FA5}">
                      <a16:colId xmlns:a16="http://schemas.microsoft.com/office/drawing/2014/main" val="3025850622"/>
                    </a:ext>
                  </a:extLst>
                </a:gridCol>
                <a:gridCol w="1194188">
                  <a:extLst>
                    <a:ext uri="{9D8B030D-6E8A-4147-A177-3AD203B41FA5}">
                      <a16:colId xmlns:a16="http://schemas.microsoft.com/office/drawing/2014/main" val="945989920"/>
                    </a:ext>
                  </a:extLst>
                </a:gridCol>
                <a:gridCol w="1085358">
                  <a:extLst>
                    <a:ext uri="{9D8B030D-6E8A-4147-A177-3AD203B41FA5}">
                      <a16:colId xmlns:a16="http://schemas.microsoft.com/office/drawing/2014/main" val="2253935582"/>
                    </a:ext>
                  </a:extLst>
                </a:gridCol>
                <a:gridCol w="1011824">
                  <a:extLst>
                    <a:ext uri="{9D8B030D-6E8A-4147-A177-3AD203B41FA5}">
                      <a16:colId xmlns:a16="http://schemas.microsoft.com/office/drawing/2014/main" val="2693501353"/>
                    </a:ext>
                  </a:extLst>
                </a:gridCol>
              </a:tblGrid>
              <a:tr h="993940">
                <a:tc>
                  <a:txBody>
                    <a:bodyPr/>
                    <a:lstStyle/>
                    <a:p>
                      <a:pPr algn="ctr" rtl="0" fontAlgn="b"/>
                      <a:r>
                        <a:rPr lang="en-US" sz="1400" b="0" cap="none" spc="0">
                          <a:solidFill>
                            <a:schemeClr val="bg1"/>
                          </a:solidFill>
                          <a:effectLst/>
                        </a:rPr>
                        <a:t>Compnent Name</a:t>
                      </a:r>
                    </a:p>
                  </a:txBody>
                  <a:tcPr marL="110124" marR="26355" marT="84711" marB="84711"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Material</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Material Grade</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LBNF Primary Beam Power Case (MW)</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Required Lifetime (op year)</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Peak dpa/year</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dpa/life</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Peak Fluence/year (p/cm^2)</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Fluence/life (p/cm^2)</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Mean peak temp (C)</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1423293425"/>
                  </a:ext>
                </a:extLst>
              </a:tr>
              <a:tr h="598623">
                <a:tc>
                  <a:txBody>
                    <a:bodyPr/>
                    <a:lstStyle/>
                    <a:p>
                      <a:pPr algn="ctr" rtl="0" fontAlgn="b"/>
                      <a:r>
                        <a:rPr lang="en-US" sz="1400" cap="none" spc="0" dirty="0">
                          <a:solidFill>
                            <a:schemeClr val="tx1"/>
                          </a:solidFill>
                          <a:effectLst/>
                        </a:rPr>
                        <a:t>Primary Beam Window</a:t>
                      </a:r>
                    </a:p>
                  </a:txBody>
                  <a:tcPr marL="110124" marR="26355" marT="84711" marB="84711" anchor="b">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Beryllium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S200FH</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5</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9.35E-02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4.67E-01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1.23E+22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90</a:t>
                      </a:r>
                    </a:p>
                  </a:txBody>
                  <a:tcPr marL="110124" marR="26355" marT="84711" marB="84711" anchor="b">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025453946"/>
                  </a:ext>
                </a:extLst>
              </a:tr>
              <a:tr h="598623">
                <a:tc>
                  <a:txBody>
                    <a:bodyPr/>
                    <a:lstStyle/>
                    <a:p>
                      <a:pPr algn="ctr" rtl="0" fontAlgn="b"/>
                      <a:r>
                        <a:rPr lang="en-US" sz="1400" cap="none" spc="0">
                          <a:solidFill>
                            <a:srgbClr val="000000"/>
                          </a:solidFill>
                          <a:effectLst/>
                        </a:rPr>
                        <a:t>Target windows</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Titanium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6Al-4V Mill Anneal</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2.50E+00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2.50E+00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144</a:t>
                      </a:r>
                    </a:p>
                  </a:txBody>
                  <a:tcPr marL="110124" marR="26355" marT="84711" marB="84711"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157533187"/>
                  </a:ext>
                </a:extLst>
              </a:tr>
              <a:tr h="400965">
                <a:tc>
                  <a:txBody>
                    <a:bodyPr/>
                    <a:lstStyle/>
                    <a:p>
                      <a:pPr algn="ctr" rtl="0" fontAlgn="b"/>
                      <a:r>
                        <a:rPr lang="en-US" sz="1400" cap="none" spc="0">
                          <a:solidFill>
                            <a:schemeClr val="tx1"/>
                          </a:solidFill>
                          <a:effectLst/>
                        </a:rPr>
                        <a:t>Target core</a:t>
                      </a:r>
                    </a:p>
                  </a:txBody>
                  <a:tcPr marL="110124" marR="26355" marT="84711" marB="84711"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Graphite</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IG-430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5.00E-01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5.00E-01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487</a:t>
                      </a:r>
                    </a:p>
                  </a:txBody>
                  <a:tcPr marL="110124" marR="26355" marT="84711" marB="84711"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847862082"/>
                  </a:ext>
                </a:extLst>
              </a:tr>
              <a:tr h="598623">
                <a:tc>
                  <a:txBody>
                    <a:bodyPr/>
                    <a:lstStyle/>
                    <a:p>
                      <a:pPr algn="ctr" rtl="0" fontAlgn="b"/>
                      <a:r>
                        <a:rPr lang="en-US" sz="1400" cap="none" spc="0">
                          <a:solidFill>
                            <a:srgbClr val="000000"/>
                          </a:solidFill>
                          <a:effectLst/>
                        </a:rPr>
                        <a:t>US Decay Pipe Window</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Aluminum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6061-T6</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5</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4.55E-01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2.27E+00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94</a:t>
                      </a:r>
                    </a:p>
                  </a:txBody>
                  <a:tcPr marL="110124" marR="26355" marT="84711" marB="84711"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64643076"/>
                  </a:ext>
                </a:extLst>
              </a:tr>
              <a:tr h="598623">
                <a:tc>
                  <a:txBody>
                    <a:bodyPr/>
                    <a:lstStyle/>
                    <a:p>
                      <a:pPr algn="ctr" rtl="0" fontAlgn="b"/>
                      <a:r>
                        <a:rPr lang="en-US" sz="1400" cap="none" spc="0">
                          <a:solidFill>
                            <a:schemeClr val="tx1"/>
                          </a:solidFill>
                          <a:effectLst/>
                        </a:rPr>
                        <a:t>DS Decay Pipe Window</a:t>
                      </a:r>
                    </a:p>
                  </a:txBody>
                  <a:tcPr marL="110124" marR="26355" marT="84711" marB="84711"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Stainless Steel</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S304L</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30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1.19E-03</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3.58E-02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2.24E+17</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6.72E+18</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107</a:t>
                      </a:r>
                    </a:p>
                  </a:txBody>
                  <a:tcPr marL="110124" marR="26355" marT="84711" marB="84711"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086531251"/>
                  </a:ext>
                </a:extLst>
              </a:tr>
              <a:tr h="400965">
                <a:tc>
                  <a:txBody>
                    <a:bodyPr/>
                    <a:lstStyle/>
                    <a:p>
                      <a:pPr algn="ctr" rtl="0" fontAlgn="b"/>
                      <a:r>
                        <a:rPr lang="en-US" sz="1400" cap="none" spc="0">
                          <a:solidFill>
                            <a:srgbClr val="000000"/>
                          </a:solidFill>
                          <a:effectLst/>
                        </a:rPr>
                        <a:t>Hadron Absorber</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Aluminum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6061-T6</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2.4</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30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3.10E-04</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9.30E-03</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2.24E+17</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6.72E+18</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dirty="0">
                          <a:solidFill>
                            <a:srgbClr val="000000"/>
                          </a:solidFill>
                          <a:effectLst/>
                        </a:rPr>
                        <a:t>70</a:t>
                      </a:r>
                    </a:p>
                  </a:txBody>
                  <a:tcPr marL="110124" marR="26355" marT="84711" marB="84711"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745096461"/>
                  </a:ext>
                </a:extLst>
              </a:tr>
            </a:tbl>
          </a:graphicData>
        </a:graphic>
      </p:graphicFrame>
      <p:sp>
        <p:nvSpPr>
          <p:cNvPr id="3" name="Frame 2">
            <a:extLst>
              <a:ext uri="{FF2B5EF4-FFF2-40B4-BE49-F238E27FC236}">
                <a16:creationId xmlns:a16="http://schemas.microsoft.com/office/drawing/2014/main" id="{A83F2273-C8C1-EAE3-D890-DA45C2804388}"/>
              </a:ext>
            </a:extLst>
          </p:cNvPr>
          <p:cNvSpPr/>
          <p:nvPr/>
        </p:nvSpPr>
        <p:spPr>
          <a:xfrm>
            <a:off x="609600" y="3148314"/>
            <a:ext cx="11057467" cy="601883"/>
          </a:xfrm>
          <a:prstGeom prst="frame">
            <a:avLst>
              <a:gd name="adj1" fmla="val 4808"/>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F5032743-5371-CA88-A81E-00962947BE7E}"/>
              </a:ext>
            </a:extLst>
          </p:cNvPr>
          <p:cNvSpPr/>
          <p:nvPr/>
        </p:nvSpPr>
        <p:spPr>
          <a:xfrm>
            <a:off x="609600" y="3761772"/>
            <a:ext cx="11057467" cy="416689"/>
          </a:xfrm>
          <a:prstGeom prst="frame">
            <a:avLst>
              <a:gd name="adj1" fmla="val 4808"/>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E5C5DA2C-1E5B-A5D8-169B-798332513916}"/>
              </a:ext>
            </a:extLst>
          </p:cNvPr>
          <p:cNvSpPr txBox="1"/>
          <p:nvPr/>
        </p:nvSpPr>
        <p:spPr>
          <a:xfrm>
            <a:off x="609600" y="5810488"/>
            <a:ext cx="11057467"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285750" indent="-285750">
              <a:buFont typeface="Arial" panose="020B0604020202020204" pitchFamily="34" charset="0"/>
              <a:buChar char="•"/>
            </a:pPr>
            <a:r>
              <a:rPr lang="en-US" dirty="0"/>
              <a:t>Ongoing studies at Birmingham/RAL/CCFE and FNAL/J-PARC on </a:t>
            </a:r>
            <a:r>
              <a:rPr lang="en-US" dirty="0" err="1"/>
              <a:t>Ti</a:t>
            </a:r>
            <a:r>
              <a:rPr lang="en-US" dirty="0"/>
              <a:t> alloys (fatigue), but need higher </a:t>
            </a:r>
            <a:r>
              <a:rPr lang="en-US" dirty="0" err="1"/>
              <a:t>dpa</a:t>
            </a:r>
            <a:r>
              <a:rPr lang="en-US" dirty="0"/>
              <a:t> and maybe fracture toughness(?)</a:t>
            </a:r>
          </a:p>
        </p:txBody>
      </p:sp>
    </p:spTree>
    <p:extLst>
      <p:ext uri="{BB962C8B-B14F-4D97-AF65-F5344CB8AC3E}">
        <p14:creationId xmlns:p14="http://schemas.microsoft.com/office/powerpoint/2010/main" val="3079538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44177-4C0D-330B-8AA2-37B194CD7F1D}"/>
              </a:ext>
            </a:extLst>
          </p:cNvPr>
          <p:cNvSpPr>
            <a:spLocks noGrp="1"/>
          </p:cNvSpPr>
          <p:nvPr>
            <p:ph type="title"/>
          </p:nvPr>
        </p:nvSpPr>
        <p:spPr/>
        <p:txBody>
          <a:bodyPr/>
          <a:lstStyle/>
          <a:p>
            <a:r>
              <a:rPr lang="en-US" dirty="0"/>
              <a:t>LBNF at Fermilab</a:t>
            </a:r>
          </a:p>
        </p:txBody>
      </p:sp>
      <p:sp>
        <p:nvSpPr>
          <p:cNvPr id="4" name="Date Placeholder 3">
            <a:extLst>
              <a:ext uri="{FF2B5EF4-FFF2-40B4-BE49-F238E27FC236}">
                <a16:creationId xmlns:a16="http://schemas.microsoft.com/office/drawing/2014/main" id="{CFA505AE-DBA3-BFEC-A6D4-79F0D00E3AE3}"/>
              </a:ext>
            </a:extLst>
          </p:cNvPr>
          <p:cNvSpPr>
            <a:spLocks noGrp="1"/>
          </p:cNvSpPr>
          <p:nvPr>
            <p:ph type="dt" sz="half" idx="10"/>
          </p:nvPr>
        </p:nvSpPr>
        <p:spPr/>
        <p:txBody>
          <a:bodyPr/>
          <a:lstStyle/>
          <a:p>
            <a:r>
              <a:rPr lang="en-US"/>
              <a:t>06.29.2023</a:t>
            </a:r>
            <a:endParaRPr lang="en-US" dirty="0"/>
          </a:p>
        </p:txBody>
      </p:sp>
      <p:sp>
        <p:nvSpPr>
          <p:cNvPr id="5" name="Footer Placeholder 4">
            <a:extLst>
              <a:ext uri="{FF2B5EF4-FFF2-40B4-BE49-F238E27FC236}">
                <a16:creationId xmlns:a16="http://schemas.microsoft.com/office/drawing/2014/main" id="{6C7D2664-123C-F1AB-9087-2349892DBD88}"/>
              </a:ext>
            </a:extLst>
          </p:cNvPr>
          <p:cNvSpPr>
            <a:spLocks noGrp="1"/>
          </p:cNvSpPr>
          <p:nvPr>
            <p:ph type="ftr" sz="quarter" idx="11"/>
          </p:nvPr>
        </p:nvSpPr>
        <p:spPr/>
        <p:txBody>
          <a:bodyPr/>
          <a:lstStyle/>
          <a:p>
            <a:r>
              <a:rPr lang="en-US"/>
              <a:t>P. Hurh | LBNF Targetry R&amp;D Needs - RaDIATE 2023</a:t>
            </a:r>
            <a:endParaRPr lang="en-US" dirty="0"/>
          </a:p>
        </p:txBody>
      </p:sp>
      <p:pic>
        <p:nvPicPr>
          <p:cNvPr id="2050" name="Picture 2" descr="Longitudinal section of the LBNF beamline facility at Fermilab. LBNF produces the world’s most intense neutrino beam.">
            <a:extLst>
              <a:ext uri="{FF2B5EF4-FFF2-40B4-BE49-F238E27FC236}">
                <a16:creationId xmlns:a16="http://schemas.microsoft.com/office/drawing/2014/main" id="{806FEBBA-E701-55CB-0143-4AC26ABDFD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7" r="-294"/>
          <a:stretch/>
        </p:blipFill>
        <p:spPr bwMode="auto">
          <a:xfrm>
            <a:off x="-77273" y="2370137"/>
            <a:ext cx="12307911" cy="387826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8C36DD86-AAE6-1685-0211-9E72686D81FD}"/>
              </a:ext>
            </a:extLst>
          </p:cNvPr>
          <p:cNvSpPr>
            <a:spLocks noGrp="1"/>
          </p:cNvSpPr>
          <p:nvPr>
            <p:ph type="sldNum" sz="quarter" idx="12"/>
          </p:nvPr>
        </p:nvSpPr>
        <p:spPr/>
        <p:txBody>
          <a:bodyPr/>
          <a:lstStyle/>
          <a:p>
            <a:fld id="{EFEA031F-3946-4BBC-949C-5EB2BB7BA03C}" type="slidenum">
              <a:rPr lang="en-US" smtClean="0"/>
              <a:t>4</a:t>
            </a:fld>
            <a:endParaRPr lang="en-US"/>
          </a:p>
        </p:txBody>
      </p:sp>
    </p:spTree>
    <p:extLst>
      <p:ext uri="{BB962C8B-B14F-4D97-AF65-F5344CB8AC3E}">
        <p14:creationId xmlns:p14="http://schemas.microsoft.com/office/powerpoint/2010/main" val="2538499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3D156-7704-F263-EB3A-BAF33E23650A}"/>
              </a:ext>
            </a:extLst>
          </p:cNvPr>
          <p:cNvSpPr>
            <a:spLocks noGrp="1"/>
          </p:cNvSpPr>
          <p:nvPr>
            <p:ph type="title"/>
          </p:nvPr>
        </p:nvSpPr>
        <p:spPr/>
        <p:txBody>
          <a:bodyPr/>
          <a:lstStyle/>
          <a:p>
            <a:r>
              <a:rPr lang="en-US" dirty="0"/>
              <a:t>Some observations on engineering design and standard compliance needs</a:t>
            </a:r>
          </a:p>
        </p:txBody>
      </p:sp>
      <p:sp>
        <p:nvSpPr>
          <p:cNvPr id="3" name="Content Placeholder 2">
            <a:extLst>
              <a:ext uri="{FF2B5EF4-FFF2-40B4-BE49-F238E27FC236}">
                <a16:creationId xmlns:a16="http://schemas.microsoft.com/office/drawing/2014/main" id="{F772758A-4AEA-570D-4137-A4370473C3F8}"/>
              </a:ext>
            </a:extLst>
          </p:cNvPr>
          <p:cNvSpPr>
            <a:spLocks noGrp="1"/>
          </p:cNvSpPr>
          <p:nvPr>
            <p:ph idx="1"/>
          </p:nvPr>
        </p:nvSpPr>
        <p:spPr/>
        <p:txBody>
          <a:bodyPr/>
          <a:lstStyle/>
          <a:p>
            <a:r>
              <a:rPr lang="en-US" dirty="0"/>
              <a:t>Many of the recent </a:t>
            </a:r>
            <a:r>
              <a:rPr lang="en-US" dirty="0" err="1"/>
              <a:t>RaDIATE</a:t>
            </a:r>
            <a:r>
              <a:rPr lang="en-US" dirty="0"/>
              <a:t> studies have focused upon fundamental mechanisms of radiation damage effect, for good reasons:</a:t>
            </a:r>
          </a:p>
          <a:p>
            <a:pPr lvl="1"/>
            <a:r>
              <a:rPr lang="en-US" dirty="0"/>
              <a:t>Need to understand fundamental process and interactions to better predict and explain observed material behavior in our facilities</a:t>
            </a:r>
          </a:p>
          <a:p>
            <a:pPr lvl="1"/>
            <a:r>
              <a:rPr lang="en-US" dirty="0"/>
              <a:t>Lack of resources to do full engineering characterization and qualification of irradiated materials for every application and radiation environment</a:t>
            </a:r>
          </a:p>
          <a:p>
            <a:pPr lvl="1"/>
            <a:r>
              <a:rPr lang="en-US" dirty="0"/>
              <a:t>Lack of bulk volume irradiation and PIE facilities</a:t>
            </a:r>
          </a:p>
          <a:p>
            <a:r>
              <a:rPr lang="en-US" dirty="0"/>
              <a:t>This is not likely to change in the near to mid-future.</a:t>
            </a:r>
          </a:p>
          <a:p>
            <a:r>
              <a:rPr lang="en-US" dirty="0"/>
              <a:t>Engineers need to design and qualify </a:t>
            </a:r>
            <a:r>
              <a:rPr lang="en-US" dirty="0" err="1"/>
              <a:t>targetry</a:t>
            </a:r>
            <a:r>
              <a:rPr lang="en-US" dirty="0"/>
              <a:t> materials now to meet the near-future accelerator target facility project timelines</a:t>
            </a:r>
          </a:p>
          <a:p>
            <a:r>
              <a:rPr lang="en-US" dirty="0"/>
              <a:t>There is increasing pressure for design and operations engineers to show that designs and fabrication comply with national consensus standards, such as ASME BPVC</a:t>
            </a:r>
          </a:p>
        </p:txBody>
      </p:sp>
      <p:sp>
        <p:nvSpPr>
          <p:cNvPr id="4" name="Date Placeholder 3">
            <a:extLst>
              <a:ext uri="{FF2B5EF4-FFF2-40B4-BE49-F238E27FC236}">
                <a16:creationId xmlns:a16="http://schemas.microsoft.com/office/drawing/2014/main" id="{F441D287-67FF-B8D8-F3B9-FFC443D59D53}"/>
              </a:ext>
            </a:extLst>
          </p:cNvPr>
          <p:cNvSpPr>
            <a:spLocks noGrp="1"/>
          </p:cNvSpPr>
          <p:nvPr>
            <p:ph type="dt" sz="half" idx="10"/>
          </p:nvPr>
        </p:nvSpPr>
        <p:spPr/>
        <p:txBody>
          <a:bodyPr/>
          <a:lstStyle/>
          <a:p>
            <a:r>
              <a:rPr lang="en-US"/>
              <a:t>06.29.2023</a:t>
            </a:r>
            <a:endParaRPr lang="en-US" dirty="0"/>
          </a:p>
        </p:txBody>
      </p:sp>
      <p:sp>
        <p:nvSpPr>
          <p:cNvPr id="5" name="Footer Placeholder 4">
            <a:extLst>
              <a:ext uri="{FF2B5EF4-FFF2-40B4-BE49-F238E27FC236}">
                <a16:creationId xmlns:a16="http://schemas.microsoft.com/office/drawing/2014/main" id="{AE70E07E-CA0A-8033-3753-44043DE7752A}"/>
              </a:ext>
            </a:extLst>
          </p:cNvPr>
          <p:cNvSpPr>
            <a:spLocks noGrp="1"/>
          </p:cNvSpPr>
          <p:nvPr>
            <p:ph type="ftr" sz="quarter" idx="11"/>
          </p:nvPr>
        </p:nvSpPr>
        <p:spPr/>
        <p:txBody>
          <a:bodyPr/>
          <a:lstStyle/>
          <a:p>
            <a:r>
              <a:rPr lang="en-US"/>
              <a:t>P. Hurh | LBNF Targetry R&amp;D Needs - RaDIATE 2023</a:t>
            </a:r>
            <a:endParaRPr lang="en-US" dirty="0"/>
          </a:p>
        </p:txBody>
      </p:sp>
      <p:sp>
        <p:nvSpPr>
          <p:cNvPr id="6" name="Slide Number Placeholder 5">
            <a:extLst>
              <a:ext uri="{FF2B5EF4-FFF2-40B4-BE49-F238E27FC236}">
                <a16:creationId xmlns:a16="http://schemas.microsoft.com/office/drawing/2014/main" id="{4DC66EA4-742F-FCF1-71E1-356925A07929}"/>
              </a:ext>
            </a:extLst>
          </p:cNvPr>
          <p:cNvSpPr>
            <a:spLocks noGrp="1"/>
          </p:cNvSpPr>
          <p:nvPr>
            <p:ph type="sldNum" sz="quarter" idx="12"/>
          </p:nvPr>
        </p:nvSpPr>
        <p:spPr/>
        <p:txBody>
          <a:bodyPr/>
          <a:lstStyle/>
          <a:p>
            <a:fld id="{EFEA031F-3946-4BBC-949C-5EB2BB7BA03C}" type="slidenum">
              <a:rPr lang="en-US" smtClean="0"/>
              <a:t>40</a:t>
            </a:fld>
            <a:endParaRPr lang="en-US"/>
          </a:p>
        </p:txBody>
      </p:sp>
    </p:spTree>
    <p:extLst>
      <p:ext uri="{BB962C8B-B14F-4D97-AF65-F5344CB8AC3E}">
        <p14:creationId xmlns:p14="http://schemas.microsoft.com/office/powerpoint/2010/main" val="5420274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2D4C-B7E0-6267-044B-DA2627645328}"/>
              </a:ext>
            </a:extLst>
          </p:cNvPr>
          <p:cNvSpPr>
            <a:spLocks noGrp="1"/>
          </p:cNvSpPr>
          <p:nvPr>
            <p:ph type="title"/>
          </p:nvPr>
        </p:nvSpPr>
        <p:spPr/>
        <p:txBody>
          <a:bodyPr/>
          <a:lstStyle/>
          <a:p>
            <a:r>
              <a:rPr lang="en-US" dirty="0"/>
              <a:t>How to incorporate radiation damage into standards compliance</a:t>
            </a:r>
          </a:p>
        </p:txBody>
      </p:sp>
      <p:sp>
        <p:nvSpPr>
          <p:cNvPr id="3" name="Content Placeholder 2">
            <a:extLst>
              <a:ext uri="{FF2B5EF4-FFF2-40B4-BE49-F238E27FC236}">
                <a16:creationId xmlns:a16="http://schemas.microsoft.com/office/drawing/2014/main" id="{0AE5C8FA-FE53-D468-300F-366BB0FC5864}"/>
              </a:ext>
            </a:extLst>
          </p:cNvPr>
          <p:cNvSpPr>
            <a:spLocks noGrp="1"/>
          </p:cNvSpPr>
          <p:nvPr>
            <p:ph idx="1"/>
          </p:nvPr>
        </p:nvSpPr>
        <p:spPr/>
        <p:txBody>
          <a:bodyPr/>
          <a:lstStyle/>
          <a:p>
            <a:r>
              <a:rPr lang="en-US" dirty="0"/>
              <a:t>At Fermilab, we have safety policies that allow design and fabrication of vessels that provide the same “level” of safety and quality assurance of the applicable national consensus standard</a:t>
            </a:r>
          </a:p>
          <a:p>
            <a:pPr lvl="1"/>
            <a:r>
              <a:rPr lang="en-US" dirty="0"/>
              <a:t>Unlisted material</a:t>
            </a:r>
          </a:p>
          <a:p>
            <a:pPr lvl="1"/>
            <a:r>
              <a:rPr lang="en-US" dirty="0"/>
              <a:t>Physics limited geometries that do not fully satisfy the applicable standard</a:t>
            </a:r>
          </a:p>
          <a:p>
            <a:pPr lvl="1"/>
            <a:r>
              <a:rPr lang="en-US" dirty="0"/>
              <a:t>Necessary fabrication processes which cannot meet exact quality assurance (inspection) criteria</a:t>
            </a:r>
          </a:p>
          <a:p>
            <a:r>
              <a:rPr lang="en-US" dirty="0"/>
              <a:t>However, incorporating radiation damage effects has, to date, either not occurred or has been limited</a:t>
            </a:r>
          </a:p>
          <a:p>
            <a:pPr lvl="1"/>
            <a:r>
              <a:rPr lang="en-US" dirty="0"/>
              <a:t>Lack of irradiated data</a:t>
            </a:r>
          </a:p>
          <a:p>
            <a:pPr lvl="1"/>
            <a:r>
              <a:rPr lang="en-US" dirty="0"/>
              <a:t>Modeling gradients of radiation damage across the beam interaction continuum</a:t>
            </a:r>
          </a:p>
          <a:p>
            <a:pPr lvl="1"/>
            <a:r>
              <a:rPr lang="en-US" dirty="0"/>
              <a:t>Almost impossible goal of showing complete compliance to ASME BPVC Section VIII (never fail)</a:t>
            </a:r>
          </a:p>
          <a:p>
            <a:endParaRPr lang="en-US" dirty="0"/>
          </a:p>
        </p:txBody>
      </p:sp>
      <p:sp>
        <p:nvSpPr>
          <p:cNvPr id="4" name="Date Placeholder 3">
            <a:extLst>
              <a:ext uri="{FF2B5EF4-FFF2-40B4-BE49-F238E27FC236}">
                <a16:creationId xmlns:a16="http://schemas.microsoft.com/office/drawing/2014/main" id="{32C1A86F-9A7E-EB0D-9F04-5B26897795AE}"/>
              </a:ext>
            </a:extLst>
          </p:cNvPr>
          <p:cNvSpPr>
            <a:spLocks noGrp="1"/>
          </p:cNvSpPr>
          <p:nvPr>
            <p:ph type="dt" sz="half" idx="10"/>
          </p:nvPr>
        </p:nvSpPr>
        <p:spPr/>
        <p:txBody>
          <a:bodyPr/>
          <a:lstStyle/>
          <a:p>
            <a:r>
              <a:rPr lang="en-US"/>
              <a:t>06.29.2023</a:t>
            </a:r>
            <a:endParaRPr lang="en-US" dirty="0"/>
          </a:p>
        </p:txBody>
      </p:sp>
      <p:sp>
        <p:nvSpPr>
          <p:cNvPr id="5" name="Footer Placeholder 4">
            <a:extLst>
              <a:ext uri="{FF2B5EF4-FFF2-40B4-BE49-F238E27FC236}">
                <a16:creationId xmlns:a16="http://schemas.microsoft.com/office/drawing/2014/main" id="{308C27F3-80BA-1A15-38D8-3AAD26C0FB36}"/>
              </a:ext>
            </a:extLst>
          </p:cNvPr>
          <p:cNvSpPr>
            <a:spLocks noGrp="1"/>
          </p:cNvSpPr>
          <p:nvPr>
            <p:ph type="ftr" sz="quarter" idx="11"/>
          </p:nvPr>
        </p:nvSpPr>
        <p:spPr/>
        <p:txBody>
          <a:bodyPr/>
          <a:lstStyle/>
          <a:p>
            <a:r>
              <a:rPr lang="en-US"/>
              <a:t>P. Hurh | LBNF Targetry R&amp;D Needs - RaDIATE 2023</a:t>
            </a:r>
            <a:endParaRPr lang="en-US" dirty="0"/>
          </a:p>
        </p:txBody>
      </p:sp>
      <p:sp>
        <p:nvSpPr>
          <p:cNvPr id="6" name="Slide Number Placeholder 5">
            <a:extLst>
              <a:ext uri="{FF2B5EF4-FFF2-40B4-BE49-F238E27FC236}">
                <a16:creationId xmlns:a16="http://schemas.microsoft.com/office/drawing/2014/main" id="{CDDE5ECD-60B1-2AF7-7F51-00AC83D8E502}"/>
              </a:ext>
            </a:extLst>
          </p:cNvPr>
          <p:cNvSpPr>
            <a:spLocks noGrp="1"/>
          </p:cNvSpPr>
          <p:nvPr>
            <p:ph type="sldNum" sz="quarter" idx="12"/>
          </p:nvPr>
        </p:nvSpPr>
        <p:spPr/>
        <p:txBody>
          <a:bodyPr/>
          <a:lstStyle/>
          <a:p>
            <a:fld id="{EFEA031F-3946-4BBC-949C-5EB2BB7BA03C}" type="slidenum">
              <a:rPr lang="en-US" smtClean="0"/>
              <a:t>41</a:t>
            </a:fld>
            <a:endParaRPr lang="en-US"/>
          </a:p>
        </p:txBody>
      </p:sp>
    </p:spTree>
    <p:extLst>
      <p:ext uri="{BB962C8B-B14F-4D97-AF65-F5344CB8AC3E}">
        <p14:creationId xmlns:p14="http://schemas.microsoft.com/office/powerpoint/2010/main" val="3580222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53EA9-CB1F-3AC6-782C-BEFE131182D3}"/>
              </a:ext>
            </a:extLst>
          </p:cNvPr>
          <p:cNvSpPr>
            <a:spLocks noGrp="1"/>
          </p:cNvSpPr>
          <p:nvPr>
            <p:ph type="title"/>
          </p:nvPr>
        </p:nvSpPr>
        <p:spPr/>
        <p:txBody>
          <a:bodyPr/>
          <a:lstStyle/>
          <a:p>
            <a:r>
              <a:rPr lang="en-US" dirty="0"/>
              <a:t>How does ASME BPVC Section III (Rules for Constructions of Nuclear Facility Components) Consider Radiation Effects?</a:t>
            </a:r>
          </a:p>
        </p:txBody>
      </p:sp>
      <p:sp>
        <p:nvSpPr>
          <p:cNvPr id="3" name="Content Placeholder 2">
            <a:extLst>
              <a:ext uri="{FF2B5EF4-FFF2-40B4-BE49-F238E27FC236}">
                <a16:creationId xmlns:a16="http://schemas.microsoft.com/office/drawing/2014/main" id="{3F691498-4C72-AC64-857F-C8DBA053A3C6}"/>
              </a:ext>
            </a:extLst>
          </p:cNvPr>
          <p:cNvSpPr>
            <a:spLocks noGrp="1"/>
          </p:cNvSpPr>
          <p:nvPr>
            <p:ph idx="1"/>
          </p:nvPr>
        </p:nvSpPr>
        <p:spPr/>
        <p:txBody>
          <a:bodyPr>
            <a:normAutofit fontScale="92500"/>
          </a:bodyPr>
          <a:lstStyle/>
          <a:p>
            <a:r>
              <a:rPr lang="en-US" dirty="0"/>
              <a:t>From very recent, very quick review it appears that Section III primarily utilizes a method of</a:t>
            </a:r>
          </a:p>
          <a:p>
            <a:pPr lvl="1"/>
            <a:r>
              <a:rPr lang="en-US" dirty="0"/>
              <a:t>Damage/flaw tolerance</a:t>
            </a:r>
          </a:p>
          <a:p>
            <a:pPr lvl="1"/>
            <a:r>
              <a:rPr lang="en-US" dirty="0"/>
              <a:t>Monitoring and Licensing periods</a:t>
            </a:r>
          </a:p>
          <a:p>
            <a:r>
              <a:rPr lang="en-US" dirty="0"/>
              <a:t>E.g. Minimum detectable flaw size and fracture toughness</a:t>
            </a:r>
          </a:p>
          <a:p>
            <a:pPr lvl="1"/>
            <a:r>
              <a:rPr lang="en-US" dirty="0"/>
              <a:t>Section III suggests a ¼ wall thickness flaw should be tolerable by ensuring fracture toughness of the pressure bearing vessel wall is greater than the </a:t>
            </a:r>
            <a:r>
              <a:rPr lang="en-US" dirty="0" err="1"/>
              <a:t>K</a:t>
            </a:r>
            <a:r>
              <a:rPr lang="en-US" baseline="-25000" dirty="0" err="1"/>
              <a:t>Ic</a:t>
            </a:r>
            <a:r>
              <a:rPr lang="en-US" dirty="0"/>
              <a:t> of the material at the end of the licensing period</a:t>
            </a:r>
          </a:p>
          <a:p>
            <a:pPr lvl="1"/>
            <a:r>
              <a:rPr lang="en-US" dirty="0"/>
              <a:t>IE If there is an existing crack in the vessel, or one develops, up to ¼ of the wall thickness, the crack will not propagate</a:t>
            </a:r>
          </a:p>
          <a:p>
            <a:pPr lvl="1"/>
            <a:r>
              <a:rPr lang="en-US" dirty="0"/>
              <a:t>Uses operational experience and fracture toughness data to arrive at a conservative licensing period</a:t>
            </a:r>
          </a:p>
          <a:p>
            <a:pPr lvl="1"/>
            <a:r>
              <a:rPr lang="en-US" dirty="0"/>
              <a:t>Include fracture toughness samples in reactor neutron field to monitor</a:t>
            </a:r>
          </a:p>
          <a:p>
            <a:pPr lvl="1"/>
            <a:r>
              <a:rPr lang="en-US" dirty="0"/>
              <a:t>If fracture toughness samples display enough toughness left as licensing period end approaches (as well as many other criteria), the reactor can be re-licensed for an extended period</a:t>
            </a:r>
          </a:p>
          <a:p>
            <a:pPr lvl="1"/>
            <a:r>
              <a:rPr lang="en-US" dirty="0"/>
              <a:t>Section III allows for increasing operating temperature to take advantage of increased ductility (fracture toughness) at higher temperatures (and this has been done at operating reactors!)</a:t>
            </a:r>
          </a:p>
          <a:p>
            <a:pPr lvl="1"/>
            <a:endParaRPr lang="en-US" dirty="0"/>
          </a:p>
        </p:txBody>
      </p:sp>
      <p:sp>
        <p:nvSpPr>
          <p:cNvPr id="4" name="Date Placeholder 3">
            <a:extLst>
              <a:ext uri="{FF2B5EF4-FFF2-40B4-BE49-F238E27FC236}">
                <a16:creationId xmlns:a16="http://schemas.microsoft.com/office/drawing/2014/main" id="{671828A2-D063-D32B-FB81-95AFA5713768}"/>
              </a:ext>
            </a:extLst>
          </p:cNvPr>
          <p:cNvSpPr>
            <a:spLocks noGrp="1"/>
          </p:cNvSpPr>
          <p:nvPr>
            <p:ph type="dt" sz="half" idx="10"/>
          </p:nvPr>
        </p:nvSpPr>
        <p:spPr/>
        <p:txBody>
          <a:bodyPr/>
          <a:lstStyle/>
          <a:p>
            <a:r>
              <a:rPr lang="en-US"/>
              <a:t>06.29.2023</a:t>
            </a:r>
            <a:endParaRPr lang="en-US" dirty="0"/>
          </a:p>
        </p:txBody>
      </p:sp>
      <p:sp>
        <p:nvSpPr>
          <p:cNvPr id="5" name="Footer Placeholder 4">
            <a:extLst>
              <a:ext uri="{FF2B5EF4-FFF2-40B4-BE49-F238E27FC236}">
                <a16:creationId xmlns:a16="http://schemas.microsoft.com/office/drawing/2014/main" id="{6FD844B1-E7C9-AB02-F5A0-312658FE5BED}"/>
              </a:ext>
            </a:extLst>
          </p:cNvPr>
          <p:cNvSpPr>
            <a:spLocks noGrp="1"/>
          </p:cNvSpPr>
          <p:nvPr>
            <p:ph type="ftr" sz="quarter" idx="11"/>
          </p:nvPr>
        </p:nvSpPr>
        <p:spPr/>
        <p:txBody>
          <a:bodyPr/>
          <a:lstStyle/>
          <a:p>
            <a:r>
              <a:rPr lang="en-US"/>
              <a:t>P. Hurh | LBNF Targetry R&amp;D Needs - RaDIATE 2023</a:t>
            </a:r>
            <a:endParaRPr lang="en-US" dirty="0"/>
          </a:p>
        </p:txBody>
      </p:sp>
      <p:sp>
        <p:nvSpPr>
          <p:cNvPr id="6" name="Slide Number Placeholder 5">
            <a:extLst>
              <a:ext uri="{FF2B5EF4-FFF2-40B4-BE49-F238E27FC236}">
                <a16:creationId xmlns:a16="http://schemas.microsoft.com/office/drawing/2014/main" id="{B7BA25EF-2561-4A28-1230-59FC4F30FE81}"/>
              </a:ext>
            </a:extLst>
          </p:cNvPr>
          <p:cNvSpPr>
            <a:spLocks noGrp="1"/>
          </p:cNvSpPr>
          <p:nvPr>
            <p:ph type="sldNum" sz="quarter" idx="12"/>
          </p:nvPr>
        </p:nvSpPr>
        <p:spPr/>
        <p:txBody>
          <a:bodyPr/>
          <a:lstStyle/>
          <a:p>
            <a:fld id="{EFEA031F-3946-4BBC-949C-5EB2BB7BA03C}" type="slidenum">
              <a:rPr lang="en-US" smtClean="0"/>
              <a:t>42</a:t>
            </a:fld>
            <a:endParaRPr lang="en-US"/>
          </a:p>
        </p:txBody>
      </p:sp>
    </p:spTree>
    <p:extLst>
      <p:ext uri="{BB962C8B-B14F-4D97-AF65-F5344CB8AC3E}">
        <p14:creationId xmlns:p14="http://schemas.microsoft.com/office/powerpoint/2010/main" val="6455947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21195-3A58-1C06-4806-0E2BAD389B64}"/>
              </a:ext>
            </a:extLst>
          </p:cNvPr>
          <p:cNvSpPr>
            <a:spLocks noGrp="1"/>
          </p:cNvSpPr>
          <p:nvPr>
            <p:ph type="title"/>
          </p:nvPr>
        </p:nvSpPr>
        <p:spPr/>
        <p:txBody>
          <a:bodyPr/>
          <a:lstStyle/>
          <a:p>
            <a:r>
              <a:rPr lang="en-US" dirty="0"/>
              <a:t>How does this inform our design/QA compliance efforts?</a:t>
            </a:r>
          </a:p>
        </p:txBody>
      </p:sp>
      <p:sp>
        <p:nvSpPr>
          <p:cNvPr id="3" name="Content Placeholder 2">
            <a:extLst>
              <a:ext uri="{FF2B5EF4-FFF2-40B4-BE49-F238E27FC236}">
                <a16:creationId xmlns:a16="http://schemas.microsoft.com/office/drawing/2014/main" id="{E8B6F671-0459-BC7E-015D-1A73C0EDFC43}"/>
              </a:ext>
            </a:extLst>
          </p:cNvPr>
          <p:cNvSpPr>
            <a:spLocks noGrp="1"/>
          </p:cNvSpPr>
          <p:nvPr>
            <p:ph idx="1"/>
          </p:nvPr>
        </p:nvSpPr>
        <p:spPr/>
        <p:txBody>
          <a:bodyPr/>
          <a:lstStyle/>
          <a:p>
            <a:r>
              <a:rPr lang="en-US" dirty="0"/>
              <a:t>Within </a:t>
            </a:r>
            <a:r>
              <a:rPr lang="en-US" dirty="0" err="1"/>
              <a:t>RaDIATE</a:t>
            </a:r>
            <a:r>
              <a:rPr lang="en-US" dirty="0"/>
              <a:t> studies for targets, absorbers, and beam windows, we have been researching radiation effects on design properties (tensile, thermal, dimensional, fatigue)</a:t>
            </a:r>
          </a:p>
          <a:p>
            <a:pPr lvl="1"/>
            <a:r>
              <a:rPr lang="en-US" dirty="0"/>
              <a:t>Our devices are designed to avoid stress concentrations and notches</a:t>
            </a:r>
          </a:p>
          <a:p>
            <a:pPr lvl="1"/>
            <a:r>
              <a:rPr lang="en-US" dirty="0"/>
              <a:t>Our irradiated volumes are relatively small (just beam spot interaction regions)</a:t>
            </a:r>
          </a:p>
          <a:p>
            <a:pPr lvl="1"/>
            <a:r>
              <a:rPr lang="en-US" dirty="0"/>
              <a:t>Our devices are, for the most part, replaceable and can run to failure without significant consequences</a:t>
            </a:r>
          </a:p>
          <a:p>
            <a:pPr lvl="1"/>
            <a:r>
              <a:rPr lang="en-US" dirty="0"/>
              <a:t>Our devices are not usually part of the life-safety boundary (envelope)</a:t>
            </a:r>
          </a:p>
          <a:p>
            <a:r>
              <a:rPr lang="en-US" dirty="0"/>
              <a:t>However, adopting a reasonable flaw or damage tolerant approach may be very beneficial for compliance efforts and help focus QA programs</a:t>
            </a:r>
          </a:p>
          <a:p>
            <a:pPr lvl="1"/>
            <a:r>
              <a:rPr lang="en-US" dirty="0"/>
              <a:t>What is our minimum detectable flaw in, say, a beam window?</a:t>
            </a:r>
          </a:p>
          <a:p>
            <a:pPr lvl="1"/>
            <a:r>
              <a:rPr lang="en-US" dirty="0"/>
              <a:t>If we assume that flaw in the beam center region, what is the stress intensity?</a:t>
            </a:r>
          </a:p>
          <a:p>
            <a:pPr lvl="1"/>
            <a:r>
              <a:rPr lang="en-US" dirty="0"/>
              <a:t>Should we be including fracture toughness samples in our irradiation studies?</a:t>
            </a:r>
          </a:p>
          <a:p>
            <a:pPr lvl="1"/>
            <a:r>
              <a:rPr lang="en-US" dirty="0"/>
              <a:t>Can we say anything about fracture toughness from the data we already have (tensile or bending behavior)?</a:t>
            </a:r>
          </a:p>
        </p:txBody>
      </p:sp>
      <p:sp>
        <p:nvSpPr>
          <p:cNvPr id="4" name="Date Placeholder 3">
            <a:extLst>
              <a:ext uri="{FF2B5EF4-FFF2-40B4-BE49-F238E27FC236}">
                <a16:creationId xmlns:a16="http://schemas.microsoft.com/office/drawing/2014/main" id="{C0C91F69-2B06-5208-7002-071058A8F9C1}"/>
              </a:ext>
            </a:extLst>
          </p:cNvPr>
          <p:cNvSpPr>
            <a:spLocks noGrp="1"/>
          </p:cNvSpPr>
          <p:nvPr>
            <p:ph type="dt" sz="half" idx="10"/>
          </p:nvPr>
        </p:nvSpPr>
        <p:spPr/>
        <p:txBody>
          <a:bodyPr/>
          <a:lstStyle/>
          <a:p>
            <a:r>
              <a:rPr lang="en-US"/>
              <a:t>06.29.2023</a:t>
            </a:r>
            <a:endParaRPr lang="en-US" dirty="0"/>
          </a:p>
        </p:txBody>
      </p:sp>
      <p:sp>
        <p:nvSpPr>
          <p:cNvPr id="5" name="Footer Placeholder 4">
            <a:extLst>
              <a:ext uri="{FF2B5EF4-FFF2-40B4-BE49-F238E27FC236}">
                <a16:creationId xmlns:a16="http://schemas.microsoft.com/office/drawing/2014/main" id="{19E8E703-9176-A550-E9B2-B1C8AB139E0A}"/>
              </a:ext>
            </a:extLst>
          </p:cNvPr>
          <p:cNvSpPr>
            <a:spLocks noGrp="1"/>
          </p:cNvSpPr>
          <p:nvPr>
            <p:ph type="ftr" sz="quarter" idx="11"/>
          </p:nvPr>
        </p:nvSpPr>
        <p:spPr/>
        <p:txBody>
          <a:bodyPr/>
          <a:lstStyle/>
          <a:p>
            <a:r>
              <a:rPr lang="en-US"/>
              <a:t>P. Hurh | LBNF Targetry R&amp;D Needs - RaDIATE 2023</a:t>
            </a:r>
            <a:endParaRPr lang="en-US" dirty="0"/>
          </a:p>
        </p:txBody>
      </p:sp>
      <p:sp>
        <p:nvSpPr>
          <p:cNvPr id="6" name="Slide Number Placeholder 5">
            <a:extLst>
              <a:ext uri="{FF2B5EF4-FFF2-40B4-BE49-F238E27FC236}">
                <a16:creationId xmlns:a16="http://schemas.microsoft.com/office/drawing/2014/main" id="{7E4BA6B8-65A1-1F14-8C97-9B290AADC8EA}"/>
              </a:ext>
            </a:extLst>
          </p:cNvPr>
          <p:cNvSpPr>
            <a:spLocks noGrp="1"/>
          </p:cNvSpPr>
          <p:nvPr>
            <p:ph type="sldNum" sz="quarter" idx="12"/>
          </p:nvPr>
        </p:nvSpPr>
        <p:spPr/>
        <p:txBody>
          <a:bodyPr/>
          <a:lstStyle/>
          <a:p>
            <a:fld id="{EFEA031F-3946-4BBC-949C-5EB2BB7BA03C}" type="slidenum">
              <a:rPr lang="en-US" smtClean="0"/>
              <a:t>43</a:t>
            </a:fld>
            <a:endParaRPr lang="en-US"/>
          </a:p>
        </p:txBody>
      </p:sp>
    </p:spTree>
    <p:extLst>
      <p:ext uri="{BB962C8B-B14F-4D97-AF65-F5344CB8AC3E}">
        <p14:creationId xmlns:p14="http://schemas.microsoft.com/office/powerpoint/2010/main" val="1522391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undefined">
            <a:extLst>
              <a:ext uri="{FF2B5EF4-FFF2-40B4-BE49-F238E27FC236}">
                <a16:creationId xmlns:a16="http://schemas.microsoft.com/office/drawing/2014/main" id="{528C09A0-D5F2-8351-446F-641B0DC6A2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6422" y="3429000"/>
            <a:ext cx="3135292" cy="30606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27F869-4A13-4060-42B8-BE4E5913FEEE}"/>
              </a:ext>
            </a:extLst>
          </p:cNvPr>
          <p:cNvSpPr>
            <a:spLocks noGrp="1"/>
          </p:cNvSpPr>
          <p:nvPr>
            <p:ph type="title"/>
          </p:nvPr>
        </p:nvSpPr>
        <p:spPr/>
        <p:txBody>
          <a:bodyPr/>
          <a:lstStyle/>
          <a:p>
            <a:r>
              <a:rPr lang="en-US" dirty="0"/>
              <a:t>Stress Intensity is Calculable</a:t>
            </a:r>
          </a:p>
        </p:txBody>
      </p:sp>
      <p:sp>
        <p:nvSpPr>
          <p:cNvPr id="3" name="Content Placeholder 2">
            <a:extLst>
              <a:ext uri="{FF2B5EF4-FFF2-40B4-BE49-F238E27FC236}">
                <a16:creationId xmlns:a16="http://schemas.microsoft.com/office/drawing/2014/main" id="{8BC61629-209D-8252-E44A-771B9FBD4FA1}"/>
              </a:ext>
            </a:extLst>
          </p:cNvPr>
          <p:cNvSpPr>
            <a:spLocks noGrp="1"/>
          </p:cNvSpPr>
          <p:nvPr>
            <p:ph idx="1"/>
          </p:nvPr>
        </p:nvSpPr>
        <p:spPr>
          <a:xfrm>
            <a:off x="179979" y="974079"/>
            <a:ext cx="4927599" cy="1419220"/>
          </a:xfrm>
        </p:spPr>
        <p:txBody>
          <a:bodyPr>
            <a:normAutofit/>
          </a:bodyPr>
          <a:lstStyle/>
          <a:p>
            <a:r>
              <a:rPr lang="en-US" sz="1800" dirty="0"/>
              <a:t>Assuming a max flaw size possible, stress intensity can be easily calculated</a:t>
            </a:r>
          </a:p>
          <a:p>
            <a:r>
              <a:rPr lang="en-US" sz="1800" dirty="0"/>
              <a:t>Non-irradiated </a:t>
            </a:r>
            <a:r>
              <a:rPr lang="en-US" sz="1800" dirty="0" err="1"/>
              <a:t>Ti</a:t>
            </a:r>
            <a:r>
              <a:rPr lang="en-US" sz="1800" dirty="0"/>
              <a:t> critical stress intensities are available</a:t>
            </a:r>
          </a:p>
        </p:txBody>
      </p:sp>
      <p:sp>
        <p:nvSpPr>
          <p:cNvPr id="4" name="Date Placeholder 3">
            <a:extLst>
              <a:ext uri="{FF2B5EF4-FFF2-40B4-BE49-F238E27FC236}">
                <a16:creationId xmlns:a16="http://schemas.microsoft.com/office/drawing/2014/main" id="{A21B4FCB-47B8-5815-035C-1C5BF906C44D}"/>
              </a:ext>
            </a:extLst>
          </p:cNvPr>
          <p:cNvSpPr>
            <a:spLocks noGrp="1"/>
          </p:cNvSpPr>
          <p:nvPr>
            <p:ph type="dt" sz="half" idx="10"/>
          </p:nvPr>
        </p:nvSpPr>
        <p:spPr/>
        <p:txBody>
          <a:bodyPr/>
          <a:lstStyle/>
          <a:p>
            <a:r>
              <a:rPr lang="en-US"/>
              <a:t>06.29.2023</a:t>
            </a:r>
            <a:endParaRPr lang="en-US" dirty="0"/>
          </a:p>
        </p:txBody>
      </p:sp>
      <p:sp>
        <p:nvSpPr>
          <p:cNvPr id="5" name="Footer Placeholder 4">
            <a:extLst>
              <a:ext uri="{FF2B5EF4-FFF2-40B4-BE49-F238E27FC236}">
                <a16:creationId xmlns:a16="http://schemas.microsoft.com/office/drawing/2014/main" id="{09894516-4DDD-BA75-B60D-7487362D2A6F}"/>
              </a:ext>
            </a:extLst>
          </p:cNvPr>
          <p:cNvSpPr>
            <a:spLocks noGrp="1"/>
          </p:cNvSpPr>
          <p:nvPr>
            <p:ph type="ftr" sz="quarter" idx="11"/>
          </p:nvPr>
        </p:nvSpPr>
        <p:spPr/>
        <p:txBody>
          <a:bodyPr/>
          <a:lstStyle/>
          <a:p>
            <a:r>
              <a:rPr lang="en-US"/>
              <a:t>P. Hurh | LBNF Targetry R&amp;D Needs - RaDIATE 2023</a:t>
            </a:r>
            <a:endParaRPr lang="en-US" dirty="0"/>
          </a:p>
        </p:txBody>
      </p:sp>
      <p:sp>
        <p:nvSpPr>
          <p:cNvPr id="6" name="Slide Number Placeholder 5">
            <a:extLst>
              <a:ext uri="{FF2B5EF4-FFF2-40B4-BE49-F238E27FC236}">
                <a16:creationId xmlns:a16="http://schemas.microsoft.com/office/drawing/2014/main" id="{F93A1907-929D-9D64-0515-B4C2C5D3050A}"/>
              </a:ext>
            </a:extLst>
          </p:cNvPr>
          <p:cNvSpPr>
            <a:spLocks noGrp="1"/>
          </p:cNvSpPr>
          <p:nvPr>
            <p:ph type="sldNum" sz="quarter" idx="12"/>
          </p:nvPr>
        </p:nvSpPr>
        <p:spPr/>
        <p:txBody>
          <a:bodyPr/>
          <a:lstStyle/>
          <a:p>
            <a:fld id="{EFEA031F-3946-4BBC-949C-5EB2BB7BA03C}" type="slidenum">
              <a:rPr lang="en-US" smtClean="0"/>
              <a:t>44</a:t>
            </a:fld>
            <a:endParaRPr lang="en-US"/>
          </a:p>
        </p:txBody>
      </p:sp>
      <p:pic>
        <p:nvPicPr>
          <p:cNvPr id="7" name="Picture 6">
            <a:extLst>
              <a:ext uri="{FF2B5EF4-FFF2-40B4-BE49-F238E27FC236}">
                <a16:creationId xmlns:a16="http://schemas.microsoft.com/office/drawing/2014/main" id="{E9CB4734-FB37-7AB3-FC94-078DCF8AEE9C}"/>
              </a:ext>
            </a:extLst>
          </p:cNvPr>
          <p:cNvPicPr>
            <a:picLocks noChangeAspect="1"/>
          </p:cNvPicPr>
          <p:nvPr/>
        </p:nvPicPr>
        <p:blipFill>
          <a:blip r:embed="rId3"/>
          <a:stretch>
            <a:fillRect/>
          </a:stretch>
        </p:blipFill>
        <p:spPr>
          <a:xfrm>
            <a:off x="5224848" y="130823"/>
            <a:ext cx="6076866" cy="3459633"/>
          </a:xfrm>
          <a:prstGeom prst="rect">
            <a:avLst/>
          </a:prstGeom>
        </p:spPr>
      </p:pic>
      <p:sp>
        <p:nvSpPr>
          <p:cNvPr id="10" name="TextBox 9">
            <a:extLst>
              <a:ext uri="{FF2B5EF4-FFF2-40B4-BE49-F238E27FC236}">
                <a16:creationId xmlns:a16="http://schemas.microsoft.com/office/drawing/2014/main" id="{53F5803A-6AE1-DCD5-3983-A7744877A4BA}"/>
              </a:ext>
            </a:extLst>
          </p:cNvPr>
          <p:cNvSpPr txBox="1"/>
          <p:nvPr/>
        </p:nvSpPr>
        <p:spPr>
          <a:xfrm>
            <a:off x="8881074" y="3143569"/>
            <a:ext cx="3049929" cy="646331"/>
          </a:xfrm>
          <a:prstGeom prst="rect">
            <a:avLst/>
          </a:prstGeom>
          <a:noFill/>
        </p:spPr>
        <p:txBody>
          <a:bodyPr wrap="square">
            <a:spAutoFit/>
          </a:bodyPr>
          <a:lstStyle/>
          <a:p>
            <a:r>
              <a:rPr lang="en-US" sz="1200" dirty="0"/>
              <a:t>https://www.digitalengineering247.com/article/get-cracking-with-ansys-workbench-19.2/</a:t>
            </a:r>
          </a:p>
        </p:txBody>
      </p:sp>
      <p:pic>
        <p:nvPicPr>
          <p:cNvPr id="8194" name="Picture 2">
            <a:extLst>
              <a:ext uri="{FF2B5EF4-FFF2-40B4-BE49-F238E27FC236}">
                <a16:creationId xmlns:a16="http://schemas.microsoft.com/office/drawing/2014/main" id="{334715E2-9B1C-6436-4464-4263E7B487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29" y="2393298"/>
            <a:ext cx="4927600" cy="37338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11E995B-1613-728A-DFA8-006E3543B4F9}"/>
              </a:ext>
            </a:extLst>
          </p:cNvPr>
          <p:cNvSpPr txBox="1"/>
          <p:nvPr/>
        </p:nvSpPr>
        <p:spPr>
          <a:xfrm>
            <a:off x="266700" y="5833717"/>
            <a:ext cx="6457183" cy="461665"/>
          </a:xfrm>
          <a:prstGeom prst="rect">
            <a:avLst/>
          </a:prstGeom>
          <a:noFill/>
        </p:spPr>
        <p:txBody>
          <a:bodyPr wrap="square">
            <a:spAutoFit/>
          </a:bodyPr>
          <a:lstStyle/>
          <a:p>
            <a:r>
              <a:rPr lang="en-US" sz="1200" dirty="0" err="1"/>
              <a:t>Fuwen</a:t>
            </a:r>
            <a:r>
              <a:rPr lang="en-US" sz="1200" dirty="0"/>
              <a:t> Chen, </a:t>
            </a:r>
            <a:r>
              <a:rPr lang="en-US" sz="1200" dirty="0" err="1"/>
              <a:t>Yulei</a:t>
            </a:r>
            <a:r>
              <a:rPr lang="en-US" sz="1200" dirty="0"/>
              <a:t> Gu, </a:t>
            </a:r>
            <a:r>
              <a:rPr lang="en-US" sz="1200" dirty="0" err="1"/>
              <a:t>Guanglong</a:t>
            </a:r>
            <a:r>
              <a:rPr lang="en-US" sz="1200" dirty="0"/>
              <a:t> Xu, </a:t>
            </a:r>
            <a:r>
              <a:rPr lang="en-US" sz="1200" dirty="0" err="1"/>
              <a:t>Yuwen</a:t>
            </a:r>
            <a:r>
              <a:rPr lang="en-US" sz="1200" dirty="0"/>
              <a:t> Cui, Hui Chang, Lian Zhou, Improved fracture toughness by microalloying of Fe in Ti-6Al-4V, Materials &amp; Design, Volume 185, 2020,</a:t>
            </a:r>
          </a:p>
        </p:txBody>
      </p:sp>
      <p:sp>
        <p:nvSpPr>
          <p:cNvPr id="13" name="TextBox 12">
            <a:extLst>
              <a:ext uri="{FF2B5EF4-FFF2-40B4-BE49-F238E27FC236}">
                <a16:creationId xmlns:a16="http://schemas.microsoft.com/office/drawing/2014/main" id="{E9ED6374-7CF9-6280-43B0-4AC8D308E3DC}"/>
              </a:ext>
            </a:extLst>
          </p:cNvPr>
          <p:cNvSpPr txBox="1"/>
          <p:nvPr/>
        </p:nvSpPr>
        <p:spPr>
          <a:xfrm>
            <a:off x="5706318" y="4143737"/>
            <a:ext cx="2731625" cy="923330"/>
          </a:xfrm>
          <a:prstGeom prst="rect">
            <a:avLst/>
          </a:prstGeom>
          <a:noFill/>
        </p:spPr>
        <p:txBody>
          <a:bodyPr wrap="square" rtlCol="0">
            <a:spAutoFit/>
          </a:bodyPr>
          <a:lstStyle/>
          <a:p>
            <a:r>
              <a:rPr lang="en-US" dirty="0"/>
              <a:t>Stress Intensity factor directly proportional to energy release rate, G</a:t>
            </a:r>
          </a:p>
        </p:txBody>
      </p:sp>
    </p:spTree>
    <p:extLst>
      <p:ext uri="{BB962C8B-B14F-4D97-AF65-F5344CB8AC3E}">
        <p14:creationId xmlns:p14="http://schemas.microsoft.com/office/powerpoint/2010/main" val="21410028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C4BA-0887-34EF-3DB7-5D98972DEBBE}"/>
              </a:ext>
            </a:extLst>
          </p:cNvPr>
          <p:cNvSpPr>
            <a:spLocks noGrp="1"/>
          </p:cNvSpPr>
          <p:nvPr>
            <p:ph type="title"/>
          </p:nvPr>
        </p:nvSpPr>
        <p:spPr/>
        <p:txBody>
          <a:bodyPr/>
          <a:lstStyle/>
          <a:p>
            <a:r>
              <a:rPr lang="en-US" dirty="0"/>
              <a:t>Can we get relative decrease in fracture toughness from tensile data for irradiated materials?</a:t>
            </a:r>
          </a:p>
        </p:txBody>
      </p:sp>
      <p:sp>
        <p:nvSpPr>
          <p:cNvPr id="3" name="Content Placeholder 2">
            <a:extLst>
              <a:ext uri="{FF2B5EF4-FFF2-40B4-BE49-F238E27FC236}">
                <a16:creationId xmlns:a16="http://schemas.microsoft.com/office/drawing/2014/main" id="{1716E28E-FA49-0E61-2C86-0CEE138813A7}"/>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16E5F3A3-AB0D-C581-B97A-152200886DEA}"/>
              </a:ext>
            </a:extLst>
          </p:cNvPr>
          <p:cNvSpPr>
            <a:spLocks noGrp="1"/>
          </p:cNvSpPr>
          <p:nvPr>
            <p:ph type="dt" sz="half" idx="10"/>
          </p:nvPr>
        </p:nvSpPr>
        <p:spPr/>
        <p:txBody>
          <a:bodyPr/>
          <a:lstStyle/>
          <a:p>
            <a:r>
              <a:rPr lang="en-US"/>
              <a:t>06.29.2023</a:t>
            </a:r>
            <a:endParaRPr lang="en-US" dirty="0"/>
          </a:p>
        </p:txBody>
      </p:sp>
      <p:sp>
        <p:nvSpPr>
          <p:cNvPr id="5" name="Footer Placeholder 4">
            <a:extLst>
              <a:ext uri="{FF2B5EF4-FFF2-40B4-BE49-F238E27FC236}">
                <a16:creationId xmlns:a16="http://schemas.microsoft.com/office/drawing/2014/main" id="{CEFAA85F-02DB-2B3D-AA69-B772BEC36050}"/>
              </a:ext>
            </a:extLst>
          </p:cNvPr>
          <p:cNvSpPr>
            <a:spLocks noGrp="1"/>
          </p:cNvSpPr>
          <p:nvPr>
            <p:ph type="ftr" sz="quarter" idx="11"/>
          </p:nvPr>
        </p:nvSpPr>
        <p:spPr/>
        <p:txBody>
          <a:bodyPr/>
          <a:lstStyle/>
          <a:p>
            <a:r>
              <a:rPr lang="en-US"/>
              <a:t>P. Hurh | LBNF Targetry R&amp;D Needs - RaDIATE 2023</a:t>
            </a:r>
            <a:endParaRPr lang="en-US" dirty="0"/>
          </a:p>
        </p:txBody>
      </p:sp>
      <p:sp>
        <p:nvSpPr>
          <p:cNvPr id="6" name="Slide Number Placeholder 5">
            <a:extLst>
              <a:ext uri="{FF2B5EF4-FFF2-40B4-BE49-F238E27FC236}">
                <a16:creationId xmlns:a16="http://schemas.microsoft.com/office/drawing/2014/main" id="{8F5328E6-A756-94B0-A25A-6306161FA152}"/>
              </a:ext>
            </a:extLst>
          </p:cNvPr>
          <p:cNvSpPr>
            <a:spLocks noGrp="1"/>
          </p:cNvSpPr>
          <p:nvPr>
            <p:ph type="sldNum" sz="quarter" idx="12"/>
          </p:nvPr>
        </p:nvSpPr>
        <p:spPr/>
        <p:txBody>
          <a:bodyPr/>
          <a:lstStyle/>
          <a:p>
            <a:fld id="{EFEA031F-3946-4BBC-949C-5EB2BB7BA03C}" type="slidenum">
              <a:rPr lang="en-US" smtClean="0"/>
              <a:t>45</a:t>
            </a:fld>
            <a:endParaRPr lang="en-US"/>
          </a:p>
        </p:txBody>
      </p:sp>
      <p:grpSp>
        <p:nvGrpSpPr>
          <p:cNvPr id="7" name="Group 6">
            <a:extLst>
              <a:ext uri="{FF2B5EF4-FFF2-40B4-BE49-F238E27FC236}">
                <a16:creationId xmlns:a16="http://schemas.microsoft.com/office/drawing/2014/main" id="{0688F625-F10E-C7D4-0944-5E655BF55E98}"/>
              </a:ext>
            </a:extLst>
          </p:cNvPr>
          <p:cNvGrpSpPr/>
          <p:nvPr/>
        </p:nvGrpSpPr>
        <p:grpSpPr>
          <a:xfrm>
            <a:off x="2858947" y="914401"/>
            <a:ext cx="9152918" cy="5289456"/>
            <a:chOff x="2312324" y="388013"/>
            <a:chExt cx="9406580" cy="5656888"/>
          </a:xfrm>
        </p:grpSpPr>
        <p:pic>
          <p:nvPicPr>
            <p:cNvPr id="8" name="Picture 7">
              <a:extLst>
                <a:ext uri="{FF2B5EF4-FFF2-40B4-BE49-F238E27FC236}">
                  <a16:creationId xmlns:a16="http://schemas.microsoft.com/office/drawing/2014/main" id="{761B6164-3900-3F89-F6D9-FA6C67725C09}"/>
                </a:ext>
              </a:extLst>
            </p:cNvPr>
            <p:cNvPicPr>
              <a:picLocks noChangeAspect="1"/>
            </p:cNvPicPr>
            <p:nvPr/>
          </p:nvPicPr>
          <p:blipFill>
            <a:blip r:embed="rId2"/>
            <a:stretch>
              <a:fillRect/>
            </a:stretch>
          </p:blipFill>
          <p:spPr>
            <a:xfrm>
              <a:off x="2312324" y="464653"/>
              <a:ext cx="4669757" cy="5580248"/>
            </a:xfrm>
            <a:prstGeom prst="rect">
              <a:avLst/>
            </a:prstGeom>
          </p:spPr>
        </p:pic>
        <p:pic>
          <p:nvPicPr>
            <p:cNvPr id="9" name="Picture 8">
              <a:extLst>
                <a:ext uri="{FF2B5EF4-FFF2-40B4-BE49-F238E27FC236}">
                  <a16:creationId xmlns:a16="http://schemas.microsoft.com/office/drawing/2014/main" id="{73A6F804-6022-47B9-516D-89FEF5339681}"/>
                </a:ext>
              </a:extLst>
            </p:cNvPr>
            <p:cNvPicPr>
              <a:picLocks noChangeAspect="1"/>
            </p:cNvPicPr>
            <p:nvPr/>
          </p:nvPicPr>
          <p:blipFill>
            <a:blip r:embed="rId3"/>
            <a:stretch>
              <a:fillRect/>
            </a:stretch>
          </p:blipFill>
          <p:spPr>
            <a:xfrm>
              <a:off x="7088247" y="388013"/>
              <a:ext cx="4630657" cy="5630521"/>
            </a:xfrm>
            <a:prstGeom prst="rect">
              <a:avLst/>
            </a:prstGeom>
          </p:spPr>
        </p:pic>
        <p:sp>
          <p:nvSpPr>
            <p:cNvPr id="10" name="TextBox 9">
              <a:extLst>
                <a:ext uri="{FF2B5EF4-FFF2-40B4-BE49-F238E27FC236}">
                  <a16:creationId xmlns:a16="http://schemas.microsoft.com/office/drawing/2014/main" id="{C3146953-FD9F-4710-7A55-F5C13DBFCACD}"/>
                </a:ext>
              </a:extLst>
            </p:cNvPr>
            <p:cNvSpPr txBox="1"/>
            <p:nvPr/>
          </p:nvSpPr>
          <p:spPr>
            <a:xfrm>
              <a:off x="4042611" y="2107932"/>
              <a:ext cx="5062888" cy="646331"/>
            </a:xfrm>
            <a:prstGeom prst="rect">
              <a:avLst/>
            </a:prstGeom>
            <a:noFill/>
          </p:spPr>
          <p:txBody>
            <a:bodyPr wrap="square" rtlCol="0">
              <a:spAutoFit/>
            </a:bodyPr>
            <a:lstStyle/>
            <a:p>
              <a:r>
                <a:rPr lang="en-GB" dirty="0"/>
                <a:t>F4C=0.06 </a:t>
              </a:r>
              <a:r>
                <a:rPr lang="en-GB" dirty="0" err="1"/>
                <a:t>dpa</a:t>
              </a:r>
              <a:r>
                <a:rPr lang="en-GB" dirty="0"/>
                <a:t> at </a:t>
              </a:r>
              <a:r>
                <a:rPr lang="en-GB" dirty="0" err="1"/>
                <a:t>Tirr</a:t>
              </a:r>
              <a:r>
                <a:rPr lang="en-GB" dirty="0"/>
                <a:t>=47°C</a:t>
              </a:r>
            </a:p>
            <a:p>
              <a:endParaRPr lang="en-GB" dirty="0"/>
            </a:p>
          </p:txBody>
        </p:sp>
        <p:sp>
          <p:nvSpPr>
            <p:cNvPr id="11" name="TextBox 10">
              <a:extLst>
                <a:ext uri="{FF2B5EF4-FFF2-40B4-BE49-F238E27FC236}">
                  <a16:creationId xmlns:a16="http://schemas.microsoft.com/office/drawing/2014/main" id="{9FD2A734-AA2D-B434-0C81-FAC2273D8D28}"/>
                </a:ext>
              </a:extLst>
            </p:cNvPr>
            <p:cNvSpPr txBox="1"/>
            <p:nvPr/>
          </p:nvSpPr>
          <p:spPr>
            <a:xfrm>
              <a:off x="3912567" y="4870383"/>
              <a:ext cx="3070459" cy="646331"/>
            </a:xfrm>
            <a:prstGeom prst="rect">
              <a:avLst/>
            </a:prstGeom>
            <a:noFill/>
          </p:spPr>
          <p:txBody>
            <a:bodyPr wrap="square" rtlCol="0">
              <a:spAutoFit/>
            </a:bodyPr>
            <a:lstStyle/>
            <a:p>
              <a:r>
                <a:rPr lang="en-GB" dirty="0"/>
                <a:t>T4C=0.06 </a:t>
              </a:r>
              <a:r>
                <a:rPr lang="en-GB" dirty="0" err="1"/>
                <a:t>dpa</a:t>
              </a:r>
              <a:r>
                <a:rPr lang="en-GB" dirty="0"/>
                <a:t> @ 47°C, </a:t>
              </a:r>
            </a:p>
            <a:p>
              <a:r>
                <a:rPr lang="en-GB" dirty="0"/>
                <a:t>T5/T8=0.23 </a:t>
              </a:r>
              <a:r>
                <a:rPr lang="en-GB" dirty="0" err="1"/>
                <a:t>dpa</a:t>
              </a:r>
              <a:r>
                <a:rPr lang="en-GB" dirty="0"/>
                <a:t> @ 125°C</a:t>
              </a:r>
            </a:p>
          </p:txBody>
        </p:sp>
        <p:sp>
          <p:nvSpPr>
            <p:cNvPr id="12" name="TextBox 11">
              <a:extLst>
                <a:ext uri="{FF2B5EF4-FFF2-40B4-BE49-F238E27FC236}">
                  <a16:creationId xmlns:a16="http://schemas.microsoft.com/office/drawing/2014/main" id="{F1EA26CE-E552-4ED6-B88E-C710DD1D3404}"/>
                </a:ext>
              </a:extLst>
            </p:cNvPr>
            <p:cNvSpPr txBox="1"/>
            <p:nvPr/>
          </p:nvSpPr>
          <p:spPr>
            <a:xfrm>
              <a:off x="8819702" y="2107932"/>
              <a:ext cx="2334373" cy="369332"/>
            </a:xfrm>
            <a:prstGeom prst="rect">
              <a:avLst/>
            </a:prstGeom>
            <a:noFill/>
          </p:spPr>
          <p:txBody>
            <a:bodyPr wrap="square" rtlCol="0">
              <a:spAutoFit/>
            </a:bodyPr>
            <a:lstStyle/>
            <a:p>
              <a:r>
                <a:rPr lang="da-DK" dirty="0"/>
                <a:t>N5=0.22 dpa @112°C</a:t>
              </a:r>
              <a:endParaRPr lang="en-GB" dirty="0"/>
            </a:p>
          </p:txBody>
        </p:sp>
        <p:sp>
          <p:nvSpPr>
            <p:cNvPr id="13" name="TextBox 12">
              <a:extLst>
                <a:ext uri="{FF2B5EF4-FFF2-40B4-BE49-F238E27FC236}">
                  <a16:creationId xmlns:a16="http://schemas.microsoft.com/office/drawing/2014/main" id="{3EFA31E8-F014-97CC-6CF5-D480DE103DBA}"/>
                </a:ext>
              </a:extLst>
            </p:cNvPr>
            <p:cNvSpPr txBox="1"/>
            <p:nvPr/>
          </p:nvSpPr>
          <p:spPr>
            <a:xfrm>
              <a:off x="8819703" y="4870383"/>
              <a:ext cx="2334373" cy="369332"/>
            </a:xfrm>
            <a:prstGeom prst="rect">
              <a:avLst/>
            </a:prstGeom>
            <a:noFill/>
          </p:spPr>
          <p:txBody>
            <a:bodyPr wrap="square" rtlCol="0">
              <a:spAutoFit/>
            </a:bodyPr>
            <a:lstStyle/>
            <a:p>
              <a:r>
                <a:rPr lang="da-DK" dirty="0"/>
                <a:t>F52=0.22 dpa @112°C</a:t>
              </a:r>
              <a:endParaRPr lang="en-GB" dirty="0"/>
            </a:p>
          </p:txBody>
        </p:sp>
      </p:grpSp>
      <p:sp>
        <p:nvSpPr>
          <p:cNvPr id="14" name="Freeform 13">
            <a:extLst>
              <a:ext uri="{FF2B5EF4-FFF2-40B4-BE49-F238E27FC236}">
                <a16:creationId xmlns:a16="http://schemas.microsoft.com/office/drawing/2014/main" id="{62A8526A-DE5C-5E3E-63B7-83EF1E5365B3}"/>
              </a:ext>
            </a:extLst>
          </p:cNvPr>
          <p:cNvSpPr/>
          <p:nvPr/>
        </p:nvSpPr>
        <p:spPr>
          <a:xfrm>
            <a:off x="3483980" y="1215342"/>
            <a:ext cx="1481559" cy="2083443"/>
          </a:xfrm>
          <a:custGeom>
            <a:avLst/>
            <a:gdLst>
              <a:gd name="connsiteX0" fmla="*/ 0 w 1481559"/>
              <a:gd name="connsiteY0" fmla="*/ 2071868 h 2083443"/>
              <a:gd name="connsiteX1" fmla="*/ 405114 w 1481559"/>
              <a:gd name="connsiteY1" fmla="*/ 0 h 2083443"/>
              <a:gd name="connsiteX2" fmla="*/ 1018572 w 1481559"/>
              <a:gd name="connsiteY2" fmla="*/ 34724 h 2083443"/>
              <a:gd name="connsiteX3" fmla="*/ 1469985 w 1481559"/>
              <a:gd name="connsiteY3" fmla="*/ 381964 h 2083443"/>
              <a:gd name="connsiteX4" fmla="*/ 1481559 w 1481559"/>
              <a:gd name="connsiteY4" fmla="*/ 2083443 h 2083443"/>
              <a:gd name="connsiteX5" fmla="*/ 0 w 1481559"/>
              <a:gd name="connsiteY5" fmla="*/ 2071868 h 208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559" h="2083443">
                <a:moveTo>
                  <a:pt x="0" y="2071868"/>
                </a:moveTo>
                <a:lnTo>
                  <a:pt x="405114" y="0"/>
                </a:lnTo>
                <a:lnTo>
                  <a:pt x="1018572" y="34724"/>
                </a:lnTo>
                <a:lnTo>
                  <a:pt x="1469985" y="381964"/>
                </a:lnTo>
                <a:lnTo>
                  <a:pt x="1481559" y="2083443"/>
                </a:lnTo>
                <a:lnTo>
                  <a:pt x="0" y="2071868"/>
                </a:lnTo>
                <a:close/>
              </a:path>
            </a:pathLst>
          </a:custGeom>
          <a:solidFill>
            <a:schemeClr val="accent1">
              <a:alpha val="562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32D04069-7141-D7FD-62B7-49065F48B65F}"/>
              </a:ext>
            </a:extLst>
          </p:cNvPr>
          <p:cNvSpPr/>
          <p:nvPr/>
        </p:nvSpPr>
        <p:spPr>
          <a:xfrm>
            <a:off x="8102278" y="1620456"/>
            <a:ext cx="1701479" cy="1632030"/>
          </a:xfrm>
          <a:custGeom>
            <a:avLst/>
            <a:gdLst>
              <a:gd name="connsiteX0" fmla="*/ 0 w 1701479"/>
              <a:gd name="connsiteY0" fmla="*/ 1608881 h 1632030"/>
              <a:gd name="connsiteX1" fmla="*/ 347241 w 1701479"/>
              <a:gd name="connsiteY1" fmla="*/ 115747 h 1632030"/>
              <a:gd name="connsiteX2" fmla="*/ 636608 w 1701479"/>
              <a:gd name="connsiteY2" fmla="*/ 11574 h 1632030"/>
              <a:gd name="connsiteX3" fmla="*/ 1018573 w 1701479"/>
              <a:gd name="connsiteY3" fmla="*/ 0 h 1632030"/>
              <a:gd name="connsiteX4" fmla="*/ 1331089 w 1701479"/>
              <a:gd name="connsiteY4" fmla="*/ 69448 h 1632030"/>
              <a:gd name="connsiteX5" fmla="*/ 1539433 w 1701479"/>
              <a:gd name="connsiteY5" fmla="*/ 173620 h 1632030"/>
              <a:gd name="connsiteX6" fmla="*/ 1689904 w 1701479"/>
              <a:gd name="connsiteY6" fmla="*/ 335666 h 1632030"/>
              <a:gd name="connsiteX7" fmla="*/ 1701479 w 1701479"/>
              <a:gd name="connsiteY7" fmla="*/ 1632030 h 1632030"/>
              <a:gd name="connsiteX8" fmla="*/ 0 w 1701479"/>
              <a:gd name="connsiteY8" fmla="*/ 1608881 h 163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479" h="1632030">
                <a:moveTo>
                  <a:pt x="0" y="1608881"/>
                </a:moveTo>
                <a:lnTo>
                  <a:pt x="347241" y="115747"/>
                </a:lnTo>
                <a:lnTo>
                  <a:pt x="636608" y="11574"/>
                </a:lnTo>
                <a:lnTo>
                  <a:pt x="1018573" y="0"/>
                </a:lnTo>
                <a:lnTo>
                  <a:pt x="1331089" y="69448"/>
                </a:lnTo>
                <a:lnTo>
                  <a:pt x="1539433" y="173620"/>
                </a:lnTo>
                <a:lnTo>
                  <a:pt x="1689904" y="335666"/>
                </a:lnTo>
                <a:lnTo>
                  <a:pt x="1701479" y="1632030"/>
                </a:lnTo>
                <a:lnTo>
                  <a:pt x="0" y="1608881"/>
                </a:lnTo>
                <a:close/>
              </a:path>
            </a:pathLst>
          </a:custGeom>
          <a:solidFill>
            <a:schemeClr val="accent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5764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BB4B-D434-4101-31FC-2C713A4BDF55}"/>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6882F9DC-C0DF-4705-2A44-B3EE881A55C1}"/>
              </a:ext>
            </a:extLst>
          </p:cNvPr>
          <p:cNvSpPr>
            <a:spLocks noGrp="1"/>
          </p:cNvSpPr>
          <p:nvPr>
            <p:ph idx="1"/>
          </p:nvPr>
        </p:nvSpPr>
        <p:spPr/>
        <p:txBody>
          <a:bodyPr/>
          <a:lstStyle/>
          <a:p>
            <a:r>
              <a:rPr lang="en-US" dirty="0"/>
              <a:t>LBNF BID irradiation and loading environments presented</a:t>
            </a:r>
          </a:p>
          <a:p>
            <a:r>
              <a:rPr lang="en-US" dirty="0"/>
              <a:t>Can we use an ASME Section III approach to show “same level of safety as provided by national consensus standards” for irradiation effects integration?</a:t>
            </a:r>
          </a:p>
          <a:p>
            <a:r>
              <a:rPr lang="en-US" dirty="0"/>
              <a:t>Suggest to refresh fracture mechanics and do some exploratory studies for a real-world application</a:t>
            </a:r>
          </a:p>
        </p:txBody>
      </p:sp>
      <p:sp>
        <p:nvSpPr>
          <p:cNvPr id="4" name="Date Placeholder 3">
            <a:extLst>
              <a:ext uri="{FF2B5EF4-FFF2-40B4-BE49-F238E27FC236}">
                <a16:creationId xmlns:a16="http://schemas.microsoft.com/office/drawing/2014/main" id="{F78948C1-C39E-A582-8E65-A40722B4BC36}"/>
              </a:ext>
            </a:extLst>
          </p:cNvPr>
          <p:cNvSpPr>
            <a:spLocks noGrp="1"/>
          </p:cNvSpPr>
          <p:nvPr>
            <p:ph type="dt" sz="half" idx="10"/>
          </p:nvPr>
        </p:nvSpPr>
        <p:spPr/>
        <p:txBody>
          <a:bodyPr/>
          <a:lstStyle/>
          <a:p>
            <a:r>
              <a:rPr lang="en-US"/>
              <a:t>06.29.2023</a:t>
            </a:r>
            <a:endParaRPr lang="en-US" dirty="0"/>
          </a:p>
        </p:txBody>
      </p:sp>
      <p:sp>
        <p:nvSpPr>
          <p:cNvPr id="5" name="Footer Placeholder 4">
            <a:extLst>
              <a:ext uri="{FF2B5EF4-FFF2-40B4-BE49-F238E27FC236}">
                <a16:creationId xmlns:a16="http://schemas.microsoft.com/office/drawing/2014/main" id="{F2336C85-66F3-F471-CFF8-6B2014A5DD7C}"/>
              </a:ext>
            </a:extLst>
          </p:cNvPr>
          <p:cNvSpPr>
            <a:spLocks noGrp="1"/>
          </p:cNvSpPr>
          <p:nvPr>
            <p:ph type="ftr" sz="quarter" idx="11"/>
          </p:nvPr>
        </p:nvSpPr>
        <p:spPr/>
        <p:txBody>
          <a:bodyPr/>
          <a:lstStyle/>
          <a:p>
            <a:r>
              <a:rPr lang="en-US"/>
              <a:t>P. Hurh | LBNF Targetry R&amp;D Needs - RaDIATE 2023</a:t>
            </a:r>
            <a:endParaRPr lang="en-US" dirty="0"/>
          </a:p>
        </p:txBody>
      </p:sp>
      <p:sp>
        <p:nvSpPr>
          <p:cNvPr id="6" name="Slide Number Placeholder 5">
            <a:extLst>
              <a:ext uri="{FF2B5EF4-FFF2-40B4-BE49-F238E27FC236}">
                <a16:creationId xmlns:a16="http://schemas.microsoft.com/office/drawing/2014/main" id="{4CE0DCAB-B632-D685-090D-987A62024BB6}"/>
              </a:ext>
            </a:extLst>
          </p:cNvPr>
          <p:cNvSpPr>
            <a:spLocks noGrp="1"/>
          </p:cNvSpPr>
          <p:nvPr>
            <p:ph type="sldNum" sz="quarter" idx="12"/>
          </p:nvPr>
        </p:nvSpPr>
        <p:spPr/>
        <p:txBody>
          <a:bodyPr/>
          <a:lstStyle/>
          <a:p>
            <a:fld id="{EFEA031F-3946-4BBC-949C-5EB2BB7BA03C}" type="slidenum">
              <a:rPr lang="en-US" smtClean="0"/>
              <a:t>46</a:t>
            </a:fld>
            <a:endParaRPr lang="en-US"/>
          </a:p>
        </p:txBody>
      </p:sp>
    </p:spTree>
    <p:extLst>
      <p:ext uri="{BB962C8B-B14F-4D97-AF65-F5344CB8AC3E}">
        <p14:creationId xmlns:p14="http://schemas.microsoft.com/office/powerpoint/2010/main" val="1569423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3F552-3B45-56A8-892F-0BE387A57439}"/>
              </a:ext>
            </a:extLst>
          </p:cNvPr>
          <p:cNvSpPr>
            <a:spLocks noGrp="1"/>
          </p:cNvSpPr>
          <p:nvPr>
            <p:ph type="title"/>
          </p:nvPr>
        </p:nvSpPr>
        <p:spPr/>
        <p:txBody>
          <a:bodyPr/>
          <a:lstStyle/>
          <a:p>
            <a:r>
              <a:rPr lang="en-US" dirty="0"/>
              <a:t>Back-up slides follow</a:t>
            </a:r>
            <a:br>
              <a:rPr lang="en-US" dirty="0"/>
            </a:br>
            <a:endParaRPr lang="en-US" dirty="0"/>
          </a:p>
        </p:txBody>
      </p:sp>
      <p:sp>
        <p:nvSpPr>
          <p:cNvPr id="3" name="Content Placeholder 2">
            <a:extLst>
              <a:ext uri="{FF2B5EF4-FFF2-40B4-BE49-F238E27FC236}">
                <a16:creationId xmlns:a16="http://schemas.microsoft.com/office/drawing/2014/main" id="{3DF48C97-859E-30CB-76EB-24A7EEF50DF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6E14923E-B8F4-28EF-7CBD-EB249234C2E8}"/>
              </a:ext>
            </a:extLst>
          </p:cNvPr>
          <p:cNvSpPr>
            <a:spLocks noGrp="1"/>
          </p:cNvSpPr>
          <p:nvPr>
            <p:ph type="dt" sz="half" idx="10"/>
          </p:nvPr>
        </p:nvSpPr>
        <p:spPr/>
        <p:txBody>
          <a:bodyPr/>
          <a:lstStyle/>
          <a:p>
            <a:r>
              <a:rPr lang="en-US"/>
              <a:t>06.29.2023</a:t>
            </a:r>
            <a:endParaRPr lang="en-US" dirty="0"/>
          </a:p>
        </p:txBody>
      </p:sp>
      <p:sp>
        <p:nvSpPr>
          <p:cNvPr id="5" name="Footer Placeholder 4">
            <a:extLst>
              <a:ext uri="{FF2B5EF4-FFF2-40B4-BE49-F238E27FC236}">
                <a16:creationId xmlns:a16="http://schemas.microsoft.com/office/drawing/2014/main" id="{8F6D7FCA-2908-09B3-0035-BF3716592294}"/>
              </a:ext>
            </a:extLst>
          </p:cNvPr>
          <p:cNvSpPr>
            <a:spLocks noGrp="1"/>
          </p:cNvSpPr>
          <p:nvPr>
            <p:ph type="ftr" sz="quarter" idx="11"/>
          </p:nvPr>
        </p:nvSpPr>
        <p:spPr/>
        <p:txBody>
          <a:bodyPr/>
          <a:lstStyle/>
          <a:p>
            <a:r>
              <a:rPr lang="en-US"/>
              <a:t>P. Hurh | LBNF Targetry R&amp;D Needs - RaDIATE 2023</a:t>
            </a:r>
            <a:endParaRPr lang="en-US" dirty="0"/>
          </a:p>
        </p:txBody>
      </p:sp>
      <p:sp>
        <p:nvSpPr>
          <p:cNvPr id="6" name="Slide Number Placeholder 5">
            <a:extLst>
              <a:ext uri="{FF2B5EF4-FFF2-40B4-BE49-F238E27FC236}">
                <a16:creationId xmlns:a16="http://schemas.microsoft.com/office/drawing/2014/main" id="{B38FF59C-BCCC-708C-EEB5-A101A221E352}"/>
              </a:ext>
            </a:extLst>
          </p:cNvPr>
          <p:cNvSpPr>
            <a:spLocks noGrp="1"/>
          </p:cNvSpPr>
          <p:nvPr>
            <p:ph type="sldNum" sz="quarter" idx="12"/>
          </p:nvPr>
        </p:nvSpPr>
        <p:spPr/>
        <p:txBody>
          <a:bodyPr/>
          <a:lstStyle/>
          <a:p>
            <a:fld id="{EFEA031F-3946-4BBC-949C-5EB2BB7BA03C}" type="slidenum">
              <a:rPr lang="en-US" smtClean="0"/>
              <a:t>47</a:t>
            </a:fld>
            <a:endParaRPr lang="en-US"/>
          </a:p>
        </p:txBody>
      </p:sp>
    </p:spTree>
    <p:extLst>
      <p:ext uri="{BB962C8B-B14F-4D97-AF65-F5344CB8AC3E}">
        <p14:creationId xmlns:p14="http://schemas.microsoft.com/office/powerpoint/2010/main" val="3391701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E177-90B1-30A5-1783-5415F001A2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FC619A-0A53-21A0-E12D-0B7F753C78DA}"/>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CFD581E-F581-E364-D39B-9C33EF405500}"/>
              </a:ext>
            </a:extLst>
          </p:cNvPr>
          <p:cNvSpPr>
            <a:spLocks noGrp="1"/>
          </p:cNvSpPr>
          <p:nvPr>
            <p:ph type="dt" sz="half" idx="10"/>
          </p:nvPr>
        </p:nvSpPr>
        <p:spPr/>
        <p:txBody>
          <a:bodyPr/>
          <a:lstStyle/>
          <a:p>
            <a:r>
              <a:rPr lang="en-US"/>
              <a:t>06.29.2023</a:t>
            </a:r>
            <a:endParaRPr lang="en-US" dirty="0"/>
          </a:p>
        </p:txBody>
      </p:sp>
      <p:sp>
        <p:nvSpPr>
          <p:cNvPr id="5" name="Footer Placeholder 4">
            <a:extLst>
              <a:ext uri="{FF2B5EF4-FFF2-40B4-BE49-F238E27FC236}">
                <a16:creationId xmlns:a16="http://schemas.microsoft.com/office/drawing/2014/main" id="{4E8E2231-1F7C-14F8-7EF1-2E8D5425A80E}"/>
              </a:ext>
            </a:extLst>
          </p:cNvPr>
          <p:cNvSpPr>
            <a:spLocks noGrp="1"/>
          </p:cNvSpPr>
          <p:nvPr>
            <p:ph type="ftr" sz="quarter" idx="11"/>
          </p:nvPr>
        </p:nvSpPr>
        <p:spPr/>
        <p:txBody>
          <a:bodyPr/>
          <a:lstStyle/>
          <a:p>
            <a:r>
              <a:rPr lang="en-US"/>
              <a:t>P. Hurh | LBNF Targetry R&amp;D Needs - RaDIATE 2023</a:t>
            </a:r>
            <a:endParaRPr lang="en-US" dirty="0"/>
          </a:p>
        </p:txBody>
      </p:sp>
      <p:sp>
        <p:nvSpPr>
          <p:cNvPr id="6" name="Slide Number Placeholder 5">
            <a:extLst>
              <a:ext uri="{FF2B5EF4-FFF2-40B4-BE49-F238E27FC236}">
                <a16:creationId xmlns:a16="http://schemas.microsoft.com/office/drawing/2014/main" id="{7442CF0B-BAE7-985A-9F76-ECDD950CDF1F}"/>
              </a:ext>
            </a:extLst>
          </p:cNvPr>
          <p:cNvSpPr>
            <a:spLocks noGrp="1"/>
          </p:cNvSpPr>
          <p:nvPr>
            <p:ph type="sldNum" sz="quarter" idx="12"/>
          </p:nvPr>
        </p:nvSpPr>
        <p:spPr/>
        <p:txBody>
          <a:bodyPr/>
          <a:lstStyle/>
          <a:p>
            <a:fld id="{EFEA031F-3946-4BBC-949C-5EB2BB7BA03C}" type="slidenum">
              <a:rPr lang="en-US" smtClean="0"/>
              <a:t>48</a:t>
            </a:fld>
            <a:endParaRPr lang="en-US"/>
          </a:p>
        </p:txBody>
      </p:sp>
      <p:pic>
        <p:nvPicPr>
          <p:cNvPr id="7" name="Picture 6">
            <a:extLst>
              <a:ext uri="{FF2B5EF4-FFF2-40B4-BE49-F238E27FC236}">
                <a16:creationId xmlns:a16="http://schemas.microsoft.com/office/drawing/2014/main" id="{0A5F917F-0292-EC65-E7EA-92279B224564}"/>
              </a:ext>
            </a:extLst>
          </p:cNvPr>
          <p:cNvPicPr>
            <a:picLocks noChangeAspect="1"/>
          </p:cNvPicPr>
          <p:nvPr/>
        </p:nvPicPr>
        <p:blipFill>
          <a:blip r:embed="rId2"/>
          <a:stretch>
            <a:fillRect/>
          </a:stretch>
        </p:blipFill>
        <p:spPr>
          <a:xfrm>
            <a:off x="266701" y="134007"/>
            <a:ext cx="10984189" cy="6208776"/>
          </a:xfrm>
          <a:prstGeom prst="rect">
            <a:avLst/>
          </a:prstGeom>
        </p:spPr>
      </p:pic>
      <p:sp>
        <p:nvSpPr>
          <p:cNvPr id="8" name="TextBox 7">
            <a:extLst>
              <a:ext uri="{FF2B5EF4-FFF2-40B4-BE49-F238E27FC236}">
                <a16:creationId xmlns:a16="http://schemas.microsoft.com/office/drawing/2014/main" id="{0AA26439-2A01-AB21-AB7F-A296D89FEEA5}"/>
              </a:ext>
            </a:extLst>
          </p:cNvPr>
          <p:cNvSpPr txBox="1"/>
          <p:nvPr/>
        </p:nvSpPr>
        <p:spPr>
          <a:xfrm>
            <a:off x="2694498" y="130823"/>
            <a:ext cx="3762568" cy="369332"/>
          </a:xfrm>
          <a:prstGeom prst="rect">
            <a:avLst/>
          </a:prstGeom>
          <a:noFill/>
        </p:spPr>
        <p:txBody>
          <a:bodyPr wrap="none" rtlCol="0">
            <a:spAutoFit/>
          </a:bodyPr>
          <a:lstStyle/>
          <a:p>
            <a:r>
              <a:rPr lang="en-US" dirty="0"/>
              <a:t>Primary Beam Window </a:t>
            </a:r>
            <a:r>
              <a:rPr lang="en-US" dirty="0" err="1"/>
              <a:t>dpa</a:t>
            </a:r>
            <a:r>
              <a:rPr lang="en-US" dirty="0"/>
              <a:t> scaling</a:t>
            </a:r>
          </a:p>
        </p:txBody>
      </p:sp>
    </p:spTree>
    <p:extLst>
      <p:ext uri="{BB962C8B-B14F-4D97-AF65-F5344CB8AC3E}">
        <p14:creationId xmlns:p14="http://schemas.microsoft.com/office/powerpoint/2010/main" val="693006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LBNF Beamline Construction</a:t>
            </a:r>
          </a:p>
        </p:txBody>
      </p:sp>
      <p:sp>
        <p:nvSpPr>
          <p:cNvPr id="4" name="Date Placeholder 3"/>
          <p:cNvSpPr>
            <a:spLocks noGrp="1"/>
          </p:cNvSpPr>
          <p:nvPr>
            <p:ph type="dt" sz="half" idx="10"/>
          </p:nvPr>
        </p:nvSpPr>
        <p:spPr/>
        <p:txBody>
          <a:bodyPr/>
          <a:lstStyle/>
          <a:p>
            <a:pPr>
              <a:defRPr/>
            </a:pPr>
            <a:r>
              <a:rPr lang="en-US"/>
              <a:t>06.29.2023</a:t>
            </a:r>
            <a:endParaRPr lang="en-US" dirty="0"/>
          </a:p>
        </p:txBody>
      </p:sp>
      <p:sp>
        <p:nvSpPr>
          <p:cNvPr id="5" name="Footer Placeholder 4"/>
          <p:cNvSpPr>
            <a:spLocks noGrp="1"/>
          </p:cNvSpPr>
          <p:nvPr>
            <p:ph type="ftr" sz="quarter" idx="11"/>
          </p:nvPr>
        </p:nvSpPr>
        <p:spPr/>
        <p:txBody>
          <a:bodyPr/>
          <a:lstStyle/>
          <a:p>
            <a:pPr>
              <a:defRPr/>
            </a:pPr>
            <a:r>
              <a:rPr lang="en-US"/>
              <a:t>P. Hurh | LBNF Targetry R&amp;D Needs - RaDIATE 2023</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5</a:t>
            </a:fld>
            <a:endParaRPr lang="en-US" dirty="0"/>
          </a:p>
        </p:txBody>
      </p:sp>
      <p:pic>
        <p:nvPicPr>
          <p:cNvPr id="29" name="Picture 28" descr="Histogram&#10;&#10;Description automatically generated with low confidence">
            <a:extLst>
              <a:ext uri="{FF2B5EF4-FFF2-40B4-BE49-F238E27FC236}">
                <a16:creationId xmlns:a16="http://schemas.microsoft.com/office/drawing/2014/main" id="{FD02A81B-1B44-1A4D-9118-3CEF63C99051}"/>
              </a:ext>
            </a:extLst>
          </p:cNvPr>
          <p:cNvPicPr>
            <a:picLocks noChangeAspect="1"/>
          </p:cNvPicPr>
          <p:nvPr/>
        </p:nvPicPr>
        <p:blipFill>
          <a:blip r:embed="rId2"/>
          <a:stretch>
            <a:fillRect/>
          </a:stretch>
        </p:blipFill>
        <p:spPr>
          <a:xfrm>
            <a:off x="3258381" y="1296716"/>
            <a:ext cx="6586531" cy="3976134"/>
          </a:xfrm>
          <a:prstGeom prst="rect">
            <a:avLst/>
          </a:prstGeom>
        </p:spPr>
      </p:pic>
      <p:grpSp>
        <p:nvGrpSpPr>
          <p:cNvPr id="30" name="Group 29">
            <a:extLst>
              <a:ext uri="{FF2B5EF4-FFF2-40B4-BE49-F238E27FC236}">
                <a16:creationId xmlns:a16="http://schemas.microsoft.com/office/drawing/2014/main" id="{7C12D4D3-F7E3-C042-9A6C-A9C527AF82BE}"/>
              </a:ext>
            </a:extLst>
          </p:cNvPr>
          <p:cNvGrpSpPr/>
          <p:nvPr/>
        </p:nvGrpSpPr>
        <p:grpSpPr>
          <a:xfrm>
            <a:off x="2014353" y="853677"/>
            <a:ext cx="8599142" cy="4852908"/>
            <a:chOff x="863775" y="601362"/>
            <a:chExt cx="11814556" cy="6277582"/>
          </a:xfrm>
        </p:grpSpPr>
        <p:sp>
          <p:nvSpPr>
            <p:cNvPr id="31" name="TextBox 30">
              <a:extLst>
                <a:ext uri="{FF2B5EF4-FFF2-40B4-BE49-F238E27FC236}">
                  <a16:creationId xmlns:a16="http://schemas.microsoft.com/office/drawing/2014/main" id="{7ED1AFBC-D707-9543-9574-B218AA10EED6}"/>
                </a:ext>
              </a:extLst>
            </p:cNvPr>
            <p:cNvSpPr txBox="1"/>
            <p:nvPr/>
          </p:nvSpPr>
          <p:spPr>
            <a:xfrm>
              <a:off x="3489776" y="601362"/>
              <a:ext cx="1425399" cy="746495"/>
            </a:xfrm>
            <a:prstGeom prst="rect">
              <a:avLst/>
            </a:prstGeom>
            <a:noFill/>
          </p:spPr>
          <p:txBody>
            <a:bodyPr wrap="square" rtlCol="0">
              <a:spAutoFit/>
            </a:bodyPr>
            <a:lstStyle/>
            <a:p>
              <a:pPr algn="ctr"/>
              <a:r>
                <a:rPr lang="en-US" sz="1050" b="1" dirty="0">
                  <a:solidFill>
                    <a:srgbClr val="004C97"/>
                  </a:solidFill>
                  <a:latin typeface="Arial" panose="020B0604020202020204" pitchFamily="34" charset="0"/>
                  <a:cs typeface="Arial" panose="020B0604020202020204" pitchFamily="34" charset="0"/>
                </a:rPr>
                <a:t>Absorber Complex</a:t>
              </a:r>
            </a:p>
            <a:p>
              <a:pPr algn="ctr"/>
              <a:r>
                <a:rPr lang="en-US" sz="1050" b="1" dirty="0">
                  <a:solidFill>
                    <a:srgbClr val="004C97"/>
                  </a:solidFill>
                  <a:latin typeface="Arial" panose="020B0604020202020204" pitchFamily="34" charset="0"/>
                  <a:cs typeface="Arial" panose="020B0604020202020204" pitchFamily="34" charset="0"/>
                </a:rPr>
                <a:t>(LBNF-30)</a:t>
              </a:r>
            </a:p>
          </p:txBody>
        </p:sp>
        <p:sp>
          <p:nvSpPr>
            <p:cNvPr id="32" name="TextBox 31">
              <a:extLst>
                <a:ext uri="{FF2B5EF4-FFF2-40B4-BE49-F238E27FC236}">
                  <a16:creationId xmlns:a16="http://schemas.microsoft.com/office/drawing/2014/main" id="{A77AF6C9-036B-C14B-9220-E69F59C33C75}"/>
                </a:ext>
              </a:extLst>
            </p:cNvPr>
            <p:cNvSpPr txBox="1"/>
            <p:nvPr/>
          </p:nvSpPr>
          <p:spPr>
            <a:xfrm>
              <a:off x="6773195" y="2178082"/>
              <a:ext cx="1425401" cy="746495"/>
            </a:xfrm>
            <a:prstGeom prst="rect">
              <a:avLst/>
            </a:prstGeom>
            <a:noFill/>
          </p:spPr>
          <p:txBody>
            <a:bodyPr wrap="square" rtlCol="0">
              <a:spAutoFit/>
            </a:bodyPr>
            <a:lstStyle/>
            <a:p>
              <a:pPr algn="ctr"/>
              <a:r>
                <a:rPr lang="en-US" sz="1050" b="1" dirty="0">
                  <a:solidFill>
                    <a:srgbClr val="004C97"/>
                  </a:solidFill>
                  <a:latin typeface="Arial" panose="020B0604020202020204" pitchFamily="34" charset="0"/>
                  <a:cs typeface="Arial" panose="020B0604020202020204" pitchFamily="34" charset="0"/>
                </a:rPr>
                <a:t>Target</a:t>
              </a:r>
            </a:p>
            <a:p>
              <a:pPr algn="ctr"/>
              <a:r>
                <a:rPr lang="en-US" sz="1050" b="1" dirty="0">
                  <a:solidFill>
                    <a:srgbClr val="004C97"/>
                  </a:solidFill>
                  <a:latin typeface="Arial" panose="020B0604020202020204" pitchFamily="34" charset="0"/>
                  <a:cs typeface="Arial" panose="020B0604020202020204" pitchFamily="34" charset="0"/>
                </a:rPr>
                <a:t>Complex</a:t>
              </a:r>
            </a:p>
            <a:p>
              <a:pPr algn="ctr"/>
              <a:r>
                <a:rPr lang="en-US" sz="1050" b="1" dirty="0">
                  <a:solidFill>
                    <a:srgbClr val="004C97"/>
                  </a:solidFill>
                  <a:latin typeface="Arial" panose="020B0604020202020204" pitchFamily="34" charset="0"/>
                  <a:cs typeface="Arial" panose="020B0604020202020204" pitchFamily="34" charset="0"/>
                </a:rPr>
                <a:t>(LBNF-20)</a:t>
              </a:r>
            </a:p>
          </p:txBody>
        </p:sp>
        <p:sp>
          <p:nvSpPr>
            <p:cNvPr id="34" name="TextBox 33">
              <a:extLst>
                <a:ext uri="{FF2B5EF4-FFF2-40B4-BE49-F238E27FC236}">
                  <a16:creationId xmlns:a16="http://schemas.microsoft.com/office/drawing/2014/main" id="{F017EF14-27E3-2642-B0D5-9436A71C3C04}"/>
                </a:ext>
              </a:extLst>
            </p:cNvPr>
            <p:cNvSpPr txBox="1"/>
            <p:nvPr/>
          </p:nvSpPr>
          <p:spPr>
            <a:xfrm>
              <a:off x="9823726" y="3767876"/>
              <a:ext cx="1894342" cy="746495"/>
            </a:xfrm>
            <a:prstGeom prst="rect">
              <a:avLst/>
            </a:prstGeom>
            <a:noFill/>
          </p:spPr>
          <p:txBody>
            <a:bodyPr wrap="square" rtlCol="0">
              <a:spAutoFit/>
            </a:bodyPr>
            <a:lstStyle/>
            <a:p>
              <a:pPr algn="ctr"/>
              <a:r>
                <a:rPr lang="en-US" sz="1050" b="1" dirty="0">
                  <a:solidFill>
                    <a:srgbClr val="004C97"/>
                  </a:solidFill>
                  <a:latin typeface="Arial" panose="020B0604020202020204" pitchFamily="34" charset="0"/>
                  <a:cs typeface="Arial" panose="020B0604020202020204" pitchFamily="34" charset="0"/>
                </a:rPr>
                <a:t>Primary Beam Service Building</a:t>
              </a:r>
            </a:p>
            <a:p>
              <a:pPr algn="ctr"/>
              <a:r>
                <a:rPr lang="en-US" sz="1050" b="1" dirty="0">
                  <a:solidFill>
                    <a:srgbClr val="004C97"/>
                  </a:solidFill>
                  <a:latin typeface="Arial" panose="020B0604020202020204" pitchFamily="34" charset="0"/>
                  <a:cs typeface="Arial" panose="020B0604020202020204" pitchFamily="34" charset="0"/>
                </a:rPr>
                <a:t>(LBNF-5)</a:t>
              </a:r>
            </a:p>
          </p:txBody>
        </p:sp>
        <p:sp>
          <p:nvSpPr>
            <p:cNvPr id="36" name="TextBox 35">
              <a:extLst>
                <a:ext uri="{FF2B5EF4-FFF2-40B4-BE49-F238E27FC236}">
                  <a16:creationId xmlns:a16="http://schemas.microsoft.com/office/drawing/2014/main" id="{D53E0A64-CF35-574E-9B9E-66992A5A2AB4}"/>
                </a:ext>
              </a:extLst>
            </p:cNvPr>
            <p:cNvSpPr txBox="1"/>
            <p:nvPr/>
          </p:nvSpPr>
          <p:spPr>
            <a:xfrm>
              <a:off x="4804847" y="1803501"/>
              <a:ext cx="1051544" cy="537476"/>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p>
              <a:pPr algn="ctr"/>
              <a:r>
                <a:rPr lang="en-US" sz="1050" b="1" dirty="0">
                  <a:solidFill>
                    <a:srgbClr val="004C97"/>
                  </a:solidFill>
                  <a:latin typeface="Arial" panose="020B0604020202020204" pitchFamily="34" charset="0"/>
                  <a:cs typeface="Arial" panose="020B0604020202020204" pitchFamily="34" charset="0"/>
                </a:rPr>
                <a:t>Decay Region</a:t>
              </a:r>
            </a:p>
          </p:txBody>
        </p:sp>
        <p:cxnSp>
          <p:nvCxnSpPr>
            <p:cNvPr id="37" name="Straight Arrow Connector 36">
              <a:extLst>
                <a:ext uri="{FF2B5EF4-FFF2-40B4-BE49-F238E27FC236}">
                  <a16:creationId xmlns:a16="http://schemas.microsoft.com/office/drawing/2014/main" id="{D5813EF2-D89B-0E44-942B-3DFD7834D918}"/>
                </a:ext>
              </a:extLst>
            </p:cNvPr>
            <p:cNvCxnSpPr>
              <a:cxnSpLocks/>
            </p:cNvCxnSpPr>
            <p:nvPr/>
          </p:nvCxnSpPr>
          <p:spPr>
            <a:xfrm flipH="1">
              <a:off x="6886389" y="3274225"/>
              <a:ext cx="94718" cy="439322"/>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1F8CB089-BB46-184E-85E9-DC0D52A27970}"/>
                </a:ext>
              </a:extLst>
            </p:cNvPr>
            <p:cNvSpPr txBox="1"/>
            <p:nvPr/>
          </p:nvSpPr>
          <p:spPr>
            <a:xfrm>
              <a:off x="7870822" y="3228843"/>
              <a:ext cx="1424972" cy="746495"/>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050" dirty="0"/>
                <a:t>Primary</a:t>
              </a:r>
            </a:p>
            <a:p>
              <a:r>
                <a:rPr lang="en-US" sz="1050" dirty="0"/>
                <a:t>Beamline</a:t>
              </a:r>
            </a:p>
            <a:p>
              <a:r>
                <a:rPr lang="en-US" sz="1050" dirty="0"/>
                <a:t>Enclosure</a:t>
              </a:r>
            </a:p>
          </p:txBody>
        </p:sp>
        <p:cxnSp>
          <p:nvCxnSpPr>
            <p:cNvPr id="39" name="Straight Arrow Connector 38">
              <a:extLst>
                <a:ext uri="{FF2B5EF4-FFF2-40B4-BE49-F238E27FC236}">
                  <a16:creationId xmlns:a16="http://schemas.microsoft.com/office/drawing/2014/main" id="{6EDA199D-A1CC-2740-BAF7-43D02D862DB0}"/>
                </a:ext>
              </a:extLst>
            </p:cNvPr>
            <p:cNvCxnSpPr>
              <a:cxnSpLocks/>
            </p:cNvCxnSpPr>
            <p:nvPr/>
          </p:nvCxnSpPr>
          <p:spPr>
            <a:xfrm flipV="1">
              <a:off x="8468315" y="5122448"/>
              <a:ext cx="228599" cy="298686"/>
            </a:xfrm>
            <a:prstGeom prst="straightConnector1">
              <a:avLst/>
            </a:prstGeom>
            <a:ln>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51D4A382-4E69-AC4B-8D53-92A7401480FC}"/>
                </a:ext>
              </a:extLst>
            </p:cNvPr>
            <p:cNvSpPr txBox="1"/>
            <p:nvPr/>
          </p:nvSpPr>
          <p:spPr>
            <a:xfrm>
              <a:off x="7141046" y="5421132"/>
              <a:ext cx="2115100" cy="746495"/>
            </a:xfrm>
            <a:prstGeom prst="rect">
              <a:avLst/>
            </a:prstGeom>
            <a:noFill/>
          </p:spPr>
          <p:txBody>
            <a:bodyPr wrap="square" rtlCol="0">
              <a:spAutoFit/>
            </a:bodyPr>
            <a:lstStyle/>
            <a:p>
              <a:pPr algn="ctr"/>
              <a:r>
                <a:rPr lang="en-US" sz="1050" b="1" dirty="0">
                  <a:solidFill>
                    <a:srgbClr val="63666A"/>
                  </a:solidFill>
                  <a:latin typeface="Arial" panose="020B0604020202020204" pitchFamily="34" charset="0"/>
                  <a:cs typeface="Arial" panose="020B0604020202020204" pitchFamily="34" charset="0"/>
                </a:rPr>
                <a:t>Fermilab</a:t>
              </a:r>
            </a:p>
            <a:p>
              <a:pPr algn="ctr"/>
              <a:r>
                <a:rPr lang="en-US" sz="1050" b="1" dirty="0">
                  <a:solidFill>
                    <a:srgbClr val="63666A"/>
                  </a:solidFill>
                  <a:latin typeface="Arial" panose="020B0604020202020204" pitchFamily="34" charset="0"/>
                  <a:cs typeface="Arial" panose="020B0604020202020204" pitchFamily="34" charset="0"/>
                </a:rPr>
                <a:t>Main Injector</a:t>
              </a:r>
            </a:p>
            <a:p>
              <a:pPr algn="ctr"/>
              <a:r>
                <a:rPr lang="en-US" sz="1050" b="1" dirty="0">
                  <a:solidFill>
                    <a:srgbClr val="63666A"/>
                  </a:solidFill>
                  <a:latin typeface="Arial" panose="020B0604020202020204" pitchFamily="34" charset="0"/>
                  <a:cs typeface="Arial" panose="020B0604020202020204" pitchFamily="34" charset="0"/>
                </a:rPr>
                <a:t>Tunnel</a:t>
              </a:r>
            </a:p>
          </p:txBody>
        </p:sp>
        <p:grpSp>
          <p:nvGrpSpPr>
            <p:cNvPr id="41" name="Group 40">
              <a:extLst>
                <a:ext uri="{FF2B5EF4-FFF2-40B4-BE49-F238E27FC236}">
                  <a16:creationId xmlns:a16="http://schemas.microsoft.com/office/drawing/2014/main" id="{E623DB51-6463-1F49-AB93-291108CCD20F}"/>
                </a:ext>
              </a:extLst>
            </p:cNvPr>
            <p:cNvGrpSpPr/>
            <p:nvPr/>
          </p:nvGrpSpPr>
          <p:grpSpPr>
            <a:xfrm>
              <a:off x="11272758" y="5949254"/>
              <a:ext cx="1405573" cy="929690"/>
              <a:chOff x="11272758" y="5949254"/>
              <a:chExt cx="1405573" cy="929690"/>
            </a:xfrm>
          </p:grpSpPr>
          <p:cxnSp>
            <p:nvCxnSpPr>
              <p:cNvPr id="50" name="Straight Arrow Connector 49">
                <a:extLst>
                  <a:ext uri="{FF2B5EF4-FFF2-40B4-BE49-F238E27FC236}">
                    <a16:creationId xmlns:a16="http://schemas.microsoft.com/office/drawing/2014/main" id="{8F805B3A-9AC6-2048-8D24-7F295569F8CF}"/>
                  </a:ext>
                </a:extLst>
              </p:cNvPr>
              <p:cNvCxnSpPr>
                <a:cxnSpLocks/>
              </p:cNvCxnSpPr>
              <p:nvPr/>
            </p:nvCxnSpPr>
            <p:spPr>
              <a:xfrm flipH="1" flipV="1">
                <a:off x="11531847" y="5949254"/>
                <a:ext cx="637136" cy="28630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A4F55DDE-9738-184A-BBAD-3556811B5013}"/>
                  </a:ext>
                </a:extLst>
              </p:cNvPr>
              <p:cNvSpPr txBox="1"/>
              <p:nvPr/>
            </p:nvSpPr>
            <p:spPr>
              <a:xfrm>
                <a:off x="11272758" y="6341468"/>
                <a:ext cx="1405573" cy="537476"/>
              </a:xfrm>
              <a:prstGeom prst="rect">
                <a:avLst/>
              </a:prstGeom>
              <a:noFill/>
            </p:spPr>
            <p:txBody>
              <a:bodyPr wrap="none" rtlCol="0">
                <a:spAutoFit/>
              </a:bodyPr>
              <a:lstStyle/>
              <a:p>
                <a:pPr algn="ctr"/>
                <a:r>
                  <a:rPr lang="en-US" sz="1050" b="1" dirty="0">
                    <a:solidFill>
                      <a:srgbClr val="FF0000"/>
                    </a:solidFill>
                    <a:latin typeface="Arial" panose="020B0604020202020204" pitchFamily="34" charset="0"/>
                    <a:cs typeface="Arial" panose="020B0604020202020204" pitchFamily="34" charset="0"/>
                  </a:rPr>
                  <a:t>Proton Beam</a:t>
                </a:r>
              </a:p>
              <a:p>
                <a:pPr algn="ctr"/>
                <a:r>
                  <a:rPr lang="en-US" sz="1050" b="1" dirty="0">
                    <a:solidFill>
                      <a:srgbClr val="FF0000"/>
                    </a:solidFill>
                    <a:latin typeface="Arial" panose="020B0604020202020204" pitchFamily="34" charset="0"/>
                    <a:cs typeface="Arial" panose="020B0604020202020204" pitchFamily="34" charset="0"/>
                  </a:rPr>
                  <a:t>From MI-10</a:t>
                </a:r>
              </a:p>
            </p:txBody>
          </p:sp>
        </p:grpSp>
        <p:sp>
          <p:nvSpPr>
            <p:cNvPr id="42" name="TextBox 41">
              <a:extLst>
                <a:ext uri="{FF2B5EF4-FFF2-40B4-BE49-F238E27FC236}">
                  <a16:creationId xmlns:a16="http://schemas.microsoft.com/office/drawing/2014/main" id="{AFE3F880-2D15-B447-835A-0A888AD47A26}"/>
                </a:ext>
              </a:extLst>
            </p:cNvPr>
            <p:cNvSpPr txBox="1"/>
            <p:nvPr/>
          </p:nvSpPr>
          <p:spPr>
            <a:xfrm>
              <a:off x="863775" y="1060317"/>
              <a:ext cx="1570753" cy="537476"/>
            </a:xfrm>
            <a:prstGeom prst="rect">
              <a:avLst/>
            </a:prstGeom>
            <a:noFill/>
          </p:spPr>
          <p:txBody>
            <a:bodyPr wrap="none" rtlCol="0">
              <a:spAutoFit/>
            </a:bodyPr>
            <a:lstStyle/>
            <a:p>
              <a:pPr algn="ctr"/>
              <a:r>
                <a:rPr lang="en-US" sz="1050" b="1" dirty="0">
                  <a:solidFill>
                    <a:srgbClr val="FF0000"/>
                  </a:solidFill>
                  <a:latin typeface="Arial" panose="020B0604020202020204" pitchFamily="34" charset="0"/>
                  <a:cs typeface="Arial" panose="020B0604020202020204" pitchFamily="34" charset="0"/>
                </a:rPr>
                <a:t>Neutrino Beam</a:t>
              </a:r>
            </a:p>
            <a:p>
              <a:pPr algn="ctr"/>
              <a:r>
                <a:rPr lang="en-US" sz="1050" b="1" dirty="0">
                  <a:solidFill>
                    <a:srgbClr val="FF0000"/>
                  </a:solidFill>
                  <a:latin typeface="Arial" panose="020B0604020202020204" pitchFamily="34" charset="0"/>
                  <a:cs typeface="Arial" panose="020B0604020202020204" pitchFamily="34" charset="0"/>
                </a:rPr>
                <a:t>to SURF, SD</a:t>
              </a:r>
            </a:p>
          </p:txBody>
        </p:sp>
        <p:cxnSp>
          <p:nvCxnSpPr>
            <p:cNvPr id="43" name="Straight Arrow Connector 42">
              <a:extLst>
                <a:ext uri="{FF2B5EF4-FFF2-40B4-BE49-F238E27FC236}">
                  <a16:creationId xmlns:a16="http://schemas.microsoft.com/office/drawing/2014/main" id="{D76DDFBF-4E75-D043-B39D-479EE082C7B8}"/>
                </a:ext>
              </a:extLst>
            </p:cNvPr>
            <p:cNvCxnSpPr/>
            <p:nvPr/>
          </p:nvCxnSpPr>
          <p:spPr>
            <a:xfrm flipH="1" flipV="1">
              <a:off x="2174192" y="1343422"/>
              <a:ext cx="398780" cy="18823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1FD52AEA-005D-2443-A768-F2C3F26ED259}"/>
                </a:ext>
              </a:extLst>
            </p:cNvPr>
            <p:cNvSpPr txBox="1"/>
            <p:nvPr/>
          </p:nvSpPr>
          <p:spPr>
            <a:xfrm>
              <a:off x="9507824" y="5708497"/>
              <a:ext cx="1238573" cy="537476"/>
            </a:xfrm>
            <a:prstGeom prst="rect">
              <a:avLst/>
            </a:prstGeom>
            <a:noFill/>
          </p:spPr>
          <p:txBody>
            <a:bodyPr wrap="square" rtlCol="0">
              <a:spAutoFit/>
            </a:bodyPr>
            <a:lstStyle/>
            <a:p>
              <a:pPr algn="ctr"/>
              <a:r>
                <a:rPr lang="en-US" sz="1050" b="1" dirty="0">
                  <a:solidFill>
                    <a:srgbClr val="004C97"/>
                  </a:solidFill>
                  <a:latin typeface="Arial" panose="020B0604020202020204" pitchFamily="34" charset="0"/>
                  <a:cs typeface="Arial" panose="020B0604020202020204" pitchFamily="34" charset="0"/>
                </a:rPr>
                <a:t>Extraction</a:t>
              </a:r>
            </a:p>
            <a:p>
              <a:pPr algn="ctr"/>
              <a:r>
                <a:rPr lang="en-US" sz="1050" b="1" dirty="0">
                  <a:solidFill>
                    <a:srgbClr val="004C97"/>
                  </a:solidFill>
                  <a:latin typeface="Arial" panose="020B0604020202020204" pitchFamily="34" charset="0"/>
                  <a:cs typeface="Arial" panose="020B0604020202020204" pitchFamily="34" charset="0"/>
                </a:rPr>
                <a:t>Enclosure</a:t>
              </a:r>
            </a:p>
          </p:txBody>
        </p:sp>
      </p:grpSp>
      <p:pic>
        <p:nvPicPr>
          <p:cNvPr id="56" name="Content Placeholder 9" descr="Diagram&#10;&#10;Description automatically generated">
            <a:extLst>
              <a:ext uri="{FF2B5EF4-FFF2-40B4-BE49-F238E27FC236}">
                <a16:creationId xmlns:a16="http://schemas.microsoft.com/office/drawing/2014/main" id="{14CF4F4D-F6E9-E641-96BA-60A3DA92331C}"/>
              </a:ext>
            </a:extLst>
          </p:cNvPr>
          <p:cNvPicPr>
            <a:picLocks noGrp="1" noChangeAspect="1"/>
          </p:cNvPicPr>
          <p:nvPr/>
        </p:nvPicPr>
        <p:blipFill>
          <a:blip r:embed="rId3"/>
          <a:stretch>
            <a:fillRect/>
          </a:stretch>
        </p:blipFill>
        <p:spPr>
          <a:xfrm>
            <a:off x="7272648" y="160342"/>
            <a:ext cx="4719765" cy="1846984"/>
          </a:xfrm>
          <a:prstGeom prst="rect">
            <a:avLst/>
          </a:prstGeom>
        </p:spPr>
      </p:pic>
      <p:sp>
        <p:nvSpPr>
          <p:cNvPr id="57" name="TextBox 56">
            <a:extLst>
              <a:ext uri="{FF2B5EF4-FFF2-40B4-BE49-F238E27FC236}">
                <a16:creationId xmlns:a16="http://schemas.microsoft.com/office/drawing/2014/main" id="{3E08D39A-F577-6349-9012-1FD3FF4222FA}"/>
              </a:ext>
            </a:extLst>
          </p:cNvPr>
          <p:cNvSpPr txBox="1"/>
          <p:nvPr/>
        </p:nvSpPr>
        <p:spPr>
          <a:xfrm>
            <a:off x="755399" y="1842827"/>
            <a:ext cx="2557691" cy="144655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dirty="0"/>
              <a:t>Absorber Complex Services:</a:t>
            </a:r>
          </a:p>
          <a:p>
            <a:pPr marL="285750" indent="-285750">
              <a:buFont typeface="Arial" panose="020B0604020202020204" pitchFamily="34" charset="0"/>
              <a:buChar char="•"/>
            </a:pPr>
            <a:r>
              <a:rPr lang="en-US" sz="1400" b="1" dirty="0">
                <a:solidFill>
                  <a:schemeClr val="tx2">
                    <a:lumMod val="50000"/>
                  </a:schemeClr>
                </a:solidFill>
              </a:rPr>
              <a:t>Hadron Absorber</a:t>
            </a:r>
          </a:p>
          <a:p>
            <a:pPr marL="285750" indent="-285750">
              <a:buFont typeface="Arial" panose="020B0604020202020204" pitchFamily="34" charset="0"/>
              <a:buChar char="•"/>
            </a:pPr>
            <a:r>
              <a:rPr lang="en-US" sz="1400" b="1" dirty="0">
                <a:solidFill>
                  <a:schemeClr val="tx2">
                    <a:lumMod val="50000"/>
                  </a:schemeClr>
                </a:solidFill>
              </a:rPr>
              <a:t>DS Decay Pipe Window</a:t>
            </a:r>
          </a:p>
          <a:p>
            <a:pPr marL="285750" indent="-285750">
              <a:buFont typeface="Arial" panose="020B0604020202020204" pitchFamily="34" charset="0"/>
              <a:buChar char="•"/>
            </a:pPr>
            <a:r>
              <a:rPr lang="en-US" sz="1400" dirty="0"/>
              <a:t>Hadron Monitor</a:t>
            </a:r>
          </a:p>
          <a:p>
            <a:pPr marL="285750" indent="-285750">
              <a:buFont typeface="Arial" panose="020B0604020202020204" pitchFamily="34" charset="0"/>
              <a:buChar char="•"/>
            </a:pPr>
            <a:r>
              <a:rPr lang="en-US" sz="1400" dirty="0"/>
              <a:t>Muon Monitors</a:t>
            </a:r>
          </a:p>
        </p:txBody>
      </p:sp>
      <p:sp>
        <p:nvSpPr>
          <p:cNvPr id="58" name="TextBox 57">
            <a:extLst>
              <a:ext uri="{FF2B5EF4-FFF2-40B4-BE49-F238E27FC236}">
                <a16:creationId xmlns:a16="http://schemas.microsoft.com/office/drawing/2014/main" id="{EABCE04F-C6D5-E74F-BDF8-4B6CEA1F1B37}"/>
              </a:ext>
            </a:extLst>
          </p:cNvPr>
          <p:cNvSpPr txBox="1"/>
          <p:nvPr/>
        </p:nvSpPr>
        <p:spPr>
          <a:xfrm>
            <a:off x="2694498" y="3494855"/>
            <a:ext cx="2944139" cy="16312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dirty="0"/>
              <a:t>Target Complex Services:</a:t>
            </a:r>
          </a:p>
          <a:p>
            <a:pPr marL="285750" indent="-285750">
              <a:buFont typeface="Arial" panose="020B0604020202020204" pitchFamily="34" charset="0"/>
              <a:buChar char="•"/>
            </a:pPr>
            <a:r>
              <a:rPr lang="en-US" sz="1400" dirty="0"/>
              <a:t>Baffle</a:t>
            </a:r>
          </a:p>
          <a:p>
            <a:pPr marL="285750" indent="-285750">
              <a:buFont typeface="Arial" panose="020B0604020202020204" pitchFamily="34" charset="0"/>
              <a:buChar char="•"/>
            </a:pPr>
            <a:r>
              <a:rPr lang="en-US" sz="1400" b="1" dirty="0">
                <a:solidFill>
                  <a:schemeClr val="tx2">
                    <a:lumMod val="50000"/>
                  </a:schemeClr>
                </a:solidFill>
              </a:rPr>
              <a:t>Target</a:t>
            </a:r>
          </a:p>
          <a:p>
            <a:pPr marL="285750" indent="-285750">
              <a:buFont typeface="Arial" panose="020B0604020202020204" pitchFamily="34" charset="0"/>
              <a:buChar char="•"/>
            </a:pPr>
            <a:r>
              <a:rPr lang="en-US" sz="1400" dirty="0"/>
              <a:t>Horns A, B, &amp; C</a:t>
            </a:r>
          </a:p>
          <a:p>
            <a:pPr marL="285750" indent="-285750">
              <a:buFont typeface="Arial" panose="020B0604020202020204" pitchFamily="34" charset="0"/>
              <a:buChar char="•"/>
            </a:pPr>
            <a:r>
              <a:rPr lang="en-US" sz="1400" b="1" dirty="0">
                <a:solidFill>
                  <a:schemeClr val="tx2">
                    <a:lumMod val="50000"/>
                  </a:schemeClr>
                </a:solidFill>
              </a:rPr>
              <a:t>US Decay Pipe Window</a:t>
            </a:r>
          </a:p>
          <a:p>
            <a:pPr marL="285750" indent="-285750">
              <a:buFont typeface="Arial" panose="020B0604020202020204" pitchFamily="34" charset="0"/>
              <a:buChar char="•"/>
            </a:pPr>
            <a:r>
              <a:rPr lang="en-US" sz="1400" dirty="0"/>
              <a:t>Beam on Target Instrumentation</a:t>
            </a:r>
          </a:p>
        </p:txBody>
      </p:sp>
      <p:sp>
        <p:nvSpPr>
          <p:cNvPr id="59" name="TextBox 58">
            <a:extLst>
              <a:ext uri="{FF2B5EF4-FFF2-40B4-BE49-F238E27FC236}">
                <a16:creationId xmlns:a16="http://schemas.microsoft.com/office/drawing/2014/main" id="{B770A5DE-C517-7442-9955-F37CE8D446D7}"/>
              </a:ext>
            </a:extLst>
          </p:cNvPr>
          <p:cNvSpPr txBox="1"/>
          <p:nvPr/>
        </p:nvSpPr>
        <p:spPr>
          <a:xfrm>
            <a:off x="5702854" y="5343632"/>
            <a:ext cx="3209326" cy="98488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dirty="0"/>
              <a:t>Primary Beam Services:</a:t>
            </a:r>
          </a:p>
          <a:p>
            <a:pPr marL="285750" indent="-285750">
              <a:buFont typeface="Arial" panose="020B0604020202020204" pitchFamily="34" charset="0"/>
              <a:buChar char="•"/>
            </a:pPr>
            <a:r>
              <a:rPr lang="en-US" sz="1400" dirty="0"/>
              <a:t>Beamline (magnets, vacuum, </a:t>
            </a:r>
            <a:r>
              <a:rPr lang="en-US" sz="1400" dirty="0" err="1"/>
              <a:t>etc</a:t>
            </a:r>
            <a:r>
              <a:rPr lang="en-US" sz="1400" dirty="0"/>
              <a:t>)</a:t>
            </a:r>
          </a:p>
          <a:p>
            <a:pPr marL="285750" indent="-285750">
              <a:buFont typeface="Arial" panose="020B0604020202020204" pitchFamily="34" charset="0"/>
              <a:buChar char="•"/>
            </a:pPr>
            <a:r>
              <a:rPr lang="en-US" sz="1400" dirty="0"/>
              <a:t>Primary Beam Instrumentation</a:t>
            </a:r>
          </a:p>
          <a:p>
            <a:pPr marL="285750" indent="-285750">
              <a:buFont typeface="Arial" panose="020B0604020202020204" pitchFamily="34" charset="0"/>
              <a:buChar char="•"/>
            </a:pPr>
            <a:r>
              <a:rPr lang="en-US" sz="1400" b="1" dirty="0">
                <a:solidFill>
                  <a:schemeClr val="tx2">
                    <a:lumMod val="50000"/>
                  </a:schemeClr>
                </a:solidFill>
              </a:rPr>
              <a:t>Primary Beam Window</a:t>
            </a:r>
          </a:p>
        </p:txBody>
      </p:sp>
      <p:sp>
        <p:nvSpPr>
          <p:cNvPr id="60" name="Frame 59">
            <a:extLst>
              <a:ext uri="{FF2B5EF4-FFF2-40B4-BE49-F238E27FC236}">
                <a16:creationId xmlns:a16="http://schemas.microsoft.com/office/drawing/2014/main" id="{B50CEEAB-ABE6-5244-9BB6-01C46F8B0C7D}"/>
              </a:ext>
            </a:extLst>
          </p:cNvPr>
          <p:cNvSpPr/>
          <p:nvPr/>
        </p:nvSpPr>
        <p:spPr>
          <a:xfrm>
            <a:off x="8900516" y="119693"/>
            <a:ext cx="3109701" cy="1887634"/>
          </a:xfrm>
          <a:prstGeom prst="frame">
            <a:avLst>
              <a:gd name="adj1" fmla="val 981"/>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26763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0EF31-2ECA-B14A-F627-D3A4CA5507CA}"/>
              </a:ext>
            </a:extLst>
          </p:cNvPr>
          <p:cNvSpPr>
            <a:spLocks noGrp="1"/>
          </p:cNvSpPr>
          <p:nvPr>
            <p:ph type="title"/>
          </p:nvPr>
        </p:nvSpPr>
        <p:spPr/>
        <p:txBody>
          <a:bodyPr/>
          <a:lstStyle/>
          <a:p>
            <a:r>
              <a:rPr lang="en-US" dirty="0"/>
              <a:t>LBNF-20 (Target Complex)</a:t>
            </a:r>
          </a:p>
        </p:txBody>
      </p:sp>
      <p:sp>
        <p:nvSpPr>
          <p:cNvPr id="4" name="Date Placeholder 3">
            <a:extLst>
              <a:ext uri="{FF2B5EF4-FFF2-40B4-BE49-F238E27FC236}">
                <a16:creationId xmlns:a16="http://schemas.microsoft.com/office/drawing/2014/main" id="{2FB41E3A-37D4-B47E-F6E6-80E7941F4D8A}"/>
              </a:ext>
            </a:extLst>
          </p:cNvPr>
          <p:cNvSpPr>
            <a:spLocks noGrp="1"/>
          </p:cNvSpPr>
          <p:nvPr>
            <p:ph type="dt" sz="half" idx="10"/>
          </p:nvPr>
        </p:nvSpPr>
        <p:spPr/>
        <p:txBody>
          <a:bodyPr/>
          <a:lstStyle/>
          <a:p>
            <a:r>
              <a:rPr lang="en-US"/>
              <a:t>06.29.2023</a:t>
            </a:r>
            <a:endParaRPr lang="en-US" dirty="0"/>
          </a:p>
        </p:txBody>
      </p:sp>
      <p:sp>
        <p:nvSpPr>
          <p:cNvPr id="5" name="Footer Placeholder 4">
            <a:extLst>
              <a:ext uri="{FF2B5EF4-FFF2-40B4-BE49-F238E27FC236}">
                <a16:creationId xmlns:a16="http://schemas.microsoft.com/office/drawing/2014/main" id="{D8D8D49B-CB28-DB3A-B5ED-ACAF533D5E66}"/>
              </a:ext>
            </a:extLst>
          </p:cNvPr>
          <p:cNvSpPr>
            <a:spLocks noGrp="1"/>
          </p:cNvSpPr>
          <p:nvPr>
            <p:ph type="ftr" sz="quarter" idx="11"/>
          </p:nvPr>
        </p:nvSpPr>
        <p:spPr/>
        <p:txBody>
          <a:bodyPr/>
          <a:lstStyle/>
          <a:p>
            <a:r>
              <a:rPr lang="en-US"/>
              <a:t>P. Hurh | LBNF Targetry R&amp;D Needs - RaDIATE 2023</a:t>
            </a:r>
            <a:endParaRPr lang="en-US" dirty="0"/>
          </a:p>
        </p:txBody>
      </p:sp>
      <p:sp>
        <p:nvSpPr>
          <p:cNvPr id="6" name="Slide Number Placeholder 5">
            <a:extLst>
              <a:ext uri="{FF2B5EF4-FFF2-40B4-BE49-F238E27FC236}">
                <a16:creationId xmlns:a16="http://schemas.microsoft.com/office/drawing/2014/main" id="{2FA72B67-7F31-C6AA-38E8-F425AC9A0F58}"/>
              </a:ext>
            </a:extLst>
          </p:cNvPr>
          <p:cNvSpPr>
            <a:spLocks noGrp="1"/>
          </p:cNvSpPr>
          <p:nvPr>
            <p:ph type="sldNum" sz="quarter" idx="12"/>
          </p:nvPr>
        </p:nvSpPr>
        <p:spPr/>
        <p:txBody>
          <a:bodyPr/>
          <a:lstStyle/>
          <a:p>
            <a:fld id="{EFEA031F-3946-4BBC-949C-5EB2BB7BA03C}" type="slidenum">
              <a:rPr lang="en-US" smtClean="0"/>
              <a:t>6</a:t>
            </a:fld>
            <a:endParaRPr lang="en-US"/>
          </a:p>
        </p:txBody>
      </p:sp>
      <p:pic>
        <p:nvPicPr>
          <p:cNvPr id="7" name="Content Placeholder 7">
            <a:extLst>
              <a:ext uri="{FF2B5EF4-FFF2-40B4-BE49-F238E27FC236}">
                <a16:creationId xmlns:a16="http://schemas.microsoft.com/office/drawing/2014/main" id="{81FF7049-DBD5-905C-69C3-175C4882439C}"/>
              </a:ext>
            </a:extLst>
          </p:cNvPr>
          <p:cNvPicPr>
            <a:picLocks noChangeAspect="1"/>
          </p:cNvPicPr>
          <p:nvPr/>
        </p:nvPicPr>
        <p:blipFill>
          <a:blip r:embed="rId2"/>
          <a:stretch>
            <a:fillRect/>
          </a:stretch>
        </p:blipFill>
        <p:spPr>
          <a:xfrm>
            <a:off x="1113687" y="1388404"/>
            <a:ext cx="9807704" cy="4062784"/>
          </a:xfrm>
          <a:prstGeom prst="rect">
            <a:avLst/>
          </a:prstGeom>
        </p:spPr>
      </p:pic>
      <p:grpSp>
        <p:nvGrpSpPr>
          <p:cNvPr id="8" name="Group 7">
            <a:extLst>
              <a:ext uri="{FF2B5EF4-FFF2-40B4-BE49-F238E27FC236}">
                <a16:creationId xmlns:a16="http://schemas.microsoft.com/office/drawing/2014/main" id="{28A6E24A-2988-454A-2633-37A03C888314}"/>
              </a:ext>
            </a:extLst>
          </p:cNvPr>
          <p:cNvGrpSpPr/>
          <p:nvPr/>
        </p:nvGrpSpPr>
        <p:grpSpPr>
          <a:xfrm>
            <a:off x="1004033" y="543893"/>
            <a:ext cx="10921267" cy="5770214"/>
            <a:chOff x="1521049" y="795670"/>
            <a:chExt cx="9874780" cy="5252336"/>
          </a:xfrm>
        </p:grpSpPr>
        <p:grpSp>
          <p:nvGrpSpPr>
            <p:cNvPr id="9" name="Group 8">
              <a:extLst>
                <a:ext uri="{FF2B5EF4-FFF2-40B4-BE49-F238E27FC236}">
                  <a16:creationId xmlns:a16="http://schemas.microsoft.com/office/drawing/2014/main" id="{0652ECB8-0617-ACBC-34B6-EB11F6A16F4C}"/>
                </a:ext>
              </a:extLst>
            </p:cNvPr>
            <p:cNvGrpSpPr/>
            <p:nvPr/>
          </p:nvGrpSpPr>
          <p:grpSpPr>
            <a:xfrm>
              <a:off x="1521049" y="795670"/>
              <a:ext cx="9874780" cy="5252336"/>
              <a:chOff x="1521049" y="795670"/>
              <a:chExt cx="9874780" cy="5252336"/>
            </a:xfrm>
          </p:grpSpPr>
          <p:sp>
            <p:nvSpPr>
              <p:cNvPr id="14" name="TextBox 13">
                <a:extLst>
                  <a:ext uri="{FF2B5EF4-FFF2-40B4-BE49-F238E27FC236}">
                    <a16:creationId xmlns:a16="http://schemas.microsoft.com/office/drawing/2014/main" id="{12BA2A1B-941F-6F42-3832-69EACEE252AB}"/>
                  </a:ext>
                </a:extLst>
              </p:cNvPr>
              <p:cNvSpPr txBox="1"/>
              <p:nvPr/>
            </p:nvSpPr>
            <p:spPr>
              <a:xfrm>
                <a:off x="4996380" y="5426954"/>
                <a:ext cx="1548343" cy="52322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Cooling</a:t>
                </a:r>
              </a:p>
              <a:p>
                <a:r>
                  <a:rPr lang="en-US" sz="1400" dirty="0"/>
                  <a:t>Panels</a:t>
                </a:r>
              </a:p>
            </p:txBody>
          </p:sp>
          <p:sp>
            <p:nvSpPr>
              <p:cNvPr id="15" name="TextBox 14">
                <a:extLst>
                  <a:ext uri="{FF2B5EF4-FFF2-40B4-BE49-F238E27FC236}">
                    <a16:creationId xmlns:a16="http://schemas.microsoft.com/office/drawing/2014/main" id="{19FD64DA-9FBF-A932-D331-1508E0DC0877}"/>
                  </a:ext>
                </a:extLst>
              </p:cNvPr>
              <p:cNvSpPr txBox="1"/>
              <p:nvPr/>
            </p:nvSpPr>
            <p:spPr>
              <a:xfrm>
                <a:off x="7577345" y="5331537"/>
                <a:ext cx="1548343" cy="584775"/>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Horn A with </a:t>
                </a:r>
                <a:r>
                  <a:rPr lang="en-US" sz="1800" dirty="0">
                    <a:solidFill>
                      <a:schemeClr val="accent2"/>
                    </a:solidFill>
                  </a:rPr>
                  <a:t>Target</a:t>
                </a:r>
                <a:endParaRPr lang="en-US" sz="1400" dirty="0">
                  <a:solidFill>
                    <a:schemeClr val="accent2"/>
                  </a:solidFill>
                </a:endParaRPr>
              </a:p>
            </p:txBody>
          </p:sp>
          <p:sp>
            <p:nvSpPr>
              <p:cNvPr id="16" name="TextBox 15">
                <a:extLst>
                  <a:ext uri="{FF2B5EF4-FFF2-40B4-BE49-F238E27FC236}">
                    <a16:creationId xmlns:a16="http://schemas.microsoft.com/office/drawing/2014/main" id="{682C5E79-21E7-9461-6A5E-E52C8F285C7C}"/>
                  </a:ext>
                </a:extLst>
              </p:cNvPr>
              <p:cNvSpPr txBox="1"/>
              <p:nvPr/>
            </p:nvSpPr>
            <p:spPr>
              <a:xfrm>
                <a:off x="3956413" y="5507298"/>
                <a:ext cx="1548343" cy="307777"/>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Horn C</a:t>
                </a:r>
              </a:p>
            </p:txBody>
          </p:sp>
          <p:sp>
            <p:nvSpPr>
              <p:cNvPr id="17" name="TextBox 16">
                <a:extLst>
                  <a:ext uri="{FF2B5EF4-FFF2-40B4-BE49-F238E27FC236}">
                    <a16:creationId xmlns:a16="http://schemas.microsoft.com/office/drawing/2014/main" id="{9D9BE91C-18B9-62B1-D15F-2182DC59FC9F}"/>
                  </a:ext>
                </a:extLst>
              </p:cNvPr>
              <p:cNvSpPr txBox="1"/>
              <p:nvPr/>
            </p:nvSpPr>
            <p:spPr>
              <a:xfrm>
                <a:off x="8536953" y="5482714"/>
                <a:ext cx="1548343" cy="307777"/>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Baffle</a:t>
                </a:r>
              </a:p>
            </p:txBody>
          </p:sp>
          <p:grpSp>
            <p:nvGrpSpPr>
              <p:cNvPr id="18" name="Group 17">
                <a:extLst>
                  <a:ext uri="{FF2B5EF4-FFF2-40B4-BE49-F238E27FC236}">
                    <a16:creationId xmlns:a16="http://schemas.microsoft.com/office/drawing/2014/main" id="{2FFC5367-CA36-B838-007B-327DF2CF353B}"/>
                  </a:ext>
                </a:extLst>
              </p:cNvPr>
              <p:cNvGrpSpPr/>
              <p:nvPr/>
            </p:nvGrpSpPr>
            <p:grpSpPr>
              <a:xfrm>
                <a:off x="1521049" y="4211782"/>
                <a:ext cx="1998006" cy="1750697"/>
                <a:chOff x="-449198" y="4051072"/>
                <a:chExt cx="1998006" cy="1750697"/>
              </a:xfrm>
            </p:grpSpPr>
            <p:cxnSp>
              <p:nvCxnSpPr>
                <p:cNvPr id="33" name="Straight Arrow Connector 32">
                  <a:extLst>
                    <a:ext uri="{FF2B5EF4-FFF2-40B4-BE49-F238E27FC236}">
                      <a16:creationId xmlns:a16="http://schemas.microsoft.com/office/drawing/2014/main" id="{58913FD2-771A-E6F0-A627-525DDD8EA2D8}"/>
                    </a:ext>
                  </a:extLst>
                </p:cNvPr>
                <p:cNvCxnSpPr>
                  <a:cxnSpLocks/>
                </p:cNvCxnSpPr>
                <p:nvPr/>
              </p:nvCxnSpPr>
              <p:spPr>
                <a:xfrm flipV="1">
                  <a:off x="760469" y="4051072"/>
                  <a:ext cx="788339" cy="930247"/>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2247574A-1AB1-DA5F-C283-1487332F4636}"/>
                    </a:ext>
                  </a:extLst>
                </p:cNvPr>
                <p:cNvSpPr txBox="1"/>
                <p:nvPr/>
              </p:nvSpPr>
              <p:spPr>
                <a:xfrm>
                  <a:off x="-449198" y="5063105"/>
                  <a:ext cx="1548343" cy="738664"/>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solidFill>
                        <a:srgbClr val="C00000"/>
                      </a:solidFill>
                    </a:rPr>
                    <a:t>Decay Region Upstream Window</a:t>
                  </a:r>
                </a:p>
              </p:txBody>
            </p:sp>
          </p:grpSp>
          <p:sp>
            <p:nvSpPr>
              <p:cNvPr id="19" name="TextBox 18">
                <a:extLst>
                  <a:ext uri="{FF2B5EF4-FFF2-40B4-BE49-F238E27FC236}">
                    <a16:creationId xmlns:a16="http://schemas.microsoft.com/office/drawing/2014/main" id="{7B56E1F7-172E-A05D-80CC-40FE9B1BE928}"/>
                  </a:ext>
                </a:extLst>
              </p:cNvPr>
              <p:cNvSpPr txBox="1"/>
              <p:nvPr/>
            </p:nvSpPr>
            <p:spPr>
              <a:xfrm>
                <a:off x="9847486" y="5309342"/>
                <a:ext cx="1548343" cy="738664"/>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solidFill>
                      <a:srgbClr val="C00000"/>
                    </a:solidFill>
                  </a:rPr>
                  <a:t>Primary Beam Window</a:t>
                </a:r>
              </a:p>
              <a:p>
                <a:r>
                  <a:rPr lang="en-US" sz="1400" dirty="0">
                    <a:solidFill>
                      <a:srgbClr val="C00000"/>
                    </a:solidFill>
                  </a:rPr>
                  <a:t>Assembly</a:t>
                </a:r>
              </a:p>
            </p:txBody>
          </p:sp>
          <p:cxnSp>
            <p:nvCxnSpPr>
              <p:cNvPr id="20" name="Straight Arrow Connector 19">
                <a:extLst>
                  <a:ext uri="{FF2B5EF4-FFF2-40B4-BE49-F238E27FC236}">
                    <a16:creationId xmlns:a16="http://schemas.microsoft.com/office/drawing/2014/main" id="{24F6C19A-798D-AE11-512E-E00718AAFF8E}"/>
                  </a:ext>
                </a:extLst>
              </p:cNvPr>
              <p:cNvCxnSpPr>
                <a:cxnSpLocks/>
              </p:cNvCxnSpPr>
              <p:nvPr/>
            </p:nvCxnSpPr>
            <p:spPr>
              <a:xfrm flipH="1" flipV="1">
                <a:off x="9947564" y="3639127"/>
                <a:ext cx="238562" cy="1575430"/>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98CE8A01-A36A-F570-A2E9-751B8FBF1983}"/>
                  </a:ext>
                </a:extLst>
              </p:cNvPr>
              <p:cNvCxnSpPr>
                <a:cxnSpLocks/>
              </p:cNvCxnSpPr>
              <p:nvPr/>
            </p:nvCxnSpPr>
            <p:spPr>
              <a:xfrm flipH="1" flipV="1">
                <a:off x="4213366" y="4273979"/>
                <a:ext cx="167434" cy="1233320"/>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D4D42593-7972-1A39-02A6-8BF56279B635}"/>
                  </a:ext>
                </a:extLst>
              </p:cNvPr>
              <p:cNvCxnSpPr>
                <a:cxnSpLocks/>
              </p:cNvCxnSpPr>
              <p:nvPr/>
            </p:nvCxnSpPr>
            <p:spPr>
              <a:xfrm flipV="1">
                <a:off x="5430982" y="4098488"/>
                <a:ext cx="111891" cy="1332494"/>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43844E12-7C00-5DD8-8E76-C7E6D9BD6F2E}"/>
                  </a:ext>
                </a:extLst>
              </p:cNvPr>
              <p:cNvSpPr txBox="1"/>
              <p:nvPr/>
            </p:nvSpPr>
            <p:spPr>
              <a:xfrm>
                <a:off x="6455905" y="5525515"/>
                <a:ext cx="1548343" cy="307777"/>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Horn B</a:t>
                </a:r>
              </a:p>
            </p:txBody>
          </p:sp>
          <p:cxnSp>
            <p:nvCxnSpPr>
              <p:cNvPr id="24" name="Straight Arrow Connector 23">
                <a:extLst>
                  <a:ext uri="{FF2B5EF4-FFF2-40B4-BE49-F238E27FC236}">
                    <a16:creationId xmlns:a16="http://schemas.microsoft.com/office/drawing/2014/main" id="{EB9162CD-4AFA-0B2B-D47A-58EEC615F1AB}"/>
                  </a:ext>
                </a:extLst>
              </p:cNvPr>
              <p:cNvCxnSpPr>
                <a:cxnSpLocks/>
              </p:cNvCxnSpPr>
              <p:nvPr/>
            </p:nvCxnSpPr>
            <p:spPr>
              <a:xfrm flipV="1">
                <a:off x="6927273" y="3987650"/>
                <a:ext cx="104631" cy="1517223"/>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460DB31-13CB-ECB2-5901-21BE7A88E4AC}"/>
                  </a:ext>
                </a:extLst>
              </p:cNvPr>
              <p:cNvCxnSpPr>
                <a:cxnSpLocks/>
                <a:stCxn id="15" idx="0"/>
              </p:cNvCxnSpPr>
              <p:nvPr/>
            </p:nvCxnSpPr>
            <p:spPr>
              <a:xfrm flipH="1" flipV="1">
                <a:off x="7897091" y="3943927"/>
                <a:ext cx="454426" cy="1387610"/>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52DBEA9-F4F4-D7AC-CEEE-D87E21E7F631}"/>
                  </a:ext>
                </a:extLst>
              </p:cNvPr>
              <p:cNvCxnSpPr>
                <a:cxnSpLocks/>
              </p:cNvCxnSpPr>
              <p:nvPr/>
            </p:nvCxnSpPr>
            <p:spPr>
              <a:xfrm flipH="1" flipV="1">
                <a:off x="8802256" y="3718822"/>
                <a:ext cx="147780" cy="1749105"/>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1E97DE75-E2D7-0BA4-B36F-E820E4443D67}"/>
                  </a:ext>
                </a:extLst>
              </p:cNvPr>
              <p:cNvGrpSpPr/>
              <p:nvPr/>
            </p:nvGrpSpPr>
            <p:grpSpPr>
              <a:xfrm>
                <a:off x="5738915" y="795670"/>
                <a:ext cx="3688420" cy="1704225"/>
                <a:chOff x="4935352" y="786434"/>
                <a:chExt cx="3688420" cy="1704225"/>
              </a:xfrm>
            </p:grpSpPr>
            <p:sp>
              <p:nvSpPr>
                <p:cNvPr id="28" name="TextBox 27">
                  <a:extLst>
                    <a:ext uri="{FF2B5EF4-FFF2-40B4-BE49-F238E27FC236}">
                      <a16:creationId xmlns:a16="http://schemas.microsoft.com/office/drawing/2014/main" id="{09FE19DB-13E3-8CC6-F176-5CB6E36172A3}"/>
                    </a:ext>
                  </a:extLst>
                </p:cNvPr>
                <p:cNvSpPr txBox="1"/>
                <p:nvPr/>
              </p:nvSpPr>
              <p:spPr>
                <a:xfrm>
                  <a:off x="4935352" y="792826"/>
                  <a:ext cx="1783585" cy="52322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Work</a:t>
                  </a:r>
                </a:p>
                <a:p>
                  <a:r>
                    <a:rPr lang="en-US" sz="1400" dirty="0"/>
                    <a:t>Cell</a:t>
                  </a:r>
                </a:p>
              </p:txBody>
            </p:sp>
            <p:grpSp>
              <p:nvGrpSpPr>
                <p:cNvPr id="29" name="Group 28">
                  <a:extLst>
                    <a:ext uri="{FF2B5EF4-FFF2-40B4-BE49-F238E27FC236}">
                      <a16:creationId xmlns:a16="http://schemas.microsoft.com/office/drawing/2014/main" id="{13407DAA-2E76-E7B9-89C0-2FF383424225}"/>
                    </a:ext>
                  </a:extLst>
                </p:cNvPr>
                <p:cNvGrpSpPr/>
                <p:nvPr/>
              </p:nvGrpSpPr>
              <p:grpSpPr>
                <a:xfrm>
                  <a:off x="6731513" y="786434"/>
                  <a:ext cx="1892259" cy="1704225"/>
                  <a:chOff x="5921615" y="1004141"/>
                  <a:chExt cx="1892259" cy="1704225"/>
                </a:xfrm>
              </p:grpSpPr>
              <p:cxnSp>
                <p:nvCxnSpPr>
                  <p:cNvPr id="31" name="Straight Arrow Connector 30">
                    <a:extLst>
                      <a:ext uri="{FF2B5EF4-FFF2-40B4-BE49-F238E27FC236}">
                        <a16:creationId xmlns:a16="http://schemas.microsoft.com/office/drawing/2014/main" id="{E3FA2E96-A810-5DE5-F515-E0C456AE56CC}"/>
                      </a:ext>
                    </a:extLst>
                  </p:cNvPr>
                  <p:cNvCxnSpPr>
                    <a:cxnSpLocks/>
                  </p:cNvCxnSpPr>
                  <p:nvPr/>
                </p:nvCxnSpPr>
                <p:spPr>
                  <a:xfrm flipH="1">
                    <a:off x="6000206" y="1390904"/>
                    <a:ext cx="414959" cy="1317462"/>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C6F428A6-FCFD-ECC6-E7E4-2EFACD195B75}"/>
                      </a:ext>
                    </a:extLst>
                  </p:cNvPr>
                  <p:cNvSpPr txBox="1"/>
                  <p:nvPr/>
                </p:nvSpPr>
                <p:spPr>
                  <a:xfrm>
                    <a:off x="5921615" y="1004141"/>
                    <a:ext cx="1892259" cy="52322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Sealed Hatch Covers</a:t>
                    </a:r>
                  </a:p>
                </p:txBody>
              </p:sp>
            </p:grpSp>
            <p:cxnSp>
              <p:nvCxnSpPr>
                <p:cNvPr id="30" name="Straight Arrow Connector 29">
                  <a:extLst>
                    <a:ext uri="{FF2B5EF4-FFF2-40B4-BE49-F238E27FC236}">
                      <a16:creationId xmlns:a16="http://schemas.microsoft.com/office/drawing/2014/main" id="{8192E8D5-07A6-C81B-431F-249D3D93E3DC}"/>
                    </a:ext>
                  </a:extLst>
                </p:cNvPr>
                <p:cNvCxnSpPr>
                  <a:cxnSpLocks/>
                </p:cNvCxnSpPr>
                <p:nvPr/>
              </p:nvCxnSpPr>
              <p:spPr>
                <a:xfrm flipH="1">
                  <a:off x="5059681" y="1225388"/>
                  <a:ext cx="278870" cy="786299"/>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grpSp>
        </p:grpSp>
        <p:sp>
          <p:nvSpPr>
            <p:cNvPr id="10" name="TextBox 9">
              <a:extLst>
                <a:ext uri="{FF2B5EF4-FFF2-40B4-BE49-F238E27FC236}">
                  <a16:creationId xmlns:a16="http://schemas.microsoft.com/office/drawing/2014/main" id="{9915A7AD-494F-514A-32B0-1ABAEED7C164}"/>
                </a:ext>
              </a:extLst>
            </p:cNvPr>
            <p:cNvSpPr txBox="1"/>
            <p:nvPr/>
          </p:nvSpPr>
          <p:spPr>
            <a:xfrm>
              <a:off x="4039113" y="827997"/>
              <a:ext cx="2077941" cy="52322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Removable</a:t>
              </a:r>
            </a:p>
            <a:p>
              <a:r>
                <a:rPr lang="en-US" sz="1400" dirty="0"/>
                <a:t>Steel Shielding</a:t>
              </a:r>
            </a:p>
          </p:txBody>
        </p:sp>
        <p:cxnSp>
          <p:nvCxnSpPr>
            <p:cNvPr id="11" name="Straight Arrow Connector 10">
              <a:extLst>
                <a:ext uri="{FF2B5EF4-FFF2-40B4-BE49-F238E27FC236}">
                  <a16:creationId xmlns:a16="http://schemas.microsoft.com/office/drawing/2014/main" id="{B7715DD7-C646-63A4-9965-511FEFE47C4D}"/>
                </a:ext>
              </a:extLst>
            </p:cNvPr>
            <p:cNvCxnSpPr>
              <a:cxnSpLocks/>
              <a:stCxn id="10" idx="2"/>
            </p:cNvCxnSpPr>
            <p:nvPr/>
          </p:nvCxnSpPr>
          <p:spPr>
            <a:xfrm>
              <a:off x="5078084" y="1351217"/>
              <a:ext cx="168171" cy="2084710"/>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CB5C65F-8425-5EC4-A5AD-B2798539C41F}"/>
                </a:ext>
              </a:extLst>
            </p:cNvPr>
            <p:cNvSpPr txBox="1"/>
            <p:nvPr/>
          </p:nvSpPr>
          <p:spPr>
            <a:xfrm>
              <a:off x="2889186" y="5423088"/>
              <a:ext cx="2077941" cy="52322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400" dirty="0"/>
                <a:t>Steel</a:t>
              </a:r>
            </a:p>
            <a:p>
              <a:r>
                <a:rPr lang="en-US" sz="1400" dirty="0"/>
                <a:t>Shielding</a:t>
              </a:r>
            </a:p>
          </p:txBody>
        </p:sp>
        <p:cxnSp>
          <p:nvCxnSpPr>
            <p:cNvPr id="13" name="Straight Arrow Connector 12">
              <a:extLst>
                <a:ext uri="{FF2B5EF4-FFF2-40B4-BE49-F238E27FC236}">
                  <a16:creationId xmlns:a16="http://schemas.microsoft.com/office/drawing/2014/main" id="{368E9516-0506-E560-0BFA-E3DB37E86F95}"/>
                </a:ext>
              </a:extLst>
            </p:cNvPr>
            <p:cNvCxnSpPr>
              <a:cxnSpLocks/>
              <a:stCxn id="12" idx="0"/>
            </p:cNvCxnSpPr>
            <p:nvPr/>
          </p:nvCxnSpPr>
          <p:spPr>
            <a:xfrm flipH="1" flipV="1">
              <a:off x="3713018" y="4802910"/>
              <a:ext cx="215139" cy="620178"/>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38" name="Straight Arrow Connector 37">
            <a:extLst>
              <a:ext uri="{FF2B5EF4-FFF2-40B4-BE49-F238E27FC236}">
                <a16:creationId xmlns:a16="http://schemas.microsoft.com/office/drawing/2014/main" id="{08660686-A458-40B0-4653-5DB7B838D451}"/>
              </a:ext>
            </a:extLst>
          </p:cNvPr>
          <p:cNvCxnSpPr>
            <a:cxnSpLocks/>
            <a:stCxn id="40" idx="1"/>
          </p:cNvCxnSpPr>
          <p:nvPr/>
        </p:nvCxnSpPr>
        <p:spPr>
          <a:xfrm flipH="1">
            <a:off x="9681882" y="3530146"/>
            <a:ext cx="1602776" cy="188992"/>
          </a:xfrm>
          <a:prstGeom prst="straightConnector1">
            <a:avLst/>
          </a:prstGeom>
          <a:ln w="317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7A8DC8C9-4752-671E-C36F-13089F1D5DF6}"/>
              </a:ext>
            </a:extLst>
          </p:cNvPr>
          <p:cNvSpPr txBox="1"/>
          <p:nvPr/>
        </p:nvSpPr>
        <p:spPr>
          <a:xfrm rot="21201370">
            <a:off x="11281955" y="3345080"/>
            <a:ext cx="804961" cy="276999"/>
          </a:xfrm>
          <a:prstGeom prst="rect">
            <a:avLst/>
          </a:prstGeom>
          <a:noFill/>
        </p:spPr>
        <p:txBody>
          <a:bodyPr wrap="square" rtlCol="0">
            <a:spAutoFit/>
          </a:bodyPr>
          <a:lstStyle/>
          <a:p>
            <a:r>
              <a:rPr lang="en-US" sz="1200" dirty="0">
                <a:solidFill>
                  <a:schemeClr val="accent2"/>
                </a:solidFill>
              </a:rPr>
              <a:t>Beam</a:t>
            </a:r>
          </a:p>
        </p:txBody>
      </p:sp>
    </p:spTree>
    <p:extLst>
      <p:ext uri="{BB962C8B-B14F-4D97-AF65-F5344CB8AC3E}">
        <p14:creationId xmlns:p14="http://schemas.microsoft.com/office/powerpoint/2010/main" val="482202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LBNF Absorber Facility and Downstream Decay Pipe</a:t>
            </a:r>
          </a:p>
        </p:txBody>
      </p:sp>
      <p:pic>
        <p:nvPicPr>
          <p:cNvPr id="7" name="Content Placeholder 7">
            <a:extLst>
              <a:ext uri="{FF2B5EF4-FFF2-40B4-BE49-F238E27FC236}">
                <a16:creationId xmlns:a16="http://schemas.microsoft.com/office/drawing/2014/main" id="{8A5227EC-825F-714C-AAB5-57250AA60373}"/>
              </a:ext>
            </a:extLst>
          </p:cNvPr>
          <p:cNvPicPr>
            <a:picLocks noChangeAspect="1"/>
          </p:cNvPicPr>
          <p:nvPr/>
        </p:nvPicPr>
        <p:blipFill>
          <a:blip r:embed="rId2"/>
          <a:stretch>
            <a:fillRect/>
          </a:stretch>
        </p:blipFill>
        <p:spPr>
          <a:xfrm>
            <a:off x="2280642" y="1136531"/>
            <a:ext cx="7798305" cy="4846638"/>
          </a:xfrm>
          <a:prstGeom prst="rect">
            <a:avLst/>
          </a:prstGeom>
        </p:spPr>
      </p:pic>
      <p:cxnSp>
        <p:nvCxnSpPr>
          <p:cNvPr id="8" name="Straight Arrow Connector 7">
            <a:extLst>
              <a:ext uri="{FF2B5EF4-FFF2-40B4-BE49-F238E27FC236}">
                <a16:creationId xmlns:a16="http://schemas.microsoft.com/office/drawing/2014/main" id="{EBDB07D6-A4A3-454C-B6B6-20FA2EECE004}"/>
              </a:ext>
            </a:extLst>
          </p:cNvPr>
          <p:cNvCxnSpPr>
            <a:cxnSpLocks/>
          </p:cNvCxnSpPr>
          <p:nvPr/>
        </p:nvCxnSpPr>
        <p:spPr>
          <a:xfrm>
            <a:off x="3418015" y="3234724"/>
            <a:ext cx="617569" cy="1292805"/>
          </a:xfrm>
          <a:prstGeom prst="straightConnector1">
            <a:avLst/>
          </a:prstGeom>
          <a:ln>
            <a:no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2C380282-F680-F343-A29C-F26326ACE2DC}"/>
              </a:ext>
            </a:extLst>
          </p:cNvPr>
          <p:cNvSpPr txBox="1"/>
          <p:nvPr/>
        </p:nvSpPr>
        <p:spPr>
          <a:xfrm>
            <a:off x="9582791" y="1887944"/>
            <a:ext cx="881546"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Absorber</a:t>
            </a:r>
          </a:p>
          <a:p>
            <a:r>
              <a:rPr lang="en-US" dirty="0"/>
              <a:t>Hall</a:t>
            </a:r>
          </a:p>
        </p:txBody>
      </p:sp>
      <p:sp>
        <p:nvSpPr>
          <p:cNvPr id="10" name="TextBox 9">
            <a:extLst>
              <a:ext uri="{FF2B5EF4-FFF2-40B4-BE49-F238E27FC236}">
                <a16:creationId xmlns:a16="http://schemas.microsoft.com/office/drawing/2014/main" id="{6CDEFC09-C471-2849-88A0-C14D33529012}"/>
              </a:ext>
            </a:extLst>
          </p:cNvPr>
          <p:cNvSpPr txBox="1"/>
          <p:nvPr/>
        </p:nvSpPr>
        <p:spPr>
          <a:xfrm>
            <a:off x="4668464" y="1357705"/>
            <a:ext cx="795989" cy="553998"/>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Absorber</a:t>
            </a:r>
          </a:p>
          <a:p>
            <a:r>
              <a:rPr lang="en-US" dirty="0"/>
              <a:t>Service</a:t>
            </a:r>
          </a:p>
          <a:p>
            <a:r>
              <a:rPr lang="en-US" dirty="0"/>
              <a:t>Building</a:t>
            </a:r>
          </a:p>
        </p:txBody>
      </p:sp>
      <p:sp>
        <p:nvSpPr>
          <p:cNvPr id="11" name="TextBox 10">
            <a:extLst>
              <a:ext uri="{FF2B5EF4-FFF2-40B4-BE49-F238E27FC236}">
                <a16:creationId xmlns:a16="http://schemas.microsoft.com/office/drawing/2014/main" id="{86A264AE-82CF-BF4F-93EF-8B7BE54FF5CD}"/>
              </a:ext>
            </a:extLst>
          </p:cNvPr>
          <p:cNvSpPr txBox="1"/>
          <p:nvPr/>
        </p:nvSpPr>
        <p:spPr>
          <a:xfrm>
            <a:off x="7270382" y="5878986"/>
            <a:ext cx="1069988" cy="430887"/>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100" dirty="0">
                <a:solidFill>
                  <a:srgbClr val="C00000"/>
                </a:solidFill>
              </a:rPr>
              <a:t>DS Decay Pipe Window</a:t>
            </a:r>
          </a:p>
        </p:txBody>
      </p:sp>
      <p:cxnSp>
        <p:nvCxnSpPr>
          <p:cNvPr id="12" name="Straight Arrow Connector 11">
            <a:extLst>
              <a:ext uri="{FF2B5EF4-FFF2-40B4-BE49-F238E27FC236}">
                <a16:creationId xmlns:a16="http://schemas.microsoft.com/office/drawing/2014/main" id="{FE64E7A9-AD51-9E4D-A9C6-176B7CC2EE90}"/>
              </a:ext>
            </a:extLst>
          </p:cNvPr>
          <p:cNvCxnSpPr>
            <a:cxnSpLocks/>
          </p:cNvCxnSpPr>
          <p:nvPr/>
        </p:nvCxnSpPr>
        <p:spPr>
          <a:xfrm flipH="1">
            <a:off x="8160490" y="2213374"/>
            <a:ext cx="1650862" cy="1000763"/>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372353F-28C5-1440-AAB5-385993B941DD}"/>
              </a:ext>
            </a:extLst>
          </p:cNvPr>
          <p:cNvSpPr txBox="1"/>
          <p:nvPr/>
        </p:nvSpPr>
        <p:spPr>
          <a:xfrm>
            <a:off x="9445303" y="5857795"/>
            <a:ext cx="1441872"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cs typeface="Arial" panose="020B0604020202020204" pitchFamily="34" charset="0"/>
              </a:defRPr>
            </a:lvl1pPr>
          </a:lstStyle>
          <a:p>
            <a:r>
              <a:rPr lang="en-US" dirty="0"/>
              <a:t>Decay Region</a:t>
            </a:r>
          </a:p>
          <a:p>
            <a:r>
              <a:rPr lang="en-US" dirty="0"/>
              <a:t>Helium Vessel </a:t>
            </a:r>
          </a:p>
        </p:txBody>
      </p:sp>
      <p:cxnSp>
        <p:nvCxnSpPr>
          <p:cNvPr id="14" name="Straight Arrow Connector 13">
            <a:extLst>
              <a:ext uri="{FF2B5EF4-FFF2-40B4-BE49-F238E27FC236}">
                <a16:creationId xmlns:a16="http://schemas.microsoft.com/office/drawing/2014/main" id="{10AE1E42-AD4A-704D-AA2E-013EA3515F80}"/>
              </a:ext>
            </a:extLst>
          </p:cNvPr>
          <p:cNvCxnSpPr>
            <a:cxnSpLocks/>
            <a:stCxn id="13" idx="0"/>
          </p:cNvCxnSpPr>
          <p:nvPr/>
        </p:nvCxnSpPr>
        <p:spPr>
          <a:xfrm flipH="1" flipV="1">
            <a:off x="9266639" y="4559927"/>
            <a:ext cx="827932" cy="1269404"/>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A1567D3-1619-6C4D-92CE-DB8031CBDF88}"/>
              </a:ext>
            </a:extLst>
          </p:cNvPr>
          <p:cNvCxnSpPr>
            <a:cxnSpLocks/>
          </p:cNvCxnSpPr>
          <p:nvPr/>
        </p:nvCxnSpPr>
        <p:spPr>
          <a:xfrm>
            <a:off x="5384223" y="1696765"/>
            <a:ext cx="490981" cy="61050"/>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9D3658E-8E7D-0849-815C-C759AD97D1B6}"/>
              </a:ext>
            </a:extLst>
          </p:cNvPr>
          <p:cNvCxnSpPr>
            <a:cxnSpLocks/>
          </p:cNvCxnSpPr>
          <p:nvPr/>
        </p:nvCxnSpPr>
        <p:spPr>
          <a:xfrm flipV="1">
            <a:off x="6625344" y="4738112"/>
            <a:ext cx="831189" cy="1152958"/>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BC770822-0373-B444-A007-E1BE3C00A7EE}"/>
              </a:ext>
            </a:extLst>
          </p:cNvPr>
          <p:cNvSpPr txBox="1"/>
          <p:nvPr/>
        </p:nvSpPr>
        <p:spPr>
          <a:xfrm>
            <a:off x="7389590" y="1061850"/>
            <a:ext cx="795989"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dirty="0"/>
              <a:t>Surface</a:t>
            </a:r>
          </a:p>
          <a:p>
            <a:r>
              <a:rPr lang="en-US" dirty="0"/>
              <a:t>Hatch</a:t>
            </a:r>
          </a:p>
        </p:txBody>
      </p:sp>
      <p:cxnSp>
        <p:nvCxnSpPr>
          <p:cNvPr id="18" name="Straight Arrow Connector 17">
            <a:extLst>
              <a:ext uri="{FF2B5EF4-FFF2-40B4-BE49-F238E27FC236}">
                <a16:creationId xmlns:a16="http://schemas.microsoft.com/office/drawing/2014/main" id="{C797FFA5-1434-3E4C-BC10-FF309B20E8AD}"/>
              </a:ext>
            </a:extLst>
          </p:cNvPr>
          <p:cNvCxnSpPr>
            <a:cxnSpLocks/>
          </p:cNvCxnSpPr>
          <p:nvPr/>
        </p:nvCxnSpPr>
        <p:spPr>
          <a:xfrm flipH="1">
            <a:off x="7116781" y="1461960"/>
            <a:ext cx="591653" cy="643812"/>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2C9538CF-8ACD-A542-94C0-51F7EE872C3B}"/>
              </a:ext>
            </a:extLst>
          </p:cNvPr>
          <p:cNvCxnSpPr>
            <a:cxnSpLocks/>
          </p:cNvCxnSpPr>
          <p:nvPr/>
        </p:nvCxnSpPr>
        <p:spPr>
          <a:xfrm>
            <a:off x="5514936" y="3333144"/>
            <a:ext cx="1093658" cy="1252329"/>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D001A69-C680-BE4F-A68D-C245CE930AFD}"/>
              </a:ext>
            </a:extLst>
          </p:cNvPr>
          <p:cNvCxnSpPr>
            <a:cxnSpLocks/>
          </p:cNvCxnSpPr>
          <p:nvPr/>
        </p:nvCxnSpPr>
        <p:spPr>
          <a:xfrm>
            <a:off x="5514936" y="3333144"/>
            <a:ext cx="641262" cy="1358811"/>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08A7FF8C-47F3-844E-A942-8560BA6D0F07}"/>
              </a:ext>
            </a:extLst>
          </p:cNvPr>
          <p:cNvSpPr txBox="1"/>
          <p:nvPr/>
        </p:nvSpPr>
        <p:spPr>
          <a:xfrm>
            <a:off x="4483815" y="2625257"/>
            <a:ext cx="1441872" cy="707886"/>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cs typeface="Arial" panose="020B0604020202020204" pitchFamily="34" charset="0"/>
              </a:defRPr>
            </a:lvl1pPr>
          </a:lstStyle>
          <a:p>
            <a:r>
              <a:rPr lang="en-US" dirty="0"/>
              <a:t>Muon</a:t>
            </a:r>
          </a:p>
          <a:p>
            <a:r>
              <a:rPr lang="en-US" dirty="0"/>
              <a:t>Monitors</a:t>
            </a:r>
          </a:p>
          <a:p>
            <a:r>
              <a:rPr lang="en-US" dirty="0"/>
              <a:t>with</a:t>
            </a:r>
          </a:p>
          <a:p>
            <a:r>
              <a:rPr lang="en-US" dirty="0"/>
              <a:t>Shielding</a:t>
            </a:r>
          </a:p>
        </p:txBody>
      </p:sp>
      <p:sp>
        <p:nvSpPr>
          <p:cNvPr id="22" name="TextBox 21">
            <a:extLst>
              <a:ext uri="{FF2B5EF4-FFF2-40B4-BE49-F238E27FC236}">
                <a16:creationId xmlns:a16="http://schemas.microsoft.com/office/drawing/2014/main" id="{658882D6-4ACE-BB46-913F-A0419978FDAF}"/>
              </a:ext>
            </a:extLst>
          </p:cNvPr>
          <p:cNvSpPr txBox="1"/>
          <p:nvPr/>
        </p:nvSpPr>
        <p:spPr>
          <a:xfrm>
            <a:off x="2711035" y="3377201"/>
            <a:ext cx="906175" cy="600164"/>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p>
            <a:pPr algn="ctr"/>
            <a:r>
              <a:rPr lang="en-US" sz="1100" b="1" dirty="0">
                <a:solidFill>
                  <a:srgbClr val="004C97"/>
                </a:solidFill>
                <a:latin typeface="Arial" panose="020B0604020202020204" pitchFamily="34" charset="0"/>
                <a:cs typeface="Arial" panose="020B0604020202020204" pitchFamily="34" charset="0"/>
              </a:rPr>
              <a:t>Muon</a:t>
            </a:r>
          </a:p>
          <a:p>
            <a:pPr algn="ctr"/>
            <a:r>
              <a:rPr lang="en-US" sz="1100" b="1" dirty="0">
                <a:solidFill>
                  <a:srgbClr val="004C97"/>
                </a:solidFill>
                <a:latin typeface="Arial" panose="020B0604020202020204" pitchFamily="34" charset="0"/>
                <a:cs typeface="Arial" panose="020B0604020202020204" pitchFamily="34" charset="0"/>
              </a:rPr>
              <a:t>Steel</a:t>
            </a:r>
          </a:p>
          <a:p>
            <a:pPr algn="ctr"/>
            <a:r>
              <a:rPr lang="en-US" sz="1100" b="1" dirty="0">
                <a:solidFill>
                  <a:srgbClr val="004C97"/>
                </a:solidFill>
                <a:latin typeface="Arial" panose="020B0604020202020204" pitchFamily="34" charset="0"/>
                <a:cs typeface="Arial" panose="020B0604020202020204" pitchFamily="34" charset="0"/>
              </a:rPr>
              <a:t>Shielding</a:t>
            </a:r>
          </a:p>
        </p:txBody>
      </p:sp>
      <p:cxnSp>
        <p:nvCxnSpPr>
          <p:cNvPr id="23" name="Straight Arrow Connector 22">
            <a:extLst>
              <a:ext uri="{FF2B5EF4-FFF2-40B4-BE49-F238E27FC236}">
                <a16:creationId xmlns:a16="http://schemas.microsoft.com/office/drawing/2014/main" id="{CE6FD9E4-1D57-6C42-B8B0-6A820D7B5AC0}"/>
              </a:ext>
            </a:extLst>
          </p:cNvPr>
          <p:cNvCxnSpPr>
            <a:cxnSpLocks/>
          </p:cNvCxnSpPr>
          <p:nvPr/>
        </p:nvCxnSpPr>
        <p:spPr>
          <a:xfrm>
            <a:off x="3330721" y="3993049"/>
            <a:ext cx="341906" cy="686878"/>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D6E4170E-86A8-0A40-BC41-F9C645A81208}"/>
              </a:ext>
            </a:extLst>
          </p:cNvPr>
          <p:cNvCxnSpPr>
            <a:cxnSpLocks/>
          </p:cNvCxnSpPr>
          <p:nvPr/>
        </p:nvCxnSpPr>
        <p:spPr>
          <a:xfrm flipH="1">
            <a:off x="1861290" y="5220267"/>
            <a:ext cx="548005" cy="8128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5E3F89B3-E5F1-874C-AADF-804B5975AA85}"/>
              </a:ext>
            </a:extLst>
          </p:cNvPr>
          <p:cNvSpPr txBox="1"/>
          <p:nvPr/>
        </p:nvSpPr>
        <p:spPr>
          <a:xfrm>
            <a:off x="1507983" y="4553009"/>
            <a:ext cx="1188146" cy="430887"/>
          </a:xfrm>
          <a:prstGeom prst="rect">
            <a:avLst/>
          </a:prstGeom>
          <a:noFill/>
        </p:spPr>
        <p:txBody>
          <a:bodyPr wrap="square" rtlCol="0">
            <a:spAutoFit/>
          </a:bodyPr>
          <a:lstStyle/>
          <a:p>
            <a:pPr algn="ctr"/>
            <a:r>
              <a:rPr lang="en-US" sz="1100" b="1" dirty="0">
                <a:solidFill>
                  <a:srgbClr val="FF0000"/>
                </a:solidFill>
                <a:latin typeface="Arial" panose="020B0604020202020204" pitchFamily="34" charset="0"/>
                <a:cs typeface="Arial" panose="020B0604020202020204" pitchFamily="34" charset="0"/>
              </a:rPr>
              <a:t>Neutrino Beam</a:t>
            </a:r>
          </a:p>
          <a:p>
            <a:pPr algn="ctr"/>
            <a:r>
              <a:rPr lang="en-US" sz="1100" b="1" dirty="0">
                <a:solidFill>
                  <a:srgbClr val="FF0000"/>
                </a:solidFill>
                <a:latin typeface="Arial" panose="020B0604020202020204" pitchFamily="34" charset="0"/>
                <a:cs typeface="Arial" panose="020B0604020202020204" pitchFamily="34" charset="0"/>
              </a:rPr>
              <a:t>to SURF, SD</a:t>
            </a:r>
          </a:p>
        </p:txBody>
      </p:sp>
      <p:sp>
        <p:nvSpPr>
          <p:cNvPr id="26" name="TextBox 25">
            <a:extLst>
              <a:ext uri="{FF2B5EF4-FFF2-40B4-BE49-F238E27FC236}">
                <a16:creationId xmlns:a16="http://schemas.microsoft.com/office/drawing/2014/main" id="{FF682229-370E-1B45-8B07-D7D20624E750}"/>
              </a:ext>
            </a:extLst>
          </p:cNvPr>
          <p:cNvSpPr txBox="1"/>
          <p:nvPr/>
        </p:nvSpPr>
        <p:spPr>
          <a:xfrm>
            <a:off x="7874161" y="5752737"/>
            <a:ext cx="2201929" cy="400110"/>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cs typeface="Arial" panose="020B0604020202020204" pitchFamily="34" charset="0"/>
              </a:defRPr>
            </a:lvl1pPr>
          </a:lstStyle>
          <a:p>
            <a:r>
              <a:rPr lang="en-US" dirty="0"/>
              <a:t>Decay Region</a:t>
            </a:r>
          </a:p>
          <a:p>
            <a:r>
              <a:rPr lang="en-US" dirty="0"/>
              <a:t>Nitrogen Cooling </a:t>
            </a:r>
          </a:p>
        </p:txBody>
      </p:sp>
      <p:cxnSp>
        <p:nvCxnSpPr>
          <p:cNvPr id="27" name="Straight Arrow Connector 26">
            <a:extLst>
              <a:ext uri="{FF2B5EF4-FFF2-40B4-BE49-F238E27FC236}">
                <a16:creationId xmlns:a16="http://schemas.microsoft.com/office/drawing/2014/main" id="{860C2E89-CF22-EF42-A1EB-A6A65966EC17}"/>
              </a:ext>
            </a:extLst>
          </p:cNvPr>
          <p:cNvCxnSpPr>
            <a:cxnSpLocks/>
            <a:stCxn id="26" idx="0"/>
          </p:cNvCxnSpPr>
          <p:nvPr/>
        </p:nvCxnSpPr>
        <p:spPr>
          <a:xfrm flipH="1" flipV="1">
            <a:off x="8659255" y="4839737"/>
            <a:ext cx="206425" cy="884536"/>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C70F2E26-B229-8448-A8BA-2ADFB0C345FA}"/>
              </a:ext>
            </a:extLst>
          </p:cNvPr>
          <p:cNvSpPr txBox="1"/>
          <p:nvPr/>
        </p:nvSpPr>
        <p:spPr>
          <a:xfrm>
            <a:off x="6038350" y="5840484"/>
            <a:ext cx="814405" cy="430887"/>
          </a:xfrm>
          <a:prstGeom prst="rect">
            <a:avLst/>
          </a:prstGeom>
          <a:ln>
            <a:noFill/>
            <a:tailEnd type="triangle"/>
          </a:ln>
          <a:effectLst/>
        </p:spPr>
        <p:style>
          <a:lnRef idx="2">
            <a:schemeClr val="accent1"/>
          </a:lnRef>
          <a:fillRef idx="0">
            <a:schemeClr val="accent1"/>
          </a:fillRef>
          <a:effectRef idx="1">
            <a:schemeClr val="accent1"/>
          </a:effectRef>
          <a:fontRef idx="minor">
            <a:schemeClr val="tx1"/>
          </a:fontRef>
        </p:style>
        <p:txBody>
          <a:bodyPr wrap="square" rtlCol="0">
            <a:spAutoFit/>
          </a:bodyPr>
          <a:lstStyle>
            <a:defPPr>
              <a:defRPr lang="en-US"/>
            </a:defPPr>
            <a:lvl1pPr algn="ctr">
              <a:defRPr sz="1000" b="1">
                <a:solidFill>
                  <a:srgbClr val="004C97"/>
                </a:solidFill>
                <a:latin typeface="Arial" panose="020B0604020202020204" pitchFamily="34" charset="0"/>
                <a:ea typeface="+mn-ea"/>
                <a:cs typeface="Arial" panose="020B0604020202020204" pitchFamily="34" charset="0"/>
              </a:defRPr>
            </a:lvl1pPr>
            <a:lvl2pPr>
              <a:defRPr>
                <a:latin typeface="+mn-lt"/>
                <a:ea typeface="+mn-ea"/>
                <a:cs typeface="+mn-cs"/>
              </a:defRPr>
            </a:lvl2pPr>
            <a:lvl3pPr>
              <a:defRPr>
                <a:latin typeface="+mn-lt"/>
                <a:ea typeface="+mn-ea"/>
                <a:cs typeface="+mn-cs"/>
              </a:defRPr>
            </a:lvl3pPr>
            <a:lvl4pPr>
              <a:defRPr>
                <a:latin typeface="+mn-lt"/>
                <a:ea typeface="+mn-ea"/>
                <a:cs typeface="+mn-cs"/>
              </a:defRPr>
            </a:lvl4pPr>
            <a:lvl5pPr>
              <a:defRPr>
                <a:latin typeface="+mn-lt"/>
                <a:ea typeface="+mn-ea"/>
                <a:cs typeface="+mn-cs"/>
              </a:defRPr>
            </a:lvl5pPr>
            <a:lvl6pPr>
              <a:defRPr>
                <a:latin typeface="+mn-lt"/>
                <a:ea typeface="+mn-ea"/>
                <a:cs typeface="+mn-cs"/>
              </a:defRPr>
            </a:lvl6pPr>
            <a:lvl7pPr>
              <a:defRPr>
                <a:latin typeface="+mn-lt"/>
                <a:ea typeface="+mn-ea"/>
                <a:cs typeface="+mn-cs"/>
              </a:defRPr>
            </a:lvl7pPr>
            <a:lvl8pPr>
              <a:defRPr>
                <a:latin typeface="+mn-lt"/>
                <a:ea typeface="+mn-ea"/>
                <a:cs typeface="+mn-cs"/>
              </a:defRPr>
            </a:lvl8pPr>
            <a:lvl9pPr>
              <a:defRPr>
                <a:latin typeface="+mn-lt"/>
                <a:ea typeface="+mn-ea"/>
                <a:cs typeface="+mn-cs"/>
              </a:defRPr>
            </a:lvl9pPr>
          </a:lstStyle>
          <a:p>
            <a:r>
              <a:rPr lang="en-US" sz="1100" dirty="0">
                <a:solidFill>
                  <a:srgbClr val="C00000"/>
                </a:solidFill>
              </a:rPr>
              <a:t>Hadron</a:t>
            </a:r>
          </a:p>
          <a:p>
            <a:r>
              <a:rPr lang="en-US" sz="1100" dirty="0">
                <a:solidFill>
                  <a:srgbClr val="C00000"/>
                </a:solidFill>
              </a:rPr>
              <a:t>Absorber</a:t>
            </a:r>
          </a:p>
        </p:txBody>
      </p:sp>
      <p:cxnSp>
        <p:nvCxnSpPr>
          <p:cNvPr id="67" name="Straight Arrow Connector 66">
            <a:extLst>
              <a:ext uri="{FF2B5EF4-FFF2-40B4-BE49-F238E27FC236}">
                <a16:creationId xmlns:a16="http://schemas.microsoft.com/office/drawing/2014/main" id="{E9DB8BEC-CD23-8748-97F4-F38F9D626E58}"/>
              </a:ext>
            </a:extLst>
          </p:cNvPr>
          <p:cNvCxnSpPr>
            <a:cxnSpLocks/>
          </p:cNvCxnSpPr>
          <p:nvPr/>
        </p:nvCxnSpPr>
        <p:spPr>
          <a:xfrm flipV="1">
            <a:off x="7813923" y="4689986"/>
            <a:ext cx="691762" cy="1189000"/>
          </a:xfrm>
          <a:prstGeom prst="straightConnector1">
            <a:avLst/>
          </a:prstGeom>
          <a:ln>
            <a:solidFill>
              <a:srgbClr val="004C97"/>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0832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1DD2-AE56-6ABD-2E61-69FE98E02507}"/>
              </a:ext>
            </a:extLst>
          </p:cNvPr>
          <p:cNvSpPr>
            <a:spLocks noGrp="1"/>
          </p:cNvSpPr>
          <p:nvPr>
            <p:ph type="title"/>
          </p:nvPr>
        </p:nvSpPr>
        <p:spPr>
          <a:xfrm>
            <a:off x="609600" y="432610"/>
            <a:ext cx="11057467" cy="569268"/>
          </a:xfrm>
        </p:spPr>
        <p:txBody>
          <a:bodyPr anchor="b">
            <a:normAutofit/>
          </a:bodyPr>
          <a:lstStyle/>
          <a:p>
            <a:r>
              <a:rPr lang="en-US" dirty="0"/>
              <a:t>LBNF Beamline BID Irradiation Environment </a:t>
            </a:r>
            <a:r>
              <a:rPr lang="en-US"/>
              <a:t>Parameter Table</a:t>
            </a:r>
            <a:endParaRPr lang="en-US" dirty="0"/>
          </a:p>
        </p:txBody>
      </p:sp>
      <p:sp>
        <p:nvSpPr>
          <p:cNvPr id="4" name="Date Placeholder 3">
            <a:extLst>
              <a:ext uri="{FF2B5EF4-FFF2-40B4-BE49-F238E27FC236}">
                <a16:creationId xmlns:a16="http://schemas.microsoft.com/office/drawing/2014/main" id="{6768F449-CF4D-851C-D294-6A6A23A0306E}"/>
              </a:ext>
            </a:extLst>
          </p:cNvPr>
          <p:cNvSpPr>
            <a:spLocks noGrp="1"/>
          </p:cNvSpPr>
          <p:nvPr>
            <p:ph type="dt" sz="half" idx="10"/>
          </p:nvPr>
        </p:nvSpPr>
        <p:spPr>
          <a:xfrm>
            <a:off x="1156651" y="6539725"/>
            <a:ext cx="1104900" cy="187452"/>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06.29.2023</a:t>
            </a:r>
          </a:p>
        </p:txBody>
      </p:sp>
      <p:sp>
        <p:nvSpPr>
          <p:cNvPr id="5" name="Footer Placeholder 4">
            <a:extLst>
              <a:ext uri="{FF2B5EF4-FFF2-40B4-BE49-F238E27FC236}">
                <a16:creationId xmlns:a16="http://schemas.microsoft.com/office/drawing/2014/main" id="{8A14EA83-FEAD-50D0-9E6B-B13AD6D73EFC}"/>
              </a:ext>
            </a:extLst>
          </p:cNvPr>
          <p:cNvSpPr>
            <a:spLocks noGrp="1"/>
          </p:cNvSpPr>
          <p:nvPr>
            <p:ph type="ftr" sz="quarter" idx="11"/>
          </p:nvPr>
        </p:nvSpPr>
        <p:spPr>
          <a:xfrm>
            <a:off x="2694498" y="6539725"/>
            <a:ext cx="6893052" cy="187452"/>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a:ln>
                  <a:noFill/>
                </a:ln>
                <a:effectLst/>
                <a:uLnTx/>
                <a:uFillTx/>
              </a:rPr>
              <a:t>P. Hurh | LBNF Targetry R&amp;D Needs - RaDIATE 2023</a:t>
            </a:r>
          </a:p>
        </p:txBody>
      </p:sp>
      <p:sp>
        <p:nvSpPr>
          <p:cNvPr id="6" name="Slide Number Placeholder 5">
            <a:extLst>
              <a:ext uri="{FF2B5EF4-FFF2-40B4-BE49-F238E27FC236}">
                <a16:creationId xmlns:a16="http://schemas.microsoft.com/office/drawing/2014/main" id="{43E7CFC7-A5CD-DD08-0C58-9D2BC8A74952}"/>
              </a:ext>
            </a:extLst>
          </p:cNvPr>
          <p:cNvSpPr>
            <a:spLocks noGrp="1"/>
          </p:cNvSpPr>
          <p:nvPr>
            <p:ph type="sldNum" sz="quarter" idx="12"/>
          </p:nvPr>
        </p:nvSpPr>
        <p:spPr>
          <a:xfrm>
            <a:off x="383455" y="6539725"/>
            <a:ext cx="454745" cy="187452"/>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EFEA031F-3946-4BBC-949C-5EB2BB7BA03C}" type="slidenum">
              <a:rPr kumimoji="0" lang="en-US" b="1"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8</a:t>
            </a:fld>
            <a:endParaRPr kumimoji="0" lang="en-US" b="1" i="0" u="none" strike="noStrike" kern="1200" cap="none" spc="0" normalizeH="0" baseline="0" noProof="0">
              <a:ln>
                <a:noFill/>
              </a:ln>
              <a:effectLst/>
              <a:uLnTx/>
              <a:uFillTx/>
            </a:endParaRPr>
          </a:p>
        </p:txBody>
      </p:sp>
      <p:graphicFrame>
        <p:nvGraphicFramePr>
          <p:cNvPr id="8" name="Content Placeholder 7">
            <a:extLst>
              <a:ext uri="{FF2B5EF4-FFF2-40B4-BE49-F238E27FC236}">
                <a16:creationId xmlns:a16="http://schemas.microsoft.com/office/drawing/2014/main" id="{B5E8EBDC-7DFB-47E8-8057-BCB9368B3FE8}"/>
              </a:ext>
            </a:extLst>
          </p:cNvPr>
          <p:cNvGraphicFramePr>
            <a:graphicFrameLocks noGrp="1"/>
          </p:cNvGraphicFramePr>
          <p:nvPr>
            <p:ph idx="13"/>
          </p:nvPr>
        </p:nvGraphicFramePr>
        <p:xfrm>
          <a:off x="609600" y="1566390"/>
          <a:ext cx="11057472" cy="4432644"/>
        </p:xfrm>
        <a:graphic>
          <a:graphicData uri="http://schemas.openxmlformats.org/drawingml/2006/table">
            <a:tbl>
              <a:tblPr firstRow="1" bandRow="1">
                <a:solidFill>
                  <a:schemeClr val="bg1"/>
                </a:solidFill>
              </a:tblPr>
              <a:tblGrid>
                <a:gridCol w="1486852">
                  <a:extLst>
                    <a:ext uri="{9D8B030D-6E8A-4147-A177-3AD203B41FA5}">
                      <a16:colId xmlns:a16="http://schemas.microsoft.com/office/drawing/2014/main" val="3128832848"/>
                    </a:ext>
                  </a:extLst>
                </a:gridCol>
                <a:gridCol w="976528">
                  <a:extLst>
                    <a:ext uri="{9D8B030D-6E8A-4147-A177-3AD203B41FA5}">
                      <a16:colId xmlns:a16="http://schemas.microsoft.com/office/drawing/2014/main" val="730677708"/>
                    </a:ext>
                  </a:extLst>
                </a:gridCol>
                <a:gridCol w="1152479">
                  <a:extLst>
                    <a:ext uri="{9D8B030D-6E8A-4147-A177-3AD203B41FA5}">
                      <a16:colId xmlns:a16="http://schemas.microsoft.com/office/drawing/2014/main" val="2184815064"/>
                    </a:ext>
                  </a:extLst>
                </a:gridCol>
                <a:gridCol w="1141243">
                  <a:extLst>
                    <a:ext uri="{9D8B030D-6E8A-4147-A177-3AD203B41FA5}">
                      <a16:colId xmlns:a16="http://schemas.microsoft.com/office/drawing/2014/main" val="2317295696"/>
                    </a:ext>
                  </a:extLst>
                </a:gridCol>
                <a:gridCol w="1103006">
                  <a:extLst>
                    <a:ext uri="{9D8B030D-6E8A-4147-A177-3AD203B41FA5}">
                      <a16:colId xmlns:a16="http://schemas.microsoft.com/office/drawing/2014/main" val="471397479"/>
                    </a:ext>
                  </a:extLst>
                </a:gridCol>
                <a:gridCol w="952997">
                  <a:extLst>
                    <a:ext uri="{9D8B030D-6E8A-4147-A177-3AD203B41FA5}">
                      <a16:colId xmlns:a16="http://schemas.microsoft.com/office/drawing/2014/main" val="2058268363"/>
                    </a:ext>
                  </a:extLst>
                </a:gridCol>
                <a:gridCol w="952997">
                  <a:extLst>
                    <a:ext uri="{9D8B030D-6E8A-4147-A177-3AD203B41FA5}">
                      <a16:colId xmlns:a16="http://schemas.microsoft.com/office/drawing/2014/main" val="3025850622"/>
                    </a:ext>
                  </a:extLst>
                </a:gridCol>
                <a:gridCol w="1194188">
                  <a:extLst>
                    <a:ext uri="{9D8B030D-6E8A-4147-A177-3AD203B41FA5}">
                      <a16:colId xmlns:a16="http://schemas.microsoft.com/office/drawing/2014/main" val="945989920"/>
                    </a:ext>
                  </a:extLst>
                </a:gridCol>
                <a:gridCol w="1085358">
                  <a:extLst>
                    <a:ext uri="{9D8B030D-6E8A-4147-A177-3AD203B41FA5}">
                      <a16:colId xmlns:a16="http://schemas.microsoft.com/office/drawing/2014/main" val="2253935582"/>
                    </a:ext>
                  </a:extLst>
                </a:gridCol>
                <a:gridCol w="1011824">
                  <a:extLst>
                    <a:ext uri="{9D8B030D-6E8A-4147-A177-3AD203B41FA5}">
                      <a16:colId xmlns:a16="http://schemas.microsoft.com/office/drawing/2014/main" val="2693501353"/>
                    </a:ext>
                  </a:extLst>
                </a:gridCol>
              </a:tblGrid>
              <a:tr h="993940">
                <a:tc>
                  <a:txBody>
                    <a:bodyPr/>
                    <a:lstStyle/>
                    <a:p>
                      <a:pPr algn="ctr" rtl="0" fontAlgn="b"/>
                      <a:r>
                        <a:rPr lang="en-US" sz="1400" b="0" cap="none" spc="0">
                          <a:solidFill>
                            <a:schemeClr val="bg1"/>
                          </a:solidFill>
                          <a:effectLst/>
                        </a:rPr>
                        <a:t>Compnent Name</a:t>
                      </a:r>
                    </a:p>
                  </a:txBody>
                  <a:tcPr marL="110124" marR="26355" marT="84711" marB="84711"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Material</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Material Grade</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LBNF Primary Beam Power Case (MW)</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Required Lifetime (op year)</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Peak dpa/year</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dpa/life</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Peak Fluence/year (p/cm^2)</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Fluence/life (p/cm^2)</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rtl="0" fontAlgn="b"/>
                      <a:r>
                        <a:rPr lang="en-US" sz="1400" b="0" cap="none" spc="0">
                          <a:solidFill>
                            <a:schemeClr val="bg1"/>
                          </a:solidFill>
                          <a:effectLst/>
                        </a:rPr>
                        <a:t>Mean peak temp (C)</a:t>
                      </a:r>
                    </a:p>
                  </a:txBody>
                  <a:tcPr marL="110124" marR="26355" marT="84711" marB="84711"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1423293425"/>
                  </a:ext>
                </a:extLst>
              </a:tr>
              <a:tr h="598623">
                <a:tc>
                  <a:txBody>
                    <a:bodyPr/>
                    <a:lstStyle/>
                    <a:p>
                      <a:pPr algn="ctr" rtl="0" fontAlgn="b"/>
                      <a:r>
                        <a:rPr lang="en-US" sz="1400" cap="none" spc="0" dirty="0">
                          <a:solidFill>
                            <a:schemeClr val="tx1"/>
                          </a:solidFill>
                          <a:effectLst/>
                        </a:rPr>
                        <a:t>Primary Beam Window</a:t>
                      </a:r>
                    </a:p>
                  </a:txBody>
                  <a:tcPr marL="110124" marR="26355" marT="84711" marB="84711" anchor="b">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Beryllium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S200FH</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5</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9.35E-02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4.67E-01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1.23E+22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90</a:t>
                      </a:r>
                    </a:p>
                  </a:txBody>
                  <a:tcPr marL="110124" marR="26355" marT="84711" marB="84711" anchor="b">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025453946"/>
                  </a:ext>
                </a:extLst>
              </a:tr>
              <a:tr h="598623">
                <a:tc>
                  <a:txBody>
                    <a:bodyPr/>
                    <a:lstStyle/>
                    <a:p>
                      <a:pPr algn="ctr" rtl="0" fontAlgn="b"/>
                      <a:r>
                        <a:rPr lang="en-US" sz="1400" cap="none" spc="0">
                          <a:solidFill>
                            <a:srgbClr val="000000"/>
                          </a:solidFill>
                          <a:effectLst/>
                        </a:rPr>
                        <a:t>Target windows</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Titanium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6Al-4V Mill Anneal</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2.50E+00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2.50E+00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144</a:t>
                      </a:r>
                    </a:p>
                  </a:txBody>
                  <a:tcPr marL="110124" marR="26355" marT="84711" marB="84711"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157533187"/>
                  </a:ext>
                </a:extLst>
              </a:tr>
              <a:tr h="400965">
                <a:tc>
                  <a:txBody>
                    <a:bodyPr/>
                    <a:lstStyle/>
                    <a:p>
                      <a:pPr algn="ctr" rtl="0" fontAlgn="b"/>
                      <a:r>
                        <a:rPr lang="en-US" sz="1400" cap="none" spc="0">
                          <a:solidFill>
                            <a:schemeClr val="tx1"/>
                          </a:solidFill>
                          <a:effectLst/>
                        </a:rPr>
                        <a:t>Target core</a:t>
                      </a:r>
                    </a:p>
                  </a:txBody>
                  <a:tcPr marL="110124" marR="26355" marT="84711" marB="84711"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Graphite</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IG-430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5.00E-01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5.00E-01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2.46E+21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487</a:t>
                      </a:r>
                    </a:p>
                  </a:txBody>
                  <a:tcPr marL="110124" marR="26355" marT="84711" marB="84711"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847862082"/>
                  </a:ext>
                </a:extLst>
              </a:tr>
              <a:tr h="598623">
                <a:tc>
                  <a:txBody>
                    <a:bodyPr/>
                    <a:lstStyle/>
                    <a:p>
                      <a:pPr algn="ctr" rtl="0" fontAlgn="b"/>
                      <a:r>
                        <a:rPr lang="en-US" sz="1400" cap="none" spc="0">
                          <a:solidFill>
                            <a:srgbClr val="000000"/>
                          </a:solidFill>
                          <a:effectLst/>
                        </a:rPr>
                        <a:t>US Decay Pipe Window</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Aluminum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6061-T6</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1.2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5</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4.55E-01</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2.27E+00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94</a:t>
                      </a:r>
                    </a:p>
                  </a:txBody>
                  <a:tcPr marL="110124" marR="26355" marT="84711" marB="84711"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64643076"/>
                  </a:ext>
                </a:extLst>
              </a:tr>
              <a:tr h="598623">
                <a:tc>
                  <a:txBody>
                    <a:bodyPr/>
                    <a:lstStyle/>
                    <a:p>
                      <a:pPr algn="ctr" rtl="0" fontAlgn="b"/>
                      <a:r>
                        <a:rPr lang="en-US" sz="1400" cap="none" spc="0">
                          <a:solidFill>
                            <a:schemeClr val="tx1"/>
                          </a:solidFill>
                          <a:effectLst/>
                        </a:rPr>
                        <a:t>DS Decay Pipe Window</a:t>
                      </a:r>
                    </a:p>
                  </a:txBody>
                  <a:tcPr marL="110124" marR="26355" marT="84711" marB="84711"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Stainless Steel</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S304L</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2.4</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30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1.19E-03</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3.58E-02</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2.24E+17</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6.72E+18</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ctr" rtl="0" fontAlgn="b"/>
                      <a:r>
                        <a:rPr lang="en-US" sz="1400" cap="none" spc="0">
                          <a:solidFill>
                            <a:schemeClr val="tx1"/>
                          </a:solidFill>
                          <a:effectLst/>
                        </a:rPr>
                        <a:t>107</a:t>
                      </a:r>
                    </a:p>
                  </a:txBody>
                  <a:tcPr marL="110124" marR="26355" marT="84711" marB="84711"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086531251"/>
                  </a:ext>
                </a:extLst>
              </a:tr>
              <a:tr h="400965">
                <a:tc>
                  <a:txBody>
                    <a:bodyPr/>
                    <a:lstStyle/>
                    <a:p>
                      <a:pPr algn="ctr" rtl="0" fontAlgn="b"/>
                      <a:r>
                        <a:rPr lang="en-US" sz="1400" cap="none" spc="0">
                          <a:solidFill>
                            <a:srgbClr val="000000"/>
                          </a:solidFill>
                          <a:effectLst/>
                        </a:rPr>
                        <a:t>Hadron Absorber</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Aluminum</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6061-T6</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2.4</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30</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3.10E-04</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9.30E-03</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2.24E+17</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a:solidFill>
                            <a:srgbClr val="000000"/>
                          </a:solidFill>
                          <a:effectLst/>
                        </a:rPr>
                        <a:t>6.72E+18</a:t>
                      </a:r>
                    </a:p>
                  </a:txBody>
                  <a:tcPr marL="110124" marR="26355" marT="84711" marB="84711"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rtl="0" fontAlgn="b"/>
                      <a:r>
                        <a:rPr lang="en-US" sz="1400" cap="none" spc="0" dirty="0">
                          <a:solidFill>
                            <a:srgbClr val="000000"/>
                          </a:solidFill>
                          <a:effectLst/>
                        </a:rPr>
                        <a:t>70</a:t>
                      </a:r>
                    </a:p>
                  </a:txBody>
                  <a:tcPr marL="110124" marR="26355" marT="84711" marB="84711"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745096461"/>
                  </a:ext>
                </a:extLst>
              </a:tr>
            </a:tbl>
          </a:graphicData>
        </a:graphic>
      </p:graphicFrame>
    </p:spTree>
    <p:extLst>
      <p:ext uri="{BB962C8B-B14F-4D97-AF65-F5344CB8AC3E}">
        <p14:creationId xmlns:p14="http://schemas.microsoft.com/office/powerpoint/2010/main" val="886217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7FDD47-A2D5-4CDB-8D4C-23D2B2FBDFA7}"/>
              </a:ext>
            </a:extLst>
          </p:cNvPr>
          <p:cNvSpPr>
            <a:spLocks noGrp="1"/>
          </p:cNvSpPr>
          <p:nvPr>
            <p:ph type="dt" sz="half" idx="10"/>
          </p:nvPr>
        </p:nvSpPr>
        <p:spPr/>
        <p:txBody>
          <a:bodyPr/>
          <a:lstStyle/>
          <a:p>
            <a:pPr>
              <a:defRPr/>
            </a:pPr>
            <a:r>
              <a:rPr lang="en-US"/>
              <a:t>06.29.2023</a:t>
            </a:r>
            <a:endParaRPr lang="en-US" dirty="0"/>
          </a:p>
        </p:txBody>
      </p:sp>
      <p:sp>
        <p:nvSpPr>
          <p:cNvPr id="4" name="Footer Placeholder 3">
            <a:extLst>
              <a:ext uri="{FF2B5EF4-FFF2-40B4-BE49-F238E27FC236}">
                <a16:creationId xmlns:a16="http://schemas.microsoft.com/office/drawing/2014/main" id="{3AD66AF4-62C7-44F0-855F-1B8694F887C3}"/>
              </a:ext>
            </a:extLst>
          </p:cNvPr>
          <p:cNvSpPr>
            <a:spLocks noGrp="1"/>
          </p:cNvSpPr>
          <p:nvPr>
            <p:ph type="ftr" sz="quarter" idx="11"/>
          </p:nvPr>
        </p:nvSpPr>
        <p:spPr/>
        <p:txBody>
          <a:bodyPr/>
          <a:lstStyle/>
          <a:p>
            <a:pPr>
              <a:defRPr/>
            </a:pPr>
            <a:r>
              <a:rPr lang="en-US"/>
              <a:t>P. Hurh | LBNF Targetry R&amp;D Needs - RaDIATE 2023</a:t>
            </a:r>
            <a:endParaRPr lang="en-US" dirty="0"/>
          </a:p>
        </p:txBody>
      </p:sp>
      <p:sp>
        <p:nvSpPr>
          <p:cNvPr id="5" name="Slide Number Placeholder 4">
            <a:extLst>
              <a:ext uri="{FF2B5EF4-FFF2-40B4-BE49-F238E27FC236}">
                <a16:creationId xmlns:a16="http://schemas.microsoft.com/office/drawing/2014/main" id="{ACC70C43-17A0-472F-AAE4-329DEF425E62}"/>
              </a:ext>
            </a:extLst>
          </p:cNvPr>
          <p:cNvSpPr>
            <a:spLocks noGrp="1"/>
          </p:cNvSpPr>
          <p:nvPr>
            <p:ph type="sldNum" sz="quarter" idx="12"/>
          </p:nvPr>
        </p:nvSpPr>
        <p:spPr/>
        <p:txBody>
          <a:bodyPr/>
          <a:lstStyle/>
          <a:p>
            <a:pPr>
              <a:defRPr/>
            </a:pPr>
            <a:fld id="{0C39C72E-2A13-EB4D-AD45-6D4E6ACAED8D}" type="slidenum">
              <a:rPr lang="en-US" smtClean="0"/>
              <a:pPr>
                <a:defRPr/>
              </a:pPr>
              <a:t>9</a:t>
            </a:fld>
            <a:endParaRPr lang="en-US" dirty="0"/>
          </a:p>
        </p:txBody>
      </p:sp>
      <p:pic>
        <p:nvPicPr>
          <p:cNvPr id="7" name="Content Placeholder 6">
            <a:extLst>
              <a:ext uri="{FF2B5EF4-FFF2-40B4-BE49-F238E27FC236}">
                <a16:creationId xmlns:a16="http://schemas.microsoft.com/office/drawing/2014/main" id="{0DBDC8B7-5BE2-4849-834B-62EAA00A0AA3}"/>
              </a:ext>
            </a:extLst>
          </p:cNvPr>
          <p:cNvPicPr>
            <a:picLocks noGrp="1" noChangeAspect="1"/>
          </p:cNvPicPr>
          <p:nvPr>
            <p:ph idx="13"/>
          </p:nvPr>
        </p:nvPicPr>
        <p:blipFill>
          <a:blip r:embed="rId2"/>
          <a:stretch>
            <a:fillRect/>
          </a:stretch>
        </p:blipFill>
        <p:spPr>
          <a:xfrm>
            <a:off x="2531941" y="717244"/>
            <a:ext cx="8775395" cy="5684808"/>
          </a:xfrm>
          <a:prstGeom prst="rect">
            <a:avLst/>
          </a:prstGeom>
        </p:spPr>
      </p:pic>
      <p:sp>
        <p:nvSpPr>
          <p:cNvPr id="2" name="Title 1">
            <a:extLst>
              <a:ext uri="{FF2B5EF4-FFF2-40B4-BE49-F238E27FC236}">
                <a16:creationId xmlns:a16="http://schemas.microsoft.com/office/drawing/2014/main" id="{8F580F0C-2E37-4A2B-BE2C-8489AECC3DD4}"/>
              </a:ext>
            </a:extLst>
          </p:cNvPr>
          <p:cNvSpPr>
            <a:spLocks noGrp="1"/>
          </p:cNvSpPr>
          <p:nvPr>
            <p:ph type="title"/>
          </p:nvPr>
        </p:nvSpPr>
        <p:spPr/>
        <p:txBody>
          <a:bodyPr/>
          <a:lstStyle/>
          <a:p>
            <a:r>
              <a:rPr lang="en-US" dirty="0"/>
              <a:t>LBNF Absorber </a:t>
            </a:r>
          </a:p>
        </p:txBody>
      </p:sp>
    </p:spTree>
    <p:extLst>
      <p:ext uri="{BB962C8B-B14F-4D97-AF65-F5344CB8AC3E}">
        <p14:creationId xmlns:p14="http://schemas.microsoft.com/office/powerpoint/2010/main" val="2554496184"/>
      </p:ext>
    </p:extLst>
  </p:cSld>
  <p:clrMapOvr>
    <a:masterClrMapping/>
  </p:clrMapOvr>
</p:sld>
</file>

<file path=ppt/theme/theme1.xml><?xml version="1.0" encoding="utf-8"?>
<a:theme xmlns:a="http://schemas.openxmlformats.org/drawingml/2006/main" name="LBNFDUNEUS">
  <a:themeElements>
    <a:clrScheme name="LBNFDUNE-US 2022">
      <a:dk1>
        <a:srgbClr val="63666A"/>
      </a:dk1>
      <a:lt1>
        <a:sysClr val="window" lastClr="FFFFFF"/>
      </a:lt1>
      <a:dk2>
        <a:srgbClr val="44546A"/>
      </a:dk2>
      <a:lt2>
        <a:srgbClr val="E7E6E6"/>
      </a:lt2>
      <a:accent1>
        <a:srgbClr val="4F81BD"/>
      </a:accent1>
      <a:accent2>
        <a:srgbClr val="C0504D"/>
      </a:accent2>
      <a:accent3>
        <a:srgbClr val="9BBB59"/>
      </a:accent3>
      <a:accent4>
        <a:srgbClr val="8064A2"/>
      </a:accent4>
      <a:accent5>
        <a:srgbClr val="4BACC6"/>
      </a:accent5>
      <a:accent6>
        <a:srgbClr val="F79646"/>
      </a:accent6>
      <a:hlink>
        <a:srgbClr val="0563C1"/>
      </a:hlink>
      <a:folHlink>
        <a:srgbClr val="954F72"/>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NFDUNEUS Presentation Template" id="{95237D4C-489F-47DC-8122-D773261D41A2}" vid="{A7B27F23-9770-4A00-B675-9852460BE1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LBNFDUNEUS</Template>
  <TotalTime>2851</TotalTime>
  <Words>5163</Words>
  <Application>Microsoft Macintosh PowerPoint</Application>
  <PresentationFormat>Widescreen</PresentationFormat>
  <Paragraphs>1223</Paragraphs>
  <Slides>48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HGGothicE</vt:lpstr>
      <vt:lpstr>Arial</vt:lpstr>
      <vt:lpstr>Calibri</vt:lpstr>
      <vt:lpstr>Calibri Light</vt:lpstr>
      <vt:lpstr>Helvetica</vt:lpstr>
      <vt:lpstr>Lucida Grande</vt:lpstr>
      <vt:lpstr>Open Sans</vt:lpstr>
      <vt:lpstr>Symbol</vt:lpstr>
      <vt:lpstr>Wingdings</vt:lpstr>
      <vt:lpstr>LBNFDUNEUS</vt:lpstr>
      <vt:lpstr>LBNF Neutrino Beamline Radiation Damage R&amp;D Needs</vt:lpstr>
      <vt:lpstr>Outline</vt:lpstr>
      <vt:lpstr>LBNF Drives DUNE Long Baseline Neutrino Facility – Deep Underground Neutrino Experiment</vt:lpstr>
      <vt:lpstr>LBNF at Fermilab</vt:lpstr>
      <vt:lpstr>LBNF Beamline Construction</vt:lpstr>
      <vt:lpstr>LBNF-20 (Target Complex)</vt:lpstr>
      <vt:lpstr>LBNF Absorber Facility and Downstream Decay Pipe</vt:lpstr>
      <vt:lpstr>LBNF Beamline BID Irradiation Environment Parameter Table</vt:lpstr>
      <vt:lpstr>LBNF Absorber </vt:lpstr>
      <vt:lpstr>2nd Aluminum block (highest temperature) thermal analysis</vt:lpstr>
      <vt:lpstr>2nd  aluminum block_ stress and deflection</vt:lpstr>
      <vt:lpstr>Summary of Result Absorber Rectangular Cooling Circuit  (for the 1.5-m RAL Target _ 2.4 MW)</vt:lpstr>
      <vt:lpstr>dpa Calculations last performed in 2015 (being updated)</vt:lpstr>
      <vt:lpstr>2015 MARS15 Source Term Simulations</vt:lpstr>
      <vt:lpstr>2015 Power Density (mW/cm3) &amp; DPA/yr in the Core  </vt:lpstr>
      <vt:lpstr>2015 Power Density (mW/cm3) &amp; DPA/yr in Al Spoiler  </vt:lpstr>
      <vt:lpstr>2015 Peak Values in the Core &amp; Radiation Damage</vt:lpstr>
      <vt:lpstr>Scaling for larger, cylindrical, shorter target results in 100x’s smaller dpa rates in absorber! (0.031 dpa/yr to 0.00031 dpa/yr)</vt:lpstr>
      <vt:lpstr>LBNF Beamline BID Irradiation Environment Parameter Table</vt:lpstr>
      <vt:lpstr>PowerPoint Presentation</vt:lpstr>
      <vt:lpstr>1 Pulse Thermal</vt:lpstr>
      <vt:lpstr>Steady State Fluid</vt:lpstr>
      <vt:lpstr>Steady State Temperature</vt:lpstr>
      <vt:lpstr>PowerPoint Presentation</vt:lpstr>
      <vt:lpstr>Steady State Structural</vt:lpstr>
      <vt:lpstr>Steady State Structural – Graphite Supports</vt:lpstr>
      <vt:lpstr>Radiation Damage of Graphite</vt:lpstr>
      <vt:lpstr>Available Fatigue Data – Graphite</vt:lpstr>
      <vt:lpstr>Results – Graphite Fatigue</vt:lpstr>
      <vt:lpstr>Radiation Damage</vt:lpstr>
      <vt:lpstr>Plastic Collapse: Primary Loads</vt:lpstr>
      <vt:lpstr>Linearised Stress Results</vt:lpstr>
      <vt:lpstr>Radiation Damage – Nominal Beam, 1.2MW</vt:lpstr>
      <vt:lpstr>Available Fatigue Data – Titanium</vt:lpstr>
      <vt:lpstr>Results – Titanium</vt:lpstr>
      <vt:lpstr>Results – Beam Windows</vt:lpstr>
      <vt:lpstr>Fatigue Summary</vt:lpstr>
      <vt:lpstr>Irradiated Titanium Data</vt:lpstr>
      <vt:lpstr>LBNF Beamline BID Irradiation Environment Parameter Table</vt:lpstr>
      <vt:lpstr>Some observations on engineering design and standard compliance needs</vt:lpstr>
      <vt:lpstr>How to incorporate radiation damage into standards compliance</vt:lpstr>
      <vt:lpstr>How does ASME BPVC Section III (Rules for Constructions of Nuclear Facility Components) Consider Radiation Effects?</vt:lpstr>
      <vt:lpstr>How does this inform our design/QA compliance efforts?</vt:lpstr>
      <vt:lpstr>Stress Intensity is Calculable</vt:lpstr>
      <vt:lpstr>Can we get relative decrease in fracture toughness from tensile data for irradiated materials?</vt:lpstr>
      <vt:lpstr>Conclusion</vt:lpstr>
      <vt:lpstr>Back-up slides follow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LBNF Neutrino Beamline Radiation Damage R&amp;D Needs</dc:title>
  <dc:creator>Patrick G Hurh</dc:creator>
  <cp:lastModifiedBy>Patrick G Hurh</cp:lastModifiedBy>
  <cp:revision>28</cp:revision>
  <dcterms:created xsi:type="dcterms:W3CDTF">2023-06-27T14:46:07Z</dcterms:created>
  <dcterms:modified xsi:type="dcterms:W3CDTF">2023-06-29T18:22:42Z</dcterms:modified>
</cp:coreProperties>
</file>