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</p:sldMasterIdLst>
  <p:notesMasterIdLst>
    <p:notesMasterId r:id="rId40"/>
  </p:notesMasterIdLst>
  <p:sldIdLst>
    <p:sldId id="320" r:id="rId6"/>
    <p:sldId id="339" r:id="rId7"/>
    <p:sldId id="271" r:id="rId8"/>
    <p:sldId id="363" r:id="rId9"/>
    <p:sldId id="371" r:id="rId10"/>
    <p:sldId id="279" r:id="rId11"/>
    <p:sldId id="358" r:id="rId12"/>
    <p:sldId id="362" r:id="rId13"/>
    <p:sldId id="359" r:id="rId14"/>
    <p:sldId id="360" r:id="rId15"/>
    <p:sldId id="369" r:id="rId16"/>
    <p:sldId id="273" r:id="rId17"/>
    <p:sldId id="327" r:id="rId18"/>
    <p:sldId id="315" r:id="rId19"/>
    <p:sldId id="330" r:id="rId20"/>
    <p:sldId id="370" r:id="rId21"/>
    <p:sldId id="331" r:id="rId22"/>
    <p:sldId id="332" r:id="rId23"/>
    <p:sldId id="319" r:id="rId24"/>
    <p:sldId id="333" r:id="rId25"/>
    <p:sldId id="313" r:id="rId26"/>
    <p:sldId id="329" r:id="rId27"/>
    <p:sldId id="365" r:id="rId28"/>
    <p:sldId id="373" r:id="rId29"/>
    <p:sldId id="367" r:id="rId30"/>
    <p:sldId id="366" r:id="rId31"/>
    <p:sldId id="336" r:id="rId32"/>
    <p:sldId id="337" r:id="rId33"/>
    <p:sldId id="338" r:id="rId34"/>
    <p:sldId id="335" r:id="rId35"/>
    <p:sldId id="311" r:id="rId36"/>
    <p:sldId id="364" r:id="rId37"/>
    <p:sldId id="372" r:id="rId38"/>
    <p:sldId id="3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96B471-DA59-D94F-99ED-E26409BAB47B}">
          <p14:sldIdLst>
            <p14:sldId id="320"/>
            <p14:sldId id="339"/>
            <p14:sldId id="271"/>
            <p14:sldId id="363"/>
            <p14:sldId id="371"/>
            <p14:sldId id="279"/>
            <p14:sldId id="358"/>
            <p14:sldId id="362"/>
            <p14:sldId id="359"/>
            <p14:sldId id="360"/>
            <p14:sldId id="369"/>
            <p14:sldId id="273"/>
            <p14:sldId id="327"/>
            <p14:sldId id="315"/>
            <p14:sldId id="330"/>
            <p14:sldId id="370"/>
            <p14:sldId id="331"/>
            <p14:sldId id="332"/>
            <p14:sldId id="319"/>
            <p14:sldId id="333"/>
            <p14:sldId id="313"/>
            <p14:sldId id="329"/>
            <p14:sldId id="365"/>
            <p14:sldId id="373"/>
            <p14:sldId id="367"/>
            <p14:sldId id="366"/>
            <p14:sldId id="336"/>
            <p14:sldId id="337"/>
            <p14:sldId id="338"/>
            <p14:sldId id="335"/>
            <p14:sldId id="311"/>
            <p14:sldId id="364"/>
            <p14:sldId id="372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8" userDrawn="1">
          <p15:clr>
            <a:srgbClr val="A4A3A4"/>
          </p15:clr>
        </p15:guide>
        <p15:guide id="2" pos="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93"/>
    <a:srgbClr val="FF0000"/>
    <a:srgbClr val="F10000"/>
    <a:srgbClr val="785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46BAB3-879D-4B9B-B9C6-0BAEA3E453D6}" v="12" dt="2023-06-27T11:38:34.3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1" autoAdjust="0"/>
    <p:restoredTop sz="93052"/>
  </p:normalViewPr>
  <p:slideViewPr>
    <p:cSldViewPr snapToGrid="0" showGuides="1">
      <p:cViewPr>
        <p:scale>
          <a:sx n="150" d="100"/>
          <a:sy n="150" d="100"/>
        </p:scale>
        <p:origin x="1308" y="1926"/>
      </p:cViewPr>
      <p:guideLst>
        <p:guide orient="horz" pos="48"/>
        <p:guide pos="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0818F-9F32-7843-B1ED-776B9303AF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24AF2-6349-454B-9AEE-498D35986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3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4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4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1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43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7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4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77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38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4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18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24AF2-6349-454B-9AEE-498D359868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37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24AF2-6349-454B-9AEE-498D359868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38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24AF2-6349-454B-9AEE-498D359868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101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24AF2-6349-454B-9AEE-498D359868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93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26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3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07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4AF2-6349-454B-9AEE-498D359868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7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 shadeToTitle="1"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231" y="2134508"/>
            <a:ext cx="11062835" cy="2387600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l">
              <a:defRPr sz="5400" b="0">
                <a:solidFill>
                  <a:srgbClr val="785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829" y="4689290"/>
            <a:ext cx="1108042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10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493"/>
                </a:solidFill>
              </a:defRPr>
            </a:lvl1pPr>
          </a:lstStyle>
          <a:p>
            <a:fld id="{7DAC596B-4AE8-4712-B308-997991F60E7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49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03493"/>
                </a:solidFill>
              </a:defRPr>
            </a:lvl1pPr>
          </a:lstStyle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06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502CB8CB-E407-CA41-A045-EF227FFBF8EF}"/>
              </a:ext>
            </a:extLst>
          </p:cNvPr>
          <p:cNvSpPr/>
          <p:nvPr userDrawn="1"/>
        </p:nvSpPr>
        <p:spPr>
          <a:xfrm rot="10800000" flipH="1">
            <a:off x="-149469" y="6603023"/>
            <a:ext cx="3209192" cy="254977"/>
          </a:xfrm>
          <a:prstGeom prst="parallelogram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B7B8D-488F-3C4B-9F5A-A4B0EDD96063}"/>
              </a:ext>
            </a:extLst>
          </p:cNvPr>
          <p:cNvSpPr txBox="1"/>
          <p:nvPr userDrawn="1"/>
        </p:nvSpPr>
        <p:spPr>
          <a:xfrm>
            <a:off x="0" y="6603023"/>
            <a:ext cx="3095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Mehmet Topsakal – mtopsakal@bnl.gov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006A6EDB-4EB6-4B47-BD0F-779A681C5B2F}"/>
              </a:ext>
            </a:extLst>
          </p:cNvPr>
          <p:cNvSpPr/>
          <p:nvPr userDrawn="1"/>
        </p:nvSpPr>
        <p:spPr>
          <a:xfrm>
            <a:off x="8785952" y="6367485"/>
            <a:ext cx="3573196" cy="536372"/>
          </a:xfrm>
          <a:prstGeom prst="parallelogram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9086E9-0D34-549A-E11C-9BB9A71FA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3283" y="6450119"/>
            <a:ext cx="1397243" cy="335711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5D4F79-D9C4-0D31-BBB9-EB6C26B25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9" t="78137" r="28773" b="3163"/>
          <a:stretch/>
        </p:blipFill>
        <p:spPr>
          <a:xfrm>
            <a:off x="8975457" y="6468623"/>
            <a:ext cx="1694380" cy="3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 shadeToTitle="1"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231" y="2134508"/>
            <a:ext cx="11062835" cy="2387600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l">
              <a:defRPr sz="5400" b="0">
                <a:solidFill>
                  <a:srgbClr val="785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829" y="4689290"/>
            <a:ext cx="1108042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10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493"/>
                </a:solidFill>
              </a:defRPr>
            </a:lvl1pPr>
          </a:lstStyle>
          <a:p>
            <a:fld id="{7DAC596B-4AE8-4712-B308-997991F60E7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49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03493"/>
                </a:solidFill>
              </a:defRPr>
            </a:lvl1pPr>
          </a:lstStyle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65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502CB8CB-E407-CA41-A045-EF227FFBF8EF}"/>
              </a:ext>
            </a:extLst>
          </p:cNvPr>
          <p:cNvSpPr/>
          <p:nvPr userDrawn="1"/>
        </p:nvSpPr>
        <p:spPr>
          <a:xfrm rot="10800000" flipH="1">
            <a:off x="-149469" y="6603023"/>
            <a:ext cx="3209192" cy="254977"/>
          </a:xfrm>
          <a:prstGeom prst="parallelogram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B7B8D-488F-3C4B-9F5A-A4B0EDD96063}"/>
              </a:ext>
            </a:extLst>
          </p:cNvPr>
          <p:cNvSpPr txBox="1"/>
          <p:nvPr userDrawn="1"/>
        </p:nvSpPr>
        <p:spPr>
          <a:xfrm>
            <a:off x="0" y="6603023"/>
            <a:ext cx="3095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Mehmet Topsakal – mtopsakal@bnl.gov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E3B1DAA3-C709-76AC-576A-1982260DB79C}"/>
              </a:ext>
            </a:extLst>
          </p:cNvPr>
          <p:cNvSpPr/>
          <p:nvPr userDrawn="1"/>
        </p:nvSpPr>
        <p:spPr>
          <a:xfrm>
            <a:off x="8785952" y="6367485"/>
            <a:ext cx="3573196" cy="536372"/>
          </a:xfrm>
          <a:prstGeom prst="parallelogram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459CB8-0215-F352-64FC-AA2E0EBF7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3283" y="6450119"/>
            <a:ext cx="1397243" cy="335711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346740C-4083-83E1-0DDB-621B9FEB7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9" t="78137" r="28773" b="3163"/>
          <a:stretch/>
        </p:blipFill>
        <p:spPr>
          <a:xfrm>
            <a:off x="8975457" y="6468623"/>
            <a:ext cx="1694380" cy="3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0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DAC596B-4AE8-4712-B308-997991F60E7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8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600" b="0" kern="120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lang="en-US" sz="28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DAC596B-4AE8-4712-B308-997991F60E7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8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9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600" b="0" kern="120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lang="en-US" sz="28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topsakal@bnl.gov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ghose@bnl.gov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hyperlink" Target="mailto:lecker@bnl.gov" TargetMode="External"/><Relationship Id="rId4" Type="http://schemas.openxmlformats.org/officeDocument/2006/relationships/hyperlink" Target="mailto:mtopsakal@bnl.go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768BB8D-1DED-EC45-8DF4-1C22857DD3FC}"/>
              </a:ext>
            </a:extLst>
          </p:cNvPr>
          <p:cNvSpPr txBox="1">
            <a:spLocks noChangeArrowheads="1"/>
          </p:cNvSpPr>
          <p:nvPr/>
        </p:nvSpPr>
        <p:spPr>
          <a:xfrm>
            <a:off x="979713" y="820062"/>
            <a:ext cx="10425166" cy="2133600"/>
          </a:xfrm>
          <a:noFill/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3493"/>
                </a:solidFill>
              </a:rPr>
              <a:t>Non-destructive Characterization of Nuclear Materials Through X-ray Absorption And Diffraction Contrast Tomography: Case Study on Surrogate TRISO particle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3DB5CCE-6D11-7E46-AFE7-543659DEC8F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945106"/>
            <a:ext cx="12192000" cy="56184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Mehmet Topsakal</a:t>
            </a:r>
            <a:endParaRPr lang="en-US" altLang="en-US" dirty="0">
              <a:solidFill>
                <a:schemeClr val="tx2">
                  <a:lumMod val="50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1E92727-1D31-5B46-9BEB-E68F23EC7AC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087552"/>
            <a:ext cx="12192000" cy="151730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Brookhaven National Laboratory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Nuclear Science and Technology Department</a:t>
            </a:r>
          </a:p>
        </p:txBody>
      </p:sp>
    </p:spTree>
    <p:extLst>
      <p:ext uri="{BB962C8B-B14F-4D97-AF65-F5344CB8AC3E}">
        <p14:creationId xmlns:p14="http://schemas.microsoft.com/office/powerpoint/2010/main" val="12275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3261D0-0467-E766-BBE1-ED97C17A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1" y="119744"/>
            <a:ext cx="9626982" cy="60970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776009-2B4A-6732-8175-AB49FABE1412}"/>
              </a:ext>
            </a:extLst>
          </p:cNvPr>
          <p:cNvSpPr/>
          <p:nvPr/>
        </p:nvSpPr>
        <p:spPr>
          <a:xfrm>
            <a:off x="7587343" y="2819400"/>
            <a:ext cx="2253343" cy="2286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solidFill>
              <a:srgbClr val="F1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A3940-3CD1-855A-DA11-23AB24C42288}"/>
              </a:ext>
            </a:extLst>
          </p:cNvPr>
          <p:cNvSpPr txBox="1"/>
          <p:nvPr/>
        </p:nvSpPr>
        <p:spPr>
          <a:xfrm>
            <a:off x="9895773" y="271419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Call is open now !</a:t>
            </a:r>
          </a:p>
        </p:txBody>
      </p:sp>
    </p:spTree>
    <p:extLst>
      <p:ext uri="{BB962C8B-B14F-4D97-AF65-F5344CB8AC3E}">
        <p14:creationId xmlns:p14="http://schemas.microsoft.com/office/powerpoint/2010/main" val="39796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E631F-D80C-48CA-CE2F-1745DB2B2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15" y="462012"/>
            <a:ext cx="6033205" cy="5933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5788C5-AD89-EF3E-CCF8-FBD9340A5648}"/>
              </a:ext>
            </a:extLst>
          </p:cNvPr>
          <p:cNvSpPr txBox="1"/>
          <p:nvPr/>
        </p:nvSpPr>
        <p:spPr>
          <a:xfrm>
            <a:off x="1154430" y="93464"/>
            <a:ext cx="627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https://www.bnl.gov/nsls2/userguide/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1BFAEF-09DB-EF27-AAAD-CCD52683C1EF}"/>
              </a:ext>
            </a:extLst>
          </p:cNvPr>
          <p:cNvSpPr/>
          <p:nvPr/>
        </p:nvSpPr>
        <p:spPr>
          <a:xfrm>
            <a:off x="428555" y="5958840"/>
            <a:ext cx="893515" cy="2286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8E3CA2-B7E3-1513-CA4C-F6E224826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15" y="4709774"/>
            <a:ext cx="6810745" cy="103656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9B4E9F-0B51-164D-AFB1-E2E9B04FE209}"/>
              </a:ext>
            </a:extLst>
          </p:cNvPr>
          <p:cNvSpPr/>
          <p:nvPr/>
        </p:nvSpPr>
        <p:spPr>
          <a:xfrm>
            <a:off x="9656375" y="5228058"/>
            <a:ext cx="2177485" cy="2286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F7C6B0-385E-7A47-8B6D-1BED17FF28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241700"/>
            <a:ext cx="8028432" cy="2906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CAFA02-4954-4444-85C3-B64B83B3F5AC}"/>
              </a:ext>
            </a:extLst>
          </p:cNvPr>
          <p:cNvSpPr/>
          <p:nvPr/>
        </p:nvSpPr>
        <p:spPr>
          <a:xfrm>
            <a:off x="6763656" y="1409639"/>
            <a:ext cx="415929" cy="33274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BBED23-8FAC-9F4A-A2CD-3694944DF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595" y="3440575"/>
            <a:ext cx="6349797" cy="31988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5068BB-F63A-2640-86F8-EF88DDCF6212}"/>
              </a:ext>
            </a:extLst>
          </p:cNvPr>
          <p:cNvCxnSpPr>
            <a:cxnSpLocks/>
          </p:cNvCxnSpPr>
          <p:nvPr/>
        </p:nvCxnSpPr>
        <p:spPr>
          <a:xfrm flipH="1">
            <a:off x="5168595" y="1742382"/>
            <a:ext cx="1595062" cy="1698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76B59B-F5EC-A64C-9F9A-9C873907EBB0}"/>
              </a:ext>
            </a:extLst>
          </p:cNvPr>
          <p:cNvCxnSpPr>
            <a:cxnSpLocks/>
          </p:cNvCxnSpPr>
          <p:nvPr/>
        </p:nvCxnSpPr>
        <p:spPr>
          <a:xfrm>
            <a:off x="7179585" y="1742382"/>
            <a:ext cx="4371083" cy="1698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1D772-2F74-0249-ACD2-39CA56D5B394}"/>
              </a:ext>
            </a:extLst>
          </p:cNvPr>
          <p:cNvGrpSpPr/>
          <p:nvPr/>
        </p:nvGrpSpPr>
        <p:grpSpPr>
          <a:xfrm>
            <a:off x="8494328" y="4300110"/>
            <a:ext cx="2630872" cy="2194561"/>
            <a:chOff x="8073704" y="4288535"/>
            <a:chExt cx="2630872" cy="219456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CD97BDE-AF8E-8443-9E45-C18FD50EBD9A}"/>
                </a:ext>
              </a:extLst>
            </p:cNvPr>
            <p:cNvGrpSpPr/>
            <p:nvPr/>
          </p:nvGrpSpPr>
          <p:grpSpPr>
            <a:xfrm>
              <a:off x="8760043" y="4288535"/>
              <a:ext cx="1944533" cy="2194561"/>
              <a:chOff x="8760043" y="4288535"/>
              <a:chExt cx="1944533" cy="219456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F7B7A936-2B16-FD4C-8EDD-5FD79912EE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5402" y="4537528"/>
                <a:ext cx="1074166" cy="1707823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4B6C1CF-F5F8-624B-AC84-BAF84ED9455F}"/>
                  </a:ext>
                </a:extLst>
              </p:cNvPr>
              <p:cNvSpPr/>
              <p:nvPr/>
            </p:nvSpPr>
            <p:spPr>
              <a:xfrm>
                <a:off x="8760043" y="4288535"/>
                <a:ext cx="1944533" cy="219456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17391E-086C-384B-B89E-910CE85E66E8}"/>
                </a:ext>
              </a:extLst>
            </p:cNvPr>
            <p:cNvSpPr txBox="1"/>
            <p:nvPr/>
          </p:nvSpPr>
          <p:spPr>
            <a:xfrm>
              <a:off x="8073704" y="4423358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C-hutch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AD99E0-71FF-EC40-86B7-1321A2591471}"/>
              </a:ext>
            </a:extLst>
          </p:cNvPr>
          <p:cNvSpPr txBox="1"/>
          <p:nvPr/>
        </p:nvSpPr>
        <p:spPr>
          <a:xfrm>
            <a:off x="217706" y="4673459"/>
            <a:ext cx="470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XPD beamline (28-ID) at NSLS-II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A000B9-1FF2-C244-9FB5-06D5762463ED}"/>
              </a:ext>
            </a:extLst>
          </p:cNvPr>
          <p:cNvGrpSpPr/>
          <p:nvPr/>
        </p:nvGrpSpPr>
        <p:grpSpPr>
          <a:xfrm>
            <a:off x="5242515" y="4043849"/>
            <a:ext cx="2590845" cy="2213077"/>
            <a:chOff x="5242862" y="4032274"/>
            <a:chExt cx="2519488" cy="211074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6978ECF-5833-114A-A8E5-258509A0AAAA}"/>
                </a:ext>
              </a:extLst>
            </p:cNvPr>
            <p:cNvSpPr/>
            <p:nvPr/>
          </p:nvSpPr>
          <p:spPr>
            <a:xfrm>
              <a:off x="5242862" y="4152271"/>
              <a:ext cx="2169730" cy="19907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537AF9-0C0F-0E4F-9B4C-AC50D8ADAD93}"/>
                </a:ext>
              </a:extLst>
            </p:cNvPr>
            <p:cNvSpPr txBox="1"/>
            <p:nvPr/>
          </p:nvSpPr>
          <p:spPr>
            <a:xfrm>
              <a:off x="6902820" y="4032274"/>
              <a:ext cx="859530" cy="46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D-hutch</a:t>
              </a:r>
            </a:p>
            <a:p>
              <a:pPr algn="ctr"/>
              <a:endParaRPr lang="en-US" sz="105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F1D6D3-0B89-B077-D559-8F4466B2C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765" y="4588821"/>
            <a:ext cx="1710224" cy="1200667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5434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C71A5D89-506B-6048-BB40-BD20438ED32F}"/>
              </a:ext>
            </a:extLst>
          </p:cNvPr>
          <p:cNvGrpSpPr/>
          <p:nvPr/>
        </p:nvGrpSpPr>
        <p:grpSpPr>
          <a:xfrm>
            <a:off x="117613" y="1028318"/>
            <a:ext cx="5903297" cy="4865586"/>
            <a:chOff x="117613" y="1028318"/>
            <a:chExt cx="5903297" cy="48655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B237BC-8EDB-8E48-8634-83AFCDFCB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613" y="1456602"/>
              <a:ext cx="5903297" cy="443730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CB572A6-A152-944D-93C6-94FF66101C8D}"/>
                </a:ext>
              </a:extLst>
            </p:cNvPr>
            <p:cNvSpPr txBox="1"/>
            <p:nvPr/>
          </p:nvSpPr>
          <p:spPr>
            <a:xfrm>
              <a:off x="446235" y="1028318"/>
              <a:ext cx="5246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 typical X-ray diffraction setup with area detector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E45C41-2973-444A-814A-A263F2F4DDEC}"/>
              </a:ext>
            </a:extLst>
          </p:cNvPr>
          <p:cNvSpPr txBox="1"/>
          <p:nvPr/>
        </p:nvSpPr>
        <p:spPr>
          <a:xfrm>
            <a:off x="0" y="1888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One-slide</a:t>
            </a:r>
            <a:r>
              <a:rPr lang="en-US" sz="3200" dirty="0"/>
              <a:t> on X-ray diffraction method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664833-B97E-F04A-AF87-A5C8364C6565}"/>
              </a:ext>
            </a:extLst>
          </p:cNvPr>
          <p:cNvGrpSpPr/>
          <p:nvPr/>
        </p:nvGrpSpPr>
        <p:grpSpPr>
          <a:xfrm>
            <a:off x="1094917" y="1087270"/>
            <a:ext cx="7600400" cy="3250962"/>
            <a:chOff x="1094917" y="1087270"/>
            <a:chExt cx="7600400" cy="325096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A486A8A-5E67-A94B-BAF2-E2D21D6FBC47}"/>
                </a:ext>
              </a:extLst>
            </p:cNvPr>
            <p:cNvGrpSpPr/>
            <p:nvPr/>
          </p:nvGrpSpPr>
          <p:grpSpPr>
            <a:xfrm>
              <a:off x="1094917" y="2808000"/>
              <a:ext cx="4639961" cy="1530232"/>
              <a:chOff x="1094917" y="2808000"/>
              <a:chExt cx="4639961" cy="1530232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95D9B33-AAE8-FF4F-85A4-CC802F1C390A}"/>
                  </a:ext>
                </a:extLst>
              </p:cNvPr>
              <p:cNvCxnSpPr/>
              <p:nvPr/>
            </p:nvCxnSpPr>
            <p:spPr>
              <a:xfrm flipH="1" flipV="1">
                <a:off x="2991678" y="3617843"/>
                <a:ext cx="2743200" cy="8945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AAC325-358A-5949-8288-61BD8218B176}"/>
                  </a:ext>
                </a:extLst>
              </p:cNvPr>
              <p:cNvSpPr txBox="1"/>
              <p:nvPr/>
            </p:nvSpPr>
            <p:spPr>
              <a:xfrm rot="175266">
                <a:off x="3661804" y="3305921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FF00"/>
                    </a:solidFill>
                  </a:rPr>
                  <a:t>x-ray beam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0191BEE-4B93-5A45-A19E-5E533FD8AEB7}"/>
                  </a:ext>
                </a:extLst>
              </p:cNvPr>
              <p:cNvSpPr/>
              <p:nvPr/>
            </p:nvSpPr>
            <p:spPr>
              <a:xfrm>
                <a:off x="1458567" y="3327991"/>
                <a:ext cx="281627" cy="440348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4C7AAE0-E702-954A-9149-900FB549FA92}"/>
                  </a:ext>
                </a:extLst>
              </p:cNvPr>
              <p:cNvSpPr/>
              <p:nvPr/>
            </p:nvSpPr>
            <p:spPr>
              <a:xfrm>
                <a:off x="1321983" y="3130847"/>
                <a:ext cx="524538" cy="820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2F09954-3CC1-F745-AB4E-C991DA7E1672}"/>
                  </a:ext>
                </a:extLst>
              </p:cNvPr>
              <p:cNvSpPr/>
              <p:nvPr/>
            </p:nvSpPr>
            <p:spPr>
              <a:xfrm>
                <a:off x="1233377" y="2992304"/>
                <a:ext cx="701749" cy="109724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7E1E6CC-1B70-984B-BC97-DBC2765223C0}"/>
                  </a:ext>
                </a:extLst>
              </p:cNvPr>
              <p:cNvSpPr/>
              <p:nvPr/>
            </p:nvSpPr>
            <p:spPr>
              <a:xfrm>
                <a:off x="1154932" y="2876887"/>
                <a:ext cx="858638" cy="134255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5F5A847-2174-CF4D-82CE-784FD63E6331}"/>
                  </a:ext>
                </a:extLst>
              </p:cNvPr>
              <p:cNvSpPr/>
              <p:nvPr/>
            </p:nvSpPr>
            <p:spPr>
              <a:xfrm>
                <a:off x="1094917" y="2808000"/>
                <a:ext cx="978668" cy="1530232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20D84A6-C366-364F-A4FF-B73E990E4050}"/>
                  </a:ext>
                </a:extLst>
              </p:cNvPr>
              <p:cNvCxnSpPr>
                <a:endCxn id="14" idx="0"/>
              </p:cNvCxnSpPr>
              <p:nvPr/>
            </p:nvCxnSpPr>
            <p:spPr>
              <a:xfrm flipH="1" flipV="1">
                <a:off x="1584251" y="2808000"/>
                <a:ext cx="1378239" cy="80984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2AEEA6A-89CB-7E4F-A6CD-1EA5E69753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91414" y="2888626"/>
                <a:ext cx="1371076" cy="72549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4E2C13-8C84-764E-9403-C5A7CD8A1487}"/>
                  </a:ext>
                </a:extLst>
              </p:cNvPr>
              <p:cNvCxnSpPr>
                <a:cxnSpLocks/>
                <a:endCxn id="12" idx="0"/>
              </p:cNvCxnSpPr>
              <p:nvPr/>
            </p:nvCxnSpPr>
            <p:spPr>
              <a:xfrm flipH="1" flipV="1">
                <a:off x="1584252" y="2992304"/>
                <a:ext cx="1372376" cy="61995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3D7BE3C-772E-164E-B11B-67CB7866ABED}"/>
                  </a:ext>
                </a:extLst>
              </p:cNvPr>
              <p:cNvCxnSpPr>
                <a:cxnSpLocks/>
                <a:endCxn id="11" idx="0"/>
              </p:cNvCxnSpPr>
              <p:nvPr/>
            </p:nvCxnSpPr>
            <p:spPr>
              <a:xfrm flipH="1" flipV="1">
                <a:off x="1584252" y="3130847"/>
                <a:ext cx="1363672" cy="48141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7B3294B-BE3D-1D43-819C-716972DBAD3E}"/>
                  </a:ext>
                </a:extLst>
              </p:cNvPr>
              <p:cNvCxnSpPr>
                <a:cxnSpLocks/>
                <a:endCxn id="10" idx="0"/>
              </p:cNvCxnSpPr>
              <p:nvPr/>
            </p:nvCxnSpPr>
            <p:spPr>
              <a:xfrm flipH="1" flipV="1">
                <a:off x="1599381" y="3327991"/>
                <a:ext cx="1360928" cy="29097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2788779-4DAC-9341-A14F-C43B5BF3F7B0}"/>
                  </a:ext>
                </a:extLst>
              </p:cNvPr>
              <p:cNvCxnSpPr>
                <a:cxnSpLocks/>
                <a:endCxn id="10" idx="4"/>
              </p:cNvCxnSpPr>
              <p:nvPr/>
            </p:nvCxnSpPr>
            <p:spPr>
              <a:xfrm flipH="1">
                <a:off x="1599381" y="3618776"/>
                <a:ext cx="1355132" cy="14956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1FD3FA6-2697-F341-9E71-97CEB4FD14AB}"/>
                  </a:ext>
                </a:extLst>
              </p:cNvPr>
              <p:cNvCxnSpPr>
                <a:cxnSpLocks/>
                <a:endCxn id="11" idx="4"/>
              </p:cNvCxnSpPr>
              <p:nvPr/>
            </p:nvCxnSpPr>
            <p:spPr>
              <a:xfrm flipH="1">
                <a:off x="1584252" y="3618776"/>
                <a:ext cx="1366684" cy="332231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2F1178D-8722-554B-97ED-39DE02668A6B}"/>
                  </a:ext>
                </a:extLst>
              </p:cNvPr>
              <p:cNvCxnSpPr>
                <a:cxnSpLocks/>
                <a:endCxn id="12" idx="4"/>
              </p:cNvCxnSpPr>
              <p:nvPr/>
            </p:nvCxnSpPr>
            <p:spPr>
              <a:xfrm flipH="1">
                <a:off x="1584252" y="3618776"/>
                <a:ext cx="1351556" cy="47077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AD7E3D5-5C2C-6C42-B314-213FFD01C5B9}"/>
                  </a:ext>
                </a:extLst>
              </p:cNvPr>
              <p:cNvCxnSpPr>
                <a:cxnSpLocks/>
                <a:endCxn id="13" idx="4"/>
              </p:cNvCxnSpPr>
              <p:nvPr/>
            </p:nvCxnSpPr>
            <p:spPr>
              <a:xfrm flipH="1">
                <a:off x="1584251" y="3618776"/>
                <a:ext cx="1351558" cy="600666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7319912-BD04-AC4C-BA64-5CEE7886147B}"/>
                  </a:ext>
                </a:extLst>
              </p:cNvPr>
              <p:cNvCxnSpPr>
                <a:cxnSpLocks/>
                <a:endCxn id="14" idx="4"/>
              </p:cNvCxnSpPr>
              <p:nvPr/>
            </p:nvCxnSpPr>
            <p:spPr>
              <a:xfrm flipH="1">
                <a:off x="1584251" y="3618776"/>
                <a:ext cx="1351558" cy="719456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D4386A8-DCFE-CD4E-9D7A-4F2C086F5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2798" y="1456602"/>
              <a:ext cx="2112519" cy="210523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2B8D728-B8B6-0449-9810-EEEDD95D69D9}"/>
                </a:ext>
              </a:extLst>
            </p:cNvPr>
            <p:cNvSpPr txBox="1"/>
            <p:nvPr/>
          </p:nvSpPr>
          <p:spPr>
            <a:xfrm>
              <a:off x="7052999" y="1087270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2D image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204106B-E8DA-8D47-BE14-66956830D36D}"/>
              </a:ext>
            </a:extLst>
          </p:cNvPr>
          <p:cNvGrpSpPr/>
          <p:nvPr/>
        </p:nvGrpSpPr>
        <p:grpSpPr>
          <a:xfrm>
            <a:off x="8733986" y="1087270"/>
            <a:ext cx="3287885" cy="2531506"/>
            <a:chOff x="8733986" y="1087270"/>
            <a:chExt cx="3287885" cy="253150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B83C7BA-9E09-A14D-9E88-2623E145A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4995" y="1456602"/>
              <a:ext cx="2576876" cy="21621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1C4923-ACAD-9040-A4E1-758922B51C85}"/>
                </a:ext>
              </a:extLst>
            </p:cNvPr>
            <p:cNvSpPr txBox="1"/>
            <p:nvPr/>
          </p:nvSpPr>
          <p:spPr>
            <a:xfrm>
              <a:off x="10147375" y="1087270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1D pattern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FCD1ADC4-9AB6-9E47-B097-F452FAE4BA53}"/>
                </a:ext>
              </a:extLst>
            </p:cNvPr>
            <p:cNvSpPr/>
            <p:nvPr/>
          </p:nvSpPr>
          <p:spPr>
            <a:xfrm>
              <a:off x="8808899" y="1788606"/>
              <a:ext cx="522514" cy="2411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9A459360-1AC1-C04D-8187-99FDCEA5D83D}"/>
                </a:ext>
              </a:extLst>
            </p:cNvPr>
            <p:cNvSpPr/>
            <p:nvPr/>
          </p:nvSpPr>
          <p:spPr>
            <a:xfrm>
              <a:off x="8808899" y="2924173"/>
              <a:ext cx="522514" cy="2411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BD42D0-F0CB-D24B-9739-477E26F31195}"/>
                </a:ext>
              </a:extLst>
            </p:cNvPr>
            <p:cNvSpPr txBox="1"/>
            <p:nvPr/>
          </p:nvSpPr>
          <p:spPr>
            <a:xfrm rot="16200000">
              <a:off x="8484879" y="2224015"/>
              <a:ext cx="102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Azimuthal </a:t>
              </a:r>
            </a:p>
            <a:p>
              <a:pPr algn="ctr"/>
              <a:r>
                <a:rPr lang="en-US" sz="1400" dirty="0"/>
                <a:t>integration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D07EC73-6164-A34D-9B29-6F2FCA0D6803}"/>
              </a:ext>
            </a:extLst>
          </p:cNvPr>
          <p:cNvGrpSpPr/>
          <p:nvPr/>
        </p:nvGrpSpPr>
        <p:grpSpPr>
          <a:xfrm>
            <a:off x="6148120" y="4024947"/>
            <a:ext cx="5900473" cy="2140404"/>
            <a:chOff x="6148120" y="4024947"/>
            <a:chExt cx="5900473" cy="2140404"/>
          </a:xfrm>
        </p:grpSpPr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7A8697A0-EE34-4546-9A80-912A09D7C74B}"/>
                </a:ext>
              </a:extLst>
            </p:cNvPr>
            <p:cNvSpPr/>
            <p:nvPr/>
          </p:nvSpPr>
          <p:spPr>
            <a:xfrm rot="8183718" flipV="1">
              <a:off x="9262829" y="4024947"/>
              <a:ext cx="1297871" cy="2043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AD2D84-954A-E045-975E-97E921725962}"/>
                </a:ext>
              </a:extLst>
            </p:cNvPr>
            <p:cNvSpPr txBox="1"/>
            <p:nvPr/>
          </p:nvSpPr>
          <p:spPr>
            <a:xfrm>
              <a:off x="6148120" y="4576824"/>
              <a:ext cx="30139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Phase information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4D8F77-ED17-6A45-B3FD-8E2AB8423D8F}"/>
                </a:ext>
              </a:extLst>
            </p:cNvPr>
            <p:cNvSpPr txBox="1"/>
            <p:nvPr/>
          </p:nvSpPr>
          <p:spPr>
            <a:xfrm>
              <a:off x="6148120" y="5115108"/>
              <a:ext cx="30812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Lattice parameters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361545-D4E9-5B4D-8066-28A6EA8A3E78}"/>
                </a:ext>
              </a:extLst>
            </p:cNvPr>
            <p:cNvSpPr txBox="1"/>
            <p:nvPr/>
          </p:nvSpPr>
          <p:spPr>
            <a:xfrm>
              <a:off x="6148120" y="5678544"/>
              <a:ext cx="3320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Phase mass fraction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5D2A8D7-E6D0-8842-BA9A-F01A9D459F65}"/>
                </a:ext>
              </a:extLst>
            </p:cNvPr>
            <p:cNvSpPr txBox="1"/>
            <p:nvPr/>
          </p:nvSpPr>
          <p:spPr>
            <a:xfrm>
              <a:off x="9465570" y="4598146"/>
              <a:ext cx="21226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Micro strain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4137B76-36CB-5846-B0B1-701D3BECA7D7}"/>
                </a:ext>
              </a:extLst>
            </p:cNvPr>
            <p:cNvSpPr txBox="1"/>
            <p:nvPr/>
          </p:nvSpPr>
          <p:spPr>
            <a:xfrm>
              <a:off x="9444995" y="5161274"/>
              <a:ext cx="2603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Crystalline size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E845C4-4B10-164F-8B39-CA2126A4A194}"/>
                </a:ext>
              </a:extLst>
            </p:cNvPr>
            <p:cNvSpPr txBox="1"/>
            <p:nvPr/>
          </p:nvSpPr>
          <p:spPr>
            <a:xfrm>
              <a:off x="9444995" y="5703686"/>
              <a:ext cx="2533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Stacking faults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99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AF102E-F51D-8E4B-BB26-E9EFA9EE0351}"/>
              </a:ext>
            </a:extLst>
          </p:cNvPr>
          <p:cNvSpPr txBox="1"/>
          <p:nvPr/>
        </p:nvSpPr>
        <p:spPr>
          <a:xfrm>
            <a:off x="1" y="3384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do we need synchrotron resources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0ACE9-D35C-5A42-9154-E87799CB2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436" y="4688113"/>
            <a:ext cx="2632898" cy="8883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12CD59-C7EF-847D-D37E-2FFD8839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" y="1039677"/>
            <a:ext cx="10649712" cy="531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0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D89EA4-7C0D-B341-A119-42E62226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68" y="230125"/>
            <a:ext cx="6349797" cy="319887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E05236E-2ECE-F347-8D32-AA8B0D158DCB}"/>
              </a:ext>
            </a:extLst>
          </p:cNvPr>
          <p:cNvGrpSpPr/>
          <p:nvPr/>
        </p:nvGrpSpPr>
        <p:grpSpPr>
          <a:xfrm>
            <a:off x="665064" y="3617496"/>
            <a:ext cx="3173040" cy="2729837"/>
            <a:chOff x="665064" y="3617496"/>
            <a:chExt cx="3173040" cy="272983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3763958-085B-C840-BAAE-74B4C95FD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064" y="3617496"/>
              <a:ext cx="1335372" cy="2123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527A39-68BC-0E43-953B-F4BA2AD6F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479" y="3659518"/>
              <a:ext cx="974127" cy="9713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2E72E2-7739-A84D-B20B-49416FEC3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1396" y="4768219"/>
              <a:ext cx="1776708" cy="9713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CC3C4E-E60A-944E-A237-99B10C7B3A13}"/>
                </a:ext>
              </a:extLst>
            </p:cNvPr>
            <p:cNvSpPr txBox="1"/>
            <p:nvPr/>
          </p:nvSpPr>
          <p:spPr>
            <a:xfrm>
              <a:off x="692333" y="5701002"/>
              <a:ext cx="28777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Robot for high-throughput </a:t>
              </a:r>
            </a:p>
            <a:p>
              <a:pPr algn="ctr"/>
              <a:r>
                <a:rPr lang="en-US" dirty="0"/>
                <a:t>sample changing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36B590-E025-2C48-977B-70B09A6F1C15}"/>
              </a:ext>
            </a:extLst>
          </p:cNvPr>
          <p:cNvCxnSpPr/>
          <p:nvPr/>
        </p:nvCxnSpPr>
        <p:spPr>
          <a:xfrm flipV="1">
            <a:off x="3924216" y="3688737"/>
            <a:ext cx="0" cy="239258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43150E-F8D4-9141-B4ED-0FE8D8016A38}"/>
              </a:ext>
            </a:extLst>
          </p:cNvPr>
          <p:cNvCxnSpPr/>
          <p:nvPr/>
        </p:nvCxnSpPr>
        <p:spPr>
          <a:xfrm flipV="1">
            <a:off x="6723087" y="3646569"/>
            <a:ext cx="0" cy="239258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F9989A8-8F2E-6943-BA55-7DCF30A56B12}"/>
              </a:ext>
            </a:extLst>
          </p:cNvPr>
          <p:cNvGrpSpPr/>
          <p:nvPr/>
        </p:nvGrpSpPr>
        <p:grpSpPr>
          <a:xfrm>
            <a:off x="9584962" y="3617496"/>
            <a:ext cx="1844273" cy="2535443"/>
            <a:chOff x="9584962" y="3617496"/>
            <a:chExt cx="1844273" cy="253544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0134023-EB6C-3443-8758-76FB75E3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4962" y="3617496"/>
              <a:ext cx="1844273" cy="216291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1C7EAF-4EB1-2F47-967D-141F13528483}"/>
                </a:ext>
              </a:extLst>
            </p:cNvPr>
            <p:cNvSpPr txBox="1"/>
            <p:nvPr/>
          </p:nvSpPr>
          <p:spPr>
            <a:xfrm>
              <a:off x="9776236" y="5783607"/>
              <a:ext cx="1466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Corrosion cell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137A8B-F311-EF42-901A-91E2F75477DC}"/>
              </a:ext>
            </a:extLst>
          </p:cNvPr>
          <p:cNvCxnSpPr/>
          <p:nvPr/>
        </p:nvCxnSpPr>
        <p:spPr>
          <a:xfrm flipV="1">
            <a:off x="9380083" y="3688736"/>
            <a:ext cx="0" cy="239258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CE0015E-1DDB-DF49-ABCD-C99F1AA6EC9D}"/>
              </a:ext>
            </a:extLst>
          </p:cNvPr>
          <p:cNvGrpSpPr/>
          <p:nvPr/>
        </p:nvGrpSpPr>
        <p:grpSpPr>
          <a:xfrm>
            <a:off x="6741075" y="3636701"/>
            <a:ext cx="2403478" cy="2490339"/>
            <a:chOff x="6741075" y="3636701"/>
            <a:chExt cx="2403478" cy="249033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9ED60C-596B-394E-85CF-0171F36FDB5E}"/>
                </a:ext>
              </a:extLst>
            </p:cNvPr>
            <p:cNvSpPr txBox="1"/>
            <p:nvPr/>
          </p:nvSpPr>
          <p:spPr>
            <a:xfrm>
              <a:off x="6741075" y="5757708"/>
              <a:ext cx="2403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Cryostream  (80K-500K)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E4CFBF-2D07-3F4B-825B-07522386A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8126" y="3636701"/>
              <a:ext cx="1423614" cy="206502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FCB5A9-7CD0-E44F-A2A6-41275074469B}"/>
              </a:ext>
            </a:extLst>
          </p:cNvPr>
          <p:cNvGrpSpPr/>
          <p:nvPr/>
        </p:nvGrpSpPr>
        <p:grpSpPr>
          <a:xfrm>
            <a:off x="4043965" y="3636701"/>
            <a:ext cx="2550191" cy="2498885"/>
            <a:chOff x="4043965" y="3636701"/>
            <a:chExt cx="2550191" cy="249888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0E4FD0B-B513-614E-A973-76D802712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3965" y="3636701"/>
              <a:ext cx="1505281" cy="152334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0FE38A-4FC5-2146-A3D4-5CE20AB2E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861" y="4431876"/>
              <a:ext cx="1392283" cy="131702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0A955A-885F-BD4A-8F1A-0C3B4CCC7017}"/>
                </a:ext>
              </a:extLst>
            </p:cNvPr>
            <p:cNvSpPr txBox="1"/>
            <p:nvPr/>
          </p:nvSpPr>
          <p:spPr>
            <a:xfrm>
              <a:off x="4165286" y="5766254"/>
              <a:ext cx="2428870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dirty="0"/>
                <a:t>Heating up to 2000</a:t>
              </a:r>
              <a:r>
                <a:rPr lang="en-US" baseline="30000" dirty="0"/>
                <a:t>o</a:t>
              </a:r>
              <a:r>
                <a:rPr lang="en-US" dirty="0"/>
                <a:t>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55858E-E816-FF4F-B7CD-427494728E2E}"/>
              </a:ext>
            </a:extLst>
          </p:cNvPr>
          <p:cNvGrpSpPr/>
          <p:nvPr/>
        </p:nvGrpSpPr>
        <p:grpSpPr>
          <a:xfrm>
            <a:off x="4565073" y="549197"/>
            <a:ext cx="7391287" cy="2735024"/>
            <a:chOff x="4565073" y="549197"/>
            <a:chExt cx="7391287" cy="273502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EDCEE35-915C-3349-B2EC-830B33EE1F3A}"/>
                </a:ext>
              </a:extLst>
            </p:cNvPr>
            <p:cNvSpPr/>
            <p:nvPr/>
          </p:nvSpPr>
          <p:spPr>
            <a:xfrm>
              <a:off x="4565073" y="1089660"/>
              <a:ext cx="1572768" cy="21945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4B746C-6465-7042-85CC-B1A0E7C5864B}"/>
                </a:ext>
              </a:extLst>
            </p:cNvPr>
            <p:cNvSpPr/>
            <p:nvPr/>
          </p:nvSpPr>
          <p:spPr>
            <a:xfrm>
              <a:off x="4839303" y="2002274"/>
              <a:ext cx="10567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C-hutch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CAC03E-FECB-7447-B5EF-A3D9BB1F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5095" y="549197"/>
              <a:ext cx="4971265" cy="2656709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76E89EA-9296-3444-AE82-A732B814FD55}"/>
              </a:ext>
            </a:extLst>
          </p:cNvPr>
          <p:cNvSpPr/>
          <p:nvPr/>
        </p:nvSpPr>
        <p:spPr>
          <a:xfrm>
            <a:off x="317843" y="3522128"/>
            <a:ext cx="11610922" cy="27866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5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EC4A3-F767-03EA-0FF4-EB35D05A3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987664"/>
            <a:ext cx="8673334" cy="4695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E31945-23B2-15BA-20BD-3D780DE401F4}"/>
              </a:ext>
            </a:extLst>
          </p:cNvPr>
          <p:cNvSpPr txBox="1"/>
          <p:nvPr/>
        </p:nvSpPr>
        <p:spPr>
          <a:xfrm>
            <a:off x="1" y="33844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 do support </a:t>
            </a:r>
            <a:r>
              <a:rPr lang="en-US" sz="3200" i="1" dirty="0"/>
              <a:t>custom</a:t>
            </a:r>
            <a:r>
              <a:rPr lang="en-US" sz="3200" dirty="0"/>
              <a:t> equipment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7E33F-2B35-5B2B-5987-F20634204D20}"/>
              </a:ext>
            </a:extLst>
          </p:cNvPr>
          <p:cNvSpPr txBox="1"/>
          <p:nvPr/>
        </p:nvSpPr>
        <p:spPr>
          <a:xfrm>
            <a:off x="5967" y="581289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Please contact us (</a:t>
            </a:r>
            <a:r>
              <a:rPr lang="en-US" sz="2000" dirty="0">
                <a:hlinkClick r:id="rId3"/>
              </a:rPr>
              <a:t>mtopsakal@bnl.gov</a:t>
            </a:r>
            <a:r>
              <a:rPr lang="en-US" sz="2000" dirty="0"/>
              <a:t>) and Sanjit Ghose (</a:t>
            </a:r>
            <a:r>
              <a:rPr lang="en-US" sz="2000" dirty="0">
                <a:hlinkClick r:id="rId4"/>
              </a:rPr>
              <a:t>sghose@bnl.gov</a:t>
            </a:r>
            <a:r>
              <a:rPr lang="en-US" sz="2000" dirty="0"/>
              <a:t>) about your needs.</a:t>
            </a:r>
          </a:p>
        </p:txBody>
      </p:sp>
    </p:spTree>
    <p:extLst>
      <p:ext uri="{BB962C8B-B14F-4D97-AF65-F5344CB8AC3E}">
        <p14:creationId xmlns:p14="http://schemas.microsoft.com/office/powerpoint/2010/main" val="41155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708A7E-2AD1-9740-A5E0-7B5C68EC8B91}"/>
              </a:ext>
            </a:extLst>
          </p:cNvPr>
          <p:cNvSpPr/>
          <p:nvPr/>
        </p:nvSpPr>
        <p:spPr>
          <a:xfrm>
            <a:off x="317843" y="3677993"/>
            <a:ext cx="11610922" cy="265670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D3F2E1-80E3-B246-809C-C15E52ACB1EA}"/>
              </a:ext>
            </a:extLst>
          </p:cNvPr>
          <p:cNvGrpSpPr/>
          <p:nvPr/>
        </p:nvGrpSpPr>
        <p:grpSpPr>
          <a:xfrm>
            <a:off x="361068" y="230125"/>
            <a:ext cx="6349797" cy="3198875"/>
            <a:chOff x="361068" y="230125"/>
            <a:chExt cx="6349797" cy="319887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6D89EA4-7C0D-B341-A119-42E622269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068" y="230125"/>
              <a:ext cx="6349797" cy="3198875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EDCEE35-915C-3349-B2EC-830B33EE1F3A}"/>
                </a:ext>
              </a:extLst>
            </p:cNvPr>
            <p:cNvSpPr/>
            <p:nvPr/>
          </p:nvSpPr>
          <p:spPr>
            <a:xfrm>
              <a:off x="434068" y="743296"/>
              <a:ext cx="1572768" cy="21945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4B746C-6465-7042-85CC-B1A0E7C5864B}"/>
                </a:ext>
              </a:extLst>
            </p:cNvPr>
            <p:cNvSpPr/>
            <p:nvPr/>
          </p:nvSpPr>
          <p:spPr>
            <a:xfrm>
              <a:off x="708298" y="1655910"/>
              <a:ext cx="10567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D-hutch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A36F6D-B050-294D-88E6-472462CE3C13}"/>
              </a:ext>
            </a:extLst>
          </p:cNvPr>
          <p:cNvGrpSpPr/>
          <p:nvPr/>
        </p:nvGrpSpPr>
        <p:grpSpPr>
          <a:xfrm>
            <a:off x="361068" y="3751046"/>
            <a:ext cx="2927109" cy="2510601"/>
            <a:chOff x="361068" y="3751046"/>
            <a:chExt cx="2927109" cy="251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91DA69-79B9-9247-8605-5321D5EC19EC}"/>
                </a:ext>
              </a:extLst>
            </p:cNvPr>
            <p:cNvGrpSpPr/>
            <p:nvPr/>
          </p:nvGrpSpPr>
          <p:grpSpPr>
            <a:xfrm rot="16200000">
              <a:off x="750334" y="3723805"/>
              <a:ext cx="2510601" cy="2565084"/>
              <a:chOff x="2586695" y="3740466"/>
              <a:chExt cx="2510601" cy="256508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EC64F28-EE1C-7648-95BA-B6850A008A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86695" y="3740466"/>
                <a:ext cx="2510601" cy="2531762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FD43FB8-50E6-684D-A3C6-4D817002121B}"/>
                  </a:ext>
                </a:extLst>
              </p:cNvPr>
              <p:cNvSpPr/>
              <p:nvPr/>
            </p:nvSpPr>
            <p:spPr>
              <a:xfrm>
                <a:off x="2586695" y="3740466"/>
                <a:ext cx="226238" cy="2348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0D7516B-98B9-BB4F-BAF8-BB8265C6514F}"/>
                  </a:ext>
                </a:extLst>
              </p:cNvPr>
              <p:cNvSpPr/>
              <p:nvPr/>
            </p:nvSpPr>
            <p:spPr>
              <a:xfrm>
                <a:off x="2586695" y="6186949"/>
                <a:ext cx="226238" cy="1186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C63571C-FEB7-684C-A5E0-D1ED413B18CD}"/>
                  </a:ext>
                </a:extLst>
              </p:cNvPr>
              <p:cNvSpPr/>
              <p:nvPr/>
            </p:nvSpPr>
            <p:spPr>
              <a:xfrm>
                <a:off x="3472520" y="5993274"/>
                <a:ext cx="553380" cy="2789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CCF71A-2C07-154A-836B-8CF948D2DFCB}"/>
                </a:ext>
              </a:extLst>
            </p:cNvPr>
            <p:cNvSpPr txBox="1"/>
            <p:nvPr/>
          </p:nvSpPr>
          <p:spPr>
            <a:xfrm>
              <a:off x="361068" y="3813363"/>
              <a:ext cx="1199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Focused beam</a:t>
              </a:r>
            </a:p>
            <a:p>
              <a:pPr algn="ctr"/>
              <a:r>
                <a:rPr lang="en-US" sz="1200" dirty="0"/>
                <a:t>(~25x25 µm)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1D2888A-42D9-2A41-9E98-3129F59F55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920" y="3813363"/>
            <a:ext cx="2461183" cy="233516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2AA38CB-59AA-9D4D-97E3-96BFB36E5203}"/>
              </a:ext>
            </a:extLst>
          </p:cNvPr>
          <p:cNvGrpSpPr/>
          <p:nvPr/>
        </p:nvGrpSpPr>
        <p:grpSpPr>
          <a:xfrm>
            <a:off x="6371932" y="3762951"/>
            <a:ext cx="1992681" cy="2385577"/>
            <a:chOff x="6371932" y="3762951"/>
            <a:chExt cx="1992681" cy="23855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B715FE-5703-EA4B-AC92-A2D84CEBC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932" y="4275028"/>
              <a:ext cx="1992681" cy="1873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DB93D3-DF8F-4E48-AC50-1246404FA8DD}"/>
                </a:ext>
              </a:extLst>
            </p:cNvPr>
            <p:cNvSpPr txBox="1"/>
            <p:nvPr/>
          </p:nvSpPr>
          <p:spPr>
            <a:xfrm>
              <a:off x="6512909" y="3762951"/>
              <a:ext cx="171072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10000"/>
                    </a:schemeClr>
                  </a:solidFill>
                </a:rPr>
                <a:t>25 microns x 25 microns</a:t>
              </a:r>
            </a:p>
            <a:p>
              <a:pPr algn="ctr"/>
              <a:r>
                <a:rPr lang="en-US" sz="1050" dirty="0">
                  <a:solidFill>
                    <a:schemeClr val="bg2">
                      <a:lumMod val="10000"/>
                    </a:schemeClr>
                  </a:solidFill>
                </a:rPr>
                <a:t>spot on TRISO fuel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0346DB-68B1-9C44-A1C3-73EB4BB88D1C}"/>
                </a:ext>
              </a:extLst>
            </p:cNvPr>
            <p:cNvSpPr/>
            <p:nvPr/>
          </p:nvSpPr>
          <p:spPr>
            <a:xfrm>
              <a:off x="7164125" y="4476584"/>
              <a:ext cx="119270" cy="15107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024B62D-5078-D846-AF41-10DD6899FFA4}"/>
                </a:ext>
              </a:extLst>
            </p:cNvPr>
            <p:cNvCxnSpPr>
              <a:stCxn id="10" idx="0"/>
            </p:cNvCxnSpPr>
            <p:nvPr/>
          </p:nvCxnSpPr>
          <p:spPr>
            <a:xfrm flipV="1">
              <a:off x="7223760" y="4126727"/>
              <a:ext cx="59635" cy="34985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B75AE1A-8D92-AC4E-9E7E-5D95A6092354}"/>
              </a:ext>
            </a:extLst>
          </p:cNvPr>
          <p:cNvSpPr txBox="1"/>
          <p:nvPr/>
        </p:nvSpPr>
        <p:spPr>
          <a:xfrm>
            <a:off x="8599052" y="3936273"/>
            <a:ext cx="3172245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u="sng" dirty="0"/>
              <a:t>Techniques enabled with small beam:</a:t>
            </a:r>
          </a:p>
          <a:p>
            <a:endParaRPr lang="en-US" sz="1100" dirty="0"/>
          </a:p>
          <a:p>
            <a:pPr marL="171450" indent="-171450">
              <a:buFontTx/>
              <a:buChar char="-"/>
            </a:pPr>
            <a:r>
              <a:rPr lang="en-US" sz="1100" dirty="0"/>
              <a:t>1D &amp; 2D mapping (phase, lattice, strain…)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3D X-ray diffraction computed tomography</a:t>
            </a:r>
          </a:p>
          <a:p>
            <a:r>
              <a:rPr lang="en-US" sz="1100" dirty="0"/>
              <a:t>     (XRD-CT)</a:t>
            </a:r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X-ray fluoresce spectroscopy with high-energy beam. </a:t>
            </a:r>
            <a:endParaRPr lang="en-US"/>
          </a:p>
          <a:p>
            <a:endParaRPr lang="en-US" sz="1100" dirty="0"/>
          </a:p>
          <a:p>
            <a:r>
              <a:rPr lang="en-US" sz="1100" dirty="0"/>
              <a:t>Multi-modal 1D, 2D, and 3D non-destructive characterization of nuclear materials.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029CB3-3C99-694A-883C-BCF9AE8473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8348" y="682301"/>
            <a:ext cx="4870417" cy="290721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C1610D5-6FC3-9242-9F73-0637AAF33850}"/>
              </a:ext>
            </a:extLst>
          </p:cNvPr>
          <p:cNvGrpSpPr/>
          <p:nvPr/>
        </p:nvGrpSpPr>
        <p:grpSpPr>
          <a:xfrm>
            <a:off x="8893834" y="74454"/>
            <a:ext cx="3034931" cy="2863403"/>
            <a:chOff x="8893834" y="74454"/>
            <a:chExt cx="3034931" cy="286340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AFDCCE-D401-504C-A273-5BA4EE7A1660}"/>
                </a:ext>
              </a:extLst>
            </p:cNvPr>
            <p:cNvSpPr/>
            <p:nvPr/>
          </p:nvSpPr>
          <p:spPr>
            <a:xfrm>
              <a:off x="8893834" y="593821"/>
              <a:ext cx="3034931" cy="23440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5D4D95-0F18-0D43-B87E-B175F916C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6151" y="109423"/>
              <a:ext cx="782942" cy="3599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1A9954B-7E81-574A-8879-2395DCBCC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9816" y="109970"/>
              <a:ext cx="1019273" cy="3693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AB00FF-E509-704E-BA5B-E3DC71441F3B}"/>
                </a:ext>
              </a:extLst>
            </p:cNvPr>
            <p:cNvSpPr txBox="1"/>
            <p:nvPr/>
          </p:nvSpPr>
          <p:spPr>
            <a:xfrm>
              <a:off x="8971635" y="74454"/>
              <a:ext cx="10791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</a:rPr>
                <a:t>proudly </a:t>
              </a:r>
            </a:p>
            <a:p>
              <a:r>
                <a:rPr lang="en-US" sz="1100" b="1" dirty="0">
                  <a:solidFill>
                    <a:srgbClr val="FF0000"/>
                  </a:solidFill>
                </a:rPr>
                <a:t>supported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5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6D7EB2-F4EC-BA49-A29C-FA91CB49EE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73" y="1915848"/>
            <a:ext cx="7003701" cy="3265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E09B21-7D5C-6849-8CF6-FEAE8245E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761" y="2184885"/>
            <a:ext cx="4372337" cy="2727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B353F4-8299-4641-B8BA-AB8DC2FC579B}"/>
              </a:ext>
            </a:extLst>
          </p:cNvPr>
          <p:cNvSpPr txBox="1"/>
          <p:nvPr/>
        </p:nvSpPr>
        <p:spPr>
          <a:xfrm>
            <a:off x="3835672" y="401934"/>
            <a:ext cx="5004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An example from INL</a:t>
            </a:r>
          </a:p>
        </p:txBody>
      </p:sp>
    </p:spTree>
    <p:extLst>
      <p:ext uri="{BB962C8B-B14F-4D97-AF65-F5344CB8AC3E}">
        <p14:creationId xmlns:p14="http://schemas.microsoft.com/office/powerpoint/2010/main" val="227324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B5B627-020E-D548-91C7-5E40288D9CF0}"/>
              </a:ext>
            </a:extLst>
          </p:cNvPr>
          <p:cNvGrpSpPr/>
          <p:nvPr/>
        </p:nvGrpSpPr>
        <p:grpSpPr>
          <a:xfrm>
            <a:off x="655157" y="2474225"/>
            <a:ext cx="5362246" cy="2494395"/>
            <a:chOff x="6949880" y="3554318"/>
            <a:chExt cx="5362246" cy="249439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33CBE4-8C38-4544-A8AD-1BB3CA5BB6E5}"/>
                </a:ext>
              </a:extLst>
            </p:cNvPr>
            <p:cNvSpPr txBox="1"/>
            <p:nvPr/>
          </p:nvSpPr>
          <p:spPr>
            <a:xfrm>
              <a:off x="9846221" y="4066551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 annealed U:10Zr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C5114C-0367-F747-AF72-99B2F4BC54CD}"/>
                </a:ext>
              </a:extLst>
            </p:cNvPr>
            <p:cNvSpPr txBox="1"/>
            <p:nvPr/>
          </p:nvSpPr>
          <p:spPr>
            <a:xfrm>
              <a:off x="9846221" y="4515428"/>
              <a:ext cx="2287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 quenched U:10Zr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02A735-7838-CF40-BE4B-63F2B2423D40}"/>
                </a:ext>
              </a:extLst>
            </p:cNvPr>
            <p:cNvSpPr txBox="1"/>
            <p:nvPr/>
          </p:nvSpPr>
          <p:spPr>
            <a:xfrm>
              <a:off x="9846221" y="5002225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 extruded U:10Zr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9B4470-28C7-CC4A-B53B-13C67F629B19}"/>
                </a:ext>
              </a:extLst>
            </p:cNvPr>
            <p:cNvSpPr txBox="1"/>
            <p:nvPr/>
          </p:nvSpPr>
          <p:spPr>
            <a:xfrm>
              <a:off x="9855213" y="5494715"/>
              <a:ext cx="226215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16 enriched U:10Zr</a:t>
              </a:r>
            </a:p>
            <a:p>
              <a:pPr algn="ctr"/>
              <a:r>
                <a:rPr lang="en-US" sz="1200" b="1" dirty="0"/>
                <a:t>(Highly enriched 31%)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49AAE3-B8D0-F542-93CA-2BFF8ED4AF59}"/>
                </a:ext>
              </a:extLst>
            </p:cNvPr>
            <p:cNvSpPr txBox="1"/>
            <p:nvPr/>
          </p:nvSpPr>
          <p:spPr>
            <a:xfrm>
              <a:off x="9857442" y="3554318"/>
              <a:ext cx="24546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DU and HEU samples </a:t>
              </a:r>
            </a:p>
            <a:p>
              <a:pPr algn="ctr"/>
              <a:r>
                <a:rPr lang="en-US" sz="1100" dirty="0"/>
                <a:t>sent to NSLS-II for characterization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A743EC-7A6F-FE46-B190-ECED6760E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9880" y="3769761"/>
              <a:ext cx="2873966" cy="221473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BA899D2-24DC-7C4E-AB79-694EB2284EEB}"/>
              </a:ext>
            </a:extLst>
          </p:cNvPr>
          <p:cNvGrpSpPr/>
          <p:nvPr/>
        </p:nvGrpSpPr>
        <p:grpSpPr>
          <a:xfrm>
            <a:off x="6863833" y="2081"/>
            <a:ext cx="5571088" cy="6129526"/>
            <a:chOff x="7034655" y="728474"/>
            <a:chExt cx="5571088" cy="612952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BCAE883-09F6-D54A-B293-EF6EF423652F}"/>
                </a:ext>
              </a:extLst>
            </p:cNvPr>
            <p:cNvGrpSpPr/>
            <p:nvPr/>
          </p:nvGrpSpPr>
          <p:grpSpPr>
            <a:xfrm>
              <a:off x="7034655" y="2954046"/>
              <a:ext cx="5571088" cy="3903954"/>
              <a:chOff x="6954929" y="76200"/>
              <a:chExt cx="5571088" cy="3903954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F390951-65F4-FC46-836E-9C0D1702378C}"/>
                  </a:ext>
                </a:extLst>
              </p:cNvPr>
              <p:cNvGrpSpPr/>
              <p:nvPr/>
            </p:nvGrpSpPr>
            <p:grpSpPr>
              <a:xfrm>
                <a:off x="6954929" y="76200"/>
                <a:ext cx="5237071" cy="3267922"/>
                <a:chOff x="6954929" y="76200"/>
                <a:chExt cx="5237071" cy="3267922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7039AA6E-1FB2-4C4E-AC5E-8D0A60013D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54929" y="76200"/>
                  <a:ext cx="4901883" cy="3267922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D4ACDC1-EC6A-EE4C-9F8B-62A3D9C9D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21624" y="541704"/>
                  <a:ext cx="670376" cy="272213"/>
                </a:xfrm>
                <a:prstGeom prst="rect">
                  <a:avLst/>
                </a:prstGeom>
              </p:spPr>
            </p:pic>
          </p:grp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A332D267-4653-D04C-8B8E-C404445D953A}"/>
                  </a:ext>
                </a:extLst>
              </p:cNvPr>
              <p:cNvSpPr/>
              <p:nvPr/>
            </p:nvSpPr>
            <p:spPr>
              <a:xfrm rot="18379981">
                <a:off x="8452125" y="-93739"/>
                <a:ext cx="3632886" cy="4514899"/>
              </a:xfrm>
              <a:prstGeom prst="arc">
                <a:avLst>
                  <a:gd name="adj1" fmla="val 16200000"/>
                  <a:gd name="adj2" fmla="val 97587"/>
                </a:avLst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8E74733F-E0C9-6C4E-8433-12C3DAD13779}"/>
                </a:ext>
              </a:extLst>
            </p:cNvPr>
            <p:cNvSpPr/>
            <p:nvPr/>
          </p:nvSpPr>
          <p:spPr>
            <a:xfrm rot="7572708">
              <a:off x="7970681" y="287467"/>
              <a:ext cx="3632886" cy="4514899"/>
            </a:xfrm>
            <a:prstGeom prst="arc">
              <a:avLst>
                <a:gd name="adj1" fmla="val 16200000"/>
                <a:gd name="adj2" fmla="val 97587"/>
              </a:avLst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3B01878-472C-E847-B2E1-AEE717AD343F}"/>
              </a:ext>
            </a:extLst>
          </p:cNvPr>
          <p:cNvSpPr txBox="1"/>
          <p:nvPr/>
        </p:nvSpPr>
        <p:spPr>
          <a:xfrm>
            <a:off x="0" y="37183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Depleted (DU) and highly-enriched (HEU) samples were shipped to NSLS-II for characterization before irradiation at ATR</a:t>
            </a:r>
          </a:p>
        </p:txBody>
      </p:sp>
    </p:spTree>
    <p:extLst>
      <p:ext uri="{BB962C8B-B14F-4D97-AF65-F5344CB8AC3E}">
        <p14:creationId xmlns:p14="http://schemas.microsoft.com/office/powerpoint/2010/main" val="1121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4295D39-EFB9-2EC6-6B8F-31060E8F6776}"/>
              </a:ext>
            </a:extLst>
          </p:cNvPr>
          <p:cNvGrpSpPr/>
          <p:nvPr/>
        </p:nvGrpSpPr>
        <p:grpSpPr>
          <a:xfrm>
            <a:off x="453643" y="4097610"/>
            <a:ext cx="4208346" cy="1347951"/>
            <a:chOff x="453643" y="4097610"/>
            <a:chExt cx="4208346" cy="1347951"/>
          </a:xfrm>
        </p:grpSpPr>
        <p:sp>
          <p:nvSpPr>
            <p:cNvPr id="23" name="Rounded Rectangle 12">
              <a:extLst>
                <a:ext uri="{FF2B5EF4-FFF2-40B4-BE49-F238E27FC236}">
                  <a16:creationId xmlns:a16="http://schemas.microsoft.com/office/drawing/2014/main" id="{F9633BCE-2A52-573D-21B8-E760F1F11D46}"/>
                </a:ext>
              </a:extLst>
            </p:cNvPr>
            <p:cNvSpPr/>
            <p:nvPr/>
          </p:nvSpPr>
          <p:spPr>
            <a:xfrm>
              <a:off x="453643" y="4567737"/>
              <a:ext cx="3684144" cy="877824"/>
            </a:xfrm>
            <a:prstGeom prst="roundRect">
              <a:avLst/>
            </a:prstGeom>
            <a:effectLst>
              <a:outerShdw blurRad="139700" dist="76200" dir="3900000" sx="105000" sy="105000" algn="tr" rotWithShape="0">
                <a:schemeClr val="bg2">
                  <a:lumMod val="1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/>
                <a:t>What</a:t>
              </a:r>
              <a:r>
                <a:rPr lang="en-US" sz="2400" b="1" dirty="0"/>
                <a:t> is this facility</a:t>
              </a:r>
              <a:r>
                <a:rPr lang="en-US" sz="2400" b="1" i="1" dirty="0"/>
                <a:t>?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44C6E4-DDF4-C3D8-8E34-336AE4E4ED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2368" y="4097610"/>
              <a:ext cx="569621" cy="52322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872395-A863-CC7E-391A-3A64C464DF98}"/>
              </a:ext>
            </a:extLst>
          </p:cNvPr>
          <p:cNvGrpSpPr/>
          <p:nvPr/>
        </p:nvGrpSpPr>
        <p:grpSpPr>
          <a:xfrm>
            <a:off x="4377178" y="4359220"/>
            <a:ext cx="3684144" cy="2047726"/>
            <a:chOff x="4377178" y="4359220"/>
            <a:chExt cx="3684144" cy="2047726"/>
          </a:xfrm>
        </p:grpSpPr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id="{34AF0B62-6BFE-D15D-3142-3566892DF8CD}"/>
                </a:ext>
              </a:extLst>
            </p:cNvPr>
            <p:cNvSpPr/>
            <p:nvPr/>
          </p:nvSpPr>
          <p:spPr>
            <a:xfrm>
              <a:off x="4377178" y="5529122"/>
              <a:ext cx="3684144" cy="877824"/>
            </a:xfrm>
            <a:prstGeom prst="roundRect">
              <a:avLst/>
            </a:prstGeom>
            <a:effectLst>
              <a:outerShdw blurRad="139700" dist="76200" dir="3900000" sx="105000" sy="105000" algn="tr" rotWithShape="0">
                <a:schemeClr val="bg2">
                  <a:lumMod val="1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/>
                <a:t>How can you use it</a:t>
              </a:r>
              <a:r>
                <a:rPr lang="en-US" sz="2400" i="1" dirty="0"/>
                <a:t>?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0123B11-D632-6BEB-ADC2-0E4DFC0AA0F7}"/>
                </a:ext>
              </a:extLst>
            </p:cNvPr>
            <p:cNvCxnSpPr>
              <a:cxnSpLocks/>
              <a:endCxn id="19" idx="4"/>
            </p:cNvCxnSpPr>
            <p:nvPr/>
          </p:nvCxnSpPr>
          <p:spPr>
            <a:xfrm flipV="1">
              <a:off x="6082291" y="4359220"/>
              <a:ext cx="0" cy="116990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3276CD-C208-8CC3-808F-44A546567CBA}"/>
              </a:ext>
            </a:extLst>
          </p:cNvPr>
          <p:cNvGrpSpPr/>
          <p:nvPr/>
        </p:nvGrpSpPr>
        <p:grpSpPr>
          <a:xfrm>
            <a:off x="7787403" y="3907188"/>
            <a:ext cx="4197601" cy="1249879"/>
            <a:chOff x="7787403" y="3907188"/>
            <a:chExt cx="4197601" cy="1249879"/>
          </a:xfrm>
        </p:grpSpPr>
        <p:sp>
          <p:nvSpPr>
            <p:cNvPr id="29" name="Rounded Rectangle 22">
              <a:extLst>
                <a:ext uri="{FF2B5EF4-FFF2-40B4-BE49-F238E27FC236}">
                  <a16:creationId xmlns:a16="http://schemas.microsoft.com/office/drawing/2014/main" id="{CAE9D601-8FFA-99AC-0EEA-DE3115346D8B}"/>
                </a:ext>
              </a:extLst>
            </p:cNvPr>
            <p:cNvSpPr/>
            <p:nvPr/>
          </p:nvSpPr>
          <p:spPr>
            <a:xfrm>
              <a:off x="8067257" y="4279243"/>
              <a:ext cx="3917747" cy="877824"/>
            </a:xfrm>
            <a:prstGeom prst="roundRect">
              <a:avLst/>
            </a:prstGeom>
            <a:effectLst>
              <a:outerShdw blurRad="139700" dist="76200" dir="3900000" sx="105000" sy="105000" algn="tr" rotWithShape="0">
                <a:schemeClr val="bg2">
                  <a:lumMod val="1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/>
                <a:t>What can you do with it</a:t>
              </a:r>
              <a:r>
                <a:rPr lang="en-US" sz="2400" i="1" dirty="0"/>
                <a:t>?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098597-7A88-CDE8-E8B0-5109CD4CD3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87403" y="3907188"/>
              <a:ext cx="336700" cy="45203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66DD77C-9FCB-F8C3-A75F-5EEAA2DC2FD9}"/>
              </a:ext>
            </a:extLst>
          </p:cNvPr>
          <p:cNvSpPr txBox="1"/>
          <p:nvPr/>
        </p:nvSpPr>
        <p:spPr>
          <a:xfrm>
            <a:off x="262362" y="192543"/>
            <a:ext cx="3756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/>
              <a:t>Outline of this talk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244101-6D00-6553-3CCB-1ACE4771A754}"/>
              </a:ext>
            </a:extLst>
          </p:cNvPr>
          <p:cNvSpPr/>
          <p:nvPr/>
        </p:nvSpPr>
        <p:spPr>
          <a:xfrm>
            <a:off x="3206267" y="192543"/>
            <a:ext cx="5752048" cy="4166677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177800" dist="38100" dir="81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94A50B-ACD0-1461-3BF4-AACF9837E7B9}"/>
              </a:ext>
            </a:extLst>
          </p:cNvPr>
          <p:cNvSpPr txBox="1"/>
          <p:nvPr/>
        </p:nvSpPr>
        <p:spPr>
          <a:xfrm>
            <a:off x="4143575" y="3583145"/>
            <a:ext cx="3917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XRD-CT endstation at NSLS-II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7B00EC-0F22-FA44-398A-31D7B530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787" y="877688"/>
            <a:ext cx="3814074" cy="26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B2AF618-2ECA-C044-BFA2-81DEA864DA38}"/>
              </a:ext>
            </a:extLst>
          </p:cNvPr>
          <p:cNvGrpSpPr/>
          <p:nvPr/>
        </p:nvGrpSpPr>
        <p:grpSpPr>
          <a:xfrm>
            <a:off x="4419243" y="825634"/>
            <a:ext cx="3795645" cy="4465794"/>
            <a:chOff x="4419243" y="825634"/>
            <a:chExt cx="3795645" cy="446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4DD60D-2F37-3240-BA87-BB6232132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9243" y="825634"/>
              <a:ext cx="3795645" cy="23991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826E7E-A50F-7342-B325-09605FBD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9243" y="3695415"/>
              <a:ext cx="3795645" cy="159601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F52B957-0758-7E41-80D1-960DD2C2A4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233" y="844059"/>
            <a:ext cx="2705417" cy="2437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5582F-3980-B64C-A76F-FB3A11C336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562" y="844059"/>
            <a:ext cx="2484413" cy="2532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62CC2C-BBE8-1F4C-AC67-D9DFF72595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26" y="3695415"/>
            <a:ext cx="2680224" cy="2175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CCB7D-9248-5B43-9589-5D5F2D57CE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654" y="3695415"/>
            <a:ext cx="2312702" cy="2620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C3B2C3-489E-5240-BDEE-69ED9038D17D}"/>
              </a:ext>
            </a:extLst>
          </p:cNvPr>
          <p:cNvSpPr txBox="1"/>
          <p:nvPr/>
        </p:nvSpPr>
        <p:spPr>
          <a:xfrm>
            <a:off x="790091" y="148855"/>
            <a:ext cx="1112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Samples @ INL                                           Sample prep procedure                                  Samples at BNL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7F014-ED8F-154F-91A2-642158ED2F83}"/>
              </a:ext>
            </a:extLst>
          </p:cNvPr>
          <p:cNvSpPr txBox="1"/>
          <p:nvPr/>
        </p:nvSpPr>
        <p:spPr>
          <a:xfrm>
            <a:off x="9721420" y="403977"/>
            <a:ext cx="1694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(ready for experiment)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94A6790-E707-3643-AD8D-BD5D856CF65A}"/>
              </a:ext>
            </a:extLst>
          </p:cNvPr>
          <p:cNvSpPr/>
          <p:nvPr/>
        </p:nvSpPr>
        <p:spPr>
          <a:xfrm>
            <a:off x="3254651" y="1799113"/>
            <a:ext cx="874206" cy="4521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BABCDA5-2A02-CB47-A61A-6C9C2AEE1CBE}"/>
              </a:ext>
            </a:extLst>
          </p:cNvPr>
          <p:cNvSpPr/>
          <p:nvPr/>
        </p:nvSpPr>
        <p:spPr>
          <a:xfrm>
            <a:off x="3254651" y="4260952"/>
            <a:ext cx="874206" cy="4521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E599470-EC69-134B-869B-8F367AA1CA5D}"/>
              </a:ext>
            </a:extLst>
          </p:cNvPr>
          <p:cNvSpPr/>
          <p:nvPr/>
        </p:nvSpPr>
        <p:spPr>
          <a:xfrm>
            <a:off x="8411973" y="1871126"/>
            <a:ext cx="874206" cy="4521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78EBD1B5-C6DB-1246-B63C-7AE06297EC57}"/>
              </a:ext>
            </a:extLst>
          </p:cNvPr>
          <p:cNvSpPr/>
          <p:nvPr/>
        </p:nvSpPr>
        <p:spPr>
          <a:xfrm>
            <a:off x="8411973" y="4332965"/>
            <a:ext cx="874206" cy="4521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F06D57-431E-1849-9D7E-ED27EDC9065B}"/>
              </a:ext>
            </a:extLst>
          </p:cNvPr>
          <p:cNvSpPr/>
          <p:nvPr/>
        </p:nvSpPr>
        <p:spPr>
          <a:xfrm>
            <a:off x="5401113" y="384178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shared with users</a:t>
            </a:r>
          </a:p>
        </p:txBody>
      </p:sp>
    </p:spTree>
    <p:extLst>
      <p:ext uri="{BB962C8B-B14F-4D97-AF65-F5344CB8AC3E}">
        <p14:creationId xmlns:p14="http://schemas.microsoft.com/office/powerpoint/2010/main" val="18850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F417C-374C-404E-AE15-A14799FBA9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109" y="921332"/>
            <a:ext cx="4072937" cy="53409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970540-DD7F-E545-B6B5-CCD398DA7FA2}"/>
              </a:ext>
            </a:extLst>
          </p:cNvPr>
          <p:cNvGrpSpPr/>
          <p:nvPr/>
        </p:nvGrpSpPr>
        <p:grpSpPr>
          <a:xfrm>
            <a:off x="346664" y="1087585"/>
            <a:ext cx="7010160" cy="4994563"/>
            <a:chOff x="317610" y="519546"/>
            <a:chExt cx="6276025" cy="44715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F8B248-F39A-6D4A-90BE-89032E66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610" y="519546"/>
              <a:ext cx="3759397" cy="447151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4F8EE3-1FF2-6446-BF04-71145E9FA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0640" y="809099"/>
              <a:ext cx="2352995" cy="15653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9462BE-CE39-DD4B-B1E0-399E5BAB4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0640" y="2737664"/>
              <a:ext cx="2352995" cy="138267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55E220A-BA24-D446-A7DA-A599BC766464}"/>
              </a:ext>
            </a:extLst>
          </p:cNvPr>
          <p:cNvSpPr txBox="1"/>
          <p:nvPr/>
        </p:nvSpPr>
        <p:spPr>
          <a:xfrm>
            <a:off x="1080654" y="97136"/>
            <a:ext cx="10563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We are experienced with radioactive materials at NSLS-II</a:t>
            </a:r>
          </a:p>
        </p:txBody>
      </p:sp>
    </p:spTree>
    <p:extLst>
      <p:ext uri="{BB962C8B-B14F-4D97-AF65-F5344CB8AC3E}">
        <p14:creationId xmlns:p14="http://schemas.microsoft.com/office/powerpoint/2010/main" val="34786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78F7ED-66E1-1E46-81C6-FAA60CB56A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03" y="532691"/>
            <a:ext cx="5860208" cy="5792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CCD69F-2C3E-7945-9DD0-846EA9829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910" y="532691"/>
            <a:ext cx="4024917" cy="57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B353F4-8299-4641-B8BA-AB8DC2FC579B}"/>
              </a:ext>
            </a:extLst>
          </p:cNvPr>
          <p:cNvSpPr txBox="1"/>
          <p:nvPr/>
        </p:nvSpPr>
        <p:spPr>
          <a:xfrm>
            <a:off x="0" y="4019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Another example from ORNL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762AB-83B8-CA72-A123-DBA853473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980" y="2156460"/>
            <a:ext cx="2527020" cy="3199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459CB-8543-BABA-DA51-C53174BAB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399" y="2156460"/>
            <a:ext cx="2527019" cy="319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F9458C-EDFF-1854-19CB-A5BFC4F3F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71340"/>
            <a:ext cx="6473541" cy="32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CD5C0-0439-B99A-0B35-371A2647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2003"/>
            <a:ext cx="10648950" cy="59560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8CF5F-F8C1-5CE4-F417-6E11F2F70D63}"/>
              </a:ext>
            </a:extLst>
          </p:cNvPr>
          <p:cNvSpPr txBox="1"/>
          <p:nvPr/>
        </p:nvSpPr>
        <p:spPr>
          <a:xfrm>
            <a:off x="8507772" y="6058056"/>
            <a:ext cx="267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…..Credit: Nedim </a:t>
            </a:r>
            <a:r>
              <a:rPr lang="en-US" sz="1200" dirty="0" err="1"/>
              <a:t>Cinbiz</a:t>
            </a:r>
            <a:r>
              <a:rPr lang="en-US" sz="1200" dirty="0"/>
              <a:t> - TMS 2023</a:t>
            </a:r>
          </a:p>
        </p:txBody>
      </p:sp>
    </p:spTree>
    <p:extLst>
      <p:ext uri="{BB962C8B-B14F-4D97-AF65-F5344CB8AC3E}">
        <p14:creationId xmlns:p14="http://schemas.microsoft.com/office/powerpoint/2010/main" val="17324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B353F4-8299-4641-B8BA-AB8DC2FC579B}"/>
              </a:ext>
            </a:extLst>
          </p:cNvPr>
          <p:cNvSpPr txBox="1"/>
          <p:nvPr/>
        </p:nvSpPr>
        <p:spPr>
          <a:xfrm>
            <a:off x="0" y="4019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Another example from ORNL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15A290-17D3-7757-08C2-084CE8CC2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39" y="1109821"/>
            <a:ext cx="3337561" cy="326607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50D299-616A-61A8-AE16-404F6ED00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035" y="1423347"/>
            <a:ext cx="6220147" cy="4771713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1FD4B8-7896-8793-803D-2664D3037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98" y="4376667"/>
            <a:ext cx="4141346" cy="21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21E97-5F13-6796-CC6D-47361603F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174828"/>
            <a:ext cx="10302240" cy="5782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B9B8C2-01C6-417F-C1F2-9B5B614A111F}"/>
              </a:ext>
            </a:extLst>
          </p:cNvPr>
          <p:cNvSpPr txBox="1"/>
          <p:nvPr/>
        </p:nvSpPr>
        <p:spPr>
          <a:xfrm>
            <a:off x="7109460" y="60960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….manuscript under review</a:t>
            </a:r>
          </a:p>
        </p:txBody>
      </p:sp>
    </p:spTree>
    <p:extLst>
      <p:ext uri="{BB962C8B-B14F-4D97-AF65-F5344CB8AC3E}">
        <p14:creationId xmlns:p14="http://schemas.microsoft.com/office/powerpoint/2010/main" val="17686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88E7A-7BEC-2D4E-85EA-64CDB60B3773}"/>
              </a:ext>
            </a:extLst>
          </p:cNvPr>
          <p:cNvSpPr txBox="1"/>
          <p:nvPr/>
        </p:nvSpPr>
        <p:spPr>
          <a:xfrm>
            <a:off x="0" y="4019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TRISO example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0288D0-2046-5143-B8E0-B84890B6F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078" y="1982768"/>
            <a:ext cx="5233935" cy="3686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73FF8-116F-E941-9313-C180260318BF}"/>
              </a:ext>
            </a:extLst>
          </p:cNvPr>
          <p:cNvSpPr txBox="1"/>
          <p:nvPr/>
        </p:nvSpPr>
        <p:spPr>
          <a:xfrm>
            <a:off x="1536669" y="1366923"/>
            <a:ext cx="274947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Real triso particle</a:t>
            </a:r>
          </a:p>
          <a:p>
            <a:pPr algn="ctr"/>
            <a:r>
              <a:rPr lang="en-US" dirty="0"/>
              <a:t>(visualized destructively)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9E8E10-E9A9-0D4D-B1F0-754A099F9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16" y="1495651"/>
            <a:ext cx="2816123" cy="46607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02A3B2-7569-814D-9C80-D00F498D82C9}"/>
              </a:ext>
            </a:extLst>
          </p:cNvPr>
          <p:cNvCxnSpPr>
            <a:cxnSpLocks/>
          </p:cNvCxnSpPr>
          <p:nvPr/>
        </p:nvCxnSpPr>
        <p:spPr>
          <a:xfrm flipH="1">
            <a:off x="8509299" y="1616797"/>
            <a:ext cx="1495313" cy="7929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8FC86D-4EA3-C945-8C21-89726621C100}"/>
              </a:ext>
            </a:extLst>
          </p:cNvPr>
          <p:cNvSpPr txBox="1"/>
          <p:nvPr/>
        </p:nvSpPr>
        <p:spPr>
          <a:xfrm>
            <a:off x="10004612" y="1188721"/>
            <a:ext cx="2005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Surrogate particle</a:t>
            </a:r>
          </a:p>
          <a:p>
            <a:r>
              <a:rPr lang="en-US" dirty="0"/>
              <a:t>measured at the </a:t>
            </a:r>
          </a:p>
          <a:p>
            <a:r>
              <a:rPr lang="en-US" dirty="0"/>
              <a:t>endstation</a:t>
            </a:r>
          </a:p>
        </p:txBody>
      </p:sp>
    </p:spTree>
    <p:extLst>
      <p:ext uri="{BB962C8B-B14F-4D97-AF65-F5344CB8AC3E}">
        <p14:creationId xmlns:p14="http://schemas.microsoft.com/office/powerpoint/2010/main" val="39826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8F9BB-26E9-0541-9BC5-273C1F374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6" y="1818380"/>
            <a:ext cx="2816123" cy="4660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3A878-85F0-CC4D-9A62-2A6EBE228935}"/>
              </a:ext>
            </a:extLst>
          </p:cNvPr>
          <p:cNvSpPr txBox="1"/>
          <p:nvPr/>
        </p:nvSpPr>
        <p:spPr>
          <a:xfrm>
            <a:off x="0" y="4019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TRISO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CE942-503C-8643-8010-881488E233FE}"/>
              </a:ext>
            </a:extLst>
          </p:cNvPr>
          <p:cNvSpPr txBox="1"/>
          <p:nvPr/>
        </p:nvSpPr>
        <p:spPr>
          <a:xfrm>
            <a:off x="534414" y="594296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Under visible 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36377-FA3C-2E4E-9587-948BD7E9A99D}"/>
              </a:ext>
            </a:extLst>
          </p:cNvPr>
          <p:cNvSpPr txBox="1"/>
          <p:nvPr/>
        </p:nvSpPr>
        <p:spPr>
          <a:xfrm>
            <a:off x="6096000" y="482776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Under X-ray light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69E267-8F5C-4044-83A4-441BF2F41F96}"/>
              </a:ext>
            </a:extLst>
          </p:cNvPr>
          <p:cNvSpPr/>
          <p:nvPr/>
        </p:nvSpPr>
        <p:spPr>
          <a:xfrm>
            <a:off x="1327478" y="2581835"/>
            <a:ext cx="419548" cy="54864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2307C7-FD51-9F4B-A176-B11B2968DC87}"/>
              </a:ext>
            </a:extLst>
          </p:cNvPr>
          <p:cNvCxnSpPr/>
          <p:nvPr/>
        </p:nvCxnSpPr>
        <p:spPr>
          <a:xfrm>
            <a:off x="1327478" y="3130475"/>
            <a:ext cx="2375507" cy="2116905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AC04F4-D893-F74A-B6CC-D08558B06583}"/>
              </a:ext>
            </a:extLst>
          </p:cNvPr>
          <p:cNvCxnSpPr>
            <a:cxnSpLocks/>
          </p:cNvCxnSpPr>
          <p:nvPr/>
        </p:nvCxnSpPr>
        <p:spPr>
          <a:xfrm flipV="1">
            <a:off x="1336178" y="1818380"/>
            <a:ext cx="2366807" cy="763455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89F714-F6AB-2243-B145-B8FDD909F239}"/>
              </a:ext>
            </a:extLst>
          </p:cNvPr>
          <p:cNvCxnSpPr>
            <a:cxnSpLocks/>
          </p:cNvCxnSpPr>
          <p:nvPr/>
        </p:nvCxnSpPr>
        <p:spPr>
          <a:xfrm flipV="1">
            <a:off x="1742675" y="1818380"/>
            <a:ext cx="4159687" cy="774985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41007F-64F1-E44C-984F-25E0E7EB0AAB}"/>
              </a:ext>
            </a:extLst>
          </p:cNvPr>
          <p:cNvCxnSpPr>
            <a:cxnSpLocks/>
          </p:cNvCxnSpPr>
          <p:nvPr/>
        </p:nvCxnSpPr>
        <p:spPr>
          <a:xfrm>
            <a:off x="1742674" y="3118946"/>
            <a:ext cx="4159688" cy="2128434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64D38BF-C4A9-3945-9FEF-30EA7CAAE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85" y="1818380"/>
            <a:ext cx="2199377" cy="3429000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E1D73DB-3982-AE48-8AC3-D7E5E1F496F9}"/>
              </a:ext>
            </a:extLst>
          </p:cNvPr>
          <p:cNvSpPr/>
          <p:nvPr/>
        </p:nvSpPr>
        <p:spPr>
          <a:xfrm>
            <a:off x="3899707" y="1962267"/>
            <a:ext cx="1730275" cy="1733117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8A56EE-FED9-ED45-967C-D9ED93ABD2B5}"/>
              </a:ext>
            </a:extLst>
          </p:cNvPr>
          <p:cNvCxnSpPr>
            <a:cxnSpLocks/>
          </p:cNvCxnSpPr>
          <p:nvPr/>
        </p:nvCxnSpPr>
        <p:spPr>
          <a:xfrm flipV="1">
            <a:off x="3899707" y="1207961"/>
            <a:ext cx="3086104" cy="754306"/>
          </a:xfrm>
          <a:prstGeom prst="line">
            <a:avLst/>
          </a:prstGeom>
          <a:ln w="12700">
            <a:solidFill>
              <a:srgbClr val="0034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A1293A-76FD-D847-9397-4AC5C75CED27}"/>
              </a:ext>
            </a:extLst>
          </p:cNvPr>
          <p:cNvCxnSpPr>
            <a:cxnSpLocks/>
          </p:cNvCxnSpPr>
          <p:nvPr/>
        </p:nvCxnSpPr>
        <p:spPr>
          <a:xfrm>
            <a:off x="3899707" y="3679078"/>
            <a:ext cx="3086104" cy="957882"/>
          </a:xfrm>
          <a:prstGeom prst="line">
            <a:avLst/>
          </a:prstGeom>
          <a:ln w="12700">
            <a:solidFill>
              <a:srgbClr val="0034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0C1A5C-9536-6B49-99D2-2AF747CF5134}"/>
              </a:ext>
            </a:extLst>
          </p:cNvPr>
          <p:cNvCxnSpPr>
            <a:cxnSpLocks/>
          </p:cNvCxnSpPr>
          <p:nvPr/>
        </p:nvCxnSpPr>
        <p:spPr>
          <a:xfrm>
            <a:off x="5629982" y="3695384"/>
            <a:ext cx="4362240" cy="933423"/>
          </a:xfrm>
          <a:prstGeom prst="line">
            <a:avLst/>
          </a:prstGeom>
          <a:ln w="12700">
            <a:solidFill>
              <a:srgbClr val="0034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4EF2AE-B7FE-304E-857B-688EFEF91E26}"/>
              </a:ext>
            </a:extLst>
          </p:cNvPr>
          <p:cNvCxnSpPr>
            <a:cxnSpLocks/>
          </p:cNvCxnSpPr>
          <p:nvPr/>
        </p:nvCxnSpPr>
        <p:spPr>
          <a:xfrm flipV="1">
            <a:off x="5629982" y="1207960"/>
            <a:ext cx="4362240" cy="757192"/>
          </a:xfrm>
          <a:prstGeom prst="line">
            <a:avLst/>
          </a:prstGeom>
          <a:ln w="12700">
            <a:solidFill>
              <a:srgbClr val="0034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2CDB7B86-260C-E242-969D-A1338AF57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11" y="1207961"/>
            <a:ext cx="3006411" cy="3428999"/>
          </a:xfrm>
          <a:prstGeom prst="rect">
            <a:avLst/>
          </a:prstGeom>
          <a:ln w="12700">
            <a:solidFill>
              <a:srgbClr val="003493"/>
            </a:solidFill>
            <a:prstDash val="sysDash"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DD6D07D-FE08-1441-B27A-C015EC9A0E37}"/>
              </a:ext>
            </a:extLst>
          </p:cNvPr>
          <p:cNvSpPr txBox="1"/>
          <p:nvPr/>
        </p:nvSpPr>
        <p:spPr>
          <a:xfrm>
            <a:off x="3719446" y="4746877"/>
            <a:ext cx="84830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needle tip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515F094-246F-8D44-9850-E4CD7E130E25}"/>
              </a:ext>
            </a:extLst>
          </p:cNvPr>
          <p:cNvCxnSpPr>
            <a:cxnSpLocks/>
          </p:cNvCxnSpPr>
          <p:nvPr/>
        </p:nvCxnSpPr>
        <p:spPr>
          <a:xfrm flipH="1">
            <a:off x="4143601" y="4220965"/>
            <a:ext cx="468864" cy="498612"/>
          </a:xfrm>
          <a:prstGeom prst="straightConnector1">
            <a:avLst/>
          </a:prstGeom>
          <a:ln w="12700">
            <a:solidFill>
              <a:srgbClr val="F1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B45A392-FBEC-A34C-A516-E43088D00DB0}"/>
              </a:ext>
            </a:extLst>
          </p:cNvPr>
          <p:cNvCxnSpPr>
            <a:cxnSpLocks/>
          </p:cNvCxnSpPr>
          <p:nvPr/>
        </p:nvCxnSpPr>
        <p:spPr>
          <a:xfrm flipV="1">
            <a:off x="8489017" y="1409141"/>
            <a:ext cx="1728081" cy="44785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6509453-7636-DF4F-9F52-AA475863AE41}"/>
              </a:ext>
            </a:extLst>
          </p:cNvPr>
          <p:cNvCxnSpPr>
            <a:cxnSpLocks/>
          </p:cNvCxnSpPr>
          <p:nvPr/>
        </p:nvCxnSpPr>
        <p:spPr>
          <a:xfrm flipV="1">
            <a:off x="8544394" y="1633067"/>
            <a:ext cx="1672704" cy="34186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E0B653-885E-C74C-B7A6-0E9BB8D997B2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8544394" y="1962267"/>
            <a:ext cx="1702428" cy="11974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CAD075F-40D7-E348-9365-8CE35474E429}"/>
              </a:ext>
            </a:extLst>
          </p:cNvPr>
          <p:cNvCxnSpPr>
            <a:cxnSpLocks/>
          </p:cNvCxnSpPr>
          <p:nvPr/>
        </p:nvCxnSpPr>
        <p:spPr>
          <a:xfrm>
            <a:off x="8544394" y="2283188"/>
            <a:ext cx="1672704" cy="2979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0CDDE0-FBC8-3B4C-B95E-03F21B79C095}"/>
              </a:ext>
            </a:extLst>
          </p:cNvPr>
          <p:cNvCxnSpPr>
            <a:cxnSpLocks/>
          </p:cNvCxnSpPr>
          <p:nvPr/>
        </p:nvCxnSpPr>
        <p:spPr>
          <a:xfrm flipV="1">
            <a:off x="8544394" y="2739299"/>
            <a:ext cx="1672704" cy="23371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2644CA6-7FB7-8B44-BF38-870AC0D5D11C}"/>
              </a:ext>
            </a:extLst>
          </p:cNvPr>
          <p:cNvCxnSpPr>
            <a:cxnSpLocks/>
          </p:cNvCxnSpPr>
          <p:nvPr/>
        </p:nvCxnSpPr>
        <p:spPr>
          <a:xfrm flipV="1">
            <a:off x="8544394" y="3429000"/>
            <a:ext cx="1672704" cy="23371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B684538-9469-5449-9F18-CA6221519A81}"/>
              </a:ext>
            </a:extLst>
          </p:cNvPr>
          <p:cNvSpPr txBox="1"/>
          <p:nvPr/>
        </p:nvSpPr>
        <p:spPr>
          <a:xfrm>
            <a:off x="10257724" y="110982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OPyC layer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3976F8-E534-6740-B1FC-503E23B4261A}"/>
              </a:ext>
            </a:extLst>
          </p:cNvPr>
          <p:cNvSpPr txBox="1"/>
          <p:nvPr/>
        </p:nvSpPr>
        <p:spPr>
          <a:xfrm>
            <a:off x="10272475" y="144840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SiC layer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419C76-DD25-6E4A-8308-93AFFCAD4E15}"/>
              </a:ext>
            </a:extLst>
          </p:cNvPr>
          <p:cNvSpPr txBox="1"/>
          <p:nvPr/>
        </p:nvSpPr>
        <p:spPr>
          <a:xfrm>
            <a:off x="10246822" y="1777601"/>
            <a:ext cx="124906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IPyC layer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5BDB2B-5F2D-2A41-8CFB-9A4E797B63E0}"/>
              </a:ext>
            </a:extLst>
          </p:cNvPr>
          <p:cNvSpPr txBox="1"/>
          <p:nvPr/>
        </p:nvSpPr>
        <p:spPr>
          <a:xfrm>
            <a:off x="10272475" y="2187038"/>
            <a:ext cx="136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Buffer layer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54D0B6-372A-A148-9B82-A7E67A0AA85A}"/>
              </a:ext>
            </a:extLst>
          </p:cNvPr>
          <p:cNvSpPr txBox="1"/>
          <p:nvPr/>
        </p:nvSpPr>
        <p:spPr>
          <a:xfrm>
            <a:off x="10249322" y="255950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Kernel (HfO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66B556-F264-BE4A-B67C-4F952211DA7F}"/>
              </a:ext>
            </a:extLst>
          </p:cNvPr>
          <p:cNvSpPr txBox="1"/>
          <p:nvPr/>
        </p:nvSpPr>
        <p:spPr>
          <a:xfrm>
            <a:off x="10191197" y="326425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defect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E0C200-F7E0-B242-95F7-A9ABAD7A6F79}"/>
              </a:ext>
            </a:extLst>
          </p:cNvPr>
          <p:cNvSpPr txBox="1"/>
          <p:nvPr/>
        </p:nvSpPr>
        <p:spPr>
          <a:xfrm>
            <a:off x="4687922" y="5734374"/>
            <a:ext cx="6647974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Limitation: </a:t>
            </a:r>
            <a:r>
              <a:rPr lang="en-US" dirty="0">
                <a:solidFill>
                  <a:srgbClr val="002060"/>
                </a:solidFill>
              </a:rPr>
              <a:t>Absorption count is the only information we can get</a:t>
            </a:r>
          </a:p>
        </p:txBody>
      </p:sp>
    </p:spTree>
    <p:extLst>
      <p:ext uri="{BB962C8B-B14F-4D97-AF65-F5344CB8AC3E}">
        <p14:creationId xmlns:p14="http://schemas.microsoft.com/office/powerpoint/2010/main" val="28109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C751D-1549-AB4E-9B97-ABBCF4F9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4" y="1170177"/>
            <a:ext cx="3714936" cy="4237116"/>
          </a:xfrm>
          <a:prstGeom prst="rect">
            <a:avLst/>
          </a:prstGeom>
          <a:ln w="12700">
            <a:solidFill>
              <a:srgbClr val="003493"/>
            </a:solidFill>
            <a:prstDash val="sysDash"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016ACF-DBB2-9941-8400-79D1BF68248B}"/>
              </a:ext>
            </a:extLst>
          </p:cNvPr>
          <p:cNvSpPr/>
          <p:nvPr/>
        </p:nvSpPr>
        <p:spPr>
          <a:xfrm>
            <a:off x="317395" y="3429000"/>
            <a:ext cx="3385548" cy="198372"/>
          </a:xfrm>
          <a:prstGeom prst="ellipse">
            <a:avLst/>
          </a:prstGeom>
          <a:solidFill>
            <a:srgbClr val="FF0000">
              <a:alpha val="32157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3C740-E511-E54F-A30A-B3BAB2247464}"/>
              </a:ext>
            </a:extLst>
          </p:cNvPr>
          <p:cNvSpPr txBox="1"/>
          <p:nvPr/>
        </p:nvSpPr>
        <p:spPr>
          <a:xfrm>
            <a:off x="0" y="4019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TRISO example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5CA6CD-3B6B-D048-AF43-EC4471D35D3C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702943" y="3429000"/>
            <a:ext cx="929513" cy="1001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361766-1C79-2E48-93BD-BBC50B04ADC9}"/>
              </a:ext>
            </a:extLst>
          </p:cNvPr>
          <p:cNvSpPr txBox="1"/>
          <p:nvPr/>
        </p:nvSpPr>
        <p:spPr>
          <a:xfrm>
            <a:off x="4798710" y="1342852"/>
            <a:ext cx="6487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X-ray diffraction Computed tomography (XRD-CT) scan along equatorial plane 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402BF3-39A8-904F-8348-8002B74B1D7E}"/>
              </a:ext>
            </a:extLst>
          </p:cNvPr>
          <p:cNvCxnSpPr>
            <a:cxnSpLocks/>
          </p:cNvCxnSpPr>
          <p:nvPr/>
        </p:nvCxnSpPr>
        <p:spPr>
          <a:xfrm flipV="1">
            <a:off x="408078" y="1956615"/>
            <a:ext cx="396739" cy="212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1CB5FB-5F5D-9246-B669-A4E30122852D}"/>
              </a:ext>
            </a:extLst>
          </p:cNvPr>
          <p:cNvCxnSpPr>
            <a:cxnSpLocks/>
          </p:cNvCxnSpPr>
          <p:nvPr/>
        </p:nvCxnSpPr>
        <p:spPr>
          <a:xfrm>
            <a:off x="392965" y="2082407"/>
            <a:ext cx="400523" cy="18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4CDF6F-9C09-9C4E-95AD-F9A36745A65D}"/>
              </a:ext>
            </a:extLst>
          </p:cNvPr>
          <p:cNvCxnSpPr>
            <a:cxnSpLocks/>
          </p:cNvCxnSpPr>
          <p:nvPr/>
        </p:nvCxnSpPr>
        <p:spPr>
          <a:xfrm flipV="1">
            <a:off x="494978" y="1690277"/>
            <a:ext cx="0" cy="532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ACFC58-DA77-2841-A67C-ED5495B1D6E5}"/>
              </a:ext>
            </a:extLst>
          </p:cNvPr>
          <p:cNvSpPr txBox="1"/>
          <p:nvPr/>
        </p:nvSpPr>
        <p:spPr>
          <a:xfrm>
            <a:off x="712448" y="212879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23F797-44AB-0648-BFEE-3A82737191D8}"/>
              </a:ext>
            </a:extLst>
          </p:cNvPr>
          <p:cNvSpPr txBox="1"/>
          <p:nvPr/>
        </p:nvSpPr>
        <p:spPr>
          <a:xfrm>
            <a:off x="758633" y="177522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22271F-1BEE-0B4B-96DB-C33829989997}"/>
              </a:ext>
            </a:extLst>
          </p:cNvPr>
          <p:cNvSpPr txBox="1"/>
          <p:nvPr/>
        </p:nvSpPr>
        <p:spPr>
          <a:xfrm>
            <a:off x="392965" y="140794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202AF-5498-FD4F-A7E1-D53B2DD57FAE}"/>
              </a:ext>
            </a:extLst>
          </p:cNvPr>
          <p:cNvSpPr txBox="1"/>
          <p:nvPr/>
        </p:nvSpPr>
        <p:spPr>
          <a:xfrm>
            <a:off x="712448" y="5727254"/>
            <a:ext cx="7464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Advantage of XRD-CT: </a:t>
            </a:r>
            <a:r>
              <a:rPr lang="en-US" dirty="0"/>
              <a:t>We can get real structural information from internals of the sample in a non-destructive way (without slicing the sample).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8391EF0-F9A0-DC48-B86B-EA20AA9E6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56" y="1857004"/>
            <a:ext cx="3247925" cy="31439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01073-2592-B24D-9A32-1BC728FC3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50" y="1775229"/>
            <a:ext cx="3672747" cy="4432625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3010165-54B2-884E-9865-F1640032ADDE}"/>
              </a:ext>
            </a:extLst>
          </p:cNvPr>
          <p:cNvCxnSpPr/>
          <p:nvPr/>
        </p:nvCxnSpPr>
        <p:spPr>
          <a:xfrm>
            <a:off x="6423471" y="2176965"/>
            <a:ext cx="1919484" cy="90331"/>
          </a:xfrm>
          <a:prstGeom prst="straightConnector1">
            <a:avLst/>
          </a:prstGeom>
          <a:ln w="9525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0B6254-1DD5-9444-AC36-6D4A7276ACCA}"/>
              </a:ext>
            </a:extLst>
          </p:cNvPr>
          <p:cNvCxnSpPr>
            <a:cxnSpLocks/>
          </p:cNvCxnSpPr>
          <p:nvPr/>
        </p:nvCxnSpPr>
        <p:spPr>
          <a:xfrm>
            <a:off x="6418067" y="3288735"/>
            <a:ext cx="1942155" cy="1793444"/>
          </a:xfrm>
          <a:prstGeom prst="straightConnector1">
            <a:avLst/>
          </a:prstGeom>
          <a:ln w="12700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F2636B-11F3-6F48-9CFB-C055D6DB6046}"/>
              </a:ext>
            </a:extLst>
          </p:cNvPr>
          <p:cNvCxnSpPr>
            <a:cxnSpLocks/>
          </p:cNvCxnSpPr>
          <p:nvPr/>
        </p:nvCxnSpPr>
        <p:spPr>
          <a:xfrm>
            <a:off x="6418067" y="2405796"/>
            <a:ext cx="1924888" cy="1365298"/>
          </a:xfrm>
          <a:prstGeom prst="straightConnector1">
            <a:avLst/>
          </a:prstGeom>
          <a:ln w="12700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8A3B915-E950-6B4E-815F-64C040D27AEF}"/>
              </a:ext>
            </a:extLst>
          </p:cNvPr>
          <p:cNvSpPr txBox="1"/>
          <p:nvPr/>
        </p:nvSpPr>
        <p:spPr>
          <a:xfrm>
            <a:off x="9965796" y="1874881"/>
            <a:ext cx="1944763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XRD pattern from SiC layer</a:t>
            </a:r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XRD pattern from buffer layer</a:t>
            </a:r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XRD pattern from kernel</a:t>
            </a:r>
          </a:p>
        </p:txBody>
      </p:sp>
    </p:spTree>
    <p:extLst>
      <p:ext uri="{BB962C8B-B14F-4D97-AF65-F5344CB8AC3E}">
        <p14:creationId xmlns:p14="http://schemas.microsoft.com/office/powerpoint/2010/main" val="34210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68E3C-F3E1-EF4B-9A12-B7241F6F8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92" y="1488394"/>
            <a:ext cx="5242945" cy="22607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FD1698-D0D1-194D-BCCE-44E799897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217" y="2987791"/>
            <a:ext cx="4892292" cy="317884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1C0B405-CA41-FF41-84AC-B20902F17C5F}"/>
              </a:ext>
            </a:extLst>
          </p:cNvPr>
          <p:cNvSpPr/>
          <p:nvPr/>
        </p:nvSpPr>
        <p:spPr>
          <a:xfrm>
            <a:off x="3911091" y="2497242"/>
            <a:ext cx="84787" cy="61663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F5AEDE-3B0A-7E4E-A330-CB6410718F6A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953485" y="2558905"/>
            <a:ext cx="2279731" cy="36077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6397F-152C-A047-A4F4-EF4904D93B0F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3995878" y="2528074"/>
            <a:ext cx="2237338" cy="4597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9A6AC5-B68A-034D-85F7-93250CEE97E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3995878" y="2528074"/>
            <a:ext cx="7129631" cy="4597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3D28FB-8783-E449-A873-912AFA5FB607}"/>
              </a:ext>
            </a:extLst>
          </p:cNvPr>
          <p:cNvCxnSpPr>
            <a:cxnSpLocks/>
          </p:cNvCxnSpPr>
          <p:nvPr/>
        </p:nvCxnSpPr>
        <p:spPr>
          <a:xfrm>
            <a:off x="3953484" y="2538379"/>
            <a:ext cx="2279732" cy="1414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9E65589-2F8B-CE4B-A4A8-36CA62D83792}"/>
              </a:ext>
            </a:extLst>
          </p:cNvPr>
          <p:cNvSpPr/>
          <p:nvPr/>
        </p:nvSpPr>
        <p:spPr>
          <a:xfrm>
            <a:off x="233422" y="268125"/>
            <a:ext cx="11725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Brookhaven National Laboratory (BNL)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a United States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Department of Energy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national laboratory located in Upton, New York, on Long Island, and was formally established in 1947.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2296D7-A07B-3149-B444-004BAE090E36}"/>
              </a:ext>
            </a:extLst>
          </p:cNvPr>
          <p:cNvSpPr txBox="1"/>
          <p:nvPr/>
        </p:nvSpPr>
        <p:spPr>
          <a:xfrm>
            <a:off x="347241" y="5079191"/>
            <a:ext cx="5046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BNL hosts National Synchrotron Light Source-II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(NSLS-II)</a:t>
            </a:r>
          </a:p>
        </p:txBody>
      </p:sp>
    </p:spTree>
    <p:extLst>
      <p:ext uri="{BB962C8B-B14F-4D97-AF65-F5344CB8AC3E}">
        <p14:creationId xmlns:p14="http://schemas.microsoft.com/office/powerpoint/2010/main" val="71304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9FA70-3D6C-624E-AFA7-BE053665E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06" y="733137"/>
            <a:ext cx="5002943" cy="3688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705D1-6821-CB44-8490-EC75B1F26724}"/>
              </a:ext>
            </a:extLst>
          </p:cNvPr>
          <p:cNvSpPr txBox="1"/>
          <p:nvPr/>
        </p:nvSpPr>
        <p:spPr>
          <a:xfrm>
            <a:off x="297873" y="5119384"/>
            <a:ext cx="11596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feel free to contact us (</a:t>
            </a:r>
            <a:r>
              <a:rPr lang="en-US" sz="2400" dirty="0">
                <a:hlinkClick r:id="rId4"/>
              </a:rPr>
              <a:t>mtopsakal@bnl.gov</a:t>
            </a:r>
            <a:r>
              <a:rPr lang="en-US" sz="2400" dirty="0"/>
              <a:t> &amp; </a:t>
            </a:r>
            <a:r>
              <a:rPr lang="en-US" sz="2400" dirty="0">
                <a:hlinkClick r:id="rId5"/>
              </a:rPr>
              <a:t>gills@bnl.gov</a:t>
            </a:r>
            <a:r>
              <a:rPr lang="en-US" sz="2400" dirty="0"/>
              <a:t>) </a:t>
            </a:r>
          </a:p>
          <a:p>
            <a:pPr algn="ctr"/>
            <a:r>
              <a:rPr lang="en-US" sz="2400" dirty="0"/>
              <a:t>if you want to use facility resources through NSUF.</a:t>
            </a:r>
          </a:p>
          <a:p>
            <a:pPr algn="ctr"/>
            <a:endParaRPr lang="en-US" sz="2400" i="1" u="sng" dirty="0"/>
          </a:p>
          <a:p>
            <a:pPr algn="ctr"/>
            <a:r>
              <a:rPr lang="en-US" sz="2400" i="1" u="sng" dirty="0"/>
              <a:t>We will be happy to help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CB777-36A5-6E4F-9484-C0593E0BB1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28" y="1108009"/>
            <a:ext cx="5627935" cy="343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BCD4A1-1A48-1348-B678-F633D96D3307}"/>
              </a:ext>
            </a:extLst>
          </p:cNvPr>
          <p:cNvSpPr txBox="1"/>
          <p:nvPr/>
        </p:nvSpPr>
        <p:spPr>
          <a:xfrm>
            <a:off x="4069582" y="349805"/>
            <a:ext cx="5000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F65BCA-D4D1-4E43-AB48-7240EADE016F}"/>
              </a:ext>
            </a:extLst>
          </p:cNvPr>
          <p:cNvSpPr txBox="1"/>
          <p:nvPr/>
        </p:nvSpPr>
        <p:spPr>
          <a:xfrm>
            <a:off x="934832" y="2333806"/>
            <a:ext cx="429957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Eric </a:t>
            </a:r>
            <a:r>
              <a:rPr lang="en-US" sz="3200" dirty="0" err="1"/>
              <a:t>Dooryhee</a:t>
            </a: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/>
              <a:t>Michael </a:t>
            </a:r>
            <a:r>
              <a:rPr lang="en-US" sz="3200" dirty="0" err="1"/>
              <a:t>Drakopoulos</a:t>
            </a: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/>
              <a:t>David Sprouster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Sanjit</a:t>
            </a:r>
            <a:r>
              <a:rPr lang="en-US" sz="3200" dirty="0"/>
              <a:t> Ghose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Jiaming Bai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John Trunk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CF567-0B40-3542-8B72-18302C809791}"/>
              </a:ext>
            </a:extLst>
          </p:cNvPr>
          <p:cNvSpPr/>
          <p:nvPr/>
        </p:nvSpPr>
        <p:spPr>
          <a:xfrm>
            <a:off x="8681776" y="5928527"/>
            <a:ext cx="3888712" cy="1205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A742F-5B20-6F4B-A3C5-AF0957AC1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9095" y="4281241"/>
            <a:ext cx="2641461" cy="1214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16B75-07CA-9B4D-9746-A6A5AE8609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336" y="2894068"/>
            <a:ext cx="2952583" cy="1069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6E1B95-AA1F-0BCB-758E-A55F751EB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760" y="1575123"/>
            <a:ext cx="3687065" cy="88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3261D0-0467-E766-BBE1-ED97C17A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1" y="119744"/>
            <a:ext cx="9626982" cy="60970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776009-2B4A-6732-8175-AB49FABE1412}"/>
              </a:ext>
            </a:extLst>
          </p:cNvPr>
          <p:cNvSpPr/>
          <p:nvPr/>
        </p:nvSpPr>
        <p:spPr>
          <a:xfrm>
            <a:off x="7587343" y="2819400"/>
            <a:ext cx="2253343" cy="2286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solidFill>
              <a:srgbClr val="F1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A3940-3CD1-855A-DA11-23AB24C42288}"/>
              </a:ext>
            </a:extLst>
          </p:cNvPr>
          <p:cNvSpPr txBox="1"/>
          <p:nvPr/>
        </p:nvSpPr>
        <p:spPr>
          <a:xfrm>
            <a:off x="9895773" y="271419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Call is open now !</a:t>
            </a:r>
          </a:p>
        </p:txBody>
      </p:sp>
    </p:spTree>
    <p:extLst>
      <p:ext uri="{BB962C8B-B14F-4D97-AF65-F5344CB8AC3E}">
        <p14:creationId xmlns:p14="http://schemas.microsoft.com/office/powerpoint/2010/main" val="21391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167C65-8FF1-9386-FD96-E3A4F78EE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15" y="462012"/>
            <a:ext cx="6033205" cy="5933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372C15-CEB4-279D-B614-1E6186EDEE0A}"/>
              </a:ext>
            </a:extLst>
          </p:cNvPr>
          <p:cNvSpPr txBox="1"/>
          <p:nvPr/>
        </p:nvSpPr>
        <p:spPr>
          <a:xfrm>
            <a:off x="1154430" y="93464"/>
            <a:ext cx="627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https://www.bnl.gov/nsls2/userguide/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FBEE1-1F8B-046C-A47F-4C54A58F1FA7}"/>
              </a:ext>
            </a:extLst>
          </p:cNvPr>
          <p:cNvSpPr/>
          <p:nvPr/>
        </p:nvSpPr>
        <p:spPr>
          <a:xfrm>
            <a:off x="428555" y="5958840"/>
            <a:ext cx="893515" cy="2286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CD423A-276D-A41B-7B9A-4CAA67055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15" y="4709774"/>
            <a:ext cx="6810745" cy="103656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4C5DB-9EE3-D89C-9D99-D55414772EBD}"/>
              </a:ext>
            </a:extLst>
          </p:cNvPr>
          <p:cNvSpPr/>
          <p:nvPr/>
        </p:nvSpPr>
        <p:spPr>
          <a:xfrm>
            <a:off x="9656375" y="5228058"/>
            <a:ext cx="2177485" cy="2286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9CF78C-4115-6BAC-3B6E-37C27945A427}"/>
              </a:ext>
            </a:extLst>
          </p:cNvPr>
          <p:cNvSpPr txBox="1"/>
          <p:nvPr/>
        </p:nvSpPr>
        <p:spPr>
          <a:xfrm>
            <a:off x="4255008" y="2468880"/>
            <a:ext cx="35493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84489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CF6DE-54AD-8269-ADED-503AD22F2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44"/>
          <a:stretch/>
        </p:blipFill>
        <p:spPr>
          <a:xfrm>
            <a:off x="1143996" y="121920"/>
            <a:ext cx="10298195" cy="617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CF6DE-54AD-8269-ADED-503AD22F2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44"/>
          <a:stretch/>
        </p:blipFill>
        <p:spPr>
          <a:xfrm>
            <a:off x="0" y="1196340"/>
            <a:ext cx="6154310" cy="3688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32480-3508-C469-B9DD-D97980460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283" y="773430"/>
            <a:ext cx="5861298" cy="5311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527660-9DD6-50BF-8505-5A3294D5337D}"/>
              </a:ext>
            </a:extLst>
          </p:cNvPr>
          <p:cNvSpPr/>
          <p:nvPr/>
        </p:nvSpPr>
        <p:spPr>
          <a:xfrm>
            <a:off x="7522775" y="3604998"/>
            <a:ext cx="1072585" cy="189762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867AA3-EDFE-A541-9D3D-21AE6349E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1" y="157223"/>
            <a:ext cx="8102624" cy="6089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8E1323-7298-4C42-AD51-7FD7DC5805BF}"/>
              </a:ext>
            </a:extLst>
          </p:cNvPr>
          <p:cNvSpPr txBox="1"/>
          <p:nvPr/>
        </p:nvSpPr>
        <p:spPr>
          <a:xfrm>
            <a:off x="8668278" y="4791919"/>
            <a:ext cx="352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…plus many universities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80513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D0ECE2-E282-F340-8451-DC8E19B6DE7D}"/>
              </a:ext>
            </a:extLst>
          </p:cNvPr>
          <p:cNvSpPr txBox="1"/>
          <p:nvPr/>
        </p:nvSpPr>
        <p:spPr>
          <a:xfrm>
            <a:off x="1590262" y="0"/>
            <a:ext cx="911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 do scientists go to light sources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7DD81-6928-DA43-8EB7-FEDAB7BD8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8" y="1924401"/>
            <a:ext cx="2697042" cy="3516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687BAE-105B-C847-B943-DD325B641523}"/>
              </a:ext>
            </a:extLst>
          </p:cNvPr>
          <p:cNvSpPr txBox="1"/>
          <p:nvPr/>
        </p:nvSpPr>
        <p:spPr>
          <a:xfrm>
            <a:off x="1888937" y="1245695"/>
            <a:ext cx="841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9A3C92-85C5-D30F-7396-17F3E07428F2}"/>
              </a:ext>
            </a:extLst>
          </p:cNvPr>
          <p:cNvGrpSpPr/>
          <p:nvPr/>
        </p:nvGrpSpPr>
        <p:grpSpPr>
          <a:xfrm>
            <a:off x="3151470" y="1129496"/>
            <a:ext cx="6194207" cy="4815918"/>
            <a:chOff x="3151470" y="1129496"/>
            <a:chExt cx="6194207" cy="48159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38A870-CBAE-5E49-BE71-D3850AE5B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0198" y="2339099"/>
              <a:ext cx="2337029" cy="2219560"/>
            </a:xfrm>
            <a:prstGeom prst="rect">
              <a:avLst/>
            </a:prstGeom>
          </p:spPr>
        </p:pic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D5B14C33-7B96-F244-9134-3A8DFA163106}"/>
                </a:ext>
              </a:extLst>
            </p:cNvPr>
            <p:cNvSpPr/>
            <p:nvPr/>
          </p:nvSpPr>
          <p:spPr>
            <a:xfrm>
              <a:off x="3151470" y="2731735"/>
              <a:ext cx="538223" cy="19098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A5CD475E-380A-404D-A56E-D8F2CC1C1551}"/>
                </a:ext>
              </a:extLst>
            </p:cNvPr>
            <p:cNvSpPr/>
            <p:nvPr/>
          </p:nvSpPr>
          <p:spPr>
            <a:xfrm>
              <a:off x="3151470" y="3350981"/>
              <a:ext cx="538223" cy="19098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5BD7CAE3-2863-D846-9C65-EC12B779302F}"/>
                </a:ext>
              </a:extLst>
            </p:cNvPr>
            <p:cNvSpPr/>
            <p:nvPr/>
          </p:nvSpPr>
          <p:spPr>
            <a:xfrm>
              <a:off x="3151470" y="3914281"/>
              <a:ext cx="538223" cy="19098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C2408B-75D1-C842-8CEA-93630FC81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5874" y="4377123"/>
              <a:ext cx="2239803" cy="1568291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81D7E7F0-9666-7242-BFFC-D7CCC7A5C7EE}"/>
                </a:ext>
              </a:extLst>
            </p:cNvPr>
            <p:cNvSpPr/>
            <p:nvPr/>
          </p:nvSpPr>
          <p:spPr>
            <a:xfrm>
              <a:off x="6297309" y="2731735"/>
              <a:ext cx="538223" cy="19098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4899AB63-8DBD-6F4C-853F-7D0ED86D1B5F}"/>
                </a:ext>
              </a:extLst>
            </p:cNvPr>
            <p:cNvSpPr/>
            <p:nvPr/>
          </p:nvSpPr>
          <p:spPr>
            <a:xfrm>
              <a:off x="6297309" y="3350981"/>
              <a:ext cx="538223" cy="19098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FDD01152-7E69-DC4C-94BC-413F6F267BE5}"/>
                </a:ext>
              </a:extLst>
            </p:cNvPr>
            <p:cNvSpPr/>
            <p:nvPr/>
          </p:nvSpPr>
          <p:spPr>
            <a:xfrm>
              <a:off x="6297309" y="3914281"/>
              <a:ext cx="538223" cy="19098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C48228-E18B-C746-8A24-837E3368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3530" y="2398961"/>
              <a:ext cx="2218225" cy="181125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D54CEE-D9D4-0E4F-8E6B-86D5F5AB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00410" y="1129496"/>
              <a:ext cx="2345267" cy="100183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7B15E8-99AE-0B4D-8495-406C41D19D7E}"/>
                </a:ext>
              </a:extLst>
            </p:cNvPr>
            <p:cNvSpPr txBox="1"/>
            <p:nvPr/>
          </p:nvSpPr>
          <p:spPr>
            <a:xfrm>
              <a:off x="8173043" y="2590221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XRD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73B1C7-E0D2-C340-9A3C-B391FC58E2E3}"/>
                </a:ext>
              </a:extLst>
            </p:cNvPr>
            <p:cNvSpPr txBox="1"/>
            <p:nvPr/>
          </p:nvSpPr>
          <p:spPr>
            <a:xfrm>
              <a:off x="8173043" y="497660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XAS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69A024-AE52-C2E6-6F87-CBA3F07D6AD0}"/>
              </a:ext>
            </a:extLst>
          </p:cNvPr>
          <p:cNvGrpSpPr/>
          <p:nvPr/>
        </p:nvGrpSpPr>
        <p:grpSpPr>
          <a:xfrm>
            <a:off x="1794860" y="1739990"/>
            <a:ext cx="8823108" cy="4451325"/>
            <a:chOff x="1794860" y="1739990"/>
            <a:chExt cx="8823108" cy="44513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F58CB76-523B-F245-B321-05E2A563E1B3}"/>
                </a:ext>
              </a:extLst>
            </p:cNvPr>
            <p:cNvSpPr/>
            <p:nvPr/>
          </p:nvSpPr>
          <p:spPr>
            <a:xfrm flipV="1">
              <a:off x="9474010" y="2130584"/>
              <a:ext cx="1030775" cy="913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E95C6A-F113-C349-8CF2-97B56ED91B97}"/>
                </a:ext>
              </a:extLst>
            </p:cNvPr>
            <p:cNvSpPr/>
            <p:nvPr/>
          </p:nvSpPr>
          <p:spPr>
            <a:xfrm flipV="1">
              <a:off x="9466434" y="4236862"/>
              <a:ext cx="1030775" cy="913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B881D1-1BF0-B740-84BD-98F7B8C6F5DD}"/>
                </a:ext>
              </a:extLst>
            </p:cNvPr>
            <p:cNvSpPr/>
            <p:nvPr/>
          </p:nvSpPr>
          <p:spPr>
            <a:xfrm rot="5400000" flipV="1">
              <a:off x="8377578" y="3859622"/>
              <a:ext cx="4360021" cy="12075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AD4BCB-9B60-6B4A-8464-D70C88608327}"/>
                </a:ext>
              </a:extLst>
            </p:cNvPr>
            <p:cNvSpPr/>
            <p:nvPr/>
          </p:nvSpPr>
          <p:spPr>
            <a:xfrm flipV="1">
              <a:off x="1888935" y="6100011"/>
              <a:ext cx="8729033" cy="9130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1B1EBC83-0017-B04F-96E6-8B91B0AA8E6B}"/>
                </a:ext>
              </a:extLst>
            </p:cNvPr>
            <p:cNvSpPr/>
            <p:nvPr/>
          </p:nvSpPr>
          <p:spPr>
            <a:xfrm>
              <a:off x="1794860" y="5623561"/>
              <a:ext cx="188153" cy="567754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96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0BA9F7-214F-DA31-B9BF-DE4C7987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570" y="132347"/>
            <a:ext cx="8396987" cy="61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F41430-F468-D746-A8D6-3D0486158B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87" y="1149171"/>
            <a:ext cx="6766439" cy="5076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67BE8-6F81-F14C-8418-B6F37C1C5884}"/>
              </a:ext>
            </a:extLst>
          </p:cNvPr>
          <p:cNvSpPr txBox="1"/>
          <p:nvPr/>
        </p:nvSpPr>
        <p:spPr>
          <a:xfrm>
            <a:off x="503922" y="411322"/>
            <a:ext cx="6207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are operating under the umbrella of NSUF @ INL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A3909E-9A16-5D4B-A49D-8071BFC17421}"/>
              </a:ext>
            </a:extLst>
          </p:cNvPr>
          <p:cNvSpPr/>
          <p:nvPr/>
        </p:nvSpPr>
        <p:spPr>
          <a:xfrm>
            <a:off x="4915877" y="1789723"/>
            <a:ext cx="976923" cy="8596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39B58-372E-BDB5-BA14-47134301CABD}"/>
              </a:ext>
            </a:extLst>
          </p:cNvPr>
          <p:cNvGrpSpPr/>
          <p:nvPr/>
        </p:nvGrpSpPr>
        <p:grpSpPr>
          <a:xfrm>
            <a:off x="7764069" y="171836"/>
            <a:ext cx="3919329" cy="6293170"/>
            <a:chOff x="7764069" y="171836"/>
            <a:chExt cx="3919329" cy="62931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6690C8-BAE3-0E99-EC79-2E87CA36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4069" y="171836"/>
              <a:ext cx="3919329" cy="3230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56C61A-676C-4C0F-4A17-41F2FB890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4069" y="3461663"/>
              <a:ext cx="3919329" cy="3003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4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NS 16x9_02_ NEW">
  <a:themeElements>
    <a:clrScheme name="ANS_2017">
      <a:dk1>
        <a:srgbClr val="2F5496"/>
      </a:dk1>
      <a:lt1>
        <a:srgbClr val="FFFFFF"/>
      </a:lt1>
      <a:dk2>
        <a:srgbClr val="2F5496"/>
      </a:dk2>
      <a:lt2>
        <a:srgbClr val="E7E6E6"/>
      </a:lt2>
      <a:accent1>
        <a:srgbClr val="2F5496"/>
      </a:accent1>
      <a:accent2>
        <a:srgbClr val="70AD47"/>
      </a:accent2>
      <a:accent3>
        <a:srgbClr val="FFC000"/>
      </a:accent3>
      <a:accent4>
        <a:srgbClr val="8F45C7"/>
      </a:accent4>
      <a:accent5>
        <a:srgbClr val="70AD47"/>
      </a:accent5>
      <a:accent6>
        <a:srgbClr val="BFBFB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NS 16x9_02_ NEW">
  <a:themeElements>
    <a:clrScheme name="ANS_2017">
      <a:dk1>
        <a:srgbClr val="2F5496"/>
      </a:dk1>
      <a:lt1>
        <a:srgbClr val="FFFFFF"/>
      </a:lt1>
      <a:dk2>
        <a:srgbClr val="2F5496"/>
      </a:dk2>
      <a:lt2>
        <a:srgbClr val="E7E6E6"/>
      </a:lt2>
      <a:accent1>
        <a:srgbClr val="2F5496"/>
      </a:accent1>
      <a:accent2>
        <a:srgbClr val="70AD47"/>
      </a:accent2>
      <a:accent3>
        <a:srgbClr val="FFC000"/>
      </a:accent3>
      <a:accent4>
        <a:srgbClr val="8F45C7"/>
      </a:accent4>
      <a:accent5>
        <a:srgbClr val="70AD47"/>
      </a:accent5>
      <a:accent6>
        <a:srgbClr val="BFBFB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3" ma:contentTypeDescription="Create a new document." ma:contentTypeScope="" ma:versionID="075266a5e00723d5ba79aa56a74766cc">
  <xsd:schema xmlns:xsd="http://www.w3.org/2001/XMLSchema" xmlns:xs="http://www.w3.org/2001/XMLSchema" xmlns:p="http://schemas.microsoft.com/office/2006/metadata/properties" xmlns:ns2="b82b1ec5-da85-45a7-bfb0-80f4a2c0b640" targetNamespace="http://schemas.microsoft.com/office/2006/metadata/properties" ma:root="true" ma:fieldsID="645c830324c1b777594a839e9dedf9a1" ns2:_="">
    <xsd:import namespace="b82b1ec5-da85-45a7-bfb0-80f4a2c0b6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199C74-C702-4201-8D48-C8036C9FC8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105F6B-139A-43A8-B126-4E6A19B1AC3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4DEB0AA-7831-433F-B5E6-C06CD6AC97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b1ec5-da85-45a7-bfb0-80f4a2c0b6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ANS 16x9_02_ NEW</Template>
  <TotalTime>5562</TotalTime>
  <Words>598</Words>
  <Application>Microsoft Office PowerPoint</Application>
  <PresentationFormat>Widescreen</PresentationFormat>
  <Paragraphs>153</Paragraphs>
  <Slides>34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ANS 16x9_02_ NEW</vt:lpstr>
      <vt:lpstr>1_ANS 16x9_02_ NEW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Gravley</dc:creator>
  <cp:lastModifiedBy>Topsakal, Mehmet</cp:lastModifiedBy>
  <cp:revision>122</cp:revision>
  <cp:lastPrinted>2019-11-19T05:35:38Z</cp:lastPrinted>
  <dcterms:created xsi:type="dcterms:W3CDTF">2017-01-30T20:04:56Z</dcterms:created>
  <dcterms:modified xsi:type="dcterms:W3CDTF">2023-06-27T12:41:42Z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