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2" r:id="rId5"/>
    <p:sldId id="265" r:id="rId6"/>
    <p:sldId id="266" r:id="rId7"/>
    <p:sldId id="267" r:id="rId8"/>
    <p:sldId id="269" r:id="rId9"/>
    <p:sldId id="268" r:id="rId10"/>
    <p:sldId id="270" r:id="rId11"/>
    <p:sldId id="272" r:id="rId12"/>
    <p:sldId id="273" r:id="rId13"/>
    <p:sldId id="271" r:id="rId14"/>
    <p:sldId id="274" r:id="rId15"/>
    <p:sldId id="278" r:id="rId16"/>
    <p:sldId id="280" r:id="rId17"/>
    <p:sldId id="279" r:id="rId18"/>
    <p:sldId id="281" r:id="rId19"/>
    <p:sldId id="282" r:id="rId20"/>
    <p:sldId id="283" r:id="rId21"/>
    <p:sldId id="284" r:id="rId22"/>
    <p:sldId id="285" r:id="rId23"/>
    <p:sldId id="286" r:id="rId24"/>
    <p:sldId id="287" r:id="rId25"/>
    <p:sldId id="288" r:id="rId26"/>
    <p:sldId id="290" r:id="rId27"/>
    <p:sldId id="289" r:id="rId28"/>
    <p:sldId id="261"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6327"/>
  </p:normalViewPr>
  <p:slideViewPr>
    <p:cSldViewPr snapToGrid="0">
      <p:cViewPr varScale="1">
        <p:scale>
          <a:sx n="124" d="100"/>
          <a:sy n="124" d="100"/>
        </p:scale>
        <p:origin x="31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BD7E-942B-8415-CCDD-F85A6ED7F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36543E-E466-21E1-07EA-328923565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B386C-D40D-A34E-CBB0-7B1912AF6315}"/>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5" name="Footer Placeholder 4">
            <a:extLst>
              <a:ext uri="{FF2B5EF4-FFF2-40B4-BE49-F238E27FC236}">
                <a16:creationId xmlns:a16="http://schemas.microsoft.com/office/drawing/2014/main" id="{36657361-CFB9-05EF-B492-23C7D61EC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33F09-28F2-1574-CC44-B6BAE7741E0F}"/>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250375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BDBD5-9100-9EEE-CE57-228F29D563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D4EB41-98B4-BF3B-730C-6FBAEC2BB0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7504E-C291-CC94-44B8-B863DED9FB69}"/>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5" name="Footer Placeholder 4">
            <a:extLst>
              <a:ext uri="{FF2B5EF4-FFF2-40B4-BE49-F238E27FC236}">
                <a16:creationId xmlns:a16="http://schemas.microsoft.com/office/drawing/2014/main" id="{DBF23C93-4602-ECF0-0B4E-8309E965E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FB907-8BEA-AD80-B4E6-ADC982B8F6A2}"/>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306002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C6B99-ED6D-4222-9D7E-CD681CB13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7240B7-3C48-2C8E-F36F-E165724217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89ECA-C45D-C1DE-3BE6-5DF8F3AD5717}"/>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5" name="Footer Placeholder 4">
            <a:extLst>
              <a:ext uri="{FF2B5EF4-FFF2-40B4-BE49-F238E27FC236}">
                <a16:creationId xmlns:a16="http://schemas.microsoft.com/office/drawing/2014/main" id="{E07A4CB7-5233-FF29-EF26-BF6C62BE8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CE083-1F4F-2E8E-9487-1DB286B367C3}"/>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92183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01FE-37CC-C596-7EB9-BA943A144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8FBD2C-68DF-64C8-1A02-FDFA809448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D940B-653B-1338-49F5-38F6AA50B09E}"/>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5" name="Footer Placeholder 4">
            <a:extLst>
              <a:ext uri="{FF2B5EF4-FFF2-40B4-BE49-F238E27FC236}">
                <a16:creationId xmlns:a16="http://schemas.microsoft.com/office/drawing/2014/main" id="{89B23A55-5D06-7408-94BA-059037740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4811B-498B-685D-BCC8-E8D1C365A70B}"/>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29337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8FD9-7CCC-F2EF-340D-09F606410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82C001-803E-540E-022A-3B7EFFA698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B7F80-72D9-17C3-140B-C14E61E89C3E}"/>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5" name="Footer Placeholder 4">
            <a:extLst>
              <a:ext uri="{FF2B5EF4-FFF2-40B4-BE49-F238E27FC236}">
                <a16:creationId xmlns:a16="http://schemas.microsoft.com/office/drawing/2014/main" id="{C11EA5F0-5132-9A9C-636D-AA9FCCB46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C4620-05A8-ACA3-E5CE-AE9C505DC074}"/>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311829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7833-9ECA-E7F3-BD44-8E2642F0F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3534E7-3A98-00A0-0DB5-CD0AADBED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AE3D64-A174-6A9B-CF94-37BD6762A3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EF97E-6403-9DCD-79FA-CE8C9526679C}"/>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6" name="Footer Placeholder 5">
            <a:extLst>
              <a:ext uri="{FF2B5EF4-FFF2-40B4-BE49-F238E27FC236}">
                <a16:creationId xmlns:a16="http://schemas.microsoft.com/office/drawing/2014/main" id="{7C43CDE7-BC97-354B-785F-31C2BECA1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1957E-2C3D-0F3F-115A-0B813791FF66}"/>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144218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0D3E-F588-F95C-6CF0-8E3980A3E8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871D1-6006-1B09-3CE3-F9E3742BD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DA036-CC9B-A18F-948D-7115C081D4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15DC1-7095-70AD-8593-C3106B728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F12F25-51EA-8BD6-849B-B4A1E48F8B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9CA3E3-08A2-6B58-A146-C4673C4682C5}"/>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8" name="Footer Placeholder 7">
            <a:extLst>
              <a:ext uri="{FF2B5EF4-FFF2-40B4-BE49-F238E27FC236}">
                <a16:creationId xmlns:a16="http://schemas.microsoft.com/office/drawing/2014/main" id="{137CEF89-8007-BE8A-8191-58FE5337D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97EB-A88C-1390-92E7-FFD3EA670950}"/>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336199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A6F3-EA1E-36F2-D258-CB5E425791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171B92-0DE4-E619-B589-839EFFBA0C39}"/>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4" name="Footer Placeholder 3">
            <a:extLst>
              <a:ext uri="{FF2B5EF4-FFF2-40B4-BE49-F238E27FC236}">
                <a16:creationId xmlns:a16="http://schemas.microsoft.com/office/drawing/2014/main" id="{43388E79-E355-0C5D-B625-691D86355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38EC6-00A5-C8B3-2168-FF44D42742EA}"/>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400137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80496C-F44E-108A-0E8A-F27E4D3898F6}"/>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3" name="Footer Placeholder 2">
            <a:extLst>
              <a:ext uri="{FF2B5EF4-FFF2-40B4-BE49-F238E27FC236}">
                <a16:creationId xmlns:a16="http://schemas.microsoft.com/office/drawing/2014/main" id="{BF8A54AA-FCFA-21A2-C2C4-43F8974887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A3E88D-EA4A-53A0-4EAE-C26385BAF46C}"/>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37588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2AC5-DD47-1702-79F9-98D952CCD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92849C-07E1-BE65-2395-2C73A9B06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5DF3B8-C6C2-FCAD-7924-1FEFFE83D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20706-685A-9891-B2C0-74BBD113549F}"/>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6" name="Footer Placeholder 5">
            <a:extLst>
              <a:ext uri="{FF2B5EF4-FFF2-40B4-BE49-F238E27FC236}">
                <a16:creationId xmlns:a16="http://schemas.microsoft.com/office/drawing/2014/main" id="{10051B59-B4A8-4571-2CE1-A3D3DBD79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4EF73-B923-BDBA-AA5D-9363829D4B7E}"/>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199573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0E53-FA01-DA68-514D-C22061F81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F3D193-CD82-B119-BC56-51F8AA26E7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77F85-F28C-8A6E-0FA7-087A229CB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DFEDE-A0D2-1E89-E165-F4547073A23F}"/>
              </a:ext>
            </a:extLst>
          </p:cNvPr>
          <p:cNvSpPr>
            <a:spLocks noGrp="1"/>
          </p:cNvSpPr>
          <p:nvPr>
            <p:ph type="dt" sz="half" idx="10"/>
          </p:nvPr>
        </p:nvSpPr>
        <p:spPr/>
        <p:txBody>
          <a:bodyPr/>
          <a:lstStyle/>
          <a:p>
            <a:fld id="{FBECA78F-86E1-FD4E-BC2B-CB58AB7E43BA}" type="datetimeFigureOut">
              <a:rPr lang="en-US" smtClean="0"/>
              <a:t>6/27/23</a:t>
            </a:fld>
            <a:endParaRPr lang="en-US"/>
          </a:p>
        </p:txBody>
      </p:sp>
      <p:sp>
        <p:nvSpPr>
          <p:cNvPr id="6" name="Footer Placeholder 5">
            <a:extLst>
              <a:ext uri="{FF2B5EF4-FFF2-40B4-BE49-F238E27FC236}">
                <a16:creationId xmlns:a16="http://schemas.microsoft.com/office/drawing/2014/main" id="{B1A45CD0-668C-FFC5-FA57-993715DAB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8FD63-946C-0C93-F669-33F6AFC7AC22}"/>
              </a:ext>
            </a:extLst>
          </p:cNvPr>
          <p:cNvSpPr>
            <a:spLocks noGrp="1"/>
          </p:cNvSpPr>
          <p:nvPr>
            <p:ph type="sldNum" sz="quarter" idx="12"/>
          </p:nvPr>
        </p:nvSpPr>
        <p:spPr/>
        <p:txBody>
          <a:bodyPr/>
          <a:lstStyle/>
          <a:p>
            <a:fld id="{2765A9AF-E909-034F-891D-9AE84356B8EE}" type="slidenum">
              <a:rPr lang="en-US" smtClean="0"/>
              <a:t>‹#›</a:t>
            </a:fld>
            <a:endParaRPr lang="en-US"/>
          </a:p>
        </p:txBody>
      </p:sp>
    </p:spTree>
    <p:extLst>
      <p:ext uri="{BB962C8B-B14F-4D97-AF65-F5344CB8AC3E}">
        <p14:creationId xmlns:p14="http://schemas.microsoft.com/office/powerpoint/2010/main" val="92471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D5E19-B0A4-6D9D-388C-15A2B638B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500FB8-0FB8-ADC3-37C9-81C7208E93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DCC4-9D11-0CAB-F554-B068F7120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CA78F-86E1-FD4E-BC2B-CB58AB7E43BA}" type="datetimeFigureOut">
              <a:rPr lang="en-US" smtClean="0"/>
              <a:t>6/27/23</a:t>
            </a:fld>
            <a:endParaRPr lang="en-US"/>
          </a:p>
        </p:txBody>
      </p:sp>
      <p:sp>
        <p:nvSpPr>
          <p:cNvPr id="5" name="Footer Placeholder 4">
            <a:extLst>
              <a:ext uri="{FF2B5EF4-FFF2-40B4-BE49-F238E27FC236}">
                <a16:creationId xmlns:a16="http://schemas.microsoft.com/office/drawing/2014/main" id="{4C1E3E92-61A1-32EE-0BA0-91CDFFBA25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01908-0CEA-0C3E-9DE3-F4C8A39507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5A9AF-E909-034F-891D-9AE84356B8EE}" type="slidenum">
              <a:rPr lang="en-US" smtClean="0"/>
              <a:t>‹#›</a:t>
            </a:fld>
            <a:endParaRPr lang="en-US"/>
          </a:p>
        </p:txBody>
      </p:sp>
    </p:spTree>
    <p:extLst>
      <p:ext uri="{BB962C8B-B14F-4D97-AF65-F5344CB8AC3E}">
        <p14:creationId xmlns:p14="http://schemas.microsoft.com/office/powerpoint/2010/main" val="222700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AAD6-6799-60D4-F566-CF271784B14D}"/>
              </a:ext>
            </a:extLst>
          </p:cNvPr>
          <p:cNvSpPr>
            <a:spLocks noGrp="1"/>
          </p:cNvSpPr>
          <p:nvPr>
            <p:ph type="ctrTitle"/>
          </p:nvPr>
        </p:nvSpPr>
        <p:spPr/>
        <p:txBody>
          <a:bodyPr/>
          <a:lstStyle/>
          <a:p>
            <a:r>
              <a:rPr lang="en-US" dirty="0"/>
              <a:t>The Nick Simos Effect</a:t>
            </a:r>
          </a:p>
        </p:txBody>
      </p:sp>
      <p:sp>
        <p:nvSpPr>
          <p:cNvPr id="3" name="Subtitle 2">
            <a:extLst>
              <a:ext uri="{FF2B5EF4-FFF2-40B4-BE49-F238E27FC236}">
                <a16:creationId xmlns:a16="http://schemas.microsoft.com/office/drawing/2014/main" id="{7D4C727C-04AB-DDE7-98C8-0E26B5C11C70}"/>
              </a:ext>
            </a:extLst>
          </p:cNvPr>
          <p:cNvSpPr>
            <a:spLocks noGrp="1"/>
          </p:cNvSpPr>
          <p:nvPr>
            <p:ph type="subTitle" idx="1"/>
          </p:nvPr>
        </p:nvSpPr>
        <p:spPr/>
        <p:txBody>
          <a:bodyPr/>
          <a:lstStyle/>
          <a:p>
            <a:r>
              <a:rPr lang="en-US" dirty="0"/>
              <a:t>Nikolaos Simos Memorial Session</a:t>
            </a:r>
          </a:p>
          <a:p>
            <a:r>
              <a:rPr lang="en-US" dirty="0"/>
              <a:t>at the </a:t>
            </a:r>
            <a:r>
              <a:rPr lang="en-US" dirty="0" err="1"/>
              <a:t>RaDIATE</a:t>
            </a:r>
            <a:r>
              <a:rPr lang="en-US" dirty="0"/>
              <a:t> Collaboration 2023 Annual Meeting</a:t>
            </a:r>
          </a:p>
          <a:p>
            <a:r>
              <a:rPr lang="en-US" dirty="0"/>
              <a:t>P. Hurh (FNAL)</a:t>
            </a:r>
          </a:p>
        </p:txBody>
      </p:sp>
    </p:spTree>
    <p:extLst>
      <p:ext uri="{BB962C8B-B14F-4D97-AF65-F5344CB8AC3E}">
        <p14:creationId xmlns:p14="http://schemas.microsoft.com/office/powerpoint/2010/main" val="1209703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F89BEC47-D965-4DBE-FCA4-D09C9046C65A}"/>
              </a:ext>
            </a:extLst>
          </p:cNvPr>
          <p:cNvPicPr>
            <a:picLocks noChangeAspect="1"/>
          </p:cNvPicPr>
          <p:nvPr/>
        </p:nvPicPr>
        <p:blipFill>
          <a:blip r:embed="rId3"/>
          <a:stretch>
            <a:fillRect/>
          </a:stretch>
        </p:blipFill>
        <p:spPr>
          <a:xfrm>
            <a:off x="4883669" y="241135"/>
            <a:ext cx="7210580" cy="4951542"/>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9938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4" name="Picture 3">
            <a:extLst>
              <a:ext uri="{FF2B5EF4-FFF2-40B4-BE49-F238E27FC236}">
                <a16:creationId xmlns:a16="http://schemas.microsoft.com/office/drawing/2014/main" id="{F098D54D-3323-43E5-FD55-706B7B1712A4}"/>
              </a:ext>
            </a:extLst>
          </p:cNvPr>
          <p:cNvPicPr>
            <a:picLocks noChangeAspect="1"/>
          </p:cNvPicPr>
          <p:nvPr/>
        </p:nvPicPr>
        <p:blipFill>
          <a:blip r:embed="rId3"/>
          <a:stretch>
            <a:fillRect/>
          </a:stretch>
        </p:blipFill>
        <p:spPr>
          <a:xfrm>
            <a:off x="7458536" y="4718220"/>
            <a:ext cx="2524707" cy="2134526"/>
          </a:xfrm>
          <a:prstGeom prst="rect">
            <a:avLst/>
          </a:prstGeom>
        </p:spPr>
      </p:pic>
      <p:pic>
        <p:nvPicPr>
          <p:cNvPr id="5" name="Picture 4">
            <a:extLst>
              <a:ext uri="{FF2B5EF4-FFF2-40B4-BE49-F238E27FC236}">
                <a16:creationId xmlns:a16="http://schemas.microsoft.com/office/drawing/2014/main" id="{0F173C24-C10C-1487-7E6C-9389EE6E3A71}"/>
              </a:ext>
            </a:extLst>
          </p:cNvPr>
          <p:cNvPicPr>
            <a:picLocks noChangeAspect="1"/>
          </p:cNvPicPr>
          <p:nvPr/>
        </p:nvPicPr>
        <p:blipFill>
          <a:blip r:embed="rId4"/>
          <a:stretch>
            <a:fillRect/>
          </a:stretch>
        </p:blipFill>
        <p:spPr>
          <a:xfrm>
            <a:off x="9983244" y="4718220"/>
            <a:ext cx="1695188" cy="2123856"/>
          </a:xfrm>
          <a:prstGeom prst="rect">
            <a:avLst/>
          </a:prstGeom>
        </p:spPr>
      </p:pic>
      <p:pic>
        <p:nvPicPr>
          <p:cNvPr id="3" name="Picture 2">
            <a:extLst>
              <a:ext uri="{FF2B5EF4-FFF2-40B4-BE49-F238E27FC236}">
                <a16:creationId xmlns:a16="http://schemas.microsoft.com/office/drawing/2014/main" id="{40A9828A-0E54-EC62-9B30-ED5301764041}"/>
              </a:ext>
            </a:extLst>
          </p:cNvPr>
          <p:cNvPicPr>
            <a:picLocks noChangeAspect="1"/>
          </p:cNvPicPr>
          <p:nvPr/>
        </p:nvPicPr>
        <p:blipFill>
          <a:blip r:embed="rId5"/>
          <a:stretch>
            <a:fillRect/>
          </a:stretch>
        </p:blipFill>
        <p:spPr>
          <a:xfrm>
            <a:off x="5489213" y="5254"/>
            <a:ext cx="6702785" cy="4795818"/>
          </a:xfrm>
          <a:prstGeom prst="rect">
            <a:avLst/>
          </a:prstGeom>
        </p:spPr>
      </p:pic>
      <p:pic>
        <p:nvPicPr>
          <p:cNvPr id="6" name="Picture 5">
            <a:extLst>
              <a:ext uri="{FF2B5EF4-FFF2-40B4-BE49-F238E27FC236}">
                <a16:creationId xmlns:a16="http://schemas.microsoft.com/office/drawing/2014/main" id="{D9927FCB-D99E-391A-D50B-C140969F0BED}"/>
              </a:ext>
            </a:extLst>
          </p:cNvPr>
          <p:cNvPicPr>
            <a:picLocks noChangeAspect="1"/>
          </p:cNvPicPr>
          <p:nvPr/>
        </p:nvPicPr>
        <p:blipFill>
          <a:blip r:embed="rId6"/>
          <a:stretch>
            <a:fillRect/>
          </a:stretch>
        </p:blipFill>
        <p:spPr>
          <a:xfrm>
            <a:off x="6363222" y="4766426"/>
            <a:ext cx="1095314" cy="2075650"/>
          </a:xfrm>
          <a:prstGeom prst="rect">
            <a:avLst/>
          </a:prstGeom>
        </p:spPr>
      </p:pic>
    </p:spTree>
    <p:extLst>
      <p:ext uri="{BB962C8B-B14F-4D97-AF65-F5344CB8AC3E}">
        <p14:creationId xmlns:p14="http://schemas.microsoft.com/office/powerpoint/2010/main" val="98592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sp>
        <p:nvSpPr>
          <p:cNvPr id="10" name="TextBox 9">
            <a:extLst>
              <a:ext uri="{FF2B5EF4-FFF2-40B4-BE49-F238E27FC236}">
                <a16:creationId xmlns:a16="http://schemas.microsoft.com/office/drawing/2014/main" id="{9D665FF8-F16C-FA56-F08B-3A0AD426C425}"/>
              </a:ext>
            </a:extLst>
          </p:cNvPr>
          <p:cNvSpPr txBox="1"/>
          <p:nvPr/>
        </p:nvSpPr>
        <p:spPr>
          <a:xfrm>
            <a:off x="5416868" y="3811012"/>
            <a:ext cx="6775132" cy="3293209"/>
          </a:xfrm>
          <a:prstGeom prst="rect">
            <a:avLst/>
          </a:prstGeom>
          <a:gradFill>
            <a:gsLst>
              <a:gs pos="0">
                <a:schemeClr val="accent3">
                  <a:lumMod val="110000"/>
                  <a:satMod val="105000"/>
                  <a:tint val="67000"/>
                  <a:alpha val="59470"/>
                </a:scheme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a:defRPr sz="1600" kern="0">
                <a:solidFill>
                  <a:srgbClr val="242424"/>
                </a:solidFill>
                <a:effectLst/>
                <a:latin typeface="Segoe UI" panose="020B0502040204020203" pitchFamily="34" charset="0"/>
                <a:ea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Dear Nick-</a:t>
            </a:r>
            <a:r>
              <a:rPr lang="en-US" dirty="0" err="1"/>
              <a:t>san</a:t>
            </a:r>
            <a:r>
              <a:rPr lang="en-US" dirty="0"/>
              <a:t>, </a:t>
            </a:r>
          </a:p>
          <a:p>
            <a:r>
              <a:rPr lang="en-US" dirty="0"/>
              <a:t>I never forget our visit to you at BNL on Feb. 2017, just before the irradiation campaign starts, we were so excited and happy in front of the capsules waiting for the coming irradiation, and we talked about many things for the future of our collaboration. It is my deep sorrow that I will never be able to meet and work with you again. I’d like to quote our condolence in our first paper in 2020: “</a:t>
            </a:r>
            <a:r>
              <a:rPr lang="en-US" b="1" i="1" dirty="0"/>
              <a:t>Dr. Simos initiated and made possible the pioneering contributions to radiation damage studies of high power </a:t>
            </a:r>
            <a:r>
              <a:rPr lang="en-US" b="1" i="1" dirty="0" err="1"/>
              <a:t>targetry</a:t>
            </a:r>
            <a:r>
              <a:rPr lang="en-US" b="1" i="1" dirty="0"/>
              <a:t> materials, which became the foundational basis of activities conducted by the </a:t>
            </a:r>
            <a:r>
              <a:rPr lang="en-US" b="1" i="1" dirty="0" err="1"/>
              <a:t>RaDIATE</a:t>
            </a:r>
            <a:r>
              <a:rPr lang="en-US" b="1" i="1" dirty="0"/>
              <a:t> collaboration for over a decade</a:t>
            </a:r>
            <a:r>
              <a:rPr lang="en-US" dirty="0"/>
              <a:t>."</a:t>
            </a:r>
          </a:p>
          <a:p>
            <a:r>
              <a:rPr lang="en-US" dirty="0"/>
              <a:t>R.I.P. </a:t>
            </a:r>
          </a:p>
          <a:p>
            <a:r>
              <a:rPr lang="en-US" dirty="0"/>
              <a:t>–  </a:t>
            </a:r>
            <a:r>
              <a:rPr lang="en-US" dirty="0" err="1"/>
              <a:t>Taku</a:t>
            </a:r>
            <a:r>
              <a:rPr lang="en-US" dirty="0"/>
              <a:t> Ishida </a:t>
            </a:r>
          </a:p>
        </p:txBody>
      </p:sp>
      <p:pic>
        <p:nvPicPr>
          <p:cNvPr id="13" name="Picture 12" descr="A picture containing human face, person, clothing, indoor&#10;&#10;Description automatically generated">
            <a:extLst>
              <a:ext uri="{FF2B5EF4-FFF2-40B4-BE49-F238E27FC236}">
                <a16:creationId xmlns:a16="http://schemas.microsoft.com/office/drawing/2014/main" id="{15437A9D-0E8D-4BA1-B958-86608F623944}"/>
              </a:ext>
            </a:extLst>
          </p:cNvPr>
          <p:cNvPicPr>
            <a:picLocks noChangeAspect="1"/>
          </p:cNvPicPr>
          <p:nvPr/>
        </p:nvPicPr>
        <p:blipFill>
          <a:blip r:embed="rId3"/>
          <a:stretch>
            <a:fillRect/>
          </a:stretch>
        </p:blipFill>
        <p:spPr>
          <a:xfrm>
            <a:off x="5416868" y="1"/>
            <a:ext cx="6775132" cy="3811012"/>
          </a:xfrm>
          <a:prstGeom prst="rect">
            <a:avLst/>
          </a:prstGeom>
        </p:spPr>
      </p:pic>
    </p:spTree>
    <p:extLst>
      <p:ext uri="{BB962C8B-B14F-4D97-AF65-F5344CB8AC3E}">
        <p14:creationId xmlns:p14="http://schemas.microsoft.com/office/powerpoint/2010/main" val="278734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6797F2D5-EB97-CC97-84B3-C6F6281685F1}"/>
              </a:ext>
            </a:extLst>
          </p:cNvPr>
          <p:cNvPicPr>
            <a:picLocks noChangeAspect="1"/>
          </p:cNvPicPr>
          <p:nvPr/>
        </p:nvPicPr>
        <p:blipFill>
          <a:blip r:embed="rId3"/>
          <a:stretch>
            <a:fillRect/>
          </a:stretch>
        </p:blipFill>
        <p:spPr>
          <a:xfrm>
            <a:off x="5538673" y="188198"/>
            <a:ext cx="6473735" cy="6344433"/>
          </a:xfrm>
          <a:prstGeom prst="rect">
            <a:avLst/>
          </a:prstGeom>
        </p:spPr>
      </p:pic>
    </p:spTree>
    <p:extLst>
      <p:ext uri="{BB962C8B-B14F-4D97-AF65-F5344CB8AC3E}">
        <p14:creationId xmlns:p14="http://schemas.microsoft.com/office/powerpoint/2010/main" val="418596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7" name="Picture 6">
            <a:extLst>
              <a:ext uri="{FF2B5EF4-FFF2-40B4-BE49-F238E27FC236}">
                <a16:creationId xmlns:a16="http://schemas.microsoft.com/office/drawing/2014/main" id="{C6EA2537-CE66-161A-A14F-4BD2CB806C10}"/>
              </a:ext>
            </a:extLst>
          </p:cNvPr>
          <p:cNvPicPr>
            <a:picLocks noChangeAspect="1"/>
          </p:cNvPicPr>
          <p:nvPr/>
        </p:nvPicPr>
        <p:blipFill>
          <a:blip r:embed="rId3"/>
          <a:stretch>
            <a:fillRect/>
          </a:stretch>
        </p:blipFill>
        <p:spPr>
          <a:xfrm>
            <a:off x="6636486" y="3364326"/>
            <a:ext cx="5555514" cy="3493674"/>
          </a:xfrm>
          <a:prstGeom prst="rect">
            <a:avLst/>
          </a:prstGeom>
        </p:spPr>
      </p:pic>
      <p:pic>
        <p:nvPicPr>
          <p:cNvPr id="9" name="Picture 8">
            <a:extLst>
              <a:ext uri="{FF2B5EF4-FFF2-40B4-BE49-F238E27FC236}">
                <a16:creationId xmlns:a16="http://schemas.microsoft.com/office/drawing/2014/main" id="{9A00F23E-4A7D-EDD0-DFC5-00A51158123B}"/>
              </a:ext>
            </a:extLst>
          </p:cNvPr>
          <p:cNvPicPr>
            <a:picLocks noChangeAspect="1"/>
          </p:cNvPicPr>
          <p:nvPr/>
        </p:nvPicPr>
        <p:blipFill>
          <a:blip r:embed="rId4"/>
          <a:stretch>
            <a:fillRect/>
          </a:stretch>
        </p:blipFill>
        <p:spPr>
          <a:xfrm>
            <a:off x="6636486" y="0"/>
            <a:ext cx="5555514" cy="3493674"/>
          </a:xfrm>
          <a:prstGeom prst="rect">
            <a:avLst/>
          </a:prstGeom>
        </p:spPr>
      </p:pic>
      <p:sp>
        <p:nvSpPr>
          <p:cNvPr id="12" name="TextBox 11">
            <a:extLst>
              <a:ext uri="{FF2B5EF4-FFF2-40B4-BE49-F238E27FC236}">
                <a16:creationId xmlns:a16="http://schemas.microsoft.com/office/drawing/2014/main" id="{9AEA5D25-0B30-F359-1303-9B58BE17387D}"/>
              </a:ext>
            </a:extLst>
          </p:cNvPr>
          <p:cNvSpPr txBox="1"/>
          <p:nvPr/>
        </p:nvSpPr>
        <p:spPr>
          <a:xfrm>
            <a:off x="640080" y="4722153"/>
            <a:ext cx="5737921" cy="2062103"/>
          </a:xfrm>
          <a:prstGeom prst="rect">
            <a:avLst/>
          </a:prstGeom>
          <a:gradFill>
            <a:gsLst>
              <a:gs pos="0">
                <a:schemeClr val="accent3">
                  <a:lumMod val="110000"/>
                  <a:satMod val="105000"/>
                  <a:tint val="67000"/>
                  <a:alpha val="59470"/>
                </a:scheme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a:defRPr sz="1600" kern="0">
                <a:solidFill>
                  <a:srgbClr val="242424"/>
                </a:solidFill>
                <a:effectLst/>
                <a:latin typeface="Segoe UI" panose="020B0502040204020203" pitchFamily="34" charset="0"/>
                <a:ea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On the professional side I admired his “can do” attitude very much, and benefitted from his support and encouragement towards a more practical/experimentalist approach on numerous occasions.</a:t>
            </a:r>
          </a:p>
          <a:p>
            <a:r>
              <a:rPr lang="en-US" dirty="0"/>
              <a:t>For example </a:t>
            </a:r>
            <a:r>
              <a:rPr lang="en-US" b="1" i="1" dirty="0"/>
              <a:t>his encouragement to take forward a number of </a:t>
            </a:r>
            <a:r>
              <a:rPr lang="en-US" b="1" i="1" dirty="0" err="1"/>
              <a:t>HiRadMat</a:t>
            </a:r>
            <a:r>
              <a:rPr lang="en-US" b="1" i="1" dirty="0"/>
              <a:t> experiments, which turned into some of the most interesting and rewarding work I have done</a:t>
            </a:r>
            <a:r>
              <a:rPr lang="en-US" dirty="0"/>
              <a:t>.</a:t>
            </a:r>
          </a:p>
          <a:p>
            <a:pPr algn="r"/>
            <a:r>
              <a:rPr lang="en-US" dirty="0"/>
              <a:t>-P. Loveridge (RAL)</a:t>
            </a:r>
          </a:p>
        </p:txBody>
      </p:sp>
    </p:spTree>
    <p:extLst>
      <p:ext uri="{BB962C8B-B14F-4D97-AF65-F5344CB8AC3E}">
        <p14:creationId xmlns:p14="http://schemas.microsoft.com/office/powerpoint/2010/main" val="12349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a:p>
            <a:r>
              <a:rPr lang="en-US" sz="2000" dirty="0"/>
              <a:t>First irradiated material studies at NSLS (and later NSLS-II)</a:t>
            </a:r>
          </a:p>
          <a:p>
            <a:pPr marL="0" indent="0">
              <a:buNone/>
            </a:pPr>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5" name="Picture 4" descr="A person working on a machine&#10;&#10;Description automatically generated with medium confidence">
            <a:extLst>
              <a:ext uri="{FF2B5EF4-FFF2-40B4-BE49-F238E27FC236}">
                <a16:creationId xmlns:a16="http://schemas.microsoft.com/office/drawing/2014/main" id="{31BF6B7D-902D-97DE-A940-049E3AAA981C}"/>
              </a:ext>
            </a:extLst>
          </p:cNvPr>
          <p:cNvPicPr>
            <a:picLocks noChangeAspect="1"/>
          </p:cNvPicPr>
          <p:nvPr/>
        </p:nvPicPr>
        <p:blipFill rotWithShape="1">
          <a:blip r:embed="rId3"/>
          <a:srcRect t="20639"/>
          <a:stretch/>
        </p:blipFill>
        <p:spPr>
          <a:xfrm>
            <a:off x="5699342" y="0"/>
            <a:ext cx="6492658" cy="6870161"/>
          </a:xfrm>
          <a:prstGeom prst="rect">
            <a:avLst/>
          </a:prstGeom>
        </p:spPr>
      </p:pic>
    </p:spTree>
    <p:extLst>
      <p:ext uri="{BB962C8B-B14F-4D97-AF65-F5344CB8AC3E}">
        <p14:creationId xmlns:p14="http://schemas.microsoft.com/office/powerpoint/2010/main" val="132966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a:p>
            <a:r>
              <a:rPr lang="en-US" sz="2000" dirty="0"/>
              <a:t>First irradiated material studies at NSLS (and later NSLS-II)</a:t>
            </a:r>
          </a:p>
          <a:p>
            <a:pPr marL="0" indent="0">
              <a:buNone/>
            </a:pPr>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A30835C5-19A6-5AAA-03CA-1E6CFF5665AF}"/>
              </a:ext>
            </a:extLst>
          </p:cNvPr>
          <p:cNvPicPr>
            <a:picLocks noChangeAspect="1"/>
          </p:cNvPicPr>
          <p:nvPr/>
        </p:nvPicPr>
        <p:blipFill rotWithShape="1">
          <a:blip r:embed="rId3"/>
          <a:srcRect l="14370" r="10851"/>
          <a:stretch/>
        </p:blipFill>
        <p:spPr>
          <a:xfrm>
            <a:off x="5354263" y="0"/>
            <a:ext cx="6837738" cy="6858000"/>
          </a:xfrm>
          <a:prstGeom prst="rect">
            <a:avLst/>
          </a:prstGeom>
        </p:spPr>
      </p:pic>
    </p:spTree>
    <p:extLst>
      <p:ext uri="{BB962C8B-B14F-4D97-AF65-F5344CB8AC3E}">
        <p14:creationId xmlns:p14="http://schemas.microsoft.com/office/powerpoint/2010/main" val="67003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a:p>
            <a:r>
              <a:rPr lang="en-US" sz="2000" dirty="0"/>
              <a:t>First irradiated material studies at NSLS (and later NSLS-II)</a:t>
            </a:r>
          </a:p>
          <a:p>
            <a:pPr marL="0" indent="0">
              <a:buNone/>
            </a:pPr>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3" name="Picture 2" descr="A picture containing person, human face, clothing, technician&#10;&#10;Description automatically generated">
            <a:extLst>
              <a:ext uri="{FF2B5EF4-FFF2-40B4-BE49-F238E27FC236}">
                <a16:creationId xmlns:a16="http://schemas.microsoft.com/office/drawing/2014/main" id="{FAFB4B9F-424A-A23D-CB45-4F2ED38AB44A}"/>
              </a:ext>
            </a:extLst>
          </p:cNvPr>
          <p:cNvPicPr>
            <a:picLocks noChangeAspect="1"/>
          </p:cNvPicPr>
          <p:nvPr/>
        </p:nvPicPr>
        <p:blipFill>
          <a:blip r:embed="rId3"/>
          <a:stretch>
            <a:fillRect/>
          </a:stretch>
        </p:blipFill>
        <p:spPr>
          <a:xfrm>
            <a:off x="5227528" y="0"/>
            <a:ext cx="6964471" cy="5223353"/>
          </a:xfrm>
          <a:prstGeom prst="rect">
            <a:avLst/>
          </a:prstGeom>
        </p:spPr>
      </p:pic>
      <p:sp>
        <p:nvSpPr>
          <p:cNvPr id="2" name="TextBox 1">
            <a:extLst>
              <a:ext uri="{FF2B5EF4-FFF2-40B4-BE49-F238E27FC236}">
                <a16:creationId xmlns:a16="http://schemas.microsoft.com/office/drawing/2014/main" id="{A627A494-7B9E-95DC-3370-19EED196932C}"/>
              </a:ext>
            </a:extLst>
          </p:cNvPr>
          <p:cNvSpPr txBox="1"/>
          <p:nvPr/>
        </p:nvSpPr>
        <p:spPr>
          <a:xfrm>
            <a:off x="6425852" y="5373666"/>
            <a:ext cx="4815229" cy="369332"/>
          </a:xfrm>
          <a:prstGeom prst="rect">
            <a:avLst/>
          </a:prstGeom>
          <a:noFill/>
        </p:spPr>
        <p:txBody>
          <a:bodyPr wrap="none" rtlCol="0">
            <a:spAutoFit/>
          </a:bodyPr>
          <a:lstStyle/>
          <a:p>
            <a:r>
              <a:rPr lang="en-US" dirty="0"/>
              <a:t>Much more on NSLS I &amp; II in Dave </a:t>
            </a:r>
            <a:r>
              <a:rPr lang="en-US" dirty="0" err="1"/>
              <a:t>Sprouster’s</a:t>
            </a:r>
            <a:r>
              <a:rPr lang="en-US" dirty="0"/>
              <a:t> talk</a:t>
            </a:r>
          </a:p>
        </p:txBody>
      </p:sp>
    </p:spTree>
    <p:extLst>
      <p:ext uri="{BB962C8B-B14F-4D97-AF65-F5344CB8AC3E}">
        <p14:creationId xmlns:p14="http://schemas.microsoft.com/office/powerpoint/2010/main" val="2543269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a:p>
            <a:r>
              <a:rPr lang="en-US" sz="2000" dirty="0"/>
              <a:t>First irradiated material studies at NSLS (and later NSLS-II)</a:t>
            </a:r>
          </a:p>
          <a:p>
            <a:r>
              <a:rPr lang="en-US" sz="2000" dirty="0"/>
              <a:t>Seismic – Vibration studies for light sources and reactors</a:t>
            </a:r>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54A49757-C3E7-7C71-1B0D-E8BA5324D477}"/>
              </a:ext>
            </a:extLst>
          </p:cNvPr>
          <p:cNvPicPr>
            <a:picLocks noChangeAspect="1"/>
          </p:cNvPicPr>
          <p:nvPr/>
        </p:nvPicPr>
        <p:blipFill>
          <a:blip r:embed="rId3"/>
          <a:stretch>
            <a:fillRect/>
          </a:stretch>
        </p:blipFill>
        <p:spPr>
          <a:xfrm>
            <a:off x="4883669" y="1003127"/>
            <a:ext cx="7308331" cy="4851745"/>
          </a:xfrm>
          <a:prstGeom prst="rect">
            <a:avLst/>
          </a:prstGeom>
        </p:spPr>
      </p:pic>
    </p:spTree>
    <p:extLst>
      <p:ext uri="{BB962C8B-B14F-4D97-AF65-F5344CB8AC3E}">
        <p14:creationId xmlns:p14="http://schemas.microsoft.com/office/powerpoint/2010/main" val="251831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a:p>
            <a:r>
              <a:rPr lang="en-US" sz="2000" dirty="0"/>
              <a:t>First irradiated material studies at NSLS (and later NSLS-II)</a:t>
            </a:r>
          </a:p>
          <a:p>
            <a:r>
              <a:rPr lang="en-US" sz="2000" dirty="0"/>
              <a:t>Seismic – Vibration studies for light sources and reactors</a:t>
            </a:r>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3" name="Picture 2">
            <a:extLst>
              <a:ext uri="{FF2B5EF4-FFF2-40B4-BE49-F238E27FC236}">
                <a16:creationId xmlns:a16="http://schemas.microsoft.com/office/drawing/2014/main" id="{E0574ED9-1290-31BF-88AF-334A0DE080B3}"/>
              </a:ext>
            </a:extLst>
          </p:cNvPr>
          <p:cNvPicPr>
            <a:picLocks noChangeAspect="1"/>
          </p:cNvPicPr>
          <p:nvPr/>
        </p:nvPicPr>
        <p:blipFill>
          <a:blip r:embed="rId3"/>
          <a:stretch>
            <a:fillRect/>
          </a:stretch>
        </p:blipFill>
        <p:spPr>
          <a:xfrm>
            <a:off x="4571531" y="325369"/>
            <a:ext cx="7464937" cy="2084365"/>
          </a:xfrm>
          <a:prstGeom prst="rect">
            <a:avLst/>
          </a:prstGeom>
        </p:spPr>
      </p:pic>
      <p:pic>
        <p:nvPicPr>
          <p:cNvPr id="4" name="Picture 3">
            <a:extLst>
              <a:ext uri="{FF2B5EF4-FFF2-40B4-BE49-F238E27FC236}">
                <a16:creationId xmlns:a16="http://schemas.microsoft.com/office/drawing/2014/main" id="{5683F3A4-B54F-751F-13B5-9E189417A4B3}"/>
              </a:ext>
            </a:extLst>
          </p:cNvPr>
          <p:cNvPicPr>
            <a:picLocks noChangeAspect="1"/>
          </p:cNvPicPr>
          <p:nvPr/>
        </p:nvPicPr>
        <p:blipFill>
          <a:blip r:embed="rId4"/>
          <a:stretch>
            <a:fillRect/>
          </a:stretch>
        </p:blipFill>
        <p:spPr>
          <a:xfrm>
            <a:off x="4864144" y="2495584"/>
            <a:ext cx="6846648" cy="3838921"/>
          </a:xfrm>
          <a:prstGeom prst="rect">
            <a:avLst/>
          </a:prstGeom>
        </p:spPr>
      </p:pic>
    </p:spTree>
    <p:extLst>
      <p:ext uri="{BB962C8B-B14F-4D97-AF65-F5344CB8AC3E}">
        <p14:creationId xmlns:p14="http://schemas.microsoft.com/office/powerpoint/2010/main" val="1791124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68B9-CD5F-1915-2A18-C8E04619540A}"/>
              </a:ext>
            </a:extLst>
          </p:cNvPr>
          <p:cNvSpPr>
            <a:spLocks noGrp="1"/>
          </p:cNvSpPr>
          <p:nvPr>
            <p:ph type="title"/>
          </p:nvPr>
        </p:nvSpPr>
        <p:spPr/>
        <p:txBody>
          <a:bodyPr/>
          <a:lstStyle/>
          <a:p>
            <a:r>
              <a:rPr lang="en-US" dirty="0"/>
              <a:t>Session Outline</a:t>
            </a:r>
          </a:p>
        </p:txBody>
      </p:sp>
      <p:sp>
        <p:nvSpPr>
          <p:cNvPr id="3" name="Content Placeholder 2">
            <a:extLst>
              <a:ext uri="{FF2B5EF4-FFF2-40B4-BE49-F238E27FC236}">
                <a16:creationId xmlns:a16="http://schemas.microsoft.com/office/drawing/2014/main" id="{B06ACD0A-A996-2C13-077D-04CD93560BAD}"/>
              </a:ext>
            </a:extLst>
          </p:cNvPr>
          <p:cNvSpPr>
            <a:spLocks noGrp="1"/>
          </p:cNvSpPr>
          <p:nvPr>
            <p:ph idx="1"/>
          </p:nvPr>
        </p:nvSpPr>
        <p:spPr/>
        <p:txBody>
          <a:bodyPr/>
          <a:lstStyle/>
          <a:p>
            <a:r>
              <a:rPr lang="en-US" dirty="0"/>
              <a:t>The Nick Simos Effect – this talk</a:t>
            </a:r>
          </a:p>
          <a:p>
            <a:r>
              <a:rPr lang="en-US" dirty="0"/>
              <a:t>2 HPT/</a:t>
            </a:r>
            <a:r>
              <a:rPr lang="en-US" dirty="0" err="1"/>
              <a:t>RaDIATE</a:t>
            </a:r>
            <a:r>
              <a:rPr lang="en-US" dirty="0"/>
              <a:t> related case studies</a:t>
            </a:r>
          </a:p>
          <a:p>
            <a:pPr lvl="1"/>
            <a:r>
              <a:rPr lang="en-US" b="0" i="0" u="none" strike="noStrike" dirty="0">
                <a:solidFill>
                  <a:srgbClr val="CB6D04"/>
                </a:solidFill>
                <a:effectLst/>
                <a:latin typeface="Liberation Sans"/>
              </a:rPr>
              <a:t>Effect Irradiation on Ferro Fluid Rotary Feedthrough and Permanent Magnet Performance – F. </a:t>
            </a:r>
            <a:r>
              <a:rPr lang="en-US" b="0" i="0" u="none" strike="noStrike" dirty="0" err="1">
                <a:solidFill>
                  <a:srgbClr val="CB6D04"/>
                </a:solidFill>
                <a:effectLst/>
                <a:latin typeface="Liberation Sans"/>
              </a:rPr>
              <a:t>Pellemoine</a:t>
            </a:r>
            <a:r>
              <a:rPr lang="en-US" b="0" i="0" u="none" strike="noStrike" dirty="0">
                <a:solidFill>
                  <a:srgbClr val="CB6D04"/>
                </a:solidFill>
                <a:effectLst/>
                <a:latin typeface="Liberation Sans"/>
              </a:rPr>
              <a:t> (FNAL)</a:t>
            </a:r>
          </a:p>
          <a:p>
            <a:pPr lvl="1"/>
            <a:r>
              <a:rPr lang="en-US" b="0" i="0" u="none" strike="noStrike" dirty="0">
                <a:solidFill>
                  <a:srgbClr val="CB6D04"/>
                </a:solidFill>
                <a:effectLst/>
                <a:latin typeface="Liberation Sans"/>
              </a:rPr>
              <a:t>Simulation of the </a:t>
            </a:r>
            <a:r>
              <a:rPr lang="en-US" b="0" i="0" u="none" strike="noStrike" dirty="0" err="1">
                <a:solidFill>
                  <a:srgbClr val="CB6D04"/>
                </a:solidFill>
                <a:effectLst/>
                <a:latin typeface="Liberation Sans"/>
              </a:rPr>
              <a:t>NuMI</a:t>
            </a:r>
            <a:r>
              <a:rPr lang="en-US" b="0" i="0" u="none" strike="noStrike" dirty="0">
                <a:solidFill>
                  <a:srgbClr val="CB6D04"/>
                </a:solidFill>
                <a:effectLst/>
                <a:latin typeface="Liberation Sans"/>
              </a:rPr>
              <a:t> Target Graphite Failure Incorporating Measured Irradiated Graphite Data – S. </a:t>
            </a:r>
            <a:r>
              <a:rPr lang="en-US" b="0" i="0" u="none" strike="noStrike" dirty="0" err="1">
                <a:solidFill>
                  <a:srgbClr val="CB6D04"/>
                </a:solidFill>
                <a:effectLst/>
                <a:latin typeface="Liberation Sans"/>
              </a:rPr>
              <a:t>Bidhar</a:t>
            </a:r>
            <a:r>
              <a:rPr lang="en-US" b="0" i="0" u="none" strike="noStrike" dirty="0">
                <a:solidFill>
                  <a:srgbClr val="CB6D04"/>
                </a:solidFill>
                <a:effectLst/>
                <a:latin typeface="Liberation Sans"/>
              </a:rPr>
              <a:t>/K. </a:t>
            </a:r>
            <a:r>
              <a:rPr lang="en-US" b="0" i="0" u="none" strike="noStrike" dirty="0" err="1">
                <a:solidFill>
                  <a:srgbClr val="CB6D04"/>
                </a:solidFill>
                <a:effectLst/>
                <a:latin typeface="Liberation Sans"/>
              </a:rPr>
              <a:t>Ammigan</a:t>
            </a:r>
            <a:r>
              <a:rPr lang="en-US" b="0" i="0" u="none" strike="noStrike" dirty="0">
                <a:solidFill>
                  <a:srgbClr val="CB6D04"/>
                </a:solidFill>
                <a:effectLst/>
                <a:latin typeface="Liberation Sans"/>
              </a:rPr>
              <a:t> (FNAL)</a:t>
            </a:r>
          </a:p>
          <a:p>
            <a:r>
              <a:rPr lang="en-US" dirty="0"/>
              <a:t>Highlights of NSLS and NSLS-II work with Nick Simos – D. </a:t>
            </a:r>
            <a:r>
              <a:rPr lang="en-US" dirty="0" err="1"/>
              <a:t>Sprouster</a:t>
            </a:r>
            <a:r>
              <a:rPr lang="en-US" dirty="0"/>
              <a:t> (SBU)</a:t>
            </a:r>
          </a:p>
          <a:p>
            <a:r>
              <a:rPr lang="en-US" dirty="0"/>
              <a:t>Open for attendee remarks</a:t>
            </a:r>
          </a:p>
          <a:p>
            <a:r>
              <a:rPr lang="en-US" dirty="0"/>
              <a:t>Closing with Nick’s Journey in words and Photos – K. Simos</a:t>
            </a:r>
          </a:p>
          <a:p>
            <a:endParaRPr lang="en-US" dirty="0"/>
          </a:p>
        </p:txBody>
      </p:sp>
    </p:spTree>
    <p:extLst>
      <p:ext uri="{BB962C8B-B14F-4D97-AF65-F5344CB8AC3E}">
        <p14:creationId xmlns:p14="http://schemas.microsoft.com/office/powerpoint/2010/main" val="227464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a:p>
            <a:r>
              <a:rPr lang="en-US" sz="2000" dirty="0" err="1"/>
              <a:t>HiRadMat</a:t>
            </a:r>
            <a:r>
              <a:rPr lang="en-US" sz="2000" dirty="0"/>
              <a:t> Beamline at CERN</a:t>
            </a:r>
          </a:p>
          <a:p>
            <a:r>
              <a:rPr lang="en-US" sz="2000" dirty="0"/>
              <a:t>First irradiated material studies at NSLS (and later NSLS-II)</a:t>
            </a:r>
          </a:p>
          <a:p>
            <a:r>
              <a:rPr lang="en-US" sz="2000" dirty="0"/>
              <a:t>Seismic – Vibration studies for light sources and reactors</a:t>
            </a:r>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3" name="Picture 2">
            <a:extLst>
              <a:ext uri="{FF2B5EF4-FFF2-40B4-BE49-F238E27FC236}">
                <a16:creationId xmlns:a16="http://schemas.microsoft.com/office/drawing/2014/main" id="{E0574ED9-1290-31BF-88AF-334A0DE080B3}"/>
              </a:ext>
            </a:extLst>
          </p:cNvPr>
          <p:cNvPicPr>
            <a:picLocks noChangeAspect="1"/>
          </p:cNvPicPr>
          <p:nvPr/>
        </p:nvPicPr>
        <p:blipFill>
          <a:blip r:embed="rId3"/>
          <a:stretch>
            <a:fillRect/>
          </a:stretch>
        </p:blipFill>
        <p:spPr>
          <a:xfrm>
            <a:off x="4264069" y="239519"/>
            <a:ext cx="7772400" cy="2170215"/>
          </a:xfrm>
          <a:prstGeom prst="rect">
            <a:avLst/>
          </a:prstGeom>
        </p:spPr>
      </p:pic>
      <p:pic>
        <p:nvPicPr>
          <p:cNvPr id="5" name="Picture 4">
            <a:extLst>
              <a:ext uri="{FF2B5EF4-FFF2-40B4-BE49-F238E27FC236}">
                <a16:creationId xmlns:a16="http://schemas.microsoft.com/office/drawing/2014/main" id="{3579DFAB-6383-9871-FF6C-9F5E97136915}"/>
              </a:ext>
            </a:extLst>
          </p:cNvPr>
          <p:cNvPicPr>
            <a:picLocks noChangeAspect="1"/>
          </p:cNvPicPr>
          <p:nvPr/>
        </p:nvPicPr>
        <p:blipFill>
          <a:blip r:embed="rId4"/>
          <a:stretch>
            <a:fillRect/>
          </a:stretch>
        </p:blipFill>
        <p:spPr>
          <a:xfrm>
            <a:off x="4971104" y="2488307"/>
            <a:ext cx="7183318" cy="4213678"/>
          </a:xfrm>
          <a:prstGeom prst="rect">
            <a:avLst/>
          </a:prstGeom>
        </p:spPr>
      </p:pic>
    </p:spTree>
    <p:extLst>
      <p:ext uri="{BB962C8B-B14F-4D97-AF65-F5344CB8AC3E}">
        <p14:creationId xmlns:p14="http://schemas.microsoft.com/office/powerpoint/2010/main" val="1544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Many, many examples (like everything just mentioned)</a:t>
            </a:r>
          </a:p>
          <a:p>
            <a:r>
              <a:rPr lang="en-US" sz="2000" dirty="0"/>
              <a:t>Water Cherenkov Photomultiplier Tube Implosion Simulation and Testing</a:t>
            </a:r>
          </a:p>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Engineer</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3EFACCEB-62DC-B482-C622-7827FA70E3EC}"/>
              </a:ext>
            </a:extLst>
          </p:cNvPr>
          <p:cNvPicPr>
            <a:picLocks noChangeAspect="1"/>
          </p:cNvPicPr>
          <p:nvPr/>
        </p:nvPicPr>
        <p:blipFill>
          <a:blip r:embed="rId3"/>
          <a:stretch>
            <a:fillRect/>
          </a:stretch>
        </p:blipFill>
        <p:spPr>
          <a:xfrm>
            <a:off x="5887232" y="85739"/>
            <a:ext cx="4761934" cy="2327261"/>
          </a:xfrm>
          <a:prstGeom prst="rect">
            <a:avLst/>
          </a:prstGeom>
        </p:spPr>
      </p:pic>
      <p:pic>
        <p:nvPicPr>
          <p:cNvPr id="1026" name="Picture 2" descr="LBNE team">
            <a:extLst>
              <a:ext uri="{FF2B5EF4-FFF2-40B4-BE49-F238E27FC236}">
                <a16:creationId xmlns:a16="http://schemas.microsoft.com/office/drawing/2014/main" id="{952EF87A-1B7C-88A6-BAE3-B355054EC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249" y="2413000"/>
            <a:ext cx="7620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211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Many, many examples (like everything just mentioned)</a:t>
            </a:r>
          </a:p>
          <a:p>
            <a:r>
              <a:rPr lang="en-US" sz="2000" dirty="0"/>
              <a:t>Water Cherenkov Photomultiplier Tube Implosion Simulation and Testing</a:t>
            </a:r>
          </a:p>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Engineer</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3074" name="Picture 2">
            <a:extLst>
              <a:ext uri="{FF2B5EF4-FFF2-40B4-BE49-F238E27FC236}">
                <a16:creationId xmlns:a16="http://schemas.microsoft.com/office/drawing/2014/main" id="{FFE70FC0-5C08-C8EE-861E-14E14623D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943" y="0"/>
            <a:ext cx="3117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8EB77B6-0A72-3A17-7D1F-494D2D63C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099" y="256783"/>
            <a:ext cx="4263401" cy="6344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861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Many, many examples (like everything just mentioned)</a:t>
            </a:r>
          </a:p>
          <a:p>
            <a:r>
              <a:rPr lang="en-US" sz="2000" dirty="0"/>
              <a:t>Water Cherenkov Photomultiplier Tube Implosion Simulation and Testing</a:t>
            </a:r>
          </a:p>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Engineer</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5122" name="Picture 2">
            <a:extLst>
              <a:ext uri="{FF2B5EF4-FFF2-40B4-BE49-F238E27FC236}">
                <a16:creationId xmlns:a16="http://schemas.microsoft.com/office/drawing/2014/main" id="{3343A24A-BCFD-9F28-1147-2B973A4CE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620" y="271531"/>
            <a:ext cx="6210300" cy="626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05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Many, many examples (like everything just mentioned)</a:t>
            </a:r>
          </a:p>
          <a:p>
            <a:r>
              <a:rPr lang="en-US" sz="2000" dirty="0"/>
              <a:t>Water Cherenkov Photomultiplier Tube Implosion Simulation and Testing</a:t>
            </a:r>
          </a:p>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Engineer</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95B1DAB4-6E9E-3BF3-3675-569E115B42FD}"/>
              </a:ext>
            </a:extLst>
          </p:cNvPr>
          <p:cNvPicPr>
            <a:picLocks noChangeAspect="1"/>
          </p:cNvPicPr>
          <p:nvPr/>
        </p:nvPicPr>
        <p:blipFill rotWithShape="1">
          <a:blip r:embed="rId3"/>
          <a:srcRect l="16532" r="3410"/>
          <a:stretch/>
        </p:blipFill>
        <p:spPr>
          <a:xfrm>
            <a:off x="4784942" y="0"/>
            <a:ext cx="7407058" cy="6910262"/>
          </a:xfrm>
          <a:prstGeom prst="rect">
            <a:avLst/>
          </a:prstGeom>
        </p:spPr>
      </p:pic>
      <p:sp>
        <p:nvSpPr>
          <p:cNvPr id="4" name="TextBox 3">
            <a:extLst>
              <a:ext uri="{FF2B5EF4-FFF2-40B4-BE49-F238E27FC236}">
                <a16:creationId xmlns:a16="http://schemas.microsoft.com/office/drawing/2014/main" id="{8AE67D1A-4555-8E04-04E3-7A74C602FE68}"/>
              </a:ext>
            </a:extLst>
          </p:cNvPr>
          <p:cNvSpPr txBox="1"/>
          <p:nvPr/>
        </p:nvSpPr>
        <p:spPr>
          <a:xfrm>
            <a:off x="4883669" y="120425"/>
            <a:ext cx="6093912" cy="1077218"/>
          </a:xfrm>
          <a:prstGeom prst="rect">
            <a:avLst/>
          </a:prstGeom>
          <a:solidFill>
            <a:schemeClr val="bg1">
              <a:alpha val="53682"/>
            </a:schemeClr>
          </a:solidFill>
        </p:spPr>
        <p:txBody>
          <a:bodyPr wrap="square">
            <a:spAutoFit/>
          </a:bodyPr>
          <a:lstStyle/>
          <a:p>
            <a:pPr algn="l" fontAlgn="base"/>
            <a:r>
              <a:rPr lang="en-US" sz="1600" b="0" i="0" u="none" strike="noStrike" dirty="0">
                <a:solidFill>
                  <a:srgbClr val="242424"/>
                </a:solidFill>
                <a:effectLst/>
                <a:latin typeface="Segoe UI" panose="020B0502040204020203" pitchFamily="34" charset="0"/>
              </a:rPr>
              <a:t>This is an amazing article when I look at it now.  </a:t>
            </a:r>
            <a:r>
              <a:rPr lang="en-US" sz="1600" b="1" i="1" u="none" strike="noStrike" dirty="0">
                <a:solidFill>
                  <a:srgbClr val="242424"/>
                </a:solidFill>
                <a:effectLst/>
                <a:latin typeface="Segoe UI" panose="020B0502040204020203" pitchFamily="34" charset="0"/>
              </a:rPr>
              <a:t>It is a mechanical engineering dream</a:t>
            </a:r>
            <a:r>
              <a:rPr lang="en-US" sz="1600" b="1" i="0" u="none" strike="noStrike" dirty="0">
                <a:solidFill>
                  <a:srgbClr val="242424"/>
                </a:solidFill>
                <a:effectLst/>
                <a:latin typeface="Segoe UI" panose="020B0502040204020203" pitchFamily="34" charset="0"/>
              </a:rPr>
              <a:t>.</a:t>
            </a:r>
            <a:r>
              <a:rPr lang="en-US" sz="1600" b="0" i="0" u="none" strike="noStrike" dirty="0">
                <a:solidFill>
                  <a:srgbClr val="242424"/>
                </a:solidFill>
                <a:effectLst/>
                <a:latin typeface="Segoe UI" panose="020B0502040204020203" pitchFamily="34" charset="0"/>
              </a:rPr>
              <a:t> We collected beautiful and excellent data and compared with Nick’s model.</a:t>
            </a:r>
          </a:p>
          <a:p>
            <a:pPr algn="r" fontAlgn="base"/>
            <a:r>
              <a:rPr lang="en-US" sz="1600" dirty="0">
                <a:solidFill>
                  <a:srgbClr val="242424"/>
                </a:solidFill>
                <a:latin typeface="Segoe UI" panose="020B0502040204020203" pitchFamily="34" charset="0"/>
              </a:rPr>
              <a:t>-Milind Diwan (BNL)</a:t>
            </a:r>
            <a:endParaRPr lang="en-US" sz="1600" b="0" i="0" u="none" strike="noStrike"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439182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2162937"/>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Motivator, Mentor</a:t>
            </a:r>
          </a:p>
          <a:p>
            <a:r>
              <a:rPr lang="en-US" sz="5400" dirty="0"/>
              <a:t>&amp; Friend</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sp>
        <p:nvSpPr>
          <p:cNvPr id="3" name="Content Placeholder 2">
            <a:extLst>
              <a:ext uri="{FF2B5EF4-FFF2-40B4-BE49-F238E27FC236}">
                <a16:creationId xmlns:a16="http://schemas.microsoft.com/office/drawing/2014/main" id="{A5403CA3-089B-68B2-6416-20068FBB38ED}"/>
              </a:ext>
            </a:extLst>
          </p:cNvPr>
          <p:cNvSpPr txBox="1">
            <a:spLocks/>
          </p:cNvSpPr>
          <p:nvPr/>
        </p:nvSpPr>
        <p:spPr>
          <a:xfrm>
            <a:off x="792480" y="3025299"/>
            <a:ext cx="4243589" cy="3320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Nick was instrumental in motivating me to continue pursuing the </a:t>
            </a:r>
            <a:r>
              <a:rPr lang="en-US" sz="2000" dirty="0" err="1"/>
              <a:t>RaDIATE</a:t>
            </a:r>
            <a:r>
              <a:rPr lang="en-US" sz="2000" dirty="0"/>
              <a:t> Collaboration in spite of seemingly insurmountable bureaucracy and “no-men”.</a:t>
            </a:r>
          </a:p>
          <a:p>
            <a:r>
              <a:rPr lang="en-US" sz="2000" dirty="0"/>
              <a:t>It seems to be a common theme with all his students, post-doc’s, and colleagues</a:t>
            </a:r>
          </a:p>
          <a:p>
            <a:r>
              <a:rPr lang="en-US" sz="2000" dirty="0"/>
              <a:t>“You must see the vision of what can be, before you see the obstacles of what cannot”  - paraphrased from a conversation with Nick</a:t>
            </a:r>
          </a:p>
          <a:p>
            <a:endParaRPr lang="en-US" sz="2000" dirty="0"/>
          </a:p>
        </p:txBody>
      </p:sp>
      <p:pic>
        <p:nvPicPr>
          <p:cNvPr id="6" name="Picture 5" descr="A group of people posing for a photo&#10;&#10;Description automatically generated">
            <a:extLst>
              <a:ext uri="{FF2B5EF4-FFF2-40B4-BE49-F238E27FC236}">
                <a16:creationId xmlns:a16="http://schemas.microsoft.com/office/drawing/2014/main" id="{0C496B47-1EE4-2FCD-1A2C-0EBD045408C2}"/>
              </a:ext>
            </a:extLst>
          </p:cNvPr>
          <p:cNvPicPr>
            <a:picLocks noChangeAspect="1"/>
          </p:cNvPicPr>
          <p:nvPr/>
        </p:nvPicPr>
        <p:blipFill>
          <a:blip r:embed="rId3"/>
          <a:stretch>
            <a:fillRect/>
          </a:stretch>
        </p:blipFill>
        <p:spPr>
          <a:xfrm>
            <a:off x="5862181" y="0"/>
            <a:ext cx="6329819" cy="3537607"/>
          </a:xfrm>
          <a:prstGeom prst="rect">
            <a:avLst/>
          </a:prstGeom>
        </p:spPr>
      </p:pic>
      <p:sp>
        <p:nvSpPr>
          <p:cNvPr id="12" name="TextBox 11">
            <a:extLst>
              <a:ext uri="{FF2B5EF4-FFF2-40B4-BE49-F238E27FC236}">
                <a16:creationId xmlns:a16="http://schemas.microsoft.com/office/drawing/2014/main" id="{F45BD987-2D6C-8592-0327-C2C5DAADF9B9}"/>
              </a:ext>
            </a:extLst>
          </p:cNvPr>
          <p:cNvSpPr txBox="1"/>
          <p:nvPr/>
        </p:nvSpPr>
        <p:spPr>
          <a:xfrm>
            <a:off x="5862181" y="3531471"/>
            <a:ext cx="6329819" cy="2554545"/>
          </a:xfrm>
          <a:prstGeom prst="rect">
            <a:avLst/>
          </a:prstGeom>
          <a:gradFill>
            <a:gsLst>
              <a:gs pos="0">
                <a:schemeClr val="accent3">
                  <a:lumMod val="110000"/>
                  <a:satMod val="105000"/>
                  <a:tint val="67000"/>
                  <a:alpha val="59470"/>
                </a:scheme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a:defRPr sz="1600" kern="0">
                <a:solidFill>
                  <a:srgbClr val="242424"/>
                </a:solidFill>
                <a:effectLst/>
                <a:latin typeface="Segoe UI" panose="020B0502040204020203" pitchFamily="34" charset="0"/>
                <a:ea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With Nick and Mohamed, we performed several experiments at NSLS II and previously at NSLS , where we had the change to see its “last light”. I remember that it was a so touching moment for Nick, who was telling us stories and anecdotes from past years working in that facility, what incredible people he met and the results obtained. … he always supported and believed in me as well as in the scientific contribution of my studies. </a:t>
            </a:r>
            <a:r>
              <a:rPr lang="en-US" b="1" i="1" dirty="0"/>
              <a:t>What he has transmitted to me is his passion for science, dedication to work and commitment with people.</a:t>
            </a:r>
            <a:r>
              <a:rPr lang="en-US" i="1" dirty="0"/>
              <a:t> </a:t>
            </a:r>
          </a:p>
          <a:p>
            <a:pPr algn="r"/>
            <a:r>
              <a:rPr lang="en-US" dirty="0"/>
              <a:t>-Elena </a:t>
            </a:r>
            <a:r>
              <a:rPr lang="en-US" dirty="0" err="1"/>
              <a:t>Quaranta</a:t>
            </a:r>
            <a:r>
              <a:rPr lang="en-US" dirty="0"/>
              <a:t> (PhD student from CERN)</a:t>
            </a:r>
          </a:p>
        </p:txBody>
      </p:sp>
    </p:spTree>
    <p:extLst>
      <p:ext uri="{BB962C8B-B14F-4D97-AF65-F5344CB8AC3E}">
        <p14:creationId xmlns:p14="http://schemas.microsoft.com/office/powerpoint/2010/main" val="157304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2162937"/>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Motivator, Mentor</a:t>
            </a:r>
          </a:p>
          <a:p>
            <a:r>
              <a:rPr lang="en-US" sz="5400" dirty="0"/>
              <a:t>&amp; Friend</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sp>
        <p:nvSpPr>
          <p:cNvPr id="3" name="Content Placeholder 2">
            <a:extLst>
              <a:ext uri="{FF2B5EF4-FFF2-40B4-BE49-F238E27FC236}">
                <a16:creationId xmlns:a16="http://schemas.microsoft.com/office/drawing/2014/main" id="{A5403CA3-089B-68B2-6416-20068FBB38ED}"/>
              </a:ext>
            </a:extLst>
          </p:cNvPr>
          <p:cNvSpPr txBox="1">
            <a:spLocks/>
          </p:cNvSpPr>
          <p:nvPr/>
        </p:nvSpPr>
        <p:spPr>
          <a:xfrm>
            <a:off x="792480" y="3025299"/>
            <a:ext cx="4243589" cy="3320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Nick was instrumental in motivating me to continue pursuing the </a:t>
            </a:r>
            <a:r>
              <a:rPr lang="en-US" sz="2000" dirty="0" err="1"/>
              <a:t>RaDIATE</a:t>
            </a:r>
            <a:r>
              <a:rPr lang="en-US" sz="2000" dirty="0"/>
              <a:t> Collaboration in spite of seemingly insurmountable bureaucracy and “no-men”.</a:t>
            </a:r>
          </a:p>
          <a:p>
            <a:r>
              <a:rPr lang="en-US" sz="2000" dirty="0"/>
              <a:t>It seems to be a common theme with all his students, post-doc’s, and colleagues</a:t>
            </a:r>
          </a:p>
          <a:p>
            <a:r>
              <a:rPr lang="en-US" sz="2000" dirty="0"/>
              <a:t>“You must see the vision of what can be, before you see the obstacles of what cannot”  - paraphrased from a conversation with Nick</a:t>
            </a:r>
          </a:p>
          <a:p>
            <a:endParaRPr lang="en-US" sz="2000" dirty="0"/>
          </a:p>
        </p:txBody>
      </p:sp>
      <p:pic>
        <p:nvPicPr>
          <p:cNvPr id="9218" name="Picture 2" descr="Dmitri MEDVEDEV | Scientist | Ph.D | Brookhaven National Laboratory, NY |  Collider-Accelerator Department | Research profile">
            <a:extLst>
              <a:ext uri="{FF2B5EF4-FFF2-40B4-BE49-F238E27FC236}">
                <a16:creationId xmlns:a16="http://schemas.microsoft.com/office/drawing/2014/main" id="{303360D1-8A04-1CD3-392B-4DE720AE0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3695" y="0"/>
            <a:ext cx="2488305" cy="2488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2B63BA-EE3D-CB0D-A6AE-86B8C50EC7FF}"/>
              </a:ext>
            </a:extLst>
          </p:cNvPr>
          <p:cNvSpPr txBox="1"/>
          <p:nvPr/>
        </p:nvSpPr>
        <p:spPr>
          <a:xfrm>
            <a:off x="6096000" y="2488305"/>
            <a:ext cx="6093912" cy="3077766"/>
          </a:xfrm>
          <a:prstGeom prst="rect">
            <a:avLst/>
          </a:prstGeom>
          <a:gradFill>
            <a:gsLst>
              <a:gs pos="0">
                <a:schemeClr val="accent3">
                  <a:lumMod val="110000"/>
                  <a:satMod val="105000"/>
                  <a:tint val="67000"/>
                  <a:alpha val="59470"/>
                </a:scheme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a:defRPr sz="1600" kern="0">
                <a:solidFill>
                  <a:srgbClr val="242424"/>
                </a:solidFill>
                <a:effectLst/>
                <a:latin typeface="Segoe UI" panose="020B0502040204020203" pitchFamily="34" charset="0"/>
                <a:ea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When I think of Nick, I picture him walking on-site in his grey sweater: if he was nearby, he’d always stop to talk, if he was at a distance, he would always extent his hand with a palm towards you as a greeting. It is almost like </a:t>
            </a:r>
            <a:r>
              <a:rPr lang="en-US" b="1" i="1" dirty="0"/>
              <a:t>he always made you feel important and noticeable</a:t>
            </a:r>
            <a:r>
              <a:rPr lang="en-US" dirty="0"/>
              <a:t>. He treated everyone the same, from technical staff to PhDs, with the same level of respect.  He loved Greece and always showed beautiful parts of it intermingling those with invitations to come and visit “next time I go there”. </a:t>
            </a:r>
          </a:p>
          <a:p>
            <a:r>
              <a:rPr lang="en-US" b="1" i="1" dirty="0"/>
              <a:t>Nick always spoke about science with an incredible enthusiasm.  Even during difficult times for him he would be passionate about science</a:t>
            </a:r>
            <a:r>
              <a:rPr lang="en-US" dirty="0"/>
              <a:t>.</a:t>
            </a:r>
          </a:p>
          <a:p>
            <a:pPr lvl="1" algn="r"/>
            <a:r>
              <a:rPr lang="en-US" dirty="0"/>
              <a:t>-Dmitri Medvedev &amp; </a:t>
            </a:r>
            <a:r>
              <a:rPr lang="en-US" sz="1800" dirty="0">
                <a:solidFill>
                  <a:srgbClr val="242424"/>
                </a:solidFill>
                <a:effectLst/>
                <a:latin typeface="Calibri" panose="020F0502020204030204" pitchFamily="34" charset="0"/>
                <a:ea typeface="Calibri" panose="020F0502020204030204" pitchFamily="34" charset="0"/>
              </a:rPr>
              <a:t>Lisa Muench (BNL-BLIP Colleagues)</a:t>
            </a:r>
            <a:endParaRPr lang="en-US" dirty="0"/>
          </a:p>
        </p:txBody>
      </p:sp>
      <p:pic>
        <p:nvPicPr>
          <p:cNvPr id="9220" name="Picture 4" descr="Brookhaven Chemist Lisa Muench Honored by the Society of Nuclear Medicine  and Molecular Imaging | BNL Newsroom">
            <a:extLst>
              <a:ext uri="{FF2B5EF4-FFF2-40B4-BE49-F238E27FC236}">
                <a16:creationId xmlns:a16="http://schemas.microsoft.com/office/drawing/2014/main" id="{8E81B085-F297-D19B-A805-0D16C1C75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189" y="-6870"/>
            <a:ext cx="3749580" cy="249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61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2162937"/>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Nick the Motivator, Mentor</a:t>
            </a:r>
          </a:p>
          <a:p>
            <a:r>
              <a:rPr lang="en-US" sz="5400" dirty="0"/>
              <a:t>&amp; Friend</a:t>
            </a:r>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sp>
        <p:nvSpPr>
          <p:cNvPr id="3" name="Content Placeholder 2">
            <a:extLst>
              <a:ext uri="{FF2B5EF4-FFF2-40B4-BE49-F238E27FC236}">
                <a16:creationId xmlns:a16="http://schemas.microsoft.com/office/drawing/2014/main" id="{A5403CA3-089B-68B2-6416-20068FBB38ED}"/>
              </a:ext>
            </a:extLst>
          </p:cNvPr>
          <p:cNvSpPr txBox="1">
            <a:spLocks/>
          </p:cNvSpPr>
          <p:nvPr/>
        </p:nvSpPr>
        <p:spPr>
          <a:xfrm>
            <a:off x="792480" y="3025299"/>
            <a:ext cx="4243589" cy="3320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Nick was instrumental in motivating me to continue pursuing the </a:t>
            </a:r>
            <a:r>
              <a:rPr lang="en-US" sz="2000" dirty="0" err="1"/>
              <a:t>RaDIATE</a:t>
            </a:r>
            <a:r>
              <a:rPr lang="en-US" sz="2000" dirty="0"/>
              <a:t> Collaboration in spite of seemingly insurmountable bureaucracy and “no-men”.</a:t>
            </a:r>
          </a:p>
          <a:p>
            <a:r>
              <a:rPr lang="en-US" sz="2000" dirty="0"/>
              <a:t>It seems to be a common theme with all his students, post-doc’s, and colleagues</a:t>
            </a:r>
          </a:p>
          <a:p>
            <a:r>
              <a:rPr lang="en-US" sz="2000" dirty="0"/>
              <a:t>“You must see the vision of what can be, before you see the obstacles of what cannot”  - paraphrased from a conversation with Nick</a:t>
            </a:r>
          </a:p>
          <a:p>
            <a:endParaRPr lang="en-US" sz="2000" dirty="0"/>
          </a:p>
        </p:txBody>
      </p:sp>
      <p:sp>
        <p:nvSpPr>
          <p:cNvPr id="12" name="TextBox 11">
            <a:extLst>
              <a:ext uri="{FF2B5EF4-FFF2-40B4-BE49-F238E27FC236}">
                <a16:creationId xmlns:a16="http://schemas.microsoft.com/office/drawing/2014/main" id="{596C04CF-FF5E-2C9F-0878-034CC84626F4}"/>
              </a:ext>
            </a:extLst>
          </p:cNvPr>
          <p:cNvSpPr txBox="1"/>
          <p:nvPr/>
        </p:nvSpPr>
        <p:spPr>
          <a:xfrm>
            <a:off x="6313714" y="3541734"/>
            <a:ext cx="3624036" cy="3323987"/>
          </a:xfrm>
          <a:prstGeom prst="rect">
            <a:avLst/>
          </a:prstGeom>
          <a:gradFill>
            <a:gsLst>
              <a:gs pos="0">
                <a:schemeClr val="accent3">
                  <a:lumMod val="110000"/>
                  <a:satMod val="105000"/>
                  <a:tint val="67000"/>
                  <a:alpha val="59470"/>
                </a:scheme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a:defRPr sz="1600" kern="0">
                <a:solidFill>
                  <a:srgbClr val="242424"/>
                </a:solidFill>
                <a:effectLst/>
                <a:latin typeface="Segoe UI" panose="020B0502040204020203" pitchFamily="34" charset="0"/>
                <a:ea typeface="Times New Roman" panose="02020603050405020304" pitchFamily="18" charset="0"/>
              </a:defRPr>
            </a:lvl1pPr>
            <a:lvl2pPr lvl="1" algn="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Nick appeared in my life like an enchanter, instantly taking me into his magical world full of new science, ideas, and interesting stories.</a:t>
            </a:r>
            <a:br>
              <a:rPr lang="en-US" dirty="0"/>
            </a:br>
            <a:br>
              <a:rPr lang="en-US" dirty="0"/>
            </a:br>
            <a:r>
              <a:rPr lang="en-US" dirty="0"/>
              <a:t>Every time he stopped by my office it was like a volcano and a tornado entered together with him …. </a:t>
            </a:r>
          </a:p>
          <a:p>
            <a:endParaRPr lang="en-US" dirty="0"/>
          </a:p>
          <a:p>
            <a:r>
              <a:rPr lang="en-US" dirty="0"/>
              <a:t>I remember Nick as a very kind person and a great scientist who deeply affected my life.</a:t>
            </a:r>
          </a:p>
          <a:p>
            <a:pPr algn="r"/>
            <a:r>
              <a:rPr lang="en-US" sz="1800" dirty="0">
                <a:effectLst/>
                <a:latin typeface="Calibri" panose="020F0502020204030204" pitchFamily="34" charset="0"/>
                <a:ea typeface="Calibri" panose="020F0502020204030204" pitchFamily="34" charset="0"/>
                <a:cs typeface="Times New Roman" panose="02020603050405020304" pitchFamily="18" charset="0"/>
              </a:rPr>
              <a:t>-Aleksey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Bolotnik</a:t>
            </a:r>
            <a:r>
              <a:rPr lang="en-US" sz="1800" dirty="0">
                <a:effectLst/>
                <a:latin typeface="Calibri" panose="020F0502020204030204" pitchFamily="34" charset="0"/>
                <a:ea typeface="Calibri" panose="020F0502020204030204" pitchFamily="34" charset="0"/>
                <a:cs typeface="Times New Roman" panose="02020603050405020304" pitchFamily="18" charset="0"/>
              </a:rPr>
              <a:t> (BNL)</a:t>
            </a:r>
            <a:r>
              <a:rPr lang="en-US" dirty="0">
                <a:effectLst/>
              </a:rPr>
              <a:t> </a:t>
            </a:r>
            <a:r>
              <a:rPr lang="en-US" dirty="0"/>
              <a:t> </a:t>
            </a:r>
          </a:p>
        </p:txBody>
      </p:sp>
      <p:pic>
        <p:nvPicPr>
          <p:cNvPr id="10246" name="Picture 6" descr="Nick Simos">
            <a:extLst>
              <a:ext uri="{FF2B5EF4-FFF2-40B4-BE49-F238E27FC236}">
                <a16:creationId xmlns:a16="http://schemas.microsoft.com/office/drawing/2014/main" id="{77AA1988-088A-D79E-DDC9-17F5BA0B4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714" y="0"/>
            <a:ext cx="587828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Aleksey Bolotnikov">
            <a:extLst>
              <a:ext uri="{FF2B5EF4-FFF2-40B4-BE49-F238E27FC236}">
                <a16:creationId xmlns:a16="http://schemas.microsoft.com/office/drawing/2014/main" id="{CD0EDB32-81EF-FD81-42A7-7FB9917A94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74" b="-1"/>
          <a:stretch/>
        </p:blipFill>
        <p:spPr bwMode="auto">
          <a:xfrm>
            <a:off x="9937750" y="3541734"/>
            <a:ext cx="2254250" cy="33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70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730E0C-ADAB-83A0-FD68-A0CED5FDFFF1}"/>
              </a:ext>
            </a:extLst>
          </p:cNvPr>
          <p:cNvSpPr txBox="1"/>
          <p:nvPr/>
        </p:nvSpPr>
        <p:spPr>
          <a:xfrm>
            <a:off x="313150" y="187668"/>
            <a:ext cx="11523945" cy="6740307"/>
          </a:xfrm>
          <a:prstGeom prst="rect">
            <a:avLst/>
          </a:prstGeom>
          <a:noFill/>
        </p:spPr>
        <p:txBody>
          <a:bodyPr wrap="square">
            <a:spAutoFit/>
          </a:bodyPr>
          <a:lstStyle/>
          <a:p>
            <a:r>
              <a:rPr lang="en-US" sz="1100" dirty="0">
                <a:solidFill>
                  <a:srgbClr val="242424"/>
                </a:solidFill>
                <a:effectLst/>
                <a:latin typeface="Segoe UI" panose="020B0502040204020203" pitchFamily="34" charset="0"/>
                <a:ea typeface="Calibri" panose="020F0502020204030204" pitchFamily="34" charset="0"/>
              </a:rPr>
              <a:t>&gt; From: </a:t>
            </a:r>
            <a:r>
              <a:rPr lang="en-US" sz="1100" dirty="0" err="1">
                <a:solidFill>
                  <a:srgbClr val="242424"/>
                </a:solidFill>
                <a:effectLst/>
                <a:latin typeface="Segoe UI" panose="020B0502040204020203" pitchFamily="34" charset="0"/>
                <a:ea typeface="Calibri" panose="020F0502020204030204" pitchFamily="34" charset="0"/>
              </a:rPr>
              <a:t>owner-radiate@listserv.fnal.gov</a:t>
            </a:r>
            <a:r>
              <a:rPr lang="en-US" sz="1100" dirty="0">
                <a:solidFill>
                  <a:srgbClr val="242424"/>
                </a:solidFill>
                <a:effectLst/>
                <a:latin typeface="Segoe UI" panose="020B0502040204020203" pitchFamily="34" charset="0"/>
                <a:ea typeface="Calibri" panose="020F0502020204030204" pitchFamily="34" charset="0"/>
              </a:rPr>
              <a:t> &lt;</a:t>
            </a:r>
            <a:r>
              <a:rPr lang="en-US" sz="1100" dirty="0" err="1">
                <a:solidFill>
                  <a:srgbClr val="242424"/>
                </a:solidFill>
                <a:effectLst/>
                <a:latin typeface="Segoe UI" panose="020B0502040204020203" pitchFamily="34" charset="0"/>
                <a:ea typeface="Calibri" panose="020F0502020204030204" pitchFamily="34" charset="0"/>
              </a:rPr>
              <a:t>owner-radiate@listserv.fnal.gov</a:t>
            </a:r>
            <a:r>
              <a:rPr lang="en-US" sz="1100" dirty="0">
                <a:solidFill>
                  <a:srgbClr val="242424"/>
                </a:solidFill>
                <a:effectLst/>
                <a:latin typeface="Segoe UI" panose="020B0502040204020203" pitchFamily="34" charset="0"/>
                <a:ea typeface="Calibri" panose="020F0502020204030204" pitchFamily="34" charset="0"/>
              </a:rPr>
              <a:t>&gt;</a:t>
            </a:r>
            <a:br>
              <a:rPr lang="en-US" sz="1100" dirty="0">
                <a:solidFill>
                  <a:srgbClr val="242424"/>
                </a:solidFill>
                <a:effectLst/>
                <a:latin typeface="Segoe UI" panose="020B0502040204020203" pitchFamily="34" charset="0"/>
                <a:ea typeface="Calibri" panose="020F0502020204030204" pitchFamily="34" charset="0"/>
              </a:rPr>
            </a:br>
            <a:r>
              <a:rPr lang="en-US" sz="1100" dirty="0">
                <a:solidFill>
                  <a:srgbClr val="242424"/>
                </a:solidFill>
                <a:effectLst/>
                <a:latin typeface="Segoe UI" panose="020B0502040204020203" pitchFamily="34" charset="0"/>
                <a:ea typeface="Calibri" panose="020F0502020204030204" pitchFamily="34" charset="0"/>
              </a:rPr>
              <a:t>&gt; On Behalf Of Simos, Nikolaos</a:t>
            </a:r>
            <a:br>
              <a:rPr lang="en-US" sz="1100" dirty="0">
                <a:solidFill>
                  <a:srgbClr val="242424"/>
                </a:solidFill>
                <a:effectLst/>
                <a:latin typeface="Segoe UI" panose="020B0502040204020203" pitchFamily="34" charset="0"/>
                <a:ea typeface="Calibri" panose="020F0502020204030204" pitchFamily="34" charset="0"/>
              </a:rPr>
            </a:br>
            <a:r>
              <a:rPr lang="en-US" sz="1100" dirty="0">
                <a:solidFill>
                  <a:srgbClr val="242424"/>
                </a:solidFill>
                <a:effectLst/>
                <a:latin typeface="Segoe UI" panose="020B0502040204020203" pitchFamily="34" charset="0"/>
                <a:ea typeface="Calibri" panose="020F0502020204030204" pitchFamily="34" charset="0"/>
              </a:rPr>
              <a:t>&gt; Sent: 27 April 2017 00:22</a:t>
            </a:r>
            <a:br>
              <a:rPr lang="en-US" sz="1100" dirty="0">
                <a:solidFill>
                  <a:srgbClr val="242424"/>
                </a:solidFill>
                <a:effectLst/>
                <a:latin typeface="Segoe UI" panose="020B0502040204020203" pitchFamily="34" charset="0"/>
                <a:ea typeface="Calibri" panose="020F0502020204030204" pitchFamily="34" charset="0"/>
              </a:rPr>
            </a:br>
            <a:r>
              <a:rPr lang="en-US" sz="1100" dirty="0">
                <a:solidFill>
                  <a:srgbClr val="242424"/>
                </a:solidFill>
                <a:effectLst/>
                <a:latin typeface="Segoe UI" panose="020B0502040204020203" pitchFamily="34" charset="0"/>
                <a:ea typeface="Calibri" panose="020F0502020204030204" pitchFamily="34" charset="0"/>
              </a:rPr>
              <a:t>&gt; To: radiate &lt;</a:t>
            </a:r>
            <a:r>
              <a:rPr lang="en-US" sz="1100" dirty="0" err="1">
                <a:solidFill>
                  <a:srgbClr val="242424"/>
                </a:solidFill>
                <a:effectLst/>
                <a:latin typeface="Segoe UI" panose="020B0502040204020203" pitchFamily="34" charset="0"/>
                <a:ea typeface="Calibri" panose="020F0502020204030204" pitchFamily="34" charset="0"/>
              </a:rPr>
              <a:t>radiate@listserv.fnal.gov</a:t>
            </a:r>
            <a:r>
              <a:rPr lang="en-US" sz="1100" dirty="0">
                <a:solidFill>
                  <a:srgbClr val="242424"/>
                </a:solidFill>
                <a:effectLst/>
                <a:latin typeface="Segoe UI" panose="020B0502040204020203" pitchFamily="34" charset="0"/>
                <a:ea typeface="Calibri" panose="020F0502020204030204" pitchFamily="34" charset="0"/>
              </a:rPr>
              <a:t>&gt;; Cutler, Cathy &lt;</a:t>
            </a:r>
            <a:r>
              <a:rPr lang="en-US" sz="1100" dirty="0" err="1">
                <a:solidFill>
                  <a:srgbClr val="242424"/>
                </a:solidFill>
                <a:effectLst/>
                <a:latin typeface="Segoe UI" panose="020B0502040204020203" pitchFamily="34" charset="0"/>
                <a:ea typeface="Calibri" panose="020F0502020204030204" pitchFamily="34" charset="0"/>
              </a:rPr>
              <a:t>ccutler@bnl.gov</a:t>
            </a:r>
            <a:r>
              <a:rPr lang="en-US" sz="1100" dirty="0">
                <a:solidFill>
                  <a:srgbClr val="242424"/>
                </a:solidFill>
                <a:effectLst/>
                <a:latin typeface="Segoe UI" panose="020B0502040204020203" pitchFamily="34" charset="0"/>
                <a:ea typeface="Calibri" panose="020F0502020204030204" pitchFamily="34" charset="0"/>
              </a:rPr>
              <a:t>&gt;</a:t>
            </a:r>
            <a:br>
              <a:rPr lang="en-US" sz="1100" dirty="0">
                <a:solidFill>
                  <a:srgbClr val="242424"/>
                </a:solidFill>
                <a:effectLst/>
                <a:latin typeface="Segoe UI" panose="020B0502040204020203" pitchFamily="34" charset="0"/>
                <a:ea typeface="Calibri" panose="020F0502020204030204" pitchFamily="34" charset="0"/>
              </a:rPr>
            </a:br>
            <a:r>
              <a:rPr lang="en-US" sz="1100" dirty="0">
                <a:solidFill>
                  <a:srgbClr val="242424"/>
                </a:solidFill>
                <a:effectLst/>
                <a:latin typeface="Segoe UI" panose="020B0502040204020203" pitchFamily="34" charset="0"/>
                <a:ea typeface="Calibri" panose="020F0502020204030204" pitchFamily="34" charset="0"/>
              </a:rPr>
              <a:t>&gt; Subject: RADIATE BLIP Experiment Update - WE ARE ON!!!</a:t>
            </a:r>
            <a:br>
              <a:rPr lang="en-US" sz="1100" dirty="0">
                <a:solidFill>
                  <a:srgbClr val="242424"/>
                </a:solidFill>
                <a:effectLst/>
                <a:latin typeface="Segoe UI" panose="020B0502040204020203" pitchFamily="34" charset="0"/>
                <a:ea typeface="Calibri" panose="020F0502020204030204" pitchFamily="34" charset="0"/>
              </a:rPr>
            </a:br>
            <a:r>
              <a:rPr lang="en-US" sz="1100" dirty="0">
                <a:solidFill>
                  <a:srgbClr val="242424"/>
                </a:solidFill>
                <a:effectLst/>
                <a:latin typeface="Segoe UI" panose="020B0502040204020203" pitchFamily="34" charset="0"/>
                <a:ea typeface="Calibri" panose="020F0502020204030204" pitchFamily="34" charset="0"/>
              </a:rPr>
              <a:t>&gt; Importance: High</a:t>
            </a:r>
            <a:br>
              <a:rPr lang="en-US" sz="1400" dirty="0">
                <a:solidFill>
                  <a:srgbClr val="242424"/>
                </a:solidFill>
                <a:effectLst/>
                <a:latin typeface="Segoe UI" panose="020B0502040204020203" pitchFamily="34" charset="0"/>
                <a:ea typeface="Calibri" panose="020F0502020204030204" pitchFamily="34" charset="0"/>
              </a:rPr>
            </a:br>
            <a:br>
              <a:rPr lang="en-US" sz="1400"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Dear Colleagues</a:t>
            </a:r>
            <a:br>
              <a:rPr lang="en-US" sz="1600" dirty="0">
                <a:solidFill>
                  <a:srgbClr val="242424"/>
                </a:solidFill>
                <a:effectLst/>
                <a:latin typeface="Segoe UI" panose="020B0502040204020203" pitchFamily="34" charset="0"/>
                <a:ea typeface="Calibri" panose="020F0502020204030204" pitchFamily="34" charset="0"/>
              </a:rPr>
            </a:br>
            <a:br>
              <a:rPr lang="en-US" sz="1600"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I am pleased to inform you that as 6:55 PM the BIG </a:t>
            </a:r>
            <a:r>
              <a:rPr lang="en-US" sz="1600" dirty="0" err="1">
                <a:solidFill>
                  <a:srgbClr val="242424"/>
                </a:solidFill>
                <a:effectLst/>
                <a:latin typeface="Segoe UI" panose="020B0502040204020203" pitchFamily="34" charset="0"/>
                <a:ea typeface="Calibri" panose="020F0502020204030204" pitchFamily="34" charset="0"/>
              </a:rPr>
              <a:t>RaDIATE</a:t>
            </a:r>
            <a:r>
              <a:rPr lang="en-US" sz="1600" dirty="0">
                <a:solidFill>
                  <a:srgbClr val="242424"/>
                </a:solidFill>
                <a:effectLst/>
                <a:latin typeface="Segoe UI" panose="020B0502040204020203" pitchFamily="34" charset="0"/>
                <a:ea typeface="Calibri" panose="020F0502020204030204" pitchFamily="34" charset="0"/>
              </a:rPr>
              <a:t> Experiment at</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BLIP is on with 180 MeV and 140 </a:t>
            </a:r>
            <a:r>
              <a:rPr lang="en-US" sz="1600" dirty="0" err="1">
                <a:solidFill>
                  <a:srgbClr val="242424"/>
                </a:solidFill>
                <a:effectLst/>
                <a:latin typeface="Segoe UI" panose="020B0502040204020203" pitchFamily="34" charset="0"/>
                <a:ea typeface="Calibri" panose="020F0502020204030204" pitchFamily="34" charset="0"/>
              </a:rPr>
              <a:t>uA</a:t>
            </a:r>
            <a:r>
              <a:rPr lang="en-US" sz="1600" dirty="0">
                <a:solidFill>
                  <a:srgbClr val="242424"/>
                </a:solidFill>
                <a:effectLst/>
                <a:latin typeface="Segoe UI" panose="020B0502040204020203" pitchFamily="34" charset="0"/>
                <a:ea typeface="Calibri" panose="020F0502020204030204" pitchFamily="34" charset="0"/>
              </a:rPr>
              <a:t> beam on target.</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It has been a nail biting day because of the changes in beam energy and the</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uncooperative beam. But the diligence of Deepak made happen.</a:t>
            </a:r>
            <a:br>
              <a:rPr lang="en-US" sz="1600" dirty="0">
                <a:solidFill>
                  <a:srgbClr val="242424"/>
                </a:solidFill>
                <a:effectLst/>
                <a:latin typeface="Segoe UI" panose="020B0502040204020203" pitchFamily="34" charset="0"/>
                <a:ea typeface="Calibri" panose="020F0502020204030204" pitchFamily="34" charset="0"/>
              </a:rPr>
            </a:br>
            <a:endParaRPr lang="en-US" sz="1600" dirty="0">
              <a:solidFill>
                <a:srgbClr val="242424"/>
              </a:solidFill>
              <a:latin typeface="Segoe UI" panose="020B0502040204020203" pitchFamily="34" charset="0"/>
              <a:ea typeface="Calibri" panose="020F0502020204030204" pitchFamily="34" charset="0"/>
            </a:endParaRPr>
          </a:p>
          <a:p>
            <a:r>
              <a:rPr lang="en-US" sz="1600" b="1" dirty="0">
                <a:solidFill>
                  <a:srgbClr val="242424"/>
                </a:solidFill>
                <a:effectLst/>
                <a:latin typeface="Segoe UI" panose="020B0502040204020203" pitchFamily="34" charset="0"/>
                <a:ea typeface="Calibri" panose="020F0502020204030204" pitchFamily="34" charset="0"/>
              </a:rPr>
              <a:t>While the excitement of the science out of this experiment is down the</a:t>
            </a:r>
            <a:r>
              <a:rPr lang="en-US" sz="1600" b="1" dirty="0">
                <a:solidFill>
                  <a:srgbClr val="242424"/>
                </a:solidFill>
                <a:latin typeface="Segoe UI" panose="020B0502040204020203" pitchFamily="34" charset="0"/>
                <a:ea typeface="Calibri" panose="020F0502020204030204" pitchFamily="34" charset="0"/>
              </a:rPr>
              <a:t> </a:t>
            </a:r>
            <a:r>
              <a:rPr lang="en-US" sz="1600" b="1" dirty="0">
                <a:solidFill>
                  <a:srgbClr val="242424"/>
                </a:solidFill>
                <a:effectLst/>
                <a:latin typeface="Segoe UI" panose="020B0502040204020203" pitchFamily="34" charset="0"/>
                <a:ea typeface="Calibri" panose="020F0502020204030204" pitchFamily="34" charset="0"/>
              </a:rPr>
              <a:t>road, this milestone (two years almost in the making) has been reached and</a:t>
            </a:r>
            <a:r>
              <a:rPr lang="en-US" sz="1600" b="1" dirty="0">
                <a:solidFill>
                  <a:srgbClr val="242424"/>
                </a:solidFill>
                <a:latin typeface="Segoe UI" panose="020B0502040204020203" pitchFamily="34" charset="0"/>
                <a:ea typeface="Calibri" panose="020F0502020204030204" pitchFamily="34" charset="0"/>
              </a:rPr>
              <a:t> </a:t>
            </a:r>
            <a:r>
              <a:rPr lang="en-US" sz="1600" b="1" dirty="0">
                <a:solidFill>
                  <a:srgbClr val="242424"/>
                </a:solidFill>
                <a:effectLst/>
                <a:latin typeface="Segoe UI" panose="020B0502040204020203" pitchFamily="34" charset="0"/>
                <a:ea typeface="Calibri" panose="020F0502020204030204" pitchFamily="34" charset="0"/>
              </a:rPr>
              <a:t>we are ON!</a:t>
            </a:r>
            <a:br>
              <a:rPr lang="en-US" sz="1600" b="1"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 </a:t>
            </a:r>
            <a:br>
              <a:rPr lang="en-US" sz="1600"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Us at the </a:t>
            </a:r>
            <a:r>
              <a:rPr lang="en-US" sz="1600" dirty="0" err="1">
                <a:solidFill>
                  <a:srgbClr val="242424"/>
                </a:solidFill>
                <a:effectLst/>
                <a:latin typeface="Segoe UI" panose="020B0502040204020203" pitchFamily="34" charset="0"/>
                <a:ea typeface="Calibri" panose="020F0502020204030204" pitchFamily="34" charset="0"/>
              </a:rPr>
              <a:t>RaDiATE</a:t>
            </a:r>
            <a:r>
              <a:rPr lang="en-US" sz="1600" dirty="0">
                <a:solidFill>
                  <a:srgbClr val="242424"/>
                </a:solidFill>
                <a:effectLst/>
                <a:latin typeface="Segoe UI" panose="020B0502040204020203" pitchFamily="34" charset="0"/>
                <a:ea typeface="Calibri" panose="020F0502020204030204" pitchFamily="34" charset="0"/>
              </a:rPr>
              <a:t> collaboration should extend our thanks and gratitude to</a:t>
            </a:r>
            <a:r>
              <a:rPr lang="en-US" sz="1600" dirty="0">
                <a:solidFill>
                  <a:srgbClr val="242424"/>
                </a:solidFill>
                <a:latin typeface="Segoe UI" panose="020B0502040204020203" pitchFamily="34" charset="0"/>
                <a:ea typeface="Calibri" panose="020F0502020204030204" pitchFamily="34" charset="0"/>
              </a:rPr>
              <a:t> </a:t>
            </a:r>
            <a:r>
              <a:rPr lang="en-US" sz="1600" b="1" dirty="0">
                <a:solidFill>
                  <a:srgbClr val="242424"/>
                </a:solidFill>
                <a:effectLst/>
                <a:latin typeface="Segoe UI" panose="020B0502040204020203" pitchFamily="34" charset="0"/>
                <a:ea typeface="Calibri" panose="020F0502020204030204" pitchFamily="34" charset="0"/>
              </a:rPr>
              <a:t>Cathy's BLIP staff (</a:t>
            </a:r>
            <a:r>
              <a:rPr lang="en-US" sz="1600" b="1" dirty="0" err="1">
                <a:solidFill>
                  <a:srgbClr val="242424"/>
                </a:solidFill>
                <a:effectLst/>
                <a:latin typeface="Segoe UI" panose="020B0502040204020203" pitchFamily="34" charset="0"/>
                <a:ea typeface="Calibri" panose="020F0502020204030204" pitchFamily="34" charset="0"/>
              </a:rPr>
              <a:t>Slawko</a:t>
            </a:r>
            <a:r>
              <a:rPr lang="en-US" sz="1600" b="1" dirty="0">
                <a:solidFill>
                  <a:srgbClr val="242424"/>
                </a:solidFill>
                <a:effectLst/>
                <a:latin typeface="Segoe UI" panose="020B0502040204020203" pitchFamily="34" charset="0"/>
                <a:ea typeface="Calibri" panose="020F0502020204030204" pitchFamily="34" charset="0"/>
              </a:rPr>
              <a:t>, Anna, Jason and of course to our collaboration</a:t>
            </a:r>
            <a:r>
              <a:rPr lang="en-US" sz="1600" b="1" dirty="0">
                <a:solidFill>
                  <a:srgbClr val="242424"/>
                </a:solidFill>
                <a:latin typeface="Segoe UI" panose="020B0502040204020203" pitchFamily="34" charset="0"/>
                <a:ea typeface="Calibri" panose="020F0502020204030204" pitchFamily="34" charset="0"/>
              </a:rPr>
              <a:t> </a:t>
            </a:r>
            <a:r>
              <a:rPr lang="en-US" sz="1600" b="1" dirty="0">
                <a:solidFill>
                  <a:srgbClr val="242424"/>
                </a:solidFill>
                <a:effectLst/>
                <a:latin typeface="Segoe UI" panose="020B0502040204020203" pitchFamily="34" charset="0"/>
                <a:ea typeface="Calibri" panose="020F0502020204030204" pitchFamily="34" charset="0"/>
              </a:rPr>
              <a:t>members Dmitri and Leonard)</a:t>
            </a:r>
            <a:r>
              <a:rPr lang="en-US" sz="1600" dirty="0">
                <a:solidFill>
                  <a:srgbClr val="242424"/>
                </a:solidFill>
                <a:effectLst/>
                <a:latin typeface="Segoe UI" panose="020B0502040204020203" pitchFamily="34" charset="0"/>
                <a:ea typeface="Calibri" panose="020F0502020204030204" pitchFamily="34" charset="0"/>
              </a:rPr>
              <a:t> for the help they offered in crucial times</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(especially today).</a:t>
            </a:r>
          </a:p>
          <a:p>
            <a:endParaRPr lang="en-US" sz="1600" dirty="0">
              <a:solidFill>
                <a:srgbClr val="242424"/>
              </a:solidFill>
              <a:latin typeface="Segoe UI" panose="020B0502040204020203" pitchFamily="34" charset="0"/>
            </a:endParaRPr>
          </a:p>
          <a:p>
            <a:r>
              <a:rPr lang="en-US" sz="1600" dirty="0">
                <a:solidFill>
                  <a:srgbClr val="242424"/>
                </a:solidFill>
                <a:effectLst/>
                <a:latin typeface="Segoe UI" panose="020B0502040204020203" pitchFamily="34" charset="0"/>
                <a:ea typeface="Calibri" panose="020F0502020204030204" pitchFamily="34" charset="0"/>
              </a:rPr>
              <a:t>Also thanks to </a:t>
            </a:r>
            <a:r>
              <a:rPr lang="en-US" sz="1600" b="1" dirty="0">
                <a:solidFill>
                  <a:srgbClr val="242424"/>
                </a:solidFill>
                <a:effectLst/>
                <a:latin typeface="Segoe UI" panose="020B0502040204020203" pitchFamily="34" charset="0"/>
                <a:ea typeface="Calibri" panose="020F0502020204030204" pitchFamily="34" charset="0"/>
              </a:rPr>
              <a:t>Dana and his safety committee </a:t>
            </a:r>
            <a:r>
              <a:rPr lang="en-US" sz="1600" dirty="0">
                <a:solidFill>
                  <a:srgbClr val="242424"/>
                </a:solidFill>
                <a:effectLst/>
                <a:latin typeface="Segoe UI" panose="020B0502040204020203" pitchFamily="34" charset="0"/>
                <a:ea typeface="Calibri" panose="020F0502020204030204" pitchFamily="34" charset="0"/>
              </a:rPr>
              <a:t>for the right attitude and the</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constructive suggestions in the safety review process (their guiding principle</a:t>
            </a:r>
            <a:r>
              <a:rPr lang="en-US" sz="1600" dirty="0">
                <a:solidFill>
                  <a:srgbClr val="242424"/>
                </a:solidFill>
                <a:latin typeface="Segoe UI" panose="020B0502040204020203" pitchFamily="34" charset="0"/>
                <a:ea typeface="Calibri" panose="020F0502020204030204" pitchFamily="34" charset="0"/>
              </a:rPr>
              <a:t> </a:t>
            </a:r>
            <a:r>
              <a:rPr lang="en-US" sz="1600" b="1" dirty="0">
                <a:solidFill>
                  <a:srgbClr val="242424"/>
                </a:solidFill>
                <a:effectLst/>
                <a:latin typeface="Segoe UI" panose="020B0502040204020203" pitchFamily="34" charset="0"/>
                <a:ea typeface="Calibri" panose="020F0502020204030204" pitchFamily="34" charset="0"/>
              </a:rPr>
              <a:t>"we are going to make this work" rather than looking for small things to</a:t>
            </a:r>
            <a:r>
              <a:rPr lang="en-US" sz="1600" b="1" dirty="0">
                <a:solidFill>
                  <a:srgbClr val="242424"/>
                </a:solidFill>
                <a:latin typeface="Segoe UI" panose="020B0502040204020203" pitchFamily="34" charset="0"/>
                <a:ea typeface="Calibri" panose="020F0502020204030204" pitchFamily="34" charset="0"/>
              </a:rPr>
              <a:t> </a:t>
            </a:r>
            <a:r>
              <a:rPr lang="en-US" sz="1600" b="1" dirty="0">
                <a:solidFill>
                  <a:srgbClr val="242424"/>
                </a:solidFill>
                <a:effectLst/>
                <a:latin typeface="Segoe UI" panose="020B0502040204020203" pitchFamily="34" charset="0"/>
                <a:ea typeface="Calibri" panose="020F0502020204030204" pitchFamily="34" charset="0"/>
              </a:rPr>
              <a:t>delay it).</a:t>
            </a:r>
            <a:br>
              <a:rPr lang="en-US" sz="1600" b="1" dirty="0">
                <a:solidFill>
                  <a:srgbClr val="242424"/>
                </a:solidFill>
                <a:effectLst/>
                <a:latin typeface="Segoe UI" panose="020B0502040204020203" pitchFamily="34" charset="0"/>
                <a:ea typeface="Calibri" panose="020F0502020204030204" pitchFamily="34" charset="0"/>
              </a:rPr>
            </a:br>
            <a:br>
              <a:rPr lang="en-US" sz="1600" b="1"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We are running it with a slightly lower beam current for tonight until things</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get stable before the current is pushed up tomorrow.</a:t>
            </a:r>
            <a:r>
              <a:rPr lang="en-US" sz="1600" dirty="0">
                <a:solidFill>
                  <a:srgbClr val="242424"/>
                </a:solidFill>
                <a:latin typeface="Segoe UI" panose="020B0502040204020203" pitchFamily="34" charset="0"/>
                <a:ea typeface="Calibri" panose="020F0502020204030204" pitchFamily="34" charset="0"/>
              </a:rPr>
              <a:t> </a:t>
            </a:r>
            <a:r>
              <a:rPr lang="en-US" sz="1600" dirty="0">
                <a:solidFill>
                  <a:srgbClr val="242424"/>
                </a:solidFill>
                <a:effectLst/>
                <a:latin typeface="Segoe UI" panose="020B0502040204020203" pitchFamily="34" charset="0"/>
                <a:ea typeface="Calibri" panose="020F0502020204030204" pitchFamily="34" charset="0"/>
              </a:rPr>
              <a:t>I will be keeping you posted.</a:t>
            </a:r>
            <a:br>
              <a:rPr lang="en-US" sz="1600" dirty="0">
                <a:solidFill>
                  <a:srgbClr val="242424"/>
                </a:solidFill>
                <a:effectLst/>
                <a:latin typeface="Segoe UI" panose="020B0502040204020203" pitchFamily="34" charset="0"/>
                <a:ea typeface="Calibri" panose="020F0502020204030204" pitchFamily="34" charset="0"/>
              </a:rPr>
            </a:br>
            <a:br>
              <a:rPr lang="en-US" sz="1600" dirty="0">
                <a:solidFill>
                  <a:srgbClr val="242424"/>
                </a:solidFill>
                <a:effectLst/>
                <a:latin typeface="Segoe UI" panose="020B0502040204020203" pitchFamily="34" charset="0"/>
                <a:ea typeface="Calibri" panose="020F0502020204030204" pitchFamily="34" charset="0"/>
              </a:rPr>
            </a:br>
            <a:r>
              <a:rPr lang="en-US" sz="1600" b="1" dirty="0">
                <a:solidFill>
                  <a:srgbClr val="242424"/>
                </a:solidFill>
                <a:effectLst/>
                <a:latin typeface="Segoe UI" panose="020B0502040204020203" pitchFamily="34" charset="0"/>
                <a:ea typeface="Calibri" panose="020F0502020204030204" pitchFamily="34" charset="0"/>
              </a:rPr>
              <a:t>Now I can start to "untie the knots in my stomach" and hopefully relax</a:t>
            </a:r>
            <a:r>
              <a:rPr lang="en-US" sz="1600" dirty="0">
                <a:solidFill>
                  <a:srgbClr val="242424"/>
                </a:solidFill>
                <a:effectLst/>
                <a:latin typeface="Segoe UI" panose="020B0502040204020203" pitchFamily="34" charset="0"/>
                <a:ea typeface="Calibri" panose="020F0502020204030204" pitchFamily="34" charset="0"/>
              </a:rPr>
              <a:t>.</a:t>
            </a:r>
            <a:br>
              <a:rPr lang="en-US" sz="1600" dirty="0">
                <a:solidFill>
                  <a:srgbClr val="242424"/>
                </a:solidFill>
                <a:effectLst/>
                <a:latin typeface="Segoe UI" panose="020B0502040204020203" pitchFamily="34" charset="0"/>
                <a:ea typeface="Calibri" panose="020F0502020204030204" pitchFamily="34" charset="0"/>
              </a:rPr>
            </a:br>
            <a:br>
              <a:rPr lang="en-US" sz="1600"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Cheers</a:t>
            </a:r>
            <a:br>
              <a:rPr lang="en-US" sz="1600" dirty="0">
                <a:solidFill>
                  <a:srgbClr val="242424"/>
                </a:solidFill>
                <a:effectLst/>
                <a:latin typeface="Segoe UI" panose="020B0502040204020203" pitchFamily="34" charset="0"/>
                <a:ea typeface="Calibri" panose="020F0502020204030204" pitchFamily="34" charset="0"/>
              </a:rPr>
            </a:br>
            <a:r>
              <a:rPr lang="en-US" sz="1600" dirty="0">
                <a:solidFill>
                  <a:srgbClr val="242424"/>
                </a:solidFill>
                <a:effectLst/>
                <a:latin typeface="Segoe UI" panose="020B0502040204020203" pitchFamily="34" charset="0"/>
                <a:ea typeface="Calibri" panose="020F0502020204030204" pitchFamily="34" charset="0"/>
              </a:rPr>
              <a:t>Nick</a:t>
            </a:r>
            <a:endParaRPr lang="en-US" sz="1600" dirty="0"/>
          </a:p>
        </p:txBody>
      </p:sp>
    </p:spTree>
    <p:extLst>
      <p:ext uri="{BB962C8B-B14F-4D97-AF65-F5344CB8AC3E}">
        <p14:creationId xmlns:p14="http://schemas.microsoft.com/office/powerpoint/2010/main" val="1764436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 human face, clothing, technician&#10;&#10;Description automatically generated">
            <a:extLst>
              <a:ext uri="{FF2B5EF4-FFF2-40B4-BE49-F238E27FC236}">
                <a16:creationId xmlns:a16="http://schemas.microsoft.com/office/drawing/2014/main" id="{66EC2D02-8D5A-F735-FE44-8358676A5094}"/>
              </a:ext>
            </a:extLst>
          </p:cNvPr>
          <p:cNvPicPr>
            <a:picLocks noGrp="1" noChangeAspect="1"/>
          </p:cNvPicPr>
          <p:nvPr>
            <p:ph idx="1"/>
          </p:nvPr>
        </p:nvPicPr>
        <p:blipFill rotWithShape="1">
          <a:blip r:embed="rId2"/>
          <a:srcRect l="18289"/>
          <a:stretch/>
        </p:blipFill>
        <p:spPr>
          <a:xfrm>
            <a:off x="0" y="0"/>
            <a:ext cx="7499350" cy="6858000"/>
          </a:xfrm>
        </p:spPr>
      </p:pic>
      <p:pic>
        <p:nvPicPr>
          <p:cNvPr id="11266" name="Picture 2" descr="Obituary for Nikolaos Simos | Alexander-Rothwell Funeral Home">
            <a:extLst>
              <a:ext uri="{FF2B5EF4-FFF2-40B4-BE49-F238E27FC236}">
                <a16:creationId xmlns:a16="http://schemas.microsoft.com/office/drawing/2014/main" id="{2A6A9F2C-8E38-2324-A294-291204381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9350" y="0"/>
            <a:ext cx="4692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33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CF89D5-8F50-AD43-AC4B-C54607AED099}"/>
              </a:ext>
            </a:extLst>
          </p:cNvPr>
          <p:cNvPicPr>
            <a:picLocks noChangeAspect="1"/>
          </p:cNvPicPr>
          <p:nvPr/>
        </p:nvPicPr>
        <p:blipFill>
          <a:blip r:embed="rId2"/>
          <a:stretch>
            <a:fillRect/>
          </a:stretch>
        </p:blipFill>
        <p:spPr>
          <a:xfrm>
            <a:off x="6497697" y="281533"/>
            <a:ext cx="5279501" cy="4392612"/>
          </a:xfrm>
          <a:prstGeom prst="rect">
            <a:avLst/>
          </a:prstGeom>
        </p:spPr>
        <p:style>
          <a:lnRef idx="0">
            <a:schemeClr val="accent1"/>
          </a:lnRef>
          <a:fillRef idx="3">
            <a:schemeClr val="accent1"/>
          </a:fillRef>
          <a:effectRef idx="3">
            <a:schemeClr val="accent1"/>
          </a:effectRef>
          <a:fontRef idx="minor">
            <a:schemeClr val="lt1"/>
          </a:fontRef>
        </p:style>
      </p:pic>
      <p:sp>
        <p:nvSpPr>
          <p:cNvPr id="11" name="Content Placeholder 2">
            <a:extLst>
              <a:ext uri="{FF2B5EF4-FFF2-40B4-BE49-F238E27FC236}">
                <a16:creationId xmlns:a16="http://schemas.microsoft.com/office/drawing/2014/main" id="{E23D23D9-1B5F-C92C-4D1D-3559248E03C1}"/>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p:txBody>
      </p:sp>
      <p:sp>
        <p:nvSpPr>
          <p:cNvPr id="12" name="Title 1">
            <a:extLst>
              <a:ext uri="{FF2B5EF4-FFF2-40B4-BE49-F238E27FC236}">
                <a16:creationId xmlns:a16="http://schemas.microsoft.com/office/drawing/2014/main" id="{60CAEA07-2715-551D-6566-14CDC49028AB}"/>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3" name="Picture 12">
            <a:extLst>
              <a:ext uri="{FF2B5EF4-FFF2-40B4-BE49-F238E27FC236}">
                <a16:creationId xmlns:a16="http://schemas.microsoft.com/office/drawing/2014/main" id="{AD458C22-1F26-510B-F692-829A4A84EE25}"/>
              </a:ext>
            </a:extLst>
          </p:cNvPr>
          <p:cNvPicPr>
            <a:picLocks noChangeAspect="1"/>
          </p:cNvPicPr>
          <p:nvPr/>
        </p:nvPicPr>
        <p:blipFill>
          <a:blip r:embed="rId3"/>
          <a:stretch>
            <a:fillRect/>
          </a:stretch>
        </p:blipFill>
        <p:spPr>
          <a:xfrm>
            <a:off x="545883" y="2488306"/>
            <a:ext cx="3733800" cy="228600"/>
          </a:xfrm>
          <a:prstGeom prst="rect">
            <a:avLst/>
          </a:prstGeom>
        </p:spPr>
      </p:pic>
    </p:spTree>
    <p:extLst>
      <p:ext uri="{BB962C8B-B14F-4D97-AF65-F5344CB8AC3E}">
        <p14:creationId xmlns:p14="http://schemas.microsoft.com/office/powerpoint/2010/main" val="3702469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841BEA-1C35-04E1-8035-55614521E4F5}"/>
              </a:ext>
            </a:extLst>
          </p:cNvPr>
          <p:cNvPicPr>
            <a:picLocks noChangeAspect="1"/>
          </p:cNvPicPr>
          <p:nvPr/>
        </p:nvPicPr>
        <p:blipFill>
          <a:blip r:embed="rId2"/>
          <a:stretch>
            <a:fillRect/>
          </a:stretch>
        </p:blipFill>
        <p:spPr>
          <a:xfrm>
            <a:off x="7048072" y="365125"/>
            <a:ext cx="4681459" cy="6081152"/>
          </a:xfrm>
          <a:prstGeom prst="rect">
            <a:avLst/>
          </a:prstGeom>
        </p:spPr>
        <p:style>
          <a:lnRef idx="0">
            <a:schemeClr val="accent1"/>
          </a:lnRef>
          <a:fillRef idx="3">
            <a:schemeClr val="accent1"/>
          </a:fillRef>
          <a:effectRef idx="3">
            <a:schemeClr val="accent1"/>
          </a:effectRef>
          <a:fontRef idx="minor">
            <a:schemeClr val="lt1"/>
          </a:fontRef>
        </p:style>
      </p:pic>
      <p:sp>
        <p:nvSpPr>
          <p:cNvPr id="7" name="Frame 6">
            <a:extLst>
              <a:ext uri="{FF2B5EF4-FFF2-40B4-BE49-F238E27FC236}">
                <a16:creationId xmlns:a16="http://schemas.microsoft.com/office/drawing/2014/main" id="{6127CB56-EBC7-E975-A479-1309CC4EB2B1}"/>
              </a:ext>
            </a:extLst>
          </p:cNvPr>
          <p:cNvSpPr/>
          <p:nvPr/>
        </p:nvSpPr>
        <p:spPr>
          <a:xfrm>
            <a:off x="6863138" y="3996646"/>
            <a:ext cx="5054885" cy="1263722"/>
          </a:xfrm>
          <a:prstGeom prst="frame">
            <a:avLst>
              <a:gd name="adj1" fmla="val 27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3"/>
          <a:stretch>
            <a:fillRect/>
          </a:stretch>
        </p:blipFill>
        <p:spPr>
          <a:xfrm>
            <a:off x="545883" y="2488306"/>
            <a:ext cx="3733800" cy="228600"/>
          </a:xfrm>
          <a:prstGeom prst="rect">
            <a:avLst/>
          </a:prstGeom>
        </p:spPr>
      </p:pic>
    </p:spTree>
    <p:extLst>
      <p:ext uri="{BB962C8B-B14F-4D97-AF65-F5344CB8AC3E}">
        <p14:creationId xmlns:p14="http://schemas.microsoft.com/office/powerpoint/2010/main" val="232019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119F5-66B8-F64C-A876-BACB894F991A}"/>
              </a:ext>
            </a:extLst>
          </p:cNvPr>
          <p:cNvSpPr>
            <a:spLocks noGrp="1"/>
          </p:cNvSpPr>
          <p:nvPr>
            <p:ph type="title"/>
          </p:nvPr>
        </p:nvSpPr>
        <p:spPr>
          <a:xfrm>
            <a:off x="640080" y="325369"/>
            <a:ext cx="4368602" cy="1956841"/>
          </a:xfrm>
        </p:spPr>
        <p:txBody>
          <a:bodyPr anchor="b">
            <a:normAutofit/>
          </a:bodyPr>
          <a:lstStyle/>
          <a:p>
            <a:r>
              <a:rPr lang="en-US" sz="5400" dirty="0"/>
              <a:t>Nick the Initiator</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7D646-2043-4D58-AAA9-3AB6BF65C8A4}"/>
              </a:ext>
            </a:extLst>
          </p:cNvPr>
          <p:cNvSpPr>
            <a:spLocks noGrp="1"/>
          </p:cNvSpPr>
          <p:nvPr>
            <p:ph idx="1"/>
          </p:nvPr>
        </p:nvSpPr>
        <p:spPr>
          <a:xfrm>
            <a:off x="640080" y="2872899"/>
            <a:ext cx="4243589" cy="3320668"/>
          </a:xfrm>
        </p:spPr>
        <p:txBody>
          <a:bodyPr>
            <a:normAutofit/>
          </a:bodyPr>
          <a:lstStyle/>
          <a:p>
            <a:r>
              <a:rPr lang="en-US" sz="2000" dirty="0"/>
              <a:t>BLIP irradiations and </a:t>
            </a:r>
            <a:r>
              <a:rPr lang="en-US" sz="2000" dirty="0" err="1"/>
              <a:t>RaDIATE</a:t>
            </a:r>
            <a:endParaRPr lang="en-US" sz="2000" dirty="0"/>
          </a:p>
        </p:txBody>
      </p:sp>
      <p:pic>
        <p:nvPicPr>
          <p:cNvPr id="5" name="Picture 4" descr="A person working on a computer&#10;&#10;Description automatically generated with low confidence">
            <a:extLst>
              <a:ext uri="{FF2B5EF4-FFF2-40B4-BE49-F238E27FC236}">
                <a16:creationId xmlns:a16="http://schemas.microsoft.com/office/drawing/2014/main" id="{07B4CB1F-F3BF-3CCD-F648-532B03FC45C8}"/>
              </a:ext>
            </a:extLst>
          </p:cNvPr>
          <p:cNvPicPr>
            <a:picLocks noChangeAspect="1"/>
          </p:cNvPicPr>
          <p:nvPr/>
        </p:nvPicPr>
        <p:blipFill rotWithShape="1">
          <a:blip r:embed="rId2"/>
          <a:srcRect l="15951" r="88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594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3" name="Picture 2" descr="A group of men looking at a machine&#10;&#10;Description automatically generated with medium confidence">
            <a:extLst>
              <a:ext uri="{FF2B5EF4-FFF2-40B4-BE49-F238E27FC236}">
                <a16:creationId xmlns:a16="http://schemas.microsoft.com/office/drawing/2014/main" id="{77B94F15-10AC-69DB-9FC0-34333E3FFEED}"/>
              </a:ext>
            </a:extLst>
          </p:cNvPr>
          <p:cNvPicPr>
            <a:picLocks noChangeAspect="1"/>
          </p:cNvPicPr>
          <p:nvPr/>
        </p:nvPicPr>
        <p:blipFill rotWithShape="1">
          <a:blip r:embed="rId3"/>
          <a:srcRect t="16794"/>
          <a:stretch/>
        </p:blipFill>
        <p:spPr>
          <a:xfrm>
            <a:off x="6010382" y="0"/>
            <a:ext cx="6181618" cy="6858000"/>
          </a:xfrm>
          <a:prstGeom prst="rect">
            <a:avLst/>
          </a:prstGeom>
        </p:spPr>
      </p:pic>
      <p:sp>
        <p:nvSpPr>
          <p:cNvPr id="5" name="TextBox 4">
            <a:extLst>
              <a:ext uri="{FF2B5EF4-FFF2-40B4-BE49-F238E27FC236}">
                <a16:creationId xmlns:a16="http://schemas.microsoft.com/office/drawing/2014/main" id="{3DF56EAE-9BEE-8BF4-1CE8-770BD7581298}"/>
              </a:ext>
            </a:extLst>
          </p:cNvPr>
          <p:cNvSpPr txBox="1"/>
          <p:nvPr/>
        </p:nvSpPr>
        <p:spPr>
          <a:xfrm>
            <a:off x="6098088" y="4436012"/>
            <a:ext cx="5453832" cy="2585323"/>
          </a:xfrm>
          <a:prstGeom prst="rect">
            <a:avLst/>
          </a:prstGeom>
          <a:noFill/>
        </p:spPr>
        <p:txBody>
          <a:bodyPr wrap="square">
            <a:spAutoFit/>
          </a:bodyPr>
          <a:lstStyle/>
          <a:p>
            <a:r>
              <a:rPr lang="en-US" sz="1800" b="1" i="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I first started working with Nick about 20 years ago when he approached me to discuss the possibility of studying radiation damage of materials from irradiation at BLIP</a:t>
            </a: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dirty="0">
                <a:solidFill>
                  <a:schemeClr val="bg1">
                    <a:lumMod val="95000"/>
                  </a:schemeClr>
                </a:solidFill>
                <a:effectLst/>
              </a:rPr>
              <a:t> </a:t>
            </a: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I eventually learned a lot about the mechanisms of radiation damage and Nick became a proficient hot cell operator. The collaboration has been highly successful, and obviously continues in the present. </a:t>
            </a:r>
          </a:p>
          <a:p>
            <a:pPr algn="r"/>
            <a:r>
              <a:rPr lang="en-US" dirty="0">
                <a:solidFill>
                  <a:schemeClr val="bg1">
                    <a:lumMod val="95000"/>
                  </a:schemeClr>
                </a:solidFill>
                <a:latin typeface="Calibri" panose="020F0502020204030204" pitchFamily="34" charset="0"/>
                <a:cs typeface="Times New Roman" panose="02020603050405020304" pitchFamily="18" charset="0"/>
              </a:rPr>
              <a:t>-Leonard </a:t>
            </a:r>
            <a:r>
              <a:rPr lang="en-US" dirty="0" err="1">
                <a:solidFill>
                  <a:schemeClr val="bg1">
                    <a:lumMod val="95000"/>
                  </a:schemeClr>
                </a:solidFill>
                <a:latin typeface="Calibri" panose="020F0502020204030204" pitchFamily="34" charset="0"/>
                <a:cs typeface="Times New Roman" panose="02020603050405020304" pitchFamily="18" charset="0"/>
              </a:rPr>
              <a:t>Mausner</a:t>
            </a:r>
            <a:r>
              <a:rPr lang="en-US" dirty="0">
                <a:solidFill>
                  <a:schemeClr val="bg1">
                    <a:lumMod val="95000"/>
                  </a:schemeClr>
                </a:solidFill>
                <a:latin typeface="Calibri" panose="020F0502020204030204" pitchFamily="34" charset="0"/>
                <a:cs typeface="Times New Roman" panose="02020603050405020304" pitchFamily="18" charset="0"/>
              </a:rPr>
              <a:t> (BNL, ret)</a:t>
            </a:r>
            <a:endParaRPr lang="en-US" dirty="0">
              <a:solidFill>
                <a:schemeClr val="bg1">
                  <a:lumMod val="95000"/>
                </a:schemeClr>
              </a:solidFill>
            </a:endParaRPr>
          </a:p>
        </p:txBody>
      </p:sp>
    </p:spTree>
    <p:extLst>
      <p:ext uri="{BB962C8B-B14F-4D97-AF65-F5344CB8AC3E}">
        <p14:creationId xmlns:p14="http://schemas.microsoft.com/office/powerpoint/2010/main" val="325090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BFCAEAC0-4B6C-6399-515F-A5F52B0B8B05}"/>
              </a:ext>
            </a:extLst>
          </p:cNvPr>
          <p:cNvPicPr>
            <a:picLocks noChangeAspect="1"/>
          </p:cNvPicPr>
          <p:nvPr/>
        </p:nvPicPr>
        <p:blipFill>
          <a:blip r:embed="rId3"/>
          <a:stretch>
            <a:fillRect/>
          </a:stretch>
        </p:blipFill>
        <p:spPr>
          <a:xfrm>
            <a:off x="5686817" y="-1"/>
            <a:ext cx="6509610" cy="4885151"/>
          </a:xfrm>
          <a:prstGeom prst="rect">
            <a:avLst/>
          </a:prstGeom>
        </p:spPr>
      </p:pic>
      <p:pic>
        <p:nvPicPr>
          <p:cNvPr id="4" name="Picture 3">
            <a:extLst>
              <a:ext uri="{FF2B5EF4-FFF2-40B4-BE49-F238E27FC236}">
                <a16:creationId xmlns:a16="http://schemas.microsoft.com/office/drawing/2014/main" id="{C41383FE-190D-DBCD-2BA4-906418A947A6}"/>
              </a:ext>
            </a:extLst>
          </p:cNvPr>
          <p:cNvPicPr>
            <a:picLocks noChangeAspect="1"/>
          </p:cNvPicPr>
          <p:nvPr/>
        </p:nvPicPr>
        <p:blipFill>
          <a:blip r:embed="rId4"/>
          <a:stretch>
            <a:fillRect/>
          </a:stretch>
        </p:blipFill>
        <p:spPr>
          <a:xfrm>
            <a:off x="5638500" y="4885149"/>
            <a:ext cx="6553499" cy="1892105"/>
          </a:xfrm>
          <a:prstGeom prst="rect">
            <a:avLst/>
          </a:prstGeom>
        </p:spPr>
      </p:pic>
      <p:sp>
        <p:nvSpPr>
          <p:cNvPr id="6" name="TextBox 5">
            <a:extLst>
              <a:ext uri="{FF2B5EF4-FFF2-40B4-BE49-F238E27FC236}">
                <a16:creationId xmlns:a16="http://schemas.microsoft.com/office/drawing/2014/main" id="{273CF9A5-EFDE-BE65-95B4-BD61CB89EEA5}"/>
              </a:ext>
            </a:extLst>
          </p:cNvPr>
          <p:cNvSpPr txBox="1"/>
          <p:nvPr/>
        </p:nvSpPr>
        <p:spPr>
          <a:xfrm>
            <a:off x="6738167" y="546368"/>
            <a:ext cx="5453832" cy="646331"/>
          </a:xfrm>
          <a:prstGeom prst="rect">
            <a:avLst/>
          </a:prstGeom>
          <a:noFill/>
        </p:spPr>
        <p:txBody>
          <a:bodyPr wrap="square">
            <a:spAutoFit/>
          </a:bodyPr>
          <a:lstStyle/>
          <a:p>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Carbon-Carbon composite and ATJ graphite target arrangement for the E951 experiment</a:t>
            </a:r>
            <a:endParaRPr lang="en-US" dirty="0">
              <a:solidFill>
                <a:schemeClr val="bg1">
                  <a:lumMod val="95000"/>
                </a:schemeClr>
              </a:solidFill>
            </a:endParaRPr>
          </a:p>
        </p:txBody>
      </p:sp>
    </p:spTree>
    <p:extLst>
      <p:ext uri="{BB962C8B-B14F-4D97-AF65-F5344CB8AC3E}">
        <p14:creationId xmlns:p14="http://schemas.microsoft.com/office/powerpoint/2010/main" val="105904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2" name="Picture 1">
            <a:extLst>
              <a:ext uri="{FF2B5EF4-FFF2-40B4-BE49-F238E27FC236}">
                <a16:creationId xmlns:a16="http://schemas.microsoft.com/office/drawing/2014/main" id="{BFCAEAC0-4B6C-6399-515F-A5F52B0B8B05}"/>
              </a:ext>
            </a:extLst>
          </p:cNvPr>
          <p:cNvPicPr>
            <a:picLocks noChangeAspect="1"/>
          </p:cNvPicPr>
          <p:nvPr/>
        </p:nvPicPr>
        <p:blipFill rotWithShape="1">
          <a:blip r:embed="rId3"/>
          <a:srcRect b="21988"/>
          <a:stretch/>
        </p:blipFill>
        <p:spPr>
          <a:xfrm>
            <a:off x="5686817" y="-1"/>
            <a:ext cx="6509610" cy="3811013"/>
          </a:xfrm>
          <a:prstGeom prst="rect">
            <a:avLst/>
          </a:prstGeom>
        </p:spPr>
      </p:pic>
      <p:sp>
        <p:nvSpPr>
          <p:cNvPr id="6" name="TextBox 5">
            <a:extLst>
              <a:ext uri="{FF2B5EF4-FFF2-40B4-BE49-F238E27FC236}">
                <a16:creationId xmlns:a16="http://schemas.microsoft.com/office/drawing/2014/main" id="{273CF9A5-EFDE-BE65-95B4-BD61CB89EEA5}"/>
              </a:ext>
            </a:extLst>
          </p:cNvPr>
          <p:cNvSpPr txBox="1"/>
          <p:nvPr/>
        </p:nvSpPr>
        <p:spPr>
          <a:xfrm>
            <a:off x="6738167" y="546368"/>
            <a:ext cx="5453832" cy="646331"/>
          </a:xfrm>
          <a:prstGeom prst="rect">
            <a:avLst/>
          </a:prstGeom>
          <a:noFill/>
        </p:spPr>
        <p:txBody>
          <a:bodyPr wrap="square">
            <a:spAutoFit/>
          </a:bodyPr>
          <a:lstStyle/>
          <a:p>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Carbon-Carbon composite and ATJ graphite target arrangement for the E951 experiment</a:t>
            </a:r>
            <a:endParaRPr lang="en-US" dirty="0">
              <a:solidFill>
                <a:schemeClr val="bg1">
                  <a:lumMod val="95000"/>
                </a:schemeClr>
              </a:solidFill>
            </a:endParaRPr>
          </a:p>
        </p:txBody>
      </p:sp>
      <p:sp>
        <p:nvSpPr>
          <p:cNvPr id="5" name="TextBox 4">
            <a:extLst>
              <a:ext uri="{FF2B5EF4-FFF2-40B4-BE49-F238E27FC236}">
                <a16:creationId xmlns:a16="http://schemas.microsoft.com/office/drawing/2014/main" id="{6B982320-D7C3-7D21-7E8A-2CE93C9D564A}"/>
              </a:ext>
            </a:extLst>
          </p:cNvPr>
          <p:cNvSpPr txBox="1"/>
          <p:nvPr/>
        </p:nvSpPr>
        <p:spPr>
          <a:xfrm>
            <a:off x="5686816" y="3811012"/>
            <a:ext cx="6505183" cy="3293209"/>
          </a:xfrm>
          <a:prstGeom prst="rect">
            <a:avLst/>
          </a:prstGeom>
          <a:gradFill>
            <a:gsLst>
              <a:gs pos="0">
                <a:schemeClr val="accent3">
                  <a:lumMod val="110000"/>
                  <a:satMod val="105000"/>
                  <a:tint val="67000"/>
                  <a:alpha val="59470"/>
                </a:schemeClr>
              </a:gs>
              <a:gs pos="50000">
                <a:schemeClr val="accent3">
                  <a:lumMod val="105000"/>
                  <a:satMod val="103000"/>
                  <a:tint val="73000"/>
                </a:schemeClr>
              </a:gs>
              <a:gs pos="100000">
                <a:schemeClr val="accent3">
                  <a:lumMod val="105000"/>
                  <a:satMod val="109000"/>
                  <a:tint val="81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600" kern="0" dirty="0">
                <a:solidFill>
                  <a:srgbClr val="242424"/>
                </a:solidFill>
                <a:effectLst/>
                <a:latin typeface="Segoe UI" panose="020B0502040204020203" pitchFamily="34" charset="0"/>
                <a:ea typeface="Times New Roman" panose="02020603050405020304" pitchFamily="18" charset="0"/>
              </a:rPr>
              <a:t>I’d met Nick much before HRM. I first recall during target experiments at the AGS where Nick took interest in our dynamic strain measuring systems. We’d been working on those for mercury targets but had also done in-beam tests with solid targets including graphite rods back in the day. </a:t>
            </a:r>
            <a:r>
              <a:rPr lang="en-US" sz="1600" b="1" i="1"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Another early interaction was at IWSMT in </a:t>
            </a:r>
            <a:r>
              <a:rPr lang="en-US" sz="1600" b="1" i="1" kern="0" dirty="0" err="1">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Hayama</a:t>
            </a:r>
            <a:r>
              <a:rPr lang="en-US" sz="1600" b="1" i="1"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Japan.  Nick presented on potential for graphite targets for neutrino factory concepts</a:t>
            </a:r>
            <a:r>
              <a:rPr lang="en-US" sz="16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 I recall he stimulated considerable discussion.</a:t>
            </a:r>
            <a:endParaRPr lang="en-US" sz="1600" kern="0" dirty="0">
              <a:solidFill>
                <a:srgbClr val="242424"/>
              </a:solidFill>
              <a:latin typeface="Segoe UI" panose="020B0502040204020203" pitchFamily="34" charset="0"/>
              <a:ea typeface="Times New Roman" panose="02020603050405020304" pitchFamily="18" charset="0"/>
              <a:cs typeface="Times New Roman" panose="02020603050405020304" pitchFamily="18" charset="0"/>
            </a:endParaRPr>
          </a:p>
          <a:p>
            <a:r>
              <a:rPr lang="en-US" sz="1600" kern="0" dirty="0">
                <a:solidFill>
                  <a:srgbClr val="242424"/>
                </a:solidFill>
                <a:effectLst/>
                <a:latin typeface="Segoe UI" panose="020B0502040204020203" pitchFamily="34" charset="0"/>
                <a:ea typeface="Times New Roman" panose="02020603050405020304" pitchFamily="18" charset="0"/>
              </a:rPr>
              <a:t>	</a:t>
            </a:r>
            <a:r>
              <a:rPr lang="en-US" sz="1600" b="1" i="1" kern="0" dirty="0">
                <a:solidFill>
                  <a:srgbClr val="242424"/>
                </a:solidFill>
                <a:effectLst/>
                <a:latin typeface="Segoe UI" panose="020B0502040204020203" pitchFamily="34" charset="0"/>
                <a:ea typeface="Times New Roman" panose="02020603050405020304" pitchFamily="18" charset="0"/>
              </a:rPr>
              <a:t>We shared a keen appreciation on the critical value for conducting in-beam experiments, and all the challenges that come with that</a:t>
            </a:r>
            <a:r>
              <a:rPr lang="en-US" sz="1600" kern="0" dirty="0">
                <a:solidFill>
                  <a:srgbClr val="242424"/>
                </a:solidFill>
                <a:effectLst/>
                <a:latin typeface="Segoe UI" panose="020B0502040204020203" pitchFamily="34" charset="0"/>
                <a:ea typeface="Times New Roman" panose="02020603050405020304" pitchFamily="18" charset="0"/>
              </a:rPr>
              <a:t>. I really enjoyed working with Nick on the HRM Sci Board. He he greatly missed.</a:t>
            </a:r>
            <a:r>
              <a:rPr lang="en-US" sz="1600" dirty="0">
                <a:effectLst/>
              </a:rPr>
              <a:t> </a:t>
            </a:r>
          </a:p>
          <a:p>
            <a:pPr algn="r"/>
            <a:r>
              <a:rPr lang="en-US" sz="1600" kern="100" dirty="0">
                <a:latin typeface="Calibri" panose="020F0502020204030204" pitchFamily="34" charset="0"/>
                <a:ea typeface="Calibri" panose="020F0502020204030204" pitchFamily="34" charset="0"/>
                <a:cs typeface="Times New Roman" panose="02020603050405020304" pitchFamily="18" charset="0"/>
              </a:rPr>
              <a:t>- Bernie Riemer (ORNL, ret)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6353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BC17AA-A6B9-B48D-336E-7BBC99C4101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BLIP irradiations and </a:t>
            </a:r>
            <a:r>
              <a:rPr lang="en-US" sz="2000" dirty="0" err="1"/>
              <a:t>RaDIATE</a:t>
            </a:r>
            <a:endParaRPr lang="en-US" sz="2000" dirty="0"/>
          </a:p>
          <a:p>
            <a:r>
              <a:rPr lang="en-US" sz="2000" dirty="0"/>
              <a:t>High Power </a:t>
            </a:r>
            <a:r>
              <a:rPr lang="en-US" sz="2000" dirty="0" err="1"/>
              <a:t>Targetry</a:t>
            </a:r>
            <a:r>
              <a:rPr lang="en-US" sz="2000" dirty="0"/>
              <a:t> Community</a:t>
            </a:r>
          </a:p>
          <a:p>
            <a:r>
              <a:rPr lang="en-US" sz="2000" dirty="0"/>
              <a:t>Neutrino Super-beams for Long-Baseline Nu Oscillation Experiments</a:t>
            </a:r>
          </a:p>
        </p:txBody>
      </p:sp>
      <p:sp>
        <p:nvSpPr>
          <p:cNvPr id="11" name="Title 1">
            <a:extLst>
              <a:ext uri="{FF2B5EF4-FFF2-40B4-BE49-F238E27FC236}">
                <a16:creationId xmlns:a16="http://schemas.microsoft.com/office/drawing/2014/main" id="{E6B27B80-E139-B602-A81D-A1F72947B101}"/>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t>Nick the Initiator</a:t>
            </a:r>
            <a:endParaRPr lang="en-US" sz="5400" dirty="0"/>
          </a:p>
        </p:txBody>
      </p:sp>
      <p:pic>
        <p:nvPicPr>
          <p:cNvPr id="14" name="Picture 13">
            <a:extLst>
              <a:ext uri="{FF2B5EF4-FFF2-40B4-BE49-F238E27FC236}">
                <a16:creationId xmlns:a16="http://schemas.microsoft.com/office/drawing/2014/main" id="{A8AC2BAF-EF59-87E7-85DC-C569A2DFCFF5}"/>
              </a:ext>
            </a:extLst>
          </p:cNvPr>
          <p:cNvPicPr>
            <a:picLocks noChangeAspect="1"/>
          </p:cNvPicPr>
          <p:nvPr/>
        </p:nvPicPr>
        <p:blipFill>
          <a:blip r:embed="rId2"/>
          <a:stretch>
            <a:fillRect/>
          </a:stretch>
        </p:blipFill>
        <p:spPr>
          <a:xfrm>
            <a:off x="545883" y="2488306"/>
            <a:ext cx="3733800" cy="228600"/>
          </a:xfrm>
          <a:prstGeom prst="rect">
            <a:avLst/>
          </a:prstGeom>
        </p:spPr>
      </p:pic>
      <p:pic>
        <p:nvPicPr>
          <p:cNvPr id="3" name="Picture 2">
            <a:extLst>
              <a:ext uri="{FF2B5EF4-FFF2-40B4-BE49-F238E27FC236}">
                <a16:creationId xmlns:a16="http://schemas.microsoft.com/office/drawing/2014/main" id="{0D73C3E3-5343-C826-5FFE-C7EFFD55B9F3}"/>
              </a:ext>
            </a:extLst>
          </p:cNvPr>
          <p:cNvPicPr>
            <a:picLocks noChangeAspect="1"/>
          </p:cNvPicPr>
          <p:nvPr/>
        </p:nvPicPr>
        <p:blipFill>
          <a:blip r:embed="rId3"/>
          <a:stretch>
            <a:fillRect/>
          </a:stretch>
        </p:blipFill>
        <p:spPr>
          <a:xfrm>
            <a:off x="4730804" y="0"/>
            <a:ext cx="7461196" cy="4672962"/>
          </a:xfrm>
          <a:prstGeom prst="rect">
            <a:avLst/>
          </a:prstGeom>
        </p:spPr>
      </p:pic>
      <p:pic>
        <p:nvPicPr>
          <p:cNvPr id="7" name="Picture 6">
            <a:extLst>
              <a:ext uri="{FF2B5EF4-FFF2-40B4-BE49-F238E27FC236}">
                <a16:creationId xmlns:a16="http://schemas.microsoft.com/office/drawing/2014/main" id="{6FFACDB5-7EED-7186-1D4C-6E395B87B093}"/>
              </a:ext>
            </a:extLst>
          </p:cNvPr>
          <p:cNvPicPr>
            <a:picLocks noChangeAspect="1"/>
          </p:cNvPicPr>
          <p:nvPr/>
        </p:nvPicPr>
        <p:blipFill>
          <a:blip r:embed="rId4"/>
          <a:stretch>
            <a:fillRect/>
          </a:stretch>
        </p:blipFill>
        <p:spPr>
          <a:xfrm>
            <a:off x="5723305" y="5088887"/>
            <a:ext cx="6162851" cy="1576196"/>
          </a:xfrm>
          <a:prstGeom prst="rect">
            <a:avLst/>
          </a:prstGeom>
        </p:spPr>
      </p:pic>
      <p:sp>
        <p:nvSpPr>
          <p:cNvPr id="9" name="TextBox 8">
            <a:extLst>
              <a:ext uri="{FF2B5EF4-FFF2-40B4-BE49-F238E27FC236}">
                <a16:creationId xmlns:a16="http://schemas.microsoft.com/office/drawing/2014/main" id="{9C8C9923-4C0E-B436-CE13-34A390EE57E6}"/>
              </a:ext>
            </a:extLst>
          </p:cNvPr>
          <p:cNvSpPr txBox="1"/>
          <p:nvPr/>
        </p:nvSpPr>
        <p:spPr>
          <a:xfrm>
            <a:off x="7916450" y="5507653"/>
            <a:ext cx="1483098" cy="369332"/>
          </a:xfrm>
          <a:prstGeom prst="rect">
            <a:avLst/>
          </a:prstGeom>
          <a:noFill/>
        </p:spPr>
        <p:txBody>
          <a:bodyPr wrap="none" rtlCol="0">
            <a:spAutoFit/>
          </a:bodyPr>
          <a:lstStyle/>
          <a:p>
            <a:r>
              <a:rPr lang="en-US" dirty="0"/>
              <a:t>June 26, 2006</a:t>
            </a:r>
          </a:p>
        </p:txBody>
      </p:sp>
    </p:spTree>
    <p:extLst>
      <p:ext uri="{BB962C8B-B14F-4D97-AF65-F5344CB8AC3E}">
        <p14:creationId xmlns:p14="http://schemas.microsoft.com/office/powerpoint/2010/main" val="1498180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{3075B5D0-D646-7740-B00D-CCFD13F2DDF3}tf10001120</Template>
  <TotalTime>356</TotalTime>
  <Words>1923</Words>
  <Application>Microsoft Macintosh PowerPoint</Application>
  <PresentationFormat>Widescreen</PresentationFormat>
  <Paragraphs>149</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Liberation Sans</vt:lpstr>
      <vt:lpstr>Segoe UI</vt:lpstr>
      <vt:lpstr>Office Theme</vt:lpstr>
      <vt:lpstr>The Nick Simos Effect</vt:lpstr>
      <vt:lpstr>Session Outline</vt:lpstr>
      <vt:lpstr>PowerPoint Presentation</vt:lpstr>
      <vt:lpstr>PowerPoint Presentation</vt:lpstr>
      <vt:lpstr>Nick the Initiator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Nick Simos Effect</dc:title>
  <dc:creator>Patrick G Hurh</dc:creator>
  <cp:lastModifiedBy>Patrick G Hurh</cp:lastModifiedBy>
  <cp:revision>24</cp:revision>
  <dcterms:created xsi:type="dcterms:W3CDTF">2023-06-23T18:26:12Z</dcterms:created>
  <dcterms:modified xsi:type="dcterms:W3CDTF">2023-06-27T13:38:21Z</dcterms:modified>
</cp:coreProperties>
</file>