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64" r:id="rId2"/>
    <p:sldId id="1130" r:id="rId3"/>
    <p:sldId id="786" r:id="rId4"/>
    <p:sldId id="305" r:id="rId5"/>
    <p:sldId id="1132" r:id="rId6"/>
    <p:sldId id="309" r:id="rId7"/>
    <p:sldId id="3509" r:id="rId8"/>
    <p:sldId id="3510" r:id="rId9"/>
    <p:sldId id="3513" r:id="rId10"/>
    <p:sldId id="3514" r:id="rId11"/>
    <p:sldId id="3512" r:id="rId12"/>
    <p:sldId id="344" r:id="rId13"/>
    <p:sldId id="3511" r:id="rId14"/>
    <p:sldId id="3515" r:id="rId15"/>
    <p:sldId id="3516" r:id="rId16"/>
    <p:sldId id="310" r:id="rId17"/>
    <p:sldId id="727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225197"/>
    <a:srgbClr val="0A83BC"/>
    <a:srgbClr val="1B6AA7"/>
    <a:srgbClr val="1B68B4"/>
    <a:srgbClr val="2276CC"/>
    <a:srgbClr val="1F6EBF"/>
    <a:srgbClr val="007CB9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9"/>
    <p:restoredTop sz="96054"/>
  </p:normalViewPr>
  <p:slideViewPr>
    <p:cSldViewPr snapToGrid="0" snapToObjects="1">
      <p:cViewPr varScale="1">
        <p:scale>
          <a:sx n="123" d="100"/>
          <a:sy n="123" d="100"/>
        </p:scale>
        <p:origin x="76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8F6E-C25B-5243-B228-09C51D42B08C}" type="datetimeFigureOut">
              <a:rPr lang="en-US" smtClean="0"/>
              <a:t>6/27/23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FA19D-20C9-AA4E-9A46-AAE7B51E5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07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FA19D-20C9-AA4E-9A46-AAE7B51E5E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57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3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52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1FA19D-20C9-AA4E-9A46-AAE7B51E5E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47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D6711DB-9902-3E49-8285-2C96101C4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069" y="3112401"/>
            <a:ext cx="6202836" cy="12808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B68B4"/>
                </a:solidFill>
              </a:defRPr>
            </a:lvl1pPr>
          </a:lstStyle>
          <a:p>
            <a:r>
              <a:rPr lang="en-US" sz="3000" b="1"/>
              <a:t>Click to edit Master title style</a:t>
            </a:r>
            <a:endParaRPr lang="en-US" sz="2000" b="0" i="1" dirty="0"/>
          </a:p>
        </p:txBody>
      </p:sp>
    </p:spTree>
    <p:extLst>
      <p:ext uri="{BB962C8B-B14F-4D97-AF65-F5344CB8AC3E}">
        <p14:creationId xmlns:p14="http://schemas.microsoft.com/office/powerpoint/2010/main" val="116201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26F617-1208-0048-B993-2E9EA7284B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447" y="103695"/>
            <a:ext cx="11207261" cy="7151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1B68B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447" y="993847"/>
            <a:ext cx="11207261" cy="5187460"/>
          </a:xfrm>
        </p:spPr>
        <p:txBody>
          <a:bodyPr/>
          <a:lstStyle>
            <a:lvl1pPr>
              <a:buClr>
                <a:srgbClr val="1B68B4"/>
              </a:buClr>
              <a:defRPr sz="2200" baseline="0"/>
            </a:lvl1pPr>
            <a:lvl2pPr>
              <a:buClr>
                <a:srgbClr val="1B68B4"/>
              </a:buClr>
              <a:defRPr sz="2000" baseline="0"/>
            </a:lvl2pPr>
            <a:lvl3pPr>
              <a:buClr>
                <a:srgbClr val="1B68B4"/>
              </a:buClr>
              <a:defRPr sz="1800" baseline="0"/>
            </a:lvl3pPr>
            <a:lvl4pPr>
              <a:buClr>
                <a:srgbClr val="1B68B4"/>
              </a:buClr>
              <a:defRPr sz="1800" baseline="0"/>
            </a:lvl4pPr>
            <a:lvl5pPr>
              <a:buClr>
                <a:srgbClr val="1B68B4"/>
              </a:buClr>
              <a:defRPr sz="1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75AD89-B258-2142-99EA-450755857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5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0C429EF-AA48-6C47-8C71-E75EB01C14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53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A922B1-4872-3D46-BE4F-80AD52A1D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447" y="103695"/>
            <a:ext cx="11207261" cy="7151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 b="1">
                <a:solidFill>
                  <a:srgbClr val="1B68B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447" y="993847"/>
            <a:ext cx="11207261" cy="5187460"/>
          </a:xfrm>
        </p:spPr>
        <p:txBody>
          <a:bodyPr/>
          <a:lstStyle>
            <a:lvl1pPr>
              <a:buClr>
                <a:srgbClr val="1B68B4"/>
              </a:buClr>
              <a:defRPr sz="2200" baseline="0"/>
            </a:lvl1pPr>
            <a:lvl2pPr>
              <a:buClr>
                <a:srgbClr val="1B68B4"/>
              </a:buClr>
              <a:defRPr sz="2000" baseline="0"/>
            </a:lvl2pPr>
            <a:lvl3pPr>
              <a:buClr>
                <a:srgbClr val="1B68B4"/>
              </a:buClr>
              <a:defRPr sz="1800" baseline="0"/>
            </a:lvl3pPr>
            <a:lvl4pPr>
              <a:buClr>
                <a:srgbClr val="1B68B4"/>
              </a:buClr>
              <a:defRPr sz="1800" baseline="0"/>
            </a:lvl4pPr>
            <a:lvl5pPr>
              <a:buClr>
                <a:srgbClr val="1B68B4"/>
              </a:buClr>
              <a:defRPr sz="1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75AD89-B258-2142-99EA-450755857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5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0C429EF-AA48-6C47-8C71-E75EB01C14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43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177"/>
            <a:ext cx="10515600" cy="8603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19349"/>
            <a:ext cx="5181600" cy="4351338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19349"/>
            <a:ext cx="5181600" cy="4351338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29EF-AA48-6C47-8C71-E75EB01C1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2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144EB8-07D6-4540-9E5B-67DB374AE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04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2B5ED-DC70-CE46-8573-06E2D41FB4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568" y="54231"/>
            <a:ext cx="10515600" cy="866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568" y="92049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76CC"/>
              </a:buClr>
              <a:buSzTx/>
              <a:buFont typeface="Wingdings" charset="2"/>
              <a:buChar char="§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76CC"/>
              </a:buClr>
              <a:buSzTx/>
              <a:buFont typeface="Wingdings" charset="2"/>
              <a:buChar char="§"/>
              <a:tabLst/>
              <a:defRPr/>
            </a:pPr>
            <a:r>
              <a:rPr lang="en-US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76CC"/>
              </a:buClr>
              <a:buSzTx/>
              <a:buFont typeface="Wingdings" charset="2"/>
              <a:buChar char="§"/>
              <a:tabLst/>
              <a:defRPr/>
            </a:pPr>
            <a:r>
              <a:rPr lang="en-US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76CC"/>
              </a:buClr>
              <a:buSzTx/>
              <a:buFont typeface="Wingdings" charset="2"/>
              <a:buChar char="§"/>
              <a:tabLst/>
              <a:defRPr/>
            </a:pPr>
            <a:r>
              <a:rPr lang="en-US"/>
              <a:t>Fourth level</a:t>
            </a:r>
          </a:p>
          <a:p>
            <a:pPr marL="228600" marR="0" lvl="4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276CC"/>
              </a:buClr>
              <a:buSzTx/>
              <a:buFont typeface="Wingdings" charset="2"/>
              <a:buChar char="§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4234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0C429EF-AA48-6C47-8C71-E75EB01C14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9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rgbClr val="1B68B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B68B4"/>
        </a:buClr>
        <a:buFont typeface="Wingdings" charset="2"/>
        <a:buChar char="§"/>
        <a:defRPr sz="22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68B4"/>
        </a:buClr>
        <a:buFont typeface="Wingdings" charset="2"/>
        <a:buChar char="§"/>
        <a:defRPr sz="20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68B4"/>
        </a:buClr>
        <a:buFont typeface="Wingdings" charset="2"/>
        <a:buChar char="§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68B4"/>
        </a:buClr>
        <a:buFont typeface="Wingdings" charset="2"/>
        <a:buChar char="§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68B4"/>
        </a:buClr>
        <a:buFont typeface="Wingdings" charset="2"/>
        <a:buChar char="§"/>
        <a:defRPr sz="18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12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image" Target="../media/image58.jpe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7.jpeg"/><Relationship Id="rId5" Type="http://schemas.microsoft.com/office/2007/relationships/hdphoto" Target="../media/hdphoto11.wdp"/><Relationship Id="rId10" Type="http://schemas.openxmlformats.org/officeDocument/2006/relationships/image" Target="../media/image76.jpeg"/><Relationship Id="rId4" Type="http://schemas.openxmlformats.org/officeDocument/2006/relationships/image" Target="../media/image72.jpeg"/><Relationship Id="rId9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cfn/use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nl.gov/cfn/equipmen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6.wdp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0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jpeg"/><Relationship Id="rId3" Type="http://schemas.openxmlformats.org/officeDocument/2006/relationships/image" Target="../media/image31.jpeg"/><Relationship Id="rId7" Type="http://schemas.microsoft.com/office/2007/relationships/hdphoto" Target="../media/hdphoto8.wdp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36.png"/><Relationship Id="rId4" Type="http://schemas.openxmlformats.org/officeDocument/2006/relationships/image" Target="../media/image32.jpe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58BACF-888D-7D47-BB50-2F9110A4B7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04496"/>
            <a:ext cx="12192000" cy="6797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53120F-8F0B-CD4C-BC1A-09A551932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842" y="135629"/>
            <a:ext cx="9785636" cy="1846825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solidFill>
                  <a:srgbClr val="000000"/>
                </a:solidFill>
              </a:rPr>
              <a:t>Center for Functional Nanomaterials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a DOE Scientific User Facility 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425112-6D9B-A145-87C6-08DD4D89B3FA}"/>
              </a:ext>
            </a:extLst>
          </p:cNvPr>
          <p:cNvSpPr/>
          <p:nvPr/>
        </p:nvSpPr>
        <p:spPr>
          <a:xfrm>
            <a:off x="8360613" y="1338295"/>
            <a:ext cx="329586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Dmytro Nykypanchuk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28,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1582A8-1B89-5CC8-B83A-5DAE3095ACA2}"/>
              </a:ext>
            </a:extLst>
          </p:cNvPr>
          <p:cNvSpPr/>
          <p:nvPr/>
        </p:nvSpPr>
        <p:spPr>
          <a:xfrm>
            <a:off x="0" y="6180892"/>
            <a:ext cx="819556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RaDIATE</a:t>
            </a: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June 26-30, 2023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37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A26E1-52AD-4BDB-018B-925587E9E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429EF-AA48-6C47-8C71-E75EB01C14B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6CECF3-8ABA-8D03-F993-B0BC6856FAB8}"/>
              </a:ext>
            </a:extLst>
          </p:cNvPr>
          <p:cNvSpPr txBox="1">
            <a:spLocks/>
          </p:cNvSpPr>
          <p:nvPr/>
        </p:nvSpPr>
        <p:spPr>
          <a:xfrm>
            <a:off x="223520" y="103695"/>
            <a:ext cx="11734800" cy="103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1B68B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Surface and Bulk Characterization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879F68-8936-6B65-953D-B88964B59F22}"/>
              </a:ext>
            </a:extLst>
          </p:cNvPr>
          <p:cNvSpPr txBox="1"/>
          <p:nvPr/>
        </p:nvSpPr>
        <p:spPr>
          <a:xfrm>
            <a:off x="3779192" y="1742539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b="0" i="0" dirty="0">
                <a:solidFill>
                  <a:srgbClr val="494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Ambient Pressure XPS &amp; 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E5EAE1-FD84-4FFC-186F-EDDCBCBF6E3B}"/>
              </a:ext>
            </a:extLst>
          </p:cNvPr>
          <p:cNvSpPr txBox="1"/>
          <p:nvPr/>
        </p:nvSpPr>
        <p:spPr>
          <a:xfrm>
            <a:off x="5100934" y="3244334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b="0" i="0" dirty="0">
                <a:solidFill>
                  <a:srgbClr val="494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 Energy Electron Microscope V (LEEM)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DC24728-ABF6-B06F-8E45-A70E72483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9" y="1073898"/>
            <a:ext cx="3319984" cy="220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A46DD0C-C7D3-2D5E-4CC4-21756E970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190" y="2719124"/>
            <a:ext cx="3197157" cy="212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61A3207-606E-8960-84BC-040724BA7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4848" r="25492" b="14091"/>
          <a:stretch/>
        </p:blipFill>
        <p:spPr bwMode="auto">
          <a:xfrm>
            <a:off x="3779192" y="4013030"/>
            <a:ext cx="2826455" cy="22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1179FF-2F2E-3A6F-13C5-41AA5A344CA2}"/>
              </a:ext>
            </a:extLst>
          </p:cNvPr>
          <p:cNvSpPr txBox="1"/>
          <p:nvPr/>
        </p:nvSpPr>
        <p:spPr>
          <a:xfrm>
            <a:off x="6976349" y="4839967"/>
            <a:ext cx="4723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Clr>
                <a:srgbClr val="225197"/>
              </a:buClr>
              <a:buFont typeface="Wingdings" pitchFamily="2" charset="2"/>
              <a:buChar char="§"/>
            </a:pP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Multiprobe Surface Analysis System - UHV/STM/XPS/UPS/ISS/LEED/TPD</a:t>
            </a:r>
          </a:p>
        </p:txBody>
      </p:sp>
    </p:spTree>
    <p:extLst>
      <p:ext uri="{BB962C8B-B14F-4D97-AF65-F5344CB8AC3E}">
        <p14:creationId xmlns:p14="http://schemas.microsoft.com/office/powerpoint/2010/main" val="1029448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D7436-B9CA-99FA-1FFC-E533F75E2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429EF-AA48-6C47-8C71-E75EB01C14B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59834A-9D6F-B431-16BC-F1BF2829DC23}"/>
              </a:ext>
            </a:extLst>
          </p:cNvPr>
          <p:cNvSpPr txBox="1">
            <a:spLocks/>
          </p:cNvSpPr>
          <p:nvPr/>
        </p:nvSpPr>
        <p:spPr>
          <a:xfrm>
            <a:off x="228600" y="57275"/>
            <a:ext cx="11734800" cy="103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1B68B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Electron microscopy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0B1903-0153-A687-6B96-A08D508DAB51}"/>
              </a:ext>
            </a:extLst>
          </p:cNvPr>
          <p:cNvGrpSpPr/>
          <p:nvPr/>
        </p:nvGrpSpPr>
        <p:grpSpPr>
          <a:xfrm>
            <a:off x="2713619" y="1278804"/>
            <a:ext cx="1824038" cy="4238625"/>
            <a:chOff x="1787525" y="1685925"/>
            <a:chExt cx="1824038" cy="4238625"/>
          </a:xfrm>
        </p:grpSpPr>
        <p:sp>
          <p:nvSpPr>
            <p:cNvPr id="2" name="Shape 119">
              <a:extLst>
                <a:ext uri="{FF2B5EF4-FFF2-40B4-BE49-F238E27FC236}">
                  <a16:creationId xmlns:a16="http://schemas.microsoft.com/office/drawing/2014/main" id="{41898A2B-8256-7F31-8229-98FE7A265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8325" y="4449763"/>
              <a:ext cx="1773238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indent="38100"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Calibri" panose="020F0502020204030204" pitchFamily="34" charset="0"/>
                  <a:sym typeface="Avenir Medium" panose="02000503020000020003" pitchFamily="2" charset="0"/>
                </a:rPr>
                <a:t>JEOL 2100F Analytical electron microscope</a:t>
              </a:r>
            </a:p>
          </p:txBody>
        </p:sp>
        <p:sp>
          <p:nvSpPr>
            <p:cNvPr id="9" name="Shape 124">
              <a:extLst>
                <a:ext uri="{FF2B5EF4-FFF2-40B4-BE49-F238E27FC236}">
                  <a16:creationId xmlns:a16="http://schemas.microsoft.com/office/drawing/2014/main" id="{E211F1B2-2D26-7591-A7CB-B66AB01CA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525" y="5080000"/>
              <a:ext cx="1771650" cy="84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2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rgbClr val="243C63"/>
                  </a:solidFill>
                  <a:latin typeface="Calibri" panose="020F0502020204030204" pitchFamily="34" charset="0"/>
                  <a:sym typeface="Avenir Medium" panose="02000503020000020003" pitchFamily="2" charset="0"/>
                </a:rPr>
                <a:t>Versatile</a:t>
              </a:r>
            </a:p>
            <a:p>
              <a:pPr algn="ctr">
                <a:lnSpc>
                  <a:spcPts val="2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rgbClr val="243C63"/>
                  </a:solidFill>
                  <a:latin typeface="Calibri" panose="020F0502020204030204" pitchFamily="34" charset="0"/>
                  <a:sym typeface="Avenir Medium" panose="02000503020000020003" pitchFamily="2" charset="0"/>
                </a:rPr>
                <a:t>analytical &amp; in-situ experimentation</a:t>
              </a:r>
            </a:p>
          </p:txBody>
        </p:sp>
        <p:pic>
          <p:nvPicPr>
            <p:cNvPr id="11" name="image6.jpeg">
              <a:extLst>
                <a:ext uri="{FF2B5EF4-FFF2-40B4-BE49-F238E27FC236}">
                  <a16:creationId xmlns:a16="http://schemas.microsoft.com/office/drawing/2014/main" id="{52DFF07B-8DB3-5069-3518-CC133B424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600" y="1685925"/>
              <a:ext cx="1719263" cy="274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E6631D-F80D-FDCF-22F7-C47BE316C5EF}"/>
              </a:ext>
            </a:extLst>
          </p:cNvPr>
          <p:cNvGrpSpPr/>
          <p:nvPr/>
        </p:nvGrpSpPr>
        <p:grpSpPr>
          <a:xfrm>
            <a:off x="184624" y="1278804"/>
            <a:ext cx="1795463" cy="4251325"/>
            <a:chOff x="-68263" y="1676400"/>
            <a:chExt cx="1795463" cy="4251325"/>
          </a:xfrm>
        </p:grpSpPr>
        <p:sp>
          <p:nvSpPr>
            <p:cNvPr id="7" name="Shape 122">
              <a:extLst>
                <a:ext uri="{FF2B5EF4-FFF2-40B4-BE49-F238E27FC236}">
                  <a16:creationId xmlns:a16="http://schemas.microsoft.com/office/drawing/2014/main" id="{CCF09FA9-0FE6-F282-631A-5D2E5FFF9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8263" y="4497388"/>
              <a:ext cx="1766888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indent="38100"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Calibri" panose="020F0502020204030204" pitchFamily="34" charset="0"/>
                  <a:sym typeface="Avenir Medium" panose="02000503020000020003" pitchFamily="2" charset="0"/>
                </a:rPr>
                <a:t>JEOL 1400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Calibri" panose="020F0502020204030204" pitchFamily="34" charset="0"/>
                  <a:sym typeface="Avenir Medium" panose="02000503020000020003" pitchFamily="2" charset="0"/>
                </a:rPr>
                <a:t>Low voltage TEM</a:t>
              </a:r>
            </a:p>
          </p:txBody>
        </p:sp>
        <p:sp>
          <p:nvSpPr>
            <p:cNvPr id="8" name="Shape 123">
              <a:extLst>
                <a:ext uri="{FF2B5EF4-FFF2-40B4-BE49-F238E27FC236}">
                  <a16:creationId xmlns:a16="http://schemas.microsoft.com/office/drawing/2014/main" id="{CB755C90-7494-CD9B-4293-EE21CECAE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50" y="5083175"/>
              <a:ext cx="1695450" cy="84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2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rgbClr val="243C63"/>
                  </a:solidFill>
                  <a:latin typeface="Calibri" panose="020F0502020204030204" pitchFamily="34" charset="0"/>
                  <a:sym typeface="Avenir Medium" panose="02000503020000020003" pitchFamily="2" charset="0"/>
                </a:rPr>
                <a:t>Soft &amp; biological materials through cryo-microscopy</a:t>
              </a:r>
            </a:p>
          </p:txBody>
        </p:sp>
        <p:pic>
          <p:nvPicPr>
            <p:cNvPr id="12" name="image7.jpg" descr="JEOL 1400 cropped.jpg">
              <a:extLst>
                <a:ext uri="{FF2B5EF4-FFF2-40B4-BE49-F238E27FC236}">
                  <a16:creationId xmlns:a16="http://schemas.microsoft.com/office/drawing/2014/main" id="{150E7F26-076F-94AE-96D1-6C472C226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0" y="1676400"/>
              <a:ext cx="1695450" cy="275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F647CD4-2CCA-EFC4-D1B1-4F176BEF4154}"/>
              </a:ext>
            </a:extLst>
          </p:cNvPr>
          <p:cNvGrpSpPr/>
          <p:nvPr/>
        </p:nvGrpSpPr>
        <p:grpSpPr>
          <a:xfrm>
            <a:off x="5271189" y="1278804"/>
            <a:ext cx="1790700" cy="4116387"/>
            <a:chOff x="3611563" y="1693863"/>
            <a:chExt cx="1790700" cy="4116387"/>
          </a:xfrm>
        </p:grpSpPr>
        <p:sp>
          <p:nvSpPr>
            <p:cNvPr id="3" name="Shape 120">
              <a:extLst>
                <a:ext uri="{FF2B5EF4-FFF2-40B4-BE49-F238E27FC236}">
                  <a16:creationId xmlns:a16="http://schemas.microsoft.com/office/drawing/2014/main" id="{3877AB3F-1DFB-BF3C-EB7F-0EC986328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1563" y="4449763"/>
              <a:ext cx="1790700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indent="38100"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Calibri" panose="020F0502020204030204" pitchFamily="34" charset="0"/>
                  <a:sym typeface="Avenir Medium" panose="02000503020000020003" pitchFamily="2" charset="0"/>
                </a:rPr>
                <a:t>Hitachi HD2700C STEM Probe corrector </a:t>
              </a:r>
            </a:p>
          </p:txBody>
        </p:sp>
        <p:sp>
          <p:nvSpPr>
            <p:cNvPr id="10" name="Shape 125">
              <a:extLst>
                <a:ext uri="{FF2B5EF4-FFF2-40B4-BE49-F238E27FC236}">
                  <a16:creationId xmlns:a16="http://schemas.microsoft.com/office/drawing/2014/main" id="{39B0860A-5DB9-FD8C-217D-587119A69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7913" y="5211763"/>
              <a:ext cx="1784350" cy="59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2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rgbClr val="243C63"/>
                  </a:solidFill>
                  <a:latin typeface="Calibri" panose="020F0502020204030204" pitchFamily="34" charset="0"/>
                  <a:sym typeface="Avenir Medium" panose="02000503020000020003" pitchFamily="2" charset="0"/>
                </a:rPr>
                <a:t>Forefront analytical instrument</a:t>
              </a:r>
            </a:p>
          </p:txBody>
        </p:sp>
        <p:pic>
          <p:nvPicPr>
            <p:cNvPr id="13" name="image8.jpeg" descr="Hitachi.jpg">
              <a:extLst>
                <a:ext uri="{FF2B5EF4-FFF2-40B4-BE49-F238E27FC236}">
                  <a16:creationId xmlns:a16="http://schemas.microsoft.com/office/drawing/2014/main" id="{BDD11EB9-7BB0-F65E-F58C-1D1C22E9E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263" y="1693863"/>
              <a:ext cx="1638300" cy="274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2FB9CF-ADF5-565B-3C5B-66C77A753FD0}"/>
              </a:ext>
            </a:extLst>
          </p:cNvPr>
          <p:cNvGrpSpPr/>
          <p:nvPr/>
        </p:nvGrpSpPr>
        <p:grpSpPr>
          <a:xfrm>
            <a:off x="7795421" y="1278804"/>
            <a:ext cx="1651000" cy="4130675"/>
            <a:chOff x="5541963" y="1685925"/>
            <a:chExt cx="1651000" cy="4130675"/>
          </a:xfrm>
        </p:grpSpPr>
        <p:sp>
          <p:nvSpPr>
            <p:cNvPr id="6" name="Shape 121">
              <a:extLst>
                <a:ext uri="{FF2B5EF4-FFF2-40B4-BE49-F238E27FC236}">
                  <a16:creationId xmlns:a16="http://schemas.microsoft.com/office/drawing/2014/main" id="{2C813E08-E780-50A7-9C0F-0D1EB5DD6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1963" y="4468813"/>
              <a:ext cx="1651000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indent="38100"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latin typeface="Calibri" panose="020F0502020204030204" pitchFamily="34" charset="0"/>
                  <a:sym typeface="Avenir Medium" panose="02000503020000020003" pitchFamily="2" charset="0"/>
                </a:rPr>
                <a:t>Titan 80-300 ETEM Image corrector</a:t>
              </a:r>
            </a:p>
          </p:txBody>
        </p:sp>
        <p:sp>
          <p:nvSpPr>
            <p:cNvPr id="14" name="Shape 129">
              <a:extLst>
                <a:ext uri="{FF2B5EF4-FFF2-40B4-BE49-F238E27FC236}">
                  <a16:creationId xmlns:a16="http://schemas.microsoft.com/office/drawing/2014/main" id="{93ACA61E-6F38-04C4-425A-AE4C65207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1963" y="5211763"/>
              <a:ext cx="1651000" cy="604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2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rgbClr val="243C63"/>
                  </a:solidFill>
                  <a:latin typeface="Calibri" panose="020F0502020204030204" pitchFamily="34" charset="0"/>
                  <a:sym typeface="Avenir Medium" panose="02000503020000020003" pitchFamily="2" charset="0"/>
                </a:rPr>
                <a:t>Environmental &amp; in-situ studies</a:t>
              </a:r>
            </a:p>
          </p:txBody>
        </p:sp>
        <p:pic>
          <p:nvPicPr>
            <p:cNvPr id="15" name="image9.jpeg" descr="D1310308.jpg">
              <a:extLst>
                <a:ext uri="{FF2B5EF4-FFF2-40B4-BE49-F238E27FC236}">
                  <a16:creationId xmlns:a16="http://schemas.microsoft.com/office/drawing/2014/main" id="{27D911A6-CA93-EE40-756A-CA22C6FED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963" y="1685925"/>
              <a:ext cx="1651000" cy="275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D0F249-27E2-0F5B-939E-BC4370B61393}"/>
              </a:ext>
            </a:extLst>
          </p:cNvPr>
          <p:cNvGrpSpPr/>
          <p:nvPr/>
        </p:nvGrpSpPr>
        <p:grpSpPr>
          <a:xfrm>
            <a:off x="10179954" y="1278804"/>
            <a:ext cx="1733550" cy="4433887"/>
            <a:chOff x="7332663" y="1589088"/>
            <a:chExt cx="1733550" cy="4433887"/>
          </a:xfrm>
        </p:grpSpPr>
        <p:pic>
          <p:nvPicPr>
            <p:cNvPr id="16" name="pasted-image.pdf">
              <a:extLst>
                <a:ext uri="{FF2B5EF4-FFF2-40B4-BE49-F238E27FC236}">
                  <a16:creationId xmlns:a16="http://schemas.microsoft.com/office/drawing/2014/main" id="{6E0FB1D2-7644-C5BC-8CFF-FC4EC731A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2663" y="1589088"/>
              <a:ext cx="1733550" cy="2855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7" name="Shape 121">
              <a:extLst>
                <a:ext uri="{FF2B5EF4-FFF2-40B4-BE49-F238E27FC236}">
                  <a16:creationId xmlns:a16="http://schemas.microsoft.com/office/drawing/2014/main" id="{5D6E8557-4FF6-D6F2-81D1-C9F9EF11B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3938" y="4440238"/>
              <a:ext cx="1651000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indent="38100"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Calibri" panose="020F0502020204030204" pitchFamily="34" charset="0"/>
                  <a:sym typeface="Avenir Medium" panose="02000503020000020003" pitchFamily="2" charset="0"/>
                </a:rPr>
                <a:t>FEI Talos 200X Operando STEM/TEM</a:t>
              </a:r>
            </a:p>
          </p:txBody>
        </p:sp>
        <p:sp>
          <p:nvSpPr>
            <p:cNvPr id="18" name="Shape 129">
              <a:extLst>
                <a:ext uri="{FF2B5EF4-FFF2-40B4-BE49-F238E27FC236}">
                  <a16:creationId xmlns:a16="http://schemas.microsoft.com/office/drawing/2014/main" id="{D1730397-98A4-C298-5AFD-CED6D129EB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2663" y="5178425"/>
              <a:ext cx="1692275" cy="84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>
                <a:spcBef>
                  <a:spcPct val="20000"/>
                </a:spcBef>
                <a:buClr>
                  <a:srgbClr val="042B7F"/>
                </a:buClr>
                <a:buSzPct val="110000"/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42B7F"/>
                </a:buClr>
                <a:buSzPct val="90000"/>
                <a:buFont typeface="Times" pitchFamily="2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lnSpc>
                  <a:spcPct val="80000"/>
                </a:lnSpc>
                <a:spcBef>
                  <a:spcPct val="20000"/>
                </a:spcBef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42B7F"/>
                </a:buClr>
                <a:buSzPct val="90000"/>
                <a:buChar char="-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ts val="2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rgbClr val="243C63"/>
                  </a:solidFill>
                  <a:latin typeface="Calibri" panose="020F0502020204030204" pitchFamily="34" charset="0"/>
                  <a:sym typeface="Avenir Medium" panose="02000503020000020003" pitchFamily="2" charset="0"/>
                </a:rPr>
                <a:t>Atmospheric pressure experiments in liquids &amp; gases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752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4320" y="2709875"/>
            <a:ext cx="1173731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1"/>
            <a:ext cx="6602089" cy="1005638"/>
          </a:xfrm>
        </p:spPr>
        <p:txBody>
          <a:bodyPr>
            <a:normAutofit/>
          </a:bodyPr>
          <a:lstStyle/>
          <a:p>
            <a:r>
              <a:rPr lang="en-US" dirty="0"/>
              <a:t>World-class capabilities for studies of </a:t>
            </a:r>
            <a:r>
              <a:rPr lang="en-US" i="1" dirty="0"/>
              <a:t>Nanomaterials</a:t>
            </a:r>
            <a:r>
              <a:rPr lang="en-US" dirty="0"/>
              <a:t> </a:t>
            </a:r>
            <a:r>
              <a:rPr lang="en-US" i="1" dirty="0"/>
              <a:t>in</a:t>
            </a:r>
            <a:r>
              <a:rPr lang="en-US" dirty="0"/>
              <a:t> </a:t>
            </a:r>
            <a:r>
              <a:rPr lang="en-US" i="1" dirty="0"/>
              <a:t>Operando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063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A739D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C429EF-AA48-6C47-8C71-E75EB01C14B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15"/>
          <a:stretch/>
        </p:blipFill>
        <p:spPr>
          <a:xfrm>
            <a:off x="10154333" y="633928"/>
            <a:ext cx="1427024" cy="2286000"/>
          </a:xfrm>
          <a:prstGeom prst="rect">
            <a:avLst/>
          </a:prstGeom>
        </p:spPr>
      </p:pic>
      <p:pic>
        <p:nvPicPr>
          <p:cNvPr id="11" name="image9.jpeg" descr="D1310308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441" y="1082256"/>
            <a:ext cx="1651001" cy="27583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roup 24"/>
          <p:cNvGrpSpPr>
            <a:grpSpLocks noChangeAspect="1"/>
          </p:cNvGrpSpPr>
          <p:nvPr/>
        </p:nvGrpSpPr>
        <p:grpSpPr bwMode="auto">
          <a:xfrm>
            <a:off x="16248064" y="3721585"/>
            <a:ext cx="2476247" cy="1936015"/>
            <a:chOff x="258259" y="1752297"/>
            <a:chExt cx="4045013" cy="3162117"/>
          </a:xfrm>
        </p:grpSpPr>
        <p:pic>
          <p:nvPicPr>
            <p:cNvPr id="23" name="Picture 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58259" y="1752297"/>
              <a:ext cx="4045013" cy="316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7"/>
            <p:cNvSpPr txBox="1">
              <a:spLocks noChangeArrowheads="1"/>
            </p:cNvSpPr>
            <p:nvPr/>
          </p:nvSpPr>
          <p:spPr bwMode="auto">
            <a:xfrm>
              <a:off x="2954916" y="3115446"/>
              <a:ext cx="1214494" cy="4524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(H</a:t>
              </a:r>
              <a:r>
                <a:rPr lang="en-US" sz="1800" baseline="-250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2</a:t>
              </a:r>
              <a:r>
                <a:rPr lang="en-US" sz="18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O)</a:t>
              </a:r>
              <a:r>
                <a:rPr lang="en-US" sz="1800" baseline="-250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ads</a:t>
              </a:r>
              <a:endParaRPr lang="en-US" sz="1800" dirty="0">
                <a:solidFill>
                  <a:srgbClr val="FF0000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25" name="TextBox 8"/>
            <p:cNvSpPr txBox="1">
              <a:spLocks noChangeArrowheads="1"/>
            </p:cNvSpPr>
            <p:nvPr/>
          </p:nvSpPr>
          <p:spPr bwMode="auto">
            <a:xfrm>
              <a:off x="2843428" y="3881004"/>
              <a:ext cx="812274" cy="603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solidFill>
                    <a:srgbClr val="0000FF"/>
                  </a:solidFill>
                  <a:latin typeface="Calibri" charset="0"/>
                  <a:cs typeface="Calibri" charset="0"/>
                </a:rPr>
                <a:t>Ti</a:t>
              </a:r>
              <a:r>
                <a:rPr lang="en-US" sz="1800" baseline="-25000">
                  <a:solidFill>
                    <a:srgbClr val="0000FF"/>
                  </a:solidFill>
                  <a:latin typeface="Calibri" charset="0"/>
                  <a:cs typeface="Calibri" charset="0"/>
                </a:rPr>
                <a:t>5c</a:t>
              </a:r>
              <a:endParaRPr lang="en-US" sz="1800">
                <a:solidFill>
                  <a:srgbClr val="0000FF"/>
                </a:solidFill>
                <a:latin typeface="Calibri" charset="0"/>
                <a:cs typeface="Calibri" charset="0"/>
              </a:endParaRPr>
            </a:p>
          </p:txBody>
        </p:sp>
        <p:sp>
          <p:nvSpPr>
            <p:cNvPr id="26" name="TextBox 9"/>
            <p:cNvSpPr txBox="1">
              <a:spLocks noChangeArrowheads="1"/>
            </p:cNvSpPr>
            <p:nvPr/>
          </p:nvSpPr>
          <p:spPr bwMode="auto">
            <a:xfrm>
              <a:off x="1063394" y="3188330"/>
              <a:ext cx="660031" cy="70232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noAutofit/>
            </a:bodyPr>
            <a:lstStyle>
              <a:lvl1pPr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rgbClr val="CC0000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O</a:t>
              </a:r>
              <a:r>
                <a:rPr lang="en-US" sz="1800" baseline="-25000" dirty="0">
                  <a:solidFill>
                    <a:srgbClr val="FF0000"/>
                  </a:solidFill>
                  <a:latin typeface="Calibri" charset="0"/>
                  <a:cs typeface="Calibri" charset="0"/>
                </a:rPr>
                <a:t>br</a:t>
              </a:r>
              <a:endParaRPr lang="en-US" sz="1800" dirty="0">
                <a:solidFill>
                  <a:srgbClr val="FF0000"/>
                </a:solidFill>
                <a:latin typeface="Calibri" charset="0"/>
                <a:cs typeface="Calibri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2679234" y="3339830"/>
              <a:ext cx="342905" cy="76192"/>
            </a:xfrm>
            <a:prstGeom prst="line">
              <a:avLst/>
            </a:prstGeom>
            <a:noFill/>
            <a:ln w="190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FFD111F-5205-4948-984C-503E2321CB73}"/>
              </a:ext>
            </a:extLst>
          </p:cNvPr>
          <p:cNvGrpSpPr/>
          <p:nvPr/>
        </p:nvGrpSpPr>
        <p:grpSpPr>
          <a:xfrm>
            <a:off x="7540718" y="4434651"/>
            <a:ext cx="2268690" cy="1678255"/>
            <a:chOff x="6786829" y="4538257"/>
            <a:chExt cx="2268690" cy="1678255"/>
          </a:xfrm>
        </p:grpSpPr>
        <p:grpSp>
          <p:nvGrpSpPr>
            <p:cNvPr id="28" name="Group 27"/>
            <p:cNvGrpSpPr/>
            <p:nvPr/>
          </p:nvGrpSpPr>
          <p:grpSpPr>
            <a:xfrm>
              <a:off x="6786829" y="4538257"/>
              <a:ext cx="1157000" cy="1404000"/>
              <a:chOff x="5941061" y="3336290"/>
              <a:chExt cx="1157000" cy="14040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941061" y="3336290"/>
                <a:ext cx="1157000" cy="140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5990167" y="3501460"/>
                <a:ext cx="330200" cy="1016000"/>
                <a:chOff x="5990167" y="3501460"/>
                <a:chExt cx="330200" cy="1016000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5990167" y="3885846"/>
                  <a:ext cx="330200" cy="369332"/>
                </a:xfrm>
                <a:prstGeom prst="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</p:spPr>
              <p:txBody>
                <a:bodyPr rtlCol="0" anchor="ctr">
                  <a:spAutoFit/>
                </a:bodyPr>
                <a:lstStyle/>
                <a:p>
                  <a:pPr algn="ctr"/>
                  <a:endParaRPr lang="en-US" dirty="0">
                    <a:latin typeface="Calibri"/>
                    <a:cs typeface="Calibri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 rot="16200000">
                  <a:off x="5628640" y="3870960"/>
                  <a:ext cx="10160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latin typeface="Arial"/>
                      <a:cs typeface="Arial"/>
                    </a:rPr>
                    <a:t>Electrolyte</a:t>
                  </a:r>
                </a:p>
              </p:txBody>
            </p:sp>
          </p:grpSp>
        </p:grp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0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1110" y="4775781"/>
              <a:ext cx="1244409" cy="1440731"/>
            </a:xfrm>
            <a:prstGeom prst="rect">
              <a:avLst/>
            </a:prstGeom>
          </p:spPr>
        </p:pic>
      </p:grpSp>
      <p:pic>
        <p:nvPicPr>
          <p:cNvPr id="34" name="Picture 6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5097" y="1185491"/>
            <a:ext cx="3304914" cy="140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4334700" y="4768764"/>
            <a:ext cx="3181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Ultrafast spectroscopy of working photocatalysts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4861" y="5528131"/>
            <a:ext cx="4094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analytics for understanding real-time, in-situ measurements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95553" y="2581374"/>
            <a:ext cx="232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 pressure XPS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46712" y="1384943"/>
            <a:ext cx="2265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Operando TEM/STEM in gas and  liquids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822153" y="3822550"/>
            <a:ext cx="4297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Aberration-corrected Environmental TEM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020234" y="3915918"/>
            <a:ext cx="2872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In-situ </a:t>
            </a: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tomography</a:t>
            </a:r>
          </a:p>
        </p:txBody>
      </p:sp>
      <p:pic>
        <p:nvPicPr>
          <p:cNvPr id="38" name="adf_movie3">
            <a:hlinkClick r:id="" action="ppaction://media"/>
            <a:extLst>
              <a:ext uri="{FF2B5EF4-FFF2-40B4-BE49-F238E27FC236}">
                <a16:creationId xmlns:a16="http://schemas.microsoft.com/office/drawing/2014/main" id="{D2C2B14A-0FFE-CE4E-AEAA-904C1FDEA6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554" t="23638" r="3718" b="23399"/>
          <a:stretch/>
        </p:blipFill>
        <p:spPr>
          <a:xfrm>
            <a:off x="8119214" y="2930133"/>
            <a:ext cx="3655697" cy="1032873"/>
          </a:xfrm>
          <a:prstGeom prst="rect">
            <a:avLst/>
          </a:prstGeom>
        </p:spPr>
      </p:pic>
      <p:pic>
        <p:nvPicPr>
          <p:cNvPr id="39" name="Picture 38" descr="A picture containing light, blur&#10;&#10;Description automatically generated">
            <a:extLst>
              <a:ext uri="{FF2B5EF4-FFF2-40B4-BE49-F238E27FC236}">
                <a16:creationId xmlns:a16="http://schemas.microsoft.com/office/drawing/2014/main" id="{CB97E2F1-2C8B-DE44-A9CA-35419D07FBB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61" y="3453513"/>
            <a:ext cx="2145591" cy="19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A9687-1C55-2760-4926-0E22A7092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429EF-AA48-6C47-8C71-E75EB01C14B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C334F8-C65B-758D-23C5-0D447EC0C2D0}"/>
              </a:ext>
            </a:extLst>
          </p:cNvPr>
          <p:cNvSpPr txBox="1">
            <a:spLocks/>
          </p:cNvSpPr>
          <p:nvPr/>
        </p:nvSpPr>
        <p:spPr>
          <a:xfrm>
            <a:off x="223520" y="103695"/>
            <a:ext cx="11734800" cy="103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1B68B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Advanced UV and X-Ray probes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2816452-D72D-D581-24EF-EC00E7417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814" y="1134320"/>
            <a:ext cx="10954666" cy="482609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000" dirty="0"/>
              <a:t>Partner beamlines at NSLS-II </a:t>
            </a:r>
          </a:p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2000" dirty="0"/>
          </a:p>
          <a:p>
            <a:pPr lvl="4">
              <a:spcBef>
                <a:spcPts val="600"/>
              </a:spcBef>
            </a:pPr>
            <a:r>
              <a:rPr lang="en-US" dirty="0"/>
              <a:t>X-ray scattering: SMI and CMS (SAXS/WAXS/GISAXS/GIWAXS)</a:t>
            </a:r>
          </a:p>
          <a:p>
            <a:pPr lvl="1">
              <a:spcBef>
                <a:spcPts val="600"/>
              </a:spcBef>
            </a:pPr>
            <a:endParaRPr lang="en-US" sz="1800" dirty="0"/>
          </a:p>
          <a:p>
            <a:pPr lvl="1">
              <a:spcBef>
                <a:spcPts val="600"/>
              </a:spcBef>
            </a:pPr>
            <a:endParaRPr lang="en-US" sz="1800" dirty="0"/>
          </a:p>
          <a:p>
            <a:pPr marL="457200" lvl="1" indent="0">
              <a:spcBef>
                <a:spcPts val="600"/>
              </a:spcBef>
              <a:buNone/>
            </a:pPr>
            <a:endParaRPr lang="en-US" sz="1800" dirty="0"/>
          </a:p>
          <a:p>
            <a:pPr marL="457200" lvl="1" indent="0">
              <a:spcBef>
                <a:spcPts val="600"/>
              </a:spcBef>
              <a:buNone/>
            </a:pPr>
            <a:endParaRPr lang="en-US" sz="1800" dirty="0"/>
          </a:p>
          <a:p>
            <a:pPr marL="457200" lvl="1" indent="0">
              <a:spcBef>
                <a:spcPts val="600"/>
              </a:spcBef>
              <a:buNone/>
            </a:pPr>
            <a:endParaRPr lang="en-US" sz="1800" dirty="0"/>
          </a:p>
          <a:p>
            <a:pPr lvl="1">
              <a:spcBef>
                <a:spcPts val="600"/>
              </a:spcBef>
            </a:pPr>
            <a:endParaRPr lang="en-US" sz="1800" dirty="0"/>
          </a:p>
          <a:p>
            <a:pPr lvl="7">
              <a:spcBef>
                <a:spcPts val="600"/>
              </a:spcBef>
              <a:buClr>
                <a:srgbClr val="225197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Spectro-Microscopy: ESM (LEEM/PEEM)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5221ED7-7780-BBC0-626C-8063109D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14" y="1724160"/>
            <a:ext cx="2537630" cy="19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E3CEC06-B844-A31D-9510-B8483E9B0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892" r="24173" b="8649"/>
          <a:stretch/>
        </p:blipFill>
        <p:spPr bwMode="auto">
          <a:xfrm>
            <a:off x="1228745" y="3665677"/>
            <a:ext cx="2987718" cy="19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642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488CE-D15E-C0AE-AEF2-225B551F9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429EF-AA48-6C47-8C71-E75EB01C14B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655B97-70CF-373B-4367-15B0A85198A5}"/>
              </a:ext>
            </a:extLst>
          </p:cNvPr>
          <p:cNvSpPr txBox="1">
            <a:spLocks/>
          </p:cNvSpPr>
          <p:nvPr/>
        </p:nvSpPr>
        <p:spPr>
          <a:xfrm>
            <a:off x="223520" y="103695"/>
            <a:ext cx="11734800" cy="103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1B68B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Advanced Optical Spectroscopy and Microscopy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7D72B67-1DB5-E889-5AB2-A1029630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94" y="1198656"/>
            <a:ext cx="3501189" cy="2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E99963F-5BEC-990B-0BFA-BFBE044F3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31" y="3681662"/>
            <a:ext cx="3501189" cy="23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4CBD32-5792-C447-26B3-35D25E182B45}"/>
              </a:ext>
            </a:extLst>
          </p:cNvPr>
          <p:cNvSpPr txBox="1"/>
          <p:nvPr/>
        </p:nvSpPr>
        <p:spPr>
          <a:xfrm>
            <a:off x="4332258" y="1822669"/>
            <a:ext cx="4723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Clr>
                <a:srgbClr val="225197"/>
              </a:buClr>
              <a:buFont typeface="Wingdings" pitchFamily="2" charset="2"/>
              <a:buChar char="§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Femtosecond and Nanosecond Transient Absorption Spectrometers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4C9BC-A457-2AFD-B294-3953E7E224BF}"/>
              </a:ext>
            </a:extLst>
          </p:cNvPr>
          <p:cNvSpPr txBox="1"/>
          <p:nvPr/>
        </p:nvSpPr>
        <p:spPr>
          <a:xfrm>
            <a:off x="6559072" y="4450011"/>
            <a:ext cx="4994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fontAlgn="base">
              <a:buClr>
                <a:srgbClr val="225197"/>
              </a:buClr>
              <a:buFont typeface="Wingdings" pitchFamily="2" charset="2"/>
              <a:buChar char="§"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 and Spectrally Resolved Confocal Photoluminescence and Electroluminescence Microscope</a:t>
            </a:r>
          </a:p>
        </p:txBody>
      </p:sp>
    </p:spTree>
    <p:extLst>
      <p:ext uri="{BB962C8B-B14F-4D97-AF65-F5344CB8AC3E}">
        <p14:creationId xmlns:p14="http://schemas.microsoft.com/office/powerpoint/2010/main" val="3271882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2B2B0-1D51-CB31-D956-0EB682620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429EF-AA48-6C47-8C71-E75EB01C14B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22665E5-0974-7484-81A9-D44A090C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9" y="1539565"/>
            <a:ext cx="4154738" cy="27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074755D-E3DE-3D20-ED90-E70040A7F830}"/>
              </a:ext>
            </a:extLst>
          </p:cNvPr>
          <p:cNvSpPr txBox="1">
            <a:spLocks/>
          </p:cNvSpPr>
          <p:nvPr/>
        </p:nvSpPr>
        <p:spPr>
          <a:xfrm>
            <a:off x="223520" y="103695"/>
            <a:ext cx="11734800" cy="103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1B68B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Theory and computation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06F9A-C8A5-BBBF-102B-2C4763C9F733}"/>
              </a:ext>
            </a:extLst>
          </p:cNvPr>
          <p:cNvSpPr txBox="1"/>
          <p:nvPr/>
        </p:nvSpPr>
        <p:spPr>
          <a:xfrm>
            <a:off x="5279597" y="1539565"/>
            <a:ext cx="609399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Clr>
                <a:srgbClr val="225197"/>
              </a:buClr>
              <a:buFont typeface="Wingdings" pitchFamily="2" charset="2"/>
              <a:buChar char="§"/>
            </a:pPr>
            <a:r>
              <a:rPr 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Computer Cluster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 high performance nodes consisting of dual 18-core CPUs, two Nvidia K80 or P100 GPUs and 256 GB memory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InfinitiBand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EDR connectivity and 200 TB GPFS distributed storage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112 dual hex- and 60 dual quad-core nodes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 12 million core-hours available for each cycle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DEA94-DF72-75E7-3485-7D3E75C8F159}"/>
              </a:ext>
            </a:extLst>
          </p:cNvPr>
          <p:cNvSpPr txBox="1"/>
          <p:nvPr/>
        </p:nvSpPr>
        <p:spPr>
          <a:xfrm>
            <a:off x="5279597" y="3926010"/>
            <a:ext cx="60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Clr>
                <a:srgbClr val="225197"/>
              </a:buClr>
              <a:buFont typeface="Wingdings" pitchFamily="2" charset="2"/>
              <a:buChar char="§"/>
            </a:pPr>
            <a:r>
              <a:rPr 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Various software for exploring properties of nanomaterial </a:t>
            </a:r>
            <a:endParaRPr lang="en-US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746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" y="1"/>
            <a:ext cx="11653520" cy="1035362"/>
          </a:xfrm>
        </p:spPr>
        <p:txBody>
          <a:bodyPr>
            <a:normAutofit/>
          </a:bodyPr>
          <a:lstStyle/>
          <a:p>
            <a:r>
              <a:rPr lang="en-US" i="1" dirty="0"/>
              <a:t>Accelerate Nanomaterial Discovery </a:t>
            </a:r>
            <a:r>
              <a:rPr lang="en-US" dirty="0"/>
              <a:t>by combining synthesis/fabrication, characterization, and AI/data analytics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063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A739D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C429EF-AA48-6C47-8C71-E75EB01C14B5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96321" y="3567790"/>
            <a:ext cx="4690435" cy="2475743"/>
            <a:chOff x="213467" y="3507916"/>
            <a:chExt cx="4690435" cy="24757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8710" y="4189020"/>
              <a:ext cx="2108794" cy="15068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13467" y="5645105"/>
              <a:ext cx="4690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Ultrafast spectroscopy of conjugated polymers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6167" y="3507916"/>
              <a:ext cx="1680052" cy="115203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70E928-95E4-4444-8BEE-B70D0C13428F}"/>
              </a:ext>
            </a:extLst>
          </p:cNvPr>
          <p:cNvGrpSpPr/>
          <p:nvPr/>
        </p:nvGrpSpPr>
        <p:grpSpPr>
          <a:xfrm>
            <a:off x="8006689" y="4356324"/>
            <a:ext cx="3441303" cy="1515209"/>
            <a:chOff x="5807672" y="4884089"/>
            <a:chExt cx="3441303" cy="151520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F37DE58-061A-F745-ADE4-41E3B12A6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7672" y="4884089"/>
              <a:ext cx="3210598" cy="113607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71BECC1-EB4F-8B44-BD4A-7B3F13B3603F}"/>
                </a:ext>
              </a:extLst>
            </p:cNvPr>
            <p:cNvSpPr txBox="1"/>
            <p:nvPr/>
          </p:nvSpPr>
          <p:spPr>
            <a:xfrm>
              <a:off x="6470833" y="6060744"/>
              <a:ext cx="27781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Low-dose TEM imaging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6E52E32-5D3E-9D47-9916-BE4BCF3000FB}"/>
              </a:ext>
            </a:extLst>
          </p:cNvPr>
          <p:cNvGrpSpPr/>
          <p:nvPr/>
        </p:nvGrpSpPr>
        <p:grpSpPr>
          <a:xfrm>
            <a:off x="7660302" y="890770"/>
            <a:ext cx="3811063" cy="2806822"/>
            <a:chOff x="5950253" y="888107"/>
            <a:chExt cx="3811063" cy="280682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4A4784C-0644-F64E-AEFF-EC96DFAE5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0253" y="888107"/>
              <a:ext cx="3136490" cy="249336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6C64D0-9BB1-2D45-B4EE-A7ABE454AE4C}"/>
                </a:ext>
              </a:extLst>
            </p:cNvPr>
            <p:cNvSpPr txBox="1"/>
            <p:nvPr/>
          </p:nvSpPr>
          <p:spPr>
            <a:xfrm>
              <a:off x="5984543" y="3356375"/>
              <a:ext cx="37767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Autonomous nanomaterial explorations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FC629A-59FA-624B-9606-CE918838D6D4}"/>
              </a:ext>
            </a:extLst>
          </p:cNvPr>
          <p:cNvGrpSpPr/>
          <p:nvPr/>
        </p:nvGrpSpPr>
        <p:grpSpPr>
          <a:xfrm>
            <a:off x="3065688" y="1685828"/>
            <a:ext cx="4076437" cy="2171875"/>
            <a:chOff x="3065688" y="1685828"/>
            <a:chExt cx="4076437" cy="217187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D779B6-149E-624B-8995-5E0A5AA1298C}"/>
                </a:ext>
              </a:extLst>
            </p:cNvPr>
            <p:cNvSpPr txBox="1"/>
            <p:nvPr/>
          </p:nvSpPr>
          <p:spPr>
            <a:xfrm>
              <a:off x="3065688" y="3202043"/>
              <a:ext cx="2910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Combinatorial organic and inorganic thin-film synthesis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4086D9A-A0A9-F24B-9102-78E2814C9C8A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689" y="1685828"/>
              <a:ext cx="2021436" cy="2171875"/>
            </a:xfrm>
            <a:prstGeom prst="rect">
              <a:avLst/>
            </a:prstGeom>
            <a:noFill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E6FC279-2227-7145-BF24-576F8918413C}"/>
              </a:ext>
            </a:extLst>
          </p:cNvPr>
          <p:cNvGrpSpPr/>
          <p:nvPr/>
        </p:nvGrpSpPr>
        <p:grpSpPr>
          <a:xfrm>
            <a:off x="4047631" y="4071147"/>
            <a:ext cx="3460912" cy="1663906"/>
            <a:chOff x="2523631" y="3908133"/>
            <a:chExt cx="3460912" cy="1663906"/>
          </a:xfrm>
        </p:grpSpPr>
        <p:pic>
          <p:nvPicPr>
            <p:cNvPr id="28" name="Picture 2" descr="C:\Users\sadowski\Desktop\080630-LEED Ru-2nd layer graphene on Ru(100)-3.jpg">
              <a:extLst>
                <a:ext uri="{FF2B5EF4-FFF2-40B4-BE49-F238E27FC236}">
                  <a16:creationId xmlns:a16="http://schemas.microsoft.com/office/drawing/2014/main" id="{742BCB0F-32C9-EC43-9527-F506FBBFB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701" y="3908133"/>
              <a:ext cx="1057820" cy="1057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Fig5_ARPES_A">
              <a:extLst>
                <a:ext uri="{FF2B5EF4-FFF2-40B4-BE49-F238E27FC236}">
                  <a16:creationId xmlns:a16="http://schemas.microsoft.com/office/drawing/2014/main" id="{B1885F4B-9EBF-3A4B-A682-08B8EB2B1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64785" y="3908133"/>
              <a:ext cx="1943204" cy="103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A30DC4-83EE-5748-9C18-FDFA5A8AF12F}"/>
                </a:ext>
              </a:extLst>
            </p:cNvPr>
            <p:cNvSpPr txBox="1"/>
            <p:nvPr/>
          </p:nvSpPr>
          <p:spPr>
            <a:xfrm>
              <a:off x="2523631" y="4987264"/>
              <a:ext cx="3460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Nanoscale </a:t>
              </a:r>
              <a:r>
                <a:rPr lang="en-US" sz="16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spectromicroscopy</a:t>
              </a: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with LEEM/PEEM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C335889-793F-C34A-8282-3821CA89B269}"/>
              </a:ext>
            </a:extLst>
          </p:cNvPr>
          <p:cNvGrpSpPr/>
          <p:nvPr/>
        </p:nvGrpSpPr>
        <p:grpSpPr>
          <a:xfrm>
            <a:off x="387609" y="1055754"/>
            <a:ext cx="4473992" cy="1975297"/>
            <a:chOff x="387609" y="1055754"/>
            <a:chExt cx="4473992" cy="1975297"/>
          </a:xfrm>
        </p:grpSpPr>
        <p:sp>
          <p:nvSpPr>
            <p:cNvPr id="38" name="TextBox 37"/>
            <p:cNvSpPr txBox="1"/>
            <p:nvPr/>
          </p:nvSpPr>
          <p:spPr>
            <a:xfrm>
              <a:off x="387609" y="2692497"/>
              <a:ext cx="4473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Robotic nanomaterial synthesis by assembly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953569-9B23-8344-BA4B-473429333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4175" y="1055754"/>
              <a:ext cx="3649795" cy="1565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442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990" y="103695"/>
            <a:ext cx="10321513" cy="715108"/>
          </a:xfrm>
        </p:spPr>
        <p:txBody>
          <a:bodyPr>
            <a:normAutofit/>
          </a:bodyPr>
          <a:lstStyle/>
          <a:p>
            <a:r>
              <a:rPr lang="en-US" dirty="0">
                <a:ea typeface="Calibri" charset="0"/>
              </a:rPr>
              <a:t>The CFN mission is advancing nanoscience to impact society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5340" y="765693"/>
            <a:ext cx="9570046" cy="1110135"/>
          </a:xfrm>
        </p:spPr>
        <p:txBody>
          <a:bodyPr>
            <a:normAutofit/>
          </a:bodyPr>
          <a:lstStyle/>
          <a:p>
            <a:r>
              <a:rPr lang="en-US" dirty="0">
                <a:ea typeface="Calibri" charset="0"/>
              </a:rPr>
              <a:t>The CFN offers users a research experience supported by top-caliber scientists and using state-of-the-art capabilities for nanoscience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7063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A739D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C429EF-AA48-6C47-8C71-E75EB01C14B5}" type="slidenum">
              <a:rPr lang="en-US" smtClean="0">
                <a:latin typeface="Arial" panose="020B0604020202020204" pitchFamily="34" charset="0"/>
              </a:rPr>
              <a:pPr/>
              <a:t>17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59991" y="1590066"/>
            <a:ext cx="6687664" cy="5280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6A6E6"/>
              </a:buClr>
              <a:buFont typeface="Wingdings" charset="2"/>
              <a:buChar char="§"/>
              <a:defRPr sz="22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A6E6"/>
              </a:buClr>
              <a:buFont typeface="Wingdings" charset="2"/>
              <a:buChar char="§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A6E6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A6E6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6A6E6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1B68B4"/>
              </a:buClr>
            </a:pP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CFN staff members are skilled at providing expert support for leading research carried out by external users </a:t>
            </a:r>
          </a:p>
          <a:p>
            <a:pPr>
              <a:buClr>
                <a:srgbClr val="1B68B4"/>
              </a:buClr>
            </a:pP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CFN staff engage with users and collaborators in a variety of ways, depending on intersections of mutual interest</a:t>
            </a:r>
          </a:p>
          <a:p>
            <a:pPr>
              <a:buClr>
                <a:srgbClr val="1B68B4"/>
              </a:buClr>
            </a:pPr>
            <a:r>
              <a:rPr lang="en-US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Synthesis by assembly 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of nanoarchitectures to improve the quality of life</a:t>
            </a:r>
          </a:p>
          <a:p>
            <a:pPr>
              <a:buClr>
                <a:srgbClr val="1B68B4"/>
              </a:buClr>
            </a:pP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Forefront electron, X-ray, and laser-based facilities for </a:t>
            </a:r>
            <a:r>
              <a:rPr lang="en-US" b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studying nanomaterials in their operating environments</a:t>
            </a:r>
          </a:p>
          <a:p>
            <a:pPr marL="0" lvl="1" indent="0">
              <a:buClr>
                <a:srgbClr val="1B68B4"/>
              </a:buClr>
              <a:buNone/>
            </a:pPr>
            <a:endParaRPr lang="en-US" sz="2200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88753-5B4D-1E43-BF94-D8F3602982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215" y="1590066"/>
            <a:ext cx="1070611" cy="1605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72CA5E-AB29-5041-9F09-317734F5C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9541" y="1590067"/>
            <a:ext cx="2348265" cy="1605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4F2EC0-00F7-B340-8D37-C06425038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6214" y="3223753"/>
            <a:ext cx="3453166" cy="1397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CAC3DB-C558-9D4B-A29B-5D518756E2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6214" y="4649342"/>
            <a:ext cx="3455308" cy="12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2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10F40370-148A-5945-A765-09E7D6A3C0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296560" y="4552763"/>
            <a:ext cx="6777677" cy="1984663"/>
          </a:xfrm>
        </p:spPr>
        <p:txBody>
          <a:bodyPr/>
          <a:lstStyle/>
          <a:p>
            <a:r>
              <a:rPr lang="en-US" altLang="en-US" b="1" dirty="0"/>
              <a:t>Information to start:</a:t>
            </a:r>
          </a:p>
          <a:p>
            <a:pPr lvl="1"/>
            <a:r>
              <a:rPr lang="en-US" altLang="en-US" sz="1800" dirty="0"/>
              <a:t>Website:  </a:t>
            </a:r>
            <a:r>
              <a:rPr lang="en-US" altLang="en-US" sz="1800" dirty="0">
                <a:hlinkClick r:id="rId3"/>
              </a:rPr>
              <a:t>https://www.bnl.gov/cfn/user/</a:t>
            </a:r>
            <a:endParaRPr lang="en-US" altLang="en-US" sz="1800" dirty="0"/>
          </a:p>
          <a:p>
            <a:pPr marL="1543050" lvl="4" indent="0">
              <a:buNone/>
            </a:pPr>
            <a:r>
              <a:rPr lang="en-US" altLang="en-US" dirty="0"/>
              <a:t>	</a:t>
            </a:r>
            <a:r>
              <a:rPr lang="en-US" altLang="en-US" dirty="0">
                <a:hlinkClick r:id="rId4"/>
              </a:rPr>
              <a:t>https://www.bnl.gov/cfn/equipment/</a:t>
            </a:r>
            <a:endParaRPr lang="en-US" altLang="en-US" dirty="0"/>
          </a:p>
          <a:p>
            <a:pPr lvl="1"/>
            <a:r>
              <a:rPr lang="en-US" altLang="en-US" sz="1800" dirty="0"/>
              <a:t>Center for Functional Nanomaterials (CFN) User Office, x3227, </a:t>
            </a:r>
            <a:r>
              <a:rPr lang="en-US" altLang="en-US" sz="1800" dirty="0" err="1"/>
              <a:t>CFNuser@bnl.gov</a:t>
            </a:r>
            <a:endParaRPr lang="en-US" alt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F441F9-77D2-1202-BCA7-E2BC46307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07" y="103695"/>
            <a:ext cx="11771586" cy="715108"/>
          </a:xfrm>
        </p:spPr>
        <p:txBody>
          <a:bodyPr>
            <a:normAutofit/>
          </a:bodyPr>
          <a:lstStyle/>
          <a:p>
            <a:r>
              <a:rPr lang="en-US" dirty="0"/>
              <a:t>Modes of access to CFN facilities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1E05BE-9A25-BE74-4F50-AC2F749CF236}"/>
              </a:ext>
            </a:extLst>
          </p:cNvPr>
          <p:cNvSpPr txBox="1">
            <a:spLocks/>
          </p:cNvSpPr>
          <p:nvPr/>
        </p:nvSpPr>
        <p:spPr>
          <a:xfrm>
            <a:off x="210207" y="818803"/>
            <a:ext cx="7925875" cy="18240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B68B4"/>
              </a:buClr>
              <a:buFont typeface="Wingdings" charset="2"/>
              <a:buChar char="§"/>
              <a:defRPr sz="22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20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General user access </a:t>
            </a:r>
            <a:r>
              <a:rPr lang="en-US" dirty="0"/>
              <a:t>to CFN facilities (2 years term)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Submissions of research proposal through web proposal system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Feasibility review and external review (~2-3 month)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Approval, Safety and Training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Important deadlines January 31</a:t>
            </a:r>
            <a:r>
              <a:rPr lang="en-US" baseline="30000" dirty="0"/>
              <a:t>st</a:t>
            </a:r>
            <a:r>
              <a:rPr lang="en-US" dirty="0"/>
              <a:t>, May 31</a:t>
            </a:r>
            <a:r>
              <a:rPr lang="en-US" baseline="30000" dirty="0"/>
              <a:t>st</a:t>
            </a:r>
            <a:r>
              <a:rPr lang="en-US" dirty="0"/>
              <a:t>, September 30th</a:t>
            </a:r>
          </a:p>
          <a:p>
            <a:pPr lvl="1">
              <a:spcBef>
                <a:spcPts val="600"/>
              </a:spcBef>
            </a:pPr>
            <a:endParaRPr lang="en-US" dirty="0"/>
          </a:p>
          <a:p>
            <a:pPr lvl="1"/>
            <a:endParaRPr lang="en-US" sz="1800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3B080B8-0C86-05D1-C830-E00E6BB54979}"/>
              </a:ext>
            </a:extLst>
          </p:cNvPr>
          <p:cNvSpPr txBox="1">
            <a:spLocks/>
          </p:cNvSpPr>
          <p:nvPr/>
        </p:nvSpPr>
        <p:spPr>
          <a:xfrm>
            <a:off x="210207" y="2728717"/>
            <a:ext cx="7437175" cy="1824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B68B4"/>
              </a:buClr>
              <a:buFont typeface="Wingdings" charset="2"/>
              <a:buChar char="§"/>
              <a:defRPr sz="22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20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b="1" dirty="0"/>
              <a:t>Rapid Access</a:t>
            </a:r>
            <a:r>
              <a:rPr lang="en-US" altLang="en-US" sz="2000" dirty="0"/>
              <a:t> to CFN facilities (1-3 month term)</a:t>
            </a:r>
          </a:p>
          <a:p>
            <a:pPr lvl="1"/>
            <a:r>
              <a:rPr lang="en-US" dirty="0"/>
              <a:t>Submissions of rapid access research proposal through web proposal system</a:t>
            </a:r>
          </a:p>
          <a:p>
            <a:pPr lvl="1"/>
            <a:r>
              <a:rPr lang="en-US" dirty="0"/>
              <a:t>Internal and external review (typically 2-3 weeks)</a:t>
            </a:r>
          </a:p>
          <a:p>
            <a:pPr lvl="1"/>
            <a:r>
              <a:rPr lang="en-US" dirty="0"/>
              <a:t>Ongoing process</a:t>
            </a:r>
          </a:p>
          <a:p>
            <a:endParaRPr lang="en-US" altLang="en-US" dirty="0"/>
          </a:p>
          <a:p>
            <a:endParaRPr lang="en-US" sz="2000" dirty="0"/>
          </a:p>
          <a:p>
            <a:endParaRPr lang="en-US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6E44-9A0F-BE4E-A372-0E2918D71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8" y="239370"/>
            <a:ext cx="11539959" cy="1138017"/>
          </a:xfrm>
        </p:spPr>
        <p:txBody>
          <a:bodyPr>
            <a:normAutofit/>
          </a:bodyPr>
          <a:lstStyle/>
          <a:p>
            <a:r>
              <a:rPr lang="en-US" dirty="0"/>
              <a:t>The DOE Nanoscale Science Research Centers are a network of five facilities for creating, characterizing &amp; understanding nanomaterials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7889C-AA84-094E-AF06-30060D8E0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429EF-AA48-6C47-8C71-E75EB01C14B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775B7-514B-9941-A4CA-76C4E2707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755" y="1208445"/>
            <a:ext cx="5704584" cy="37390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68F3AB-BCBE-F849-87DE-0F713DA6C8A6}"/>
              </a:ext>
            </a:extLst>
          </p:cNvPr>
          <p:cNvSpPr/>
          <p:nvPr/>
        </p:nvSpPr>
        <p:spPr>
          <a:xfrm>
            <a:off x="0" y="5199102"/>
            <a:ext cx="12192000" cy="984885"/>
          </a:xfrm>
          <a:prstGeom prst="rect">
            <a:avLst/>
          </a:prstGeom>
          <a:solidFill>
            <a:srgbClr val="1D67A5"/>
          </a:solidFill>
        </p:spPr>
        <p:txBody>
          <a:bodyPr wrap="square" tIns="182880" bIns="182880">
            <a:spAutoFit/>
          </a:bodyPr>
          <a:lstStyle/>
          <a:p>
            <a:pPr marL="231775" indent="-231775" algn="ctr">
              <a:spcAft>
                <a:spcPts val="1200"/>
              </a:spcAft>
              <a:buClr>
                <a:srgbClr val="1F65A1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The NSRC model combines an expert staff, a portfolio of distinctive instruments,                        and a core commitment to collaborative science</a:t>
            </a:r>
          </a:p>
        </p:txBody>
      </p:sp>
    </p:spTree>
    <p:extLst>
      <p:ext uri="{BB962C8B-B14F-4D97-AF65-F5344CB8AC3E}">
        <p14:creationId xmlns:p14="http://schemas.microsoft.com/office/powerpoint/2010/main" val="3349650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1B93-405C-6A47-9D3D-C1D29684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07" y="103695"/>
            <a:ext cx="11771586" cy="715108"/>
          </a:xfrm>
        </p:spPr>
        <p:txBody>
          <a:bodyPr>
            <a:normAutofit/>
          </a:bodyPr>
          <a:lstStyle/>
          <a:p>
            <a:r>
              <a:rPr lang="en-US" dirty="0"/>
              <a:t>The CFN mission is to advance nanoscience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6E0B7-9BBF-9D47-9E44-8E3515273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07" y="1064626"/>
            <a:ext cx="6647793" cy="1493313"/>
          </a:xfrm>
        </p:spPr>
        <p:txBody>
          <a:bodyPr>
            <a:normAutofit/>
          </a:bodyPr>
          <a:lstStyle/>
          <a:p>
            <a:r>
              <a:rPr lang="en-US" dirty="0"/>
              <a:t>A national scientific user facility operated for the U.S. Dept. of Energy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Permanent staff:  40+ (30 scientists)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600+ users/</a:t>
            </a:r>
            <a:r>
              <a:rPr lang="en-US" dirty="0" err="1"/>
              <a:t>yr</a:t>
            </a:r>
            <a:r>
              <a:rPr lang="en-US" dirty="0"/>
              <a:t>; 330+ pubs/</a:t>
            </a:r>
            <a:r>
              <a:rPr lang="en-US" dirty="0" err="1"/>
              <a:t>yr</a:t>
            </a:r>
            <a:endParaRPr lang="en-US" dirty="0"/>
          </a:p>
          <a:p>
            <a:pPr lvl="1"/>
            <a:endParaRPr lang="en-US" sz="18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F5EF0A-E9B6-DB40-9DE0-9C050F4AF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67300" y="6389181"/>
            <a:ext cx="2057400" cy="365125"/>
          </a:xfrm>
        </p:spPr>
        <p:txBody>
          <a:bodyPr/>
          <a:lstStyle/>
          <a:p>
            <a:fld id="{B0C429EF-AA48-6C47-8C71-E75EB01C14B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B29DF-DA67-E64A-95B3-CDF9032A1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71" y="865421"/>
            <a:ext cx="3871150" cy="1426801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D60ED5-A7D1-E042-A3CE-C84C1EBF4A10}"/>
              </a:ext>
            </a:extLst>
          </p:cNvPr>
          <p:cNvSpPr txBox="1">
            <a:spLocks/>
          </p:cNvSpPr>
          <p:nvPr/>
        </p:nvSpPr>
        <p:spPr>
          <a:xfrm>
            <a:off x="197338" y="3025587"/>
            <a:ext cx="7437175" cy="29918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B68B4"/>
              </a:buClr>
              <a:buFont typeface="Wingdings" charset="2"/>
              <a:buChar char="§"/>
              <a:defRPr sz="22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20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accomplish our mission by: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Enabling the research of a </a:t>
            </a:r>
            <a:r>
              <a:rPr lang="en-US" b="1" dirty="0"/>
              <a:t>productive</a:t>
            </a:r>
            <a:r>
              <a:rPr lang="en-US" dirty="0"/>
              <a:t> </a:t>
            </a:r>
            <a:r>
              <a:rPr lang="en-US" b="1" dirty="0"/>
              <a:t>user community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Delivering </a:t>
            </a:r>
            <a:r>
              <a:rPr lang="en-US" b="1" dirty="0"/>
              <a:t>breakthrough nanoscience discoveries </a:t>
            </a:r>
            <a:r>
              <a:rPr lang="en-US" dirty="0"/>
              <a:t>through internal research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Providing </a:t>
            </a:r>
            <a:r>
              <a:rPr lang="en-US" b="1" dirty="0"/>
              <a:t>essential</a:t>
            </a:r>
            <a:r>
              <a:rPr lang="en-US" dirty="0"/>
              <a:t> </a:t>
            </a:r>
            <a:r>
              <a:rPr lang="en-US" b="1" dirty="0"/>
              <a:t>nanoscience capabilities </a:t>
            </a:r>
            <a:r>
              <a:rPr lang="en-US" dirty="0"/>
              <a:t>for the scientific community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Training staff and users to </a:t>
            </a:r>
            <a:r>
              <a:rPr lang="en-US" b="1" dirty="0"/>
              <a:t>work safely</a:t>
            </a:r>
            <a:endParaRPr lang="en-US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76D3D3-B4E6-5541-99FB-C050822A2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0513" y="2336750"/>
            <a:ext cx="1672353" cy="28953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98B7EE-F6DA-ED4B-86F4-26FF2B5E6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4840" y="2336750"/>
            <a:ext cx="1672352" cy="19200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0CDD2F-F166-2A40-A258-75331FA9B4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4840" y="4292408"/>
            <a:ext cx="1672352" cy="17249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2FDB20-A34E-CB44-B741-DC9253CC42B9}"/>
              </a:ext>
            </a:extLst>
          </p:cNvPr>
          <p:cNvSpPr txBox="1">
            <a:spLocks/>
          </p:cNvSpPr>
          <p:nvPr/>
        </p:nvSpPr>
        <p:spPr>
          <a:xfrm>
            <a:off x="239313" y="5364016"/>
            <a:ext cx="6927362" cy="89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B68B4"/>
              </a:buClr>
              <a:buFont typeface="Wingdings" charset="2"/>
              <a:buChar char="§"/>
              <a:defRPr sz="22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20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68B4"/>
              </a:buClr>
              <a:buFont typeface="Wingdings" charset="2"/>
              <a:buChar char="§"/>
              <a:defRPr sz="18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US" dirty="0"/>
          </a:p>
          <a:p>
            <a:pPr lvl="1"/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69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" y="63500"/>
            <a:ext cx="11399519" cy="1196120"/>
          </a:xfrm>
        </p:spPr>
        <p:txBody>
          <a:bodyPr>
            <a:normAutofit/>
          </a:bodyPr>
          <a:lstStyle/>
          <a:p>
            <a:r>
              <a:rPr lang="en-US" dirty="0"/>
              <a:t>Three strategic nanoscience themes guide new facility development and research directions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063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A739D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C429EF-AA48-6C47-8C71-E75EB01C14B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AF3CBA53-7AB4-7B41-B1E1-EB91C7BA8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67300" y="6435600"/>
            <a:ext cx="2057400" cy="365125"/>
          </a:xfrm>
        </p:spPr>
        <p:txBody>
          <a:bodyPr/>
          <a:lstStyle/>
          <a:p>
            <a:fld id="{B0C429EF-AA48-6C47-8C71-E75EB01C14B5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20694AF-17BC-0E44-9E53-599D8C1EC1B7}"/>
              </a:ext>
            </a:extLst>
          </p:cNvPr>
          <p:cNvGrpSpPr/>
          <p:nvPr/>
        </p:nvGrpSpPr>
        <p:grpSpPr>
          <a:xfrm>
            <a:off x="921592" y="3707638"/>
            <a:ext cx="11077368" cy="2424754"/>
            <a:chOff x="-602409" y="3707638"/>
            <a:chExt cx="11077368" cy="2424754"/>
          </a:xfrm>
        </p:grpSpPr>
        <p:sp>
          <p:nvSpPr>
            <p:cNvPr id="7" name="Rectangle 6"/>
            <p:cNvSpPr/>
            <p:nvPr/>
          </p:nvSpPr>
          <p:spPr>
            <a:xfrm>
              <a:off x="1104383" y="4568426"/>
              <a:ext cx="93705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spcAft>
                  <a:spcPts val="600"/>
                </a:spcAft>
                <a:buClr>
                  <a:srgbClr val="66A6E6"/>
                </a:buClr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advance characterization of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Nanomaterials in </a:t>
              </a:r>
              <a:r>
                <a:rPr lang="en-US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Operando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Conditions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in real-world environments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6C2AC9A-C44C-2F4A-B458-E9AAB443FC4B}"/>
                </a:ext>
              </a:extLst>
            </p:cNvPr>
            <p:cNvGrpSpPr/>
            <p:nvPr/>
          </p:nvGrpSpPr>
          <p:grpSpPr>
            <a:xfrm>
              <a:off x="-602409" y="3707638"/>
              <a:ext cx="1546648" cy="1570487"/>
              <a:chOff x="-489183" y="4429063"/>
              <a:chExt cx="1546648" cy="1570487"/>
            </a:xfrm>
          </p:grpSpPr>
          <p:sp>
            <p:nvSpPr>
              <p:cNvPr id="50" name="10-Point Star 2">
                <a:extLst>
                  <a:ext uri="{FF2B5EF4-FFF2-40B4-BE49-F238E27FC236}">
                    <a16:creationId xmlns:a16="http://schemas.microsoft.com/office/drawing/2014/main" id="{0836D4EE-162A-B74E-B291-3F65844E1ACE}"/>
                  </a:ext>
                </a:extLst>
              </p:cNvPr>
              <p:cNvSpPr/>
              <p:nvPr/>
            </p:nvSpPr>
            <p:spPr>
              <a:xfrm>
                <a:off x="-444213" y="4429063"/>
                <a:ext cx="1399327" cy="1426899"/>
              </a:xfrm>
              <a:custGeom>
                <a:avLst/>
                <a:gdLst/>
                <a:ahLst/>
                <a:cxnLst/>
                <a:rect l="l" t="t" r="r" b="b"/>
                <a:pathLst>
                  <a:path w="2240712" h="2284862">
                    <a:moveTo>
                      <a:pt x="1120356" y="502351"/>
                    </a:moveTo>
                    <a:cubicBezTo>
                      <a:pt x="766850" y="502351"/>
                      <a:pt x="480276" y="788925"/>
                      <a:pt x="480276" y="1142431"/>
                    </a:cubicBezTo>
                    <a:cubicBezTo>
                      <a:pt x="480276" y="1495937"/>
                      <a:pt x="766850" y="1782511"/>
                      <a:pt x="1120356" y="1782511"/>
                    </a:cubicBezTo>
                    <a:cubicBezTo>
                      <a:pt x="1473862" y="1782511"/>
                      <a:pt x="1760436" y="1495937"/>
                      <a:pt x="1760436" y="1142431"/>
                    </a:cubicBezTo>
                    <a:cubicBezTo>
                      <a:pt x="1760436" y="788925"/>
                      <a:pt x="1473862" y="502351"/>
                      <a:pt x="1120356" y="502351"/>
                    </a:cubicBezTo>
                    <a:close/>
                    <a:moveTo>
                      <a:pt x="1120356" y="0"/>
                    </a:moveTo>
                    <a:lnTo>
                      <a:pt x="1235916" y="5835"/>
                    </a:lnTo>
                    <a:lnTo>
                      <a:pt x="1272936" y="262306"/>
                    </a:lnTo>
                    <a:cubicBezTo>
                      <a:pt x="1366250" y="277385"/>
                      <a:pt x="1454469" y="307832"/>
                      <a:pt x="1535137" y="350778"/>
                    </a:cubicBezTo>
                    <a:lnTo>
                      <a:pt x="1717618" y="169909"/>
                    </a:lnTo>
                    <a:cubicBezTo>
                      <a:pt x="1784880" y="209765"/>
                      <a:pt x="1846933" y="257376"/>
                      <a:pt x="1902771" y="311520"/>
                    </a:cubicBezTo>
                    <a:lnTo>
                      <a:pt x="1776181" y="536209"/>
                    </a:lnTo>
                    <a:cubicBezTo>
                      <a:pt x="1832789" y="595961"/>
                      <a:pt x="1880432" y="664114"/>
                      <a:pt x="1917285" y="738603"/>
                    </a:cubicBezTo>
                    <a:lnTo>
                      <a:pt x="2171750" y="695132"/>
                    </a:lnTo>
                    <a:cubicBezTo>
                      <a:pt x="2202288" y="766468"/>
                      <a:pt x="2225640" y="841587"/>
                      <a:pt x="2240712" y="919627"/>
                    </a:cubicBezTo>
                    <a:lnTo>
                      <a:pt x="2006230" y="1027513"/>
                    </a:lnTo>
                    <a:cubicBezTo>
                      <a:pt x="2011939" y="1065062"/>
                      <a:pt x="2014433" y="1103455"/>
                      <a:pt x="2014433" y="1142431"/>
                    </a:cubicBezTo>
                    <a:cubicBezTo>
                      <a:pt x="2014433" y="1181407"/>
                      <a:pt x="2011939" y="1219801"/>
                      <a:pt x="2006230" y="1257349"/>
                    </a:cubicBezTo>
                    <a:lnTo>
                      <a:pt x="2240712" y="1365235"/>
                    </a:lnTo>
                    <a:cubicBezTo>
                      <a:pt x="2225640" y="1443275"/>
                      <a:pt x="2202288" y="1518394"/>
                      <a:pt x="2171750" y="1589731"/>
                    </a:cubicBezTo>
                    <a:lnTo>
                      <a:pt x="1917285" y="1546259"/>
                    </a:lnTo>
                    <a:cubicBezTo>
                      <a:pt x="1880432" y="1620748"/>
                      <a:pt x="1832789" y="1688902"/>
                      <a:pt x="1776181" y="1748654"/>
                    </a:cubicBezTo>
                    <a:lnTo>
                      <a:pt x="1902771" y="1973343"/>
                    </a:lnTo>
                    <a:cubicBezTo>
                      <a:pt x="1846933" y="2027487"/>
                      <a:pt x="1784879" y="2075098"/>
                      <a:pt x="1717617" y="2114954"/>
                    </a:cubicBezTo>
                    <a:lnTo>
                      <a:pt x="1535137" y="1934085"/>
                    </a:lnTo>
                    <a:cubicBezTo>
                      <a:pt x="1454469" y="1977030"/>
                      <a:pt x="1366250" y="2007478"/>
                      <a:pt x="1272936" y="2022557"/>
                    </a:cubicBezTo>
                    <a:lnTo>
                      <a:pt x="1235916" y="2279027"/>
                    </a:lnTo>
                    <a:cubicBezTo>
                      <a:pt x="1197918" y="2282907"/>
                      <a:pt x="1159366" y="2284862"/>
                      <a:pt x="1120356" y="2284862"/>
                    </a:cubicBezTo>
                    <a:lnTo>
                      <a:pt x="1004797" y="2279027"/>
                    </a:lnTo>
                    <a:lnTo>
                      <a:pt x="967776" y="2022557"/>
                    </a:lnTo>
                    <a:cubicBezTo>
                      <a:pt x="874463" y="2007478"/>
                      <a:pt x="786243" y="1977030"/>
                      <a:pt x="705576" y="1934085"/>
                    </a:cubicBezTo>
                    <a:lnTo>
                      <a:pt x="523095" y="2114954"/>
                    </a:lnTo>
                    <a:cubicBezTo>
                      <a:pt x="455833" y="2075098"/>
                      <a:pt x="393780" y="2027487"/>
                      <a:pt x="337942" y="1973343"/>
                    </a:cubicBezTo>
                    <a:lnTo>
                      <a:pt x="464531" y="1748654"/>
                    </a:lnTo>
                    <a:cubicBezTo>
                      <a:pt x="407924" y="1688902"/>
                      <a:pt x="360280" y="1620748"/>
                      <a:pt x="323426" y="1546259"/>
                    </a:cubicBezTo>
                    <a:lnTo>
                      <a:pt x="68962" y="1589731"/>
                    </a:lnTo>
                    <a:cubicBezTo>
                      <a:pt x="38425" y="1518394"/>
                      <a:pt x="15072" y="1443275"/>
                      <a:pt x="0" y="1365235"/>
                    </a:cubicBezTo>
                    <a:lnTo>
                      <a:pt x="234482" y="1257349"/>
                    </a:lnTo>
                    <a:cubicBezTo>
                      <a:pt x="228773" y="1219801"/>
                      <a:pt x="226279" y="1181407"/>
                      <a:pt x="226279" y="1142431"/>
                    </a:cubicBezTo>
                    <a:cubicBezTo>
                      <a:pt x="226279" y="1103455"/>
                      <a:pt x="228773" y="1065062"/>
                      <a:pt x="234482" y="1027513"/>
                    </a:cubicBezTo>
                    <a:lnTo>
                      <a:pt x="0" y="919627"/>
                    </a:lnTo>
                    <a:cubicBezTo>
                      <a:pt x="15072" y="841587"/>
                      <a:pt x="38425" y="766468"/>
                      <a:pt x="68962" y="695132"/>
                    </a:cubicBezTo>
                    <a:lnTo>
                      <a:pt x="323426" y="738603"/>
                    </a:lnTo>
                    <a:cubicBezTo>
                      <a:pt x="360280" y="664114"/>
                      <a:pt x="407924" y="595961"/>
                      <a:pt x="464531" y="536209"/>
                    </a:cubicBezTo>
                    <a:lnTo>
                      <a:pt x="337941" y="311520"/>
                    </a:lnTo>
                    <a:cubicBezTo>
                      <a:pt x="393779" y="257376"/>
                      <a:pt x="455833" y="209765"/>
                      <a:pt x="523094" y="169908"/>
                    </a:cubicBezTo>
                    <a:lnTo>
                      <a:pt x="705576" y="350778"/>
                    </a:lnTo>
                    <a:cubicBezTo>
                      <a:pt x="786243" y="307832"/>
                      <a:pt x="874463" y="277385"/>
                      <a:pt x="967776" y="262306"/>
                    </a:cubicBezTo>
                    <a:lnTo>
                      <a:pt x="1004797" y="5835"/>
                    </a:lnTo>
                    <a:cubicBezTo>
                      <a:pt x="1042794" y="1955"/>
                      <a:pt x="1081347" y="0"/>
                      <a:pt x="1120356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50" descr="RsrchGrps_StrategThemes_Graphic_0416_Draft4.png">
                <a:extLst>
                  <a:ext uri="{FF2B5EF4-FFF2-40B4-BE49-F238E27FC236}">
                    <a16:creationId xmlns:a16="http://schemas.microsoft.com/office/drawing/2014/main" id="{8A6FF41D-E8AD-2E4A-A6F8-F9EBF7559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306" b="95868" l="2558" r="94884">
                            <a14:foregroundMark x1="72326" y1="31405" x2="72326" y2="3140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489183" y="4693491"/>
                <a:ext cx="1546648" cy="1306059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304BCB1-0849-5E45-8984-37A2999EC08F}"/>
                </a:ext>
              </a:extLst>
            </p:cNvPr>
            <p:cNvGrpSpPr/>
            <p:nvPr/>
          </p:nvGrpSpPr>
          <p:grpSpPr>
            <a:xfrm>
              <a:off x="2513312" y="5199434"/>
              <a:ext cx="6712120" cy="932958"/>
              <a:chOff x="2513312" y="5153134"/>
              <a:chExt cx="6712120" cy="932958"/>
            </a:xfrm>
          </p:grpSpPr>
          <p:pic>
            <p:nvPicPr>
              <p:cNvPr id="58" name="Picture 6">
                <a:extLst>
                  <a:ext uri="{FF2B5EF4-FFF2-40B4-BE49-F238E27FC236}">
                    <a16:creationId xmlns:a16="http://schemas.microsoft.com/office/drawing/2014/main" id="{79387C0A-1C4A-B847-94CE-F72AB8B3F6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513312" y="5177514"/>
                <a:ext cx="1532478" cy="9085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DBC2CB1-C4CF-0D48-9D21-C82479A3D35F}"/>
                  </a:ext>
                </a:extLst>
              </p:cNvPr>
              <p:cNvSpPr txBox="1"/>
              <p:nvPr/>
            </p:nvSpPr>
            <p:spPr>
              <a:xfrm>
                <a:off x="4069902" y="5251736"/>
                <a:ext cx="185774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In-situ </a:t>
                </a:r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surface science and   electron microscopy</a:t>
                </a:r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BAF00131-26B1-5E46-AC30-F377CE2BF3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02072" y="5153134"/>
                <a:ext cx="1191628" cy="908578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4D8D91B-10A1-414E-BDD7-7B82FD2532FA}"/>
                  </a:ext>
                </a:extLst>
              </p:cNvPr>
              <p:cNvSpPr txBox="1"/>
              <p:nvPr/>
            </p:nvSpPr>
            <p:spPr>
              <a:xfrm>
                <a:off x="7690270" y="5222835"/>
                <a:ext cx="153516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Theory linking spectra to structure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A9FF69-E45A-8349-95E6-AB5ADC5802B4}"/>
              </a:ext>
            </a:extLst>
          </p:cNvPr>
          <p:cNvGrpSpPr/>
          <p:nvPr/>
        </p:nvGrpSpPr>
        <p:grpSpPr>
          <a:xfrm>
            <a:off x="853424" y="1077239"/>
            <a:ext cx="10515616" cy="2295702"/>
            <a:chOff x="-670576" y="1077239"/>
            <a:chExt cx="10515616" cy="2295702"/>
          </a:xfrm>
        </p:grpSpPr>
        <p:sp>
          <p:nvSpPr>
            <p:cNvPr id="5" name="Rectangle 4"/>
            <p:cNvSpPr/>
            <p:nvPr/>
          </p:nvSpPr>
          <p:spPr>
            <a:xfrm>
              <a:off x="-365760" y="1077239"/>
              <a:ext cx="10210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We create new strategies for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Nanomaterial Synthesis by Assembly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designing architectures with target functionality by organizing components</a:t>
              </a: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BC5F11E-8441-504D-A495-AFB64B2ECA73}"/>
                </a:ext>
              </a:extLst>
            </p:cNvPr>
            <p:cNvGrpSpPr/>
            <p:nvPr/>
          </p:nvGrpSpPr>
          <p:grpSpPr>
            <a:xfrm>
              <a:off x="-670576" y="1827449"/>
              <a:ext cx="1645920" cy="1545492"/>
              <a:chOff x="-557350" y="2548874"/>
              <a:chExt cx="1645920" cy="1545492"/>
            </a:xfrm>
          </p:grpSpPr>
          <p:sp>
            <p:nvSpPr>
              <p:cNvPr id="47" name="10-Point Star 2">
                <a:extLst>
                  <a:ext uri="{FF2B5EF4-FFF2-40B4-BE49-F238E27FC236}">
                    <a16:creationId xmlns:a16="http://schemas.microsoft.com/office/drawing/2014/main" id="{EDEC4CFB-1182-0E4C-9D9F-CED78ED78A27}"/>
                  </a:ext>
                </a:extLst>
              </p:cNvPr>
              <p:cNvSpPr/>
              <p:nvPr/>
            </p:nvSpPr>
            <p:spPr>
              <a:xfrm>
                <a:off x="-434053" y="2548874"/>
                <a:ext cx="1399327" cy="1426899"/>
              </a:xfrm>
              <a:custGeom>
                <a:avLst/>
                <a:gdLst/>
                <a:ahLst/>
                <a:cxnLst/>
                <a:rect l="l" t="t" r="r" b="b"/>
                <a:pathLst>
                  <a:path w="2240712" h="2284862">
                    <a:moveTo>
                      <a:pt x="1120356" y="502351"/>
                    </a:moveTo>
                    <a:cubicBezTo>
                      <a:pt x="766850" y="502351"/>
                      <a:pt x="480276" y="788925"/>
                      <a:pt x="480276" y="1142431"/>
                    </a:cubicBezTo>
                    <a:cubicBezTo>
                      <a:pt x="480276" y="1495937"/>
                      <a:pt x="766850" y="1782511"/>
                      <a:pt x="1120356" y="1782511"/>
                    </a:cubicBezTo>
                    <a:cubicBezTo>
                      <a:pt x="1473862" y="1782511"/>
                      <a:pt x="1760436" y="1495937"/>
                      <a:pt x="1760436" y="1142431"/>
                    </a:cubicBezTo>
                    <a:cubicBezTo>
                      <a:pt x="1760436" y="788925"/>
                      <a:pt x="1473862" y="502351"/>
                      <a:pt x="1120356" y="502351"/>
                    </a:cubicBezTo>
                    <a:close/>
                    <a:moveTo>
                      <a:pt x="1120356" y="0"/>
                    </a:moveTo>
                    <a:lnTo>
                      <a:pt x="1235916" y="5835"/>
                    </a:lnTo>
                    <a:lnTo>
                      <a:pt x="1272936" y="262306"/>
                    </a:lnTo>
                    <a:cubicBezTo>
                      <a:pt x="1366250" y="277385"/>
                      <a:pt x="1454469" y="307832"/>
                      <a:pt x="1535137" y="350778"/>
                    </a:cubicBezTo>
                    <a:lnTo>
                      <a:pt x="1717618" y="169909"/>
                    </a:lnTo>
                    <a:cubicBezTo>
                      <a:pt x="1784880" y="209765"/>
                      <a:pt x="1846933" y="257376"/>
                      <a:pt x="1902771" y="311520"/>
                    </a:cubicBezTo>
                    <a:lnTo>
                      <a:pt x="1776181" y="536209"/>
                    </a:lnTo>
                    <a:cubicBezTo>
                      <a:pt x="1832789" y="595961"/>
                      <a:pt x="1880432" y="664114"/>
                      <a:pt x="1917285" y="738603"/>
                    </a:cubicBezTo>
                    <a:lnTo>
                      <a:pt x="2171750" y="695132"/>
                    </a:lnTo>
                    <a:cubicBezTo>
                      <a:pt x="2202288" y="766468"/>
                      <a:pt x="2225640" y="841587"/>
                      <a:pt x="2240712" y="919627"/>
                    </a:cubicBezTo>
                    <a:lnTo>
                      <a:pt x="2006230" y="1027513"/>
                    </a:lnTo>
                    <a:cubicBezTo>
                      <a:pt x="2011939" y="1065062"/>
                      <a:pt x="2014433" y="1103455"/>
                      <a:pt x="2014433" y="1142431"/>
                    </a:cubicBezTo>
                    <a:cubicBezTo>
                      <a:pt x="2014433" y="1181407"/>
                      <a:pt x="2011939" y="1219801"/>
                      <a:pt x="2006230" y="1257349"/>
                    </a:cubicBezTo>
                    <a:lnTo>
                      <a:pt x="2240712" y="1365235"/>
                    </a:lnTo>
                    <a:cubicBezTo>
                      <a:pt x="2225640" y="1443275"/>
                      <a:pt x="2202288" y="1518394"/>
                      <a:pt x="2171750" y="1589731"/>
                    </a:cubicBezTo>
                    <a:lnTo>
                      <a:pt x="1917285" y="1546259"/>
                    </a:lnTo>
                    <a:cubicBezTo>
                      <a:pt x="1880432" y="1620748"/>
                      <a:pt x="1832789" y="1688902"/>
                      <a:pt x="1776181" y="1748654"/>
                    </a:cubicBezTo>
                    <a:lnTo>
                      <a:pt x="1902771" y="1973343"/>
                    </a:lnTo>
                    <a:cubicBezTo>
                      <a:pt x="1846933" y="2027487"/>
                      <a:pt x="1784879" y="2075098"/>
                      <a:pt x="1717617" y="2114954"/>
                    </a:cubicBezTo>
                    <a:lnTo>
                      <a:pt x="1535137" y="1934085"/>
                    </a:lnTo>
                    <a:cubicBezTo>
                      <a:pt x="1454469" y="1977030"/>
                      <a:pt x="1366250" y="2007478"/>
                      <a:pt x="1272936" y="2022557"/>
                    </a:cubicBezTo>
                    <a:lnTo>
                      <a:pt x="1235916" y="2279027"/>
                    </a:lnTo>
                    <a:cubicBezTo>
                      <a:pt x="1197918" y="2282907"/>
                      <a:pt x="1159366" y="2284862"/>
                      <a:pt x="1120356" y="2284862"/>
                    </a:cubicBezTo>
                    <a:lnTo>
                      <a:pt x="1004797" y="2279027"/>
                    </a:lnTo>
                    <a:lnTo>
                      <a:pt x="967776" y="2022557"/>
                    </a:lnTo>
                    <a:cubicBezTo>
                      <a:pt x="874463" y="2007478"/>
                      <a:pt x="786243" y="1977030"/>
                      <a:pt x="705576" y="1934085"/>
                    </a:cubicBezTo>
                    <a:lnTo>
                      <a:pt x="523095" y="2114954"/>
                    </a:lnTo>
                    <a:cubicBezTo>
                      <a:pt x="455833" y="2075098"/>
                      <a:pt x="393780" y="2027487"/>
                      <a:pt x="337942" y="1973343"/>
                    </a:cubicBezTo>
                    <a:lnTo>
                      <a:pt x="464531" y="1748654"/>
                    </a:lnTo>
                    <a:cubicBezTo>
                      <a:pt x="407924" y="1688902"/>
                      <a:pt x="360280" y="1620748"/>
                      <a:pt x="323426" y="1546259"/>
                    </a:cubicBezTo>
                    <a:lnTo>
                      <a:pt x="68962" y="1589731"/>
                    </a:lnTo>
                    <a:cubicBezTo>
                      <a:pt x="38425" y="1518394"/>
                      <a:pt x="15072" y="1443275"/>
                      <a:pt x="0" y="1365235"/>
                    </a:cubicBezTo>
                    <a:lnTo>
                      <a:pt x="234482" y="1257349"/>
                    </a:lnTo>
                    <a:cubicBezTo>
                      <a:pt x="228773" y="1219801"/>
                      <a:pt x="226279" y="1181407"/>
                      <a:pt x="226279" y="1142431"/>
                    </a:cubicBezTo>
                    <a:cubicBezTo>
                      <a:pt x="226279" y="1103455"/>
                      <a:pt x="228773" y="1065062"/>
                      <a:pt x="234482" y="1027513"/>
                    </a:cubicBezTo>
                    <a:lnTo>
                      <a:pt x="0" y="919627"/>
                    </a:lnTo>
                    <a:cubicBezTo>
                      <a:pt x="15072" y="841587"/>
                      <a:pt x="38425" y="766468"/>
                      <a:pt x="68962" y="695132"/>
                    </a:cubicBezTo>
                    <a:lnTo>
                      <a:pt x="323426" y="738603"/>
                    </a:lnTo>
                    <a:cubicBezTo>
                      <a:pt x="360280" y="664114"/>
                      <a:pt x="407924" y="595961"/>
                      <a:pt x="464531" y="536209"/>
                    </a:cubicBezTo>
                    <a:lnTo>
                      <a:pt x="337941" y="311520"/>
                    </a:lnTo>
                    <a:cubicBezTo>
                      <a:pt x="393779" y="257376"/>
                      <a:pt x="455833" y="209765"/>
                      <a:pt x="523094" y="169908"/>
                    </a:cubicBezTo>
                    <a:lnTo>
                      <a:pt x="705576" y="350778"/>
                    </a:lnTo>
                    <a:cubicBezTo>
                      <a:pt x="786243" y="307832"/>
                      <a:pt x="874463" y="277385"/>
                      <a:pt x="967776" y="262306"/>
                    </a:cubicBezTo>
                    <a:lnTo>
                      <a:pt x="1004797" y="5835"/>
                    </a:lnTo>
                    <a:cubicBezTo>
                      <a:pt x="1042794" y="1955"/>
                      <a:pt x="1081347" y="0"/>
                      <a:pt x="1120356" y="0"/>
                    </a:cubicBezTo>
                    <a:close/>
                  </a:path>
                </a:pathLst>
              </a:custGeom>
              <a:solidFill>
                <a:srgbClr val="1A6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47" descr="RsrchGrps_StrategThemes_Graphic_0416_Draft4.png">
                <a:extLst>
                  <a:ext uri="{FF2B5EF4-FFF2-40B4-BE49-F238E27FC236}">
                    <a16:creationId xmlns:a16="http://schemas.microsoft.com/office/drawing/2014/main" id="{6429F9FF-46CC-A244-9E3C-811D1794EF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959" b="64793" l="9795" r="89749">
                            <a14:foregroundMark x1="68565" y1="47041" x2="68565" y2="470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557350" y="2833206"/>
                <a:ext cx="1645920" cy="1261160"/>
              </a:xfrm>
              <a:prstGeom prst="rect">
                <a:avLst/>
              </a:prstGeom>
            </p:spPr>
          </p:pic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129F7A8-E40F-E643-A79E-E8440C8DFF88}"/>
                </a:ext>
              </a:extLst>
            </p:cNvPr>
            <p:cNvGrpSpPr/>
            <p:nvPr/>
          </p:nvGrpSpPr>
          <p:grpSpPr>
            <a:xfrm>
              <a:off x="2656691" y="1704128"/>
              <a:ext cx="6590653" cy="1067398"/>
              <a:chOff x="2506221" y="1692554"/>
              <a:chExt cx="6590653" cy="1067398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80F76CFF-0212-8B47-B25C-0D3EC224C3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06221" y="1783397"/>
                <a:ext cx="921775" cy="914400"/>
              </a:xfrm>
              <a:prstGeom prst="rect">
                <a:avLst/>
              </a:prstGeom>
            </p:spPr>
          </p:pic>
          <p:pic>
            <p:nvPicPr>
              <p:cNvPr id="66" name="Picture 2" descr="C:\Users\yetian\Desktop\oct-3D.tif">
                <a:extLst>
                  <a:ext uri="{FF2B5EF4-FFF2-40B4-BE49-F238E27FC236}">
                    <a16:creationId xmlns:a16="http://schemas.microsoft.com/office/drawing/2014/main" id="{0204BBDC-7DFA-564D-BFCD-49E7EDF1A0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3150" y="1692554"/>
                <a:ext cx="1292974" cy="10673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98C74A2-B164-7249-853B-F1FBA96DB795}"/>
                  </a:ext>
                </a:extLst>
              </p:cNvPr>
              <p:cNvSpPr txBox="1"/>
              <p:nvPr/>
            </p:nvSpPr>
            <p:spPr>
              <a:xfrm>
                <a:off x="3482976" y="1868967"/>
                <a:ext cx="20708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Small- and wide-angle X-ray scattering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9CBA378-C046-0A4C-B467-F1DB5D329845}"/>
                  </a:ext>
                </a:extLst>
              </p:cNvPr>
              <p:cNvSpPr txBox="1"/>
              <p:nvPr/>
            </p:nvSpPr>
            <p:spPr>
              <a:xfrm>
                <a:off x="7056832" y="1756761"/>
                <a:ext cx="204004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Low-dose electron microscopy and tomography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62FC07-838E-594F-AE9C-95F4D67181FD}"/>
              </a:ext>
            </a:extLst>
          </p:cNvPr>
          <p:cNvGrpSpPr/>
          <p:nvPr/>
        </p:nvGrpSpPr>
        <p:grpSpPr>
          <a:xfrm>
            <a:off x="723955" y="2307662"/>
            <a:ext cx="11193725" cy="3147573"/>
            <a:chOff x="-800046" y="2307662"/>
            <a:chExt cx="11193725" cy="3147573"/>
          </a:xfrm>
        </p:grpSpPr>
        <p:sp>
          <p:nvSpPr>
            <p:cNvPr id="6" name="Rectangle 5"/>
            <p:cNvSpPr/>
            <p:nvPr/>
          </p:nvSpPr>
          <p:spPr>
            <a:xfrm>
              <a:off x="1944296" y="2812455"/>
              <a:ext cx="84493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113" indent="-11113">
                <a:spcAft>
                  <a:spcPts val="600"/>
                </a:spcAft>
                <a:buClr>
                  <a:srgbClr val="66A6E6"/>
                </a:buClr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devise and apply new platforms that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Accelerate Nanomaterial Discovery, 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achieve improved performance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D0B399B-9C6F-4B4A-8852-C1565A8771AD}"/>
                </a:ext>
              </a:extLst>
            </p:cNvPr>
            <p:cNvGrpSpPr/>
            <p:nvPr/>
          </p:nvGrpSpPr>
          <p:grpSpPr>
            <a:xfrm>
              <a:off x="-800046" y="2307662"/>
              <a:ext cx="2681669" cy="3147573"/>
              <a:chOff x="-686820" y="3029087"/>
              <a:chExt cx="2681669" cy="3147573"/>
            </a:xfrm>
          </p:grpSpPr>
          <p:sp>
            <p:nvSpPr>
              <p:cNvPr id="53" name="10-Point Star 2">
                <a:extLst>
                  <a:ext uri="{FF2B5EF4-FFF2-40B4-BE49-F238E27FC236}">
                    <a16:creationId xmlns:a16="http://schemas.microsoft.com/office/drawing/2014/main" id="{FCBD892E-419E-C540-866C-A979B3DD016C}"/>
                  </a:ext>
                </a:extLst>
              </p:cNvPr>
              <p:cNvSpPr/>
              <p:nvPr/>
            </p:nvSpPr>
            <p:spPr>
              <a:xfrm>
                <a:off x="552843" y="3500975"/>
                <a:ext cx="1399327" cy="1426899"/>
              </a:xfrm>
              <a:custGeom>
                <a:avLst/>
                <a:gdLst/>
                <a:ahLst/>
                <a:cxnLst/>
                <a:rect l="l" t="t" r="r" b="b"/>
                <a:pathLst>
                  <a:path w="2240712" h="2284862">
                    <a:moveTo>
                      <a:pt x="1120356" y="502351"/>
                    </a:moveTo>
                    <a:cubicBezTo>
                      <a:pt x="766850" y="502351"/>
                      <a:pt x="480276" y="788925"/>
                      <a:pt x="480276" y="1142431"/>
                    </a:cubicBezTo>
                    <a:cubicBezTo>
                      <a:pt x="480276" y="1495937"/>
                      <a:pt x="766850" y="1782511"/>
                      <a:pt x="1120356" y="1782511"/>
                    </a:cubicBezTo>
                    <a:cubicBezTo>
                      <a:pt x="1473862" y="1782511"/>
                      <a:pt x="1760436" y="1495937"/>
                      <a:pt x="1760436" y="1142431"/>
                    </a:cubicBezTo>
                    <a:cubicBezTo>
                      <a:pt x="1760436" y="788925"/>
                      <a:pt x="1473862" y="502351"/>
                      <a:pt x="1120356" y="502351"/>
                    </a:cubicBezTo>
                    <a:close/>
                    <a:moveTo>
                      <a:pt x="1120356" y="0"/>
                    </a:moveTo>
                    <a:lnTo>
                      <a:pt x="1235916" y="5835"/>
                    </a:lnTo>
                    <a:lnTo>
                      <a:pt x="1272936" y="262306"/>
                    </a:lnTo>
                    <a:cubicBezTo>
                      <a:pt x="1366250" y="277385"/>
                      <a:pt x="1454469" y="307832"/>
                      <a:pt x="1535137" y="350778"/>
                    </a:cubicBezTo>
                    <a:lnTo>
                      <a:pt x="1717618" y="169909"/>
                    </a:lnTo>
                    <a:cubicBezTo>
                      <a:pt x="1784880" y="209765"/>
                      <a:pt x="1846933" y="257376"/>
                      <a:pt x="1902771" y="311520"/>
                    </a:cubicBezTo>
                    <a:lnTo>
                      <a:pt x="1776181" y="536209"/>
                    </a:lnTo>
                    <a:cubicBezTo>
                      <a:pt x="1832789" y="595961"/>
                      <a:pt x="1880432" y="664114"/>
                      <a:pt x="1917285" y="738603"/>
                    </a:cubicBezTo>
                    <a:lnTo>
                      <a:pt x="2171750" y="695132"/>
                    </a:lnTo>
                    <a:cubicBezTo>
                      <a:pt x="2202288" y="766468"/>
                      <a:pt x="2225640" y="841587"/>
                      <a:pt x="2240712" y="919627"/>
                    </a:cubicBezTo>
                    <a:lnTo>
                      <a:pt x="2006230" y="1027513"/>
                    </a:lnTo>
                    <a:cubicBezTo>
                      <a:pt x="2011939" y="1065062"/>
                      <a:pt x="2014433" y="1103455"/>
                      <a:pt x="2014433" y="1142431"/>
                    </a:cubicBezTo>
                    <a:cubicBezTo>
                      <a:pt x="2014433" y="1181407"/>
                      <a:pt x="2011939" y="1219801"/>
                      <a:pt x="2006230" y="1257349"/>
                    </a:cubicBezTo>
                    <a:lnTo>
                      <a:pt x="2240712" y="1365235"/>
                    </a:lnTo>
                    <a:cubicBezTo>
                      <a:pt x="2225640" y="1443275"/>
                      <a:pt x="2202288" y="1518394"/>
                      <a:pt x="2171750" y="1589731"/>
                    </a:cubicBezTo>
                    <a:lnTo>
                      <a:pt x="1917285" y="1546259"/>
                    </a:lnTo>
                    <a:cubicBezTo>
                      <a:pt x="1880432" y="1620748"/>
                      <a:pt x="1832789" y="1688902"/>
                      <a:pt x="1776181" y="1748654"/>
                    </a:cubicBezTo>
                    <a:lnTo>
                      <a:pt x="1902771" y="1973343"/>
                    </a:lnTo>
                    <a:cubicBezTo>
                      <a:pt x="1846933" y="2027487"/>
                      <a:pt x="1784879" y="2075098"/>
                      <a:pt x="1717617" y="2114954"/>
                    </a:cubicBezTo>
                    <a:lnTo>
                      <a:pt x="1535137" y="1934085"/>
                    </a:lnTo>
                    <a:cubicBezTo>
                      <a:pt x="1454469" y="1977030"/>
                      <a:pt x="1366250" y="2007478"/>
                      <a:pt x="1272936" y="2022557"/>
                    </a:cubicBezTo>
                    <a:lnTo>
                      <a:pt x="1235916" y="2279027"/>
                    </a:lnTo>
                    <a:cubicBezTo>
                      <a:pt x="1197918" y="2282907"/>
                      <a:pt x="1159366" y="2284862"/>
                      <a:pt x="1120356" y="2284862"/>
                    </a:cubicBezTo>
                    <a:lnTo>
                      <a:pt x="1004797" y="2279027"/>
                    </a:lnTo>
                    <a:lnTo>
                      <a:pt x="967776" y="2022557"/>
                    </a:lnTo>
                    <a:cubicBezTo>
                      <a:pt x="874463" y="2007478"/>
                      <a:pt x="786243" y="1977030"/>
                      <a:pt x="705576" y="1934085"/>
                    </a:cubicBezTo>
                    <a:lnTo>
                      <a:pt x="523095" y="2114954"/>
                    </a:lnTo>
                    <a:cubicBezTo>
                      <a:pt x="455833" y="2075098"/>
                      <a:pt x="393780" y="2027487"/>
                      <a:pt x="337942" y="1973343"/>
                    </a:cubicBezTo>
                    <a:lnTo>
                      <a:pt x="464531" y="1748654"/>
                    </a:lnTo>
                    <a:cubicBezTo>
                      <a:pt x="407924" y="1688902"/>
                      <a:pt x="360280" y="1620748"/>
                      <a:pt x="323426" y="1546259"/>
                    </a:cubicBezTo>
                    <a:lnTo>
                      <a:pt x="68962" y="1589731"/>
                    </a:lnTo>
                    <a:cubicBezTo>
                      <a:pt x="38425" y="1518394"/>
                      <a:pt x="15072" y="1443275"/>
                      <a:pt x="0" y="1365235"/>
                    </a:cubicBezTo>
                    <a:lnTo>
                      <a:pt x="234482" y="1257349"/>
                    </a:lnTo>
                    <a:cubicBezTo>
                      <a:pt x="228773" y="1219801"/>
                      <a:pt x="226279" y="1181407"/>
                      <a:pt x="226279" y="1142431"/>
                    </a:cubicBezTo>
                    <a:cubicBezTo>
                      <a:pt x="226279" y="1103455"/>
                      <a:pt x="228773" y="1065062"/>
                      <a:pt x="234482" y="1027513"/>
                    </a:cubicBezTo>
                    <a:lnTo>
                      <a:pt x="0" y="919627"/>
                    </a:lnTo>
                    <a:cubicBezTo>
                      <a:pt x="15072" y="841587"/>
                      <a:pt x="38425" y="766468"/>
                      <a:pt x="68962" y="695132"/>
                    </a:cubicBezTo>
                    <a:lnTo>
                      <a:pt x="323426" y="738603"/>
                    </a:lnTo>
                    <a:cubicBezTo>
                      <a:pt x="360280" y="664114"/>
                      <a:pt x="407924" y="595961"/>
                      <a:pt x="464531" y="536209"/>
                    </a:cubicBezTo>
                    <a:lnTo>
                      <a:pt x="337941" y="311520"/>
                    </a:lnTo>
                    <a:cubicBezTo>
                      <a:pt x="393779" y="257376"/>
                      <a:pt x="455833" y="209765"/>
                      <a:pt x="523094" y="169908"/>
                    </a:cubicBezTo>
                    <a:lnTo>
                      <a:pt x="705576" y="350778"/>
                    </a:lnTo>
                    <a:cubicBezTo>
                      <a:pt x="786243" y="307832"/>
                      <a:pt x="874463" y="277385"/>
                      <a:pt x="967776" y="262306"/>
                    </a:cubicBezTo>
                    <a:lnTo>
                      <a:pt x="1004797" y="5835"/>
                    </a:lnTo>
                    <a:cubicBezTo>
                      <a:pt x="1042794" y="1955"/>
                      <a:pt x="1081347" y="0"/>
                      <a:pt x="1120356" y="0"/>
                    </a:cubicBezTo>
                    <a:close/>
                  </a:path>
                </a:pathLst>
              </a:custGeom>
              <a:solidFill>
                <a:srgbClr val="2446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Picture 53" descr="RsrchGrps_StrategThemes_Graphic_0416_Draft4.png">
                <a:extLst>
                  <a:ext uri="{FF2B5EF4-FFF2-40B4-BE49-F238E27FC236}">
                    <a16:creationId xmlns:a16="http://schemas.microsoft.com/office/drawing/2014/main" id="{06C7E51B-9D32-8A41-B4E3-1FA546AFC0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888" b="89796" l="9836" r="899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2882" y="3704417"/>
                <a:ext cx="1501967" cy="1378672"/>
              </a:xfrm>
              <a:prstGeom prst="rect">
                <a:avLst/>
              </a:prstGeom>
            </p:spPr>
          </p:pic>
          <p:sp>
            <p:nvSpPr>
              <p:cNvPr id="55" name="Circular Arrow 54">
                <a:extLst>
                  <a:ext uri="{FF2B5EF4-FFF2-40B4-BE49-F238E27FC236}">
                    <a16:creationId xmlns:a16="http://schemas.microsoft.com/office/drawing/2014/main" id="{E064E407-5AF4-5F4F-8D79-016EFC2F6B44}"/>
                  </a:ext>
                </a:extLst>
              </p:cNvPr>
              <p:cNvSpPr/>
              <p:nvPr/>
            </p:nvSpPr>
            <p:spPr>
              <a:xfrm rot="3637923" flipH="1">
                <a:off x="-748623" y="3090890"/>
                <a:ext cx="1327607" cy="1204002"/>
              </a:xfrm>
              <a:prstGeom prst="circularArrow">
                <a:avLst>
                  <a:gd name="adj1" fmla="val 10980"/>
                  <a:gd name="adj2" fmla="val 1142322"/>
                  <a:gd name="adj3" fmla="val 9000000"/>
                  <a:gd name="adj4" fmla="val 3467130"/>
                  <a:gd name="adj5" fmla="val 12500"/>
                </a:avLst>
              </a:prstGeom>
              <a:solidFill>
                <a:srgbClr val="2276CC"/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6" name="Circular Arrow 55">
                <a:extLst>
                  <a:ext uri="{FF2B5EF4-FFF2-40B4-BE49-F238E27FC236}">
                    <a16:creationId xmlns:a16="http://schemas.microsoft.com/office/drawing/2014/main" id="{B2F9771F-3E81-1B40-A716-D344D750F254}"/>
                  </a:ext>
                </a:extLst>
              </p:cNvPr>
              <p:cNvSpPr/>
              <p:nvPr/>
            </p:nvSpPr>
            <p:spPr>
              <a:xfrm rot="20299588" flipH="1">
                <a:off x="-153639" y="4972658"/>
                <a:ext cx="1327607" cy="1204002"/>
              </a:xfrm>
              <a:prstGeom prst="circularArrow">
                <a:avLst>
                  <a:gd name="adj1" fmla="val 10980"/>
                  <a:gd name="adj2" fmla="val 1142322"/>
                  <a:gd name="adj3" fmla="val 9000000"/>
                  <a:gd name="adj4" fmla="val 3467130"/>
                  <a:gd name="adj5" fmla="val 12500"/>
                </a:avLst>
              </a:prstGeom>
              <a:solidFill>
                <a:srgbClr val="2276CC"/>
              </a:solidFill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51F3E23-7242-AC40-B281-B0359D1BC577}"/>
                </a:ext>
              </a:extLst>
            </p:cNvPr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2176" y="3242831"/>
              <a:ext cx="1240237" cy="1332538"/>
            </a:xfrm>
            <a:prstGeom prst="rect">
              <a:avLst/>
            </a:prstGeom>
            <a:noFill/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20BB394E-5D03-824D-9BF9-3452B6A7F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5605" y="3471163"/>
              <a:ext cx="2115865" cy="1142156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985B493-90C1-AF40-87A9-57C09DDB4221}"/>
                </a:ext>
              </a:extLst>
            </p:cNvPr>
            <p:cNvSpPr txBox="1"/>
            <p:nvPr/>
          </p:nvSpPr>
          <p:spPr>
            <a:xfrm>
              <a:off x="4872238" y="3513217"/>
              <a:ext cx="139267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Advanced optical spectroscopy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6E00389-93F4-D141-A1F3-8DC954A24CDA}"/>
                </a:ext>
              </a:extLst>
            </p:cNvPr>
            <p:cNvSpPr txBox="1"/>
            <p:nvPr/>
          </p:nvSpPr>
          <p:spPr>
            <a:xfrm>
              <a:off x="7624164" y="3462417"/>
              <a:ext cx="139267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Combinatorial nanomaterial synthesis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81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DE11F-BA52-C94E-A92C-852CA378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" y="103695"/>
            <a:ext cx="11734800" cy="1030625"/>
          </a:xfrm>
        </p:spPr>
        <p:txBody>
          <a:bodyPr>
            <a:normAutofit/>
          </a:bodyPr>
          <a:lstStyle/>
          <a:p>
            <a:r>
              <a:rPr lang="en-US" dirty="0"/>
              <a:t>A portfolio of seven facilities integrates the full-cycle of materials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EA4AF-409E-544A-89BF-2B6925678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67300" y="6435600"/>
            <a:ext cx="2057400" cy="365125"/>
          </a:xfrm>
        </p:spPr>
        <p:txBody>
          <a:bodyPr/>
          <a:lstStyle/>
          <a:p>
            <a:fld id="{B0C429EF-AA48-6C47-8C71-E75EB01C14B5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94F25F-7C2F-0C4D-AB6C-AFB5C07E1710}"/>
              </a:ext>
            </a:extLst>
          </p:cNvPr>
          <p:cNvGrpSpPr/>
          <p:nvPr/>
        </p:nvGrpSpPr>
        <p:grpSpPr>
          <a:xfrm>
            <a:off x="8385745" y="1185702"/>
            <a:ext cx="3125532" cy="1372709"/>
            <a:chOff x="5306965" y="678209"/>
            <a:chExt cx="3125532" cy="137270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A98B0C5-E2C6-D94F-8CA2-D0D466E75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06965" y="678209"/>
              <a:ext cx="1411104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3F5A657-85D0-0943-B944-90FA3E083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2619" y="679318"/>
              <a:ext cx="1679878" cy="13716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9EACA93-C5F8-5945-90F8-BA480DAB1FD7}"/>
              </a:ext>
            </a:extLst>
          </p:cNvPr>
          <p:cNvSpPr txBox="1"/>
          <p:nvPr/>
        </p:nvSpPr>
        <p:spPr>
          <a:xfrm>
            <a:off x="646006" y="1200399"/>
            <a:ext cx="2743200" cy="64008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Synthesis &amp; Characterization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C4B561-CD86-3A46-B490-7256E21EA631}"/>
              </a:ext>
            </a:extLst>
          </p:cNvPr>
          <p:cNvSpPr txBox="1"/>
          <p:nvPr/>
        </p:nvSpPr>
        <p:spPr>
          <a:xfrm>
            <a:off x="2017606" y="1903934"/>
            <a:ext cx="2743200" cy="64008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Nanofabrication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AC0329D-A718-5F41-A2CA-741F8C9A19C6}"/>
              </a:ext>
            </a:extLst>
          </p:cNvPr>
          <p:cNvSpPr txBox="1"/>
          <p:nvPr/>
        </p:nvSpPr>
        <p:spPr>
          <a:xfrm>
            <a:off x="3389206" y="2614686"/>
            <a:ext cx="2743200" cy="640080"/>
          </a:xfrm>
          <a:prstGeom prst="rect">
            <a:avLst/>
          </a:prstGeom>
          <a:solidFill>
            <a:srgbClr val="007CB9"/>
          </a:solidFill>
          <a:ln w="127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Adv. Optical Spectroscopy &amp; Microscopy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A75C258-EE33-7348-8826-C362F4C5F68F}"/>
              </a:ext>
            </a:extLst>
          </p:cNvPr>
          <p:cNvSpPr txBox="1"/>
          <p:nvPr/>
        </p:nvSpPr>
        <p:spPr>
          <a:xfrm>
            <a:off x="4760806" y="3332966"/>
            <a:ext cx="2743200" cy="640080"/>
          </a:xfrm>
          <a:prstGeom prst="rect">
            <a:avLst/>
          </a:prstGeom>
          <a:solidFill>
            <a:srgbClr val="007CB9"/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Probes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DB8BD03-4BA9-9348-A37F-A39604A056D3}"/>
              </a:ext>
            </a:extLst>
          </p:cNvPr>
          <p:cNvSpPr txBox="1"/>
          <p:nvPr/>
        </p:nvSpPr>
        <p:spPr>
          <a:xfrm>
            <a:off x="6111489" y="4048910"/>
            <a:ext cx="2743200" cy="640080"/>
          </a:xfrm>
          <a:prstGeom prst="rect">
            <a:avLst/>
          </a:prstGeom>
          <a:solidFill>
            <a:srgbClr val="007CB9"/>
          </a:solidFill>
          <a:ln w="127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229EB33-3CBA-AF42-BDCB-449BE297FD04}"/>
              </a:ext>
            </a:extLst>
          </p:cNvPr>
          <p:cNvSpPr txBox="1"/>
          <p:nvPr/>
        </p:nvSpPr>
        <p:spPr>
          <a:xfrm>
            <a:off x="7283936" y="4753992"/>
            <a:ext cx="2743200" cy="640080"/>
          </a:xfrm>
          <a:prstGeom prst="rect">
            <a:avLst/>
          </a:prstGeom>
          <a:solidFill>
            <a:srgbClr val="007CB9"/>
          </a:solidFill>
          <a:ln w="127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UV and X-ray Probes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4911DB6-0497-624F-9138-F98B6D36D9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748" y="3337237"/>
            <a:ext cx="1318346" cy="137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459B5E7D-04AD-FF42-9373-8A33F711720D}"/>
              </a:ext>
            </a:extLst>
          </p:cNvPr>
          <p:cNvGrpSpPr/>
          <p:nvPr/>
        </p:nvGrpSpPr>
        <p:grpSpPr>
          <a:xfrm>
            <a:off x="8140465" y="2603554"/>
            <a:ext cx="3384679" cy="1371600"/>
            <a:chOff x="4606725" y="2850847"/>
            <a:chExt cx="3384679" cy="137160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F22D4F3-04CE-DD4B-82CD-95C2F2444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6725" y="2850847"/>
              <a:ext cx="1490842" cy="13716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716C73E-BC21-C648-896B-111293A5D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32254" y="2850847"/>
              <a:ext cx="1859150" cy="1371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B265499-E3FF-004C-9C57-12F12B9D3E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2917" y="4729452"/>
            <a:ext cx="2016728" cy="137918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C0F55C9-13F8-8E46-A40F-5288A3963226}"/>
              </a:ext>
            </a:extLst>
          </p:cNvPr>
          <p:cNvSpPr txBox="1"/>
          <p:nvPr/>
        </p:nvSpPr>
        <p:spPr>
          <a:xfrm>
            <a:off x="8809465" y="5482074"/>
            <a:ext cx="2743200" cy="64008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Theory, Computation, and Data Analytics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BC02CE2-F35A-C04D-9973-30D83FFA95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0187" y="3337237"/>
            <a:ext cx="1514575" cy="1371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34482A-FE0B-9142-B772-A5E13D57CA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2878" y="4012042"/>
            <a:ext cx="1311609" cy="1371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2512D1-44CE-BC4F-8413-FA246D35D81D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52" b="-2996"/>
          <a:stretch/>
        </p:blipFill>
        <p:spPr>
          <a:xfrm>
            <a:off x="7357448" y="5445336"/>
            <a:ext cx="1372326" cy="79835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75D9FB9-D73C-1F43-BF8C-854686710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 flipH="1">
            <a:off x="632748" y="4737038"/>
            <a:ext cx="1272777" cy="137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3D7692A-B297-604B-888D-F8307F32003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788" y="4737038"/>
            <a:ext cx="1490905" cy="1393758"/>
          </a:xfrm>
          <a:prstGeom prst="rect">
            <a:avLst/>
          </a:prstGeom>
        </p:spPr>
      </p:pic>
      <p:pic>
        <p:nvPicPr>
          <p:cNvPr id="27" name="Picture 26" descr="D2280316.jpg">
            <a:extLst>
              <a:ext uri="{FF2B5EF4-FFF2-40B4-BE49-F238E27FC236}">
                <a16:creationId xmlns:a16="http://schemas.microsoft.com/office/drawing/2014/main" id="{9738C9E4-258E-014A-B698-EF7EB9176AE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0132" y="1180420"/>
            <a:ext cx="1777912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BF5D3-2C43-BF44-8EB0-EEEFA7585F21}"/>
              </a:ext>
            </a:extLst>
          </p:cNvPr>
          <p:cNvSpPr txBox="1"/>
          <p:nvPr/>
        </p:nvSpPr>
        <p:spPr>
          <a:xfrm>
            <a:off x="2616004" y="774200"/>
            <a:ext cx="9017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CFN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invests $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2-3M each year in new nanoscience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9796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52" grpId="0" animBg="1"/>
      <p:bldP spid="55" grpId="0" animBg="1"/>
      <p:bldP spid="61" grpId="0" animBg="1"/>
      <p:bldP spid="69" grpId="0" animBg="1"/>
      <p:bldP spid="69" grpId="1" animBg="1"/>
      <p:bldP spid="7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" y="0"/>
            <a:ext cx="8950960" cy="1253446"/>
          </a:xfrm>
        </p:spPr>
        <p:txBody>
          <a:bodyPr>
            <a:normAutofit/>
          </a:bodyPr>
          <a:lstStyle/>
          <a:p>
            <a:r>
              <a:rPr lang="en-US" sz="2400" dirty="0"/>
              <a:t>Leading research and state-of-the-art facilities for </a:t>
            </a:r>
            <a:r>
              <a:rPr lang="en-US" sz="2400" i="1" dirty="0"/>
              <a:t>Nanomaterial Synthesis by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7063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rgbClr val="3A739D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C429EF-AA48-6C47-8C71-E75EB01C14B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693961" y="1043004"/>
            <a:ext cx="2677994" cy="1833538"/>
            <a:chOff x="2810041" y="1043004"/>
            <a:chExt cx="2677994" cy="183353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0041" y="1043004"/>
              <a:ext cx="1288593" cy="126881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858080" y="2291767"/>
              <a:ext cx="26299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Theory of self-assembled structures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78558" y="1240019"/>
            <a:ext cx="7494126" cy="2639773"/>
            <a:chOff x="329918" y="1240018"/>
            <a:chExt cx="7494126" cy="263977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5965" y="2540965"/>
              <a:ext cx="1868079" cy="1338826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29918" y="1240018"/>
              <a:ext cx="25922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DNA mediated assembly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898392" y="3040040"/>
              <a:ext cx="2044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Block copolymer self assembly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8300"/>
                      </a14:imgEffect>
                      <a14:imgEffect>
                        <a14:brightnessContrast bright="12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435" y="1608158"/>
              <a:ext cx="1886890" cy="182880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017261" y="919765"/>
            <a:ext cx="4888795" cy="2969702"/>
            <a:chOff x="4493260" y="931339"/>
            <a:chExt cx="4888795" cy="2969702"/>
          </a:xfrm>
        </p:grpSpPr>
        <p:sp>
          <p:nvSpPr>
            <p:cNvPr id="5" name="TextBox 4"/>
            <p:cNvSpPr txBox="1"/>
            <p:nvPr/>
          </p:nvSpPr>
          <p:spPr>
            <a:xfrm>
              <a:off x="4493260" y="1242995"/>
              <a:ext cx="3063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Small- and wide-angle             X-ray scattering (w/ NSLS-II)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6882" y="931339"/>
              <a:ext cx="1825173" cy="18288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5168" y="2594370"/>
              <a:ext cx="1317209" cy="130667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07ABEF-BE41-D849-8F18-54321700C9D7}"/>
              </a:ext>
            </a:extLst>
          </p:cNvPr>
          <p:cNvGrpSpPr/>
          <p:nvPr/>
        </p:nvGrpSpPr>
        <p:grpSpPr>
          <a:xfrm>
            <a:off x="5115721" y="4130653"/>
            <a:ext cx="5790335" cy="1945967"/>
            <a:chOff x="2476853" y="3989266"/>
            <a:chExt cx="5790335" cy="19459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A2FD146-DA16-6C41-BBAC-A49483C20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4855" y="4461410"/>
              <a:ext cx="2526730" cy="1173175"/>
            </a:xfrm>
            <a:prstGeom prst="rect">
              <a:avLst/>
            </a:prstGeom>
          </p:spPr>
        </p:pic>
        <p:pic>
          <p:nvPicPr>
            <p:cNvPr id="30" name="Picture 29" descr="IMG_0104.JPG">
              <a:extLst>
                <a:ext uri="{FF2B5EF4-FFF2-40B4-BE49-F238E27FC236}">
                  <a16:creationId xmlns:a16="http://schemas.microsoft.com/office/drawing/2014/main" id="{F670241F-7108-8D41-B6B9-6AB18B0EA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333769" y="3902541"/>
              <a:ext cx="1480154" cy="165360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F9E5A0A-A557-834E-9738-F003AD674FE3}"/>
                </a:ext>
              </a:extLst>
            </p:cNvPr>
            <p:cNvSpPr txBox="1"/>
            <p:nvPr/>
          </p:nvSpPr>
          <p:spPr>
            <a:xfrm>
              <a:off x="2476853" y="5596679"/>
              <a:ext cx="57903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Plasmonic colors by wide-area e-beam lithography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64D1D06-B8AB-A04C-8513-85687C0B2ED8}"/>
              </a:ext>
            </a:extLst>
          </p:cNvPr>
          <p:cNvGrpSpPr/>
          <p:nvPr/>
        </p:nvGrpSpPr>
        <p:grpSpPr>
          <a:xfrm>
            <a:off x="100056" y="3530118"/>
            <a:ext cx="4881864" cy="2625148"/>
            <a:chOff x="100056" y="3530118"/>
            <a:chExt cx="4881864" cy="2625148"/>
          </a:xfrm>
        </p:grpSpPr>
        <p:pic>
          <p:nvPicPr>
            <p:cNvPr id="25" name="Picture 24" descr="Penrose.png">
              <a:extLst>
                <a:ext uri="{FF2B5EF4-FFF2-40B4-BE49-F238E27FC236}">
                  <a16:creationId xmlns:a16="http://schemas.microsoft.com/office/drawing/2014/main" id="{0968070B-A1A4-B541-85D1-4960667F1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056" y="3530118"/>
              <a:ext cx="2308967" cy="227090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A3E8C5D-D22D-BD4E-839F-ED1DA0618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65508" y="3530118"/>
              <a:ext cx="2330191" cy="228387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BB1B23-6395-AB49-B65A-CEA132D07D60}"/>
                </a:ext>
              </a:extLst>
            </p:cNvPr>
            <p:cNvSpPr txBox="1"/>
            <p:nvPr/>
          </p:nvSpPr>
          <p:spPr>
            <a:xfrm>
              <a:off x="100056" y="5816712"/>
              <a:ext cx="48818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High-res patterning in 2- and 3D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713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61B93-405C-6A47-9D3D-C1D29684C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958" y="103695"/>
            <a:ext cx="9250806" cy="1287290"/>
          </a:xfrm>
        </p:spPr>
        <p:txBody>
          <a:bodyPr>
            <a:normAutofit/>
          </a:bodyPr>
          <a:lstStyle/>
          <a:p>
            <a:r>
              <a:rPr lang="en-US" dirty="0"/>
              <a:t>Automated Synthesis of Layered 2D Material Heterostructures by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6E0B7-9BBF-9D47-9E44-8E3515273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06" y="1792067"/>
            <a:ext cx="6930914" cy="482609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None/>
            </a:pPr>
            <a:r>
              <a:rPr lang="en-US" sz="2000" dirty="0"/>
              <a:t>Expand experimental possibilities with instrument to reliably fabricate complex stacks of atomically-thin materials</a:t>
            </a:r>
          </a:p>
          <a:p>
            <a:pPr>
              <a:spcBef>
                <a:spcPts val="600"/>
              </a:spcBef>
              <a:buNone/>
            </a:pPr>
            <a:endParaRPr lang="en-US" sz="2000" b="1" dirty="0"/>
          </a:p>
          <a:p>
            <a:pPr>
              <a:spcBef>
                <a:spcPts val="600"/>
              </a:spcBef>
              <a:buNone/>
            </a:pPr>
            <a:r>
              <a:rPr lang="en-US" sz="2000" b="1" dirty="0"/>
              <a:t>Modules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Robotic </a:t>
            </a:r>
            <a:r>
              <a:rPr lang="en-US" sz="2000" b="1" dirty="0"/>
              <a:t>exfoliation</a:t>
            </a:r>
            <a:r>
              <a:rPr lang="en-US" sz="2000" dirty="0"/>
              <a:t> from parent crystals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Automatic </a:t>
            </a:r>
            <a:r>
              <a:rPr lang="en-US" sz="2000" b="1" dirty="0"/>
              <a:t>cataloging</a:t>
            </a:r>
            <a:r>
              <a:rPr lang="en-US" sz="2000" dirty="0"/>
              <a:t> of exfoliated flakes. Machine-vision finds &amp; classifies flakes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Long-term </a:t>
            </a:r>
            <a:r>
              <a:rPr lang="en-US" sz="2000" b="1" dirty="0"/>
              <a:t>library</a:t>
            </a:r>
            <a:r>
              <a:rPr lang="en-US" sz="2000" dirty="0"/>
              <a:t> storage of 2D flakes for later selection/use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Robotic </a:t>
            </a:r>
            <a:r>
              <a:rPr lang="en-US" sz="2000" b="1" dirty="0"/>
              <a:t>stacker</a:t>
            </a:r>
            <a:r>
              <a:rPr lang="en-US" sz="2000" dirty="0"/>
              <a:t> for precise heterostructure construction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Integrated </a:t>
            </a:r>
            <a:r>
              <a:rPr lang="en-US" sz="2000" b="1" dirty="0"/>
              <a:t>characterization</a:t>
            </a:r>
            <a:r>
              <a:rPr lang="en-US" sz="2000" dirty="0"/>
              <a:t> </a:t>
            </a:r>
            <a:r>
              <a:rPr lang="en-US" sz="2000" b="1" dirty="0"/>
              <a:t>and processing</a:t>
            </a:r>
            <a:endParaRPr lang="en-US" sz="2000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A8EC74D-4395-1447-B8C9-01731A34C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67300" y="64356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rgbClr val="FFFFFF">
                    <a:alpha val="80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C429EF-AA48-6C47-8C71-E75EB01C14B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BFD40CF-FA16-4267-BF73-52A40465A7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2091" y="949156"/>
            <a:ext cx="4237626" cy="14474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8EA302-C6E6-A846-8514-6B64142ABE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693393" y="3872632"/>
            <a:ext cx="1819310" cy="3020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B66C19-8436-6B44-87D4-CEE048FE1001}"/>
              </a:ext>
            </a:extLst>
          </p:cNvPr>
          <p:cNvSpPr txBox="1"/>
          <p:nvPr/>
        </p:nvSpPr>
        <p:spPr>
          <a:xfrm rot="16200000">
            <a:off x="6594145" y="3010000"/>
            <a:ext cx="214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Robotic laminator exfoliates crystals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BD37C-6B56-E247-9C7F-D719A319AB03}"/>
              </a:ext>
            </a:extLst>
          </p:cNvPr>
          <p:cNvSpPr txBox="1"/>
          <p:nvPr/>
        </p:nvSpPr>
        <p:spPr>
          <a:xfrm rot="16200000">
            <a:off x="6524931" y="4731609"/>
            <a:ext cx="2275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Cataloger scans sample &amp; IDs candidate 2D flakes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C9A90-162E-0A49-BE85-AD2ADE763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85" y="497335"/>
            <a:ext cx="1764020" cy="416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8D0C1F-40C1-8585-AA4D-2F39B3347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902" y="2486622"/>
            <a:ext cx="3150069" cy="191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7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A9687-1C55-2760-4926-0E22A7092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429EF-AA48-6C47-8C71-E75EB01C14B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C334F8-C65B-758D-23C5-0D447EC0C2D0}"/>
              </a:ext>
            </a:extLst>
          </p:cNvPr>
          <p:cNvSpPr txBox="1">
            <a:spLocks/>
          </p:cNvSpPr>
          <p:nvPr/>
        </p:nvSpPr>
        <p:spPr>
          <a:xfrm>
            <a:off x="223520" y="103695"/>
            <a:ext cx="11734800" cy="103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1B68B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Surface and Bulk Characterization</a:t>
            </a:r>
          </a:p>
          <a:p>
            <a:r>
              <a:rPr lang="en-US" dirty="0"/>
              <a:t>(atomic force microscopy)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A9CE9A1-AF43-FF99-A096-2391D7B8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777" y="1533091"/>
            <a:ext cx="35242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ltstm-system-view.png">
            <a:extLst>
              <a:ext uri="{FF2B5EF4-FFF2-40B4-BE49-F238E27FC236}">
                <a16:creationId xmlns:a16="http://schemas.microsoft.com/office/drawing/2014/main" id="{F8B357AB-222A-1537-BE6C-07FF4D4CC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210" y="1134320"/>
            <a:ext cx="2613025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7A1A0786-1280-8D14-965D-E5DA56E25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94" y="4352491"/>
            <a:ext cx="2690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2B7F"/>
                </a:solidFill>
              </a:rPr>
              <a:t>Cypher AFM: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42B7F"/>
                </a:solidFill>
              </a:rPr>
              <a:t>Fast imaging and force measurements; measurements in liquids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8B2DA77-E38D-7787-2669-BA185614F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3427" y="4482666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42B7F"/>
                </a:solidFill>
              </a:rPr>
              <a:t>Park NX10: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42B7F"/>
                </a:solidFill>
              </a:rPr>
              <a:t>General purpose AFM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CEB22A5-F8B8-250E-26D3-A5A468790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210" y="5095133"/>
            <a:ext cx="2743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42B7F"/>
              </a:buClr>
              <a:buSzPct val="90000"/>
              <a:buFont typeface="Times" pitchFamily="2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42B7F"/>
                </a:solidFill>
              </a:rPr>
              <a:t>True molecular resolution in-house built AFM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03DE280E-6925-2E03-4434-ECA9BFE05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06" y="1647391"/>
            <a:ext cx="19065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72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D5233-1519-1E32-2681-187E99CA3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C429EF-AA48-6C47-8C71-E75EB01C14B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4FC617-BD15-521E-EAF0-C5A7220DB04A}"/>
              </a:ext>
            </a:extLst>
          </p:cNvPr>
          <p:cNvSpPr txBox="1">
            <a:spLocks/>
          </p:cNvSpPr>
          <p:nvPr/>
        </p:nvSpPr>
        <p:spPr>
          <a:xfrm>
            <a:off x="223520" y="103695"/>
            <a:ext cx="11734800" cy="1030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1" kern="1200">
                <a:solidFill>
                  <a:srgbClr val="1B68B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Surface and Bulk Characterization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B37E54-1AA7-BBD7-5BF5-0975920C2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7192" b="4737"/>
          <a:stretch/>
        </p:blipFill>
        <p:spPr bwMode="auto">
          <a:xfrm>
            <a:off x="469231" y="1227221"/>
            <a:ext cx="3768507" cy="22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EA14627-8CD6-7E1F-11FC-C122DCC5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811" y="3184905"/>
            <a:ext cx="3297938" cy="21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F58DC5-BDAE-1ECF-B82B-C792B592F82A}"/>
              </a:ext>
            </a:extLst>
          </p:cNvPr>
          <p:cNvSpPr txBox="1"/>
          <p:nvPr/>
        </p:nvSpPr>
        <p:spPr>
          <a:xfrm>
            <a:off x="5312215" y="1686666"/>
            <a:ext cx="60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b="0" i="0" dirty="0">
                <a:solidFill>
                  <a:srgbClr val="494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SAXS/GISAXS/WAXS capabilities to investigate material structure from angstroms to ~200 nm.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D23459-0D02-9F09-2277-176ECB820E8D}"/>
              </a:ext>
            </a:extLst>
          </p:cNvPr>
          <p:cNvSpPr txBox="1"/>
          <p:nvPr/>
        </p:nvSpPr>
        <p:spPr>
          <a:xfrm>
            <a:off x="6015333" y="3865538"/>
            <a:ext cx="6093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US" b="0" i="0" dirty="0">
                <a:solidFill>
                  <a:srgbClr val="494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Universal diffractometer for thin films, bulk powders, and surfaces. Capable of i</a:t>
            </a:r>
            <a:r>
              <a:rPr lang="en-US" b="0" i="0" dirty="0">
                <a:solidFill>
                  <a:srgbClr val="494B4D"/>
                </a:solidFill>
                <a:effectLst/>
                <a:latin typeface="Roboto" panose="02000000000000000000" pitchFamily="2" charset="0"/>
              </a:rPr>
              <a:t>n-situ high temperature studies at up to 1100 °C</a:t>
            </a:r>
            <a:r>
              <a:rPr lang="en-US" b="0" i="0" dirty="0">
                <a:solidFill>
                  <a:srgbClr val="494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2944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FN Scientific Poster Template">
      <a:dk1>
        <a:srgbClr val="243C62"/>
      </a:dk1>
      <a:lt1>
        <a:srgbClr val="66A5E5"/>
      </a:lt1>
      <a:dk2>
        <a:srgbClr val="3A739C"/>
      </a:dk2>
      <a:lt2>
        <a:srgbClr val="7ED4FF"/>
      </a:lt2>
      <a:accent1>
        <a:srgbClr val="243C62"/>
      </a:accent1>
      <a:accent2>
        <a:srgbClr val="3A739C"/>
      </a:accent2>
      <a:accent3>
        <a:srgbClr val="66A5E5"/>
      </a:accent3>
      <a:accent4>
        <a:srgbClr val="7ED4FF"/>
      </a:accent4>
      <a:accent5>
        <a:srgbClr val="243C62"/>
      </a:accent5>
      <a:accent6>
        <a:srgbClr val="93F0FF"/>
      </a:accent6>
      <a:hlink>
        <a:srgbClr val="7ED4FF"/>
      </a:hlink>
      <a:folHlink>
        <a:srgbClr val="66A5E5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 CFN Template-widescreen" id="{9311ED95-AE4C-4B4D-98CB-B6A1BB90FB80}" vid="{B5E0A062-E96A-C247-96E2-7DA4FBFB10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12210</TotalTime>
  <Words>994</Words>
  <Application>Microsoft Macintosh PowerPoint</Application>
  <PresentationFormat>Widescreen</PresentationFormat>
  <Paragraphs>161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Roboto</vt:lpstr>
      <vt:lpstr>Wingdings</vt:lpstr>
      <vt:lpstr>Office Theme</vt:lpstr>
      <vt:lpstr>Center for Functional Nanomaterials a DOE Scientific User Facility </vt:lpstr>
      <vt:lpstr>The DOE Nanoscale Science Research Centers are a network of five facilities for creating, characterizing &amp; understanding nanomaterials </vt:lpstr>
      <vt:lpstr>The CFN mission is to advance nanoscience</vt:lpstr>
      <vt:lpstr>Three strategic nanoscience themes guide new facility development and research directions</vt:lpstr>
      <vt:lpstr>A portfolio of seven facilities integrates the full-cycle of materials research</vt:lpstr>
      <vt:lpstr>Leading research and state-of-the-art facilities for Nanomaterial Synthesis by Assembly</vt:lpstr>
      <vt:lpstr>Automated Synthesis of Layered 2D Material Heterostructures by Assembly</vt:lpstr>
      <vt:lpstr>PowerPoint Presentation</vt:lpstr>
      <vt:lpstr>PowerPoint Presentation</vt:lpstr>
      <vt:lpstr>PowerPoint Presentation</vt:lpstr>
      <vt:lpstr>PowerPoint Presentation</vt:lpstr>
      <vt:lpstr>World-class capabilities for studies of Nanomaterials in Operando Conditions</vt:lpstr>
      <vt:lpstr>PowerPoint Presentation</vt:lpstr>
      <vt:lpstr>PowerPoint Presentation</vt:lpstr>
      <vt:lpstr>PowerPoint Presentation</vt:lpstr>
      <vt:lpstr>Accelerate Nanomaterial Discovery by combining synthesis/fabrication, characterization, and AI/data analytics</vt:lpstr>
      <vt:lpstr>The CFN mission is advancing nanoscience to impact society</vt:lpstr>
      <vt:lpstr>Modes of access to CFN facilities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Center for Functional Nanomaterials Cooperative nanoscience to advance society </dc:title>
  <dc:creator>Black, Charles</dc:creator>
  <cp:lastModifiedBy>Nykypanchuk, Dmytro</cp:lastModifiedBy>
  <cp:revision>11</cp:revision>
  <dcterms:created xsi:type="dcterms:W3CDTF">2021-04-30T19:21:26Z</dcterms:created>
  <dcterms:modified xsi:type="dcterms:W3CDTF">2023-06-27T22:49:03Z</dcterms:modified>
</cp:coreProperties>
</file>