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8"/>
  </p:notesMasterIdLst>
  <p:sldIdLst>
    <p:sldId id="260" r:id="rId5"/>
    <p:sldId id="298" r:id="rId6"/>
    <p:sldId id="5126" r:id="rId7"/>
    <p:sldId id="5511" r:id="rId8"/>
    <p:sldId id="5592" r:id="rId9"/>
    <p:sldId id="299" r:id="rId10"/>
    <p:sldId id="5596" r:id="rId11"/>
    <p:sldId id="5611" r:id="rId12"/>
    <p:sldId id="5599" r:id="rId13"/>
    <p:sldId id="5203" r:id="rId14"/>
    <p:sldId id="436" r:id="rId15"/>
    <p:sldId id="1331" r:id="rId16"/>
    <p:sldId id="5297" r:id="rId17"/>
    <p:sldId id="5296" r:id="rId18"/>
    <p:sldId id="5580" r:id="rId19"/>
    <p:sldId id="5217" r:id="rId20"/>
    <p:sldId id="5294" r:id="rId21"/>
    <p:sldId id="288" r:id="rId22"/>
    <p:sldId id="5604" r:id="rId23"/>
    <p:sldId id="5561" r:id="rId24"/>
    <p:sldId id="5219" r:id="rId25"/>
    <p:sldId id="5605" r:id="rId26"/>
    <p:sldId id="5606" r:id="rId27"/>
    <p:sldId id="5607" r:id="rId28"/>
    <p:sldId id="5610" r:id="rId29"/>
    <p:sldId id="5600" r:id="rId30"/>
    <p:sldId id="5602" r:id="rId31"/>
    <p:sldId id="5589" r:id="rId32"/>
    <p:sldId id="5601" r:id="rId33"/>
    <p:sldId id="5598" r:id="rId34"/>
    <p:sldId id="689" r:id="rId35"/>
    <p:sldId id="5206" r:id="rId36"/>
    <p:sldId id="560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980B0E-DEC8-43AC-A1A9-81AA17257A87}" v="7" dt="2023-06-27T23:16:12.304"/>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618" autoAdjust="0"/>
  </p:normalViewPr>
  <p:slideViewPr>
    <p:cSldViewPr snapToGrid="0" snapToObjects="1">
      <p:cViewPr varScale="1">
        <p:scale>
          <a:sx n="103" d="100"/>
          <a:sy n="103" d="100"/>
        </p:scale>
        <p:origin x="64" y="44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56" d="100"/>
          <a:sy n="56" d="100"/>
        </p:scale>
        <p:origin x="2470" y="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oryhee, Eric" userId="9fee6f9e-bea8-4f9a-821d-e1da7c24674d" providerId="ADAL" clId="{D4980B0E-DEC8-43AC-A1A9-81AA17257A87}"/>
    <pc:docChg chg="custSel addSld delSld modSld sldOrd">
      <pc:chgData name="Dooryhee, Eric" userId="9fee6f9e-bea8-4f9a-821d-e1da7c24674d" providerId="ADAL" clId="{D4980B0E-DEC8-43AC-A1A9-81AA17257A87}" dt="2023-06-27T23:33:14.488" v="520" actId="20577"/>
      <pc:docMkLst>
        <pc:docMk/>
      </pc:docMkLst>
      <pc:sldChg chg="addSp modSp mod">
        <pc:chgData name="Dooryhee, Eric" userId="9fee6f9e-bea8-4f9a-821d-e1da7c24674d" providerId="ADAL" clId="{D4980B0E-DEC8-43AC-A1A9-81AA17257A87}" dt="2023-06-27T23:14:16.205" v="335" actId="732"/>
        <pc:sldMkLst>
          <pc:docMk/>
          <pc:sldMk cId="491121958" sldId="260"/>
        </pc:sldMkLst>
        <pc:spChg chg="mod">
          <ac:chgData name="Dooryhee, Eric" userId="9fee6f9e-bea8-4f9a-821d-e1da7c24674d" providerId="ADAL" clId="{D4980B0E-DEC8-43AC-A1A9-81AA17257A87}" dt="2023-06-27T23:12:20.277" v="328" actId="404"/>
          <ac:spMkLst>
            <pc:docMk/>
            <pc:sldMk cId="491121958" sldId="260"/>
            <ac:spMk id="2" creationId="{A2999CCF-B6E4-F848-8AF7-A07BBCF6EF94}"/>
          </ac:spMkLst>
        </pc:spChg>
        <pc:spChg chg="mod">
          <ac:chgData name="Dooryhee, Eric" userId="9fee6f9e-bea8-4f9a-821d-e1da7c24674d" providerId="ADAL" clId="{D4980B0E-DEC8-43AC-A1A9-81AA17257A87}" dt="2023-06-27T23:12:27.361" v="329" actId="403"/>
          <ac:spMkLst>
            <pc:docMk/>
            <pc:sldMk cId="491121958" sldId="260"/>
            <ac:spMk id="4" creationId="{B9622B2E-4C7F-5E4F-B80E-F0D418C0DFAA}"/>
          </ac:spMkLst>
        </pc:spChg>
        <pc:picChg chg="add mod modCrop">
          <ac:chgData name="Dooryhee, Eric" userId="9fee6f9e-bea8-4f9a-821d-e1da7c24674d" providerId="ADAL" clId="{D4980B0E-DEC8-43AC-A1A9-81AA17257A87}" dt="2023-06-27T23:14:16.205" v="335" actId="732"/>
          <ac:picMkLst>
            <pc:docMk/>
            <pc:sldMk cId="491121958" sldId="260"/>
            <ac:picMk id="5" creationId="{4CF71DC5-08D6-48E3-BC67-32635AC5A7CC}"/>
          </ac:picMkLst>
        </pc:picChg>
      </pc:sldChg>
      <pc:sldChg chg="modSp mod">
        <pc:chgData name="Dooryhee, Eric" userId="9fee6f9e-bea8-4f9a-821d-e1da7c24674d" providerId="ADAL" clId="{D4980B0E-DEC8-43AC-A1A9-81AA17257A87}" dt="2023-06-27T23:25:21.780" v="456" actId="14100"/>
        <pc:sldMkLst>
          <pc:docMk/>
          <pc:sldMk cId="2071136771" sldId="288"/>
        </pc:sldMkLst>
        <pc:spChg chg="mod">
          <ac:chgData name="Dooryhee, Eric" userId="9fee6f9e-bea8-4f9a-821d-e1da7c24674d" providerId="ADAL" clId="{D4980B0E-DEC8-43AC-A1A9-81AA17257A87}" dt="2023-06-27T23:25:21.780" v="456" actId="14100"/>
          <ac:spMkLst>
            <pc:docMk/>
            <pc:sldMk cId="2071136771" sldId="288"/>
            <ac:spMk id="9" creationId="{DBF6DC5A-2CC9-4F3E-8FB8-121F66C2FF0A}"/>
          </ac:spMkLst>
        </pc:spChg>
        <pc:spChg chg="mod">
          <ac:chgData name="Dooryhee, Eric" userId="9fee6f9e-bea8-4f9a-821d-e1da7c24674d" providerId="ADAL" clId="{D4980B0E-DEC8-43AC-A1A9-81AA17257A87}" dt="2023-06-27T22:27:42.281" v="121" actId="27636"/>
          <ac:spMkLst>
            <pc:docMk/>
            <pc:sldMk cId="2071136771" sldId="288"/>
            <ac:spMk id="12" creationId="{57C701F9-DD9C-4EDA-B9A7-F31046DD767F}"/>
          </ac:spMkLst>
        </pc:spChg>
        <pc:picChg chg="mod">
          <ac:chgData name="Dooryhee, Eric" userId="9fee6f9e-bea8-4f9a-821d-e1da7c24674d" providerId="ADAL" clId="{D4980B0E-DEC8-43AC-A1A9-81AA17257A87}" dt="2023-06-27T22:27:55.383" v="133" actId="1035"/>
          <ac:picMkLst>
            <pc:docMk/>
            <pc:sldMk cId="2071136771" sldId="288"/>
            <ac:picMk id="6" creationId="{00000000-0000-0000-0000-000000000000}"/>
          </ac:picMkLst>
        </pc:picChg>
      </pc:sldChg>
      <pc:sldChg chg="modSp mod">
        <pc:chgData name="Dooryhee, Eric" userId="9fee6f9e-bea8-4f9a-821d-e1da7c24674d" providerId="ADAL" clId="{D4980B0E-DEC8-43AC-A1A9-81AA17257A87}" dt="2023-06-27T23:15:00.544" v="337" actId="114"/>
        <pc:sldMkLst>
          <pc:docMk/>
          <pc:sldMk cId="0" sldId="298"/>
        </pc:sldMkLst>
        <pc:spChg chg="mod">
          <ac:chgData name="Dooryhee, Eric" userId="9fee6f9e-bea8-4f9a-821d-e1da7c24674d" providerId="ADAL" clId="{D4980B0E-DEC8-43AC-A1A9-81AA17257A87}" dt="2023-06-27T23:15:00.544" v="337" actId="114"/>
          <ac:spMkLst>
            <pc:docMk/>
            <pc:sldMk cId="0" sldId="298"/>
            <ac:spMk id="92172" creationId="{2A1CFA12-10FE-4E6F-8EE1-BAA388EC8D63}"/>
          </ac:spMkLst>
        </pc:spChg>
      </pc:sldChg>
      <pc:sldChg chg="modSp mod">
        <pc:chgData name="Dooryhee, Eric" userId="9fee6f9e-bea8-4f9a-821d-e1da7c24674d" providerId="ADAL" clId="{D4980B0E-DEC8-43AC-A1A9-81AA17257A87}" dt="2023-06-27T23:20:10.359" v="403" actId="108"/>
        <pc:sldMkLst>
          <pc:docMk/>
          <pc:sldMk cId="335352298" sldId="436"/>
        </pc:sldMkLst>
        <pc:spChg chg="mod">
          <ac:chgData name="Dooryhee, Eric" userId="9fee6f9e-bea8-4f9a-821d-e1da7c24674d" providerId="ADAL" clId="{D4980B0E-DEC8-43AC-A1A9-81AA17257A87}" dt="2023-06-27T23:20:10.359" v="403" actId="108"/>
          <ac:spMkLst>
            <pc:docMk/>
            <pc:sldMk cId="335352298" sldId="436"/>
            <ac:spMk id="4" creationId="{00000000-0000-0000-0000-000000000000}"/>
          </ac:spMkLst>
        </pc:spChg>
      </pc:sldChg>
      <pc:sldChg chg="modSp mod">
        <pc:chgData name="Dooryhee, Eric" userId="9fee6f9e-bea8-4f9a-821d-e1da7c24674d" providerId="ADAL" clId="{D4980B0E-DEC8-43AC-A1A9-81AA17257A87}" dt="2023-06-27T23:30:41.640" v="496" actId="1076"/>
        <pc:sldMkLst>
          <pc:docMk/>
          <pc:sldMk cId="119295253" sldId="689"/>
        </pc:sldMkLst>
        <pc:spChg chg="mod">
          <ac:chgData name="Dooryhee, Eric" userId="9fee6f9e-bea8-4f9a-821d-e1da7c24674d" providerId="ADAL" clId="{D4980B0E-DEC8-43AC-A1A9-81AA17257A87}" dt="2023-06-27T23:30:41.640" v="496" actId="1076"/>
          <ac:spMkLst>
            <pc:docMk/>
            <pc:sldMk cId="119295253" sldId="689"/>
            <ac:spMk id="2" creationId="{ADB2968E-1A4E-4447-AD86-6254A82C7DE5}"/>
          </ac:spMkLst>
        </pc:spChg>
        <pc:spChg chg="mod">
          <ac:chgData name="Dooryhee, Eric" userId="9fee6f9e-bea8-4f9a-821d-e1da7c24674d" providerId="ADAL" clId="{D4980B0E-DEC8-43AC-A1A9-81AA17257A87}" dt="2023-06-27T23:30:25.103" v="491" actId="1076"/>
          <ac:spMkLst>
            <pc:docMk/>
            <pc:sldMk cId="119295253" sldId="689"/>
            <ac:spMk id="3" creationId="{FC2FB1D1-B86D-442D-ADAC-7E59BDB354AF}"/>
          </ac:spMkLst>
        </pc:spChg>
        <pc:spChg chg="mod">
          <ac:chgData name="Dooryhee, Eric" userId="9fee6f9e-bea8-4f9a-821d-e1da7c24674d" providerId="ADAL" clId="{D4980B0E-DEC8-43AC-A1A9-81AA17257A87}" dt="2023-06-27T23:30:33.762" v="494" actId="1076"/>
          <ac:spMkLst>
            <pc:docMk/>
            <pc:sldMk cId="119295253" sldId="689"/>
            <ac:spMk id="10" creationId="{AE594BB5-DBBE-4E52-85A9-55C7D210D2CE}"/>
          </ac:spMkLst>
        </pc:spChg>
        <pc:picChg chg="mod">
          <ac:chgData name="Dooryhee, Eric" userId="9fee6f9e-bea8-4f9a-821d-e1da7c24674d" providerId="ADAL" clId="{D4980B0E-DEC8-43AC-A1A9-81AA17257A87}" dt="2023-06-27T23:30:33.762" v="494" actId="1076"/>
          <ac:picMkLst>
            <pc:docMk/>
            <pc:sldMk cId="119295253" sldId="689"/>
            <ac:picMk id="13" creationId="{B9CBA21C-01F0-49F9-9517-15576B1427AB}"/>
          </ac:picMkLst>
        </pc:picChg>
      </pc:sldChg>
      <pc:sldChg chg="delSp modSp mod">
        <pc:chgData name="Dooryhee, Eric" userId="9fee6f9e-bea8-4f9a-821d-e1da7c24674d" providerId="ADAL" clId="{D4980B0E-DEC8-43AC-A1A9-81AA17257A87}" dt="2023-06-27T23:21:35.740" v="422" actId="20577"/>
        <pc:sldMkLst>
          <pc:docMk/>
          <pc:sldMk cId="2691710126" sldId="1331"/>
        </pc:sldMkLst>
        <pc:spChg chg="mod">
          <ac:chgData name="Dooryhee, Eric" userId="9fee6f9e-bea8-4f9a-821d-e1da7c24674d" providerId="ADAL" clId="{D4980B0E-DEC8-43AC-A1A9-81AA17257A87}" dt="2023-06-27T22:25:59.308" v="76" actId="1037"/>
          <ac:spMkLst>
            <pc:docMk/>
            <pc:sldMk cId="2691710126" sldId="1331"/>
            <ac:spMk id="9" creationId="{E0155FD6-95D0-4404-96D3-6668106EC7FC}"/>
          </ac:spMkLst>
        </pc:spChg>
        <pc:spChg chg="del">
          <ac:chgData name="Dooryhee, Eric" userId="9fee6f9e-bea8-4f9a-821d-e1da7c24674d" providerId="ADAL" clId="{D4980B0E-DEC8-43AC-A1A9-81AA17257A87}" dt="2023-06-27T22:24:49.722" v="50" actId="478"/>
          <ac:spMkLst>
            <pc:docMk/>
            <pc:sldMk cId="2691710126" sldId="1331"/>
            <ac:spMk id="14" creationId="{935F364A-0D37-F94D-BB9E-4EFFEE6CEB83}"/>
          </ac:spMkLst>
        </pc:spChg>
        <pc:spChg chg="mod">
          <ac:chgData name="Dooryhee, Eric" userId="9fee6f9e-bea8-4f9a-821d-e1da7c24674d" providerId="ADAL" clId="{D4980B0E-DEC8-43AC-A1A9-81AA17257A87}" dt="2023-06-27T23:21:35.740" v="422" actId="20577"/>
          <ac:spMkLst>
            <pc:docMk/>
            <pc:sldMk cId="2691710126" sldId="1331"/>
            <ac:spMk id="22" creationId="{AA44F336-B215-4CC1-8E08-585B11B40FE4}"/>
          </ac:spMkLst>
        </pc:spChg>
      </pc:sldChg>
      <pc:sldChg chg="modSp mod">
        <pc:chgData name="Dooryhee, Eric" userId="9fee6f9e-bea8-4f9a-821d-e1da7c24674d" providerId="ADAL" clId="{D4980B0E-DEC8-43AC-A1A9-81AA17257A87}" dt="2023-06-27T22:16:29.601" v="4" actId="732"/>
        <pc:sldMkLst>
          <pc:docMk/>
          <pc:sldMk cId="2370883344" sldId="5126"/>
        </pc:sldMkLst>
        <pc:picChg chg="mod modCrop">
          <ac:chgData name="Dooryhee, Eric" userId="9fee6f9e-bea8-4f9a-821d-e1da7c24674d" providerId="ADAL" clId="{D4980B0E-DEC8-43AC-A1A9-81AA17257A87}" dt="2023-06-27T22:16:29.601" v="4" actId="732"/>
          <ac:picMkLst>
            <pc:docMk/>
            <pc:sldMk cId="2370883344" sldId="5126"/>
            <ac:picMk id="4" creationId="{9EB2E7D3-FBAF-6E49-9C1B-8B7D3B14EC6E}"/>
          </ac:picMkLst>
        </pc:picChg>
      </pc:sldChg>
      <pc:sldChg chg="modSp mod">
        <pc:chgData name="Dooryhee, Eric" userId="9fee6f9e-bea8-4f9a-821d-e1da7c24674d" providerId="ADAL" clId="{D4980B0E-DEC8-43AC-A1A9-81AA17257A87}" dt="2023-06-27T23:31:46.173" v="518" actId="20577"/>
        <pc:sldMkLst>
          <pc:docMk/>
          <pc:sldMk cId="2785858073" sldId="5206"/>
        </pc:sldMkLst>
        <pc:spChg chg="mod">
          <ac:chgData name="Dooryhee, Eric" userId="9fee6f9e-bea8-4f9a-821d-e1da7c24674d" providerId="ADAL" clId="{D4980B0E-DEC8-43AC-A1A9-81AA17257A87}" dt="2023-06-27T23:31:46.173" v="518" actId="20577"/>
          <ac:spMkLst>
            <pc:docMk/>
            <pc:sldMk cId="2785858073" sldId="5206"/>
            <ac:spMk id="2" creationId="{41E33200-1734-4010-8D65-B2710B60FB67}"/>
          </ac:spMkLst>
        </pc:spChg>
      </pc:sldChg>
      <pc:sldChg chg="modSp mod">
        <pc:chgData name="Dooryhee, Eric" userId="9fee6f9e-bea8-4f9a-821d-e1da7c24674d" providerId="ADAL" clId="{D4980B0E-DEC8-43AC-A1A9-81AA17257A87}" dt="2023-06-27T23:23:41.840" v="448"/>
        <pc:sldMkLst>
          <pc:docMk/>
          <pc:sldMk cId="1581453590" sldId="5217"/>
        </pc:sldMkLst>
        <pc:spChg chg="mod">
          <ac:chgData name="Dooryhee, Eric" userId="9fee6f9e-bea8-4f9a-821d-e1da7c24674d" providerId="ADAL" clId="{D4980B0E-DEC8-43AC-A1A9-81AA17257A87}" dt="2023-06-27T23:23:41.840" v="448"/>
          <ac:spMkLst>
            <pc:docMk/>
            <pc:sldMk cId="1581453590" sldId="5217"/>
            <ac:spMk id="5" creationId="{B812C1C3-FA62-47DD-A47D-36E3C6672A06}"/>
          </ac:spMkLst>
        </pc:spChg>
      </pc:sldChg>
      <pc:sldChg chg="modSp mod">
        <pc:chgData name="Dooryhee, Eric" userId="9fee6f9e-bea8-4f9a-821d-e1da7c24674d" providerId="ADAL" clId="{D4980B0E-DEC8-43AC-A1A9-81AA17257A87}" dt="2023-06-27T23:24:30.410" v="452" actId="1076"/>
        <pc:sldMkLst>
          <pc:docMk/>
          <pc:sldMk cId="1558744506" sldId="5294"/>
        </pc:sldMkLst>
        <pc:spChg chg="mod">
          <ac:chgData name="Dooryhee, Eric" userId="9fee6f9e-bea8-4f9a-821d-e1da7c24674d" providerId="ADAL" clId="{D4980B0E-DEC8-43AC-A1A9-81AA17257A87}" dt="2023-06-27T23:24:30.410" v="452" actId="1076"/>
          <ac:spMkLst>
            <pc:docMk/>
            <pc:sldMk cId="1558744506" sldId="5294"/>
            <ac:spMk id="2" creationId="{0E2DB3CE-CF08-449B-BCD8-B91BC1766EC7}"/>
          </ac:spMkLst>
        </pc:spChg>
      </pc:sldChg>
      <pc:sldChg chg="del">
        <pc:chgData name="Dooryhee, Eric" userId="9fee6f9e-bea8-4f9a-821d-e1da7c24674d" providerId="ADAL" clId="{D4980B0E-DEC8-43AC-A1A9-81AA17257A87}" dt="2023-06-27T22:44:41.155" v="207" actId="2696"/>
        <pc:sldMkLst>
          <pc:docMk/>
          <pc:sldMk cId="675225386" sldId="5296"/>
        </pc:sldMkLst>
      </pc:sldChg>
      <pc:sldChg chg="addSp modSp add mod">
        <pc:chgData name="Dooryhee, Eric" userId="9fee6f9e-bea8-4f9a-821d-e1da7c24674d" providerId="ADAL" clId="{D4980B0E-DEC8-43AC-A1A9-81AA17257A87}" dt="2023-06-27T22:46:01.280" v="267" actId="1076"/>
        <pc:sldMkLst>
          <pc:docMk/>
          <pc:sldMk cId="1118996971" sldId="5296"/>
        </pc:sldMkLst>
        <pc:spChg chg="mod">
          <ac:chgData name="Dooryhee, Eric" userId="9fee6f9e-bea8-4f9a-821d-e1da7c24674d" providerId="ADAL" clId="{D4980B0E-DEC8-43AC-A1A9-81AA17257A87}" dt="2023-06-27T22:45:18.281" v="231" actId="1036"/>
          <ac:spMkLst>
            <pc:docMk/>
            <pc:sldMk cId="1118996971" sldId="5296"/>
            <ac:spMk id="7" creationId="{BE4DFE1E-D71A-448E-990C-43E4CD77B52E}"/>
          </ac:spMkLst>
        </pc:spChg>
        <pc:spChg chg="mod">
          <ac:chgData name="Dooryhee, Eric" userId="9fee6f9e-bea8-4f9a-821d-e1da7c24674d" providerId="ADAL" clId="{D4980B0E-DEC8-43AC-A1A9-81AA17257A87}" dt="2023-06-27T22:45:18.281" v="231" actId="1036"/>
          <ac:spMkLst>
            <pc:docMk/>
            <pc:sldMk cId="1118996971" sldId="5296"/>
            <ac:spMk id="11" creationId="{6B671995-38A8-4608-87AD-532159588F08}"/>
          </ac:spMkLst>
        </pc:spChg>
        <pc:spChg chg="mod">
          <ac:chgData name="Dooryhee, Eric" userId="9fee6f9e-bea8-4f9a-821d-e1da7c24674d" providerId="ADAL" clId="{D4980B0E-DEC8-43AC-A1A9-81AA17257A87}" dt="2023-06-27T22:45:18.281" v="231" actId="1036"/>
          <ac:spMkLst>
            <pc:docMk/>
            <pc:sldMk cId="1118996971" sldId="5296"/>
            <ac:spMk id="13" creationId="{0E8A42DF-C386-40AD-B321-3F75D1D11CF0}"/>
          </ac:spMkLst>
        </pc:spChg>
        <pc:spChg chg="add mod">
          <ac:chgData name="Dooryhee, Eric" userId="9fee6f9e-bea8-4f9a-821d-e1da7c24674d" providerId="ADAL" clId="{D4980B0E-DEC8-43AC-A1A9-81AA17257A87}" dt="2023-06-27T22:46:01.280" v="267" actId="1076"/>
          <ac:spMkLst>
            <pc:docMk/>
            <pc:sldMk cId="1118996971" sldId="5296"/>
            <ac:spMk id="15" creationId="{B87A4F4F-F2A3-4DC0-B220-A7FAA29836C5}"/>
          </ac:spMkLst>
        </pc:spChg>
        <pc:picChg chg="mod">
          <ac:chgData name="Dooryhee, Eric" userId="9fee6f9e-bea8-4f9a-821d-e1da7c24674d" providerId="ADAL" clId="{D4980B0E-DEC8-43AC-A1A9-81AA17257A87}" dt="2023-06-27T22:45:18.281" v="231" actId="1036"/>
          <ac:picMkLst>
            <pc:docMk/>
            <pc:sldMk cId="1118996971" sldId="5296"/>
            <ac:picMk id="9" creationId="{86355AB3-B481-4FB5-A0AA-D9DE5F4BC11A}"/>
          </ac:picMkLst>
        </pc:picChg>
        <pc:picChg chg="mod">
          <ac:chgData name="Dooryhee, Eric" userId="9fee6f9e-bea8-4f9a-821d-e1da7c24674d" providerId="ADAL" clId="{D4980B0E-DEC8-43AC-A1A9-81AA17257A87}" dt="2023-06-27T22:45:18.281" v="231" actId="1036"/>
          <ac:picMkLst>
            <pc:docMk/>
            <pc:sldMk cId="1118996971" sldId="5296"/>
            <ac:picMk id="12" creationId="{38D6C3FD-21F4-48D4-A22C-A109861EEDEE}"/>
          </ac:picMkLst>
        </pc:picChg>
      </pc:sldChg>
      <pc:sldChg chg="modSp mod">
        <pc:chgData name="Dooryhee, Eric" userId="9fee6f9e-bea8-4f9a-821d-e1da7c24674d" providerId="ADAL" clId="{D4980B0E-DEC8-43AC-A1A9-81AA17257A87}" dt="2023-06-27T23:22:08.964" v="446" actId="20577"/>
        <pc:sldMkLst>
          <pc:docMk/>
          <pc:sldMk cId="3803148049" sldId="5297"/>
        </pc:sldMkLst>
        <pc:spChg chg="mod">
          <ac:chgData name="Dooryhee, Eric" userId="9fee6f9e-bea8-4f9a-821d-e1da7c24674d" providerId="ADAL" clId="{D4980B0E-DEC8-43AC-A1A9-81AA17257A87}" dt="2023-06-27T23:22:08.964" v="446" actId="20577"/>
          <ac:spMkLst>
            <pc:docMk/>
            <pc:sldMk cId="3803148049" sldId="5297"/>
            <ac:spMk id="9" creationId="{F30D5446-5E59-4B06-9C3E-4804B5ED85F7}"/>
          </ac:spMkLst>
        </pc:spChg>
      </pc:sldChg>
      <pc:sldChg chg="ord">
        <pc:chgData name="Dooryhee, Eric" userId="9fee6f9e-bea8-4f9a-821d-e1da7c24674d" providerId="ADAL" clId="{D4980B0E-DEC8-43AC-A1A9-81AA17257A87}" dt="2023-06-27T22:19:49.308" v="11"/>
        <pc:sldMkLst>
          <pc:docMk/>
          <pc:sldMk cId="3035503277" sldId="5511"/>
        </pc:sldMkLst>
      </pc:sldChg>
      <pc:sldChg chg="modSp mod modAnim modNotesTx">
        <pc:chgData name="Dooryhee, Eric" userId="9fee6f9e-bea8-4f9a-821d-e1da7c24674d" providerId="ADAL" clId="{D4980B0E-DEC8-43AC-A1A9-81AA17257A87}" dt="2023-06-27T23:16:12.304" v="339"/>
        <pc:sldMkLst>
          <pc:docMk/>
          <pc:sldMk cId="584594465" sldId="5592"/>
        </pc:sldMkLst>
        <pc:spChg chg="mod">
          <ac:chgData name="Dooryhee, Eric" userId="9fee6f9e-bea8-4f9a-821d-e1da7c24674d" providerId="ADAL" clId="{D4980B0E-DEC8-43AC-A1A9-81AA17257A87}" dt="2023-06-27T22:49:33.231" v="271" actId="5793"/>
          <ac:spMkLst>
            <pc:docMk/>
            <pc:sldMk cId="584594465" sldId="5592"/>
            <ac:spMk id="2" creationId="{20259055-F364-4832-9DF6-899DE233970E}"/>
          </ac:spMkLst>
        </pc:spChg>
      </pc:sldChg>
      <pc:sldChg chg="modSp mod">
        <pc:chgData name="Dooryhee, Eric" userId="9fee6f9e-bea8-4f9a-821d-e1da7c24674d" providerId="ADAL" clId="{D4980B0E-DEC8-43AC-A1A9-81AA17257A87}" dt="2023-06-27T23:18:25.854" v="402" actId="20577"/>
        <pc:sldMkLst>
          <pc:docMk/>
          <pc:sldMk cId="4111511963" sldId="5596"/>
        </pc:sldMkLst>
        <pc:spChg chg="mod">
          <ac:chgData name="Dooryhee, Eric" userId="9fee6f9e-bea8-4f9a-821d-e1da7c24674d" providerId="ADAL" clId="{D4980B0E-DEC8-43AC-A1A9-81AA17257A87}" dt="2023-06-27T23:18:25.854" v="402" actId="20577"/>
          <ac:spMkLst>
            <pc:docMk/>
            <pc:sldMk cId="4111511963" sldId="5596"/>
            <ac:spMk id="2" creationId="{20259055-F364-4832-9DF6-899DE233970E}"/>
          </ac:spMkLst>
        </pc:spChg>
        <pc:spChg chg="mod">
          <ac:chgData name="Dooryhee, Eric" userId="9fee6f9e-bea8-4f9a-821d-e1da7c24674d" providerId="ADAL" clId="{D4980B0E-DEC8-43AC-A1A9-81AA17257A87}" dt="2023-06-27T23:17:19.574" v="342" actId="1076"/>
          <ac:spMkLst>
            <pc:docMk/>
            <pc:sldMk cId="4111511963" sldId="5596"/>
            <ac:spMk id="3" creationId="{795386E2-C29B-4AF4-A8BA-950EA04F9CDD}"/>
          </ac:spMkLst>
        </pc:spChg>
      </pc:sldChg>
      <pc:sldChg chg="ord">
        <pc:chgData name="Dooryhee, Eric" userId="9fee6f9e-bea8-4f9a-821d-e1da7c24674d" providerId="ADAL" clId="{D4980B0E-DEC8-43AC-A1A9-81AA17257A87}" dt="2023-06-27T22:47:07.485" v="269"/>
        <pc:sldMkLst>
          <pc:docMk/>
          <pc:sldMk cId="1672702861" sldId="5600"/>
        </pc:sldMkLst>
      </pc:sldChg>
      <pc:sldChg chg="ord">
        <pc:chgData name="Dooryhee, Eric" userId="9fee6f9e-bea8-4f9a-821d-e1da7c24674d" providerId="ADAL" clId="{D4980B0E-DEC8-43AC-A1A9-81AA17257A87}" dt="2023-06-27T22:47:07.485" v="269"/>
        <pc:sldMkLst>
          <pc:docMk/>
          <pc:sldMk cId="2746728253" sldId="5602"/>
        </pc:sldMkLst>
      </pc:sldChg>
      <pc:sldChg chg="modSp mod">
        <pc:chgData name="Dooryhee, Eric" userId="9fee6f9e-bea8-4f9a-821d-e1da7c24674d" providerId="ADAL" clId="{D4980B0E-DEC8-43AC-A1A9-81AA17257A87}" dt="2023-06-27T23:33:14.488" v="520" actId="20577"/>
        <pc:sldMkLst>
          <pc:docMk/>
          <pc:sldMk cId="588699276" sldId="5604"/>
        </pc:sldMkLst>
        <pc:spChg chg="mod">
          <ac:chgData name="Dooryhee, Eric" userId="9fee6f9e-bea8-4f9a-821d-e1da7c24674d" providerId="ADAL" clId="{D4980B0E-DEC8-43AC-A1A9-81AA17257A87}" dt="2023-06-27T23:33:14.488" v="520" actId="20577"/>
          <ac:spMkLst>
            <pc:docMk/>
            <pc:sldMk cId="588699276" sldId="5604"/>
            <ac:spMk id="2" creationId="{556A0AFF-7C88-45B4-BB6C-99E5FFB7EDB7}"/>
          </ac:spMkLst>
        </pc:spChg>
        <pc:spChg chg="mod">
          <ac:chgData name="Dooryhee, Eric" userId="9fee6f9e-bea8-4f9a-821d-e1da7c24674d" providerId="ADAL" clId="{D4980B0E-DEC8-43AC-A1A9-81AA17257A87}" dt="2023-06-27T23:26:04.672" v="464" actId="20577"/>
          <ac:spMkLst>
            <pc:docMk/>
            <pc:sldMk cId="588699276" sldId="5604"/>
            <ac:spMk id="3" creationId="{054AACCD-6223-4BDE-8EE3-05B06FCB9C4D}"/>
          </ac:spMkLst>
        </pc:spChg>
      </pc:sldChg>
      <pc:sldChg chg="modSp mod">
        <pc:chgData name="Dooryhee, Eric" userId="9fee6f9e-bea8-4f9a-821d-e1da7c24674d" providerId="ADAL" clId="{D4980B0E-DEC8-43AC-A1A9-81AA17257A87}" dt="2023-06-27T23:28:09.446" v="480" actId="20577"/>
        <pc:sldMkLst>
          <pc:docMk/>
          <pc:sldMk cId="2337303682" sldId="5605"/>
        </pc:sldMkLst>
        <pc:spChg chg="mod">
          <ac:chgData name="Dooryhee, Eric" userId="9fee6f9e-bea8-4f9a-821d-e1da7c24674d" providerId="ADAL" clId="{D4980B0E-DEC8-43AC-A1A9-81AA17257A87}" dt="2023-06-27T23:28:09.446" v="480" actId="20577"/>
          <ac:spMkLst>
            <pc:docMk/>
            <pc:sldMk cId="2337303682" sldId="5605"/>
            <ac:spMk id="2" creationId="{556A0AFF-7C88-45B4-BB6C-99E5FFB7EDB7}"/>
          </ac:spMkLst>
        </pc:spChg>
        <pc:spChg chg="mod">
          <ac:chgData name="Dooryhee, Eric" userId="9fee6f9e-bea8-4f9a-821d-e1da7c24674d" providerId="ADAL" clId="{D4980B0E-DEC8-43AC-A1A9-81AA17257A87}" dt="2023-06-27T23:26:50.412" v="467" actId="20577"/>
          <ac:spMkLst>
            <pc:docMk/>
            <pc:sldMk cId="2337303682" sldId="5605"/>
            <ac:spMk id="3" creationId="{054AACCD-6223-4BDE-8EE3-05B06FCB9C4D}"/>
          </ac:spMkLst>
        </pc:spChg>
      </pc:sldChg>
      <pc:sldChg chg="modSp mod">
        <pc:chgData name="Dooryhee, Eric" userId="9fee6f9e-bea8-4f9a-821d-e1da7c24674d" providerId="ADAL" clId="{D4980B0E-DEC8-43AC-A1A9-81AA17257A87}" dt="2023-06-27T23:27:52.153" v="474" actId="20577"/>
        <pc:sldMkLst>
          <pc:docMk/>
          <pc:sldMk cId="2660043226" sldId="5606"/>
        </pc:sldMkLst>
        <pc:spChg chg="mod">
          <ac:chgData name="Dooryhee, Eric" userId="9fee6f9e-bea8-4f9a-821d-e1da7c24674d" providerId="ADAL" clId="{D4980B0E-DEC8-43AC-A1A9-81AA17257A87}" dt="2023-06-27T23:27:52.153" v="474" actId="20577"/>
          <ac:spMkLst>
            <pc:docMk/>
            <pc:sldMk cId="2660043226" sldId="5606"/>
            <ac:spMk id="2" creationId="{556A0AFF-7C88-45B4-BB6C-99E5FFB7EDB7}"/>
          </ac:spMkLst>
        </pc:spChg>
        <pc:spChg chg="mod">
          <ac:chgData name="Dooryhee, Eric" userId="9fee6f9e-bea8-4f9a-821d-e1da7c24674d" providerId="ADAL" clId="{D4980B0E-DEC8-43AC-A1A9-81AA17257A87}" dt="2023-06-27T23:27:15.385" v="468" actId="20577"/>
          <ac:spMkLst>
            <pc:docMk/>
            <pc:sldMk cId="2660043226" sldId="5606"/>
            <ac:spMk id="3" creationId="{054AACCD-6223-4BDE-8EE3-05B06FCB9C4D}"/>
          </ac:spMkLst>
        </pc:spChg>
      </pc:sldChg>
      <pc:sldChg chg="modSp mod">
        <pc:chgData name="Dooryhee, Eric" userId="9fee6f9e-bea8-4f9a-821d-e1da7c24674d" providerId="ADAL" clId="{D4980B0E-DEC8-43AC-A1A9-81AA17257A87}" dt="2023-06-27T22:57:06.637" v="274" actId="20577"/>
        <pc:sldMkLst>
          <pc:docMk/>
          <pc:sldMk cId="1560452547" sldId="5607"/>
        </pc:sldMkLst>
        <pc:spChg chg="mod">
          <ac:chgData name="Dooryhee, Eric" userId="9fee6f9e-bea8-4f9a-821d-e1da7c24674d" providerId="ADAL" clId="{D4980B0E-DEC8-43AC-A1A9-81AA17257A87}" dt="2023-06-27T22:57:06.637" v="274" actId="20577"/>
          <ac:spMkLst>
            <pc:docMk/>
            <pc:sldMk cId="1560452547" sldId="5607"/>
            <ac:spMk id="3" creationId="{054AACCD-6223-4BDE-8EE3-05B06FCB9C4D}"/>
          </ac:spMkLst>
        </pc:spChg>
      </pc:sldChg>
      <pc:sldChg chg="modSp mod">
        <pc:chgData name="Dooryhee, Eric" userId="9fee6f9e-bea8-4f9a-821d-e1da7c24674d" providerId="ADAL" clId="{D4980B0E-DEC8-43AC-A1A9-81AA17257A87}" dt="2023-06-27T23:07:26.334" v="327" actId="20577"/>
        <pc:sldMkLst>
          <pc:docMk/>
          <pc:sldMk cId="3689611323" sldId="5610"/>
        </pc:sldMkLst>
        <pc:spChg chg="mod">
          <ac:chgData name="Dooryhee, Eric" userId="9fee6f9e-bea8-4f9a-821d-e1da7c24674d" providerId="ADAL" clId="{D4980B0E-DEC8-43AC-A1A9-81AA17257A87}" dt="2023-06-27T23:07:26.334" v="327" actId="20577"/>
          <ac:spMkLst>
            <pc:docMk/>
            <pc:sldMk cId="3689611323" sldId="5610"/>
            <ac:spMk id="3" creationId="{054AACCD-6223-4BDE-8EE3-05B06FCB9C4D}"/>
          </ac:spMkLst>
        </pc:spChg>
      </pc:sldChg>
      <pc:sldChg chg="modSp mod">
        <pc:chgData name="Dooryhee, Eric" userId="9fee6f9e-bea8-4f9a-821d-e1da7c24674d" providerId="ADAL" clId="{D4980B0E-DEC8-43AC-A1A9-81AA17257A87}" dt="2023-06-27T22:21:39.636" v="36" actId="20577"/>
        <pc:sldMkLst>
          <pc:docMk/>
          <pc:sldMk cId="1322780997" sldId="5611"/>
        </pc:sldMkLst>
        <pc:spChg chg="mod">
          <ac:chgData name="Dooryhee, Eric" userId="9fee6f9e-bea8-4f9a-821d-e1da7c24674d" providerId="ADAL" clId="{D4980B0E-DEC8-43AC-A1A9-81AA17257A87}" dt="2023-06-27T22:21:39.636" v="36" actId="20577"/>
          <ac:spMkLst>
            <pc:docMk/>
            <pc:sldMk cId="1322780997" sldId="5611"/>
            <ac:spMk id="3" creationId="{054AACCD-6223-4BDE-8EE3-05B06FCB9C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ature.com/articles/s41467-018-03734-7#Sec13"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file:///C:\Users\edooryhee\Downloads\41467_2018_3734_MOESM4_ESM%20(4).mp4"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direct.com/topics/materials-science/blistering"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sciencedirect.com/topics/physics-and-astronomy/crystallinity" TargetMode="External"/><Relationship Id="rId4" Type="http://schemas.openxmlformats.org/officeDocument/2006/relationships/hyperlink" Target="https://www.sciencedirect.com/science/article/pii/S1359646220304760?via%3Dihub#fig0002"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ciencedirect.com/topics/materials-science/xenon" TargetMode="External"/><Relationship Id="rId3" Type="http://schemas.openxmlformats.org/officeDocument/2006/relationships/hyperlink" Target="https://www.sciencedirect.com/topics/materials-science/nanoclusters" TargetMode="External"/><Relationship Id="rId7" Type="http://schemas.openxmlformats.org/officeDocument/2006/relationships/hyperlink" Target="https://www.sciencedirect.com/topics/materials-science/neutron-irradiation"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sciencedirect.com/topics/materials-science/ion-implantation" TargetMode="External"/><Relationship Id="rId5" Type="http://schemas.openxmlformats.org/officeDocument/2006/relationships/hyperlink" Target="https://www.sciencedirect.com/topics/materials-science/krypton" TargetMode="External"/><Relationship Id="rId4" Type="http://schemas.openxmlformats.org/officeDocument/2006/relationships/hyperlink" Target="https://www.sciencedirect.com/topics/materials-science/superlattic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rldefense.com/v3/__https:/www.sciencedirect.com/science/article/pii/S016890021731135X__;!!P4SdNyxKAPE!Hwnwu5DUVguNcWyPUJZEobp0ZeeueNDeCtqNe-_EVybSa2oyyTxZllRiADp63m78dw6r679UOT2M8L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nl.gov/newsroom/news.php?a=21309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effectLst/>
                <a:latin typeface="Calibri" panose="020F0502020204030204" pitchFamily="34" charset="0"/>
                <a:ea typeface="Calibri" panose="020F0502020204030204" pitchFamily="34" charset="0"/>
              </a:rPr>
              <a:t>Abstract</a:t>
            </a:r>
            <a:r>
              <a:rPr lang="en-US" sz="1800" dirty="0">
                <a:effectLst/>
                <a:latin typeface="Calibri" panose="020F0502020204030204" pitchFamily="34" charset="0"/>
                <a:ea typeface="Calibri" panose="020F0502020204030204" pitchFamily="34" charset="0"/>
              </a:rPr>
              <a:t>: The National Synchrotron Light Source II (NSLS-II) at Brookhaven National Laboratory thrives at delivering world-class x-ray capabilities for studying complex and heterogeneous materials. NSLS-II’s beamlines and experimental stations offer unique, cutting-edge research tools, enabling </a:t>
            </a:r>
            <a:r>
              <a:rPr lang="en-US" sz="1800" i="1" dirty="0">
                <a:effectLst/>
                <a:latin typeface="Calibri" panose="020F0502020204030204" pitchFamily="34" charset="0"/>
                <a:ea typeface="Calibri" panose="020F0502020204030204" pitchFamily="34" charset="0"/>
              </a:rPr>
              <a:t>in-situ</a:t>
            </a:r>
            <a:r>
              <a:rPr lang="en-US" sz="1800" dirty="0">
                <a:effectLst/>
                <a:latin typeface="Calibri" panose="020F0502020204030204" pitchFamily="34" charset="0"/>
                <a:ea typeface="Calibri" panose="020F0502020204030204" pitchFamily="34" charset="0"/>
              </a:rPr>
              <a:t>, operando &amp; extreme environments studies, as well as high throughput and real-time observations. Beamlines are organized into six scientific programs, offering specialized spectroscopy, diffraction and imaging research techniques, supported by computational resources and modeling. </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732858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31CA23D7-9BBC-0A46-8092-2196AD635B24}" type="slidenum">
              <a:rPr lang="en-US" smtClean="0"/>
              <a:t>16</a:t>
            </a:fld>
            <a:endParaRPr lang="en-US"/>
          </a:p>
        </p:txBody>
      </p:sp>
    </p:spTree>
    <p:extLst>
      <p:ext uri="{BB962C8B-B14F-4D97-AF65-F5344CB8AC3E}">
        <p14:creationId xmlns:p14="http://schemas.microsoft.com/office/powerpoint/2010/main" val="3052445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ECF52563-EF11-EA48-A207-F98502249275}" type="slidenum">
              <a:rPr lang="en-US" smtClean="0"/>
              <a:t>17</a:t>
            </a:fld>
            <a:endParaRPr lang="en-US" dirty="0"/>
          </a:p>
        </p:txBody>
      </p:sp>
    </p:spTree>
    <p:extLst>
      <p:ext uri="{BB962C8B-B14F-4D97-AF65-F5344CB8AC3E}">
        <p14:creationId xmlns:p14="http://schemas.microsoft.com/office/powerpoint/2010/main" val="307006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hlinkClick r:id="rId3"/>
              </a:rPr>
              <a:t>https://www.nature.com/articles/s41467-018-03734-7#Sec13</a:t>
            </a:r>
            <a:endParaRPr lang="en-US" dirty="0"/>
          </a:p>
          <a:p>
            <a:r>
              <a:rPr lang="en-US" dirty="0">
                <a:hlinkClick r:id="rId4" action="ppaction://hlinkfile"/>
              </a:rPr>
              <a:t>video</a:t>
            </a:r>
            <a:endParaRPr lang="en-US" dirty="0"/>
          </a:p>
          <a:p>
            <a:endParaRPr lang="en-US" dirty="0"/>
          </a:p>
        </p:txBody>
      </p:sp>
      <p:sp>
        <p:nvSpPr>
          <p:cNvPr id="4" name="Slide Number Placeholder 3"/>
          <p:cNvSpPr>
            <a:spLocks noGrp="1"/>
          </p:cNvSpPr>
          <p:nvPr>
            <p:ph type="sldNum" sz="quarter" idx="5"/>
          </p:nvPr>
        </p:nvSpPr>
        <p:spPr/>
        <p:txBody>
          <a:bodyPr/>
          <a:lstStyle/>
          <a:p>
            <a:fld id="{31CA23D7-9BBC-0A46-8092-2196AD635B24}" type="slidenum">
              <a:rPr lang="en-US" smtClean="0"/>
              <a:t>18</a:t>
            </a:fld>
            <a:endParaRPr lang="en-US"/>
          </a:p>
        </p:txBody>
      </p:sp>
    </p:spTree>
    <p:extLst>
      <p:ext uri="{BB962C8B-B14F-4D97-AF65-F5344CB8AC3E}">
        <p14:creationId xmlns:p14="http://schemas.microsoft.com/office/powerpoint/2010/main" val="364466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31CA23D7-9BBC-0A46-8092-2196AD635B24}" type="slidenum">
              <a:rPr lang="en-US" smtClean="0"/>
              <a:t>21</a:t>
            </a:fld>
            <a:endParaRPr lang="en-US"/>
          </a:p>
        </p:txBody>
      </p:sp>
    </p:spTree>
    <p:extLst>
      <p:ext uri="{BB962C8B-B14F-4D97-AF65-F5344CB8AC3E}">
        <p14:creationId xmlns:p14="http://schemas.microsoft.com/office/powerpoint/2010/main" val="2017863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ElsevierGulliver"/>
              </a:rPr>
              <a:t>Irradiation, especially at very high doses, can cause bubble formation and growth leading to voids, and eventually </a:t>
            </a:r>
            <a:r>
              <a:rPr lang="en-US" b="0" i="0" dirty="0">
                <a:solidFill>
                  <a:srgbClr val="2E2E2E"/>
                </a:solidFill>
                <a:effectLst/>
                <a:latin typeface="ElsevierGulliver"/>
                <a:hlinkClick r:id="rId3" tooltip="Learn more about blistering from ScienceDirect's AI-generated Topic Pages"/>
              </a:rPr>
              <a:t>blistering</a:t>
            </a:r>
            <a:r>
              <a:rPr lang="en-US" b="0" i="0" dirty="0">
                <a:solidFill>
                  <a:srgbClr val="2E2E2E"/>
                </a:solidFill>
                <a:effectLst/>
                <a:latin typeface="ElsevierGulliver"/>
              </a:rPr>
              <a:t>, which can alter the residual stress and strain field in the material significantly, thereby impacting performance</a:t>
            </a:r>
          </a:p>
          <a:p>
            <a:r>
              <a:rPr lang="en-US" b="0" i="0" dirty="0">
                <a:solidFill>
                  <a:srgbClr val="2E2E2E"/>
                </a:solidFill>
                <a:effectLst/>
                <a:latin typeface="ElsevierGulliver"/>
              </a:rPr>
              <a:t>peak concentration of Kr is between 300 and 400 nm </a:t>
            </a:r>
          </a:p>
          <a:p>
            <a:endParaRPr lang="en-US" b="0" i="0" dirty="0">
              <a:solidFill>
                <a:srgbClr val="2E2E2E"/>
              </a:solidFill>
              <a:effectLst/>
              <a:latin typeface="ElsevierGulliver"/>
            </a:endParaRPr>
          </a:p>
          <a:p>
            <a:r>
              <a:rPr lang="en-US" b="0" i="0" dirty="0">
                <a:solidFill>
                  <a:srgbClr val="2E2E2E"/>
                </a:solidFill>
                <a:effectLst/>
                <a:latin typeface="ElsevierGulliver"/>
              </a:rPr>
              <a:t>spatially resolved (~12 nm) 2D X-ray patterns as function of depth</a:t>
            </a:r>
          </a:p>
          <a:p>
            <a:r>
              <a:rPr lang="en-US" b="0" i="0" dirty="0">
                <a:solidFill>
                  <a:srgbClr val="2E2E2E"/>
                </a:solidFill>
                <a:effectLst/>
                <a:latin typeface="ElsevierGulliver"/>
              </a:rPr>
              <a:t>a series of 2D imaging as a function of the rocking angle of the sample</a:t>
            </a:r>
          </a:p>
          <a:p>
            <a:endParaRPr lang="en-US" b="0" i="0" dirty="0">
              <a:solidFill>
                <a:srgbClr val="2E2E2E"/>
              </a:solidFill>
              <a:effectLst/>
              <a:latin typeface="ElsevierGulliver"/>
            </a:endParaRPr>
          </a:p>
          <a:p>
            <a:r>
              <a:rPr lang="en-US" b="0" i="0" dirty="0">
                <a:solidFill>
                  <a:srgbClr val="2E2E2E"/>
                </a:solidFill>
                <a:effectLst/>
                <a:latin typeface="ElsevierGulliver"/>
              </a:rPr>
              <a:t>- The structure becomes porous-like due to the formation of large voids and Kr containing cavities which are commonly formed in materials under high temperature irradiation environments. Such voids are formed from the agglomeration of mobile vacancies and evolve with the absorption and emission of vacancies or self-interstitials atoms (SIA) at the irradiated surface region</a:t>
            </a:r>
          </a:p>
          <a:p>
            <a:r>
              <a:rPr lang="en-US" b="0" i="0" dirty="0">
                <a:solidFill>
                  <a:srgbClr val="2E2E2E"/>
                </a:solidFill>
                <a:effectLst/>
                <a:latin typeface="ElsevierGulliver"/>
              </a:rPr>
              <a:t>- formation of grain boundaries in the region of maximum damage interface region is observed (</a:t>
            </a:r>
            <a:r>
              <a:rPr lang="en-US" b="0" i="0" u="none" strike="noStrike" dirty="0">
                <a:solidFill>
                  <a:srgbClr val="0C7DBB"/>
                </a:solidFill>
                <a:effectLst/>
                <a:latin typeface="ElsevierGulliver"/>
                <a:hlinkClick r:id="rId4"/>
              </a:rPr>
              <a:t>Fig. 2</a:t>
            </a:r>
            <a:r>
              <a:rPr lang="en-US" b="0" i="0" dirty="0">
                <a:solidFill>
                  <a:srgbClr val="2E2E2E"/>
                </a:solidFill>
                <a:effectLst/>
                <a:latin typeface="ElsevierGulliver"/>
              </a:rPr>
              <a:t>a) and is indicative of the recrystallization expected during high temperature irradiation. </a:t>
            </a:r>
          </a:p>
          <a:p>
            <a:r>
              <a:rPr lang="en-US" b="0" i="0" dirty="0">
                <a:solidFill>
                  <a:srgbClr val="2E2E2E"/>
                </a:solidFill>
                <a:effectLst/>
                <a:latin typeface="ElsevierGulliver"/>
              </a:rPr>
              <a:t>- Severe degradation of </a:t>
            </a:r>
            <a:r>
              <a:rPr lang="en-US" b="0" i="0" dirty="0">
                <a:solidFill>
                  <a:srgbClr val="2E2E2E"/>
                </a:solidFill>
                <a:effectLst/>
                <a:latin typeface="ElsevierGulliver"/>
                <a:hlinkClick r:id="rId5" tooltip="Learn more about crystallinity from ScienceDirect's AI-generated Topic Pages"/>
              </a:rPr>
              <a:t>crystallinity</a:t>
            </a:r>
            <a:r>
              <a:rPr lang="en-US" b="0" i="0" dirty="0">
                <a:solidFill>
                  <a:srgbClr val="2E2E2E"/>
                </a:solidFill>
                <a:effectLst/>
                <a:latin typeface="ElsevierGulliver"/>
              </a:rPr>
              <a:t> is pronounced in the Kr irradiated region which can be observed in the diffuse X-ray peaks</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22</a:t>
            </a:fld>
            <a:endParaRPr lang="en-US"/>
          </a:p>
        </p:txBody>
      </p:sp>
    </p:spTree>
    <p:extLst>
      <p:ext uri="{BB962C8B-B14F-4D97-AF65-F5344CB8AC3E}">
        <p14:creationId xmlns:p14="http://schemas.microsoft.com/office/powerpoint/2010/main" val="1404301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ElsevierGulliver"/>
              </a:rPr>
              <a:t>formation of a solid </a:t>
            </a:r>
            <a:r>
              <a:rPr lang="en-US" b="0" i="0" dirty="0">
                <a:solidFill>
                  <a:srgbClr val="2E2E2E"/>
                </a:solidFill>
                <a:effectLst/>
                <a:latin typeface="ElsevierGulliver"/>
                <a:hlinkClick r:id="rId3" tooltip="Learn more about nanocluster from ScienceDirect's AI-generated Topic Pages"/>
              </a:rPr>
              <a:t>nanocluster</a:t>
            </a:r>
            <a:r>
              <a:rPr lang="en-US" b="0" i="0" dirty="0">
                <a:solidFill>
                  <a:srgbClr val="2E2E2E"/>
                </a:solidFill>
                <a:effectLst/>
                <a:latin typeface="ElsevierGulliver"/>
              </a:rPr>
              <a:t> </a:t>
            </a:r>
            <a:r>
              <a:rPr lang="en-US" b="0" i="0" dirty="0">
                <a:solidFill>
                  <a:srgbClr val="2E2E2E"/>
                </a:solidFill>
                <a:effectLst/>
                <a:latin typeface="ElsevierGulliver"/>
                <a:hlinkClick r:id="rId4" tooltip="Learn more about superlattice from ScienceDirect's AI-generated Topic Pages"/>
              </a:rPr>
              <a:t>superlattice</a:t>
            </a:r>
            <a:r>
              <a:rPr lang="en-US" b="0" i="0" dirty="0">
                <a:solidFill>
                  <a:srgbClr val="2E2E2E"/>
                </a:solidFill>
                <a:effectLst/>
                <a:latin typeface="ElsevierGulliver"/>
              </a:rPr>
              <a:t> in molybdenum, an important constituent in metallic fuels, under </a:t>
            </a:r>
            <a:r>
              <a:rPr lang="en-US" b="0" i="0" dirty="0">
                <a:solidFill>
                  <a:srgbClr val="2E2E2E"/>
                </a:solidFill>
                <a:effectLst/>
                <a:latin typeface="ElsevierGulliver"/>
                <a:hlinkClick r:id="rId5" tooltip="Learn more about krypton from ScienceDirect's AI-generated Topic Pages"/>
              </a:rPr>
              <a:t>krypton</a:t>
            </a:r>
            <a:r>
              <a:rPr lang="en-US" b="0" i="0" dirty="0">
                <a:solidFill>
                  <a:srgbClr val="2E2E2E"/>
                </a:solidFill>
                <a:effectLst/>
                <a:latin typeface="ElsevierGulliver"/>
              </a:rPr>
              <a:t> gas </a:t>
            </a:r>
            <a:r>
              <a:rPr lang="en-US" b="0" i="0" dirty="0">
                <a:solidFill>
                  <a:srgbClr val="2E2E2E"/>
                </a:solidFill>
                <a:effectLst/>
                <a:latin typeface="ElsevierGulliver"/>
                <a:hlinkClick r:id="rId6" tooltip="Learn more about ion implantation from ScienceDirect's AI-generated Topic Pages"/>
              </a:rPr>
              <a:t>ion implantation</a:t>
            </a:r>
            <a:r>
              <a:rPr lang="en-US" b="0" i="0" dirty="0">
                <a:solidFill>
                  <a:srgbClr val="2E2E2E"/>
                </a:solidFill>
                <a:effectLst/>
                <a:latin typeface="ElsevierGulliver"/>
              </a:rPr>
              <a:t>. </a:t>
            </a:r>
          </a:p>
          <a:p>
            <a:r>
              <a:rPr lang="en-US" b="0" i="0" dirty="0">
                <a:solidFill>
                  <a:srgbClr val="2E2E2E"/>
                </a:solidFill>
                <a:effectLst/>
                <a:latin typeface="ElsevierGulliver"/>
              </a:rPr>
              <a:t>self-assembly of fission gas bubbles in metallic fuels under </a:t>
            </a:r>
            <a:r>
              <a:rPr lang="en-US" b="0" i="0" dirty="0">
                <a:solidFill>
                  <a:srgbClr val="2E2E2E"/>
                </a:solidFill>
                <a:effectLst/>
                <a:latin typeface="ElsevierGulliver"/>
                <a:hlinkClick r:id="rId7" tooltip="Learn more about neutron irradiation from ScienceDirect's AI-generated Topic Pages"/>
              </a:rPr>
              <a:t>neutron irradiation</a:t>
            </a:r>
            <a:r>
              <a:rPr lang="en-US" b="0" i="0" dirty="0">
                <a:solidFill>
                  <a:srgbClr val="2E2E2E"/>
                </a:solidFill>
                <a:effectLst/>
                <a:latin typeface="ElsevierGulliver"/>
              </a:rPr>
              <a:t> could cause the formation of krypton (Kr) and </a:t>
            </a:r>
            <a:r>
              <a:rPr lang="en-US" b="0" i="0" dirty="0">
                <a:solidFill>
                  <a:srgbClr val="2E2E2E"/>
                </a:solidFill>
                <a:effectLst/>
                <a:latin typeface="ElsevierGulliver"/>
                <a:hlinkClick r:id="rId8" tooltip="Learn more about xenon from ScienceDirect's AI-generated Topic Pages"/>
              </a:rPr>
              <a:t>xenon</a:t>
            </a:r>
            <a:r>
              <a:rPr lang="en-US" b="0" i="0" dirty="0">
                <a:solidFill>
                  <a:srgbClr val="2E2E2E"/>
                </a:solidFill>
                <a:effectLst/>
                <a:latin typeface="ElsevierGulliver"/>
              </a:rPr>
              <a:t> (Xe) superlattice, which is a highly efficient mechanism for gas storage under irradiation.</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23</a:t>
            </a:fld>
            <a:endParaRPr lang="en-US"/>
          </a:p>
        </p:txBody>
      </p:sp>
    </p:spTree>
    <p:extLst>
      <p:ext uri="{BB962C8B-B14F-4D97-AF65-F5344CB8AC3E}">
        <p14:creationId xmlns:p14="http://schemas.microsoft.com/office/powerpoint/2010/main" val="1396659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georgia" panose="02040502050405020303" pitchFamily="18" charset="0"/>
              </a:rPr>
              <a:t>Self-organization of defects such as fission gas bubbles in materials</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24</a:t>
            </a:fld>
            <a:endParaRPr lang="en-US"/>
          </a:p>
        </p:txBody>
      </p:sp>
    </p:spTree>
    <p:extLst>
      <p:ext uri="{BB962C8B-B14F-4D97-AF65-F5344CB8AC3E}">
        <p14:creationId xmlns:p14="http://schemas.microsoft.com/office/powerpoint/2010/main" val="4035817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pPr>
            <a:r>
              <a:rPr lang="en-US" b="0" i="0" dirty="0">
                <a:solidFill>
                  <a:srgbClr val="2E2E2E"/>
                </a:solidFill>
                <a:effectLst/>
                <a:latin typeface="ElsevierGulliver"/>
              </a:rPr>
              <a:t>Microstructure, phase composition and 3D morphology of Al30Fe45Cu25 precursor alloy and its corresponding fully </a:t>
            </a:r>
            <a:r>
              <a:rPr lang="en-US" b="0" i="0" dirty="0" err="1">
                <a:solidFill>
                  <a:srgbClr val="2E2E2E"/>
                </a:solidFill>
                <a:effectLst/>
                <a:latin typeface="ElsevierGulliver"/>
              </a:rPr>
              <a:t>dealloyed</a:t>
            </a:r>
            <a:r>
              <a:rPr lang="en-US" b="0" i="0" dirty="0">
                <a:solidFill>
                  <a:srgbClr val="2E2E2E"/>
                </a:solidFill>
                <a:effectLst/>
                <a:latin typeface="ElsevierGulliver"/>
              </a:rPr>
              <a:t>, bimodal porous Cu from dealloying the precursor alloy in 5 </a:t>
            </a:r>
            <a:r>
              <a:rPr lang="en-US" b="0" i="0" dirty="0" err="1">
                <a:solidFill>
                  <a:srgbClr val="2E2E2E"/>
                </a:solidFill>
                <a:effectLst/>
                <a:latin typeface="ElsevierGulliver"/>
              </a:rPr>
              <a:t>wt</a:t>
            </a:r>
            <a:r>
              <a:rPr lang="en-US" b="0" i="0" dirty="0">
                <a:solidFill>
                  <a:srgbClr val="2E2E2E"/>
                </a:solidFill>
                <a:effectLst/>
                <a:latin typeface="ElsevierGulliver"/>
              </a:rPr>
              <a:t> % H2SO4 aqueous solution at 90 °C. SEM images showing surface microstructure of (a) Al30Fe45Cu25 alloy precursor and (b) corresponding bimodal porous. (c) XRD diffraction pattern. X-ray nano-tomography reconstruction showing the 3D morphology: (d) Al30Fe45Cu25 alloy, (e) bimodal porous Cu with micron- and nano-sized porous; a zoom-in view of the </a:t>
            </a:r>
            <a:r>
              <a:rPr lang="en-US" b="0" i="0" dirty="0" err="1">
                <a:solidFill>
                  <a:srgbClr val="2E2E2E"/>
                </a:solidFill>
                <a:effectLst/>
                <a:latin typeface="ElsevierGulliver"/>
              </a:rPr>
              <a:t>nanoporous</a:t>
            </a:r>
            <a:r>
              <a:rPr lang="en-US" b="0" i="0" dirty="0">
                <a:solidFill>
                  <a:srgbClr val="2E2E2E"/>
                </a:solidFill>
                <a:effectLst/>
                <a:latin typeface="ElsevierGulliver"/>
              </a:rPr>
              <a:t> structure is shown in (f). Pseudo cross-section images from X-ray nano-tomography for both (g-h) the pristine and (i-j) bimodal porous Cu, imagined at above Cu K-edge, where the X-ray attenuation of the Cu-rich phase is significantly increased, so that the contrast between the Fe-rich and Cu-rich phases can be enhanced.</a:t>
            </a:r>
          </a:p>
        </p:txBody>
      </p:sp>
      <p:sp>
        <p:nvSpPr>
          <p:cNvPr id="4" name="Slide Number Placeholder 3"/>
          <p:cNvSpPr>
            <a:spLocks noGrp="1"/>
          </p:cNvSpPr>
          <p:nvPr>
            <p:ph type="sldNum" sz="quarter" idx="5"/>
          </p:nvPr>
        </p:nvSpPr>
        <p:spPr/>
        <p:txBody>
          <a:bodyPr/>
          <a:lstStyle/>
          <a:p>
            <a:fld id="{515839EF-EF2D-A244-8B03-02564FD38722}" type="slidenum">
              <a:rPr lang="en-US" smtClean="0"/>
              <a:t>25</a:t>
            </a:fld>
            <a:endParaRPr lang="en-US"/>
          </a:p>
        </p:txBody>
      </p:sp>
    </p:spTree>
    <p:extLst>
      <p:ext uri="{BB962C8B-B14F-4D97-AF65-F5344CB8AC3E}">
        <p14:creationId xmlns:p14="http://schemas.microsoft.com/office/powerpoint/2010/main" val="3751625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D.J. Sprouster, R. Weidner, S.K. Ghose, E. Dooryhee, T.J. </a:t>
            </a:r>
            <a:r>
              <a:rPr lang="en-US" sz="1200" b="0" dirty="0" err="1"/>
              <a:t>Novakowski</a:t>
            </a:r>
            <a:r>
              <a:rPr lang="en-US" sz="1200" b="0" dirty="0"/>
              <a:t>, T. Stan, P. Wells, N. </a:t>
            </a:r>
            <a:r>
              <a:rPr lang="en-US" sz="1200" b="0" dirty="0" err="1"/>
              <a:t>Almirall</a:t>
            </a:r>
            <a:r>
              <a:rPr lang="en-US" sz="1200" b="0" dirty="0"/>
              <a:t>, G.R. Odette, L.E. Ecker, “Infrastructure Development for Radioactive Materials at the NSLS-II,” Nuclear Inst. and Methods in Physics Research, A 880 (2018) 40–45.</a:t>
            </a:r>
            <a:br>
              <a:rPr lang="en-US" sz="1200" b="0" dirty="0"/>
            </a:br>
            <a:r>
              <a:rPr lang="en-US" sz="1000" u="sng" dirty="0">
                <a:solidFill>
                  <a:srgbClr val="0563C1"/>
                </a:solidFill>
                <a:effectLst/>
                <a:latin typeface="Calibri" panose="020F0502020204030204" pitchFamily="34" charset="0"/>
                <a:ea typeface="Gulim" panose="020B0600000101010101" pitchFamily="34" charset="-127"/>
                <a:hlinkClick r:id="rId3"/>
              </a:rPr>
              <a:t>https://www.sciencedirect.com/science/article/pii/S016890021731135X</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27</a:t>
            </a:fld>
            <a:endParaRPr lang="en-US"/>
          </a:p>
        </p:txBody>
      </p:sp>
    </p:spTree>
    <p:extLst>
      <p:ext uri="{BB962C8B-B14F-4D97-AF65-F5344CB8AC3E}">
        <p14:creationId xmlns:p14="http://schemas.microsoft.com/office/powerpoint/2010/main" val="2985729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More information on NSUF and their supported research activities can be found at: Nuclear Science User Facilities (NSUF) 2017 Annual Report: https://nsuf.inl.gov/documents/flipbook/index.html?page=1</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28</a:t>
            </a:fld>
            <a:endParaRPr lang="en-US"/>
          </a:p>
        </p:txBody>
      </p:sp>
    </p:spTree>
    <p:extLst>
      <p:ext uri="{BB962C8B-B14F-4D97-AF65-F5344CB8AC3E}">
        <p14:creationId xmlns:p14="http://schemas.microsoft.com/office/powerpoint/2010/main" val="199689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2127F23D-D639-4867-ABBD-33F7B1412239}"/>
              </a:ext>
            </a:extLst>
          </p:cNvPr>
          <p:cNvSpPr>
            <a:spLocks noGrp="1" noChangeArrowheads="1"/>
          </p:cNvSpPr>
          <p:nvPr>
            <p:ph type="sldNum"/>
          </p:nvPr>
        </p:nvSpPr>
        <p:spPr>
          <a:ln/>
        </p:spPr>
        <p:txBody>
          <a:bodyPr/>
          <a:lstStyle/>
          <a:p>
            <a:fld id="{BF0A0CE3-8B6F-4EE4-AD15-8909B24D06A5}" type="slidenum">
              <a:rPr lang="en-GB" altLang="en-US"/>
              <a:pPr/>
              <a:t>2</a:t>
            </a:fld>
            <a:endParaRPr lang="en-GB" altLang="en-US"/>
          </a:p>
        </p:txBody>
      </p:sp>
      <p:sp>
        <p:nvSpPr>
          <p:cNvPr id="93186" name="Rectangle 2">
            <a:extLst>
              <a:ext uri="{FF2B5EF4-FFF2-40B4-BE49-F238E27FC236}">
                <a16:creationId xmlns:a16="http://schemas.microsoft.com/office/drawing/2014/main" id="{CDA2B1CA-E82B-4362-965F-3E899C5469FC}"/>
              </a:ext>
            </a:extLst>
          </p:cNvPr>
          <p:cNvSpPr txBox="1">
            <a:spLocks noGrp="1" noRot="1" noChangeAspect="1" noChangeArrowheads="1" noTextEdit="1"/>
          </p:cNvSpPr>
          <p:nvPr>
            <p:ph type="sldImg"/>
          </p:nvPr>
        </p:nvSpPr>
        <p:spPr>
          <a:xfrm>
            <a:off x="87313" y="754063"/>
            <a:ext cx="6597650" cy="3711575"/>
          </a:xfrm>
        </p:spPr>
      </p:sp>
      <p:sp>
        <p:nvSpPr>
          <p:cNvPr id="93187" name="Rectangle 3">
            <a:extLst>
              <a:ext uri="{FF2B5EF4-FFF2-40B4-BE49-F238E27FC236}">
                <a16:creationId xmlns:a16="http://schemas.microsoft.com/office/drawing/2014/main" id="{576CAD4E-0202-4FEE-91B5-1FB1D7F6B0CC}"/>
              </a:ext>
            </a:extLst>
          </p:cNvPr>
          <p:cNvSpPr txBox="1">
            <a:spLocks noGrp="1" noChangeArrowheads="1"/>
          </p:cNvSpPr>
          <p:nvPr>
            <p:ph type="body" idx="1"/>
          </p:nvPr>
        </p:nvSpPr>
        <p:spPr>
          <a:xfrm>
            <a:off x="677863" y="4711700"/>
            <a:ext cx="5419725" cy="4373563"/>
          </a:xfrm>
          <a:noFill/>
          <a:ln/>
        </p:spPr>
        <p:txBody>
          <a:bodyPr wrap="none" anchor="ctr"/>
          <a:lstStyle/>
          <a:p>
            <a:endParaRPr lang="fr-FR"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CC6DB860-B764-1C44-A6EA-EF6FBBF7BBF8}" type="slidenum">
              <a:rPr lang="en-US">
                <a:solidFill>
                  <a:prstClr val="black"/>
                </a:solidFill>
                <a:latin typeface="Calibri" panose="020F0502020204030204"/>
              </a:rPr>
              <a:pPr defTabSz="966612">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8652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CA23D7-9BBC-0A46-8092-2196AD635B24}" type="slidenum">
              <a:rPr lang="en-US" smtClean="0"/>
              <a:t>32</a:t>
            </a:fld>
            <a:endParaRPr lang="en-US"/>
          </a:p>
        </p:txBody>
      </p:sp>
    </p:spTree>
    <p:extLst>
      <p:ext uri="{BB962C8B-B14F-4D97-AF65-F5344CB8AC3E}">
        <p14:creationId xmlns:p14="http://schemas.microsoft.com/office/powerpoint/2010/main" val="1520548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2467202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Materials 489, 101016 (2017). doi:10.1016/</a:t>
            </a:r>
            <a:r>
              <a:rPr lang="en-US" dirty="0" err="1"/>
              <a:t>j.jnucmat</a:t>
            </a:r>
            <a:r>
              <a:rPr lang="en-US" dirty="0"/>
              <a:t>. 2017.03.030</a:t>
            </a:r>
          </a:p>
          <a:p>
            <a:endParaRPr lang="en-US" dirty="0"/>
          </a:p>
          <a:p>
            <a:r>
              <a:rPr lang="en-US" dirty="0">
                <a:hlinkClick r:id="rId3"/>
              </a:rPr>
              <a:t>A Nanostructured Iron-Alloy Coating Beefs Up Nuclear Steel | BNL Newsroom</a:t>
            </a:r>
            <a:endParaRPr lang="en-US" dirty="0"/>
          </a:p>
          <a:p>
            <a:endParaRPr lang="en-US" b="1" dirty="0"/>
          </a:p>
          <a:p>
            <a:r>
              <a:rPr lang="en-US" b="1" dirty="0"/>
              <a:t>Summary:</a:t>
            </a:r>
          </a:p>
          <a:p>
            <a:r>
              <a:rPr lang="en-US" dirty="0"/>
              <a:t>To extend the life of nuclear steels in the extreme environment of the next generation nuclear reactors,</a:t>
            </a:r>
            <a:r>
              <a:rPr lang="en-US" baseline="0" dirty="0"/>
              <a:t> and in particular High-Temperature/Fast Neutron reactors, promising protective properties of nano-structured coatings such as resistance to ductility loss and corrosion/oxidation have been explored through fast neutron irradiation and aggressively corrosive environments. T</a:t>
            </a:r>
            <a:r>
              <a:rPr lang="en-US" dirty="0"/>
              <a:t>o achieve a comprehensive understanding of the evolution of the Fe-based</a:t>
            </a:r>
            <a:r>
              <a:rPr lang="en-US" baseline="0" dirty="0"/>
              <a:t> nano-structure the macroscopically observed post-irradiation behavior required the understanding of phase evolution</a:t>
            </a:r>
            <a:r>
              <a:rPr lang="en-US" dirty="0"/>
              <a:t>. X-ray diffraction studies coupled with</a:t>
            </a:r>
            <a:r>
              <a:rPr lang="en-US" baseline="0" dirty="0"/>
              <a:t> electron microscopy and macroscopic studies revealed (a) the remarkable resistance to corrosion of the Fe-based nano-structure owed to the formation of the Fe</a:t>
            </a:r>
            <a:r>
              <a:rPr lang="en-US" baseline="-25000" dirty="0"/>
              <a:t>2</a:t>
            </a:r>
            <a:r>
              <a:rPr lang="en-US" baseline="0" dirty="0"/>
              <a:t>B phase and the present alloying elements, (b) resistance to ductility loss due to radiation-induced excess free volume and (c) the amorphous character of the nano-structured coating following neutron irradiation</a:t>
            </a:r>
            <a:r>
              <a:rPr lang="en-US" dirty="0"/>
              <a:t>. </a:t>
            </a:r>
          </a:p>
          <a:p>
            <a:endParaRPr lang="en-US" dirty="0"/>
          </a:p>
          <a:p>
            <a:r>
              <a:rPr lang="en-US" b="1" dirty="0"/>
              <a:t>Full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N. Simos,  Z. Zhong, E. Dooryhee, G. Ghose, S. Gill, F. Camino, İ. </a:t>
            </a:r>
            <a:r>
              <a:rPr lang="en-US" sz="1200" dirty="0" err="1">
                <a:solidFill>
                  <a:schemeClr val="accent2"/>
                </a:solidFill>
              </a:rPr>
              <a:t>Şavklıyıldız</a:t>
            </a:r>
            <a:r>
              <a:rPr lang="en-US" sz="1200" dirty="0">
                <a:solidFill>
                  <a:schemeClr val="accent2"/>
                </a:solidFill>
              </a:rPr>
              <a:t> and  E. K. </a:t>
            </a:r>
            <a:r>
              <a:rPr lang="en-US" sz="1200" dirty="0" err="1">
                <a:solidFill>
                  <a:schemeClr val="accent2"/>
                </a:solidFill>
              </a:rPr>
              <a:t>Akdoğan</a:t>
            </a:r>
            <a:r>
              <a:rPr lang="en-US" sz="1200" dirty="0">
                <a:solidFill>
                  <a:schemeClr val="accent2"/>
                </a:solidFill>
              </a:rPr>
              <a:t>, High-temperature annealing of proton irradiated beryllium - A dilatometry-based study </a:t>
            </a:r>
            <a:r>
              <a:rPr lang="en-US" sz="1200" i="1" dirty="0">
                <a:solidFill>
                  <a:schemeClr val="accent2"/>
                </a:solidFill>
              </a:rPr>
              <a:t>J. </a:t>
            </a:r>
            <a:r>
              <a:rPr lang="en-US" sz="1200" i="1" dirty="0" err="1">
                <a:solidFill>
                  <a:schemeClr val="accent2"/>
                </a:solidFill>
              </a:rPr>
              <a:t>Nucl</a:t>
            </a:r>
            <a:r>
              <a:rPr lang="en-US" sz="1200" i="1" dirty="0">
                <a:solidFill>
                  <a:schemeClr val="accent2"/>
                </a:solidFill>
              </a:rPr>
              <a:t>. Mat. </a:t>
            </a:r>
            <a:r>
              <a:rPr lang="en-US" sz="1200" b="1" dirty="0">
                <a:solidFill>
                  <a:schemeClr val="accent2"/>
                </a:solidFill>
              </a:rPr>
              <a:t>489</a:t>
            </a:r>
            <a:r>
              <a:rPr lang="en-US" sz="1200" dirty="0">
                <a:solidFill>
                  <a:schemeClr val="accent2"/>
                </a:solidFill>
              </a:rPr>
              <a:t>, 164-179 (2017). </a:t>
            </a:r>
            <a:r>
              <a:rPr lang="en-US" dirty="0"/>
              <a:t>DOI: 10.1016/j.jnucmat.2016.04.001</a:t>
            </a:r>
          </a:p>
          <a:p>
            <a:endParaRPr lang="en-US" b="1" dirty="0"/>
          </a:p>
          <a:p>
            <a:r>
              <a:rPr lang="en-US" b="1" dirty="0"/>
              <a:t>Acknowledgement:</a:t>
            </a:r>
          </a:p>
          <a:p>
            <a:r>
              <a:rPr lang="en-US" dirty="0"/>
              <a:t>This research was supported by the DOE-NE</a:t>
            </a:r>
            <a:r>
              <a:rPr lang="en-US" baseline="0" dirty="0"/>
              <a:t> (NEET) under contract No. CT-13BN040505</a:t>
            </a:r>
            <a:r>
              <a:rPr lang="en-US" dirty="0"/>
              <a:t>. Research was carried out at the Brookhaven</a:t>
            </a:r>
            <a:r>
              <a:rPr lang="en-US" baseline="0" dirty="0"/>
              <a:t> Linear Isotope Producer (BLIP) beamline, the Isotope Extraction Facility and </a:t>
            </a:r>
            <a:r>
              <a:rPr lang="en-US" dirty="0"/>
              <a:t>in part at the Center for Functional Nanomaterials and National Synchrotron Light Source II, Brookhaven National Laboratory, which are supported by the U.S. Department of Energy, Office of Basic Energy Sciences, under Contract No. DE-SC0012704. </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8</a:t>
            </a:fld>
            <a:endParaRPr lang="en-US"/>
          </a:p>
        </p:txBody>
      </p:sp>
    </p:spTree>
    <p:extLst>
      <p:ext uri="{BB962C8B-B14F-4D97-AF65-F5344CB8AC3E}">
        <p14:creationId xmlns:p14="http://schemas.microsoft.com/office/powerpoint/2010/main" val="51010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t>in situ and operando  </a:t>
            </a:r>
            <a:r>
              <a:rPr lang="en-US" sz="7200" i="1" dirty="0"/>
              <a:t>e.g</a:t>
            </a:r>
            <a:r>
              <a:rPr lang="en-US" sz="7200" dirty="0"/>
              <a:t>., aging, load, fatigue, manufacturing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user-custom equipment </a:t>
            </a:r>
            <a:r>
              <a:rPr lang="en-US" sz="4000" i="1" dirty="0"/>
              <a:t>e.g</a:t>
            </a:r>
            <a:r>
              <a:rPr lang="en-US" sz="4000" dirty="0"/>
              <a:t>., milling, laser fusion, CVD, electrodeposition</a:t>
            </a:r>
          </a:p>
          <a:p>
            <a:r>
              <a:rPr lang="en-US" sz="1800" dirty="0">
                <a:solidFill>
                  <a:srgbClr val="000000"/>
                </a:solidFill>
                <a:effectLst/>
                <a:latin typeface="Calibri" panose="020F0502020204030204" pitchFamily="34" charset="0"/>
                <a:ea typeface="Times New Roman" panose="02020603050405020304" pitchFamily="18" charset="0"/>
              </a:rPr>
              <a:t>gases: inert; H</a:t>
            </a:r>
            <a:r>
              <a:rPr lang="en-US" sz="1800" baseline="-25000" dirty="0">
                <a:solidFill>
                  <a:srgbClr val="000000"/>
                </a:solidFill>
                <a:effectLst/>
                <a:latin typeface="Calibri" panose="020F0502020204030204" pitchFamily="34" charset="0"/>
                <a:ea typeface="Times New Roman" panose="02020603050405020304" pitchFamily="18" charset="0"/>
              </a:rPr>
              <a:t>2</a:t>
            </a:r>
            <a:r>
              <a:rPr lang="en-US" sz="1800" dirty="0">
                <a:solidFill>
                  <a:srgbClr val="000000"/>
                </a:solidFill>
                <a:effectLst/>
                <a:latin typeface="Calibri" panose="020F0502020204030204" pitchFamily="34" charset="0"/>
                <a:ea typeface="Times New Roman" panose="02020603050405020304" pitchFamily="18" charset="0"/>
              </a:rPr>
              <a:t>; CO; C</a:t>
            </a:r>
            <a:r>
              <a:rPr lang="en-US" sz="1800" baseline="-25000" dirty="0">
                <a:solidFill>
                  <a:srgbClr val="000000"/>
                </a:solidFill>
                <a:effectLst/>
                <a:latin typeface="Calibri" panose="020F0502020204030204" pitchFamily="34" charset="0"/>
                <a:ea typeface="Times New Roman" panose="02020603050405020304" pitchFamily="18" charset="0"/>
              </a:rPr>
              <a:t>2</a:t>
            </a:r>
            <a:r>
              <a:rPr lang="en-US" sz="1800" dirty="0">
                <a:solidFill>
                  <a:srgbClr val="000000"/>
                </a:solidFill>
                <a:effectLst/>
                <a:latin typeface="Calibri" panose="020F0502020204030204" pitchFamily="34" charset="0"/>
                <a:ea typeface="Times New Roman" panose="02020603050405020304" pitchFamily="18" charset="0"/>
              </a:rPr>
              <a:t>H</a:t>
            </a:r>
            <a:r>
              <a:rPr lang="en-US" sz="1800" baseline="-25000" dirty="0">
                <a:solidFill>
                  <a:srgbClr val="000000"/>
                </a:solidFill>
                <a:effectLst/>
                <a:latin typeface="Calibri" panose="020F0502020204030204" pitchFamily="34" charset="0"/>
                <a:ea typeface="Times New Roman" panose="02020603050405020304" pitchFamily="18" charset="0"/>
              </a:rPr>
              <a:t>6</a:t>
            </a:r>
            <a:r>
              <a:rPr lang="en-US" sz="1800" dirty="0">
                <a:solidFill>
                  <a:srgbClr val="000000"/>
                </a:solidFill>
                <a:effectLst/>
                <a:latin typeface="Calibri" panose="020F0502020204030204" pitchFamily="34" charset="0"/>
                <a:ea typeface="Times New Roman" panose="02020603050405020304" pitchFamily="18" charset="0"/>
              </a:rPr>
              <a:t>; CH</a:t>
            </a:r>
            <a:r>
              <a:rPr lang="en-US" sz="1800" baseline="-25000" dirty="0">
                <a:solidFill>
                  <a:srgbClr val="000000"/>
                </a:solidFill>
                <a:effectLst/>
                <a:latin typeface="Calibri" panose="020F0502020204030204" pitchFamily="34" charset="0"/>
                <a:ea typeface="Times New Roman" panose="02020603050405020304" pitchFamily="18" charset="0"/>
              </a:rPr>
              <a:t>4</a:t>
            </a:r>
            <a:r>
              <a:rPr lang="en-US" sz="1800" dirty="0">
                <a:solidFill>
                  <a:srgbClr val="000000"/>
                </a:solidFill>
                <a:effectLst/>
                <a:latin typeface="Calibri" panose="020F0502020204030204" pitchFamily="34" charset="0"/>
                <a:ea typeface="Times New Roman" panose="02020603050405020304" pitchFamily="18" charset="0"/>
              </a:rPr>
              <a:t>; C</a:t>
            </a:r>
            <a:r>
              <a:rPr lang="en-US" sz="1800" baseline="-25000" dirty="0">
                <a:solidFill>
                  <a:srgbClr val="000000"/>
                </a:solidFill>
                <a:effectLst/>
                <a:latin typeface="Calibri" panose="020F0502020204030204" pitchFamily="34" charset="0"/>
                <a:ea typeface="Times New Roman" panose="02020603050405020304" pitchFamily="18" charset="0"/>
              </a:rPr>
              <a:t>2</a:t>
            </a:r>
            <a:r>
              <a:rPr lang="en-US" sz="1800" dirty="0">
                <a:solidFill>
                  <a:srgbClr val="000000"/>
                </a:solidFill>
                <a:effectLst/>
                <a:latin typeface="Calibri" panose="020F0502020204030204" pitchFamily="34" charset="0"/>
                <a:ea typeface="Times New Roman" panose="02020603050405020304" pitchFamily="18" charset="0"/>
              </a:rPr>
              <a:t>H</a:t>
            </a:r>
            <a:r>
              <a:rPr lang="en-US" sz="1800" baseline="-25000" dirty="0">
                <a:solidFill>
                  <a:srgbClr val="000000"/>
                </a:solidFill>
                <a:effectLst/>
                <a:latin typeface="Calibri" panose="020F0502020204030204" pitchFamily="34" charset="0"/>
                <a:ea typeface="Times New Roman" panose="02020603050405020304" pitchFamily="18" charset="0"/>
              </a:rPr>
              <a:t>4</a:t>
            </a:r>
            <a:r>
              <a:rPr lang="en-US" sz="1800" dirty="0">
                <a:solidFill>
                  <a:srgbClr val="000000"/>
                </a:solidFill>
                <a:effectLst/>
                <a:latin typeface="Calibri" panose="020F0502020204030204" pitchFamily="34" charset="0"/>
                <a:ea typeface="Times New Roman" panose="02020603050405020304" pitchFamily="18" charset="0"/>
              </a:rPr>
              <a:t>; O</a:t>
            </a:r>
            <a:r>
              <a:rPr lang="en-US" sz="1800" baseline="-25000" dirty="0">
                <a:solidFill>
                  <a:srgbClr val="000000"/>
                </a:solidFill>
                <a:effectLst/>
                <a:latin typeface="Calibri" panose="020F0502020204030204" pitchFamily="34" charset="0"/>
                <a:ea typeface="Times New Roman" panose="02020603050405020304" pitchFamily="18" charset="0"/>
              </a:rPr>
              <a:t>2</a:t>
            </a:r>
            <a:r>
              <a:rPr lang="en-US" sz="1800" dirty="0">
                <a:solidFill>
                  <a:srgbClr val="000000"/>
                </a:solidFill>
                <a:effectLst/>
                <a:latin typeface="Calibri" panose="020F0502020204030204" pitchFamily="34" charset="0"/>
                <a:ea typeface="Times New Roman" panose="02020603050405020304" pitchFamily="18" charset="0"/>
              </a:rPr>
              <a:t>; CO</a:t>
            </a:r>
            <a:r>
              <a:rPr lang="en-US" sz="1800" baseline="-25000" dirty="0">
                <a:solidFill>
                  <a:srgbClr val="000000"/>
                </a:solidFill>
                <a:effectLst/>
                <a:latin typeface="Calibri" panose="020F0502020204030204" pitchFamily="34" charset="0"/>
                <a:ea typeface="Times New Roman" panose="02020603050405020304" pitchFamily="18" charset="0"/>
              </a:rPr>
              <a:t>2</a:t>
            </a:r>
            <a:r>
              <a:rPr lang="en-US" sz="1800" dirty="0">
                <a:solidFill>
                  <a:srgbClr val="000000"/>
                </a:solidFill>
                <a:effectLst/>
                <a:latin typeface="Calibri" panose="020F050202020403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1CA23D7-9BBC-0A46-8092-2196AD635B24}" type="slidenum">
              <a:rPr lang="en-US" smtClean="0"/>
              <a:t>10</a:t>
            </a:fld>
            <a:endParaRPr lang="en-US"/>
          </a:p>
        </p:txBody>
      </p:sp>
    </p:spTree>
    <p:extLst>
      <p:ext uri="{BB962C8B-B14F-4D97-AF65-F5344CB8AC3E}">
        <p14:creationId xmlns:p14="http://schemas.microsoft.com/office/powerpoint/2010/main" val="3419852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CA23D7-9BBC-0A46-8092-2196AD635B24}" type="slidenum">
              <a:rPr lang="en-US" smtClean="0"/>
              <a:t>11</a:t>
            </a:fld>
            <a:endParaRPr lang="en-US"/>
          </a:p>
        </p:txBody>
      </p:sp>
    </p:spTree>
    <p:extLst>
      <p:ext uri="{BB962C8B-B14F-4D97-AF65-F5344CB8AC3E}">
        <p14:creationId xmlns:p14="http://schemas.microsoft.com/office/powerpoint/2010/main" val="17990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CA23D7-9BBC-0A46-8092-2196AD635B24}" type="slidenum">
              <a:rPr lang="en-US" smtClean="0"/>
              <a:t>12</a:t>
            </a:fld>
            <a:endParaRPr lang="en-US"/>
          </a:p>
        </p:txBody>
      </p:sp>
    </p:spTree>
    <p:extLst>
      <p:ext uri="{BB962C8B-B14F-4D97-AF65-F5344CB8AC3E}">
        <p14:creationId xmlns:p14="http://schemas.microsoft.com/office/powerpoint/2010/main" val="120891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CA23D7-9BBC-0A46-8092-2196AD635B24}" type="slidenum">
              <a:rPr lang="en-US" smtClean="0"/>
              <a:t>13</a:t>
            </a:fld>
            <a:endParaRPr lang="en-US"/>
          </a:p>
        </p:txBody>
      </p:sp>
    </p:spTree>
    <p:extLst>
      <p:ext uri="{BB962C8B-B14F-4D97-AF65-F5344CB8AC3E}">
        <p14:creationId xmlns:p14="http://schemas.microsoft.com/office/powerpoint/2010/main" val="361568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2E38B5-A882-4907-95B9-7407D062CEA4}" type="slidenum">
              <a:rPr lang="en-US" smtClean="0"/>
              <a:t>14</a:t>
            </a:fld>
            <a:endParaRPr lang="en-US"/>
          </a:p>
        </p:txBody>
      </p:sp>
    </p:spTree>
    <p:extLst>
      <p:ext uri="{BB962C8B-B14F-4D97-AF65-F5344CB8AC3E}">
        <p14:creationId xmlns:p14="http://schemas.microsoft.com/office/powerpoint/2010/main" val="3346857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3898702-866B-9648-AA85-EEEF2E5B2CF9}"/>
              </a:ext>
            </a:extLst>
          </p:cNvPr>
          <p:cNvSpPr>
            <a:spLocks noGrp="1"/>
          </p:cNvSpPr>
          <p:nvPr>
            <p:ph type="ftr" sz="quarter" idx="10"/>
          </p:nvPr>
        </p:nvSpPr>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238166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676DA05-B9FB-4849-932B-5D37ADBD5012}"/>
              </a:ext>
            </a:extLst>
          </p:cNvPr>
          <p:cNvSpPr>
            <a:spLocks noGrp="1"/>
          </p:cNvSpPr>
          <p:nvPr>
            <p:ph type="ftr" sz="quarter" idx="10"/>
          </p:nvPr>
        </p:nvSpPr>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37BA4D18-E0B0-6B46-AB21-2CEC0F6FD38D}"/>
              </a:ext>
            </a:extLst>
          </p:cNvPr>
          <p:cNvSpPr>
            <a:spLocks noGrp="1"/>
          </p:cNvSpPr>
          <p:nvPr>
            <p:ph type="ftr" sz="quarter" idx="10"/>
          </p:nvPr>
        </p:nvSpPr>
        <p:spPr/>
        <p:txBody>
          <a:bodyPr/>
          <a:lstStyle>
            <a:lvl1pPr>
              <a:defRPr sz="1050"/>
            </a:lvl1pPr>
          </a:lstStyle>
          <a:p>
            <a:r>
              <a:rPr lang="en-US"/>
              <a:t>Optional Footer line - Presenter - Talk title - Conference Name</a:t>
            </a:r>
            <a:endParaRPr lang="en-US" dirty="0"/>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2" name="Footer Placeholder 1">
            <a:extLst>
              <a:ext uri="{FF2B5EF4-FFF2-40B4-BE49-F238E27FC236}">
                <a16:creationId xmlns:a16="http://schemas.microsoft.com/office/drawing/2014/main" id="{0D382C0D-5204-7045-A2AB-555908615F9A}"/>
              </a:ext>
            </a:extLst>
          </p:cNvPr>
          <p:cNvSpPr>
            <a:spLocks noGrp="1"/>
          </p:cNvSpPr>
          <p:nvPr>
            <p:ph type="ftr" sz="quarter" idx="11"/>
          </p:nvPr>
        </p:nvSpPr>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1724543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18BE3CA-8DD6-284C-BBED-86CA6717B1D5}"/>
              </a:ext>
            </a:extLst>
          </p:cNvPr>
          <p:cNvSpPr>
            <a:spLocks noGrp="1"/>
          </p:cNvSpPr>
          <p:nvPr>
            <p:ph type="ftr" sz="quarter" idx="10"/>
          </p:nvPr>
        </p:nvSpPr>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36306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24B3BA31-3CEA-994C-B12D-F70C9C642E62}"/>
              </a:ext>
            </a:extLst>
          </p:cNvPr>
          <p:cNvSpPr>
            <a:spLocks noGrp="1"/>
          </p:cNvSpPr>
          <p:nvPr>
            <p:ph type="ftr" sz="quarter" idx="11"/>
          </p:nvPr>
        </p:nvSpPr>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357393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650CA32-A703-E640-88F5-E9708B377F07}"/>
              </a:ext>
            </a:extLst>
          </p:cNvPr>
          <p:cNvSpPr>
            <a:spLocks noGrp="1"/>
          </p:cNvSpPr>
          <p:nvPr>
            <p:ph type="ftr" sz="quarter" idx="10"/>
          </p:nvPr>
        </p:nvSpPr>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413359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171C8C-692C-FE40-9B0A-D41DF89355E6}"/>
              </a:ext>
            </a:extLst>
          </p:cNvPr>
          <p:cNvSpPr>
            <a:spLocks noGrp="1"/>
          </p:cNvSpPr>
          <p:nvPr>
            <p:ph type="ftr" sz="quarter" idx="10"/>
          </p:nvPr>
        </p:nvSpPr>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239125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667672A8-8843-674D-AB64-573500E942C1}"/>
              </a:ext>
            </a:extLst>
          </p:cNvPr>
          <p:cNvSpPr>
            <a:spLocks noGrp="1"/>
          </p:cNvSpPr>
          <p:nvPr>
            <p:ph type="ftr" sz="quarter" idx="10"/>
          </p:nvPr>
        </p:nvSpPr>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416033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0E46217C-D15A-D246-8736-B84972EF0EEC}"/>
              </a:ext>
            </a:extLst>
          </p:cNvPr>
          <p:cNvSpPr>
            <a:spLocks noGrp="1"/>
          </p:cNvSpPr>
          <p:nvPr>
            <p:ph type="ftr" sz="quarter" idx="10"/>
          </p:nvPr>
        </p:nvSpPr>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18119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FB4ADA3F-441E-D240-804D-0EC6327EC544}"/>
              </a:ext>
            </a:extLst>
          </p:cNvPr>
          <p:cNvSpPr>
            <a:spLocks noGrp="1"/>
          </p:cNvSpPr>
          <p:nvPr>
            <p:ph type="ftr" sz="quarter" idx="3"/>
          </p:nvPr>
        </p:nvSpPr>
        <p:spPr>
          <a:xfrm>
            <a:off x="3809999" y="6309824"/>
            <a:ext cx="7453745" cy="232292"/>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r>
              <a:rPr lang="en-US" sz="1050"/>
              <a:t>Optional Footer line - Presenter - Talk title - Conference Name</a:t>
            </a:r>
            <a:endParaRPr lang="en-US" sz="1050" dirty="0"/>
          </a:p>
        </p:txBody>
      </p:sp>
      <p:sp>
        <p:nvSpPr>
          <p:cNvPr id="6" name="Slide Number Placeholder 5">
            <a:extLst>
              <a:ext uri="{FF2B5EF4-FFF2-40B4-BE49-F238E27FC236}">
                <a16:creationId xmlns:a16="http://schemas.microsoft.com/office/drawing/2014/main" id="{9B88A15A-854F-D049-8A2C-6BAF2CFD5A9E}"/>
              </a:ext>
            </a:extLst>
          </p:cNvPr>
          <p:cNvSpPr txBox="1">
            <a:spLocks/>
          </p:cNvSpPr>
          <p:nvPr userDrawn="1"/>
        </p:nvSpPr>
        <p:spPr>
          <a:xfrm>
            <a:off x="11188014" y="6224489"/>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7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32.jpg"/><Relationship Id="rId4" Type="http://schemas.openxmlformats.org/officeDocument/2006/relationships/image" Target="../media/image34.pn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9CCF-B6E4-F848-8AF7-A07BBCF6EF94}"/>
              </a:ext>
            </a:extLst>
          </p:cNvPr>
          <p:cNvSpPr>
            <a:spLocks noGrp="1"/>
          </p:cNvSpPr>
          <p:nvPr>
            <p:ph type="ctrTitle"/>
          </p:nvPr>
        </p:nvSpPr>
        <p:spPr/>
        <p:txBody>
          <a:bodyPr>
            <a:noAutofit/>
          </a:bodyPr>
          <a:lstStyle/>
          <a:p>
            <a:r>
              <a:rPr lang="en-US" sz="4800" dirty="0">
                <a:solidFill>
                  <a:schemeClr val="bg2">
                    <a:lumMod val="75000"/>
                  </a:schemeClr>
                </a:solidFill>
              </a:rPr>
              <a:t>Opportunities for Materials Science at Brookhaven’s Light Source (NSLS-II)</a:t>
            </a:r>
          </a:p>
        </p:txBody>
      </p:sp>
      <p:sp>
        <p:nvSpPr>
          <p:cNvPr id="4" name="Text Placeholder 3">
            <a:extLst>
              <a:ext uri="{FF2B5EF4-FFF2-40B4-BE49-F238E27FC236}">
                <a16:creationId xmlns:a16="http://schemas.microsoft.com/office/drawing/2014/main" id="{B9622B2E-4C7F-5E4F-B80E-F0D418C0DFAA}"/>
              </a:ext>
            </a:extLst>
          </p:cNvPr>
          <p:cNvSpPr>
            <a:spLocks noGrp="1"/>
          </p:cNvSpPr>
          <p:nvPr>
            <p:ph type="body" sz="quarter" idx="10"/>
          </p:nvPr>
        </p:nvSpPr>
        <p:spPr>
          <a:xfrm>
            <a:off x="789359" y="5143425"/>
            <a:ext cx="10334625" cy="1259607"/>
          </a:xfrm>
        </p:spPr>
        <p:txBody>
          <a:bodyPr/>
          <a:lstStyle/>
          <a:p>
            <a:r>
              <a:rPr lang="en-US" sz="2800" dirty="0"/>
              <a:t>Eric Dooryhee</a:t>
            </a:r>
          </a:p>
          <a:p>
            <a:r>
              <a:rPr lang="en-US" sz="2800" dirty="0"/>
              <a:t>June 28, 2023</a:t>
            </a:r>
          </a:p>
        </p:txBody>
      </p:sp>
      <p:pic>
        <p:nvPicPr>
          <p:cNvPr id="5" name="Picture 4">
            <a:extLst>
              <a:ext uri="{FF2B5EF4-FFF2-40B4-BE49-F238E27FC236}">
                <a16:creationId xmlns:a16="http://schemas.microsoft.com/office/drawing/2014/main" id="{4CF71DC5-08D6-48E3-BC67-32635AC5A7CC}"/>
              </a:ext>
            </a:extLst>
          </p:cNvPr>
          <p:cNvPicPr>
            <a:picLocks noChangeAspect="1"/>
          </p:cNvPicPr>
          <p:nvPr/>
        </p:nvPicPr>
        <p:blipFill rotWithShape="1">
          <a:blip r:embed="rId3"/>
          <a:srcRect l="25380" t="69172" r="27500" b="20404"/>
          <a:stretch/>
        </p:blipFill>
        <p:spPr>
          <a:xfrm>
            <a:off x="3568930" y="5143425"/>
            <a:ext cx="8431769" cy="1573877"/>
          </a:xfrm>
          <a:prstGeom prst="rect">
            <a:avLst/>
          </a:prstGeom>
        </p:spPr>
      </p:pic>
    </p:spTree>
    <p:extLst>
      <p:ext uri="{BB962C8B-B14F-4D97-AF65-F5344CB8AC3E}">
        <p14:creationId xmlns:p14="http://schemas.microsoft.com/office/powerpoint/2010/main" val="49112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print">
            <a:alphaModFix amt="35000"/>
            <a:extLst>
              <a:ext uri="{28A0092B-C50C-407E-A947-70E740481C1C}">
                <a14:useLocalDpi xmlns:a14="http://schemas.microsoft.com/office/drawing/2010/main" val="0"/>
              </a:ext>
            </a:extLst>
          </a:blip>
          <a:srcRect l="10647" r="10686" b="-1"/>
          <a:stretch/>
        </p:blipFill>
        <p:spPr bwMode="auto">
          <a:xfrm>
            <a:off x="1524022" y="17"/>
            <a:ext cx="9143980" cy="685799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38577" y="1177981"/>
            <a:ext cx="5156679" cy="5200399"/>
          </a:xfrm>
          <a:prstGeom prst="rect">
            <a:avLst/>
          </a:prstGeom>
        </p:spPr>
        <p:txBody>
          <a:bodyPr vert="horz" lIns="91440" tIns="45720" rIns="91440" bIns="45720" rtlCol="0" anchor="t">
            <a:normAutofit/>
          </a:bodyPr>
          <a:lstStyle/>
          <a:p>
            <a:pPr marL="285737" indent="-228589">
              <a:lnSpc>
                <a:spcPct val="90000"/>
              </a:lnSpc>
              <a:spcAft>
                <a:spcPts val="600"/>
              </a:spcAft>
              <a:buFont typeface="Arial" panose="020B0604020202020204" pitchFamily="34" charset="0"/>
              <a:buChar char="•"/>
            </a:pPr>
            <a:r>
              <a:rPr lang="en-US" sz="2000" dirty="0"/>
              <a:t>Lamp furnace (RT- 1800°C)</a:t>
            </a:r>
          </a:p>
          <a:p>
            <a:pPr marL="285737" indent="-228589">
              <a:lnSpc>
                <a:spcPct val="90000"/>
              </a:lnSpc>
              <a:spcAft>
                <a:spcPts val="600"/>
              </a:spcAft>
              <a:buFont typeface="Arial" panose="020B0604020202020204" pitchFamily="34" charset="0"/>
              <a:buChar char="•"/>
            </a:pPr>
            <a:r>
              <a:rPr lang="en-US" sz="2000" dirty="0" err="1"/>
              <a:t>Linkam</a:t>
            </a:r>
            <a:r>
              <a:rPr lang="en-US" sz="2000" dirty="0"/>
              <a:t> flat plate furnace (RT- 1500°C)</a:t>
            </a:r>
          </a:p>
          <a:p>
            <a:pPr marL="285737" indent="-228589">
              <a:lnSpc>
                <a:spcPct val="90000"/>
              </a:lnSpc>
              <a:spcAft>
                <a:spcPts val="600"/>
              </a:spcAft>
              <a:buFont typeface="Arial" panose="020B0604020202020204" pitchFamily="34" charset="0"/>
              <a:buChar char="•"/>
            </a:pPr>
            <a:r>
              <a:rPr lang="en-US" sz="2000" dirty="0"/>
              <a:t>Hot air blower (RT - 1000°C)</a:t>
            </a:r>
          </a:p>
          <a:p>
            <a:pPr marL="285737" indent="-228589">
              <a:lnSpc>
                <a:spcPct val="90000"/>
              </a:lnSpc>
              <a:spcAft>
                <a:spcPts val="600"/>
              </a:spcAft>
              <a:buFont typeface="Arial" panose="020B0604020202020204" pitchFamily="34" charset="0"/>
              <a:buChar char="•"/>
            </a:pPr>
            <a:r>
              <a:rPr lang="en-US" sz="2000" dirty="0"/>
              <a:t>Coil heater ( RT-1200°C)</a:t>
            </a:r>
          </a:p>
          <a:p>
            <a:pPr marL="285737" indent="-228589">
              <a:lnSpc>
                <a:spcPct val="90000"/>
              </a:lnSpc>
              <a:spcAft>
                <a:spcPts val="600"/>
              </a:spcAft>
              <a:buFont typeface="Arial" panose="020B0604020202020204" pitchFamily="34" charset="0"/>
              <a:buChar char="•"/>
            </a:pPr>
            <a:r>
              <a:rPr lang="en-US" sz="2000" dirty="0"/>
              <a:t>Gas flow capillary reactors with heaters</a:t>
            </a:r>
          </a:p>
          <a:p>
            <a:pPr marL="285737" indent="-228589">
              <a:lnSpc>
                <a:spcPct val="90000"/>
              </a:lnSpc>
              <a:spcAft>
                <a:spcPts val="600"/>
              </a:spcAft>
              <a:buFont typeface="Arial" panose="020B0604020202020204" pitchFamily="34" charset="0"/>
              <a:buChar char="•"/>
            </a:pPr>
            <a:r>
              <a:rPr lang="en-US" sz="2000" dirty="0"/>
              <a:t>High pressure reaction cell (up to 400°C &amp; 150 bar) (gas, liquid)</a:t>
            </a:r>
          </a:p>
          <a:p>
            <a:pPr marL="285737" indent="-228589">
              <a:lnSpc>
                <a:spcPct val="90000"/>
              </a:lnSpc>
              <a:spcAft>
                <a:spcPts val="600"/>
              </a:spcAft>
              <a:buFont typeface="Arial" panose="020B0604020202020204" pitchFamily="34" charset="0"/>
              <a:buChar char="•"/>
            </a:pPr>
            <a:r>
              <a:rPr lang="en-US" sz="2000" dirty="0" err="1"/>
              <a:t>Cryostream</a:t>
            </a:r>
            <a:r>
              <a:rPr lang="en-US" sz="2000" dirty="0"/>
              <a:t> (80K - 500K)</a:t>
            </a:r>
          </a:p>
          <a:p>
            <a:pPr marL="285737" indent="-228589">
              <a:lnSpc>
                <a:spcPct val="90000"/>
              </a:lnSpc>
              <a:spcAft>
                <a:spcPts val="600"/>
              </a:spcAft>
              <a:buFont typeface="Arial" panose="020B0604020202020204" pitchFamily="34" charset="0"/>
              <a:buChar char="•"/>
            </a:pPr>
            <a:r>
              <a:rPr lang="en-US" sz="2000" dirty="0"/>
              <a:t>He cryostat (10K – 500K)</a:t>
            </a:r>
          </a:p>
          <a:p>
            <a:pPr marL="285737" indent="-228589">
              <a:lnSpc>
                <a:spcPct val="90000"/>
              </a:lnSpc>
              <a:spcAft>
                <a:spcPts val="600"/>
              </a:spcAft>
              <a:buFont typeface="Arial" panose="020B0604020202020204" pitchFamily="34" charset="0"/>
              <a:buChar char="•"/>
            </a:pPr>
            <a:r>
              <a:rPr lang="en-US" sz="2000" dirty="0"/>
              <a:t>Multi-purpose cell (oxidative or corrosive gases, 3D stress, vertical and axial loads up to 20 </a:t>
            </a:r>
            <a:r>
              <a:rPr lang="en-US" sz="2000" dirty="0" err="1"/>
              <a:t>lbs</a:t>
            </a:r>
            <a:r>
              <a:rPr lang="en-US" sz="2000" dirty="0"/>
              <a:t>)</a:t>
            </a:r>
          </a:p>
          <a:p>
            <a:pPr marL="285737" indent="-228589">
              <a:lnSpc>
                <a:spcPct val="90000"/>
              </a:lnSpc>
              <a:spcAft>
                <a:spcPts val="600"/>
              </a:spcAft>
              <a:buFont typeface="Arial" panose="020B0604020202020204" pitchFamily="34" charset="0"/>
              <a:buChar char="•"/>
            </a:pPr>
            <a:r>
              <a:rPr lang="en-US" sz="2000" dirty="0"/>
              <a:t>Microwave furnace</a:t>
            </a:r>
          </a:p>
          <a:p>
            <a:pPr marL="285737" indent="-228589">
              <a:lnSpc>
                <a:spcPct val="90000"/>
              </a:lnSpc>
              <a:spcAft>
                <a:spcPts val="600"/>
              </a:spcAft>
              <a:buFont typeface="Arial" panose="020B0604020202020204" pitchFamily="34" charset="0"/>
              <a:buChar char="•"/>
            </a:pPr>
            <a:r>
              <a:rPr lang="en-US" sz="2000" dirty="0"/>
              <a:t>Electric Flash Sintering</a:t>
            </a:r>
          </a:p>
          <a:p>
            <a:pPr marL="285737" indent="-228589">
              <a:lnSpc>
                <a:spcPct val="90000"/>
              </a:lnSpc>
              <a:spcAft>
                <a:spcPts val="600"/>
              </a:spcAft>
              <a:buFont typeface="Arial" panose="020B0604020202020204" pitchFamily="34" charset="0"/>
              <a:buChar char="•"/>
            </a:pPr>
            <a:r>
              <a:rPr lang="en-US" sz="2000" dirty="0"/>
              <a:t>Solution synthesis (</a:t>
            </a:r>
            <a:r>
              <a:rPr lang="en-US" sz="2000" i="1" dirty="0"/>
              <a:t>e.g</a:t>
            </a:r>
            <a:r>
              <a:rPr lang="en-US" sz="2000" dirty="0"/>
              <a:t>., colloidal)</a:t>
            </a: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291" r="3020" b="-4"/>
          <a:stretch/>
        </p:blipFill>
        <p:spPr bwMode="auto">
          <a:xfrm>
            <a:off x="7655464" y="12"/>
            <a:ext cx="3025737" cy="2614841"/>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s://wiki-nsls2.bnl.gov/beamline28ID2/upload/Hot_Ari_Blow.jpg">
            <a:extLst>
              <a:ext uri="{FF2B5EF4-FFF2-40B4-BE49-F238E27FC236}">
                <a16:creationId xmlns:a16="http://schemas.microsoft.com/office/drawing/2014/main" id="{E231AAA6-3E01-479E-A060-BEC7CD6C52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342" b="24500"/>
          <a:stretch/>
        </p:blipFill>
        <p:spPr bwMode="auto">
          <a:xfrm>
            <a:off x="6795256" y="2499490"/>
            <a:ext cx="2057400" cy="205740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t="11300" r="-5" b="10507"/>
          <a:stretch/>
        </p:blipFill>
        <p:spPr>
          <a:xfrm>
            <a:off x="7886515" y="4441526"/>
            <a:ext cx="2781495" cy="2416483"/>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13" name="Title 1">
            <a:extLst>
              <a:ext uri="{FF2B5EF4-FFF2-40B4-BE49-F238E27FC236}">
                <a16:creationId xmlns:a16="http://schemas.microsoft.com/office/drawing/2014/main" id="{1F6925C9-43D3-40C9-BC08-A5C1F1838718}"/>
              </a:ext>
            </a:extLst>
          </p:cNvPr>
          <p:cNvSpPr txBox="1">
            <a:spLocks/>
          </p:cNvSpPr>
          <p:nvPr/>
        </p:nvSpPr>
        <p:spPr>
          <a:xfrm>
            <a:off x="1950720" y="26148"/>
            <a:ext cx="9144000" cy="114300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457200" rtl="0" eaLnBrk="1" latinLnBrk="0" hangingPunct="1">
              <a:spcBef>
                <a:spcPct val="0"/>
              </a:spcBef>
              <a:buNone/>
              <a:defRPr sz="3000" u="sng" kern="1200">
                <a:solidFill>
                  <a:srgbClr val="376092"/>
                </a:solidFill>
                <a:latin typeface="Arial"/>
                <a:ea typeface="+mj-ea"/>
                <a:cs typeface="Arial"/>
              </a:defRPr>
            </a:lvl1pPr>
          </a:lstStyle>
          <a:p>
            <a:r>
              <a:rPr lang="en-US" sz="3200" b="1" u="none" dirty="0"/>
              <a:t>In Situ &amp; Operando</a:t>
            </a:r>
          </a:p>
        </p:txBody>
      </p:sp>
    </p:spTree>
    <p:extLst>
      <p:ext uri="{BB962C8B-B14F-4D97-AF65-F5344CB8AC3E}">
        <p14:creationId xmlns:p14="http://schemas.microsoft.com/office/powerpoint/2010/main" val="234947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817351"/>
            <a:ext cx="4297680" cy="322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64844" y="1202391"/>
            <a:ext cx="4511191" cy="1477328"/>
          </a:xfrm>
          <a:prstGeom prst="rect">
            <a:avLst/>
          </a:prstGeom>
          <a:noFill/>
        </p:spPr>
        <p:txBody>
          <a:bodyPr wrap="square" rtlCol="0">
            <a:spAutoFit/>
          </a:bodyPr>
          <a:lstStyle/>
          <a:p>
            <a:pPr>
              <a:spcAft>
                <a:spcPts val="1200"/>
              </a:spcAft>
            </a:pPr>
            <a:r>
              <a:rPr lang="en-US" sz="2000" dirty="0"/>
              <a:t>In-situ, high temperature oxidation studies of </a:t>
            </a:r>
            <a:r>
              <a:rPr lang="fr-FR" sz="2000" dirty="0"/>
              <a:t>HfB</a:t>
            </a:r>
            <a:r>
              <a:rPr lang="fr-FR" sz="2000" baseline="-25000" dirty="0"/>
              <a:t>2</a:t>
            </a:r>
            <a:r>
              <a:rPr lang="fr-FR" sz="2000" dirty="0"/>
              <a:t> composites </a:t>
            </a:r>
            <a:r>
              <a:rPr lang="fr-FR" sz="2000" dirty="0" err="1"/>
              <a:t>using</a:t>
            </a:r>
            <a:r>
              <a:rPr lang="fr-FR" sz="2000" dirty="0"/>
              <a:t> a </a:t>
            </a:r>
            <a:r>
              <a:rPr lang="fr-FR" sz="2000" dirty="0" err="1"/>
              <a:t>quadrupole</a:t>
            </a:r>
            <a:r>
              <a:rPr lang="fr-FR" sz="2000" dirty="0"/>
              <a:t> </a:t>
            </a:r>
            <a:r>
              <a:rPr lang="fr-FR" sz="2000" dirty="0" err="1"/>
              <a:t>lamp</a:t>
            </a:r>
            <a:r>
              <a:rPr lang="fr-FR" sz="2000" dirty="0"/>
              <a:t> </a:t>
            </a:r>
            <a:r>
              <a:rPr lang="fr-FR" sz="2000" dirty="0" err="1"/>
              <a:t>furnace</a:t>
            </a:r>
            <a:r>
              <a:rPr lang="fr-FR" sz="2000" dirty="0"/>
              <a:t>.</a:t>
            </a:r>
          </a:p>
          <a:p>
            <a:pPr>
              <a:spcAft>
                <a:spcPts val="1200"/>
              </a:spcAft>
            </a:pPr>
            <a:r>
              <a:rPr lang="fr-FR" sz="2000" i="1" dirty="0">
                <a:cs typeface="Times New Roman" pitchFamily="18" charset="0"/>
              </a:rPr>
              <a:t>P. Sarin, Univ. of Oklahoma</a:t>
            </a:r>
          </a:p>
        </p:txBody>
      </p:sp>
      <p:sp>
        <p:nvSpPr>
          <p:cNvPr id="7" name="TextBox 6"/>
          <p:cNvSpPr txBox="1"/>
          <p:nvPr/>
        </p:nvSpPr>
        <p:spPr>
          <a:xfrm>
            <a:off x="6118301" y="5667618"/>
            <a:ext cx="4772855" cy="707886"/>
          </a:xfrm>
          <a:prstGeom prst="rect">
            <a:avLst/>
          </a:prstGeom>
          <a:noFill/>
        </p:spPr>
        <p:txBody>
          <a:bodyPr wrap="square" rtlCol="0">
            <a:spAutoFit/>
          </a:bodyPr>
          <a:lstStyle/>
          <a:p>
            <a:pPr marL="0" lvl="1" algn="ctr">
              <a:spcAft>
                <a:spcPts val="1200"/>
              </a:spcAft>
            </a:pPr>
            <a:r>
              <a:rPr lang="en-US" sz="2000" dirty="0">
                <a:cs typeface="Times New Roman" pitchFamily="18" charset="0"/>
              </a:rPr>
              <a:t>In-house development of an hexapole furnace (</a:t>
            </a:r>
            <a:r>
              <a:rPr lang="en-US" sz="2000" i="1" dirty="0">
                <a:cs typeface="Times New Roman" pitchFamily="18" charset="0"/>
              </a:rPr>
              <a:t>S. Ghose and team</a:t>
            </a:r>
            <a:r>
              <a:rPr lang="en-US" sz="2000" dirty="0">
                <a:cs typeface="Times New Roman" pitchFamily="18" charset="0"/>
              </a:rPr>
              <a:t>)</a:t>
            </a:r>
          </a:p>
        </p:txBody>
      </p:sp>
      <p:sp>
        <p:nvSpPr>
          <p:cNvPr id="9" name="Title 1">
            <a:extLst>
              <a:ext uri="{FF2B5EF4-FFF2-40B4-BE49-F238E27FC236}">
                <a16:creationId xmlns:a16="http://schemas.microsoft.com/office/drawing/2014/main" id="{6F53BD87-69D7-4092-8E33-7633C7BC1662}"/>
              </a:ext>
            </a:extLst>
          </p:cNvPr>
          <p:cNvSpPr txBox="1">
            <a:spLocks/>
          </p:cNvSpPr>
          <p:nvPr/>
        </p:nvSpPr>
        <p:spPr>
          <a:xfrm>
            <a:off x="750570" y="26148"/>
            <a:ext cx="9144000" cy="114300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457200" rtl="0" eaLnBrk="1" latinLnBrk="0" hangingPunct="1">
              <a:spcBef>
                <a:spcPct val="0"/>
              </a:spcBef>
              <a:buNone/>
              <a:defRPr sz="3000" u="sng" kern="1200">
                <a:solidFill>
                  <a:srgbClr val="376092"/>
                </a:solidFill>
                <a:latin typeface="Arial"/>
                <a:ea typeface="+mj-ea"/>
                <a:cs typeface="Arial"/>
              </a:defRPr>
            </a:lvl1pPr>
          </a:lstStyle>
          <a:p>
            <a:r>
              <a:rPr lang="en-US" sz="3200" b="1" u="none" dirty="0"/>
              <a:t>In Situ Testing of Materials</a:t>
            </a:r>
          </a:p>
        </p:txBody>
      </p:sp>
      <p:pic>
        <p:nvPicPr>
          <p:cNvPr id="3" name="Picture 2" descr="A close-up of a machine&#10;&#10;Description automatically generated with medium confidence">
            <a:extLst>
              <a:ext uri="{FF2B5EF4-FFF2-40B4-BE49-F238E27FC236}">
                <a16:creationId xmlns:a16="http://schemas.microsoft.com/office/drawing/2014/main" id="{3FE8AEA8-4715-4C7C-A392-05785FF3AD09}"/>
              </a:ext>
            </a:extLst>
          </p:cNvPr>
          <p:cNvPicPr>
            <a:picLocks noChangeAspect="1"/>
          </p:cNvPicPr>
          <p:nvPr/>
        </p:nvPicPr>
        <p:blipFill>
          <a:blip r:embed="rId4"/>
          <a:stretch>
            <a:fillRect/>
          </a:stretch>
        </p:blipFill>
        <p:spPr>
          <a:xfrm>
            <a:off x="6522721" y="926926"/>
            <a:ext cx="3497901" cy="4665945"/>
          </a:xfrm>
          <a:prstGeom prst="rect">
            <a:avLst/>
          </a:prstGeom>
        </p:spPr>
      </p:pic>
    </p:spTree>
    <p:extLst>
      <p:ext uri="{BB962C8B-B14F-4D97-AF65-F5344CB8AC3E}">
        <p14:creationId xmlns:p14="http://schemas.microsoft.com/office/powerpoint/2010/main" val="335352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pinel_VC_merged-3">
            <a:hlinkClick r:id="" action="ppaction://media"/>
            <a:extLst>
              <a:ext uri="{FF2B5EF4-FFF2-40B4-BE49-F238E27FC236}">
                <a16:creationId xmlns:a16="http://schemas.microsoft.com/office/drawing/2014/main" id="{D46A0D70-E698-9941-BD4B-A875AC2DC69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219" r="25149"/>
          <a:stretch/>
        </p:blipFill>
        <p:spPr>
          <a:xfrm>
            <a:off x="925158" y="1129058"/>
            <a:ext cx="4578205" cy="5188632"/>
          </a:xfrm>
          <a:prstGeom prst="rect">
            <a:avLst/>
          </a:prstGeom>
        </p:spPr>
      </p:pic>
      <p:sp>
        <p:nvSpPr>
          <p:cNvPr id="21" name="TextBox 20">
            <a:extLst>
              <a:ext uri="{FF2B5EF4-FFF2-40B4-BE49-F238E27FC236}">
                <a16:creationId xmlns:a16="http://schemas.microsoft.com/office/drawing/2014/main" id="{E5B89BB2-B8EF-394D-8A4A-EA24AD6706EB}"/>
              </a:ext>
            </a:extLst>
          </p:cNvPr>
          <p:cNvSpPr txBox="1"/>
          <p:nvPr/>
        </p:nvSpPr>
        <p:spPr>
          <a:xfrm>
            <a:off x="3510325" y="1218370"/>
            <a:ext cx="891591" cy="338554"/>
          </a:xfrm>
          <a:prstGeom prst="rect">
            <a:avLst/>
          </a:prstGeom>
          <a:noFill/>
        </p:spPr>
        <p:txBody>
          <a:bodyPr wrap="none" rtlCol="0">
            <a:spAutoFit/>
          </a:bodyPr>
          <a:lstStyle/>
          <a:p>
            <a:r>
              <a:rPr lang="en-US" sz="1600" i="1" dirty="0">
                <a:solidFill>
                  <a:srgbClr val="004EEF"/>
                </a:solidFill>
              </a:rPr>
              <a:t>Stage 3</a:t>
            </a:r>
          </a:p>
        </p:txBody>
      </p:sp>
      <p:sp>
        <p:nvSpPr>
          <p:cNvPr id="23" name="TextBox 22">
            <a:extLst>
              <a:ext uri="{FF2B5EF4-FFF2-40B4-BE49-F238E27FC236}">
                <a16:creationId xmlns:a16="http://schemas.microsoft.com/office/drawing/2014/main" id="{D1C8A17B-33D4-014E-9A4A-E5D588B4C553}"/>
              </a:ext>
            </a:extLst>
          </p:cNvPr>
          <p:cNvSpPr txBox="1"/>
          <p:nvPr/>
        </p:nvSpPr>
        <p:spPr>
          <a:xfrm>
            <a:off x="1464709" y="1218370"/>
            <a:ext cx="891591" cy="338554"/>
          </a:xfrm>
          <a:prstGeom prst="rect">
            <a:avLst/>
          </a:prstGeom>
          <a:noFill/>
        </p:spPr>
        <p:txBody>
          <a:bodyPr wrap="none" rtlCol="0">
            <a:spAutoFit/>
          </a:bodyPr>
          <a:lstStyle/>
          <a:p>
            <a:r>
              <a:rPr lang="en-US" sz="1600" i="1" dirty="0">
                <a:solidFill>
                  <a:srgbClr val="004EEF"/>
                </a:solidFill>
              </a:rPr>
              <a:t>Stage 1</a:t>
            </a:r>
          </a:p>
        </p:txBody>
      </p:sp>
      <p:sp>
        <p:nvSpPr>
          <p:cNvPr id="25" name="TextBox 24">
            <a:extLst>
              <a:ext uri="{FF2B5EF4-FFF2-40B4-BE49-F238E27FC236}">
                <a16:creationId xmlns:a16="http://schemas.microsoft.com/office/drawing/2014/main" id="{56FB9573-8023-7949-9F5A-525B0B37CB13}"/>
              </a:ext>
            </a:extLst>
          </p:cNvPr>
          <p:cNvSpPr txBox="1"/>
          <p:nvPr/>
        </p:nvSpPr>
        <p:spPr>
          <a:xfrm>
            <a:off x="2287061" y="1218370"/>
            <a:ext cx="891591" cy="338554"/>
          </a:xfrm>
          <a:prstGeom prst="rect">
            <a:avLst/>
          </a:prstGeom>
          <a:noFill/>
        </p:spPr>
        <p:txBody>
          <a:bodyPr wrap="none" rtlCol="0">
            <a:spAutoFit/>
          </a:bodyPr>
          <a:lstStyle/>
          <a:p>
            <a:r>
              <a:rPr lang="en-US" sz="1600" i="1" dirty="0">
                <a:solidFill>
                  <a:srgbClr val="004EEF"/>
                </a:solidFill>
              </a:rPr>
              <a:t>Stage 2</a:t>
            </a:r>
          </a:p>
        </p:txBody>
      </p:sp>
      <p:sp>
        <p:nvSpPr>
          <p:cNvPr id="22" name="TextBox 21">
            <a:extLst>
              <a:ext uri="{FF2B5EF4-FFF2-40B4-BE49-F238E27FC236}">
                <a16:creationId xmlns:a16="http://schemas.microsoft.com/office/drawing/2014/main" id="{AA44F336-B215-4CC1-8E08-585B11B40FE4}"/>
              </a:ext>
            </a:extLst>
          </p:cNvPr>
          <p:cNvSpPr txBox="1"/>
          <p:nvPr/>
        </p:nvSpPr>
        <p:spPr>
          <a:xfrm>
            <a:off x="5701904" y="1161406"/>
            <a:ext cx="6133459" cy="5170646"/>
          </a:xfrm>
          <a:prstGeom prst="rect">
            <a:avLst/>
          </a:prstGeom>
          <a:noFill/>
        </p:spPr>
        <p:txBody>
          <a:bodyPr wrap="square" rtlCol="0">
            <a:spAutoFit/>
          </a:bodyPr>
          <a:lstStyle/>
          <a:p>
            <a:pPr indent="-219087" algn="just"/>
            <a:r>
              <a:rPr lang="en-US" sz="2000" b="1" dirty="0"/>
              <a:t>Goal: </a:t>
            </a:r>
            <a:r>
              <a:rPr lang="en-US" sz="2000" dirty="0"/>
              <a:t>fast and energy-efficient </a:t>
            </a:r>
            <a:r>
              <a:rPr lang="en-US" sz="2000" kern="1200" dirty="0">
                <a:solidFill>
                  <a:schemeClr val="tx1"/>
                </a:solidFill>
                <a:latin typeface="+mn-lt"/>
                <a:ea typeface="+mn-ea"/>
                <a:cs typeface="+mn-cs"/>
              </a:rPr>
              <a:t>solid-state synthesis of dense, single phase ceramic materials</a:t>
            </a:r>
            <a:r>
              <a:rPr lang="en-US" sz="2000" dirty="0"/>
              <a:t> (i.e., </a:t>
            </a:r>
            <a:r>
              <a:rPr lang="en-US" sz="2000" dirty="0">
                <a:sym typeface="Symbol" panose="05050102010706020507" pitchFamily="18" charset="2"/>
              </a:rPr>
              <a:t>1 min/900 </a:t>
            </a:r>
            <a:r>
              <a:rPr lang="en-US" sz="2000" dirty="0"/>
              <a:t>C, instead of 2 hours/1,550 °C).</a:t>
            </a:r>
          </a:p>
          <a:p>
            <a:pPr indent="-219087" algn="just"/>
            <a:endParaRPr lang="en-US" sz="2000" b="1" dirty="0"/>
          </a:p>
          <a:p>
            <a:pPr indent="-219087" algn="just">
              <a:spcAft>
                <a:spcPts val="1200"/>
              </a:spcAft>
            </a:pPr>
            <a:r>
              <a:rPr lang="en-US" sz="2000" b="1" dirty="0"/>
              <a:t>Method: </a:t>
            </a:r>
            <a:r>
              <a:rPr lang="en-US" sz="2000" kern="1200" dirty="0">
                <a:solidFill>
                  <a:schemeClr val="tx1"/>
                </a:solidFill>
                <a:latin typeface="+mn-lt"/>
                <a:ea typeface="+mn-ea"/>
                <a:cs typeface="+mn-cs"/>
              </a:rPr>
              <a:t>spinel formation (S) is being tracked during reactive flash sintering of (A + M</a:t>
            </a:r>
            <a:r>
              <a:rPr lang="en-US" sz="2000" kern="1200" dirty="0">
                <a:solidFill>
                  <a:schemeClr val="tx1"/>
                </a:solidFill>
                <a:latin typeface="+mn-lt"/>
                <a:ea typeface="+mn-ea"/>
                <a:cs typeface="+mn-cs"/>
                <a:sym typeface="Wingdings" panose="05000000000000000000" pitchFamily="2" charset="2"/>
              </a:rPr>
              <a:t>)</a:t>
            </a:r>
            <a:r>
              <a:rPr lang="en-US" sz="2000" kern="1200" dirty="0">
                <a:solidFill>
                  <a:schemeClr val="tx1"/>
                </a:solidFill>
                <a:latin typeface="+mn-lt"/>
                <a:ea typeface="+mn-ea"/>
                <a:cs typeface="+mn-cs"/>
              </a:rPr>
              <a:t>:</a:t>
            </a:r>
          </a:p>
          <a:p>
            <a:pPr marL="238113" lvl="1" algn="just"/>
            <a:r>
              <a:rPr lang="en-US" sz="2000" kern="1200" dirty="0">
                <a:solidFill>
                  <a:schemeClr val="tx1"/>
                </a:solidFill>
                <a:latin typeface="+mn-lt"/>
                <a:ea typeface="+mn-ea"/>
                <a:cs typeface="+mn-cs"/>
              </a:rPr>
              <a:t>Al</a:t>
            </a:r>
            <a:r>
              <a:rPr lang="en-US" sz="2000" kern="1200" baseline="-25000" dirty="0">
                <a:solidFill>
                  <a:schemeClr val="tx1"/>
                </a:solidFill>
                <a:latin typeface="+mn-lt"/>
                <a:ea typeface="+mn-ea"/>
                <a:cs typeface="+mn-cs"/>
              </a:rPr>
              <a:t>2</a:t>
            </a:r>
            <a:r>
              <a:rPr lang="en-US" sz="2000" kern="1200" dirty="0">
                <a:solidFill>
                  <a:schemeClr val="tx1"/>
                </a:solidFill>
                <a:latin typeface="+mn-lt"/>
                <a:ea typeface="+mn-ea"/>
                <a:cs typeface="+mn-cs"/>
              </a:rPr>
              <a:t>O</a:t>
            </a:r>
            <a:r>
              <a:rPr lang="en-US" sz="2000" kern="1200" baseline="-25000" dirty="0">
                <a:solidFill>
                  <a:schemeClr val="tx1"/>
                </a:solidFill>
                <a:latin typeface="+mn-lt"/>
                <a:ea typeface="+mn-ea"/>
                <a:cs typeface="+mn-cs"/>
              </a:rPr>
              <a:t>3</a:t>
            </a:r>
            <a:r>
              <a:rPr lang="en-US" sz="2000" kern="1200" dirty="0">
                <a:solidFill>
                  <a:schemeClr val="tx1"/>
                </a:solidFill>
                <a:latin typeface="+mn-lt"/>
                <a:ea typeface="+mn-ea"/>
                <a:cs typeface="+mn-cs"/>
              </a:rPr>
              <a:t> + MgO </a:t>
            </a:r>
            <a:r>
              <a:rPr lang="en-US" sz="2000" kern="1200" dirty="0">
                <a:solidFill>
                  <a:schemeClr val="tx1"/>
                </a:solidFill>
                <a:latin typeface="+mn-lt"/>
                <a:ea typeface="+mn-ea"/>
                <a:cs typeface="+mn-cs"/>
                <a:sym typeface="Wingdings" panose="05000000000000000000" pitchFamily="2" charset="2"/>
              </a:rPr>
              <a:t> </a:t>
            </a:r>
            <a:r>
              <a:rPr lang="en-US" sz="2000" kern="1200" dirty="0">
                <a:solidFill>
                  <a:schemeClr val="tx1"/>
                </a:solidFill>
                <a:latin typeface="+mn-lt"/>
                <a:ea typeface="+mn-ea"/>
                <a:cs typeface="+mn-cs"/>
              </a:rPr>
              <a:t>MgAl</a:t>
            </a:r>
            <a:r>
              <a:rPr lang="en-US" sz="2000" kern="1200" baseline="-25000" dirty="0">
                <a:solidFill>
                  <a:schemeClr val="tx1"/>
                </a:solidFill>
                <a:latin typeface="+mn-lt"/>
                <a:ea typeface="+mn-ea"/>
                <a:cs typeface="+mn-cs"/>
              </a:rPr>
              <a:t>2</a:t>
            </a:r>
            <a:r>
              <a:rPr lang="en-US" sz="2000" kern="1200" dirty="0">
                <a:solidFill>
                  <a:schemeClr val="tx1"/>
                </a:solidFill>
                <a:latin typeface="+mn-lt"/>
                <a:ea typeface="+mn-ea"/>
                <a:cs typeface="+mn-cs"/>
              </a:rPr>
              <a:t>O</a:t>
            </a:r>
            <a:r>
              <a:rPr lang="en-US" sz="2000" kern="1200" baseline="-25000" dirty="0">
                <a:solidFill>
                  <a:schemeClr val="tx1"/>
                </a:solidFill>
                <a:latin typeface="+mn-lt"/>
                <a:ea typeface="+mn-ea"/>
                <a:cs typeface="+mn-cs"/>
              </a:rPr>
              <a:t>4 </a:t>
            </a:r>
            <a:r>
              <a:rPr lang="en-US" sz="2000" i="1" dirty="0"/>
              <a:t>(catalyzed by YSZ)</a:t>
            </a:r>
          </a:p>
          <a:p>
            <a:pPr algn="just"/>
            <a:endParaRPr lang="en-US" sz="2000" b="1" dirty="0"/>
          </a:p>
          <a:p>
            <a:pPr algn="just"/>
            <a:r>
              <a:rPr lang="en-US" sz="2000" b="1" dirty="0"/>
              <a:t>Here: </a:t>
            </a:r>
            <a:r>
              <a:rPr lang="en-US" sz="2000" dirty="0"/>
              <a:t>the reaction proceeds through an incubation stage, before the onset of a rapid, nonlinear increase of the current flowing through the specimen under constant applied voltage. Whole process takes ≤ 50s (200 </a:t>
            </a:r>
            <a:r>
              <a:rPr lang="en-US" sz="2000" dirty="0" err="1"/>
              <a:t>ms</a:t>
            </a:r>
            <a:r>
              <a:rPr lang="en-US" sz="2000" dirty="0"/>
              <a:t>/image).</a:t>
            </a:r>
          </a:p>
          <a:p>
            <a:pPr algn="just"/>
            <a:endParaRPr lang="en-US" sz="2000" dirty="0"/>
          </a:p>
          <a:p>
            <a:pPr algn="just"/>
            <a:r>
              <a:rPr lang="en-US" sz="2000" i="1" dirty="0"/>
              <a:t>B. Yoon, S. Ghose S, R. Raj. J. Am. Ceram. Soc. 2019 and Scripta Mater. 2021. Work done at XPD.</a:t>
            </a:r>
          </a:p>
        </p:txBody>
      </p:sp>
      <p:pic>
        <p:nvPicPr>
          <p:cNvPr id="24" name="Picture 23" descr="Screen Shot 2018-02-12 at 4.02.48 PM.png">
            <a:extLst>
              <a:ext uri="{FF2B5EF4-FFF2-40B4-BE49-F238E27FC236}">
                <a16:creationId xmlns:a16="http://schemas.microsoft.com/office/drawing/2014/main" id="{1B34F7BE-F49C-4063-B784-1E133790A1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3198" y="6429303"/>
            <a:ext cx="2504757" cy="384689"/>
          </a:xfrm>
          <a:prstGeom prst="rect">
            <a:avLst/>
          </a:prstGeom>
        </p:spPr>
      </p:pic>
      <p:sp>
        <p:nvSpPr>
          <p:cNvPr id="9" name="Title 1">
            <a:extLst>
              <a:ext uri="{FF2B5EF4-FFF2-40B4-BE49-F238E27FC236}">
                <a16:creationId xmlns:a16="http://schemas.microsoft.com/office/drawing/2014/main" id="{E0155FD6-95D0-4404-96D3-6668106EC7FC}"/>
              </a:ext>
            </a:extLst>
          </p:cNvPr>
          <p:cNvSpPr>
            <a:spLocks noGrp="1"/>
          </p:cNvSpPr>
          <p:nvPr>
            <p:ph type="title"/>
          </p:nvPr>
        </p:nvSpPr>
        <p:spPr>
          <a:xfrm>
            <a:off x="663906" y="-42841"/>
            <a:ext cx="10834006" cy="1261211"/>
          </a:xfrm>
        </p:spPr>
        <p:txBody>
          <a:bodyPr>
            <a:normAutofit/>
          </a:bodyPr>
          <a:lstStyle/>
          <a:p>
            <a:r>
              <a:rPr lang="en-US" sz="3200" dirty="0">
                <a:solidFill>
                  <a:srgbClr val="376092"/>
                </a:solidFill>
                <a:latin typeface="Arial"/>
                <a:cs typeface="Arial"/>
              </a:rPr>
              <a:t>Material Processing (sintering) under Electric Field</a:t>
            </a:r>
          </a:p>
        </p:txBody>
      </p:sp>
    </p:spTree>
    <p:extLst>
      <p:ext uri="{BB962C8B-B14F-4D97-AF65-F5344CB8AC3E}">
        <p14:creationId xmlns:p14="http://schemas.microsoft.com/office/powerpoint/2010/main" val="269171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8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endCondLst>
                    <p:cond evt="onNext" delay="0">
                      <p:tgtEl>
                        <p:sldTgt/>
                      </p:tgtEl>
                    </p:cond>
                  </p:endCondLst>
                </p:cTn>
                <p:tgtEl>
                  <p:spTgt spid="1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4" descr="A close up of a map&#10;&#10;Description generated with high confidence">
            <a:extLst>
              <a:ext uri="{FF2B5EF4-FFF2-40B4-BE49-F238E27FC236}">
                <a16:creationId xmlns:a16="http://schemas.microsoft.com/office/drawing/2014/main" id="{0F3F7521-8BF4-48D7-A59F-7F717F90603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8824"/>
          <a:stretch/>
        </p:blipFill>
        <p:spPr>
          <a:xfrm>
            <a:off x="273478" y="4751613"/>
            <a:ext cx="5296834" cy="2094641"/>
          </a:xfrm>
        </p:spPr>
      </p:pic>
      <p:sp>
        <p:nvSpPr>
          <p:cNvPr id="9" name="TextBox 8">
            <a:extLst>
              <a:ext uri="{FF2B5EF4-FFF2-40B4-BE49-F238E27FC236}">
                <a16:creationId xmlns:a16="http://schemas.microsoft.com/office/drawing/2014/main" id="{F30D5446-5E59-4B06-9C3E-4804B5ED85F7}"/>
              </a:ext>
            </a:extLst>
          </p:cNvPr>
          <p:cNvSpPr txBox="1"/>
          <p:nvPr/>
        </p:nvSpPr>
        <p:spPr>
          <a:xfrm>
            <a:off x="5785063" y="1099925"/>
            <a:ext cx="6133459" cy="5478423"/>
          </a:xfrm>
          <a:prstGeom prst="rect">
            <a:avLst/>
          </a:prstGeom>
          <a:noFill/>
        </p:spPr>
        <p:txBody>
          <a:bodyPr wrap="square" rtlCol="0">
            <a:spAutoFit/>
          </a:bodyPr>
          <a:lstStyle/>
          <a:p>
            <a:pPr algn="just"/>
            <a:r>
              <a:rPr lang="en-US" sz="2000" b="1" dirty="0"/>
              <a:t>Goal: </a:t>
            </a:r>
            <a:r>
              <a:rPr lang="en-US" sz="2000" dirty="0"/>
              <a:t>establish </a:t>
            </a:r>
            <a:r>
              <a:rPr lang="en-US" sz="2000" dirty="0">
                <a:ea typeface="Times New Roman" panose="02020603050405020304" pitchFamily="18" charset="0"/>
              </a:rPr>
              <a:t>a novel method for rapid, single-step, low temperature (&lt; 200 °C) synthesis </a:t>
            </a:r>
            <a:r>
              <a:rPr lang="en-US" sz="2000" dirty="0"/>
              <a:t>compared to other syntheses (solid state &gt; 750 °C &gt;10 hours, in solution, hydro-</a:t>
            </a:r>
            <a:r>
              <a:rPr lang="en-US" sz="2000" dirty="0" err="1"/>
              <a:t>solvo</a:t>
            </a:r>
            <a:r>
              <a:rPr lang="en-US" sz="2000" dirty="0"/>
              <a:t>-thermal):</a:t>
            </a:r>
          </a:p>
          <a:p>
            <a:pPr algn="just"/>
            <a:r>
              <a:rPr lang="en-US" sz="2000" dirty="0"/>
              <a:t> </a:t>
            </a:r>
          </a:p>
          <a:p>
            <a:pPr algn="just"/>
            <a:r>
              <a:rPr lang="en-US" sz="2000" dirty="0"/>
              <a:t>Ni</a:t>
            </a:r>
            <a:r>
              <a:rPr lang="en-US" sz="1050" dirty="0"/>
              <a:t>1/3</a:t>
            </a:r>
            <a:r>
              <a:rPr lang="en-US" sz="2000" dirty="0"/>
              <a:t>Mn</a:t>
            </a:r>
            <a:r>
              <a:rPr lang="en-US" sz="1050" dirty="0"/>
              <a:t>1/3</a:t>
            </a:r>
            <a:r>
              <a:rPr lang="en-US" sz="2000" dirty="0"/>
              <a:t>Co</a:t>
            </a:r>
            <a:r>
              <a:rPr lang="en-US" sz="1050" dirty="0"/>
              <a:t>1/3</a:t>
            </a:r>
            <a:r>
              <a:rPr lang="en-US" sz="2000" dirty="0"/>
              <a:t>(OH)</a:t>
            </a:r>
            <a:r>
              <a:rPr lang="en-US" sz="1050" dirty="0"/>
              <a:t>2</a:t>
            </a:r>
            <a:r>
              <a:rPr lang="en-US" sz="2000" dirty="0"/>
              <a:t> + </a:t>
            </a:r>
            <a:r>
              <a:rPr lang="en-US" sz="2000" dirty="0" err="1"/>
              <a:t>LiOH</a:t>
            </a:r>
            <a:r>
              <a:rPr lang="en-US" sz="2000" dirty="0"/>
              <a:t> </a:t>
            </a:r>
            <a:r>
              <a:rPr lang="en-US" sz="2000" dirty="0">
                <a:sym typeface="Wingdings" panose="05000000000000000000" pitchFamily="2" charset="2"/>
              </a:rPr>
              <a:t> LiNi</a:t>
            </a:r>
            <a:r>
              <a:rPr lang="en-US" sz="1050" dirty="0">
                <a:sym typeface="Wingdings" panose="05000000000000000000" pitchFamily="2" charset="2"/>
              </a:rPr>
              <a:t>1/3</a:t>
            </a:r>
            <a:r>
              <a:rPr lang="en-US" sz="2000" dirty="0">
                <a:sym typeface="Wingdings" panose="05000000000000000000" pitchFamily="2" charset="2"/>
              </a:rPr>
              <a:t>Mn</a:t>
            </a:r>
            <a:r>
              <a:rPr lang="en-US" sz="1050" dirty="0">
                <a:sym typeface="Wingdings" panose="05000000000000000000" pitchFamily="2" charset="2"/>
              </a:rPr>
              <a:t>1/3</a:t>
            </a:r>
            <a:r>
              <a:rPr lang="en-US" sz="2000" dirty="0">
                <a:sym typeface="Wingdings" panose="05000000000000000000" pitchFamily="2" charset="2"/>
              </a:rPr>
              <a:t>Co</a:t>
            </a:r>
            <a:r>
              <a:rPr lang="en-US" sz="1000" dirty="0">
                <a:sym typeface="Wingdings" panose="05000000000000000000" pitchFamily="2" charset="2"/>
              </a:rPr>
              <a:t>1/3</a:t>
            </a:r>
            <a:r>
              <a:rPr lang="en-US" sz="2000" dirty="0">
                <a:sym typeface="Wingdings" panose="05000000000000000000" pitchFamily="2" charset="2"/>
              </a:rPr>
              <a:t>O</a:t>
            </a:r>
            <a:r>
              <a:rPr lang="en-US" sz="1050" dirty="0">
                <a:sym typeface="Wingdings" panose="05000000000000000000" pitchFamily="2" charset="2"/>
              </a:rPr>
              <a:t>2</a:t>
            </a:r>
            <a:endParaRPr lang="en-US" sz="2000" b="1" dirty="0"/>
          </a:p>
          <a:p>
            <a:pPr indent="-219087" algn="just">
              <a:spcAft>
                <a:spcPts val="1200"/>
              </a:spcAft>
            </a:pPr>
            <a:endParaRPr lang="en-US" sz="2000" b="1" dirty="0"/>
          </a:p>
          <a:p>
            <a:pPr algn="just"/>
            <a:r>
              <a:rPr lang="en-US" sz="2000" b="1" dirty="0"/>
              <a:t>Method: </a:t>
            </a:r>
            <a:r>
              <a:rPr lang="en-US" sz="2000" dirty="0"/>
              <a:t>monitoring the structural and morphological evolution during the out-of-equilibrium </a:t>
            </a:r>
            <a:r>
              <a:rPr lang="en-US" sz="2000" dirty="0">
                <a:ea typeface="Times New Roman" panose="02020603050405020304" pitchFamily="18" charset="0"/>
              </a:rPr>
              <a:t>Micro-Wave Radiation assisted </a:t>
            </a:r>
            <a:r>
              <a:rPr lang="en-US" sz="2000" dirty="0"/>
              <a:t>reaction.</a:t>
            </a:r>
          </a:p>
          <a:p>
            <a:pPr algn="just"/>
            <a:endParaRPr lang="en-US" sz="2000" b="1" dirty="0"/>
          </a:p>
          <a:p>
            <a:pPr algn="just"/>
            <a:r>
              <a:rPr lang="en-US" sz="2000" b="1" dirty="0"/>
              <a:t>Here: </a:t>
            </a:r>
            <a:r>
              <a:rPr lang="en-US" sz="2000" dirty="0"/>
              <a:t>the synthesis of the layered end-product is complete in 4 min around 160 °C (as opposed to calcination at 1,000 °C for hours).</a:t>
            </a:r>
          </a:p>
          <a:p>
            <a:pPr algn="just"/>
            <a:endParaRPr lang="en-US" sz="2000" dirty="0"/>
          </a:p>
          <a:p>
            <a:pPr algn="just"/>
            <a:r>
              <a:rPr lang="da-DK" sz="2000" i="1" dirty="0"/>
              <a:t>M.J. Zhang, F. Wang, J. Bai et al., Sci. Adv. 6 (2020)</a:t>
            </a:r>
            <a:br>
              <a:rPr lang="da-DK" sz="2000" i="1" dirty="0"/>
            </a:br>
            <a:r>
              <a:rPr lang="da-DK" sz="2000" i="1" dirty="0"/>
              <a:t>Work done at 28ID (XPD)</a:t>
            </a:r>
          </a:p>
        </p:txBody>
      </p:sp>
      <p:pic>
        <p:nvPicPr>
          <p:cNvPr id="11" name="Picture 10">
            <a:extLst>
              <a:ext uri="{FF2B5EF4-FFF2-40B4-BE49-F238E27FC236}">
                <a16:creationId xmlns:a16="http://schemas.microsoft.com/office/drawing/2014/main" id="{871F62EE-F3AD-43A8-ABFC-14494C7E99AE}"/>
              </a:ext>
            </a:extLst>
          </p:cNvPr>
          <p:cNvPicPr>
            <a:picLocks noChangeAspect="1"/>
          </p:cNvPicPr>
          <p:nvPr/>
        </p:nvPicPr>
        <p:blipFill>
          <a:blip r:embed="rId4"/>
          <a:stretch>
            <a:fillRect/>
          </a:stretch>
        </p:blipFill>
        <p:spPr>
          <a:xfrm>
            <a:off x="2277147" y="1234819"/>
            <a:ext cx="2433646" cy="3244861"/>
          </a:xfrm>
          <a:prstGeom prst="rect">
            <a:avLst/>
          </a:prstGeom>
        </p:spPr>
      </p:pic>
      <p:sp>
        <p:nvSpPr>
          <p:cNvPr id="6" name="TextBox 5">
            <a:extLst>
              <a:ext uri="{FF2B5EF4-FFF2-40B4-BE49-F238E27FC236}">
                <a16:creationId xmlns:a16="http://schemas.microsoft.com/office/drawing/2014/main" id="{C5C3E323-C333-4211-91C1-DB24EC258791}"/>
              </a:ext>
            </a:extLst>
          </p:cNvPr>
          <p:cNvSpPr txBox="1"/>
          <p:nvPr/>
        </p:nvSpPr>
        <p:spPr>
          <a:xfrm>
            <a:off x="273478" y="2109647"/>
            <a:ext cx="2205293" cy="861774"/>
          </a:xfrm>
          <a:prstGeom prst="rect">
            <a:avLst/>
          </a:prstGeom>
          <a:noFill/>
        </p:spPr>
        <p:txBody>
          <a:bodyPr wrap="square" rtlCol="0">
            <a:spAutoFit/>
          </a:bodyPr>
          <a:lstStyle/>
          <a:p>
            <a:r>
              <a:rPr lang="en-US" sz="1600" i="1" dirty="0"/>
              <a:t>Commercial MW reactor (2.45 GHz, 160 </a:t>
            </a:r>
            <a:r>
              <a:rPr lang="en-US" sz="1600" i="1" baseline="30000" dirty="0" err="1"/>
              <a:t>o</a:t>
            </a:r>
            <a:r>
              <a:rPr lang="en-US" sz="1600" i="1" dirty="0" err="1"/>
              <a:t>C</a:t>
            </a:r>
            <a:r>
              <a:rPr lang="en-US" sz="1600" i="1" dirty="0"/>
              <a:t>, 40 W)</a:t>
            </a:r>
          </a:p>
        </p:txBody>
      </p:sp>
      <p:sp>
        <p:nvSpPr>
          <p:cNvPr id="12" name="Title 1">
            <a:extLst>
              <a:ext uri="{FF2B5EF4-FFF2-40B4-BE49-F238E27FC236}">
                <a16:creationId xmlns:a16="http://schemas.microsoft.com/office/drawing/2014/main" id="{AD4FFD52-E1E6-4D3F-B301-A24F0572CEBF}"/>
              </a:ext>
            </a:extLst>
          </p:cNvPr>
          <p:cNvSpPr>
            <a:spLocks noGrp="1"/>
          </p:cNvSpPr>
          <p:nvPr>
            <p:ph type="title"/>
          </p:nvPr>
        </p:nvSpPr>
        <p:spPr>
          <a:xfrm>
            <a:off x="662193" y="-48662"/>
            <a:ext cx="10286114" cy="1268213"/>
          </a:xfrm>
        </p:spPr>
        <p:txBody>
          <a:bodyPr>
            <a:normAutofit/>
          </a:bodyPr>
          <a:lstStyle/>
          <a:p>
            <a:r>
              <a:rPr lang="en-US" sz="3200" dirty="0">
                <a:solidFill>
                  <a:srgbClr val="376092"/>
                </a:solidFill>
                <a:latin typeface="Arial"/>
                <a:cs typeface="Arial"/>
              </a:rPr>
              <a:t>Material Processing under an </a:t>
            </a:r>
            <a:r>
              <a:rPr lang="en-US" sz="3200" dirty="0" err="1">
                <a:solidFill>
                  <a:srgbClr val="376092"/>
                </a:solidFill>
                <a:latin typeface="Arial"/>
                <a:cs typeface="Arial"/>
              </a:rPr>
              <a:t>ElectroMagnetic</a:t>
            </a:r>
            <a:r>
              <a:rPr lang="en-US" sz="3200" dirty="0">
                <a:solidFill>
                  <a:srgbClr val="376092"/>
                </a:solidFill>
                <a:latin typeface="Arial"/>
                <a:cs typeface="Arial"/>
              </a:rPr>
              <a:t> Field</a:t>
            </a:r>
          </a:p>
        </p:txBody>
      </p:sp>
    </p:spTree>
    <p:extLst>
      <p:ext uri="{BB962C8B-B14F-4D97-AF65-F5344CB8AC3E}">
        <p14:creationId xmlns:p14="http://schemas.microsoft.com/office/powerpoint/2010/main" val="3803148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0B72EC0-9C3B-40BE-9226-5240925185C2}"/>
              </a:ext>
            </a:extLst>
          </p:cNvPr>
          <p:cNvSpPr>
            <a:spLocks noGrp="1"/>
          </p:cNvSpPr>
          <p:nvPr>
            <p:ph type="dt" sz="half" idx="10"/>
          </p:nvPr>
        </p:nvSpPr>
        <p:spPr>
          <a:xfrm>
            <a:off x="182880" y="6556248"/>
            <a:ext cx="1828800" cy="228600"/>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August 3, 2019</a:t>
            </a:r>
            <a:endParaRPr lang="en-US" dirty="0"/>
          </a:p>
        </p:txBody>
      </p:sp>
      <p:pic>
        <p:nvPicPr>
          <p:cNvPr id="9" name="Picture 8" descr="A screen shot of a computer&#10;&#10;Description automatically generated">
            <a:extLst>
              <a:ext uri="{FF2B5EF4-FFF2-40B4-BE49-F238E27FC236}">
                <a16:creationId xmlns:a16="http://schemas.microsoft.com/office/drawing/2014/main" id="{86355AB3-B481-4FB5-A0AA-D9DE5F4BC11A}"/>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b="12247"/>
          <a:stretch/>
        </p:blipFill>
        <p:spPr>
          <a:xfrm>
            <a:off x="182880" y="773260"/>
            <a:ext cx="4816737" cy="3910316"/>
          </a:xfrm>
          <a:prstGeom prst="rect">
            <a:avLst/>
          </a:prstGeom>
        </p:spPr>
      </p:pic>
      <p:sp>
        <p:nvSpPr>
          <p:cNvPr id="11" name="TextBox 10">
            <a:extLst>
              <a:ext uri="{FF2B5EF4-FFF2-40B4-BE49-F238E27FC236}">
                <a16:creationId xmlns:a16="http://schemas.microsoft.com/office/drawing/2014/main" id="{6B671995-38A8-4608-87AD-532159588F08}"/>
              </a:ext>
            </a:extLst>
          </p:cNvPr>
          <p:cNvSpPr txBox="1"/>
          <p:nvPr/>
        </p:nvSpPr>
        <p:spPr>
          <a:xfrm>
            <a:off x="7982184" y="865820"/>
            <a:ext cx="3929253" cy="5016758"/>
          </a:xfrm>
          <a:prstGeom prst="rect">
            <a:avLst/>
          </a:prstGeom>
          <a:noFill/>
        </p:spPr>
        <p:txBody>
          <a:bodyPr wrap="square" rtlCol="0">
            <a:spAutoFit/>
          </a:bodyPr>
          <a:lstStyle/>
          <a:p>
            <a:pPr algn="just"/>
            <a:r>
              <a:rPr lang="en-US" sz="2000" b="1" dirty="0"/>
              <a:t>Goal</a:t>
            </a:r>
            <a:r>
              <a:rPr lang="en-US" sz="2000" dirty="0"/>
              <a:t>: search for new topologically non-trivial materials, i.e., with a band structure that forces transport into specific or directional paths.</a:t>
            </a:r>
          </a:p>
          <a:p>
            <a:pPr algn="just"/>
            <a:endParaRPr lang="en-US" sz="2000" dirty="0"/>
          </a:p>
          <a:p>
            <a:pPr algn="just"/>
            <a:r>
              <a:rPr lang="en-US" sz="2000" b="1" dirty="0"/>
              <a:t>Method</a:t>
            </a:r>
            <a:r>
              <a:rPr lang="en-US" sz="2000" dirty="0"/>
              <a:t>: employ a high-pressure flux synthesis method.</a:t>
            </a:r>
          </a:p>
          <a:p>
            <a:pPr algn="just"/>
            <a:endParaRPr lang="en-US" sz="2000" dirty="0"/>
          </a:p>
          <a:p>
            <a:pPr algn="just"/>
            <a:r>
              <a:rPr lang="en-US" sz="2000" b="1" dirty="0"/>
              <a:t>Here</a:t>
            </a:r>
            <a:r>
              <a:rPr lang="en-US" sz="2000" dirty="0"/>
              <a:t>: discovery of Ni</a:t>
            </a:r>
            <a:r>
              <a:rPr lang="en-US" sz="2000" baseline="-25000" dirty="0"/>
              <a:t>3</a:t>
            </a:r>
            <a:r>
              <a:rPr lang="en-US" sz="2000" dirty="0"/>
              <a:t>Pb</a:t>
            </a:r>
            <a:r>
              <a:rPr lang="en-US" sz="2000" baseline="-25000" dirty="0"/>
              <a:t>2</a:t>
            </a:r>
            <a:r>
              <a:rPr lang="en-US" sz="2000" dirty="0"/>
              <a:t>, the first structurally characterized binary phase in the Ni–Pb system.</a:t>
            </a:r>
          </a:p>
          <a:p>
            <a:pPr algn="just"/>
            <a:endParaRPr lang="en-US" sz="2000" dirty="0"/>
          </a:p>
          <a:p>
            <a:pPr algn="just"/>
            <a:r>
              <a:rPr lang="en-US" sz="2000" i="1" dirty="0"/>
              <a:t>A. </a:t>
            </a:r>
            <a:r>
              <a:rPr lang="en-US" sz="2000" i="1" dirty="0" err="1"/>
              <a:t>Tamerius</a:t>
            </a:r>
            <a:r>
              <a:rPr lang="en-US" sz="2000" i="1" dirty="0"/>
              <a:t> et al. </a:t>
            </a:r>
            <a:r>
              <a:rPr lang="de-DE" sz="2000" i="1" dirty="0"/>
              <a:t>J. Am. Chem. Soc. 144, 11943 (2022)</a:t>
            </a:r>
            <a:endParaRPr lang="en-US" sz="2000" i="1" dirty="0"/>
          </a:p>
        </p:txBody>
      </p:sp>
      <p:sp>
        <p:nvSpPr>
          <p:cNvPr id="7" name="TextBox 6">
            <a:extLst>
              <a:ext uri="{FF2B5EF4-FFF2-40B4-BE49-F238E27FC236}">
                <a16:creationId xmlns:a16="http://schemas.microsoft.com/office/drawing/2014/main" id="{BE4DFE1E-D71A-448E-990C-43E4CD77B52E}"/>
              </a:ext>
            </a:extLst>
          </p:cNvPr>
          <p:cNvSpPr txBox="1"/>
          <p:nvPr/>
        </p:nvSpPr>
        <p:spPr>
          <a:xfrm>
            <a:off x="465554" y="4820656"/>
            <a:ext cx="4649438" cy="1600438"/>
          </a:xfrm>
          <a:prstGeom prst="rect">
            <a:avLst/>
          </a:prstGeom>
          <a:noFill/>
        </p:spPr>
        <p:txBody>
          <a:bodyPr wrap="square" rtlCol="0">
            <a:spAutoFit/>
          </a:bodyPr>
          <a:lstStyle/>
          <a:p>
            <a:pPr algn="ctr"/>
            <a:r>
              <a:rPr lang="en-US" sz="1600" i="1" dirty="0"/>
              <a:t>Initial mix of Ni &amp; Pb taken to high P and T (~9 </a:t>
            </a:r>
            <a:r>
              <a:rPr lang="en-US" sz="1600" i="1" dirty="0" err="1"/>
              <a:t>GPa</a:t>
            </a:r>
            <a:r>
              <a:rPr lang="en-US" sz="1600" i="1" dirty="0"/>
              <a:t>, 1200 K). Pb melts out, Ni</a:t>
            </a:r>
            <a:r>
              <a:rPr lang="en-US" sz="1600" i="1" baseline="-25000" dirty="0"/>
              <a:t>3</a:t>
            </a:r>
            <a:r>
              <a:rPr lang="en-US" sz="1600" i="1" dirty="0"/>
              <a:t>Pb</a:t>
            </a:r>
            <a:r>
              <a:rPr lang="en-US" sz="1600" i="1" baseline="-25000" dirty="0"/>
              <a:t>2</a:t>
            </a:r>
            <a:r>
              <a:rPr lang="en-US" sz="1600" i="1" dirty="0"/>
              <a:t> forms; remaining liquid Pb crystallizes when quenched. Sample is recoverable at room conditions and studied postmortem.</a:t>
            </a:r>
          </a:p>
          <a:p>
            <a:pPr algn="ctr"/>
            <a:endParaRPr lang="en-US" sz="1600" i="1" dirty="0"/>
          </a:p>
        </p:txBody>
      </p:sp>
      <p:pic>
        <p:nvPicPr>
          <p:cNvPr id="12" name="Picture 11">
            <a:extLst>
              <a:ext uri="{FF2B5EF4-FFF2-40B4-BE49-F238E27FC236}">
                <a16:creationId xmlns:a16="http://schemas.microsoft.com/office/drawing/2014/main" id="{38D6C3FD-21F4-48D4-A22C-A109861EE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667" y="974103"/>
            <a:ext cx="2472982" cy="3709474"/>
          </a:xfrm>
          <a:prstGeom prst="rect">
            <a:avLst/>
          </a:prstGeom>
        </p:spPr>
      </p:pic>
      <p:sp>
        <p:nvSpPr>
          <p:cNvPr id="13" name="TextBox 12">
            <a:extLst>
              <a:ext uri="{FF2B5EF4-FFF2-40B4-BE49-F238E27FC236}">
                <a16:creationId xmlns:a16="http://schemas.microsoft.com/office/drawing/2014/main" id="{0E8A42DF-C386-40AD-B321-3F75D1D11CF0}"/>
              </a:ext>
            </a:extLst>
          </p:cNvPr>
          <p:cNvSpPr txBox="1"/>
          <p:nvPr/>
        </p:nvSpPr>
        <p:spPr>
          <a:xfrm>
            <a:off x="5059985" y="4936143"/>
            <a:ext cx="2847973" cy="584775"/>
          </a:xfrm>
          <a:prstGeom prst="rect">
            <a:avLst/>
          </a:prstGeom>
          <a:noFill/>
        </p:spPr>
        <p:txBody>
          <a:bodyPr wrap="square" rtlCol="0">
            <a:spAutoFit/>
          </a:bodyPr>
          <a:lstStyle/>
          <a:p>
            <a:pPr algn="ctr"/>
            <a:r>
              <a:rPr lang="en-US" sz="1600" i="1" dirty="0"/>
              <a:t>M. Whitaker. Multi-anvil setup at the NSLS-II (MAXPD)</a:t>
            </a:r>
          </a:p>
        </p:txBody>
      </p:sp>
      <p:pic>
        <p:nvPicPr>
          <p:cNvPr id="1028" name="Picture 4">
            <a:extLst>
              <a:ext uri="{FF2B5EF4-FFF2-40B4-BE49-F238E27FC236}">
                <a16:creationId xmlns:a16="http://schemas.microsoft.com/office/drawing/2014/main" id="{1BC86894-DCCE-4141-BEBC-3B69C26F2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204" y="5931171"/>
            <a:ext cx="895350" cy="8858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8DFB0C9-910F-4C12-BF4E-2709F7C9B3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8639" y="6145483"/>
            <a:ext cx="1284514" cy="457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155FFB1-6396-4692-8D88-0DD7F01DFEF1}"/>
              </a:ext>
            </a:extLst>
          </p:cNvPr>
          <p:cNvSpPr txBox="1"/>
          <p:nvPr/>
        </p:nvSpPr>
        <p:spPr>
          <a:xfrm>
            <a:off x="8726604" y="6204806"/>
            <a:ext cx="1220206" cy="338554"/>
          </a:xfrm>
          <a:prstGeom prst="rect">
            <a:avLst/>
          </a:prstGeom>
          <a:noFill/>
        </p:spPr>
        <p:txBody>
          <a:bodyPr wrap="none" rtlCol="0">
            <a:spAutoFit/>
          </a:bodyPr>
          <a:lstStyle/>
          <a:p>
            <a:r>
              <a:rPr lang="en-US" sz="1600" dirty="0"/>
              <a:t>COMPRES</a:t>
            </a:r>
            <a:endParaRPr lang="en-US" dirty="0"/>
          </a:p>
        </p:txBody>
      </p:sp>
      <p:pic>
        <p:nvPicPr>
          <p:cNvPr id="2050" name="Picture 2" descr="See the source image">
            <a:extLst>
              <a:ext uri="{FF2B5EF4-FFF2-40B4-BE49-F238E27FC236}">
                <a16:creationId xmlns:a16="http://schemas.microsoft.com/office/drawing/2014/main" id="{3D447AC6-7D46-49D8-9E72-8858A953AB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4" y="5916883"/>
            <a:ext cx="1741714"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B87A4F4F-F2A3-4DC0-B220-A7FAA29836C5}"/>
              </a:ext>
            </a:extLst>
          </p:cNvPr>
          <p:cNvSpPr>
            <a:spLocks noGrp="1"/>
          </p:cNvSpPr>
          <p:nvPr>
            <p:ph type="title"/>
          </p:nvPr>
        </p:nvSpPr>
        <p:spPr>
          <a:xfrm>
            <a:off x="551531" y="-160490"/>
            <a:ext cx="11457589" cy="1268213"/>
          </a:xfrm>
        </p:spPr>
        <p:txBody>
          <a:bodyPr>
            <a:normAutofit/>
          </a:bodyPr>
          <a:lstStyle/>
          <a:p>
            <a:r>
              <a:rPr lang="en-US" sz="3000" dirty="0">
                <a:solidFill>
                  <a:srgbClr val="376092"/>
                </a:solidFill>
                <a:latin typeface="Arial"/>
                <a:cs typeface="Arial"/>
              </a:rPr>
              <a:t>Material Processing under Extreme Pressures/Temperatures</a:t>
            </a:r>
          </a:p>
        </p:txBody>
      </p:sp>
    </p:spTree>
    <p:extLst>
      <p:ext uri="{BB962C8B-B14F-4D97-AF65-F5344CB8AC3E}">
        <p14:creationId xmlns:p14="http://schemas.microsoft.com/office/powerpoint/2010/main" val="1118996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E9CB-E9A1-4542-AEC8-98FF3B0C2A78}"/>
              </a:ext>
            </a:extLst>
          </p:cNvPr>
          <p:cNvSpPr>
            <a:spLocks noGrp="1"/>
          </p:cNvSpPr>
          <p:nvPr>
            <p:ph type="ctrTitle"/>
          </p:nvPr>
        </p:nvSpPr>
        <p:spPr/>
        <p:txBody>
          <a:bodyPr>
            <a:normAutofit fontScale="90000"/>
          </a:bodyPr>
          <a:lstStyle/>
          <a:p>
            <a:r>
              <a:rPr lang="en-US" dirty="0"/>
              <a:t>In-situ Imaging</a:t>
            </a:r>
            <a:br>
              <a:rPr lang="en-US" dirty="0"/>
            </a:br>
            <a:r>
              <a:rPr lang="en-US" sz="5300" dirty="0"/>
              <a:t>with high-energy X-rays at NSLS-II</a:t>
            </a:r>
            <a:endParaRPr lang="en-US" dirty="0"/>
          </a:p>
        </p:txBody>
      </p:sp>
    </p:spTree>
    <p:extLst>
      <p:ext uri="{BB962C8B-B14F-4D97-AF65-F5344CB8AC3E}">
        <p14:creationId xmlns:p14="http://schemas.microsoft.com/office/powerpoint/2010/main" val="3465268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2092B-B566-4369-8356-DF70BC185095}"/>
              </a:ext>
            </a:extLst>
          </p:cNvPr>
          <p:cNvSpPr>
            <a:spLocks noGrp="1"/>
          </p:cNvSpPr>
          <p:nvPr>
            <p:ph type="title"/>
          </p:nvPr>
        </p:nvSpPr>
        <p:spPr>
          <a:xfrm>
            <a:off x="668803" y="0"/>
            <a:ext cx="7886700" cy="1268213"/>
          </a:xfrm>
        </p:spPr>
        <p:txBody>
          <a:bodyPr>
            <a:normAutofit/>
          </a:bodyPr>
          <a:lstStyle/>
          <a:p>
            <a:r>
              <a:rPr lang="en-US" sz="3200" dirty="0">
                <a:solidFill>
                  <a:srgbClr val="376092"/>
                </a:solidFill>
                <a:latin typeface="Arial"/>
                <a:cs typeface="Arial"/>
              </a:rPr>
              <a:t>X-ray Synchrotron Diffraction CT </a:t>
            </a:r>
            <a:br>
              <a:rPr lang="en-US" sz="3200" b="0" dirty="0">
                <a:solidFill>
                  <a:srgbClr val="505050"/>
                </a:solidFill>
                <a:latin typeface="NexusSerif"/>
              </a:rPr>
            </a:br>
            <a:endParaRPr lang="en-US" sz="3200" dirty="0"/>
          </a:p>
        </p:txBody>
      </p:sp>
      <p:sp>
        <p:nvSpPr>
          <p:cNvPr id="5" name="TextBox 4">
            <a:extLst>
              <a:ext uri="{FF2B5EF4-FFF2-40B4-BE49-F238E27FC236}">
                <a16:creationId xmlns:a16="http://schemas.microsoft.com/office/drawing/2014/main" id="{B812C1C3-FA62-47DD-A47D-36E3C6672A06}"/>
              </a:ext>
            </a:extLst>
          </p:cNvPr>
          <p:cNvSpPr txBox="1"/>
          <p:nvPr/>
        </p:nvSpPr>
        <p:spPr>
          <a:xfrm>
            <a:off x="9869484" y="172441"/>
            <a:ext cx="1988750" cy="1200329"/>
          </a:xfrm>
          <a:prstGeom prst="rect">
            <a:avLst/>
          </a:prstGeom>
          <a:noFill/>
        </p:spPr>
        <p:txBody>
          <a:bodyPr wrap="none" rtlCol="0">
            <a:spAutoFit/>
          </a:bodyPr>
          <a:lstStyle/>
          <a:p>
            <a:r>
              <a:rPr lang="en-US" dirty="0"/>
              <a:t>Lynne Ecker</a:t>
            </a:r>
          </a:p>
          <a:p>
            <a:r>
              <a:rPr lang="en-US" dirty="0"/>
              <a:t>Simerjeet Gill</a:t>
            </a:r>
          </a:p>
          <a:p>
            <a:r>
              <a:rPr lang="en-US" dirty="0"/>
              <a:t>David Sprouster</a:t>
            </a:r>
          </a:p>
          <a:p>
            <a:r>
              <a:rPr lang="en-US" dirty="0"/>
              <a:t>Mehmet Topsakal</a:t>
            </a:r>
          </a:p>
        </p:txBody>
      </p:sp>
      <p:sp>
        <p:nvSpPr>
          <p:cNvPr id="8" name="TextBox 7">
            <a:extLst>
              <a:ext uri="{FF2B5EF4-FFF2-40B4-BE49-F238E27FC236}">
                <a16:creationId xmlns:a16="http://schemas.microsoft.com/office/drawing/2014/main" id="{D34FF5C7-3180-43D6-B8DD-E5CE039ED9F1}"/>
              </a:ext>
            </a:extLst>
          </p:cNvPr>
          <p:cNvSpPr txBox="1"/>
          <p:nvPr/>
        </p:nvSpPr>
        <p:spPr>
          <a:xfrm>
            <a:off x="898855" y="4958079"/>
            <a:ext cx="4068614" cy="1200329"/>
          </a:xfrm>
          <a:prstGeom prst="rect">
            <a:avLst/>
          </a:prstGeom>
          <a:noFill/>
        </p:spPr>
        <p:txBody>
          <a:bodyPr wrap="none" rtlCol="0">
            <a:spAutoFit/>
          </a:bodyPr>
          <a:lstStyle/>
          <a:p>
            <a:r>
              <a:rPr lang="en-US" u="sng" dirty="0">
                <a:solidFill>
                  <a:srgbClr val="000000"/>
                </a:solidFill>
                <a:latin typeface="Calibri" panose="020F0502020204030204" pitchFamily="34" charset="0"/>
                <a:ea typeface="Calibri" panose="020F0502020204030204" pitchFamily="34" charset="0"/>
              </a:rPr>
              <a:t>Diffraction</a:t>
            </a:r>
            <a:r>
              <a:rPr lang="en-US" dirty="0">
                <a:solidFill>
                  <a:srgbClr val="000000"/>
                </a:solidFill>
                <a:latin typeface="Calibri" panose="020F0502020204030204" pitchFamily="34" charset="0"/>
                <a:ea typeface="Calibri" panose="020F0502020204030204" pitchFamily="34" charset="0"/>
              </a:rPr>
              <a:t> 2D mapping or in CT mode:</a:t>
            </a:r>
            <a:endParaRPr lang="en-US" dirty="0">
              <a:latin typeface="Calibri" panose="020F0502020204030204" pitchFamily="34"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Beam size down to 25 µm</a:t>
            </a:r>
          </a:p>
          <a:p>
            <a:r>
              <a:rPr lang="en-US" dirty="0">
                <a:solidFill>
                  <a:srgbClr val="000000"/>
                </a:solidFill>
                <a:latin typeface="Calibri" panose="020F0502020204030204" pitchFamily="34" charset="0"/>
                <a:ea typeface="Calibri" panose="020F0502020204030204" pitchFamily="34" charset="0"/>
              </a:rPr>
              <a:t>Flat panel detector 26 fps</a:t>
            </a:r>
            <a:r>
              <a:rPr lang="en-US" dirty="0">
                <a:latin typeface="Calibri" panose="020F0502020204030204" pitchFamily="34" charset="0"/>
                <a:ea typeface="Calibri" panose="020F0502020204030204" pitchFamily="34" charset="0"/>
              </a:rPr>
              <a:t> - </a:t>
            </a:r>
            <a:r>
              <a:rPr lang="en-US" dirty="0" err="1">
                <a:solidFill>
                  <a:srgbClr val="000000"/>
                </a:solidFill>
                <a:latin typeface="Calibri" panose="020F0502020204030204" pitchFamily="34" charset="0"/>
                <a:ea typeface="Calibri" panose="020F0502020204030204" pitchFamily="34" charset="0"/>
              </a:rPr>
              <a:t>Qmax</a:t>
            </a:r>
            <a:r>
              <a:rPr lang="en-US" dirty="0">
                <a:solidFill>
                  <a:srgbClr val="000000"/>
                </a:solidFill>
                <a:latin typeface="Calibri" panose="020F0502020204030204" pitchFamily="34" charset="0"/>
                <a:ea typeface="Calibri" panose="020F0502020204030204" pitchFamily="34" charset="0"/>
              </a:rPr>
              <a:t> = 12 A</a:t>
            </a:r>
            <a:r>
              <a:rPr lang="en-US" baseline="30000" dirty="0">
                <a:solidFill>
                  <a:srgbClr val="000000"/>
                </a:solidFill>
                <a:latin typeface="Calibri" panose="020F0502020204030204" pitchFamily="34" charset="0"/>
                <a:ea typeface="Calibri" panose="020F0502020204030204" pitchFamily="34" charset="0"/>
              </a:rPr>
              <a:t>-1</a:t>
            </a:r>
            <a:endParaRPr lang="en-US" dirty="0">
              <a:latin typeface="Calibri" panose="020F0502020204030204" pitchFamily="34" charset="0"/>
              <a:ea typeface="Calibri" panose="020F0502020204030204" pitchFamily="34" charset="0"/>
            </a:endParaRPr>
          </a:p>
          <a:p>
            <a:endParaRPr lang="en-US" dirty="0"/>
          </a:p>
        </p:txBody>
      </p:sp>
      <p:sp>
        <p:nvSpPr>
          <p:cNvPr id="9" name="TextBox 8">
            <a:extLst>
              <a:ext uri="{FF2B5EF4-FFF2-40B4-BE49-F238E27FC236}">
                <a16:creationId xmlns:a16="http://schemas.microsoft.com/office/drawing/2014/main" id="{E932D7DF-CED9-4807-81A8-C30E66C18BB8}"/>
              </a:ext>
            </a:extLst>
          </p:cNvPr>
          <p:cNvSpPr txBox="1"/>
          <p:nvPr/>
        </p:nvSpPr>
        <p:spPr>
          <a:xfrm>
            <a:off x="4967469" y="4958079"/>
            <a:ext cx="3588034" cy="923330"/>
          </a:xfrm>
          <a:prstGeom prst="rect">
            <a:avLst/>
          </a:prstGeom>
          <a:noFill/>
        </p:spPr>
        <p:txBody>
          <a:bodyPr wrap="none" rtlCol="0">
            <a:spAutoFit/>
          </a:bodyPr>
          <a:lstStyle/>
          <a:p>
            <a:r>
              <a:rPr lang="en-US" u="sng" dirty="0">
                <a:solidFill>
                  <a:srgbClr val="000000"/>
                </a:solidFill>
                <a:latin typeface="Calibri" panose="020F0502020204030204" pitchFamily="34" charset="0"/>
                <a:ea typeface="Calibri" panose="020F0502020204030204" pitchFamily="34" charset="0"/>
              </a:rPr>
              <a:t>Imaging</a:t>
            </a:r>
            <a:r>
              <a:rPr lang="en-US" dirty="0">
                <a:solidFill>
                  <a:srgbClr val="000000"/>
                </a:solidFill>
                <a:latin typeface="Calibri" panose="020F0502020204030204" pitchFamily="34" charset="0"/>
                <a:ea typeface="Calibri" panose="020F0502020204030204" pitchFamily="34" charset="0"/>
              </a:rPr>
              <a:t> radiography or in CT mode: </a:t>
            </a:r>
            <a:endParaRPr lang="en-US" dirty="0">
              <a:latin typeface="Calibri" panose="020F0502020204030204" pitchFamily="34"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Field Of View = (2mm)</a:t>
            </a:r>
            <a:r>
              <a:rPr lang="en-US" baseline="30000" dirty="0">
                <a:solidFill>
                  <a:srgbClr val="000000"/>
                </a:solidFill>
                <a:latin typeface="Calibri" panose="020F0502020204030204" pitchFamily="34" charset="0"/>
                <a:ea typeface="Calibri" panose="020F0502020204030204" pitchFamily="34" charset="0"/>
              </a:rPr>
              <a:t>2</a:t>
            </a:r>
            <a:endParaRPr lang="en-US" baseline="30000" dirty="0">
              <a:latin typeface="Calibri" panose="020F0502020204030204" pitchFamily="34"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80 fps. Resolution = 6 </a:t>
            </a:r>
            <a:r>
              <a:rPr lang="en-US" dirty="0">
                <a:solidFill>
                  <a:srgbClr val="000000"/>
                </a:solidFill>
                <a:latin typeface="Calibri" panose="020F0502020204030204" pitchFamily="34" charset="0"/>
                <a:ea typeface="Calibri" panose="020F0502020204030204" pitchFamily="34" charset="0"/>
                <a:sym typeface="Symbol" panose="05050102010706020507" pitchFamily="18" charset="2"/>
              </a:rPr>
              <a:t>m</a:t>
            </a:r>
            <a:endParaRPr lang="en-US" dirty="0">
              <a:latin typeface="Calibri" panose="020F0502020204030204" pitchFamily="34" charset="0"/>
              <a:ea typeface="Calibri" panose="020F0502020204030204" pitchFamily="34" charset="0"/>
            </a:endParaRPr>
          </a:p>
        </p:txBody>
      </p:sp>
      <p:grpSp>
        <p:nvGrpSpPr>
          <p:cNvPr id="4" name="Group 3">
            <a:extLst>
              <a:ext uri="{FF2B5EF4-FFF2-40B4-BE49-F238E27FC236}">
                <a16:creationId xmlns:a16="http://schemas.microsoft.com/office/drawing/2014/main" id="{94C3D586-35AE-41FC-B46E-6581CAAE3FB9}"/>
              </a:ext>
            </a:extLst>
          </p:cNvPr>
          <p:cNvGrpSpPr/>
          <p:nvPr/>
        </p:nvGrpSpPr>
        <p:grpSpPr>
          <a:xfrm>
            <a:off x="1571015" y="1056582"/>
            <a:ext cx="8123464" cy="3744988"/>
            <a:chOff x="2003722" y="1165354"/>
            <a:chExt cx="8123464" cy="3744988"/>
          </a:xfrm>
        </p:grpSpPr>
        <p:pic>
          <p:nvPicPr>
            <p:cNvPr id="7" name="Picture 6">
              <a:extLst>
                <a:ext uri="{FF2B5EF4-FFF2-40B4-BE49-F238E27FC236}">
                  <a16:creationId xmlns:a16="http://schemas.microsoft.com/office/drawing/2014/main" id="{7DE03C4F-3AA2-456E-A39B-E6DA3D9639F1}"/>
                </a:ext>
              </a:extLst>
            </p:cNvPr>
            <p:cNvPicPr>
              <a:picLocks noChangeAspect="1"/>
            </p:cNvPicPr>
            <p:nvPr/>
          </p:nvPicPr>
          <p:blipFill rotWithShape="1">
            <a:blip r:embed="rId3"/>
            <a:srcRect r="7200"/>
            <a:stretch/>
          </p:blipFill>
          <p:spPr>
            <a:xfrm>
              <a:off x="2240487" y="1165354"/>
              <a:ext cx="7886699" cy="3744988"/>
            </a:xfrm>
            <a:prstGeom prst="rect">
              <a:avLst/>
            </a:prstGeom>
          </p:spPr>
        </p:pic>
        <p:pic>
          <p:nvPicPr>
            <p:cNvPr id="11" name="Picture 10">
              <a:extLst>
                <a:ext uri="{FF2B5EF4-FFF2-40B4-BE49-F238E27FC236}">
                  <a16:creationId xmlns:a16="http://schemas.microsoft.com/office/drawing/2014/main" id="{20F0A561-D689-41D1-984B-8EEC1C1FE309}"/>
                </a:ext>
              </a:extLst>
            </p:cNvPr>
            <p:cNvPicPr>
              <a:picLocks noChangeAspect="1"/>
            </p:cNvPicPr>
            <p:nvPr/>
          </p:nvPicPr>
          <p:blipFill rotWithShape="1">
            <a:blip r:embed="rId4"/>
            <a:srcRect l="13750" t="39865" r="64167" b="19946"/>
            <a:stretch/>
          </p:blipFill>
          <p:spPr>
            <a:xfrm>
              <a:off x="2003722" y="1165354"/>
              <a:ext cx="2981461" cy="1526011"/>
            </a:xfrm>
            <a:prstGeom prst="rect">
              <a:avLst/>
            </a:prstGeom>
          </p:spPr>
        </p:pic>
        <p:sp>
          <p:nvSpPr>
            <p:cNvPr id="3" name="TextBox 2">
              <a:extLst>
                <a:ext uri="{FF2B5EF4-FFF2-40B4-BE49-F238E27FC236}">
                  <a16:creationId xmlns:a16="http://schemas.microsoft.com/office/drawing/2014/main" id="{14A1A3BF-F884-4207-87B6-48A9AE3F31F7}"/>
                </a:ext>
              </a:extLst>
            </p:cNvPr>
            <p:cNvSpPr txBox="1"/>
            <p:nvPr/>
          </p:nvSpPr>
          <p:spPr>
            <a:xfrm>
              <a:off x="2064814" y="2304446"/>
              <a:ext cx="1527571" cy="738664"/>
            </a:xfrm>
            <a:prstGeom prst="rect">
              <a:avLst/>
            </a:prstGeom>
            <a:solidFill>
              <a:schemeClr val="bg1"/>
            </a:solidFill>
          </p:spPr>
          <p:txBody>
            <a:bodyPr wrap="square" rtlCol="0">
              <a:spAutoFit/>
            </a:bodyPr>
            <a:lstStyle/>
            <a:p>
              <a:pPr algn="ctr"/>
              <a:r>
                <a:rPr lang="en-US" sz="1400" dirty="0"/>
                <a:t>SEM image of U-10Zr sliver samples</a:t>
              </a:r>
            </a:p>
          </p:txBody>
        </p:sp>
        <p:sp>
          <p:nvSpPr>
            <p:cNvPr id="10" name="TextBox 9">
              <a:extLst>
                <a:ext uri="{FF2B5EF4-FFF2-40B4-BE49-F238E27FC236}">
                  <a16:creationId xmlns:a16="http://schemas.microsoft.com/office/drawing/2014/main" id="{5990B0F7-00CA-4F55-9170-78EBF170B348}"/>
                </a:ext>
              </a:extLst>
            </p:cNvPr>
            <p:cNvSpPr txBox="1"/>
            <p:nvPr/>
          </p:nvSpPr>
          <p:spPr>
            <a:xfrm>
              <a:off x="3527071" y="2294428"/>
              <a:ext cx="1451347" cy="738664"/>
            </a:xfrm>
            <a:prstGeom prst="rect">
              <a:avLst/>
            </a:prstGeom>
            <a:solidFill>
              <a:schemeClr val="bg1"/>
            </a:solidFill>
          </p:spPr>
          <p:txBody>
            <a:bodyPr wrap="square" rtlCol="0">
              <a:spAutoFit/>
            </a:bodyPr>
            <a:lstStyle/>
            <a:p>
              <a:pPr algn="ctr"/>
              <a:r>
                <a:rPr lang="en-US" sz="1400" dirty="0"/>
                <a:t>Sliver sample on its custom sample holder </a:t>
              </a:r>
            </a:p>
          </p:txBody>
        </p:sp>
      </p:grpSp>
      <p:sp>
        <p:nvSpPr>
          <p:cNvPr id="12" name="TextBox 11">
            <a:extLst>
              <a:ext uri="{FF2B5EF4-FFF2-40B4-BE49-F238E27FC236}">
                <a16:creationId xmlns:a16="http://schemas.microsoft.com/office/drawing/2014/main" id="{8A3C726E-86F5-46C7-898B-1C7F2D3DE5D5}"/>
              </a:ext>
            </a:extLst>
          </p:cNvPr>
          <p:cNvSpPr txBox="1"/>
          <p:nvPr/>
        </p:nvSpPr>
        <p:spPr>
          <a:xfrm>
            <a:off x="8657452" y="4958079"/>
            <a:ext cx="2751560" cy="923330"/>
          </a:xfrm>
          <a:prstGeom prst="rect">
            <a:avLst/>
          </a:prstGeom>
          <a:noFill/>
        </p:spPr>
        <p:txBody>
          <a:bodyPr wrap="square" rtlCol="0">
            <a:spAutoFit/>
          </a:bodyPr>
          <a:lstStyle/>
          <a:p>
            <a:r>
              <a:rPr lang="en-US" u="sng" dirty="0">
                <a:solidFill>
                  <a:srgbClr val="000000"/>
                </a:solidFill>
                <a:latin typeface="Calibri" panose="020F0502020204030204" pitchFamily="34" charset="0"/>
                <a:ea typeface="Calibri" panose="020F0502020204030204" pitchFamily="34" charset="0"/>
              </a:rPr>
              <a:t>Chemical mapping</a:t>
            </a:r>
          </a:p>
          <a:p>
            <a:r>
              <a:rPr lang="en-US" dirty="0">
                <a:solidFill>
                  <a:srgbClr val="000000"/>
                </a:solidFill>
                <a:latin typeface="Calibri" panose="020F0502020204030204" pitchFamily="34" charset="0"/>
                <a:ea typeface="Calibri" panose="020F0502020204030204" pitchFamily="34" charset="0"/>
              </a:rPr>
              <a:t>Fluorescence mode is being tested</a:t>
            </a:r>
          </a:p>
        </p:txBody>
      </p:sp>
      <p:pic>
        <p:nvPicPr>
          <p:cNvPr id="13" name="Picture 4" descr="NSUF Partners">
            <a:extLst>
              <a:ext uri="{FF2B5EF4-FFF2-40B4-BE49-F238E27FC236}">
                <a16:creationId xmlns:a16="http://schemas.microsoft.com/office/drawing/2014/main" id="{96955C01-FDB4-4DEA-9F82-88229BCAB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9358" y="2987364"/>
            <a:ext cx="1229001"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Sponsors « ONRAMPMEETINGS">
            <a:extLst>
              <a:ext uri="{FF2B5EF4-FFF2-40B4-BE49-F238E27FC236}">
                <a16:creationId xmlns:a16="http://schemas.microsoft.com/office/drawing/2014/main" id="{085D721F-F0AF-43A2-B9A6-9CDB1FE272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8635" y="1617023"/>
            <a:ext cx="1413164" cy="7315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ext&#10;&#10;Description automatically generated">
            <a:extLst>
              <a:ext uri="{FF2B5EF4-FFF2-40B4-BE49-F238E27FC236}">
                <a16:creationId xmlns:a16="http://schemas.microsoft.com/office/drawing/2014/main" id="{EC1A08C3-2DCA-497E-8FCD-3381D8219A53}"/>
              </a:ext>
            </a:extLst>
          </p:cNvPr>
          <p:cNvPicPr>
            <a:picLocks noChangeAspect="1"/>
          </p:cNvPicPr>
          <p:nvPr/>
        </p:nvPicPr>
        <p:blipFill>
          <a:blip r:embed="rId7"/>
          <a:stretch>
            <a:fillRect/>
          </a:stretch>
        </p:blipFill>
        <p:spPr>
          <a:xfrm>
            <a:off x="10114541" y="2399713"/>
            <a:ext cx="1498634" cy="365760"/>
          </a:xfrm>
          <a:prstGeom prst="rect">
            <a:avLst/>
          </a:prstGeom>
        </p:spPr>
      </p:pic>
    </p:spTree>
    <p:extLst>
      <p:ext uri="{BB962C8B-B14F-4D97-AF65-F5344CB8AC3E}">
        <p14:creationId xmlns:p14="http://schemas.microsoft.com/office/powerpoint/2010/main" val="1581453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2DB3CE-CF08-449B-BCD8-B91BC1766EC7}"/>
              </a:ext>
            </a:extLst>
          </p:cNvPr>
          <p:cNvSpPr txBox="1"/>
          <p:nvPr/>
        </p:nvSpPr>
        <p:spPr>
          <a:xfrm>
            <a:off x="7706902" y="566724"/>
            <a:ext cx="4327156" cy="4801314"/>
          </a:xfrm>
          <a:prstGeom prst="rect">
            <a:avLst/>
          </a:prstGeom>
          <a:noFill/>
        </p:spPr>
        <p:txBody>
          <a:bodyPr wrap="square" rtlCol="0">
            <a:spAutoFit/>
          </a:bodyPr>
          <a:lstStyle/>
          <a:p>
            <a:pPr algn="just"/>
            <a:r>
              <a:rPr lang="en-US" b="1" dirty="0"/>
              <a:t>Goal</a:t>
            </a:r>
            <a:r>
              <a:rPr lang="en-US" dirty="0"/>
              <a:t>: non-destructive examination of an encapsulated nuclear fuel particle (TRISO, spherical).  </a:t>
            </a:r>
          </a:p>
          <a:p>
            <a:pPr algn="just"/>
            <a:endParaRPr lang="en-US" b="1" dirty="0"/>
          </a:p>
          <a:p>
            <a:pPr algn="just"/>
            <a:r>
              <a:rPr lang="en-US" b="1" dirty="0"/>
              <a:t>Method</a:t>
            </a:r>
            <a:r>
              <a:rPr lang="en-US" dirty="0"/>
              <a:t>: absorption contrast (full-field radiography) and phase imaging (XRD-CT, 25 </a:t>
            </a:r>
            <a:r>
              <a:rPr lang="en-US" dirty="0">
                <a:sym typeface="Symbol" panose="05050102010706020507" pitchFamily="18" charset="2"/>
              </a:rPr>
              <a:t>m beam</a:t>
            </a:r>
            <a:r>
              <a:rPr lang="en-US" dirty="0"/>
              <a:t>).</a:t>
            </a:r>
          </a:p>
          <a:p>
            <a:pPr algn="just"/>
            <a:endParaRPr lang="en-US" dirty="0"/>
          </a:p>
          <a:p>
            <a:pPr algn="just"/>
            <a:r>
              <a:rPr lang="en-US" b="1" dirty="0"/>
              <a:t>Here</a:t>
            </a:r>
            <a:r>
              <a:rPr lang="en-US" dirty="0"/>
              <a:t>: A) surrogate particle; B) full-field image (6 </a:t>
            </a:r>
            <a:r>
              <a:rPr lang="en-US" dirty="0">
                <a:sym typeface="Symbol" panose="05050102010706020507" pitchFamily="18" charset="2"/>
              </a:rPr>
              <a:t>m resolution)</a:t>
            </a:r>
            <a:r>
              <a:rPr lang="en-US" dirty="0"/>
              <a:t>; C) diffraction CT in the equatorial plane reveals the 0.5 mm-OD kernel (HfO</a:t>
            </a:r>
            <a:r>
              <a:rPr lang="en-US" baseline="-25000" dirty="0"/>
              <a:t>2</a:t>
            </a:r>
            <a:r>
              <a:rPr lang="en-US" dirty="0"/>
              <a:t>), the buffer and the ceramic encapsulation.</a:t>
            </a:r>
          </a:p>
          <a:p>
            <a:pPr algn="just"/>
            <a:endParaRPr lang="en-US" dirty="0"/>
          </a:p>
          <a:p>
            <a:pPr algn="just"/>
            <a:endParaRPr lang="en-US" dirty="0"/>
          </a:p>
          <a:p>
            <a:pPr algn="just"/>
            <a:r>
              <a:rPr lang="en-US" i="1" dirty="0"/>
              <a:t>Courtesy of M. Topsakal (BNL) and M. </a:t>
            </a:r>
            <a:r>
              <a:rPr lang="en-US" i="1" dirty="0" err="1"/>
              <a:t>Nedim</a:t>
            </a:r>
            <a:r>
              <a:rPr lang="en-US" i="1" dirty="0"/>
              <a:t> </a:t>
            </a:r>
            <a:r>
              <a:rPr lang="en-US" i="1" dirty="0" err="1"/>
              <a:t>Cimbiz</a:t>
            </a:r>
            <a:r>
              <a:rPr lang="en-US" i="1" dirty="0"/>
              <a:t> (INL) </a:t>
            </a:r>
          </a:p>
        </p:txBody>
      </p:sp>
      <p:pic>
        <p:nvPicPr>
          <p:cNvPr id="22" name="Graphic 3">
            <a:extLst>
              <a:ext uri="{FF2B5EF4-FFF2-40B4-BE49-F238E27FC236}">
                <a16:creationId xmlns:a16="http://schemas.microsoft.com/office/drawing/2014/main" id="{9F01058F-7644-41B8-BC6B-40BCC12B3D42}"/>
              </a:ext>
            </a:extLst>
          </p:cNvPr>
          <p:cNvPicPr/>
          <p:nvPr/>
        </p:nvPicPr>
        <p:blipFill>
          <a:blip r:embed="rId3"/>
          <a:stretch/>
        </p:blipFill>
        <p:spPr>
          <a:xfrm>
            <a:off x="12444910" y="486968"/>
            <a:ext cx="5233680" cy="3686040"/>
          </a:xfrm>
          <a:prstGeom prst="rect">
            <a:avLst/>
          </a:prstGeom>
          <a:ln w="0">
            <a:noFill/>
          </a:ln>
        </p:spPr>
      </p:pic>
      <p:pic>
        <p:nvPicPr>
          <p:cNvPr id="44" name="Picture 24">
            <a:extLst>
              <a:ext uri="{FF2B5EF4-FFF2-40B4-BE49-F238E27FC236}">
                <a16:creationId xmlns:a16="http://schemas.microsoft.com/office/drawing/2014/main" id="{02260C85-E162-4218-997A-37B069007B15}"/>
              </a:ext>
            </a:extLst>
          </p:cNvPr>
          <p:cNvPicPr/>
          <p:nvPr/>
        </p:nvPicPr>
        <p:blipFill>
          <a:blip r:embed="rId4"/>
          <a:stretch/>
        </p:blipFill>
        <p:spPr>
          <a:xfrm>
            <a:off x="14076568" y="4434952"/>
            <a:ext cx="2679473" cy="2489741"/>
          </a:xfrm>
          <a:prstGeom prst="rect">
            <a:avLst/>
          </a:prstGeom>
          <a:ln w="0">
            <a:noFill/>
          </a:ln>
        </p:spPr>
      </p:pic>
      <p:pic>
        <p:nvPicPr>
          <p:cNvPr id="45" name="Picture 27">
            <a:extLst>
              <a:ext uri="{FF2B5EF4-FFF2-40B4-BE49-F238E27FC236}">
                <a16:creationId xmlns:a16="http://schemas.microsoft.com/office/drawing/2014/main" id="{FFBF899D-9D0A-4B0D-A350-0281B16E4D34}"/>
              </a:ext>
            </a:extLst>
          </p:cNvPr>
          <p:cNvPicPr/>
          <p:nvPr/>
        </p:nvPicPr>
        <p:blipFill>
          <a:blip r:embed="rId5"/>
          <a:stretch/>
        </p:blipFill>
        <p:spPr>
          <a:xfrm>
            <a:off x="3988060" y="2218792"/>
            <a:ext cx="3672360" cy="4432320"/>
          </a:xfrm>
          <a:prstGeom prst="rect">
            <a:avLst/>
          </a:prstGeom>
          <a:ln w="0">
            <a:noFill/>
          </a:ln>
        </p:spPr>
      </p:pic>
      <p:sp>
        <p:nvSpPr>
          <p:cNvPr id="49" name="TextBox 36">
            <a:extLst>
              <a:ext uri="{FF2B5EF4-FFF2-40B4-BE49-F238E27FC236}">
                <a16:creationId xmlns:a16="http://schemas.microsoft.com/office/drawing/2014/main" id="{0A0B828F-D456-404D-86D7-47F4EB79B6F8}"/>
              </a:ext>
            </a:extLst>
          </p:cNvPr>
          <p:cNvSpPr/>
          <p:nvPr/>
        </p:nvSpPr>
        <p:spPr>
          <a:xfrm>
            <a:off x="5641852" y="2318512"/>
            <a:ext cx="1938136" cy="29993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050" b="0" i="1" strike="noStrike" spc="-1">
                <a:solidFill>
                  <a:srgbClr val="2F5496"/>
                </a:solidFill>
                <a:latin typeface="Arial"/>
              </a:rPr>
              <a:t>XRD pattern from SiC layer</a:t>
            </a: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r>
              <a:rPr lang="en-US" sz="1050" b="0" i="1" strike="noStrike" spc="-1">
                <a:solidFill>
                  <a:srgbClr val="2F5496"/>
                </a:solidFill>
                <a:latin typeface="Arial"/>
              </a:rPr>
              <a:t>XRD pattern from buffer layer</a:t>
            </a: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endParaRPr lang="en-US" sz="1050" b="0" i="1" strike="noStrike" spc="-1">
              <a:latin typeface="Arial"/>
            </a:endParaRPr>
          </a:p>
          <a:p>
            <a:pPr>
              <a:lnSpc>
                <a:spcPct val="100000"/>
              </a:lnSpc>
              <a:buNone/>
            </a:pPr>
            <a:r>
              <a:rPr lang="en-US" sz="1050" b="0" i="1" strike="noStrike" spc="-1">
                <a:solidFill>
                  <a:srgbClr val="2F5496"/>
                </a:solidFill>
                <a:latin typeface="Arial"/>
              </a:rPr>
              <a:t>XRD pattern from kernel</a:t>
            </a:r>
            <a:endParaRPr lang="en-US" sz="1050" b="0" i="1" strike="noStrike" spc="-1">
              <a:latin typeface="Arial"/>
            </a:endParaRPr>
          </a:p>
        </p:txBody>
      </p:sp>
      <p:pic>
        <p:nvPicPr>
          <p:cNvPr id="50" name="Picture 30">
            <a:extLst>
              <a:ext uri="{FF2B5EF4-FFF2-40B4-BE49-F238E27FC236}">
                <a16:creationId xmlns:a16="http://schemas.microsoft.com/office/drawing/2014/main" id="{F0D43190-3563-43F3-B771-B73035A42484}"/>
              </a:ext>
            </a:extLst>
          </p:cNvPr>
          <p:cNvPicPr/>
          <p:nvPr/>
        </p:nvPicPr>
        <p:blipFill>
          <a:blip r:embed="rId6"/>
          <a:stretch/>
        </p:blipFill>
        <p:spPr>
          <a:xfrm>
            <a:off x="774924" y="110632"/>
            <a:ext cx="3006000" cy="3428640"/>
          </a:xfrm>
          <a:prstGeom prst="rect">
            <a:avLst/>
          </a:prstGeom>
          <a:ln w="12700">
            <a:solidFill>
              <a:srgbClr val="003493"/>
            </a:solidFill>
            <a:prstDash val="sysDash"/>
            <a:round/>
          </a:ln>
        </p:spPr>
      </p:pic>
      <p:sp>
        <p:nvSpPr>
          <p:cNvPr id="51" name="Straight Arrow Connector 38">
            <a:extLst>
              <a:ext uri="{FF2B5EF4-FFF2-40B4-BE49-F238E27FC236}">
                <a16:creationId xmlns:a16="http://schemas.microsoft.com/office/drawing/2014/main" id="{87584016-2059-49D6-A259-1F7014FEB769}"/>
              </a:ext>
            </a:extLst>
          </p:cNvPr>
          <p:cNvSpPr/>
          <p:nvPr/>
        </p:nvSpPr>
        <p:spPr>
          <a:xfrm flipV="1">
            <a:off x="2278284" y="310792"/>
            <a:ext cx="1727640" cy="447480"/>
          </a:xfrm>
          <a:custGeom>
            <a:avLst/>
            <a:gdLst/>
            <a:ahLst/>
            <a:cxnLst/>
            <a:rect l="l" t="t" r="r" b="b"/>
            <a:pathLst>
              <a:path w="21600" h="21600">
                <a:moveTo>
                  <a:pt x="0" y="0"/>
                </a:moveTo>
                <a:lnTo>
                  <a:pt x="21600" y="21600"/>
                </a:lnTo>
              </a:path>
            </a:pathLst>
          </a:custGeom>
          <a:noFill/>
          <a:ln w="19050">
            <a:solidFill>
              <a:srgbClr val="0070C0"/>
            </a:solidFill>
            <a:tailEnd type="triangle" w="med" len="med"/>
          </a:ln>
        </p:spPr>
        <p:style>
          <a:lnRef idx="1">
            <a:schemeClr val="accent1"/>
          </a:lnRef>
          <a:fillRef idx="0">
            <a:schemeClr val="accent1"/>
          </a:fillRef>
          <a:effectRef idx="0">
            <a:schemeClr val="accent1"/>
          </a:effectRef>
          <a:fontRef idx="minor"/>
        </p:style>
      </p:sp>
      <p:sp>
        <p:nvSpPr>
          <p:cNvPr id="52" name="Straight Arrow Connector 40">
            <a:extLst>
              <a:ext uri="{FF2B5EF4-FFF2-40B4-BE49-F238E27FC236}">
                <a16:creationId xmlns:a16="http://schemas.microsoft.com/office/drawing/2014/main" id="{E4A9DCDB-AD44-4C67-9E0F-0F95C793E85D}"/>
              </a:ext>
            </a:extLst>
          </p:cNvPr>
          <p:cNvSpPr/>
          <p:nvPr/>
        </p:nvSpPr>
        <p:spPr>
          <a:xfrm flipV="1">
            <a:off x="2333364" y="535072"/>
            <a:ext cx="1672200" cy="341640"/>
          </a:xfrm>
          <a:custGeom>
            <a:avLst/>
            <a:gdLst/>
            <a:ahLst/>
            <a:cxnLst/>
            <a:rect l="l" t="t" r="r" b="b"/>
            <a:pathLst>
              <a:path w="21600" h="21600">
                <a:moveTo>
                  <a:pt x="0" y="0"/>
                </a:moveTo>
                <a:lnTo>
                  <a:pt x="21600" y="21600"/>
                </a:lnTo>
              </a:path>
            </a:pathLst>
          </a:custGeom>
          <a:noFill/>
          <a:ln w="12700">
            <a:solidFill>
              <a:srgbClr val="0070C0"/>
            </a:solidFill>
            <a:tailEnd type="triangle" w="med" len="med"/>
          </a:ln>
        </p:spPr>
        <p:style>
          <a:lnRef idx="1">
            <a:schemeClr val="accent1"/>
          </a:lnRef>
          <a:fillRef idx="0">
            <a:schemeClr val="accent1"/>
          </a:fillRef>
          <a:effectRef idx="0">
            <a:schemeClr val="accent1"/>
          </a:effectRef>
          <a:fontRef idx="minor"/>
        </p:style>
      </p:sp>
      <p:sp>
        <p:nvSpPr>
          <p:cNvPr id="53" name="Straight Arrow Connector 42">
            <a:extLst>
              <a:ext uri="{FF2B5EF4-FFF2-40B4-BE49-F238E27FC236}">
                <a16:creationId xmlns:a16="http://schemas.microsoft.com/office/drawing/2014/main" id="{217A6F7C-4C86-4137-AA1E-CC2064798834}"/>
              </a:ext>
            </a:extLst>
          </p:cNvPr>
          <p:cNvSpPr/>
          <p:nvPr/>
        </p:nvSpPr>
        <p:spPr>
          <a:xfrm flipV="1">
            <a:off x="2333364" y="865192"/>
            <a:ext cx="1702080" cy="119520"/>
          </a:xfrm>
          <a:custGeom>
            <a:avLst/>
            <a:gdLst/>
            <a:ahLst/>
            <a:cxnLst/>
            <a:rect l="l" t="t" r="r" b="b"/>
            <a:pathLst>
              <a:path w="21600" h="21600">
                <a:moveTo>
                  <a:pt x="0" y="0"/>
                </a:moveTo>
                <a:lnTo>
                  <a:pt x="21600" y="21600"/>
                </a:lnTo>
              </a:path>
            </a:pathLst>
          </a:custGeom>
          <a:noFill/>
          <a:ln w="19050">
            <a:solidFill>
              <a:srgbClr val="0070C0"/>
            </a:solidFill>
            <a:tailEnd type="triangle" w="med" len="med"/>
          </a:ln>
        </p:spPr>
        <p:style>
          <a:lnRef idx="1">
            <a:schemeClr val="accent1"/>
          </a:lnRef>
          <a:fillRef idx="0">
            <a:schemeClr val="accent1"/>
          </a:fillRef>
          <a:effectRef idx="0">
            <a:schemeClr val="accent1"/>
          </a:effectRef>
          <a:fontRef idx="minor"/>
        </p:style>
      </p:sp>
      <p:sp>
        <p:nvSpPr>
          <p:cNvPr id="54" name="Straight Arrow Connector 44">
            <a:extLst>
              <a:ext uri="{FF2B5EF4-FFF2-40B4-BE49-F238E27FC236}">
                <a16:creationId xmlns:a16="http://schemas.microsoft.com/office/drawing/2014/main" id="{CB117E2C-4423-4DD9-8E7C-62C7A089ED6A}"/>
              </a:ext>
            </a:extLst>
          </p:cNvPr>
          <p:cNvSpPr/>
          <p:nvPr/>
        </p:nvSpPr>
        <p:spPr>
          <a:xfrm>
            <a:off x="2333364" y="1185952"/>
            <a:ext cx="1672200" cy="29520"/>
          </a:xfrm>
          <a:custGeom>
            <a:avLst/>
            <a:gdLst/>
            <a:ahLst/>
            <a:cxnLst/>
            <a:rect l="l" t="t" r="r" b="b"/>
            <a:pathLst>
              <a:path w="21600" h="21600">
                <a:moveTo>
                  <a:pt x="0" y="0"/>
                </a:moveTo>
                <a:lnTo>
                  <a:pt x="21600" y="21600"/>
                </a:lnTo>
              </a:path>
            </a:pathLst>
          </a:custGeom>
          <a:noFill/>
          <a:ln w="19050">
            <a:solidFill>
              <a:srgbClr val="0070C0"/>
            </a:solidFill>
            <a:tailEnd type="triangle" w="med" len="med"/>
          </a:ln>
        </p:spPr>
        <p:style>
          <a:lnRef idx="1">
            <a:schemeClr val="accent1"/>
          </a:lnRef>
          <a:fillRef idx="0">
            <a:schemeClr val="accent1"/>
          </a:fillRef>
          <a:effectRef idx="0">
            <a:schemeClr val="accent1"/>
          </a:effectRef>
          <a:fontRef idx="minor"/>
        </p:style>
      </p:sp>
      <p:sp>
        <p:nvSpPr>
          <p:cNvPr id="55" name="Straight Arrow Connector 45">
            <a:extLst>
              <a:ext uri="{FF2B5EF4-FFF2-40B4-BE49-F238E27FC236}">
                <a16:creationId xmlns:a16="http://schemas.microsoft.com/office/drawing/2014/main" id="{3F5430D8-39AF-42BD-9579-61B1FAF0416E}"/>
              </a:ext>
            </a:extLst>
          </p:cNvPr>
          <p:cNvSpPr/>
          <p:nvPr/>
        </p:nvSpPr>
        <p:spPr>
          <a:xfrm flipV="1">
            <a:off x="2333364" y="1642072"/>
            <a:ext cx="1672200" cy="233280"/>
          </a:xfrm>
          <a:custGeom>
            <a:avLst/>
            <a:gdLst/>
            <a:ahLst/>
            <a:cxnLst/>
            <a:rect l="l" t="t" r="r" b="b"/>
            <a:pathLst>
              <a:path w="21600" h="21600">
                <a:moveTo>
                  <a:pt x="0" y="0"/>
                </a:moveTo>
                <a:lnTo>
                  <a:pt x="21600" y="21600"/>
                </a:lnTo>
              </a:path>
            </a:pathLst>
          </a:custGeom>
          <a:noFill/>
          <a:ln w="19050">
            <a:solidFill>
              <a:srgbClr val="0070C0"/>
            </a:solidFill>
            <a:tailEnd type="triangle" w="med" len="med"/>
          </a:ln>
        </p:spPr>
        <p:style>
          <a:lnRef idx="1">
            <a:schemeClr val="accent1"/>
          </a:lnRef>
          <a:fillRef idx="0">
            <a:schemeClr val="accent1"/>
          </a:fillRef>
          <a:effectRef idx="0">
            <a:schemeClr val="accent1"/>
          </a:effectRef>
          <a:fontRef idx="minor"/>
        </p:style>
      </p:sp>
      <p:sp>
        <p:nvSpPr>
          <p:cNvPr id="56" name="Straight Arrow Connector 46">
            <a:extLst>
              <a:ext uri="{FF2B5EF4-FFF2-40B4-BE49-F238E27FC236}">
                <a16:creationId xmlns:a16="http://schemas.microsoft.com/office/drawing/2014/main" id="{9F207D72-17C2-4899-946E-9C9EFFA334A3}"/>
              </a:ext>
            </a:extLst>
          </p:cNvPr>
          <p:cNvSpPr/>
          <p:nvPr/>
        </p:nvSpPr>
        <p:spPr>
          <a:xfrm flipV="1">
            <a:off x="2333364" y="2218792"/>
            <a:ext cx="1635344" cy="346320"/>
          </a:xfrm>
          <a:custGeom>
            <a:avLst/>
            <a:gdLst/>
            <a:ahLst/>
            <a:cxnLst/>
            <a:rect l="l" t="t" r="r" b="b"/>
            <a:pathLst>
              <a:path w="21600" h="21600">
                <a:moveTo>
                  <a:pt x="0" y="0"/>
                </a:moveTo>
                <a:lnTo>
                  <a:pt x="21600" y="21600"/>
                </a:lnTo>
              </a:path>
            </a:pathLst>
          </a:custGeom>
          <a:noFill/>
          <a:ln w="19050">
            <a:solidFill>
              <a:srgbClr val="0070C0"/>
            </a:solidFill>
            <a:tailEnd type="triangle" w="med" len="med"/>
          </a:ln>
        </p:spPr>
        <p:style>
          <a:lnRef idx="1">
            <a:schemeClr val="accent1"/>
          </a:lnRef>
          <a:fillRef idx="0">
            <a:schemeClr val="accent1"/>
          </a:fillRef>
          <a:effectRef idx="0">
            <a:schemeClr val="accent1"/>
          </a:effectRef>
          <a:fontRef idx="minor"/>
        </p:style>
      </p:sp>
      <p:sp>
        <p:nvSpPr>
          <p:cNvPr id="57" name="TextBox 47">
            <a:extLst>
              <a:ext uri="{FF2B5EF4-FFF2-40B4-BE49-F238E27FC236}">
                <a16:creationId xmlns:a16="http://schemas.microsoft.com/office/drawing/2014/main" id="{3251A96B-D773-4F70-AE57-AF7ECCB696FB}"/>
              </a:ext>
            </a:extLst>
          </p:cNvPr>
          <p:cNvSpPr/>
          <p:nvPr/>
        </p:nvSpPr>
        <p:spPr>
          <a:xfrm>
            <a:off x="4054524" y="12712"/>
            <a:ext cx="1228839"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i="1" strike="noStrike" spc="-1">
                <a:solidFill>
                  <a:srgbClr val="2F5496"/>
                </a:solidFill>
                <a:latin typeface="Arial"/>
              </a:rPr>
              <a:t>OPyC layer</a:t>
            </a:r>
            <a:endParaRPr lang="en-US" sz="1600" b="0" i="1" strike="noStrike" spc="-1">
              <a:latin typeface="Arial"/>
            </a:endParaRPr>
          </a:p>
        </p:txBody>
      </p:sp>
      <p:sp>
        <p:nvSpPr>
          <p:cNvPr id="58" name="TextBox 48">
            <a:extLst>
              <a:ext uri="{FF2B5EF4-FFF2-40B4-BE49-F238E27FC236}">
                <a16:creationId xmlns:a16="http://schemas.microsoft.com/office/drawing/2014/main" id="{86F26297-A2D6-4D4F-9230-EDDEC6E896B6}"/>
              </a:ext>
            </a:extLst>
          </p:cNvPr>
          <p:cNvSpPr/>
          <p:nvPr/>
        </p:nvSpPr>
        <p:spPr>
          <a:xfrm>
            <a:off x="4068564" y="351112"/>
            <a:ext cx="1010959"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i="1" strike="noStrike" spc="-1">
                <a:solidFill>
                  <a:srgbClr val="2F5496"/>
                </a:solidFill>
                <a:latin typeface="Arial"/>
              </a:rPr>
              <a:t>SiC layer</a:t>
            </a:r>
            <a:endParaRPr lang="en-US" sz="1600" b="0" i="1" strike="noStrike" spc="-1">
              <a:latin typeface="Arial"/>
            </a:endParaRPr>
          </a:p>
        </p:txBody>
      </p:sp>
      <p:sp>
        <p:nvSpPr>
          <p:cNvPr id="59" name="TextBox 50">
            <a:extLst>
              <a:ext uri="{FF2B5EF4-FFF2-40B4-BE49-F238E27FC236}">
                <a16:creationId xmlns:a16="http://schemas.microsoft.com/office/drawing/2014/main" id="{56E2E6A7-2999-4AD8-A9FC-289351B9A49B}"/>
              </a:ext>
            </a:extLst>
          </p:cNvPr>
          <p:cNvSpPr/>
          <p:nvPr/>
        </p:nvSpPr>
        <p:spPr>
          <a:xfrm>
            <a:off x="4043004" y="680512"/>
            <a:ext cx="1126247"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i="1" strike="noStrike" spc="-1">
                <a:solidFill>
                  <a:srgbClr val="2F5496"/>
                </a:solidFill>
                <a:latin typeface="Arial"/>
              </a:rPr>
              <a:t>IPyC layer</a:t>
            </a:r>
            <a:endParaRPr lang="en-US" sz="1600" b="0" i="1" strike="noStrike" spc="-1">
              <a:latin typeface="Arial"/>
            </a:endParaRPr>
          </a:p>
        </p:txBody>
      </p:sp>
      <p:sp>
        <p:nvSpPr>
          <p:cNvPr id="60" name="TextBox 53">
            <a:extLst>
              <a:ext uri="{FF2B5EF4-FFF2-40B4-BE49-F238E27FC236}">
                <a16:creationId xmlns:a16="http://schemas.microsoft.com/office/drawing/2014/main" id="{9556D0F2-DF1F-45BB-8391-C6FC3678FC44}"/>
              </a:ext>
            </a:extLst>
          </p:cNvPr>
          <p:cNvSpPr/>
          <p:nvPr/>
        </p:nvSpPr>
        <p:spPr>
          <a:xfrm>
            <a:off x="4069644" y="1089832"/>
            <a:ext cx="1226467"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i="1" strike="noStrike" spc="-1">
                <a:solidFill>
                  <a:srgbClr val="2F5496"/>
                </a:solidFill>
                <a:latin typeface="Arial"/>
              </a:rPr>
              <a:t>Buffer layer</a:t>
            </a:r>
            <a:endParaRPr lang="en-US" sz="1600" b="0" i="1" strike="noStrike" spc="-1">
              <a:latin typeface="Arial"/>
            </a:endParaRPr>
          </a:p>
        </p:txBody>
      </p:sp>
      <p:sp>
        <p:nvSpPr>
          <p:cNvPr id="61" name="TextBox 54">
            <a:extLst>
              <a:ext uri="{FF2B5EF4-FFF2-40B4-BE49-F238E27FC236}">
                <a16:creationId xmlns:a16="http://schemas.microsoft.com/office/drawing/2014/main" id="{02E59EEA-9828-46A8-A5AD-F1823615AC10}"/>
              </a:ext>
            </a:extLst>
          </p:cNvPr>
          <p:cNvSpPr/>
          <p:nvPr/>
        </p:nvSpPr>
        <p:spPr>
          <a:xfrm>
            <a:off x="4073964" y="1462432"/>
            <a:ext cx="1408056"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i="1" strike="noStrike" spc="-1">
                <a:solidFill>
                  <a:srgbClr val="2F5496"/>
                </a:solidFill>
                <a:latin typeface="Arial"/>
              </a:rPr>
              <a:t>Kernel (HfO</a:t>
            </a:r>
            <a:r>
              <a:rPr lang="en-US" sz="1600" b="0" i="1" strike="noStrike" spc="-1" baseline="-25000">
                <a:solidFill>
                  <a:srgbClr val="2F5496"/>
                </a:solidFill>
                <a:latin typeface="Arial"/>
              </a:rPr>
              <a:t>2</a:t>
            </a:r>
            <a:r>
              <a:rPr lang="en-US" sz="1600" b="0" i="1" strike="noStrike" spc="-1">
                <a:solidFill>
                  <a:srgbClr val="2F5496"/>
                </a:solidFill>
                <a:latin typeface="Arial"/>
              </a:rPr>
              <a:t>)</a:t>
            </a:r>
            <a:endParaRPr lang="en-US" sz="1600" b="0" i="1" strike="noStrike" spc="-1">
              <a:latin typeface="Arial"/>
            </a:endParaRPr>
          </a:p>
        </p:txBody>
      </p:sp>
      <p:sp>
        <p:nvSpPr>
          <p:cNvPr id="62" name="TextBox 55">
            <a:extLst>
              <a:ext uri="{FF2B5EF4-FFF2-40B4-BE49-F238E27FC236}">
                <a16:creationId xmlns:a16="http://schemas.microsoft.com/office/drawing/2014/main" id="{5C4D8061-95B9-4D9E-87A7-F2B47538545C}"/>
              </a:ext>
            </a:extLst>
          </p:cNvPr>
          <p:cNvSpPr/>
          <p:nvPr/>
        </p:nvSpPr>
        <p:spPr>
          <a:xfrm>
            <a:off x="3968708" y="1965308"/>
            <a:ext cx="1569638"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i="1" strike="noStrike" spc="-1" dirty="0">
                <a:solidFill>
                  <a:srgbClr val="2F5496"/>
                </a:solidFill>
                <a:latin typeface="Arial"/>
              </a:rPr>
              <a:t>Possible defect</a:t>
            </a:r>
            <a:endParaRPr lang="en-US" sz="1600" b="0" i="1" strike="noStrike" spc="-1" dirty="0">
              <a:latin typeface="Arial"/>
            </a:endParaRPr>
          </a:p>
        </p:txBody>
      </p:sp>
      <p:pic>
        <p:nvPicPr>
          <p:cNvPr id="63" name="Picture 6">
            <a:extLst>
              <a:ext uri="{FF2B5EF4-FFF2-40B4-BE49-F238E27FC236}">
                <a16:creationId xmlns:a16="http://schemas.microsoft.com/office/drawing/2014/main" id="{23E9EDE9-DA73-4443-958E-3424FDF737BF}"/>
              </a:ext>
            </a:extLst>
          </p:cNvPr>
          <p:cNvPicPr/>
          <p:nvPr/>
        </p:nvPicPr>
        <p:blipFill>
          <a:blip r:embed="rId7"/>
          <a:stretch/>
        </p:blipFill>
        <p:spPr>
          <a:xfrm>
            <a:off x="5945074" y="54223"/>
            <a:ext cx="1383292" cy="2037827"/>
          </a:xfrm>
          <a:prstGeom prst="rect">
            <a:avLst/>
          </a:prstGeom>
          <a:ln w="0">
            <a:noFill/>
          </a:ln>
        </p:spPr>
      </p:pic>
      <p:sp>
        <p:nvSpPr>
          <p:cNvPr id="3" name="TextBox 2">
            <a:extLst>
              <a:ext uri="{FF2B5EF4-FFF2-40B4-BE49-F238E27FC236}">
                <a16:creationId xmlns:a16="http://schemas.microsoft.com/office/drawing/2014/main" id="{36574F31-81EA-4B66-9BE2-D7FD940CA130}"/>
              </a:ext>
            </a:extLst>
          </p:cNvPr>
          <p:cNvSpPr txBox="1"/>
          <p:nvPr/>
        </p:nvSpPr>
        <p:spPr>
          <a:xfrm>
            <a:off x="6071074" y="195052"/>
            <a:ext cx="415498" cy="369332"/>
          </a:xfrm>
          <a:prstGeom prst="rect">
            <a:avLst/>
          </a:prstGeom>
          <a:noFill/>
        </p:spPr>
        <p:txBody>
          <a:bodyPr wrap="none" rtlCol="0">
            <a:spAutoFit/>
          </a:bodyPr>
          <a:lstStyle/>
          <a:p>
            <a:r>
              <a:rPr lang="en-US" dirty="0"/>
              <a:t>A)</a:t>
            </a:r>
          </a:p>
        </p:txBody>
      </p:sp>
      <p:sp>
        <p:nvSpPr>
          <p:cNvPr id="64" name="TextBox 63">
            <a:extLst>
              <a:ext uri="{FF2B5EF4-FFF2-40B4-BE49-F238E27FC236}">
                <a16:creationId xmlns:a16="http://schemas.microsoft.com/office/drawing/2014/main" id="{495FE7DE-1449-41FD-85B1-D7D3E6A19B29}"/>
              </a:ext>
            </a:extLst>
          </p:cNvPr>
          <p:cNvSpPr txBox="1"/>
          <p:nvPr/>
        </p:nvSpPr>
        <p:spPr>
          <a:xfrm>
            <a:off x="998171" y="195052"/>
            <a:ext cx="415498" cy="369332"/>
          </a:xfrm>
          <a:prstGeom prst="rect">
            <a:avLst/>
          </a:prstGeom>
          <a:noFill/>
        </p:spPr>
        <p:txBody>
          <a:bodyPr wrap="none" rtlCol="0">
            <a:spAutoFit/>
          </a:bodyPr>
          <a:lstStyle/>
          <a:p>
            <a:r>
              <a:rPr lang="en-US" dirty="0"/>
              <a:t>B)</a:t>
            </a:r>
          </a:p>
        </p:txBody>
      </p:sp>
      <p:sp>
        <p:nvSpPr>
          <p:cNvPr id="65" name="TextBox 64">
            <a:extLst>
              <a:ext uri="{FF2B5EF4-FFF2-40B4-BE49-F238E27FC236}">
                <a16:creationId xmlns:a16="http://schemas.microsoft.com/office/drawing/2014/main" id="{9985810A-860A-4CA5-A7B5-2D4E92B14B9B}"/>
              </a:ext>
            </a:extLst>
          </p:cNvPr>
          <p:cNvSpPr txBox="1"/>
          <p:nvPr/>
        </p:nvSpPr>
        <p:spPr>
          <a:xfrm>
            <a:off x="3611034" y="3865402"/>
            <a:ext cx="428322" cy="369332"/>
          </a:xfrm>
          <a:prstGeom prst="rect">
            <a:avLst/>
          </a:prstGeom>
          <a:noFill/>
        </p:spPr>
        <p:txBody>
          <a:bodyPr wrap="none" rtlCol="0">
            <a:spAutoFit/>
          </a:bodyPr>
          <a:lstStyle/>
          <a:p>
            <a:r>
              <a:rPr lang="en-US" dirty="0"/>
              <a:t>D</a:t>
            </a:r>
            <a:r>
              <a:rPr lang="en-US"/>
              <a:t>)</a:t>
            </a:r>
            <a:endParaRPr lang="en-US" dirty="0"/>
          </a:p>
        </p:txBody>
      </p:sp>
      <p:pic>
        <p:nvPicPr>
          <p:cNvPr id="2052" name="Picture 4" descr="NSUF Partners">
            <a:extLst>
              <a:ext uri="{FF2B5EF4-FFF2-40B4-BE49-F238E27FC236}">
                <a16:creationId xmlns:a16="http://schemas.microsoft.com/office/drawing/2014/main" id="{CA13FB2D-C979-44B8-9F45-CE326C09FA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1644" y="5841225"/>
            <a:ext cx="1229001" cy="2743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ponsors « ONRAMPMEETINGS">
            <a:extLst>
              <a:ext uri="{FF2B5EF4-FFF2-40B4-BE49-F238E27FC236}">
                <a16:creationId xmlns:a16="http://schemas.microsoft.com/office/drawing/2014/main" id="{98F9C175-F791-4655-B041-18AD80B0FD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26969" y="5867991"/>
            <a:ext cx="1413164" cy="73152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Text&#10;&#10;Description automatically generated">
            <a:extLst>
              <a:ext uri="{FF2B5EF4-FFF2-40B4-BE49-F238E27FC236}">
                <a16:creationId xmlns:a16="http://schemas.microsoft.com/office/drawing/2014/main" id="{C171D1E2-3265-44E4-9680-E9C8A2B366C8}"/>
              </a:ext>
            </a:extLst>
          </p:cNvPr>
          <p:cNvPicPr>
            <a:picLocks noChangeAspect="1"/>
          </p:cNvPicPr>
          <p:nvPr/>
        </p:nvPicPr>
        <p:blipFill>
          <a:blip r:embed="rId10"/>
          <a:stretch>
            <a:fillRect/>
          </a:stretch>
        </p:blipFill>
        <p:spPr>
          <a:xfrm>
            <a:off x="8046827" y="6285352"/>
            <a:ext cx="1498634" cy="365760"/>
          </a:xfrm>
          <a:prstGeom prst="rect">
            <a:avLst/>
          </a:prstGeom>
        </p:spPr>
      </p:pic>
      <p:sp>
        <p:nvSpPr>
          <p:cNvPr id="4" name="TextBox 3">
            <a:extLst>
              <a:ext uri="{FF2B5EF4-FFF2-40B4-BE49-F238E27FC236}">
                <a16:creationId xmlns:a16="http://schemas.microsoft.com/office/drawing/2014/main" id="{1BBAC096-5435-43BA-86BB-8E82952768EB}"/>
              </a:ext>
            </a:extLst>
          </p:cNvPr>
          <p:cNvSpPr txBox="1"/>
          <p:nvPr/>
        </p:nvSpPr>
        <p:spPr>
          <a:xfrm>
            <a:off x="2545306" y="3147388"/>
            <a:ext cx="1193596" cy="369332"/>
          </a:xfrm>
          <a:prstGeom prst="rect">
            <a:avLst/>
          </a:prstGeom>
          <a:noFill/>
        </p:spPr>
        <p:txBody>
          <a:bodyPr wrap="none" rtlCol="0">
            <a:spAutoFit/>
          </a:bodyPr>
          <a:lstStyle/>
          <a:p>
            <a:r>
              <a:rPr lang="en-US" dirty="0"/>
              <a:t>X-Y plane</a:t>
            </a:r>
          </a:p>
        </p:txBody>
      </p:sp>
      <p:sp>
        <p:nvSpPr>
          <p:cNvPr id="67" name="TextBox 66">
            <a:extLst>
              <a:ext uri="{FF2B5EF4-FFF2-40B4-BE49-F238E27FC236}">
                <a16:creationId xmlns:a16="http://schemas.microsoft.com/office/drawing/2014/main" id="{B9367118-8498-4581-A6B4-F67A0C854E92}"/>
              </a:ext>
            </a:extLst>
          </p:cNvPr>
          <p:cNvSpPr txBox="1"/>
          <p:nvPr/>
        </p:nvSpPr>
        <p:spPr>
          <a:xfrm>
            <a:off x="290507" y="3550100"/>
            <a:ext cx="1184940" cy="369332"/>
          </a:xfrm>
          <a:prstGeom prst="rect">
            <a:avLst/>
          </a:prstGeom>
          <a:noFill/>
        </p:spPr>
        <p:txBody>
          <a:bodyPr wrap="none" rtlCol="0">
            <a:spAutoFit/>
          </a:bodyPr>
          <a:lstStyle/>
          <a:p>
            <a:r>
              <a:rPr lang="en-US" dirty="0"/>
              <a:t>X-Z plane</a:t>
            </a:r>
          </a:p>
        </p:txBody>
      </p:sp>
      <p:pic>
        <p:nvPicPr>
          <p:cNvPr id="6" name="Picture 5">
            <a:extLst>
              <a:ext uri="{FF2B5EF4-FFF2-40B4-BE49-F238E27FC236}">
                <a16:creationId xmlns:a16="http://schemas.microsoft.com/office/drawing/2014/main" id="{A473291C-B986-41F4-9F24-9611E4CD28BD}"/>
              </a:ext>
            </a:extLst>
          </p:cNvPr>
          <p:cNvPicPr>
            <a:picLocks noChangeAspect="1"/>
          </p:cNvPicPr>
          <p:nvPr/>
        </p:nvPicPr>
        <p:blipFill rotWithShape="1">
          <a:blip r:embed="rId11"/>
          <a:srcRect l="12645" t="14359" r="48024" b="19380"/>
          <a:stretch/>
        </p:blipFill>
        <p:spPr>
          <a:xfrm>
            <a:off x="835605" y="3854048"/>
            <a:ext cx="2605293" cy="2468880"/>
          </a:xfrm>
          <a:prstGeom prst="rect">
            <a:avLst/>
          </a:prstGeom>
        </p:spPr>
      </p:pic>
      <p:sp>
        <p:nvSpPr>
          <p:cNvPr id="34" name="TextBox 33">
            <a:extLst>
              <a:ext uri="{FF2B5EF4-FFF2-40B4-BE49-F238E27FC236}">
                <a16:creationId xmlns:a16="http://schemas.microsoft.com/office/drawing/2014/main" id="{989A195F-043B-4C32-B4FC-9ABEBB20A808}"/>
              </a:ext>
            </a:extLst>
          </p:cNvPr>
          <p:cNvSpPr txBox="1"/>
          <p:nvPr/>
        </p:nvSpPr>
        <p:spPr>
          <a:xfrm>
            <a:off x="421012" y="3854048"/>
            <a:ext cx="428322" cy="369332"/>
          </a:xfrm>
          <a:prstGeom prst="rect">
            <a:avLst/>
          </a:prstGeom>
          <a:noFill/>
        </p:spPr>
        <p:txBody>
          <a:bodyPr wrap="none" rtlCol="0">
            <a:spAutoFit/>
          </a:bodyPr>
          <a:lstStyle/>
          <a:p>
            <a:r>
              <a:rPr lang="en-US" dirty="0"/>
              <a:t>C)</a:t>
            </a:r>
          </a:p>
        </p:txBody>
      </p:sp>
      <p:sp>
        <p:nvSpPr>
          <p:cNvPr id="46" name="Straight Arrow Connector 29">
            <a:extLst>
              <a:ext uri="{FF2B5EF4-FFF2-40B4-BE49-F238E27FC236}">
                <a16:creationId xmlns:a16="http://schemas.microsoft.com/office/drawing/2014/main" id="{B4A22686-4BD6-44F1-8C1E-28DFE817F086}"/>
              </a:ext>
            </a:extLst>
          </p:cNvPr>
          <p:cNvSpPr/>
          <p:nvPr/>
        </p:nvSpPr>
        <p:spPr>
          <a:xfrm flipV="1">
            <a:off x="2086404" y="3310584"/>
            <a:ext cx="1882304" cy="786108"/>
          </a:xfrm>
          <a:custGeom>
            <a:avLst/>
            <a:gdLst/>
            <a:ahLst/>
            <a:cxnLst/>
            <a:rect l="l" t="t" r="r" b="b"/>
            <a:pathLst>
              <a:path w="21600" h="21600">
                <a:moveTo>
                  <a:pt x="0" y="0"/>
                </a:moveTo>
                <a:lnTo>
                  <a:pt x="21600" y="21600"/>
                </a:lnTo>
              </a:path>
            </a:pathLst>
          </a:custGeom>
          <a:noFill/>
          <a:ln w="50800">
            <a:solidFill>
              <a:srgbClr val="FF0000"/>
            </a:solidFill>
            <a:headEnd type="oval" w="med" len="med"/>
            <a:tailEnd type="triangle" w="med" len="med"/>
          </a:ln>
        </p:spPr>
        <p:style>
          <a:lnRef idx="1">
            <a:schemeClr val="accent1"/>
          </a:lnRef>
          <a:fillRef idx="0">
            <a:schemeClr val="accent1"/>
          </a:fillRef>
          <a:effectRef idx="0">
            <a:schemeClr val="accent1"/>
          </a:effectRef>
          <a:fontRef idx="minor"/>
        </p:style>
      </p:sp>
      <p:sp>
        <p:nvSpPr>
          <p:cNvPr id="48" name="Straight Arrow Connector 33">
            <a:extLst>
              <a:ext uri="{FF2B5EF4-FFF2-40B4-BE49-F238E27FC236}">
                <a16:creationId xmlns:a16="http://schemas.microsoft.com/office/drawing/2014/main" id="{9DD3CE4B-28D4-4441-ADAE-B7327CAE7F7A}"/>
              </a:ext>
            </a:extLst>
          </p:cNvPr>
          <p:cNvSpPr/>
          <p:nvPr/>
        </p:nvSpPr>
        <p:spPr>
          <a:xfrm>
            <a:off x="2053824" y="4299592"/>
            <a:ext cx="1883836" cy="346320"/>
          </a:xfrm>
          <a:custGeom>
            <a:avLst/>
            <a:gdLst/>
            <a:ahLst/>
            <a:cxnLst/>
            <a:rect l="l" t="t" r="r" b="b"/>
            <a:pathLst>
              <a:path w="21600" h="21600">
                <a:moveTo>
                  <a:pt x="0" y="0"/>
                </a:moveTo>
                <a:lnTo>
                  <a:pt x="21600" y="21600"/>
                </a:lnTo>
              </a:path>
            </a:pathLst>
          </a:custGeom>
          <a:noFill/>
          <a:ln w="50800">
            <a:solidFill>
              <a:srgbClr val="00B050"/>
            </a:solidFill>
            <a:headEnd type="oval" w="med" len="med"/>
            <a:tailEnd type="triangle" w="med" len="med"/>
          </a:ln>
        </p:spPr>
        <p:style>
          <a:lnRef idx="1">
            <a:schemeClr val="accent1"/>
          </a:lnRef>
          <a:fillRef idx="0">
            <a:schemeClr val="accent1"/>
          </a:fillRef>
          <a:effectRef idx="0">
            <a:schemeClr val="accent1"/>
          </a:effectRef>
          <a:fontRef idx="minor"/>
        </p:style>
      </p:sp>
      <p:sp>
        <p:nvSpPr>
          <p:cNvPr id="47" name="Straight Arrow Connector 30">
            <a:extLst>
              <a:ext uri="{FF2B5EF4-FFF2-40B4-BE49-F238E27FC236}">
                <a16:creationId xmlns:a16="http://schemas.microsoft.com/office/drawing/2014/main" id="{98DBF6F8-172B-4504-9157-2C79318C151A}"/>
              </a:ext>
            </a:extLst>
          </p:cNvPr>
          <p:cNvSpPr/>
          <p:nvPr/>
        </p:nvSpPr>
        <p:spPr>
          <a:xfrm>
            <a:off x="1995820" y="4817631"/>
            <a:ext cx="1941840" cy="1078921"/>
          </a:xfrm>
          <a:custGeom>
            <a:avLst/>
            <a:gdLst/>
            <a:ahLst/>
            <a:cxnLst/>
            <a:rect l="l" t="t" r="r" b="b"/>
            <a:pathLst>
              <a:path w="21600" h="21600">
                <a:moveTo>
                  <a:pt x="0" y="0"/>
                </a:moveTo>
                <a:lnTo>
                  <a:pt x="21600" y="21600"/>
                </a:lnTo>
              </a:path>
            </a:pathLst>
          </a:custGeom>
          <a:noFill/>
          <a:ln w="50800">
            <a:solidFill>
              <a:srgbClr val="0070C0"/>
            </a:solidFill>
            <a:headEnd type="oval" w="med" len="med"/>
            <a:tailEnd type="triangle" w="med" len="me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1558744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1467_2018_3734_MOESM4_ESM (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73114" y="1178054"/>
            <a:ext cx="5802313" cy="4351338"/>
          </a:xfrm>
        </p:spPr>
      </p:pic>
      <p:sp>
        <p:nvSpPr>
          <p:cNvPr id="2" name="TextBox 1">
            <a:extLst>
              <a:ext uri="{FF2B5EF4-FFF2-40B4-BE49-F238E27FC236}">
                <a16:creationId xmlns:a16="http://schemas.microsoft.com/office/drawing/2014/main" id="{206C835E-09BC-4F2E-82B0-C3C5ABBD0C54}"/>
              </a:ext>
            </a:extLst>
          </p:cNvPr>
          <p:cNvSpPr txBox="1"/>
          <p:nvPr/>
        </p:nvSpPr>
        <p:spPr>
          <a:xfrm>
            <a:off x="6690834" y="5594082"/>
            <a:ext cx="184731" cy="369332"/>
          </a:xfrm>
          <a:prstGeom prst="rect">
            <a:avLst/>
          </a:prstGeom>
          <a:solidFill>
            <a:schemeClr val="bg1"/>
          </a:solidFill>
        </p:spPr>
        <p:txBody>
          <a:bodyPr wrap="none" rtlCol="0">
            <a:spAutoFit/>
          </a:bodyPr>
          <a:lstStyle/>
          <a:p>
            <a:endParaRPr lang="en-US" dirty="0">
              <a:solidFill>
                <a:srgbClr val="0070C0"/>
              </a:solidFill>
            </a:endParaRPr>
          </a:p>
        </p:txBody>
      </p:sp>
      <p:sp>
        <p:nvSpPr>
          <p:cNvPr id="9" name="Subtitle 2">
            <a:extLst>
              <a:ext uri="{FF2B5EF4-FFF2-40B4-BE49-F238E27FC236}">
                <a16:creationId xmlns:a16="http://schemas.microsoft.com/office/drawing/2014/main" id="{DBF6DC5A-2CC9-4F3E-8FB8-121F66C2FF0A}"/>
              </a:ext>
            </a:extLst>
          </p:cNvPr>
          <p:cNvSpPr txBox="1">
            <a:spLocks/>
          </p:cNvSpPr>
          <p:nvPr/>
        </p:nvSpPr>
        <p:spPr>
          <a:xfrm>
            <a:off x="6783199" y="1072732"/>
            <a:ext cx="5250958" cy="521067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de-DE" sz="1800" b="1" dirty="0"/>
              <a:t>Goal</a:t>
            </a:r>
            <a:r>
              <a:rPr lang="de-DE" sz="1800" dirty="0"/>
              <a:t>: </a:t>
            </a:r>
            <a:r>
              <a:rPr lang="en-US" sz="1800" dirty="0"/>
              <a:t>track the evolution of an engineering material under real conditions both at the micrometer and nanometer scale.</a:t>
            </a:r>
          </a:p>
          <a:p>
            <a:pPr marL="0" indent="0">
              <a:lnSpc>
                <a:spcPct val="110000"/>
              </a:lnSpc>
              <a:buNone/>
            </a:pPr>
            <a:endParaRPr lang="de-DE" sz="1800" b="1" dirty="0"/>
          </a:p>
          <a:p>
            <a:pPr marL="0" indent="0">
              <a:lnSpc>
                <a:spcPct val="110000"/>
              </a:lnSpc>
              <a:buNone/>
            </a:pPr>
            <a:r>
              <a:rPr lang="de-DE" sz="1800" b="1" dirty="0"/>
              <a:t>Method</a:t>
            </a:r>
            <a:r>
              <a:rPr lang="de-DE" sz="1800" dirty="0"/>
              <a:t>: sees </a:t>
            </a:r>
            <a:r>
              <a:rPr lang="en-US" sz="1800" dirty="0"/>
              <a:t>density contrasts &gt; a few % such as precipitates, bubbles or cracks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0000"/>
              </a:lnSpc>
              <a:buNone/>
            </a:pPr>
            <a:r>
              <a:rPr lang="en-US" sz="1800" dirty="0"/>
              <a:t>perfectly suited for operando studies on integrated components (batteries, tension rigs, reactors, corrosion, explosion chambers,…)</a:t>
            </a:r>
          </a:p>
          <a:p>
            <a:pPr marL="0" indent="0">
              <a:lnSpc>
                <a:spcPct val="110000"/>
              </a:lnSpc>
              <a:buNone/>
            </a:pPr>
            <a:endParaRPr lang="en-US" sz="1800" dirty="0"/>
          </a:p>
          <a:p>
            <a:pPr marL="0" indent="0">
              <a:lnSpc>
                <a:spcPct val="110000"/>
              </a:lnSpc>
              <a:buNone/>
            </a:pPr>
            <a:r>
              <a:rPr lang="en-US" sz="1800" b="1" dirty="0"/>
              <a:t>Here</a:t>
            </a:r>
            <a:r>
              <a:rPr lang="en-US" sz="1800" dirty="0"/>
              <a:t>: In situ X-ray imaging of defect and molten pool dynamics in laser additive manufacturing</a:t>
            </a:r>
            <a:endParaRPr lang="de-DE" sz="1800" dirty="0"/>
          </a:p>
          <a:p>
            <a:pPr marL="0" indent="0">
              <a:lnSpc>
                <a:spcPct val="110000"/>
              </a:lnSpc>
              <a:buNone/>
            </a:pPr>
            <a:endParaRPr lang="en-US" sz="1800" dirty="0"/>
          </a:p>
          <a:p>
            <a:pPr marL="0" indent="0">
              <a:lnSpc>
                <a:spcPct val="110000"/>
              </a:lnSpc>
              <a:buNone/>
            </a:pPr>
            <a:endParaRPr lang="de-DE" sz="1800" dirty="0"/>
          </a:p>
          <a:p>
            <a:pPr marL="0" indent="0">
              <a:lnSpc>
                <a:spcPct val="110000"/>
              </a:lnSpc>
              <a:buNone/>
            </a:pPr>
            <a:r>
              <a:rPr lang="fr-FR" sz="1800" i="1" dirty="0"/>
              <a:t>C. L. A. Leung et al., Nat. </a:t>
            </a:r>
            <a:r>
              <a:rPr lang="fr-FR" sz="1800" i="1" dirty="0" err="1"/>
              <a:t>Comm</a:t>
            </a:r>
            <a:r>
              <a:rPr lang="fr-FR" sz="1800" i="1" dirty="0"/>
              <a:t>. 9, 1355 (2018)</a:t>
            </a:r>
            <a:br>
              <a:rPr lang="fr-FR" sz="1800" i="1" dirty="0"/>
            </a:br>
            <a:r>
              <a:rPr lang="fr-FR" sz="1800" i="1" dirty="0"/>
              <a:t>Work </a:t>
            </a:r>
            <a:r>
              <a:rPr lang="fr-FR" sz="1800" i="1" dirty="0" err="1"/>
              <a:t>done</a:t>
            </a:r>
            <a:r>
              <a:rPr lang="fr-FR" sz="1800" i="1" dirty="0"/>
              <a:t> at the Diamond Light Source</a:t>
            </a:r>
          </a:p>
          <a:p>
            <a:pPr marL="0" indent="0">
              <a:lnSpc>
                <a:spcPct val="110000"/>
              </a:lnSpc>
              <a:buNone/>
            </a:pPr>
            <a:endParaRPr lang="en-US" sz="1800" dirty="0"/>
          </a:p>
        </p:txBody>
      </p:sp>
      <p:sp>
        <p:nvSpPr>
          <p:cNvPr id="12" name="Title 1">
            <a:extLst>
              <a:ext uri="{FF2B5EF4-FFF2-40B4-BE49-F238E27FC236}">
                <a16:creationId xmlns:a16="http://schemas.microsoft.com/office/drawing/2014/main" id="{57C701F9-DD9C-4EDA-B9A7-F31046DD767F}"/>
              </a:ext>
            </a:extLst>
          </p:cNvPr>
          <p:cNvSpPr txBox="1">
            <a:spLocks/>
          </p:cNvSpPr>
          <p:nvPr/>
        </p:nvSpPr>
        <p:spPr>
          <a:xfrm>
            <a:off x="773113" y="255194"/>
            <a:ext cx="9538379" cy="7126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3100" b="1" dirty="0">
                <a:solidFill>
                  <a:srgbClr val="376092"/>
                </a:solidFill>
                <a:latin typeface="Arial"/>
                <a:cs typeface="Arial"/>
              </a:rPr>
              <a:t>HEX: mono/white beam Imaging and Diffraction</a:t>
            </a:r>
          </a:p>
        </p:txBody>
      </p:sp>
    </p:spTree>
    <p:extLst>
      <p:ext uri="{BB962C8B-B14F-4D97-AF65-F5344CB8AC3E}">
        <p14:creationId xmlns:p14="http://schemas.microsoft.com/office/powerpoint/2010/main" val="2071136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0AFF-7C88-45B4-BB6C-99E5FFB7EDB7}"/>
              </a:ext>
            </a:extLst>
          </p:cNvPr>
          <p:cNvSpPr>
            <a:spLocks noGrp="1"/>
          </p:cNvSpPr>
          <p:nvPr>
            <p:ph type="title"/>
          </p:nvPr>
        </p:nvSpPr>
        <p:spPr>
          <a:xfrm>
            <a:off x="428625" y="174396"/>
            <a:ext cx="11049000" cy="1325563"/>
          </a:xfrm>
        </p:spPr>
        <p:txBody>
          <a:bodyPr>
            <a:normAutofit/>
          </a:bodyPr>
          <a:lstStyle/>
          <a:p>
            <a:r>
              <a:rPr lang="en-US" sz="3200" dirty="0">
                <a:solidFill>
                  <a:srgbClr val="376092"/>
                </a:solidFill>
                <a:latin typeface="Arial"/>
                <a:cs typeface="Arial"/>
              </a:rPr>
              <a:t>Combined Tomography and Powder Diffraction of Uranium encapsulated in Grout</a:t>
            </a:r>
          </a:p>
        </p:txBody>
      </p:sp>
      <p:sp>
        <p:nvSpPr>
          <p:cNvPr id="3" name="Content Placeholder 2">
            <a:extLst>
              <a:ext uri="{FF2B5EF4-FFF2-40B4-BE49-F238E27FC236}">
                <a16:creationId xmlns:a16="http://schemas.microsoft.com/office/drawing/2014/main" id="{054AACCD-6223-4BDE-8EE3-05B06FCB9C4D}"/>
              </a:ext>
            </a:extLst>
          </p:cNvPr>
          <p:cNvSpPr>
            <a:spLocks noGrp="1"/>
          </p:cNvSpPr>
          <p:nvPr>
            <p:ph idx="1"/>
          </p:nvPr>
        </p:nvSpPr>
        <p:spPr>
          <a:xfrm>
            <a:off x="428625" y="1825626"/>
            <a:ext cx="5524500" cy="4857978"/>
          </a:xfrm>
          <a:solidFill>
            <a:schemeClr val="bg1"/>
          </a:solidFill>
        </p:spPr>
        <p:txBody>
          <a:bodyPr>
            <a:normAutofit fontScale="77500" lnSpcReduction="20000"/>
          </a:bodyPr>
          <a:lstStyle/>
          <a:p>
            <a:pPr marL="0" indent="0">
              <a:lnSpc>
                <a:spcPct val="120000"/>
              </a:lnSpc>
            </a:pPr>
            <a:r>
              <a:rPr lang="en-US" b="1" i="0" dirty="0">
                <a:solidFill>
                  <a:srgbClr val="2E2E2E"/>
                </a:solidFill>
                <a:effectLst/>
                <a:latin typeface="ElsevierGulliver"/>
              </a:rPr>
              <a:t>Goal</a:t>
            </a:r>
            <a:r>
              <a:rPr lang="en-US" b="0" i="0" dirty="0">
                <a:solidFill>
                  <a:srgbClr val="2E2E2E"/>
                </a:solidFill>
                <a:effectLst/>
                <a:latin typeface="ElsevierGulliver"/>
              </a:rPr>
              <a:t>: safe long-term management of uranium-bearing intermediate level waste. </a:t>
            </a:r>
            <a:r>
              <a:rPr lang="pt-BR" b="0" i="0" dirty="0">
                <a:solidFill>
                  <a:srgbClr val="2E2E2E"/>
                </a:solidFill>
                <a:effectLst/>
                <a:latin typeface="ElsevierGulliver"/>
              </a:rPr>
              <a:t>U + 2H</a:t>
            </a:r>
            <a:r>
              <a:rPr lang="pt-BR" b="0" i="0" baseline="-25000" dirty="0">
                <a:solidFill>
                  <a:srgbClr val="2E2E2E"/>
                </a:solidFill>
                <a:effectLst/>
                <a:latin typeface="ElsevierGulliver"/>
              </a:rPr>
              <a:t>2</a:t>
            </a:r>
            <a:r>
              <a:rPr lang="pt-BR" b="0" i="0" dirty="0">
                <a:solidFill>
                  <a:srgbClr val="2E2E2E"/>
                </a:solidFill>
                <a:effectLst/>
                <a:latin typeface="ElsevierGulliver"/>
              </a:rPr>
              <a:t>O → UO</a:t>
            </a:r>
            <a:r>
              <a:rPr lang="pt-BR" b="0" i="0" baseline="-25000" dirty="0">
                <a:solidFill>
                  <a:srgbClr val="2E2E2E"/>
                </a:solidFill>
                <a:effectLst/>
                <a:latin typeface="ElsevierGulliver"/>
              </a:rPr>
              <a:t>2</a:t>
            </a:r>
            <a:r>
              <a:rPr lang="pt-BR" b="0" i="0" dirty="0">
                <a:solidFill>
                  <a:srgbClr val="2E2E2E"/>
                </a:solidFill>
                <a:effectLst/>
                <a:latin typeface="ElsevierGulliver"/>
              </a:rPr>
              <a:t> + 2H</a:t>
            </a:r>
            <a:r>
              <a:rPr lang="pt-BR" b="0" i="0" baseline="-25000" dirty="0">
                <a:solidFill>
                  <a:srgbClr val="2E2E2E"/>
                </a:solidFill>
                <a:effectLst/>
                <a:latin typeface="ElsevierGulliver"/>
              </a:rPr>
              <a:t>2</a:t>
            </a:r>
            <a:r>
              <a:rPr lang="pt-BR" b="0" i="0" dirty="0">
                <a:solidFill>
                  <a:srgbClr val="2E2E2E"/>
                </a:solidFill>
                <a:effectLst/>
                <a:latin typeface="ElsevierGulliver"/>
              </a:rPr>
              <a:t>   and   U + 3H</a:t>
            </a:r>
            <a:r>
              <a:rPr lang="pt-BR" b="0" i="0" baseline="-25000" dirty="0">
                <a:solidFill>
                  <a:srgbClr val="2E2E2E"/>
                </a:solidFill>
                <a:effectLst/>
                <a:latin typeface="ElsevierGulliver"/>
              </a:rPr>
              <a:t>2</a:t>
            </a:r>
            <a:r>
              <a:rPr lang="pt-BR" b="0" i="0" dirty="0">
                <a:solidFill>
                  <a:srgbClr val="2E2E2E"/>
                </a:solidFill>
                <a:effectLst/>
                <a:latin typeface="ElsevierGulliver"/>
              </a:rPr>
              <a:t> → 2UH</a:t>
            </a:r>
            <a:r>
              <a:rPr lang="pt-BR" b="0" i="0" baseline="-25000" dirty="0">
                <a:solidFill>
                  <a:srgbClr val="2E2E2E"/>
                </a:solidFill>
                <a:effectLst/>
                <a:latin typeface="ElsevierGulliver"/>
              </a:rPr>
              <a:t>3</a:t>
            </a:r>
            <a:endParaRPr lang="en-US" b="0" i="0" dirty="0">
              <a:solidFill>
                <a:srgbClr val="2E2E2E"/>
              </a:solidFill>
              <a:effectLst/>
              <a:latin typeface="ElsevierGulliver"/>
            </a:endParaRPr>
          </a:p>
          <a:p>
            <a:pPr marL="0" indent="0">
              <a:lnSpc>
                <a:spcPct val="120000"/>
              </a:lnSpc>
            </a:pPr>
            <a:r>
              <a:rPr lang="en-US" b="1" i="0" dirty="0">
                <a:solidFill>
                  <a:srgbClr val="2E2E2E"/>
                </a:solidFill>
                <a:effectLst/>
                <a:latin typeface="ElsevierGulliver"/>
              </a:rPr>
              <a:t>Method</a:t>
            </a:r>
            <a:r>
              <a:rPr lang="en-US" b="0" i="0" dirty="0">
                <a:solidFill>
                  <a:srgbClr val="2E2E2E"/>
                </a:solidFill>
                <a:effectLst/>
                <a:latin typeface="ElsevierGulliver"/>
              </a:rPr>
              <a:t>: XRT and XRPD can distinguish uranium metal from its associated corrosion products, without breaking the grout containment.</a:t>
            </a:r>
          </a:p>
          <a:p>
            <a:pPr marL="0" indent="0">
              <a:lnSpc>
                <a:spcPct val="120000"/>
              </a:lnSpc>
            </a:pPr>
            <a:r>
              <a:rPr lang="en-US" b="1" i="0" dirty="0">
                <a:solidFill>
                  <a:srgbClr val="2E2E2E"/>
                </a:solidFill>
                <a:effectLst/>
                <a:latin typeface="ElsevierGulliver"/>
              </a:rPr>
              <a:t>Here</a:t>
            </a:r>
            <a:r>
              <a:rPr lang="en-US" b="0" i="0" dirty="0">
                <a:solidFill>
                  <a:srgbClr val="2E2E2E"/>
                </a:solidFill>
                <a:effectLst/>
                <a:latin typeface="ElsevierGulliver"/>
              </a:rPr>
              <a:t>: 3D reconstructions of the grout-encapsulated uranium sample before, and after, deliberately constrained H</a:t>
            </a:r>
            <a:r>
              <a:rPr lang="en-US" b="0" i="0" baseline="-25000" dirty="0">
                <a:solidFill>
                  <a:srgbClr val="2E2E2E"/>
                </a:solidFill>
                <a:effectLst/>
                <a:latin typeface="ElsevierGulliver"/>
              </a:rPr>
              <a:t>2</a:t>
            </a:r>
            <a:r>
              <a:rPr lang="en-US" b="0" i="0" dirty="0">
                <a:solidFill>
                  <a:srgbClr val="2E2E2E"/>
                </a:solidFill>
                <a:effectLst/>
                <a:latin typeface="ElsevierGulliver"/>
              </a:rPr>
              <a:t> corrosion. </a:t>
            </a:r>
            <a:r>
              <a:rPr lang="en-US" dirty="0">
                <a:solidFill>
                  <a:srgbClr val="2E2E2E"/>
                </a:solidFill>
                <a:latin typeface="ElsevierGulliver"/>
              </a:rPr>
              <a:t>U</a:t>
            </a:r>
            <a:r>
              <a:rPr lang="en-US" b="0" i="0" dirty="0">
                <a:solidFill>
                  <a:srgbClr val="2E2E2E"/>
                </a:solidFill>
                <a:effectLst/>
                <a:latin typeface="ElsevierGulliver"/>
              </a:rPr>
              <a:t>ranium </a:t>
            </a:r>
            <a:r>
              <a:rPr lang="en-US" dirty="0">
                <a:solidFill>
                  <a:srgbClr val="2E2E2E"/>
                </a:solidFill>
                <a:latin typeface="ElsevierGulliver"/>
              </a:rPr>
              <a:t>in </a:t>
            </a:r>
            <a:r>
              <a:rPr lang="en-US" b="0" i="0" dirty="0">
                <a:solidFill>
                  <a:srgbClr val="2E2E2E"/>
                </a:solidFill>
                <a:effectLst/>
                <a:latin typeface="ElsevierGulliver"/>
              </a:rPr>
              <a:t>orange, and a mixture of UO</a:t>
            </a:r>
            <a:r>
              <a:rPr lang="en-US" b="0" i="0" baseline="-25000" dirty="0">
                <a:solidFill>
                  <a:srgbClr val="2E2E2E"/>
                </a:solidFill>
                <a:effectLst/>
                <a:latin typeface="ElsevierGulliver"/>
              </a:rPr>
              <a:t>2</a:t>
            </a:r>
            <a:r>
              <a:rPr lang="en-US" b="0" i="0" dirty="0">
                <a:solidFill>
                  <a:srgbClr val="2E2E2E"/>
                </a:solidFill>
                <a:effectLst/>
                <a:latin typeface="ElsevierGulliver"/>
              </a:rPr>
              <a:t> and UH</a:t>
            </a:r>
            <a:r>
              <a:rPr lang="en-US" b="0" i="0" baseline="-25000" dirty="0">
                <a:solidFill>
                  <a:srgbClr val="2E2E2E"/>
                </a:solidFill>
                <a:effectLst/>
                <a:latin typeface="ElsevierGulliver"/>
              </a:rPr>
              <a:t>3</a:t>
            </a:r>
            <a:r>
              <a:rPr lang="en-US" b="0" i="0" dirty="0">
                <a:solidFill>
                  <a:srgbClr val="2E2E2E"/>
                </a:solidFill>
                <a:effectLst/>
                <a:latin typeface="ElsevierGulliver"/>
              </a:rPr>
              <a:t> in yellow. </a:t>
            </a:r>
          </a:p>
        </p:txBody>
      </p:sp>
      <p:pic>
        <p:nvPicPr>
          <p:cNvPr id="1026" name="Picture 2">
            <a:extLst>
              <a:ext uri="{FF2B5EF4-FFF2-40B4-BE49-F238E27FC236}">
                <a16:creationId xmlns:a16="http://schemas.microsoft.com/office/drawing/2014/main" id="{91C13E9E-E031-4BE5-9223-37CE27FDD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25" y="1628775"/>
            <a:ext cx="5381625" cy="3600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605C0C-7B29-4FE9-8344-88539C9E7151}"/>
              </a:ext>
            </a:extLst>
          </p:cNvPr>
          <p:cNvSpPr txBox="1"/>
          <p:nvPr/>
        </p:nvSpPr>
        <p:spPr>
          <a:xfrm>
            <a:off x="6532775" y="5533534"/>
            <a:ext cx="4980851" cy="923330"/>
          </a:xfrm>
          <a:prstGeom prst="rect">
            <a:avLst/>
          </a:prstGeom>
          <a:noFill/>
        </p:spPr>
        <p:txBody>
          <a:bodyPr wrap="none" rtlCol="0">
            <a:spAutoFit/>
          </a:bodyPr>
          <a:lstStyle/>
          <a:p>
            <a:r>
              <a:rPr lang="en-US" i="1" dirty="0"/>
              <a:t>C.A. Stitt et al. Journal of Hazardous Materials,</a:t>
            </a:r>
          </a:p>
          <a:p>
            <a:r>
              <a:rPr lang="en-US" i="1" dirty="0"/>
              <a:t>285, 221 (2015).</a:t>
            </a:r>
          </a:p>
          <a:p>
            <a:r>
              <a:rPr lang="en-US" i="1" dirty="0"/>
              <a:t>Work performed at the Diamond Light Source</a:t>
            </a:r>
          </a:p>
        </p:txBody>
      </p:sp>
    </p:spTree>
    <p:extLst>
      <p:ext uri="{BB962C8B-B14F-4D97-AF65-F5344CB8AC3E}">
        <p14:creationId xmlns:p14="http://schemas.microsoft.com/office/powerpoint/2010/main" val="588699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8" name="Picture 8">
            <a:extLst>
              <a:ext uri="{FF2B5EF4-FFF2-40B4-BE49-F238E27FC236}">
                <a16:creationId xmlns:a16="http://schemas.microsoft.com/office/drawing/2014/main" id="{943ECA54-ACBC-4EDD-A6D0-8A1300608BA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3646" t="17439" r="33244" b="29973"/>
          <a:stretch>
            <a:fillRect/>
          </a:stretch>
        </p:blipFill>
        <p:spPr>
          <a:xfrm>
            <a:off x="6593515" y="2153074"/>
            <a:ext cx="4115952" cy="3057441"/>
          </a:xfrm>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72" name="Text Box 12">
            <a:extLst>
              <a:ext uri="{FF2B5EF4-FFF2-40B4-BE49-F238E27FC236}">
                <a16:creationId xmlns:a16="http://schemas.microsoft.com/office/drawing/2014/main" id="{2A1CFA12-10FE-4E6F-8EE1-BAA388EC8D63}"/>
              </a:ext>
            </a:extLst>
          </p:cNvPr>
          <p:cNvSpPr txBox="1">
            <a:spLocks noChangeArrowheads="1"/>
          </p:cNvSpPr>
          <p:nvPr/>
        </p:nvSpPr>
        <p:spPr bwMode="auto">
          <a:xfrm>
            <a:off x="6954020" y="1342856"/>
            <a:ext cx="3545652" cy="1620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00000"/>
              </a:lnSpc>
            </a:pPr>
            <a:r>
              <a:rPr lang="fr-FR" altLang="en-US" sz="1600" dirty="0"/>
              <a:t>First </a:t>
            </a:r>
            <a:r>
              <a:rPr lang="fr-FR" altLang="en-US" sz="1600" dirty="0" err="1"/>
              <a:t>evidence</a:t>
            </a:r>
            <a:r>
              <a:rPr lang="fr-FR" altLang="en-US" sz="1600" dirty="0"/>
              <a:t> of the </a:t>
            </a:r>
            <a:r>
              <a:rPr lang="fr-FR" altLang="en-US" sz="1600" dirty="0" err="1"/>
              <a:t>cubic</a:t>
            </a:r>
            <a:r>
              <a:rPr lang="fr-FR" altLang="en-US" sz="1600" dirty="0"/>
              <a:t> to </a:t>
            </a:r>
            <a:r>
              <a:rPr lang="fr-FR" altLang="en-US" sz="1600" dirty="0" err="1"/>
              <a:t>monoclinic</a:t>
            </a:r>
            <a:r>
              <a:rPr lang="fr-FR" altLang="en-US" sz="1600" dirty="0"/>
              <a:t> transformation of Y</a:t>
            </a:r>
            <a:r>
              <a:rPr lang="fr-FR" altLang="en-US" sz="1600" baseline="-25000" dirty="0"/>
              <a:t>2</a:t>
            </a:r>
            <a:r>
              <a:rPr lang="fr-FR" altLang="en-US" sz="1600" dirty="0"/>
              <a:t>O</a:t>
            </a:r>
            <a:r>
              <a:rPr lang="fr-FR" altLang="en-US" sz="1600" baseline="-25000" dirty="0"/>
              <a:t>3</a:t>
            </a:r>
            <a:r>
              <a:rPr lang="fr-FR" altLang="en-US" sz="1600" dirty="0"/>
              <a:t> </a:t>
            </a:r>
          </a:p>
          <a:p>
            <a:pPr algn="just">
              <a:lnSpc>
                <a:spcPct val="100000"/>
              </a:lnSpc>
            </a:pPr>
            <a:r>
              <a:rPr lang="en-US" altLang="en-US" sz="1600" i="1" dirty="0" err="1">
                <a:solidFill>
                  <a:schemeClr val="tx1"/>
                </a:solidFill>
              </a:rPr>
              <a:t>Nucl</a:t>
            </a:r>
            <a:r>
              <a:rPr lang="en-US" altLang="en-US" sz="1600" i="1" dirty="0">
                <a:solidFill>
                  <a:schemeClr val="tx1"/>
                </a:solidFill>
              </a:rPr>
              <a:t>. Inst. and Methods B122 (1997)</a:t>
            </a:r>
            <a:endParaRPr lang="fr-FR" altLang="en-US" sz="1600" i="1" dirty="0"/>
          </a:p>
          <a:p>
            <a:pPr algn="just">
              <a:lnSpc>
                <a:spcPct val="100000"/>
              </a:lnSpc>
            </a:pPr>
            <a:endParaRPr lang="fr-FR" altLang="en-US" sz="1600" dirty="0"/>
          </a:p>
          <a:p>
            <a:pPr algn="just">
              <a:lnSpc>
                <a:spcPct val="100000"/>
              </a:lnSpc>
            </a:pPr>
            <a:endParaRPr lang="fr-FR" altLang="en-US" sz="1600" dirty="0"/>
          </a:p>
          <a:p>
            <a:pPr algn="just">
              <a:lnSpc>
                <a:spcPct val="100000"/>
              </a:lnSpc>
            </a:pPr>
            <a:endParaRPr lang="fr-FR" altLang="en-US" sz="1600" dirty="0"/>
          </a:p>
        </p:txBody>
      </p:sp>
      <p:sp>
        <p:nvSpPr>
          <p:cNvPr id="8" name="Title 2">
            <a:extLst>
              <a:ext uri="{FF2B5EF4-FFF2-40B4-BE49-F238E27FC236}">
                <a16:creationId xmlns:a16="http://schemas.microsoft.com/office/drawing/2014/main" id="{D484157E-86E3-44F2-83DF-023AAC5AFF66}"/>
              </a:ext>
            </a:extLst>
          </p:cNvPr>
          <p:cNvSpPr>
            <a:spLocks noGrp="1"/>
          </p:cNvSpPr>
          <p:nvPr>
            <p:ph type="title"/>
          </p:nvPr>
        </p:nvSpPr>
        <p:spPr>
          <a:xfrm>
            <a:off x="571500" y="-35370"/>
            <a:ext cx="11049000" cy="1325563"/>
          </a:xfrm>
        </p:spPr>
        <p:txBody>
          <a:bodyPr>
            <a:normAutofit/>
          </a:bodyPr>
          <a:lstStyle/>
          <a:p>
            <a:r>
              <a:rPr lang="en-US" sz="3200" dirty="0">
                <a:solidFill>
                  <a:srgbClr val="376092"/>
                </a:solidFill>
                <a:latin typeface="Arial"/>
                <a:cs typeface="Arial"/>
              </a:rPr>
              <a:t>Structural Effects induced by High Energy </a:t>
            </a:r>
            <a:br>
              <a:rPr lang="en-US" sz="3200" dirty="0">
                <a:solidFill>
                  <a:srgbClr val="376092"/>
                </a:solidFill>
                <a:latin typeface="Arial"/>
                <a:cs typeface="Arial"/>
              </a:rPr>
            </a:br>
            <a:r>
              <a:rPr lang="en-US" sz="3200" dirty="0">
                <a:solidFill>
                  <a:srgbClr val="376092"/>
                </a:solidFill>
                <a:latin typeface="Arial"/>
                <a:cs typeface="Arial"/>
              </a:rPr>
              <a:t>Ion Irradiation. GANIL Nuclear Physics Facility</a:t>
            </a:r>
          </a:p>
        </p:txBody>
      </p:sp>
      <p:pic>
        <p:nvPicPr>
          <p:cNvPr id="4" name="Picture 3">
            <a:extLst>
              <a:ext uri="{FF2B5EF4-FFF2-40B4-BE49-F238E27FC236}">
                <a16:creationId xmlns:a16="http://schemas.microsoft.com/office/drawing/2014/main" id="{F640ABA2-F7C1-4409-8BB3-30FCA434A5BB}"/>
              </a:ext>
            </a:extLst>
          </p:cNvPr>
          <p:cNvPicPr>
            <a:picLocks noChangeAspect="1"/>
          </p:cNvPicPr>
          <p:nvPr/>
        </p:nvPicPr>
        <p:blipFill rotWithShape="1">
          <a:blip r:embed="rId4"/>
          <a:srcRect l="73739" t="29166" r="15715" b="53214"/>
          <a:stretch/>
        </p:blipFill>
        <p:spPr>
          <a:xfrm>
            <a:off x="3335445" y="2257914"/>
            <a:ext cx="1877892" cy="2646929"/>
          </a:xfrm>
          <a:prstGeom prst="rect">
            <a:avLst/>
          </a:prstGeom>
        </p:spPr>
      </p:pic>
      <p:sp>
        <p:nvSpPr>
          <p:cNvPr id="12" name="Text Box 12">
            <a:extLst>
              <a:ext uri="{FF2B5EF4-FFF2-40B4-BE49-F238E27FC236}">
                <a16:creationId xmlns:a16="http://schemas.microsoft.com/office/drawing/2014/main" id="{B764DCC7-C96F-4E46-AABA-60FBA1C20AE9}"/>
              </a:ext>
            </a:extLst>
          </p:cNvPr>
          <p:cNvSpPr txBox="1">
            <a:spLocks noChangeArrowheads="1"/>
          </p:cNvSpPr>
          <p:nvPr/>
        </p:nvSpPr>
        <p:spPr bwMode="auto">
          <a:xfrm>
            <a:off x="2359478" y="1341813"/>
            <a:ext cx="3960204" cy="15696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00000"/>
              </a:lnSpc>
            </a:pPr>
            <a:r>
              <a:rPr lang="fr-FR" altLang="en-US" sz="1600" dirty="0"/>
              <a:t>Formation of Si 2-3nm clusters in </a:t>
            </a:r>
            <a:r>
              <a:rPr lang="fr-FR" altLang="en-US" sz="1600" dirty="0" err="1"/>
              <a:t>thin</a:t>
            </a:r>
            <a:r>
              <a:rPr lang="fr-FR" altLang="en-US" sz="1600" dirty="0"/>
              <a:t> films of </a:t>
            </a:r>
            <a:r>
              <a:rPr lang="fr-FR" altLang="en-US" sz="1600" dirty="0" err="1"/>
              <a:t>SiO</a:t>
            </a:r>
            <a:r>
              <a:rPr lang="fr-FR" altLang="en-US" sz="1600" dirty="0"/>
              <a:t> (2 </a:t>
            </a:r>
            <a:r>
              <a:rPr lang="fr-FR" altLang="en-US" sz="1600" dirty="0" err="1"/>
              <a:t>SiO</a:t>
            </a:r>
            <a:r>
              <a:rPr lang="fr-FR" altLang="en-US" sz="1600" dirty="0"/>
              <a:t> </a:t>
            </a:r>
            <a:r>
              <a:rPr lang="fr-FR" altLang="en-US" sz="1600" dirty="0">
                <a:sym typeface="Wingdings" panose="05000000000000000000" pitchFamily="2" charset="2"/>
              </a:rPr>
              <a:t> Si + SiO</a:t>
            </a:r>
            <a:r>
              <a:rPr lang="fr-FR" altLang="en-US" sz="1600" baseline="-25000" dirty="0">
                <a:sym typeface="Wingdings" panose="05000000000000000000" pitchFamily="2" charset="2"/>
              </a:rPr>
              <a:t>2</a:t>
            </a:r>
            <a:r>
              <a:rPr lang="fr-FR" altLang="en-US" sz="1600" dirty="0">
                <a:sym typeface="Wingdings" panose="05000000000000000000" pitchFamily="2" charset="2"/>
              </a:rPr>
              <a:t>)</a:t>
            </a:r>
          </a:p>
          <a:p>
            <a:pPr algn="just">
              <a:lnSpc>
                <a:spcPct val="100000"/>
              </a:lnSpc>
            </a:pPr>
            <a:r>
              <a:rPr lang="en-US" altLang="en-US" sz="1600" i="1" dirty="0" err="1">
                <a:solidFill>
                  <a:schemeClr val="tx1"/>
                </a:solidFill>
              </a:rPr>
              <a:t>Nucl</a:t>
            </a:r>
            <a:r>
              <a:rPr lang="en-US" altLang="en-US" sz="1600" i="1" dirty="0">
                <a:solidFill>
                  <a:schemeClr val="tx1"/>
                </a:solidFill>
              </a:rPr>
              <a:t>. Inst. and Methods</a:t>
            </a:r>
            <a:r>
              <a:rPr lang="fr-FR" altLang="en-US" sz="1600" dirty="0">
                <a:sym typeface="Wingdings" panose="05000000000000000000" pitchFamily="2" charset="2"/>
              </a:rPr>
              <a:t> B 107 (1996)</a:t>
            </a:r>
            <a:endParaRPr lang="fr-FR" altLang="en-US" sz="1600" dirty="0"/>
          </a:p>
          <a:p>
            <a:pPr algn="just">
              <a:lnSpc>
                <a:spcPct val="100000"/>
              </a:lnSpc>
            </a:pPr>
            <a:endParaRPr lang="fr-FR" altLang="en-US" sz="1600" dirty="0"/>
          </a:p>
          <a:p>
            <a:pPr algn="just">
              <a:lnSpc>
                <a:spcPct val="100000"/>
              </a:lnSpc>
            </a:pPr>
            <a:endParaRPr lang="fr-FR" altLang="en-US" sz="1600" dirty="0"/>
          </a:p>
          <a:p>
            <a:pPr algn="just">
              <a:lnSpc>
                <a:spcPct val="100000"/>
              </a:lnSpc>
            </a:pPr>
            <a:endParaRPr lang="fr-FR" altLang="en-US" sz="1600" dirty="0"/>
          </a:p>
        </p:txBody>
      </p:sp>
      <p:sp>
        <p:nvSpPr>
          <p:cNvPr id="13" name="Text Box 12">
            <a:extLst>
              <a:ext uri="{FF2B5EF4-FFF2-40B4-BE49-F238E27FC236}">
                <a16:creationId xmlns:a16="http://schemas.microsoft.com/office/drawing/2014/main" id="{2FEA6467-0905-47C4-88FC-E116BF0210BC}"/>
              </a:ext>
            </a:extLst>
          </p:cNvPr>
          <p:cNvSpPr txBox="1">
            <a:spLocks noChangeArrowheads="1"/>
          </p:cNvSpPr>
          <p:nvPr/>
        </p:nvSpPr>
        <p:spPr bwMode="auto">
          <a:xfrm>
            <a:off x="1053192" y="5515144"/>
            <a:ext cx="9135837" cy="132343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00000"/>
              </a:lnSpc>
            </a:pPr>
            <a:r>
              <a:rPr lang="en-US" altLang="en-US" sz="2000" u="sng" dirty="0"/>
              <a:t>Currently</a:t>
            </a:r>
            <a:r>
              <a:rPr lang="en-US" altLang="en-US" sz="2000" dirty="0"/>
              <a:t>: “Hard X-ray Scattering and Spectroscopy’ program at the NSLS-II</a:t>
            </a:r>
            <a:endParaRPr lang="fr-FR" altLang="en-US" sz="2000" dirty="0"/>
          </a:p>
          <a:p>
            <a:pPr algn="just">
              <a:lnSpc>
                <a:spcPct val="100000"/>
              </a:lnSpc>
            </a:pPr>
            <a:endParaRPr lang="fr-FR" altLang="en-US" sz="2000" dirty="0"/>
          </a:p>
          <a:p>
            <a:pPr algn="just">
              <a:lnSpc>
                <a:spcPct val="100000"/>
              </a:lnSpc>
            </a:pPr>
            <a:endParaRPr lang="fr-FR" altLang="en-US" sz="2000" dirty="0"/>
          </a:p>
          <a:p>
            <a:pPr algn="just">
              <a:lnSpc>
                <a:spcPct val="100000"/>
              </a:lnSpc>
            </a:pPr>
            <a:endParaRPr lang="fr-FR" altLang="en-US" sz="20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E9CB-E9A1-4542-AEC8-98FF3B0C2A78}"/>
              </a:ext>
            </a:extLst>
          </p:cNvPr>
          <p:cNvSpPr>
            <a:spLocks noGrp="1"/>
          </p:cNvSpPr>
          <p:nvPr>
            <p:ph type="ctrTitle"/>
          </p:nvPr>
        </p:nvSpPr>
        <p:spPr/>
        <p:txBody>
          <a:bodyPr/>
          <a:lstStyle/>
          <a:p>
            <a:r>
              <a:rPr lang="en-US" dirty="0" err="1"/>
              <a:t>Multimoal</a:t>
            </a:r>
            <a:r>
              <a:rPr lang="en-US" dirty="0"/>
              <a:t> Approach</a:t>
            </a:r>
          </a:p>
        </p:txBody>
      </p:sp>
      <p:sp>
        <p:nvSpPr>
          <p:cNvPr id="3" name="Text Placeholder 2">
            <a:extLst>
              <a:ext uri="{FF2B5EF4-FFF2-40B4-BE49-F238E27FC236}">
                <a16:creationId xmlns:a16="http://schemas.microsoft.com/office/drawing/2014/main" id="{C4EE698F-2333-1244-9C89-F6CAB33C656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38913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193" y="-259943"/>
            <a:ext cx="9710548" cy="1268213"/>
          </a:xfrm>
        </p:spPr>
        <p:txBody>
          <a:bodyPr>
            <a:normAutofit/>
          </a:bodyPr>
          <a:lstStyle/>
          <a:p>
            <a:r>
              <a:rPr lang="en-US" sz="3200" dirty="0">
                <a:solidFill>
                  <a:srgbClr val="376092"/>
                </a:solidFill>
                <a:latin typeface="Arial"/>
                <a:cs typeface="Arial"/>
              </a:rPr>
              <a:t>Synchrotron Analysis for Materials Science</a:t>
            </a:r>
          </a:p>
        </p:txBody>
      </p:sp>
      <p:sp>
        <p:nvSpPr>
          <p:cNvPr id="5" name="TextBox 4"/>
          <p:cNvSpPr txBox="1"/>
          <p:nvPr/>
        </p:nvSpPr>
        <p:spPr>
          <a:xfrm>
            <a:off x="3701627" y="875225"/>
            <a:ext cx="1188146" cy="348109"/>
          </a:xfrm>
          <a:prstGeom prst="rect">
            <a:avLst/>
          </a:prstGeom>
          <a:noFill/>
        </p:spPr>
        <p:txBody>
          <a:bodyPr wrap="none">
            <a:spAutoFit/>
          </a:bodyPr>
          <a:lstStyle/>
          <a:p>
            <a:pPr defTabSz="422041">
              <a:defRPr/>
            </a:pPr>
            <a:r>
              <a:rPr lang="en-US" sz="1662"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Diffraction</a:t>
            </a:r>
          </a:p>
        </p:txBody>
      </p:sp>
      <p:sp>
        <p:nvSpPr>
          <p:cNvPr id="6" name="Rectangle 5"/>
          <p:cNvSpPr/>
          <p:nvPr/>
        </p:nvSpPr>
        <p:spPr>
          <a:xfrm>
            <a:off x="1732902" y="887640"/>
            <a:ext cx="1117614" cy="348109"/>
          </a:xfrm>
          <a:prstGeom prst="rect">
            <a:avLst/>
          </a:prstGeom>
        </p:spPr>
        <p:txBody>
          <a:bodyPr wrap="none">
            <a:spAutoFit/>
          </a:bodyPr>
          <a:lstStyle/>
          <a:p>
            <a:pPr defTabSz="422041">
              <a:defRPr/>
            </a:pPr>
            <a:r>
              <a:rPr lang="en-US" sz="1662"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Scattering</a:t>
            </a:r>
          </a:p>
        </p:txBody>
      </p:sp>
      <p:sp>
        <p:nvSpPr>
          <p:cNvPr id="7" name="Rectangle 6"/>
          <p:cNvSpPr/>
          <p:nvPr/>
        </p:nvSpPr>
        <p:spPr>
          <a:xfrm>
            <a:off x="8087492" y="862729"/>
            <a:ext cx="941283" cy="348109"/>
          </a:xfrm>
          <a:prstGeom prst="rect">
            <a:avLst/>
          </a:prstGeom>
        </p:spPr>
        <p:txBody>
          <a:bodyPr wrap="none">
            <a:spAutoFit/>
          </a:bodyPr>
          <a:lstStyle/>
          <a:p>
            <a:pPr defTabSz="422041">
              <a:defRPr/>
            </a:pPr>
            <a:r>
              <a:rPr lang="en-US" sz="1662"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Imaging</a:t>
            </a:r>
          </a:p>
        </p:txBody>
      </p:sp>
      <p:sp>
        <p:nvSpPr>
          <p:cNvPr id="8" name="Rectangle 7"/>
          <p:cNvSpPr/>
          <p:nvPr/>
        </p:nvSpPr>
        <p:spPr>
          <a:xfrm>
            <a:off x="5770593" y="862729"/>
            <a:ext cx="1386277" cy="348109"/>
          </a:xfrm>
          <a:prstGeom prst="rect">
            <a:avLst/>
          </a:prstGeom>
        </p:spPr>
        <p:txBody>
          <a:bodyPr wrap="none">
            <a:spAutoFit/>
          </a:bodyPr>
          <a:lstStyle/>
          <a:p>
            <a:pPr defTabSz="422041">
              <a:defRPr/>
            </a:pPr>
            <a:r>
              <a:rPr lang="en-US" sz="1662"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Spectroscopy</a:t>
            </a:r>
          </a:p>
        </p:txBody>
      </p:sp>
      <p:sp>
        <p:nvSpPr>
          <p:cNvPr id="9" name="Rectangle 8"/>
          <p:cNvSpPr>
            <a:spLocks noChangeArrowheads="1"/>
          </p:cNvSpPr>
          <p:nvPr/>
        </p:nvSpPr>
        <p:spPr bwMode="auto">
          <a:xfrm>
            <a:off x="1720394" y="1271570"/>
            <a:ext cx="5073162" cy="490904"/>
          </a:xfrm>
          <a:prstGeom prst="rect">
            <a:avLst/>
          </a:prstGeom>
          <a:gradFill rotWithShape="1">
            <a:gsLst>
              <a:gs pos="0">
                <a:srgbClr val="3F80CD"/>
              </a:gs>
              <a:gs pos="100000">
                <a:srgbClr val="92D050"/>
              </a:gs>
            </a:gsLst>
            <a:lin ang="0" scaled="1"/>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defTabSz="422041">
              <a:defRPr/>
            </a:pPr>
            <a:r>
              <a:rPr lang="en-US" sz="1662" dirty="0">
                <a:solidFill>
                  <a:prstClr val="white"/>
                </a:solidFill>
                <a:latin typeface="Times New Roman" panose="02020603050405020304" pitchFamily="18" charset="0"/>
                <a:cs typeface="Times New Roman" panose="02020603050405020304" pitchFamily="18" charset="0"/>
              </a:rPr>
              <a:t>Structure</a:t>
            </a:r>
          </a:p>
        </p:txBody>
      </p:sp>
      <p:sp>
        <p:nvSpPr>
          <p:cNvPr id="10" name="Rectangle 9"/>
          <p:cNvSpPr>
            <a:spLocks noChangeArrowheads="1"/>
          </p:cNvSpPr>
          <p:nvPr/>
        </p:nvSpPr>
        <p:spPr bwMode="auto">
          <a:xfrm>
            <a:off x="3682544" y="1772732"/>
            <a:ext cx="5152292" cy="490904"/>
          </a:xfrm>
          <a:prstGeom prst="rect">
            <a:avLst/>
          </a:prstGeom>
          <a:gradFill rotWithShape="1">
            <a:gsLst>
              <a:gs pos="0">
                <a:srgbClr val="00B050"/>
              </a:gs>
              <a:gs pos="100000">
                <a:srgbClr val="FFFF00"/>
              </a:gs>
            </a:gsLst>
            <a:lin ang="0" scaled="1"/>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defTabSz="422041">
              <a:defRPr/>
            </a:pPr>
            <a:r>
              <a:rPr lang="en-US" sz="1662" dirty="0">
                <a:solidFill>
                  <a:prstClr val="white"/>
                </a:solidFill>
                <a:latin typeface="Times New Roman" panose="02020603050405020304" pitchFamily="18" charset="0"/>
                <a:cs typeface="Times New Roman" panose="02020603050405020304" pitchFamily="18" charset="0"/>
              </a:rPr>
              <a:t>Chemistry</a:t>
            </a:r>
          </a:p>
        </p:txBody>
      </p:sp>
      <p:sp>
        <p:nvSpPr>
          <p:cNvPr id="11" name="Rectangle 10"/>
          <p:cNvSpPr>
            <a:spLocks noChangeArrowheads="1"/>
          </p:cNvSpPr>
          <p:nvPr/>
        </p:nvSpPr>
        <p:spPr bwMode="auto">
          <a:xfrm>
            <a:off x="8099215" y="2269498"/>
            <a:ext cx="1735015" cy="490903"/>
          </a:xfrm>
          <a:prstGeom prst="rect">
            <a:avLst/>
          </a:prstGeom>
          <a:gradFill rotWithShape="1">
            <a:gsLst>
              <a:gs pos="0">
                <a:srgbClr val="EA8C8C"/>
              </a:gs>
              <a:gs pos="50000">
                <a:srgbClr val="F0BABA"/>
              </a:gs>
              <a:gs pos="100000">
                <a:srgbClr val="F7DEDE"/>
              </a:gs>
            </a:gsLst>
            <a:lin ang="0" scaled="1"/>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defTabSz="422041">
              <a:defRPr/>
            </a:pPr>
            <a:r>
              <a:rPr lang="en-US" sz="1662" dirty="0">
                <a:solidFill>
                  <a:prstClr val="white"/>
                </a:solidFill>
                <a:latin typeface="Times New Roman" panose="02020603050405020304" pitchFamily="18" charset="0"/>
                <a:cs typeface="Times New Roman" panose="02020603050405020304" pitchFamily="18" charset="0"/>
              </a:rPr>
              <a:t>Morphology</a:t>
            </a:r>
          </a:p>
        </p:txBody>
      </p:sp>
      <p:pic>
        <p:nvPicPr>
          <p:cNvPr id="12" name="pasted-image.tif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0902" y="2605070"/>
            <a:ext cx="848458" cy="84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descr="fluidic_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7109" y="1950044"/>
            <a:ext cx="908538" cy="83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5348199" y="3945520"/>
            <a:ext cx="2875085" cy="348109"/>
          </a:xfrm>
          <a:prstGeom prst="rect">
            <a:avLst/>
          </a:prstGeom>
          <a:solidFill>
            <a:srgbClr val="F79646">
              <a:lumMod val="20000"/>
              <a:lumOff val="80000"/>
            </a:srgbClr>
          </a:solidFill>
        </p:spPr>
        <p:txBody>
          <a:bodyPr>
            <a:spAutoFit/>
          </a:bodyPr>
          <a:lstStyle/>
          <a:p>
            <a:pPr defTabSz="422041">
              <a:defRPr/>
            </a:pPr>
            <a:r>
              <a:rPr lang="en-US" sz="1662" kern="0" dirty="0">
                <a:solidFill>
                  <a:prstClr val="black"/>
                </a:solidFill>
                <a:latin typeface="Times New Roman" panose="02020603050405020304" pitchFamily="18" charset="0"/>
                <a:cs typeface="Times New Roman" panose="02020603050405020304" pitchFamily="18" charset="0"/>
              </a:rPr>
              <a:t>(ISS): Inner Shell Spectroscopy</a:t>
            </a:r>
          </a:p>
        </p:txBody>
      </p:sp>
      <p:sp>
        <p:nvSpPr>
          <p:cNvPr id="15" name="Rectangle 14"/>
          <p:cNvSpPr/>
          <p:nvPr/>
        </p:nvSpPr>
        <p:spPr>
          <a:xfrm>
            <a:off x="7150819" y="5126317"/>
            <a:ext cx="3354265" cy="348109"/>
          </a:xfrm>
          <a:prstGeom prst="rect">
            <a:avLst/>
          </a:prstGeom>
          <a:solidFill>
            <a:srgbClr val="C0504D">
              <a:lumMod val="20000"/>
              <a:lumOff val="80000"/>
            </a:srgbClr>
          </a:solidFill>
          <a:ln w="57150">
            <a:noFill/>
          </a:ln>
        </p:spPr>
        <p:txBody>
          <a:bodyPr wrap="square">
            <a:spAutoFit/>
          </a:bodyPr>
          <a:lstStyle/>
          <a:p>
            <a:pPr defTabSz="422041">
              <a:defRPr/>
            </a:pPr>
            <a:r>
              <a:rPr lang="en-US" sz="1662" kern="0" dirty="0">
                <a:solidFill>
                  <a:prstClr val="black"/>
                </a:solidFill>
                <a:latin typeface="Times New Roman" panose="02020603050405020304" pitchFamily="18" charset="0"/>
                <a:cs typeface="Times New Roman" panose="02020603050405020304" pitchFamily="18" charset="0"/>
              </a:rPr>
              <a:t>(HXN): Hard X-ray </a:t>
            </a:r>
            <a:r>
              <a:rPr lang="en-US" sz="1662" kern="0" dirty="0" err="1">
                <a:solidFill>
                  <a:prstClr val="black"/>
                </a:solidFill>
                <a:latin typeface="Times New Roman" panose="02020603050405020304" pitchFamily="18" charset="0"/>
                <a:cs typeface="Times New Roman" panose="02020603050405020304" pitchFamily="18" charset="0"/>
              </a:rPr>
              <a:t>Nanoprobe</a:t>
            </a:r>
            <a:endParaRPr lang="en-US" sz="1662" kern="0"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7143783" y="5519914"/>
            <a:ext cx="2940228" cy="348109"/>
          </a:xfrm>
          <a:prstGeom prst="rect">
            <a:avLst/>
          </a:prstGeom>
          <a:solidFill>
            <a:srgbClr val="C0504D">
              <a:lumMod val="20000"/>
              <a:lumOff val="80000"/>
            </a:srgbClr>
          </a:solidFill>
        </p:spPr>
        <p:txBody>
          <a:bodyPr wrap="none">
            <a:spAutoFit/>
          </a:bodyPr>
          <a:lstStyle/>
          <a:p>
            <a:pPr defTabSz="422041">
              <a:defRPr/>
            </a:pPr>
            <a:r>
              <a:rPr lang="en-US" sz="1662" kern="0" dirty="0">
                <a:solidFill>
                  <a:prstClr val="black"/>
                </a:solidFill>
                <a:latin typeface="Times New Roman" panose="02020603050405020304" pitchFamily="18" charset="0"/>
                <a:cs typeface="Times New Roman" panose="02020603050405020304" pitchFamily="18" charset="0"/>
              </a:rPr>
              <a:t>(FXI): Full-Field X-ray Imaging</a:t>
            </a:r>
          </a:p>
        </p:txBody>
      </p:sp>
      <p:sp>
        <p:nvSpPr>
          <p:cNvPr id="17" name="Rectangle 16"/>
          <p:cNvSpPr/>
          <p:nvPr/>
        </p:nvSpPr>
        <p:spPr>
          <a:xfrm>
            <a:off x="5348198" y="4339119"/>
            <a:ext cx="4717070" cy="348109"/>
          </a:xfrm>
          <a:prstGeom prst="rect">
            <a:avLst/>
          </a:prstGeom>
          <a:solidFill>
            <a:srgbClr val="C0504D">
              <a:lumMod val="20000"/>
              <a:lumOff val="80000"/>
            </a:srgbClr>
          </a:solidFill>
        </p:spPr>
        <p:txBody>
          <a:bodyPr wrap="square">
            <a:spAutoFit/>
          </a:bodyPr>
          <a:lstStyle/>
          <a:p>
            <a:pPr defTabSz="422041">
              <a:defRPr/>
            </a:pPr>
            <a:r>
              <a:rPr lang="en-US" sz="1662" kern="0" dirty="0">
                <a:solidFill>
                  <a:prstClr val="black"/>
                </a:solidFill>
                <a:latin typeface="Times New Roman" panose="02020603050405020304" pitchFamily="18" charset="0"/>
                <a:cs typeface="Times New Roman" panose="02020603050405020304" pitchFamily="18" charset="0"/>
              </a:rPr>
              <a:t>(SRX): Sub-micron Resolution X-ray Spectroscopy</a:t>
            </a:r>
          </a:p>
        </p:txBody>
      </p:sp>
      <p:cxnSp>
        <p:nvCxnSpPr>
          <p:cNvPr id="18" name="Straight Arrow Connector 17"/>
          <p:cNvCxnSpPr>
            <a:cxnSpLocks noChangeShapeType="1"/>
            <a:stCxn id="6" idx="1"/>
          </p:cNvCxnSpPr>
          <p:nvPr/>
        </p:nvCxnSpPr>
        <p:spPr bwMode="auto">
          <a:xfrm>
            <a:off x="1732902" y="1061694"/>
            <a:ext cx="8792" cy="3533368"/>
          </a:xfrm>
          <a:prstGeom prst="straightConnector1">
            <a:avLst/>
          </a:prstGeom>
          <a:noFill/>
          <a:ln w="25400">
            <a:solidFill>
              <a:srgbClr val="4F81BD"/>
            </a:solidFill>
            <a:round/>
            <a:headEnd type="diamond"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Arrow Connector 18"/>
          <p:cNvCxnSpPr>
            <a:cxnSpLocks noChangeShapeType="1"/>
          </p:cNvCxnSpPr>
          <p:nvPr/>
        </p:nvCxnSpPr>
        <p:spPr bwMode="auto">
          <a:xfrm>
            <a:off x="3653237" y="1007801"/>
            <a:ext cx="0" cy="3439718"/>
          </a:xfrm>
          <a:prstGeom prst="straightConnector1">
            <a:avLst/>
          </a:prstGeom>
          <a:noFill/>
          <a:ln w="25400">
            <a:solidFill>
              <a:srgbClr val="00B050"/>
            </a:solidFill>
            <a:round/>
            <a:headEnd type="diamond"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0" name="Rectangle 19"/>
          <p:cNvSpPr/>
          <p:nvPr/>
        </p:nvSpPr>
        <p:spPr>
          <a:xfrm>
            <a:off x="1825237" y="5026358"/>
            <a:ext cx="3493264" cy="348109"/>
          </a:xfrm>
          <a:prstGeom prst="rect">
            <a:avLst/>
          </a:prstGeom>
          <a:solidFill>
            <a:srgbClr val="4F81BD">
              <a:lumMod val="20000"/>
              <a:lumOff val="80000"/>
            </a:srgbClr>
          </a:solidFill>
        </p:spPr>
        <p:txBody>
          <a:bodyPr wrap="none">
            <a:spAutoFit/>
          </a:bodyPr>
          <a:lstStyle/>
          <a:p>
            <a:pPr defTabSz="422041">
              <a:defRPr/>
            </a:pPr>
            <a:r>
              <a:rPr lang="en-US" sz="1662" kern="0" dirty="0">
                <a:solidFill>
                  <a:prstClr val="black"/>
                </a:solidFill>
                <a:latin typeface="Times New Roman" panose="02020603050405020304" pitchFamily="18" charset="0"/>
                <a:cs typeface="Times New Roman" panose="02020603050405020304" pitchFamily="18" charset="0"/>
              </a:rPr>
              <a:t>(CMS): Complex Materials Scattering </a:t>
            </a:r>
          </a:p>
        </p:txBody>
      </p:sp>
      <p:sp>
        <p:nvSpPr>
          <p:cNvPr id="21" name="Rectangle 20"/>
          <p:cNvSpPr/>
          <p:nvPr/>
        </p:nvSpPr>
        <p:spPr>
          <a:xfrm>
            <a:off x="1825237" y="5433056"/>
            <a:ext cx="3722494" cy="348109"/>
          </a:xfrm>
          <a:prstGeom prst="rect">
            <a:avLst/>
          </a:prstGeom>
          <a:solidFill>
            <a:srgbClr val="4F81BD">
              <a:lumMod val="20000"/>
              <a:lumOff val="80000"/>
            </a:srgbClr>
          </a:solidFill>
        </p:spPr>
        <p:txBody>
          <a:bodyPr wrap="none">
            <a:spAutoFit/>
          </a:bodyPr>
          <a:lstStyle/>
          <a:p>
            <a:pPr defTabSz="422041">
              <a:defRPr/>
            </a:pPr>
            <a:r>
              <a:rPr lang="en-US" sz="1662" kern="0" dirty="0">
                <a:solidFill>
                  <a:prstClr val="black"/>
                </a:solidFill>
                <a:latin typeface="Times New Roman" panose="02020603050405020304" pitchFamily="18" charset="0"/>
                <a:cs typeface="Times New Roman" panose="02020603050405020304" pitchFamily="18" charset="0"/>
              </a:rPr>
              <a:t>(ISR): In-Situ &amp; Resonant X-Ray Studies</a:t>
            </a:r>
          </a:p>
        </p:txBody>
      </p:sp>
      <p:cxnSp>
        <p:nvCxnSpPr>
          <p:cNvPr id="22" name="Straight Arrow Connector 21"/>
          <p:cNvCxnSpPr>
            <a:cxnSpLocks noChangeShapeType="1"/>
          </p:cNvCxnSpPr>
          <p:nvPr/>
        </p:nvCxnSpPr>
        <p:spPr bwMode="auto">
          <a:xfrm>
            <a:off x="5710637" y="1032714"/>
            <a:ext cx="0" cy="2769577"/>
          </a:xfrm>
          <a:prstGeom prst="straightConnector1">
            <a:avLst/>
          </a:prstGeom>
          <a:noFill/>
          <a:ln w="25400">
            <a:solidFill>
              <a:srgbClr val="FFC000"/>
            </a:solidFill>
            <a:round/>
            <a:headEnd type="diamond"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Arrow Connector 22"/>
          <p:cNvCxnSpPr>
            <a:cxnSpLocks noChangeShapeType="1"/>
          </p:cNvCxnSpPr>
          <p:nvPr/>
        </p:nvCxnSpPr>
        <p:spPr bwMode="auto">
          <a:xfrm flipH="1">
            <a:off x="8053054" y="1057623"/>
            <a:ext cx="10991" cy="2811250"/>
          </a:xfrm>
          <a:prstGeom prst="straightConnector1">
            <a:avLst/>
          </a:prstGeom>
          <a:noFill/>
          <a:ln w="25400">
            <a:solidFill>
              <a:srgbClr val="C00000"/>
            </a:solidFill>
            <a:round/>
            <a:headEnd type="diamond"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 name="TextBox 40"/>
          <p:cNvSpPr txBox="1">
            <a:spLocks noChangeArrowheads="1"/>
          </p:cNvSpPr>
          <p:nvPr/>
        </p:nvSpPr>
        <p:spPr bwMode="auto">
          <a:xfrm>
            <a:off x="1817111" y="2854185"/>
            <a:ext cx="553357"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defTabSz="422041">
              <a:defRPr/>
            </a:pPr>
            <a:r>
              <a:rPr lang="en-US" altLang="x-none" sz="1292" b="1" kern="0" dirty="0">
                <a:solidFill>
                  <a:prstClr val="black"/>
                </a:solidFill>
                <a:latin typeface="Times New Roman" panose="02020603050405020304" pitchFamily="18" charset="0"/>
                <a:cs typeface="Times New Roman" panose="02020603050405020304" pitchFamily="18" charset="0"/>
              </a:rPr>
              <a:t>CMS</a:t>
            </a:r>
          </a:p>
        </p:txBody>
      </p:sp>
      <p:sp>
        <p:nvSpPr>
          <p:cNvPr id="25" name="TextBox 41"/>
          <p:cNvSpPr txBox="1">
            <a:spLocks noChangeArrowheads="1"/>
          </p:cNvSpPr>
          <p:nvPr/>
        </p:nvSpPr>
        <p:spPr bwMode="auto">
          <a:xfrm>
            <a:off x="4573498" y="2605070"/>
            <a:ext cx="526106"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defTabSz="422041">
              <a:defRPr/>
            </a:pPr>
            <a:r>
              <a:rPr lang="en-US" altLang="x-none" sz="1292" b="1" kern="0" dirty="0">
                <a:solidFill>
                  <a:prstClr val="black"/>
                </a:solidFill>
                <a:latin typeface="Times New Roman" panose="02020603050405020304" pitchFamily="18" charset="0"/>
                <a:cs typeface="Times New Roman" panose="02020603050405020304" pitchFamily="18" charset="0"/>
              </a:rPr>
              <a:t>XPD</a:t>
            </a:r>
          </a:p>
        </p:txBody>
      </p:sp>
      <p:pic>
        <p:nvPicPr>
          <p:cNvPr id="26" name="length_scales_1024x780.png"/>
          <p:cNvPicPr>
            <a:picLocks noChangeAspect="1"/>
          </p:cNvPicPr>
          <p:nvPr/>
        </p:nvPicPr>
        <p:blipFill>
          <a:blip r:embed="rId5">
            <a:extLst>
              <a:ext uri="{28A0092B-C50C-407E-A947-70E740481C1C}">
                <a14:useLocalDpi xmlns:a14="http://schemas.microsoft.com/office/drawing/2010/main" val="0"/>
              </a:ext>
            </a:extLst>
          </a:blip>
          <a:srcRect l="56770" t="554" r="25597" b="79779"/>
          <a:stretch>
            <a:fillRect/>
          </a:stretch>
        </p:blipFill>
        <p:spPr bwMode="auto">
          <a:xfrm>
            <a:off x="4514883" y="2826344"/>
            <a:ext cx="1034562" cy="87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 name="Picture 43" descr="C:\Users\csnelson\Documents\ISR\commissioning July Aug 2016\IMG_7673.JPG"/>
          <p:cNvPicPr>
            <a:picLocks noChangeAspect="1" noChangeArrowheads="1"/>
          </p:cNvPicPr>
          <p:nvPr/>
        </p:nvPicPr>
        <p:blipFill>
          <a:blip r:embed="rId6" cstate="print">
            <a:extLst>
              <a:ext uri="{28A0092B-C50C-407E-A947-70E740481C1C}">
                <a14:useLocalDpi xmlns:a14="http://schemas.microsoft.com/office/drawing/2010/main" val="0"/>
              </a:ext>
            </a:extLst>
          </a:blip>
          <a:srcRect l="31944" t="28140" r="21057" b="16090"/>
          <a:stretch>
            <a:fillRect/>
          </a:stretch>
        </p:blipFill>
        <p:spPr bwMode="auto">
          <a:xfrm>
            <a:off x="2680222" y="2874700"/>
            <a:ext cx="804496" cy="71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44"/>
          <p:cNvSpPr txBox="1">
            <a:spLocks noChangeArrowheads="1"/>
          </p:cNvSpPr>
          <p:nvPr/>
        </p:nvSpPr>
        <p:spPr bwMode="auto">
          <a:xfrm>
            <a:off x="2230829" y="3321086"/>
            <a:ext cx="460382"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defTabSz="422041">
              <a:defRPr/>
            </a:pPr>
            <a:r>
              <a:rPr lang="en-US" altLang="x-none" sz="1292" b="1" kern="0" dirty="0">
                <a:solidFill>
                  <a:prstClr val="black"/>
                </a:solidFill>
                <a:latin typeface="Times New Roman" panose="02020603050405020304" pitchFamily="18" charset="0"/>
                <a:cs typeface="Times New Roman" panose="02020603050405020304" pitchFamily="18" charset="0"/>
              </a:rPr>
              <a:t>ISR</a:t>
            </a:r>
          </a:p>
        </p:txBody>
      </p:sp>
      <p:pic>
        <p:nvPicPr>
          <p:cNvPr id="29" name="Picture 45" descr="chamber_with_SBAs_and_cart.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5549" y="2649031"/>
            <a:ext cx="1046285" cy="101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46"/>
          <p:cNvSpPr txBox="1">
            <a:spLocks noChangeArrowheads="1"/>
          </p:cNvSpPr>
          <p:nvPr/>
        </p:nvSpPr>
        <p:spPr bwMode="auto">
          <a:xfrm>
            <a:off x="5948029" y="2320785"/>
            <a:ext cx="431528"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defTabSz="422041">
              <a:defRPr/>
            </a:pPr>
            <a:r>
              <a:rPr lang="en-US" altLang="x-none" sz="1292" b="1" kern="0" dirty="0">
                <a:solidFill>
                  <a:prstClr val="black"/>
                </a:solidFill>
                <a:latin typeface="Times New Roman" panose="02020603050405020304" pitchFamily="18" charset="0"/>
                <a:cs typeface="Times New Roman" panose="02020603050405020304" pitchFamily="18" charset="0"/>
              </a:rPr>
              <a:t>ISS</a:t>
            </a:r>
          </a:p>
        </p:txBody>
      </p:sp>
      <p:sp>
        <p:nvSpPr>
          <p:cNvPr id="31" name="TextBox 47"/>
          <p:cNvSpPr txBox="1">
            <a:spLocks noChangeArrowheads="1"/>
          </p:cNvSpPr>
          <p:nvPr/>
        </p:nvSpPr>
        <p:spPr bwMode="auto">
          <a:xfrm>
            <a:off x="7230240" y="3421289"/>
            <a:ext cx="516488"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defTabSz="422041">
              <a:defRPr/>
            </a:pPr>
            <a:r>
              <a:rPr lang="en-US" altLang="x-none" sz="1292" b="1" kern="0">
                <a:solidFill>
                  <a:prstClr val="black"/>
                </a:solidFill>
                <a:latin typeface="Times New Roman" panose="02020603050405020304" pitchFamily="18" charset="0"/>
                <a:cs typeface="Times New Roman" panose="02020603050405020304" pitchFamily="18" charset="0"/>
              </a:rPr>
              <a:t>SRX</a:t>
            </a:r>
          </a:p>
        </p:txBody>
      </p:sp>
      <p:pic>
        <p:nvPicPr>
          <p:cNvPr id="3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9918" y="2471722"/>
            <a:ext cx="811823" cy="83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9"/>
          <p:cNvPicPr>
            <a:picLocks noChangeAspect="1"/>
          </p:cNvPicPr>
          <p:nvPr/>
        </p:nvPicPr>
        <p:blipFill>
          <a:blip r:embed="rId9" cstate="print">
            <a:extLst>
              <a:ext uri="{28A0092B-C50C-407E-A947-70E740481C1C}">
                <a14:useLocalDpi xmlns:a14="http://schemas.microsoft.com/office/drawing/2010/main" val="0"/>
              </a:ext>
            </a:extLst>
          </a:blip>
          <a:srcRect l="23373" t="7291" r="28267" b="10938"/>
          <a:stretch>
            <a:fillRect/>
          </a:stretch>
        </p:blipFill>
        <p:spPr bwMode="auto">
          <a:xfrm>
            <a:off x="8124126" y="2842463"/>
            <a:ext cx="722435" cy="72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50"/>
          <p:cNvSpPr txBox="1">
            <a:spLocks noChangeArrowheads="1"/>
          </p:cNvSpPr>
          <p:nvPr/>
        </p:nvSpPr>
        <p:spPr bwMode="auto">
          <a:xfrm>
            <a:off x="8235495" y="3608859"/>
            <a:ext cx="553357"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defTabSz="422041">
              <a:defRPr/>
            </a:pPr>
            <a:r>
              <a:rPr lang="en-US" altLang="x-none" sz="1292" b="1" kern="0" dirty="0">
                <a:solidFill>
                  <a:prstClr val="black"/>
                </a:solidFill>
                <a:latin typeface="Times New Roman" panose="02020603050405020304" pitchFamily="18" charset="0"/>
                <a:cs typeface="Times New Roman" panose="02020603050405020304" pitchFamily="18" charset="0"/>
              </a:rPr>
              <a:t>HXN</a:t>
            </a:r>
          </a:p>
        </p:txBody>
      </p:sp>
      <p:pic>
        <p:nvPicPr>
          <p:cNvPr id="3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l="6049" t="5428" b="15115"/>
          <a:stretch>
            <a:fillRect/>
          </a:stretch>
        </p:blipFill>
        <p:spPr bwMode="auto">
          <a:xfrm>
            <a:off x="8959395" y="3437410"/>
            <a:ext cx="1041889" cy="73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52"/>
          <p:cNvSpPr txBox="1">
            <a:spLocks noChangeArrowheads="1"/>
          </p:cNvSpPr>
          <p:nvPr/>
        </p:nvSpPr>
        <p:spPr bwMode="auto">
          <a:xfrm>
            <a:off x="9246609" y="3123816"/>
            <a:ext cx="470000"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defTabSz="422041">
              <a:defRPr/>
            </a:pPr>
            <a:r>
              <a:rPr lang="en-US" altLang="x-none" sz="1292" b="1" kern="0">
                <a:solidFill>
                  <a:prstClr val="black"/>
                </a:solidFill>
                <a:latin typeface="Times New Roman" panose="02020603050405020304" pitchFamily="18" charset="0"/>
                <a:cs typeface="Times New Roman" panose="02020603050405020304" pitchFamily="18" charset="0"/>
              </a:rPr>
              <a:t>FXI</a:t>
            </a:r>
          </a:p>
        </p:txBody>
      </p:sp>
      <p:sp>
        <p:nvSpPr>
          <p:cNvPr id="38" name="Rectangle 37"/>
          <p:cNvSpPr/>
          <p:nvPr/>
        </p:nvSpPr>
        <p:spPr>
          <a:xfrm>
            <a:off x="1825237" y="4238720"/>
            <a:ext cx="3031736" cy="348109"/>
          </a:xfrm>
          <a:prstGeom prst="rect">
            <a:avLst/>
          </a:prstGeom>
          <a:solidFill>
            <a:srgbClr val="9BBB59">
              <a:lumMod val="20000"/>
              <a:lumOff val="80000"/>
            </a:srgbClr>
          </a:solidFill>
          <a:ln w="57150">
            <a:noFill/>
          </a:ln>
        </p:spPr>
        <p:txBody>
          <a:bodyPr wrap="square">
            <a:spAutoFit/>
          </a:bodyPr>
          <a:lstStyle/>
          <a:p>
            <a:pPr defTabSz="422041">
              <a:defRPr/>
            </a:pPr>
            <a:r>
              <a:rPr lang="en-US" sz="1662" kern="0" dirty="0">
                <a:solidFill>
                  <a:prstClr val="black"/>
                </a:solidFill>
                <a:latin typeface="Times New Roman" panose="02020603050405020304" pitchFamily="18" charset="0"/>
                <a:cs typeface="Times New Roman" panose="02020603050405020304" pitchFamily="18" charset="0"/>
              </a:rPr>
              <a:t>(XPD): X-ray Powder Diffraction </a:t>
            </a:r>
          </a:p>
        </p:txBody>
      </p:sp>
      <p:sp>
        <p:nvSpPr>
          <p:cNvPr id="40" name="Rectangle 39">
            <a:extLst>
              <a:ext uri="{FF2B5EF4-FFF2-40B4-BE49-F238E27FC236}">
                <a16:creationId xmlns:a16="http://schemas.microsoft.com/office/drawing/2014/main" id="{4A74C9AA-9B01-4521-93AB-AF0ABA1BEC86}"/>
              </a:ext>
            </a:extLst>
          </p:cNvPr>
          <p:cNvSpPr/>
          <p:nvPr/>
        </p:nvSpPr>
        <p:spPr>
          <a:xfrm>
            <a:off x="5359645" y="4732718"/>
            <a:ext cx="5013096" cy="348109"/>
          </a:xfrm>
          <a:prstGeom prst="rect">
            <a:avLst/>
          </a:prstGeom>
          <a:solidFill>
            <a:srgbClr val="C0504D">
              <a:lumMod val="20000"/>
              <a:lumOff val="80000"/>
            </a:srgbClr>
          </a:solidFill>
          <a:ln w="63500">
            <a:noFill/>
          </a:ln>
        </p:spPr>
        <p:txBody>
          <a:bodyPr wrap="square">
            <a:spAutoFit/>
          </a:bodyPr>
          <a:lstStyle/>
          <a:p>
            <a:pPr defTabSz="422041">
              <a:defRPr/>
            </a:pPr>
            <a:r>
              <a:rPr lang="en-US" sz="1662" kern="0" dirty="0">
                <a:solidFill>
                  <a:prstClr val="black"/>
                </a:solidFill>
                <a:latin typeface="Times New Roman" panose="02020603050405020304" pitchFamily="18" charset="0"/>
                <a:cs typeface="Times New Roman" panose="02020603050405020304" pitchFamily="18" charset="0"/>
              </a:rPr>
              <a:t>(XPEEM): X-Ray Photoemission Electron Microscopy</a:t>
            </a:r>
          </a:p>
        </p:txBody>
      </p:sp>
      <p:sp>
        <p:nvSpPr>
          <p:cNvPr id="3" name="TextBox 2">
            <a:extLst>
              <a:ext uri="{FF2B5EF4-FFF2-40B4-BE49-F238E27FC236}">
                <a16:creationId xmlns:a16="http://schemas.microsoft.com/office/drawing/2014/main" id="{62366965-BFD5-4D6A-9EDC-D138F89DC9A5}"/>
              </a:ext>
            </a:extLst>
          </p:cNvPr>
          <p:cNvSpPr txBox="1"/>
          <p:nvPr/>
        </p:nvSpPr>
        <p:spPr>
          <a:xfrm>
            <a:off x="4579360" y="6347982"/>
            <a:ext cx="3659976" cy="369332"/>
          </a:xfrm>
          <a:prstGeom prst="rect">
            <a:avLst/>
          </a:prstGeom>
          <a:noFill/>
        </p:spPr>
        <p:txBody>
          <a:bodyPr wrap="none" rtlCol="0">
            <a:spAutoFit/>
          </a:bodyPr>
          <a:lstStyle/>
          <a:p>
            <a:r>
              <a:rPr lang="en-US" i="1" dirty="0"/>
              <a:t>Courtesy: G. Halada, Stony Brook</a:t>
            </a:r>
          </a:p>
        </p:txBody>
      </p:sp>
      <p:sp>
        <p:nvSpPr>
          <p:cNvPr id="41" name="TextBox 41">
            <a:extLst>
              <a:ext uri="{FF2B5EF4-FFF2-40B4-BE49-F238E27FC236}">
                <a16:creationId xmlns:a16="http://schemas.microsoft.com/office/drawing/2014/main" id="{08A57013-F476-4148-A57C-BE64B24CB9C0}"/>
              </a:ext>
            </a:extLst>
          </p:cNvPr>
          <p:cNvSpPr txBox="1">
            <a:spLocks noChangeArrowheads="1"/>
          </p:cNvSpPr>
          <p:nvPr/>
        </p:nvSpPr>
        <p:spPr bwMode="auto">
          <a:xfrm>
            <a:off x="3764574" y="3472678"/>
            <a:ext cx="506870"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defTabSz="422041">
              <a:defRPr/>
            </a:pPr>
            <a:r>
              <a:rPr lang="en-US" altLang="x-none" sz="1292" b="1" kern="0" dirty="0">
                <a:solidFill>
                  <a:prstClr val="black"/>
                </a:solidFill>
                <a:latin typeface="Times New Roman" panose="02020603050405020304" pitchFamily="18" charset="0"/>
                <a:cs typeface="Times New Roman" panose="02020603050405020304" pitchFamily="18" charset="0"/>
              </a:rPr>
              <a:t>PDF</a:t>
            </a:r>
          </a:p>
        </p:txBody>
      </p:sp>
      <p:sp>
        <p:nvSpPr>
          <p:cNvPr id="42" name="Rectangle 41">
            <a:extLst>
              <a:ext uri="{FF2B5EF4-FFF2-40B4-BE49-F238E27FC236}">
                <a16:creationId xmlns:a16="http://schemas.microsoft.com/office/drawing/2014/main" id="{3B944AD0-6627-46E4-B84D-40D813BF2631}"/>
              </a:ext>
            </a:extLst>
          </p:cNvPr>
          <p:cNvSpPr/>
          <p:nvPr/>
        </p:nvSpPr>
        <p:spPr>
          <a:xfrm>
            <a:off x="1825237" y="4632539"/>
            <a:ext cx="3031736" cy="348109"/>
          </a:xfrm>
          <a:prstGeom prst="rect">
            <a:avLst/>
          </a:prstGeom>
          <a:solidFill>
            <a:srgbClr val="9BBB59">
              <a:lumMod val="20000"/>
              <a:lumOff val="80000"/>
            </a:srgbClr>
          </a:solidFill>
          <a:ln w="57150">
            <a:noFill/>
          </a:ln>
        </p:spPr>
        <p:txBody>
          <a:bodyPr wrap="square">
            <a:spAutoFit/>
          </a:bodyPr>
          <a:lstStyle/>
          <a:p>
            <a:pPr defTabSz="422041">
              <a:defRPr/>
            </a:pPr>
            <a:r>
              <a:rPr lang="en-US" sz="1662" kern="0" dirty="0">
                <a:solidFill>
                  <a:prstClr val="black"/>
                </a:solidFill>
                <a:latin typeface="Times New Roman" panose="02020603050405020304" pitchFamily="18" charset="0"/>
                <a:cs typeface="Times New Roman" panose="02020603050405020304" pitchFamily="18" charset="0"/>
              </a:rPr>
              <a:t>(PDF): Pair Distribution Function</a:t>
            </a:r>
          </a:p>
        </p:txBody>
      </p:sp>
    </p:spTree>
    <p:extLst>
      <p:ext uri="{BB962C8B-B14F-4D97-AF65-F5344CB8AC3E}">
        <p14:creationId xmlns:p14="http://schemas.microsoft.com/office/powerpoint/2010/main" val="949591653"/>
      </p:ext>
    </p:extLst>
  </p:cSld>
  <p:clrMapOvr>
    <a:masterClrMapping/>
  </p:clrMapOvr>
  <mc:AlternateContent xmlns:mc="http://schemas.openxmlformats.org/markup-compatibility/2006" xmlns:p14="http://schemas.microsoft.com/office/powerpoint/2010/main">
    <mc:Choice Requires="p14">
      <p:transition spd="slow" p14:dur="2000" advTm="116780"/>
    </mc:Choice>
    <mc:Fallback xmlns="">
      <p:transition spd="slow" advTm="11678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0AFF-7C88-45B4-BB6C-99E5FFB7EDB7}"/>
              </a:ext>
            </a:extLst>
          </p:cNvPr>
          <p:cNvSpPr>
            <a:spLocks noGrp="1"/>
          </p:cNvSpPr>
          <p:nvPr>
            <p:ph type="title"/>
          </p:nvPr>
        </p:nvSpPr>
        <p:spPr>
          <a:xfrm>
            <a:off x="428625" y="35605"/>
            <a:ext cx="11049000" cy="1325563"/>
          </a:xfrm>
        </p:spPr>
        <p:txBody>
          <a:bodyPr>
            <a:normAutofit/>
          </a:bodyPr>
          <a:lstStyle/>
          <a:p>
            <a:r>
              <a:rPr lang="en-US" sz="3200" dirty="0">
                <a:solidFill>
                  <a:srgbClr val="376092"/>
                </a:solidFill>
                <a:latin typeface="Arial"/>
                <a:cs typeface="Arial"/>
              </a:rPr>
              <a:t>Sub-20nm X-ray Mapping of a Single Crystal W irradiated by MeV Kr particles</a:t>
            </a:r>
          </a:p>
        </p:txBody>
      </p:sp>
      <p:sp>
        <p:nvSpPr>
          <p:cNvPr id="3" name="Content Placeholder 2">
            <a:extLst>
              <a:ext uri="{FF2B5EF4-FFF2-40B4-BE49-F238E27FC236}">
                <a16:creationId xmlns:a16="http://schemas.microsoft.com/office/drawing/2014/main" id="{054AACCD-6223-4BDE-8EE3-05B06FCB9C4D}"/>
              </a:ext>
            </a:extLst>
          </p:cNvPr>
          <p:cNvSpPr>
            <a:spLocks noGrp="1"/>
          </p:cNvSpPr>
          <p:nvPr>
            <p:ph idx="1"/>
          </p:nvPr>
        </p:nvSpPr>
        <p:spPr>
          <a:xfrm>
            <a:off x="457198" y="1533715"/>
            <a:ext cx="5667375" cy="4240242"/>
          </a:xfrm>
          <a:solidFill>
            <a:schemeClr val="bg1"/>
          </a:solidFill>
        </p:spPr>
        <p:txBody>
          <a:bodyPr>
            <a:normAutofit fontScale="77500" lnSpcReduction="20000"/>
          </a:bodyPr>
          <a:lstStyle/>
          <a:p>
            <a:pPr marL="0" indent="0">
              <a:lnSpc>
                <a:spcPct val="120000"/>
              </a:lnSpc>
            </a:pPr>
            <a:r>
              <a:rPr lang="en-US" b="1" i="0" dirty="0">
                <a:solidFill>
                  <a:srgbClr val="2E2E2E"/>
                </a:solidFill>
                <a:effectLst/>
                <a:latin typeface="ElsevierGulliver"/>
              </a:rPr>
              <a:t>Goal</a:t>
            </a:r>
            <a:r>
              <a:rPr lang="en-US" b="0" i="0" dirty="0">
                <a:solidFill>
                  <a:srgbClr val="2E2E2E"/>
                </a:solidFill>
                <a:effectLst/>
                <a:latin typeface="ElsevierGulliver"/>
              </a:rPr>
              <a:t>: microstructural and strain evolutions induced by noble gas ions in a nuclear fuel matrix or in plasma-facing materials</a:t>
            </a:r>
          </a:p>
          <a:p>
            <a:pPr marL="0" indent="0">
              <a:lnSpc>
                <a:spcPct val="120000"/>
              </a:lnSpc>
            </a:pPr>
            <a:r>
              <a:rPr lang="en-US" b="1" i="0" dirty="0">
                <a:solidFill>
                  <a:srgbClr val="2E2E2E"/>
                </a:solidFill>
                <a:effectLst/>
                <a:latin typeface="ElsevierGulliver"/>
              </a:rPr>
              <a:t>Method</a:t>
            </a:r>
            <a:r>
              <a:rPr lang="en-US" b="0" i="0" dirty="0">
                <a:solidFill>
                  <a:srgbClr val="2E2E2E"/>
                </a:solidFill>
                <a:effectLst/>
                <a:latin typeface="ElsevierGulliver"/>
              </a:rPr>
              <a:t>: spatially resolved (~12 nm) 2D X-ray fluorescence and diffraction maps.</a:t>
            </a:r>
          </a:p>
          <a:p>
            <a:pPr marL="0" indent="0">
              <a:lnSpc>
                <a:spcPct val="120000"/>
              </a:lnSpc>
            </a:pPr>
            <a:r>
              <a:rPr lang="en-US" b="1" i="0" dirty="0">
                <a:solidFill>
                  <a:srgbClr val="2E2E2E"/>
                </a:solidFill>
                <a:effectLst/>
                <a:latin typeface="ElsevierGulliver"/>
              </a:rPr>
              <a:t>Here</a:t>
            </a:r>
            <a:r>
              <a:rPr lang="en-US" b="0" i="0" dirty="0">
                <a:solidFill>
                  <a:srgbClr val="2E2E2E"/>
                </a:solidFill>
                <a:effectLst/>
                <a:latin typeface="ElsevierGulliver"/>
              </a:rPr>
              <a:t>: (a) Kr XRF map of a Kr-irradiated single crystal showing Kr-irradiated, interface and pristine regions. (b) Strain maps from nano-diffraction imaging. (c) variation of strain across the W, interface and Kr irradiated region.</a:t>
            </a:r>
            <a:endParaRPr lang="en-US" dirty="0"/>
          </a:p>
        </p:txBody>
      </p:sp>
      <p:sp>
        <p:nvSpPr>
          <p:cNvPr id="5" name="TextBox 4">
            <a:extLst>
              <a:ext uri="{FF2B5EF4-FFF2-40B4-BE49-F238E27FC236}">
                <a16:creationId xmlns:a16="http://schemas.microsoft.com/office/drawing/2014/main" id="{A8605C0C-7B29-4FE9-8344-88539C9E7151}"/>
              </a:ext>
            </a:extLst>
          </p:cNvPr>
          <p:cNvSpPr txBox="1"/>
          <p:nvPr/>
        </p:nvSpPr>
        <p:spPr>
          <a:xfrm>
            <a:off x="6617617" y="6062913"/>
            <a:ext cx="5145758" cy="646331"/>
          </a:xfrm>
          <a:prstGeom prst="rect">
            <a:avLst/>
          </a:prstGeom>
          <a:noFill/>
        </p:spPr>
        <p:txBody>
          <a:bodyPr wrap="square" rtlCol="0">
            <a:spAutoFit/>
          </a:bodyPr>
          <a:lstStyle/>
          <a:p>
            <a:r>
              <a:rPr lang="en-US" i="1" dirty="0"/>
              <a:t>S. Gill et al. Scripta Materialia,188, 296 (2020)</a:t>
            </a:r>
          </a:p>
          <a:p>
            <a:r>
              <a:rPr lang="en-US" i="1" dirty="0"/>
              <a:t>Work performed at NSLS-II 3-ID (HXN)</a:t>
            </a:r>
          </a:p>
        </p:txBody>
      </p:sp>
      <p:pic>
        <p:nvPicPr>
          <p:cNvPr id="2052" name="Picture 4">
            <a:extLst>
              <a:ext uri="{FF2B5EF4-FFF2-40B4-BE49-F238E27FC236}">
                <a16:creationId xmlns:a16="http://schemas.microsoft.com/office/drawing/2014/main" id="{551B7B22-DE34-43C4-A789-06A6E4C85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888" y="1151034"/>
            <a:ext cx="5791591" cy="48861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gos - All Documents">
            <a:extLst>
              <a:ext uri="{FF2B5EF4-FFF2-40B4-BE49-F238E27FC236}">
                <a16:creationId xmlns:a16="http://schemas.microsoft.com/office/drawing/2014/main" id="{953EA273-DD81-42CD-8F07-EFFA07D20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7333" y="5918662"/>
            <a:ext cx="939338" cy="939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ndia National Laboratories Logo PNG Transparent &amp; SVG ...">
            <a:extLst>
              <a:ext uri="{FF2B5EF4-FFF2-40B4-BE49-F238E27FC236}">
                <a16:creationId xmlns:a16="http://schemas.microsoft.com/office/drawing/2014/main" id="{8347DCD1-CD95-4F78-A581-349940201B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852" b="24389"/>
          <a:stretch/>
        </p:blipFill>
        <p:spPr bwMode="auto">
          <a:xfrm>
            <a:off x="4906856" y="6062913"/>
            <a:ext cx="1325563" cy="6463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ogos for Print – Brand and Visual Identity – UW–Madison">
            <a:extLst>
              <a:ext uri="{FF2B5EF4-FFF2-40B4-BE49-F238E27FC236}">
                <a16:creationId xmlns:a16="http://schemas.microsoft.com/office/drawing/2014/main" id="{1AFC10E9-D0A1-4701-B366-E4ADF50356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185" b="20268"/>
          <a:stretch/>
        </p:blipFill>
        <p:spPr bwMode="auto">
          <a:xfrm>
            <a:off x="4048125" y="5450792"/>
            <a:ext cx="1905000" cy="64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303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0AFF-7C88-45B4-BB6C-99E5FFB7EDB7}"/>
              </a:ext>
            </a:extLst>
          </p:cNvPr>
          <p:cNvSpPr>
            <a:spLocks noGrp="1"/>
          </p:cNvSpPr>
          <p:nvPr>
            <p:ph type="title"/>
          </p:nvPr>
        </p:nvSpPr>
        <p:spPr>
          <a:xfrm>
            <a:off x="428625" y="174396"/>
            <a:ext cx="11049000" cy="1325563"/>
          </a:xfrm>
        </p:spPr>
        <p:txBody>
          <a:bodyPr>
            <a:normAutofit/>
          </a:bodyPr>
          <a:lstStyle/>
          <a:p>
            <a:r>
              <a:rPr lang="en-US" sz="3200" dirty="0">
                <a:solidFill>
                  <a:srgbClr val="376092"/>
                </a:solidFill>
                <a:latin typeface="Arial"/>
                <a:cs typeface="Arial"/>
              </a:rPr>
              <a:t>Self-assembly of solid Nanoclusters in Mo under Kr gas Ion Implantation</a:t>
            </a:r>
          </a:p>
        </p:txBody>
      </p:sp>
      <p:sp>
        <p:nvSpPr>
          <p:cNvPr id="3" name="Content Placeholder 2">
            <a:extLst>
              <a:ext uri="{FF2B5EF4-FFF2-40B4-BE49-F238E27FC236}">
                <a16:creationId xmlns:a16="http://schemas.microsoft.com/office/drawing/2014/main" id="{054AACCD-6223-4BDE-8EE3-05B06FCB9C4D}"/>
              </a:ext>
            </a:extLst>
          </p:cNvPr>
          <p:cNvSpPr>
            <a:spLocks noGrp="1"/>
          </p:cNvSpPr>
          <p:nvPr>
            <p:ph idx="1"/>
          </p:nvPr>
        </p:nvSpPr>
        <p:spPr>
          <a:xfrm>
            <a:off x="428625" y="1825626"/>
            <a:ext cx="7037404" cy="4343354"/>
          </a:xfrm>
          <a:solidFill>
            <a:schemeClr val="bg1"/>
          </a:solidFill>
        </p:spPr>
        <p:txBody>
          <a:bodyPr>
            <a:normAutofit fontScale="77500" lnSpcReduction="20000"/>
          </a:bodyPr>
          <a:lstStyle/>
          <a:p>
            <a:pPr marL="0" indent="0">
              <a:lnSpc>
                <a:spcPct val="120000"/>
              </a:lnSpc>
            </a:pPr>
            <a:r>
              <a:rPr lang="en-US" b="1" i="0" dirty="0">
                <a:solidFill>
                  <a:srgbClr val="2E2E2E"/>
                </a:solidFill>
                <a:effectLst/>
                <a:latin typeface="ElsevierGulliver"/>
              </a:rPr>
              <a:t>Goal</a:t>
            </a:r>
            <a:r>
              <a:rPr lang="en-US" b="0" i="0" dirty="0">
                <a:solidFill>
                  <a:srgbClr val="2E2E2E"/>
                </a:solidFill>
                <a:effectLst/>
                <a:latin typeface="ElsevierGulliver"/>
              </a:rPr>
              <a:t>: microstructure </a:t>
            </a:r>
            <a:r>
              <a:rPr lang="en-US" dirty="0">
                <a:solidFill>
                  <a:srgbClr val="2E2E2E"/>
                </a:solidFill>
                <a:latin typeface="ElsevierGulliver"/>
              </a:rPr>
              <a:t>of a nuclear reactor material exposed to </a:t>
            </a:r>
            <a:r>
              <a:rPr lang="en-US" b="0" i="0" dirty="0">
                <a:solidFill>
                  <a:srgbClr val="2E2E2E"/>
                </a:solidFill>
                <a:effectLst/>
                <a:latin typeface="ElsevierGulliver"/>
              </a:rPr>
              <a:t>fission gases, toward the development of radiation-tolerant materials.</a:t>
            </a:r>
          </a:p>
          <a:p>
            <a:pPr marL="0" indent="0">
              <a:lnSpc>
                <a:spcPct val="120000"/>
              </a:lnSpc>
            </a:pPr>
            <a:r>
              <a:rPr lang="en-US" b="1" i="0" dirty="0">
                <a:solidFill>
                  <a:srgbClr val="2E2E2E"/>
                </a:solidFill>
                <a:effectLst/>
                <a:latin typeface="ElsevierGulliver"/>
              </a:rPr>
              <a:t>Method</a:t>
            </a:r>
            <a:r>
              <a:rPr lang="en-US" b="0" i="0" dirty="0">
                <a:solidFill>
                  <a:srgbClr val="2E2E2E"/>
                </a:solidFill>
                <a:effectLst/>
                <a:latin typeface="ElsevierGulliver"/>
              </a:rPr>
              <a:t>:  XANES shows the formation of a solid nanocluster superlattice in molybdenum. </a:t>
            </a:r>
          </a:p>
          <a:p>
            <a:pPr marL="0" indent="0">
              <a:lnSpc>
                <a:spcPct val="120000"/>
              </a:lnSpc>
            </a:pPr>
            <a:r>
              <a:rPr lang="en-US" b="1" i="0" dirty="0">
                <a:solidFill>
                  <a:srgbClr val="2E2E2E"/>
                </a:solidFill>
                <a:effectLst/>
                <a:latin typeface="ElsevierGulliver"/>
              </a:rPr>
              <a:t>Here</a:t>
            </a:r>
            <a:r>
              <a:rPr lang="en-US" b="0" i="0" dirty="0">
                <a:solidFill>
                  <a:srgbClr val="2E2E2E"/>
                </a:solidFill>
                <a:effectLst/>
                <a:latin typeface="ElsevierGulliver"/>
              </a:rPr>
              <a:t>: The “white line” and oscillations (solid blue) clearly indicate that the Kr atoms in the NCs in Mo are solid</a:t>
            </a:r>
            <a:r>
              <a:rPr lang="en-US" dirty="0">
                <a:solidFill>
                  <a:srgbClr val="2E2E2E"/>
                </a:solidFill>
                <a:latin typeface="ElsevierGulliver"/>
              </a:rPr>
              <a:t>. The internal pressure of Kr clusters is derived from a comparison with </a:t>
            </a:r>
            <a:r>
              <a:rPr lang="en-US" b="0" i="0" dirty="0">
                <a:solidFill>
                  <a:srgbClr val="2E2E2E"/>
                </a:solidFill>
                <a:effectLst/>
                <a:latin typeface="ElsevierGulliver"/>
              </a:rPr>
              <a:t>literature data (dashed curves). A comparison of experimental and DFT simulated Kr K-edge XANES spectra at 2 </a:t>
            </a:r>
            <a:r>
              <a:rPr lang="en-US" b="0" i="0" dirty="0" err="1">
                <a:solidFill>
                  <a:srgbClr val="2E2E2E"/>
                </a:solidFill>
                <a:effectLst/>
                <a:latin typeface="ElsevierGulliver"/>
              </a:rPr>
              <a:t>GPa</a:t>
            </a:r>
            <a:r>
              <a:rPr lang="en-US" b="0" i="0" dirty="0">
                <a:solidFill>
                  <a:srgbClr val="2E2E2E"/>
                </a:solidFill>
                <a:effectLst/>
                <a:latin typeface="ElsevierGulliver"/>
              </a:rPr>
              <a:t> in Mo. </a:t>
            </a:r>
            <a:endParaRPr lang="en-US" dirty="0"/>
          </a:p>
        </p:txBody>
      </p:sp>
      <p:sp>
        <p:nvSpPr>
          <p:cNvPr id="5" name="TextBox 4">
            <a:extLst>
              <a:ext uri="{FF2B5EF4-FFF2-40B4-BE49-F238E27FC236}">
                <a16:creationId xmlns:a16="http://schemas.microsoft.com/office/drawing/2014/main" id="{A8605C0C-7B29-4FE9-8344-88539C9E7151}"/>
              </a:ext>
            </a:extLst>
          </p:cNvPr>
          <p:cNvSpPr txBox="1"/>
          <p:nvPr/>
        </p:nvSpPr>
        <p:spPr>
          <a:xfrm>
            <a:off x="6408159" y="5833365"/>
            <a:ext cx="5783841" cy="646331"/>
          </a:xfrm>
          <a:prstGeom prst="rect">
            <a:avLst/>
          </a:prstGeom>
          <a:noFill/>
        </p:spPr>
        <p:txBody>
          <a:bodyPr wrap="square" rtlCol="0">
            <a:spAutoFit/>
          </a:bodyPr>
          <a:lstStyle/>
          <a:p>
            <a:r>
              <a:rPr lang="en-US" i="1" dirty="0"/>
              <a:t>Cheng Sun et al. Scripta </a:t>
            </a:r>
            <a:r>
              <a:rPr lang="en-US" i="1" dirty="0" err="1"/>
              <a:t>Materialia</a:t>
            </a:r>
            <a:r>
              <a:rPr lang="en-US" i="1" dirty="0"/>
              <a:t> 194, 113651 (2021)</a:t>
            </a:r>
          </a:p>
          <a:p>
            <a:r>
              <a:rPr lang="en-US" i="1" dirty="0"/>
              <a:t>Work performed at NSLS-II 8-ID (ISS)</a:t>
            </a:r>
          </a:p>
        </p:txBody>
      </p:sp>
      <p:pic>
        <p:nvPicPr>
          <p:cNvPr id="3074" name="Picture 2">
            <a:extLst>
              <a:ext uri="{FF2B5EF4-FFF2-40B4-BE49-F238E27FC236}">
                <a16:creationId xmlns:a16="http://schemas.microsoft.com/office/drawing/2014/main" id="{97502235-A38C-4AE3-8735-F7189A26E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334"/>
          <a:stretch/>
        </p:blipFill>
        <p:spPr bwMode="auto">
          <a:xfrm>
            <a:off x="8284210" y="911226"/>
            <a:ext cx="280328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33224B4-B0AE-4BC2-8B94-F0C07ED7BB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52" r="31725"/>
          <a:stretch/>
        </p:blipFill>
        <p:spPr bwMode="auto">
          <a:xfrm>
            <a:off x="8140543" y="3267417"/>
            <a:ext cx="298287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gos - All Documents">
            <a:extLst>
              <a:ext uri="{FF2B5EF4-FFF2-40B4-BE49-F238E27FC236}">
                <a16:creationId xmlns:a16="http://schemas.microsoft.com/office/drawing/2014/main" id="{EA310825-B6A8-45BD-8F5F-1222CED06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7333" y="5918662"/>
            <a:ext cx="939338" cy="93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043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0AFF-7C88-45B4-BB6C-99E5FFB7EDB7}"/>
              </a:ext>
            </a:extLst>
          </p:cNvPr>
          <p:cNvSpPr>
            <a:spLocks noGrp="1"/>
          </p:cNvSpPr>
          <p:nvPr>
            <p:ph type="title"/>
          </p:nvPr>
        </p:nvSpPr>
        <p:spPr>
          <a:xfrm>
            <a:off x="428625" y="174396"/>
            <a:ext cx="11049000" cy="1325563"/>
          </a:xfrm>
        </p:spPr>
        <p:txBody>
          <a:bodyPr>
            <a:normAutofit/>
          </a:bodyPr>
          <a:lstStyle/>
          <a:p>
            <a:r>
              <a:rPr lang="en-US" sz="3200" dirty="0">
                <a:solidFill>
                  <a:srgbClr val="376092"/>
                </a:solidFill>
                <a:latin typeface="Arial"/>
                <a:cs typeface="Arial"/>
              </a:rPr>
              <a:t>Early-Stage Ordering of Krypton Solid Bubbles in</a:t>
            </a:r>
            <a:br>
              <a:rPr lang="en-US" sz="3200" dirty="0">
                <a:solidFill>
                  <a:srgbClr val="376092"/>
                </a:solidFill>
                <a:latin typeface="Arial"/>
                <a:cs typeface="Arial"/>
              </a:rPr>
            </a:br>
            <a:r>
              <a:rPr lang="en-US" sz="3200" dirty="0">
                <a:solidFill>
                  <a:srgbClr val="376092"/>
                </a:solidFill>
                <a:latin typeface="Arial"/>
                <a:cs typeface="Arial"/>
              </a:rPr>
              <a:t>Molybdenum</a:t>
            </a:r>
          </a:p>
        </p:txBody>
      </p:sp>
      <p:sp>
        <p:nvSpPr>
          <p:cNvPr id="3" name="Content Placeholder 2">
            <a:extLst>
              <a:ext uri="{FF2B5EF4-FFF2-40B4-BE49-F238E27FC236}">
                <a16:creationId xmlns:a16="http://schemas.microsoft.com/office/drawing/2014/main" id="{054AACCD-6223-4BDE-8EE3-05B06FCB9C4D}"/>
              </a:ext>
            </a:extLst>
          </p:cNvPr>
          <p:cNvSpPr>
            <a:spLocks noGrp="1"/>
          </p:cNvSpPr>
          <p:nvPr>
            <p:ph idx="1"/>
          </p:nvPr>
        </p:nvSpPr>
        <p:spPr>
          <a:xfrm>
            <a:off x="428625" y="1780944"/>
            <a:ext cx="5084727" cy="4182171"/>
          </a:xfrm>
          <a:solidFill>
            <a:schemeClr val="bg1"/>
          </a:solidFill>
        </p:spPr>
        <p:txBody>
          <a:bodyPr>
            <a:normAutofit fontScale="77500" lnSpcReduction="20000"/>
          </a:bodyPr>
          <a:lstStyle/>
          <a:p>
            <a:pPr marL="0" indent="0">
              <a:lnSpc>
                <a:spcPct val="120000"/>
              </a:lnSpc>
            </a:pPr>
            <a:r>
              <a:rPr lang="en-US" b="1" i="0" dirty="0">
                <a:solidFill>
                  <a:srgbClr val="2E2E2E"/>
                </a:solidFill>
                <a:effectLst/>
                <a:latin typeface="ElsevierGulliver"/>
              </a:rPr>
              <a:t>Goal</a:t>
            </a:r>
            <a:r>
              <a:rPr lang="en-US" b="0" i="0" dirty="0">
                <a:solidFill>
                  <a:srgbClr val="2E2E2E"/>
                </a:solidFill>
                <a:effectLst/>
                <a:latin typeface="ElsevierGulliver"/>
              </a:rPr>
              <a:t>: describe the self-assembly of fission gas bubbles in metallic fuels under neutron irradiation. </a:t>
            </a:r>
          </a:p>
          <a:p>
            <a:pPr marL="0" indent="0">
              <a:lnSpc>
                <a:spcPct val="120000"/>
              </a:lnSpc>
            </a:pPr>
            <a:r>
              <a:rPr lang="en-US" b="1" i="0" dirty="0">
                <a:solidFill>
                  <a:srgbClr val="2E2E2E"/>
                </a:solidFill>
                <a:effectLst/>
                <a:latin typeface="ElsevierGulliver"/>
              </a:rPr>
              <a:t>Method</a:t>
            </a:r>
            <a:r>
              <a:rPr lang="en-US" b="0" i="0" dirty="0">
                <a:solidFill>
                  <a:srgbClr val="2E2E2E"/>
                </a:solidFill>
                <a:effectLst/>
                <a:latin typeface="ElsevierGulliver"/>
              </a:rPr>
              <a:t>: 2D SAXS patterns of </a:t>
            </a:r>
            <a:r>
              <a:rPr lang="en-US" dirty="0">
                <a:solidFill>
                  <a:srgbClr val="2E2E2E"/>
                </a:solidFill>
                <a:latin typeface="ElsevierGulliver"/>
              </a:rPr>
              <a:t>implanted Mo after exposure Kr irradiation at 300°C and 400°C. </a:t>
            </a:r>
          </a:p>
          <a:p>
            <a:pPr marL="0" indent="0">
              <a:lnSpc>
                <a:spcPct val="120000"/>
              </a:lnSpc>
            </a:pPr>
            <a:r>
              <a:rPr lang="en-US" b="1" dirty="0">
                <a:solidFill>
                  <a:srgbClr val="2E2E2E"/>
                </a:solidFill>
                <a:latin typeface="ElsevierGulliver"/>
              </a:rPr>
              <a:t>Here</a:t>
            </a:r>
            <a:r>
              <a:rPr lang="en-US" dirty="0">
                <a:solidFill>
                  <a:srgbClr val="2E2E2E"/>
                </a:solidFill>
                <a:latin typeface="ElsevierGulliver"/>
              </a:rPr>
              <a:t>: the diffuse diffraction peaks in the SAXS patterns and TEM observations are suggestive of an early stage of Kr self-organization and ordering in the bubbles.</a:t>
            </a:r>
          </a:p>
        </p:txBody>
      </p:sp>
      <p:sp>
        <p:nvSpPr>
          <p:cNvPr id="5" name="TextBox 4">
            <a:extLst>
              <a:ext uri="{FF2B5EF4-FFF2-40B4-BE49-F238E27FC236}">
                <a16:creationId xmlns:a16="http://schemas.microsoft.com/office/drawing/2014/main" id="{A8605C0C-7B29-4FE9-8344-88539C9E7151}"/>
              </a:ext>
            </a:extLst>
          </p:cNvPr>
          <p:cNvSpPr txBox="1"/>
          <p:nvPr/>
        </p:nvSpPr>
        <p:spPr>
          <a:xfrm>
            <a:off x="6209896" y="5316784"/>
            <a:ext cx="5783841" cy="646331"/>
          </a:xfrm>
          <a:prstGeom prst="rect">
            <a:avLst/>
          </a:prstGeom>
          <a:noFill/>
        </p:spPr>
        <p:txBody>
          <a:bodyPr wrap="square" rtlCol="0">
            <a:spAutoFit/>
          </a:bodyPr>
          <a:lstStyle/>
          <a:p>
            <a:r>
              <a:rPr lang="en-US" i="1" dirty="0"/>
              <a:t>E. Jossou et al. </a:t>
            </a:r>
            <a:r>
              <a:rPr lang="en-US" b="0" i="1" dirty="0">
                <a:solidFill>
                  <a:srgbClr val="000000"/>
                </a:solidFill>
                <a:effectLst/>
                <a:latin typeface="Roboto" panose="02000000000000000000" pitchFamily="2" charset="0"/>
              </a:rPr>
              <a:t>J. Phys. Chem. C</a:t>
            </a:r>
            <a:r>
              <a:rPr lang="en-US" b="0" i="0" dirty="0">
                <a:solidFill>
                  <a:srgbClr val="000000"/>
                </a:solidFill>
                <a:effectLst/>
                <a:latin typeface="Roboto" panose="02000000000000000000" pitchFamily="2" charset="0"/>
              </a:rPr>
              <a:t> 125, 23338 (2021)</a:t>
            </a:r>
          </a:p>
          <a:p>
            <a:r>
              <a:rPr lang="en-US" i="1" dirty="0"/>
              <a:t>Work performed at NSLS-II 16-ID (LIX)</a:t>
            </a:r>
          </a:p>
        </p:txBody>
      </p:sp>
      <p:pic>
        <p:nvPicPr>
          <p:cNvPr id="7" name="Main graphic">
            <a:extLst>
              <a:ext uri="{FF2B5EF4-FFF2-40B4-BE49-F238E27FC236}">
                <a16:creationId xmlns:a16="http://schemas.microsoft.com/office/drawing/2014/main" id="{ED3B0DFB-A7AF-4527-BAEA-ECA631A41B97}"/>
              </a:ext>
            </a:extLst>
          </p:cNvPr>
          <p:cNvPicPr/>
          <p:nvPr/>
        </p:nvPicPr>
        <p:blipFill>
          <a:blip r:embed="rId3"/>
          <a:stretch/>
        </p:blipFill>
        <p:spPr>
          <a:xfrm>
            <a:off x="5513352" y="1428161"/>
            <a:ext cx="6350040" cy="3478689"/>
          </a:xfrm>
          <a:prstGeom prst="rect">
            <a:avLst/>
          </a:prstGeom>
          <a:ln>
            <a:noFill/>
          </a:ln>
        </p:spPr>
      </p:pic>
      <p:pic>
        <p:nvPicPr>
          <p:cNvPr id="2050" name="Picture 2" descr="Logos for Print – Brand and Visual Identity – UW–Madison">
            <a:extLst>
              <a:ext uri="{FF2B5EF4-FFF2-40B4-BE49-F238E27FC236}">
                <a16:creationId xmlns:a16="http://schemas.microsoft.com/office/drawing/2014/main" id="{A171997F-B2CE-4584-89CC-3818F87F2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2721" y="5772149"/>
            <a:ext cx="1905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ogos - All Documents">
            <a:extLst>
              <a:ext uri="{FF2B5EF4-FFF2-40B4-BE49-F238E27FC236}">
                <a16:creationId xmlns:a16="http://schemas.microsoft.com/office/drawing/2014/main" id="{88C1C57D-1621-45B2-AD90-873DF3CF5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227" y="5903380"/>
            <a:ext cx="939338" cy="93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452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0AFF-7C88-45B4-BB6C-99E5FFB7EDB7}"/>
              </a:ext>
            </a:extLst>
          </p:cNvPr>
          <p:cNvSpPr>
            <a:spLocks noGrp="1"/>
          </p:cNvSpPr>
          <p:nvPr>
            <p:ph type="title"/>
          </p:nvPr>
        </p:nvSpPr>
        <p:spPr>
          <a:xfrm>
            <a:off x="428625" y="174396"/>
            <a:ext cx="11049000" cy="1325563"/>
          </a:xfrm>
        </p:spPr>
        <p:txBody>
          <a:bodyPr>
            <a:normAutofit/>
          </a:bodyPr>
          <a:lstStyle/>
          <a:p>
            <a:r>
              <a:rPr lang="en-US" sz="3200" dirty="0">
                <a:solidFill>
                  <a:srgbClr val="376092"/>
                </a:solidFill>
                <a:latin typeface="Arial"/>
                <a:cs typeface="Arial"/>
              </a:rPr>
              <a:t>3D Morphological Evolution Mechanism Revealed via X-ray tomography with sub-50 nm spatial resolution</a:t>
            </a:r>
          </a:p>
        </p:txBody>
      </p:sp>
      <p:sp>
        <p:nvSpPr>
          <p:cNvPr id="3" name="Content Placeholder 2">
            <a:extLst>
              <a:ext uri="{FF2B5EF4-FFF2-40B4-BE49-F238E27FC236}">
                <a16:creationId xmlns:a16="http://schemas.microsoft.com/office/drawing/2014/main" id="{054AACCD-6223-4BDE-8EE3-05B06FCB9C4D}"/>
              </a:ext>
            </a:extLst>
          </p:cNvPr>
          <p:cNvSpPr>
            <a:spLocks noGrp="1"/>
          </p:cNvSpPr>
          <p:nvPr>
            <p:ph idx="1"/>
          </p:nvPr>
        </p:nvSpPr>
        <p:spPr>
          <a:xfrm>
            <a:off x="428625" y="1499959"/>
            <a:ext cx="5667376" cy="4760686"/>
          </a:xfrm>
          <a:solidFill>
            <a:schemeClr val="bg1"/>
          </a:solidFill>
        </p:spPr>
        <p:txBody>
          <a:bodyPr>
            <a:normAutofit fontScale="85000" lnSpcReduction="10000"/>
          </a:bodyPr>
          <a:lstStyle/>
          <a:p>
            <a:pPr marL="0" indent="0">
              <a:lnSpc>
                <a:spcPct val="120000"/>
              </a:lnSpc>
            </a:pPr>
            <a:r>
              <a:rPr lang="en-US" sz="2200" b="1" dirty="0">
                <a:solidFill>
                  <a:srgbClr val="2E2E2E"/>
                </a:solidFill>
                <a:latin typeface="ElsevierGulliver"/>
              </a:rPr>
              <a:t>Goal</a:t>
            </a:r>
            <a:r>
              <a:rPr lang="en-US" sz="2200" dirty="0">
                <a:solidFill>
                  <a:srgbClr val="2E2E2E"/>
                </a:solidFill>
                <a:latin typeface="ElsevierGulliver"/>
              </a:rPr>
              <a:t>: fabrication of multiscale, bimodal porous copper from simple dealloying of Cu–Fe–Al ternary alloy for enhanced chemical properties and long-range diffusion through the pores.</a:t>
            </a:r>
          </a:p>
          <a:p>
            <a:pPr marL="0" indent="0">
              <a:lnSpc>
                <a:spcPct val="120000"/>
              </a:lnSpc>
            </a:pPr>
            <a:r>
              <a:rPr lang="en-US" sz="2200" b="1" dirty="0">
                <a:solidFill>
                  <a:srgbClr val="2E2E2E"/>
                </a:solidFill>
                <a:latin typeface="ElsevierGulliver"/>
              </a:rPr>
              <a:t>Method</a:t>
            </a:r>
            <a:r>
              <a:rPr lang="en-US" sz="2200" dirty="0">
                <a:solidFill>
                  <a:srgbClr val="2E2E2E"/>
                </a:solidFill>
                <a:latin typeface="ElsevierGulliver"/>
              </a:rPr>
              <a:t>: multiscale pore formation and tortuosity during dealloying visualized with in situ X-ray nano-tomography. Incident X-ray energy was tuned above and below Cu and Fe absorption K-edges (FOV 43 </a:t>
            </a:r>
            <a:r>
              <a:rPr lang="en-US" sz="2200" dirty="0" err="1">
                <a:solidFill>
                  <a:srgbClr val="2E2E2E"/>
                </a:solidFill>
                <a:latin typeface="ElsevierGulliver"/>
              </a:rPr>
              <a:t>μm</a:t>
            </a:r>
            <a:r>
              <a:rPr lang="en-US" sz="2200" dirty="0">
                <a:solidFill>
                  <a:srgbClr val="2E2E2E"/>
                </a:solidFill>
                <a:latin typeface="ElsevierGulliver"/>
              </a:rPr>
              <a:t> × 36 </a:t>
            </a:r>
            <a:r>
              <a:rPr lang="en-US" sz="2200" dirty="0" err="1">
                <a:solidFill>
                  <a:srgbClr val="2E2E2E"/>
                </a:solidFill>
                <a:latin typeface="ElsevierGulliver"/>
              </a:rPr>
              <a:t>μm</a:t>
            </a:r>
            <a:r>
              <a:rPr lang="en-US" sz="2200" dirty="0">
                <a:solidFill>
                  <a:srgbClr val="2E2E2E"/>
                </a:solidFill>
                <a:latin typeface="ElsevierGulliver"/>
              </a:rPr>
              <a:t>, pixel size of 34 nm)</a:t>
            </a:r>
          </a:p>
          <a:p>
            <a:pPr marL="0" indent="0">
              <a:lnSpc>
                <a:spcPct val="120000"/>
              </a:lnSpc>
            </a:pPr>
            <a:r>
              <a:rPr lang="en-US" sz="2200" b="1" dirty="0">
                <a:solidFill>
                  <a:srgbClr val="2E2E2E"/>
                </a:solidFill>
                <a:latin typeface="ElsevierGulliver"/>
              </a:rPr>
              <a:t>Here</a:t>
            </a:r>
            <a:r>
              <a:rPr lang="en-US" sz="2200" dirty="0">
                <a:solidFill>
                  <a:srgbClr val="2E2E2E"/>
                </a:solidFill>
                <a:latin typeface="ElsevierGulliver"/>
              </a:rPr>
              <a:t>: Microstructure, phase composition (XRD) and 3D morphology (</a:t>
            </a:r>
            <a:r>
              <a:rPr lang="en-US" sz="2200" dirty="0" err="1">
                <a:solidFill>
                  <a:srgbClr val="2E2E2E"/>
                </a:solidFill>
                <a:latin typeface="ElsevierGulliver"/>
              </a:rPr>
              <a:t>tomo</a:t>
            </a:r>
            <a:r>
              <a:rPr lang="en-US" sz="2200" dirty="0">
                <a:solidFill>
                  <a:srgbClr val="2E2E2E"/>
                </a:solidFill>
                <a:latin typeface="ElsevierGulliver"/>
              </a:rPr>
              <a:t>) of Al</a:t>
            </a:r>
            <a:r>
              <a:rPr lang="en-US" sz="2200" baseline="-25000" dirty="0">
                <a:solidFill>
                  <a:srgbClr val="2E2E2E"/>
                </a:solidFill>
                <a:latin typeface="ElsevierGulliver"/>
              </a:rPr>
              <a:t>30</a:t>
            </a:r>
            <a:r>
              <a:rPr lang="en-US" sz="2200" dirty="0">
                <a:solidFill>
                  <a:srgbClr val="2E2E2E"/>
                </a:solidFill>
                <a:latin typeface="ElsevierGulliver"/>
              </a:rPr>
              <a:t>Fe</a:t>
            </a:r>
            <a:r>
              <a:rPr lang="en-US" sz="2200" baseline="-25000" dirty="0">
                <a:solidFill>
                  <a:srgbClr val="2E2E2E"/>
                </a:solidFill>
                <a:latin typeface="ElsevierGulliver"/>
              </a:rPr>
              <a:t>45</a:t>
            </a:r>
            <a:r>
              <a:rPr lang="en-US" sz="2200" dirty="0">
                <a:solidFill>
                  <a:srgbClr val="2E2E2E"/>
                </a:solidFill>
                <a:latin typeface="ElsevierGulliver"/>
              </a:rPr>
              <a:t>Cu</a:t>
            </a:r>
            <a:r>
              <a:rPr lang="en-US" sz="2200" baseline="-25000" dirty="0">
                <a:solidFill>
                  <a:srgbClr val="2E2E2E"/>
                </a:solidFill>
                <a:latin typeface="ElsevierGulliver"/>
              </a:rPr>
              <a:t>25</a:t>
            </a:r>
            <a:r>
              <a:rPr lang="en-US" sz="2200" dirty="0">
                <a:solidFill>
                  <a:srgbClr val="2E2E2E"/>
                </a:solidFill>
                <a:latin typeface="ElsevierGulliver"/>
              </a:rPr>
              <a:t> alloy before and after dealloying. Results show the formation of  porous Cu with both micron-sized pores and nano-sized pores.</a:t>
            </a:r>
          </a:p>
        </p:txBody>
      </p:sp>
      <p:sp>
        <p:nvSpPr>
          <p:cNvPr id="5" name="TextBox 4">
            <a:extLst>
              <a:ext uri="{FF2B5EF4-FFF2-40B4-BE49-F238E27FC236}">
                <a16:creationId xmlns:a16="http://schemas.microsoft.com/office/drawing/2014/main" id="{A8605C0C-7B29-4FE9-8344-88539C9E7151}"/>
              </a:ext>
            </a:extLst>
          </p:cNvPr>
          <p:cNvSpPr txBox="1"/>
          <p:nvPr/>
        </p:nvSpPr>
        <p:spPr>
          <a:xfrm>
            <a:off x="6297106" y="5623608"/>
            <a:ext cx="5783841" cy="646331"/>
          </a:xfrm>
          <a:prstGeom prst="rect">
            <a:avLst/>
          </a:prstGeom>
          <a:noFill/>
        </p:spPr>
        <p:txBody>
          <a:bodyPr wrap="square" rtlCol="0">
            <a:spAutoFit/>
          </a:bodyPr>
          <a:lstStyle/>
          <a:p>
            <a:r>
              <a:rPr lang="en-US" i="1" dirty="0"/>
              <a:t>L. Zou et al. </a:t>
            </a:r>
            <a:r>
              <a:rPr lang="en-US" b="0" i="1" dirty="0">
                <a:solidFill>
                  <a:srgbClr val="000000"/>
                </a:solidFill>
                <a:effectLst/>
                <a:latin typeface="Roboto" panose="02000000000000000000" pitchFamily="2" charset="0"/>
              </a:rPr>
              <a:t>ACS Appl. Mat. Interfaces 12, 2793 </a:t>
            </a:r>
            <a:r>
              <a:rPr lang="en-US" b="0" i="0" dirty="0">
                <a:solidFill>
                  <a:srgbClr val="000000"/>
                </a:solidFill>
                <a:effectLst/>
                <a:latin typeface="Roboto" panose="02000000000000000000" pitchFamily="2" charset="0"/>
              </a:rPr>
              <a:t>(2020)</a:t>
            </a:r>
          </a:p>
          <a:p>
            <a:r>
              <a:rPr lang="en-US" i="1" dirty="0"/>
              <a:t>Work performed at NSLS-II 18-ID (FXI)</a:t>
            </a:r>
          </a:p>
        </p:txBody>
      </p:sp>
      <p:pic>
        <p:nvPicPr>
          <p:cNvPr id="6" name="Main graphic">
            <a:extLst>
              <a:ext uri="{FF2B5EF4-FFF2-40B4-BE49-F238E27FC236}">
                <a16:creationId xmlns:a16="http://schemas.microsoft.com/office/drawing/2014/main" id="{7E25F3AA-4CF7-4EB2-A962-63A1AD657C96}"/>
              </a:ext>
            </a:extLst>
          </p:cNvPr>
          <p:cNvPicPr/>
          <p:nvPr/>
        </p:nvPicPr>
        <p:blipFill>
          <a:blip r:embed="rId3"/>
          <a:stretch/>
        </p:blipFill>
        <p:spPr>
          <a:xfrm>
            <a:off x="6373803" y="1442418"/>
            <a:ext cx="5103821" cy="4052146"/>
          </a:xfrm>
          <a:prstGeom prst="rect">
            <a:avLst/>
          </a:prstGeom>
          <a:ln>
            <a:noFill/>
          </a:ln>
        </p:spPr>
      </p:pic>
    </p:spTree>
    <p:extLst>
      <p:ext uri="{BB962C8B-B14F-4D97-AF65-F5344CB8AC3E}">
        <p14:creationId xmlns:p14="http://schemas.microsoft.com/office/powerpoint/2010/main" val="3689611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E9CB-E9A1-4542-AEC8-98FF3B0C2A78}"/>
              </a:ext>
            </a:extLst>
          </p:cNvPr>
          <p:cNvSpPr>
            <a:spLocks noGrp="1"/>
          </p:cNvSpPr>
          <p:nvPr>
            <p:ph type="ctrTitle"/>
          </p:nvPr>
        </p:nvSpPr>
        <p:spPr/>
        <p:txBody>
          <a:bodyPr>
            <a:normAutofit/>
          </a:bodyPr>
          <a:lstStyle/>
          <a:p>
            <a:r>
              <a:rPr lang="en-US" dirty="0"/>
              <a:t>Hazardous Materials</a:t>
            </a:r>
          </a:p>
        </p:txBody>
      </p:sp>
      <p:sp>
        <p:nvSpPr>
          <p:cNvPr id="3" name="Text Placeholder 2">
            <a:extLst>
              <a:ext uri="{FF2B5EF4-FFF2-40B4-BE49-F238E27FC236}">
                <a16:creationId xmlns:a16="http://schemas.microsoft.com/office/drawing/2014/main" id="{C4EE698F-2333-1244-9C89-F6CAB33C656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672702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59055-F364-4832-9DF6-899DE233970E}"/>
              </a:ext>
            </a:extLst>
          </p:cNvPr>
          <p:cNvSpPr>
            <a:spLocks noGrp="1"/>
          </p:cNvSpPr>
          <p:nvPr>
            <p:ph idx="1"/>
          </p:nvPr>
        </p:nvSpPr>
        <p:spPr>
          <a:xfrm>
            <a:off x="1119893" y="1650075"/>
            <a:ext cx="10396912" cy="5062147"/>
          </a:xfrm>
        </p:spPr>
        <p:txBody>
          <a:bodyPr>
            <a:normAutofit/>
          </a:bodyPr>
          <a:lstStyle/>
          <a:p>
            <a:pPr marL="457200" indent="-457200">
              <a:buFont typeface="Arial" panose="020B0604020202020204" pitchFamily="34" charset="0"/>
              <a:buChar char="•"/>
            </a:pPr>
            <a:r>
              <a:rPr lang="en-US" dirty="0"/>
              <a:t>Property Protection Area (PPA)</a:t>
            </a:r>
          </a:p>
          <a:p>
            <a:pPr marL="457200" indent="-457200">
              <a:buFont typeface="Arial" panose="020B0604020202020204" pitchFamily="34" charset="0"/>
              <a:buChar char="•"/>
            </a:pPr>
            <a:r>
              <a:rPr lang="en-US" dirty="0"/>
              <a:t>Robotic Sample Manipulator</a:t>
            </a:r>
          </a:p>
          <a:p>
            <a:pPr marL="457200" indent="-457200">
              <a:buFont typeface="Arial" panose="020B0604020202020204" pitchFamily="34" charset="0"/>
              <a:buChar char="•"/>
            </a:pPr>
            <a:r>
              <a:rPr lang="en-US" dirty="0"/>
              <a:t>Double- or triple-containment (nested holders)</a:t>
            </a:r>
          </a:p>
          <a:p>
            <a:pPr marL="457200" indent="-457200">
              <a:buFont typeface="Arial" panose="020B0604020202020204" pitchFamily="34" charset="0"/>
              <a:buChar char="•"/>
            </a:pPr>
            <a:r>
              <a:rPr lang="en-US" dirty="0"/>
              <a:t>Authorized total dose 0.1 rem/h at 30 cm</a:t>
            </a:r>
          </a:p>
          <a:p>
            <a:pPr marL="457200" indent="-457200">
              <a:buFont typeface="Arial" panose="020B0604020202020204" pitchFamily="34" charset="0"/>
              <a:buChar char="•"/>
            </a:pPr>
            <a:r>
              <a:rPr lang="en-US" dirty="0"/>
              <a:t>Special Nuclear Materials (SNM), such as Highly Enriched Uranium (HEU) samples</a:t>
            </a:r>
          </a:p>
          <a:p>
            <a:pPr marL="457200" indent="-457200">
              <a:buFont typeface="Arial" panose="020B0604020202020204" pitchFamily="34" charset="0"/>
              <a:buChar char="•"/>
            </a:pPr>
            <a:r>
              <a:rPr lang="en-US" dirty="0"/>
              <a:t>…</a:t>
            </a:r>
          </a:p>
          <a:p>
            <a:endParaRPr lang="en-US" dirty="0"/>
          </a:p>
        </p:txBody>
      </p:sp>
      <p:sp>
        <p:nvSpPr>
          <p:cNvPr id="3" name="Title 2">
            <a:extLst>
              <a:ext uri="{FF2B5EF4-FFF2-40B4-BE49-F238E27FC236}">
                <a16:creationId xmlns:a16="http://schemas.microsoft.com/office/drawing/2014/main" id="{795386E2-C29B-4AF4-A8BA-950EA04F9CDD}"/>
              </a:ext>
            </a:extLst>
          </p:cNvPr>
          <p:cNvSpPr>
            <a:spLocks noGrp="1"/>
          </p:cNvSpPr>
          <p:nvPr>
            <p:ph type="title"/>
          </p:nvPr>
        </p:nvSpPr>
        <p:spPr>
          <a:xfrm>
            <a:off x="571500" y="-35370"/>
            <a:ext cx="11049000" cy="1325563"/>
          </a:xfrm>
        </p:spPr>
        <p:txBody>
          <a:bodyPr/>
          <a:lstStyle/>
          <a:p>
            <a:r>
              <a:rPr lang="en-US" sz="3200" dirty="0">
                <a:solidFill>
                  <a:srgbClr val="376092"/>
                </a:solidFill>
                <a:latin typeface="Arial"/>
                <a:cs typeface="Arial"/>
              </a:rPr>
              <a:t>Handling Radioactive Materials</a:t>
            </a:r>
          </a:p>
        </p:txBody>
      </p:sp>
    </p:spTree>
    <p:extLst>
      <p:ext uri="{BB962C8B-B14F-4D97-AF65-F5344CB8AC3E}">
        <p14:creationId xmlns:p14="http://schemas.microsoft.com/office/powerpoint/2010/main" val="2746728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E9CB-E9A1-4542-AEC8-98FF3B0C2A78}"/>
              </a:ext>
            </a:extLst>
          </p:cNvPr>
          <p:cNvSpPr>
            <a:spLocks noGrp="1"/>
          </p:cNvSpPr>
          <p:nvPr>
            <p:ph type="ctrTitle"/>
          </p:nvPr>
        </p:nvSpPr>
        <p:spPr>
          <a:xfrm>
            <a:off x="490195" y="2541806"/>
            <a:ext cx="11019934" cy="1947460"/>
          </a:xfrm>
        </p:spPr>
        <p:txBody>
          <a:bodyPr>
            <a:normAutofit fontScale="90000"/>
          </a:bodyPr>
          <a:lstStyle/>
          <a:p>
            <a:r>
              <a:rPr lang="en-US" dirty="0"/>
              <a:t>Partnership with NSUF and BNL Nuclear Science and Technology</a:t>
            </a:r>
          </a:p>
        </p:txBody>
      </p:sp>
      <p:sp>
        <p:nvSpPr>
          <p:cNvPr id="3" name="Text Placeholder 2">
            <a:extLst>
              <a:ext uri="{FF2B5EF4-FFF2-40B4-BE49-F238E27FC236}">
                <a16:creationId xmlns:a16="http://schemas.microsoft.com/office/drawing/2014/main" id="{C4EE698F-2333-1244-9C89-F6CAB33C656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924524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59055-F364-4832-9DF6-899DE233970E}"/>
              </a:ext>
            </a:extLst>
          </p:cNvPr>
          <p:cNvSpPr>
            <a:spLocks noGrp="1"/>
          </p:cNvSpPr>
          <p:nvPr>
            <p:ph idx="1"/>
          </p:nvPr>
        </p:nvSpPr>
        <p:spPr>
          <a:xfrm>
            <a:off x="1129319" y="1249752"/>
            <a:ext cx="10396912" cy="5062147"/>
          </a:xfrm>
        </p:spPr>
        <p:txBody>
          <a:bodyPr>
            <a:normAutofit/>
          </a:bodyPr>
          <a:lstStyle/>
          <a:p>
            <a:pPr marL="457200" indent="-457200">
              <a:buFont typeface="Arial" panose="020B0604020202020204" pitchFamily="34" charset="0"/>
              <a:buChar char="•"/>
            </a:pPr>
            <a:r>
              <a:rPr lang="en-US" dirty="0"/>
              <a:t>Materials for Advanced Nuclear Reactors </a:t>
            </a:r>
          </a:p>
          <a:p>
            <a:pPr marL="914400" lvl="1" indent="-457200"/>
            <a:r>
              <a:rPr lang="en-US" dirty="0"/>
              <a:t>e.g. n-irradiated </a:t>
            </a:r>
            <a:r>
              <a:rPr lang="en-US" dirty="0" err="1"/>
              <a:t>SiC</a:t>
            </a:r>
            <a:r>
              <a:rPr lang="en-US" dirty="0"/>
              <a:t> under stress (accident tolerant fuel cladding)</a:t>
            </a:r>
          </a:p>
          <a:p>
            <a:pPr marL="457200" indent="-457200">
              <a:buFont typeface="Arial" panose="020B0604020202020204" pitchFamily="34" charset="0"/>
              <a:buChar char="•"/>
            </a:pPr>
            <a:r>
              <a:rPr lang="en-US" dirty="0"/>
              <a:t>Metallic Fuels </a:t>
            </a:r>
          </a:p>
          <a:p>
            <a:pPr marL="914400" lvl="1" indent="-457200"/>
            <a:r>
              <a:rPr lang="en-US" dirty="0"/>
              <a:t>e.g. U-Zr and U-Mo at low burnups/fluences</a:t>
            </a:r>
          </a:p>
          <a:p>
            <a:pPr marL="457200" indent="-457200">
              <a:buFont typeface="Arial" panose="020B0604020202020204" pitchFamily="34" charset="0"/>
              <a:buChar char="•"/>
            </a:pPr>
            <a:r>
              <a:rPr lang="en-US" dirty="0"/>
              <a:t>Ni-Cr-Fe Structural Alloys (service lifetime)</a:t>
            </a:r>
          </a:p>
          <a:p>
            <a:pPr marL="457200" indent="-457200">
              <a:buFont typeface="Arial" panose="020B0604020202020204" pitchFamily="34" charset="0"/>
              <a:buChar char="•"/>
            </a:pPr>
            <a:r>
              <a:rPr lang="en-US" dirty="0"/>
              <a:t>Encapsulation of nuclear waste (glasses and ceramics)</a:t>
            </a:r>
          </a:p>
          <a:p>
            <a:pPr marL="457200" indent="-457200">
              <a:buFont typeface="Arial" panose="020B0604020202020204" pitchFamily="34" charset="0"/>
              <a:buChar char="•"/>
            </a:pPr>
            <a:r>
              <a:rPr lang="en-US" dirty="0"/>
              <a:t>…</a:t>
            </a:r>
          </a:p>
          <a:p>
            <a:endParaRPr lang="en-US" dirty="0"/>
          </a:p>
        </p:txBody>
      </p:sp>
      <p:sp>
        <p:nvSpPr>
          <p:cNvPr id="3" name="Title 2">
            <a:extLst>
              <a:ext uri="{FF2B5EF4-FFF2-40B4-BE49-F238E27FC236}">
                <a16:creationId xmlns:a16="http://schemas.microsoft.com/office/drawing/2014/main" id="{795386E2-C29B-4AF4-A8BA-950EA04F9CDD}"/>
              </a:ext>
            </a:extLst>
          </p:cNvPr>
          <p:cNvSpPr>
            <a:spLocks noGrp="1"/>
          </p:cNvSpPr>
          <p:nvPr>
            <p:ph type="title"/>
          </p:nvPr>
        </p:nvSpPr>
        <p:spPr>
          <a:xfrm>
            <a:off x="571500" y="-35370"/>
            <a:ext cx="11049000" cy="1325563"/>
          </a:xfrm>
        </p:spPr>
        <p:txBody>
          <a:bodyPr>
            <a:normAutofit/>
          </a:bodyPr>
          <a:lstStyle/>
          <a:p>
            <a:r>
              <a:rPr lang="en-US" sz="3200" dirty="0">
                <a:solidFill>
                  <a:srgbClr val="376092"/>
                </a:solidFill>
                <a:latin typeface="Arial"/>
                <a:cs typeface="Arial"/>
              </a:rPr>
              <a:t>Use cases</a:t>
            </a:r>
          </a:p>
        </p:txBody>
      </p:sp>
      <p:pic>
        <p:nvPicPr>
          <p:cNvPr id="6" name="Picture 5">
            <a:extLst>
              <a:ext uri="{FF2B5EF4-FFF2-40B4-BE49-F238E27FC236}">
                <a16:creationId xmlns:a16="http://schemas.microsoft.com/office/drawing/2014/main" id="{71BF5F85-CDEC-4370-AE16-242B5F85D85D}"/>
              </a:ext>
            </a:extLst>
          </p:cNvPr>
          <p:cNvPicPr>
            <a:picLocks noChangeAspect="1"/>
          </p:cNvPicPr>
          <p:nvPr/>
        </p:nvPicPr>
        <p:blipFill rotWithShape="1">
          <a:blip r:embed="rId2"/>
          <a:srcRect l="43244" t="24781" r="41287" b="67004"/>
          <a:stretch/>
        </p:blipFill>
        <p:spPr>
          <a:xfrm>
            <a:off x="6831439" y="5220808"/>
            <a:ext cx="2543956" cy="1139824"/>
          </a:xfrm>
          <a:prstGeom prst="rect">
            <a:avLst/>
          </a:prstGeom>
        </p:spPr>
      </p:pic>
      <p:sp>
        <p:nvSpPr>
          <p:cNvPr id="7" name="TextBox 6">
            <a:extLst>
              <a:ext uri="{FF2B5EF4-FFF2-40B4-BE49-F238E27FC236}">
                <a16:creationId xmlns:a16="http://schemas.microsoft.com/office/drawing/2014/main" id="{3F1090D1-B59A-4365-8873-27D153873763}"/>
              </a:ext>
            </a:extLst>
          </p:cNvPr>
          <p:cNvSpPr txBox="1"/>
          <p:nvPr/>
        </p:nvSpPr>
        <p:spPr>
          <a:xfrm>
            <a:off x="5646312" y="6279973"/>
            <a:ext cx="5054589" cy="369332"/>
          </a:xfrm>
          <a:prstGeom prst="rect">
            <a:avLst/>
          </a:prstGeom>
          <a:noFill/>
        </p:spPr>
        <p:txBody>
          <a:bodyPr wrap="none" rtlCol="0">
            <a:spAutoFit/>
          </a:bodyPr>
          <a:lstStyle/>
          <a:p>
            <a:r>
              <a:rPr lang="en-US" b="0" i="0" dirty="0">
                <a:solidFill>
                  <a:srgbClr val="333333"/>
                </a:solidFill>
                <a:effectLst/>
                <a:latin typeface="Roboto" panose="02000000000000000000" pitchFamily="2" charset="0"/>
              </a:rPr>
              <a:t>BNL Nuclear Science &amp; Technology Department</a:t>
            </a:r>
            <a:endParaRPr lang="en-US" dirty="0"/>
          </a:p>
        </p:txBody>
      </p:sp>
    </p:spTree>
    <p:extLst>
      <p:ext uri="{BB962C8B-B14F-4D97-AF65-F5344CB8AC3E}">
        <p14:creationId xmlns:p14="http://schemas.microsoft.com/office/powerpoint/2010/main" val="3586219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iagram&#10;&#10;Description automatically generated">
            <a:extLst>
              <a:ext uri="{FF2B5EF4-FFF2-40B4-BE49-F238E27FC236}">
                <a16:creationId xmlns:a16="http://schemas.microsoft.com/office/drawing/2014/main" id="{9EB2E7D3-FBAF-6E49-9C1B-8B7D3B14EC6E}"/>
              </a:ext>
            </a:extLst>
          </p:cNvPr>
          <p:cNvPicPr>
            <a:picLocks noChangeAspect="1"/>
          </p:cNvPicPr>
          <p:nvPr/>
        </p:nvPicPr>
        <p:blipFill rotWithShape="1">
          <a:blip r:embed="rId2"/>
          <a:srcRect t="2137" b="2162"/>
          <a:stretch/>
        </p:blipFill>
        <p:spPr>
          <a:xfrm>
            <a:off x="308505" y="898071"/>
            <a:ext cx="6460285" cy="5339443"/>
          </a:xfrm>
          <a:prstGeom prst="rect">
            <a:avLst/>
          </a:prstGeom>
        </p:spPr>
      </p:pic>
      <p:sp>
        <p:nvSpPr>
          <p:cNvPr id="8" name="TextBox 11"/>
          <p:cNvSpPr txBox="1">
            <a:spLocks noChangeArrowheads="1"/>
          </p:cNvSpPr>
          <p:nvPr/>
        </p:nvSpPr>
        <p:spPr bwMode="auto">
          <a:xfrm>
            <a:off x="6768790" y="39029"/>
            <a:ext cx="5122338" cy="6584795"/>
          </a:xfrm>
          <a:prstGeom prst="rect">
            <a:avLst/>
          </a:prstGeom>
          <a:solidFill>
            <a:schemeClr val="bg1"/>
          </a:solidFill>
          <a:ln>
            <a:noFill/>
          </a:ln>
        </p:spPr>
        <p:txBody>
          <a:bodyPr lIns="0" tIns="0" rIns="0" bIns="0"/>
          <a:lstStyle>
            <a:lvl1pPr>
              <a:lnSpc>
                <a:spcPct val="90000"/>
              </a:lnSpc>
              <a:spcBef>
                <a:spcPct val="20000"/>
              </a:spcBef>
              <a:buClr>
                <a:schemeClr val="folHlink"/>
              </a:buClr>
              <a:buSzPct val="135000"/>
              <a:buChar char="•"/>
              <a:defRPr sz="3200">
                <a:solidFill>
                  <a:schemeClr val="tx1"/>
                </a:solidFill>
                <a:latin typeface="Arial Narrow"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9pPr>
          </a:lstStyle>
          <a:p>
            <a:pPr defTabSz="457200">
              <a:lnSpc>
                <a:spcPct val="95000"/>
              </a:lnSpc>
              <a:spcBef>
                <a:spcPct val="0"/>
              </a:spcBef>
              <a:buClr>
                <a:srgbClr val="FF0000"/>
              </a:buClr>
              <a:buSzTx/>
              <a:buNone/>
            </a:pPr>
            <a:r>
              <a:rPr lang="en-US" altLang="en-US" sz="1300" b="1" dirty="0">
                <a:solidFill>
                  <a:srgbClr val="339966"/>
                </a:solidFill>
                <a:latin typeface="Calibri"/>
                <a:ea typeface="+mn-ea"/>
                <a:cs typeface="Arial" pitchFamily="34" charset="0"/>
              </a:rPr>
              <a:t>Soft X-Ray Scattering &amp; Spectroscopy</a:t>
            </a:r>
          </a:p>
          <a:p>
            <a:pPr defTabSz="457200">
              <a:lnSpc>
                <a:spcPct val="95000"/>
              </a:lnSpc>
              <a:spcBef>
                <a:spcPct val="0"/>
              </a:spcBef>
              <a:buClr>
                <a:srgbClr val="FF0000"/>
              </a:buClr>
              <a:buSzTx/>
              <a:buNone/>
            </a:pPr>
            <a:r>
              <a:rPr lang="en-US" altLang="en-US" sz="1300" b="1" dirty="0">
                <a:solidFill>
                  <a:srgbClr val="339966"/>
                </a:solidFill>
                <a:latin typeface="Calibri"/>
                <a:ea typeface="+mn-ea"/>
                <a:cs typeface="Arial" pitchFamily="34" charset="0"/>
              </a:rPr>
              <a:t>	2-ID: Soft Inelastic X-ray Scattering (2017)</a:t>
            </a:r>
          </a:p>
          <a:p>
            <a:pPr defTabSz="457200">
              <a:lnSpc>
                <a:spcPct val="95000"/>
              </a:lnSpc>
              <a:spcBef>
                <a:spcPct val="0"/>
              </a:spcBef>
              <a:buClr>
                <a:srgbClr val="FF0000"/>
              </a:buClr>
              <a:buSzTx/>
              <a:buNone/>
            </a:pPr>
            <a:r>
              <a:rPr lang="en-US" altLang="en-US" sz="1300" b="1" dirty="0">
                <a:solidFill>
                  <a:srgbClr val="339966"/>
                </a:solidFill>
                <a:latin typeface="Calibri"/>
                <a:ea typeface="+mn-ea"/>
                <a:cs typeface="Arial" pitchFamily="34" charset="0"/>
              </a:rPr>
              <a:t>	7-ID-1: Spectroscopy Soft and Tender (2017)</a:t>
            </a:r>
          </a:p>
          <a:p>
            <a:pPr defTabSz="457200">
              <a:lnSpc>
                <a:spcPct val="95000"/>
              </a:lnSpc>
              <a:spcBef>
                <a:spcPct val="0"/>
              </a:spcBef>
              <a:buClr>
                <a:srgbClr val="FF0000"/>
              </a:buClr>
              <a:buSzTx/>
              <a:buNone/>
            </a:pPr>
            <a:r>
              <a:rPr lang="en-US" altLang="en-US" sz="1300" b="1" dirty="0">
                <a:solidFill>
                  <a:srgbClr val="339966"/>
                </a:solidFill>
                <a:latin typeface="Calibri"/>
                <a:ea typeface="+mn-ea"/>
                <a:cs typeface="Arial" pitchFamily="34" charset="0"/>
              </a:rPr>
              <a:t>	7-ID-2: Spectroscopy Soft and Tender (2017)</a:t>
            </a:r>
          </a:p>
          <a:p>
            <a:pPr defTabSz="457200">
              <a:lnSpc>
                <a:spcPct val="95000"/>
              </a:lnSpc>
              <a:spcBef>
                <a:spcPct val="0"/>
              </a:spcBef>
              <a:buClr>
                <a:srgbClr val="FF0000"/>
              </a:buClr>
              <a:buSzTx/>
              <a:buNone/>
            </a:pPr>
            <a:r>
              <a:rPr lang="en-US" altLang="en-US" sz="1300" b="1" dirty="0">
                <a:solidFill>
                  <a:srgbClr val="339966"/>
                </a:solidFill>
                <a:latin typeface="Calibri"/>
                <a:ea typeface="+mn-ea"/>
                <a:cs typeface="Arial" pitchFamily="34" charset="0"/>
              </a:rPr>
              <a:t>	21-ID: Electron Spectro-Microscopy (2017)</a:t>
            </a:r>
          </a:p>
          <a:p>
            <a:pPr defTabSz="457200">
              <a:lnSpc>
                <a:spcPct val="95000"/>
              </a:lnSpc>
              <a:spcBef>
                <a:spcPct val="0"/>
              </a:spcBef>
              <a:buClr>
                <a:srgbClr val="FF0000"/>
              </a:buClr>
              <a:buSzTx/>
              <a:buNone/>
            </a:pPr>
            <a:r>
              <a:rPr lang="en-US" altLang="en-US" sz="1300" b="1" dirty="0">
                <a:solidFill>
                  <a:srgbClr val="339966"/>
                </a:solidFill>
                <a:latin typeface="Calibri"/>
                <a:ea typeface="+mn-ea"/>
                <a:cs typeface="Arial" pitchFamily="34" charset="0"/>
              </a:rPr>
              <a:t>	22-BM: Magneto, </a:t>
            </a:r>
            <a:r>
              <a:rPr lang="en-US" altLang="en-US" sz="1300" b="1" dirty="0" err="1">
                <a:solidFill>
                  <a:srgbClr val="339966"/>
                </a:solidFill>
                <a:latin typeface="Calibri"/>
                <a:ea typeface="+mn-ea"/>
                <a:cs typeface="Arial" pitchFamily="34" charset="0"/>
              </a:rPr>
              <a:t>Ellipso</a:t>
            </a:r>
            <a:r>
              <a:rPr lang="en-US" altLang="en-US" sz="1300" b="1" dirty="0">
                <a:solidFill>
                  <a:srgbClr val="339966"/>
                </a:solidFill>
                <a:latin typeface="Calibri"/>
                <a:ea typeface="+mn-ea"/>
                <a:cs typeface="Arial" pitchFamily="34" charset="0"/>
              </a:rPr>
              <a:t>, High Pressure IR (2018)</a:t>
            </a:r>
            <a:endParaRPr lang="en-US" altLang="en-US" sz="1300" b="1" baseline="30000" dirty="0">
              <a:solidFill>
                <a:srgbClr val="339966"/>
              </a:solidFill>
              <a:latin typeface="Calibri"/>
              <a:ea typeface="+mn-ea"/>
              <a:cs typeface="Arial" pitchFamily="34" charset="0"/>
            </a:endParaRPr>
          </a:p>
          <a:p>
            <a:pPr defTabSz="457200">
              <a:lnSpc>
                <a:spcPct val="95000"/>
              </a:lnSpc>
              <a:spcBef>
                <a:spcPct val="0"/>
              </a:spcBef>
              <a:buClr>
                <a:srgbClr val="FF0000"/>
              </a:buClr>
              <a:buSzTx/>
              <a:buNone/>
            </a:pPr>
            <a:r>
              <a:rPr lang="en-US" altLang="en-US" sz="1300" b="1" dirty="0">
                <a:solidFill>
                  <a:srgbClr val="339966"/>
                </a:solidFill>
                <a:latin typeface="Calibri"/>
                <a:ea typeface="+mn-ea"/>
                <a:cs typeface="Arial" pitchFamily="34" charset="0"/>
              </a:rPr>
              <a:t>	23-ID-1: Coherent Soft X-ray Scattering (2015)</a:t>
            </a:r>
            <a:endParaRPr lang="en-US" altLang="en-US" sz="1300" b="1" baseline="30000" dirty="0">
              <a:solidFill>
                <a:srgbClr val="339966"/>
              </a:solidFill>
              <a:latin typeface="Calibri"/>
              <a:ea typeface="+mn-ea"/>
              <a:cs typeface="Arial" pitchFamily="34" charset="0"/>
            </a:endParaRPr>
          </a:p>
          <a:p>
            <a:pPr defTabSz="457200">
              <a:lnSpc>
                <a:spcPct val="95000"/>
              </a:lnSpc>
              <a:spcBef>
                <a:spcPct val="0"/>
              </a:spcBef>
              <a:buClr>
                <a:srgbClr val="FF0000"/>
              </a:buClr>
              <a:buSzTx/>
              <a:buNone/>
            </a:pPr>
            <a:r>
              <a:rPr lang="en-US" altLang="en-US" sz="1300" b="1" dirty="0">
                <a:solidFill>
                  <a:srgbClr val="339966"/>
                </a:solidFill>
                <a:latin typeface="Calibri"/>
                <a:ea typeface="+mn-ea"/>
                <a:cs typeface="Arial" pitchFamily="34" charset="0"/>
              </a:rPr>
              <a:t>	23-ID-2:In situ and Operando Soft X-ray Spectroscopy (2015) </a:t>
            </a:r>
          </a:p>
          <a:p>
            <a:pPr defTabSz="457200">
              <a:lnSpc>
                <a:spcPct val="95000"/>
              </a:lnSpc>
              <a:spcBef>
                <a:spcPct val="0"/>
              </a:spcBef>
              <a:buClr>
                <a:srgbClr val="FF0000"/>
              </a:buClr>
              <a:buSzTx/>
              <a:buNone/>
            </a:pPr>
            <a:r>
              <a:rPr lang="en-US" altLang="en-US" sz="1300" b="1" dirty="0">
                <a:solidFill>
                  <a:srgbClr val="339966"/>
                </a:solidFill>
                <a:latin typeface="Calibri"/>
                <a:ea typeface="+mn-ea"/>
                <a:cs typeface="Arial" pitchFamily="34" charset="0"/>
              </a:rPr>
              <a:t>	29-ID-1: Soft X-ray Nanoprobe (2025)</a:t>
            </a:r>
          </a:p>
          <a:p>
            <a:pPr defTabSz="457200">
              <a:lnSpc>
                <a:spcPct val="95000"/>
              </a:lnSpc>
              <a:spcBef>
                <a:spcPct val="0"/>
              </a:spcBef>
              <a:buClr>
                <a:srgbClr val="FF0000"/>
              </a:buClr>
              <a:buSzTx/>
              <a:buNone/>
            </a:pPr>
            <a:r>
              <a:rPr lang="en-US" altLang="en-US" sz="1300" b="1" dirty="0">
                <a:solidFill>
                  <a:srgbClr val="339966"/>
                </a:solidFill>
                <a:latin typeface="Calibri"/>
                <a:ea typeface="+mn-ea"/>
                <a:cs typeface="Arial" pitchFamily="34" charset="0"/>
              </a:rPr>
              <a:t>	29-ID-2: ARPES and RIXS Imaging (2025)</a:t>
            </a:r>
          </a:p>
          <a:p>
            <a:pPr defTabSz="457200">
              <a:lnSpc>
                <a:spcPct val="95000"/>
              </a:lnSpc>
              <a:spcBef>
                <a:spcPct val="0"/>
              </a:spcBef>
              <a:buClr>
                <a:srgbClr val="FF0000"/>
              </a:buClr>
              <a:buSzTx/>
              <a:buNone/>
            </a:pPr>
            <a:r>
              <a:rPr lang="en-US" altLang="en-US" sz="1300" b="1" dirty="0">
                <a:solidFill>
                  <a:srgbClr val="336699"/>
                </a:solidFill>
                <a:latin typeface="Calibri"/>
                <a:ea typeface="+mn-ea"/>
                <a:cs typeface="Arial" pitchFamily="34" charset="0"/>
              </a:rPr>
              <a:t>Complex Scattering</a:t>
            </a:r>
          </a:p>
          <a:p>
            <a:pPr defTabSz="457200">
              <a:lnSpc>
                <a:spcPct val="95000"/>
              </a:lnSpc>
              <a:spcBef>
                <a:spcPct val="0"/>
              </a:spcBef>
              <a:buClr>
                <a:srgbClr val="FF0000"/>
              </a:buClr>
              <a:buSzTx/>
              <a:buNone/>
            </a:pPr>
            <a:r>
              <a:rPr lang="en-US" altLang="en-US" sz="1300" b="1" dirty="0">
                <a:solidFill>
                  <a:srgbClr val="336699"/>
                </a:solidFill>
                <a:latin typeface="Calibri"/>
                <a:cs typeface="Arial" pitchFamily="34" charset="0"/>
              </a:rPr>
              <a:t>	4-ID: In-Situ &amp; Resonant X-Ray Studies (2017)</a:t>
            </a:r>
          </a:p>
          <a:p>
            <a:pPr defTabSz="457200">
              <a:lnSpc>
                <a:spcPct val="95000"/>
              </a:lnSpc>
              <a:spcBef>
                <a:spcPct val="0"/>
              </a:spcBef>
              <a:buClr>
                <a:srgbClr val="FF0000"/>
              </a:buClr>
              <a:buSzTx/>
              <a:buNone/>
            </a:pPr>
            <a:r>
              <a:rPr lang="en-US" altLang="en-US" sz="1300" b="1" dirty="0">
                <a:solidFill>
                  <a:srgbClr val="336699"/>
                </a:solidFill>
                <a:latin typeface="Calibri"/>
                <a:ea typeface="+mn-ea"/>
                <a:cs typeface="Arial" pitchFamily="34" charset="0"/>
              </a:rPr>
              <a:t>	10-ID: Inelastic X-ray Scattering (2015)</a:t>
            </a:r>
          </a:p>
          <a:p>
            <a:pPr defTabSz="457200">
              <a:lnSpc>
                <a:spcPct val="95000"/>
              </a:lnSpc>
              <a:spcBef>
                <a:spcPct val="0"/>
              </a:spcBef>
              <a:buClr>
                <a:srgbClr val="FF0000"/>
              </a:buClr>
              <a:buSzTx/>
              <a:buNone/>
            </a:pPr>
            <a:r>
              <a:rPr lang="en-US" altLang="en-US" sz="1300" b="1" dirty="0">
                <a:solidFill>
                  <a:srgbClr val="336699"/>
                </a:solidFill>
                <a:latin typeface="Calibri"/>
                <a:ea typeface="+mn-ea"/>
                <a:cs typeface="Arial" pitchFamily="34" charset="0"/>
              </a:rPr>
              <a:t>	11-ID: Coherent Hard X-ray Scattering (2015)</a:t>
            </a:r>
          </a:p>
          <a:p>
            <a:pPr defTabSz="457200">
              <a:lnSpc>
                <a:spcPct val="95000"/>
              </a:lnSpc>
              <a:spcBef>
                <a:spcPct val="0"/>
              </a:spcBef>
              <a:buClr>
                <a:srgbClr val="FF0000"/>
              </a:buClr>
              <a:buSzTx/>
              <a:buNone/>
            </a:pPr>
            <a:r>
              <a:rPr lang="en-US" altLang="en-US" sz="1300" b="1" dirty="0">
                <a:solidFill>
                  <a:srgbClr val="336699"/>
                </a:solidFill>
                <a:latin typeface="Calibri"/>
                <a:cs typeface="Arial" pitchFamily="34" charset="0"/>
              </a:rPr>
              <a:t>	11-BM: Complex Materials Scattering (2016)</a:t>
            </a:r>
          </a:p>
          <a:p>
            <a:pPr defTabSz="457200">
              <a:lnSpc>
                <a:spcPct val="95000"/>
              </a:lnSpc>
              <a:spcBef>
                <a:spcPct val="0"/>
              </a:spcBef>
              <a:buClr>
                <a:srgbClr val="FF0000"/>
              </a:buClr>
              <a:buSzTx/>
              <a:buNone/>
            </a:pPr>
            <a:r>
              <a:rPr lang="en-US" altLang="en-US" sz="1300" b="1" dirty="0">
                <a:solidFill>
                  <a:srgbClr val="336699"/>
                </a:solidFill>
                <a:latin typeface="Calibri"/>
                <a:ea typeface="+mn-ea"/>
                <a:cs typeface="Arial" pitchFamily="34" charset="0"/>
              </a:rPr>
              <a:t>	12-ID: Soft Matter Interfaces (2017)</a:t>
            </a:r>
          </a:p>
          <a:p>
            <a:pPr defTabSz="457200">
              <a:lnSpc>
                <a:spcPct val="95000"/>
              </a:lnSpc>
              <a:spcBef>
                <a:spcPct val="0"/>
              </a:spcBef>
              <a:buClr>
                <a:srgbClr val="FF0000"/>
              </a:buClr>
              <a:buNone/>
            </a:pPr>
            <a:r>
              <a:rPr lang="en-US" altLang="en-US" sz="1300" b="1" dirty="0">
                <a:solidFill>
                  <a:srgbClr val="7030A0"/>
                </a:solidFill>
                <a:latin typeface="Calibri"/>
                <a:cs typeface="Arial" pitchFamily="34" charset="0"/>
              </a:rPr>
              <a:t>Hard X-Ray Scattering &amp; Spectroscopy</a:t>
            </a:r>
          </a:p>
          <a:p>
            <a:pPr defTabSz="457200">
              <a:lnSpc>
                <a:spcPct val="95000"/>
              </a:lnSpc>
              <a:spcBef>
                <a:spcPct val="0"/>
              </a:spcBef>
              <a:buClr>
                <a:srgbClr val="FF0000"/>
              </a:buClr>
              <a:buNone/>
            </a:pPr>
            <a:r>
              <a:rPr lang="en-US" altLang="en-US" sz="1300" b="1" dirty="0">
                <a:solidFill>
                  <a:srgbClr val="7030A0"/>
                </a:solidFill>
                <a:latin typeface="Calibri"/>
                <a:ea typeface="+mn-ea"/>
                <a:cs typeface="Arial" pitchFamily="34" charset="0"/>
              </a:rPr>
              <a:t>	6-BM: Beamline for Mater. Measurements (2017)</a:t>
            </a:r>
          </a:p>
          <a:p>
            <a:pPr defTabSz="457200">
              <a:lnSpc>
                <a:spcPct val="95000"/>
              </a:lnSpc>
              <a:spcBef>
                <a:spcPct val="0"/>
              </a:spcBef>
              <a:buClr>
                <a:srgbClr val="FF0000"/>
              </a:buClr>
              <a:buNone/>
            </a:pPr>
            <a:r>
              <a:rPr lang="en-US" altLang="en-US" sz="1300" b="1" dirty="0">
                <a:solidFill>
                  <a:srgbClr val="7030A0"/>
                </a:solidFill>
                <a:latin typeface="Calibri"/>
                <a:cs typeface="Arial" pitchFamily="34" charset="0"/>
              </a:rPr>
              <a:t>	7-BM: Quick X-ray Absorption and Scattering (2016) </a:t>
            </a:r>
          </a:p>
          <a:p>
            <a:pPr defTabSz="457200">
              <a:lnSpc>
                <a:spcPct val="95000"/>
              </a:lnSpc>
              <a:spcBef>
                <a:spcPct val="0"/>
              </a:spcBef>
              <a:buClr>
                <a:srgbClr val="FF0000"/>
              </a:buClr>
              <a:buNone/>
            </a:pPr>
            <a:r>
              <a:rPr lang="en-US" altLang="en-US" sz="1300" b="1" dirty="0">
                <a:solidFill>
                  <a:srgbClr val="7030A0"/>
                </a:solidFill>
                <a:latin typeface="Calibri"/>
                <a:cs typeface="Arial" pitchFamily="34" charset="0"/>
              </a:rPr>
              <a:t>	8-ID: Inner Shell Spectroscopy (2017)</a:t>
            </a:r>
          </a:p>
          <a:p>
            <a:pPr defTabSz="457200">
              <a:lnSpc>
                <a:spcPct val="95000"/>
              </a:lnSpc>
              <a:spcBef>
                <a:spcPct val="0"/>
              </a:spcBef>
              <a:buClr>
                <a:srgbClr val="FF0000"/>
              </a:buClr>
              <a:buNone/>
            </a:pPr>
            <a:r>
              <a:rPr lang="en-US" altLang="en-US" sz="1300" b="1" dirty="0">
                <a:solidFill>
                  <a:srgbClr val="7030A0"/>
                </a:solidFill>
                <a:latin typeface="Calibri"/>
                <a:cs typeface="Arial" pitchFamily="34" charset="0"/>
              </a:rPr>
              <a:t>	27-ID: High energy Engineering X-ray scattering (2022)</a:t>
            </a:r>
          </a:p>
          <a:p>
            <a:pPr defTabSz="457200">
              <a:lnSpc>
                <a:spcPct val="95000"/>
              </a:lnSpc>
              <a:spcBef>
                <a:spcPct val="0"/>
              </a:spcBef>
              <a:buClr>
                <a:srgbClr val="FF0000"/>
              </a:buClr>
              <a:buNone/>
            </a:pPr>
            <a:r>
              <a:rPr lang="en-US" altLang="en-US" sz="1300" b="1" dirty="0">
                <a:solidFill>
                  <a:srgbClr val="7030A0"/>
                </a:solidFill>
                <a:latin typeface="Calibri"/>
                <a:cs typeface="Arial" pitchFamily="34" charset="0"/>
              </a:rPr>
              <a:t>	28-ID-1: Pair Distribution Function (2017)</a:t>
            </a:r>
            <a:endParaRPr lang="en-US" altLang="en-US" sz="1300" b="1" baseline="30000" dirty="0">
              <a:solidFill>
                <a:srgbClr val="7030A0"/>
              </a:solidFill>
              <a:latin typeface="Calibri"/>
              <a:cs typeface="Arial" pitchFamily="34" charset="0"/>
            </a:endParaRPr>
          </a:p>
          <a:p>
            <a:pPr defTabSz="457200">
              <a:lnSpc>
                <a:spcPct val="95000"/>
              </a:lnSpc>
              <a:spcBef>
                <a:spcPct val="0"/>
              </a:spcBef>
              <a:buClr>
                <a:srgbClr val="FF0000"/>
              </a:buClr>
              <a:buSzTx/>
              <a:buNone/>
            </a:pPr>
            <a:r>
              <a:rPr lang="en-US" altLang="en-US" sz="1300" b="1" dirty="0">
                <a:solidFill>
                  <a:srgbClr val="7030A0"/>
                </a:solidFill>
                <a:latin typeface="Calibri"/>
                <a:ea typeface="+mn-ea"/>
                <a:cs typeface="Arial" pitchFamily="34" charset="0"/>
              </a:rPr>
              <a:t>	28-ID-2: X-ray Powder Diffraction (2015)</a:t>
            </a:r>
            <a:endParaRPr lang="en-US" altLang="en-US" sz="1300" b="1" baseline="30000" dirty="0">
              <a:solidFill>
                <a:srgbClr val="7030A0"/>
              </a:solidFill>
              <a:latin typeface="Calibri"/>
              <a:ea typeface="+mn-ea"/>
              <a:cs typeface="Arial" pitchFamily="34" charset="0"/>
            </a:endParaRPr>
          </a:p>
          <a:p>
            <a:pPr defTabSz="457200">
              <a:lnSpc>
                <a:spcPct val="95000"/>
              </a:lnSpc>
              <a:spcBef>
                <a:spcPct val="0"/>
              </a:spcBef>
              <a:buClr>
                <a:srgbClr val="FF0000"/>
              </a:buClr>
              <a:buNone/>
            </a:pPr>
            <a:r>
              <a:rPr lang="en-US" altLang="en-US" sz="1300" b="1" dirty="0">
                <a:solidFill>
                  <a:srgbClr val="669900"/>
                </a:solidFill>
                <a:latin typeface="Calibri"/>
                <a:cs typeface="Arial" pitchFamily="34" charset="0"/>
              </a:rPr>
              <a:t>Imaging &amp; Microscopy</a:t>
            </a:r>
          </a:p>
          <a:p>
            <a:pPr defTabSz="457200">
              <a:lnSpc>
                <a:spcPct val="95000"/>
              </a:lnSpc>
              <a:spcBef>
                <a:spcPct val="0"/>
              </a:spcBef>
              <a:buClr>
                <a:srgbClr val="FF0000"/>
              </a:buClr>
              <a:buNone/>
            </a:pPr>
            <a:r>
              <a:rPr lang="en-US" altLang="en-US" sz="1300" b="1" dirty="0">
                <a:solidFill>
                  <a:srgbClr val="669900"/>
                </a:solidFill>
                <a:latin typeface="Calibri"/>
                <a:cs typeface="Arial" pitchFamily="34" charset="0"/>
              </a:rPr>
              <a:t>	3-ID: Hard X-ray Nanoprobe (2015)</a:t>
            </a:r>
          </a:p>
          <a:p>
            <a:pPr defTabSz="457200">
              <a:lnSpc>
                <a:spcPct val="95000"/>
              </a:lnSpc>
              <a:spcBef>
                <a:spcPct val="0"/>
              </a:spcBef>
              <a:buClr>
                <a:srgbClr val="FF0000"/>
              </a:buClr>
              <a:buNone/>
            </a:pPr>
            <a:r>
              <a:rPr lang="en-US" altLang="en-US" sz="1300" b="1" dirty="0">
                <a:solidFill>
                  <a:srgbClr val="669900"/>
                </a:solidFill>
                <a:latin typeface="Calibri"/>
                <a:cs typeface="Arial" pitchFamily="34" charset="0"/>
              </a:rPr>
              <a:t>	4-BM: X-ray Fluorescence Microscopy (2017)</a:t>
            </a:r>
            <a:endParaRPr lang="en-US" altLang="en-US" sz="1300" b="1" baseline="30000" dirty="0">
              <a:solidFill>
                <a:srgbClr val="669900"/>
              </a:solidFill>
              <a:latin typeface="Calibri"/>
              <a:cs typeface="Arial" pitchFamily="34" charset="0"/>
            </a:endParaRPr>
          </a:p>
          <a:p>
            <a:pPr defTabSz="457200">
              <a:lnSpc>
                <a:spcPct val="95000"/>
              </a:lnSpc>
              <a:spcBef>
                <a:spcPct val="0"/>
              </a:spcBef>
              <a:buClr>
                <a:srgbClr val="FF0000"/>
              </a:buClr>
              <a:buNone/>
            </a:pPr>
            <a:r>
              <a:rPr lang="en-US" altLang="en-US" sz="1300" b="1" dirty="0">
                <a:solidFill>
                  <a:srgbClr val="669900"/>
                </a:solidFill>
                <a:latin typeface="Calibri"/>
                <a:cs typeface="Arial" pitchFamily="34" charset="0"/>
              </a:rPr>
              <a:t>	5-ID: Sub-micron Res X-ray Spec (2015)</a:t>
            </a:r>
          </a:p>
          <a:p>
            <a:pPr defTabSz="457200">
              <a:lnSpc>
                <a:spcPct val="95000"/>
              </a:lnSpc>
              <a:spcBef>
                <a:spcPct val="0"/>
              </a:spcBef>
              <a:buClr>
                <a:srgbClr val="FF0000"/>
              </a:buClr>
              <a:buNone/>
            </a:pPr>
            <a:r>
              <a:rPr lang="en-US" altLang="en-US" sz="1300" b="1" dirty="0">
                <a:solidFill>
                  <a:srgbClr val="669900"/>
                </a:solidFill>
                <a:latin typeface="Calibri"/>
                <a:cs typeface="Arial" pitchFamily="34" charset="0"/>
              </a:rPr>
              <a:t>	8-BM: Tender X-ray Absorption Spectroscopy (2017)</a:t>
            </a:r>
          </a:p>
          <a:p>
            <a:pPr defTabSz="457200">
              <a:lnSpc>
                <a:spcPct val="95000"/>
              </a:lnSpc>
              <a:spcBef>
                <a:spcPct val="0"/>
              </a:spcBef>
              <a:buClr>
                <a:srgbClr val="FF0000"/>
              </a:buClr>
              <a:buNone/>
            </a:pPr>
            <a:r>
              <a:rPr lang="en-US" altLang="en-US" sz="1300" b="1" dirty="0">
                <a:solidFill>
                  <a:srgbClr val="669900"/>
                </a:solidFill>
                <a:latin typeface="Calibri"/>
                <a:cs typeface="Arial" pitchFamily="34" charset="0"/>
              </a:rPr>
              <a:t>	9-ID: Coherent Diffractive Imaging (2025)</a:t>
            </a:r>
          </a:p>
          <a:p>
            <a:pPr defTabSz="457200">
              <a:lnSpc>
                <a:spcPct val="95000"/>
              </a:lnSpc>
              <a:spcBef>
                <a:spcPct val="0"/>
              </a:spcBef>
              <a:buClr>
                <a:srgbClr val="FF0000"/>
              </a:buClr>
              <a:buSzTx/>
              <a:buNone/>
            </a:pPr>
            <a:r>
              <a:rPr lang="en-US" altLang="en-US" sz="1300" b="1" dirty="0">
                <a:solidFill>
                  <a:srgbClr val="669900"/>
                </a:solidFill>
                <a:latin typeface="Calibri"/>
                <a:ea typeface="+mn-ea"/>
                <a:cs typeface="Arial" pitchFamily="34" charset="0"/>
              </a:rPr>
              <a:t>	18-ID: Full-field X-ray Imaging (2018)</a:t>
            </a:r>
          </a:p>
          <a:p>
            <a:pPr defTabSz="457200">
              <a:lnSpc>
                <a:spcPct val="95000"/>
              </a:lnSpc>
              <a:spcBef>
                <a:spcPct val="0"/>
              </a:spcBef>
              <a:buClr>
                <a:srgbClr val="FF0000"/>
              </a:buClr>
              <a:buNone/>
            </a:pPr>
            <a:r>
              <a:rPr lang="en-US" altLang="en-US" sz="1300" b="1" dirty="0">
                <a:solidFill>
                  <a:srgbClr val="CCCC00"/>
                </a:solidFill>
                <a:latin typeface="Calibri"/>
                <a:cs typeface="Arial" pitchFamily="34" charset="0"/>
              </a:rPr>
              <a:t>Structural Biology</a:t>
            </a:r>
          </a:p>
          <a:p>
            <a:pPr defTabSz="457200">
              <a:lnSpc>
                <a:spcPct val="95000"/>
              </a:lnSpc>
              <a:spcBef>
                <a:spcPct val="0"/>
              </a:spcBef>
              <a:buClr>
                <a:srgbClr val="FF0000"/>
              </a:buClr>
              <a:buNone/>
            </a:pPr>
            <a:r>
              <a:rPr lang="en-US" altLang="en-US" sz="1300" b="1" dirty="0">
                <a:solidFill>
                  <a:srgbClr val="CCCC00"/>
                </a:solidFill>
                <a:latin typeface="Calibri"/>
                <a:cs typeface="Arial" pitchFamily="34" charset="0"/>
              </a:rPr>
              <a:t>	16-ID: X-ray Scattering for Biology (2016)</a:t>
            </a:r>
          </a:p>
          <a:p>
            <a:pPr defTabSz="457200">
              <a:lnSpc>
                <a:spcPct val="95000"/>
              </a:lnSpc>
              <a:spcBef>
                <a:spcPct val="0"/>
              </a:spcBef>
              <a:buClr>
                <a:srgbClr val="FF0000"/>
              </a:buClr>
              <a:buNone/>
            </a:pPr>
            <a:r>
              <a:rPr lang="en-US" altLang="en-US" sz="1300" b="1" dirty="0">
                <a:solidFill>
                  <a:srgbClr val="CCCC00"/>
                </a:solidFill>
                <a:latin typeface="Calibri"/>
                <a:cs typeface="Arial" pitchFamily="34" charset="0"/>
              </a:rPr>
              <a:t>	17-ID-1: Frontier Macromolecular Cryst (2016)</a:t>
            </a:r>
          </a:p>
          <a:p>
            <a:pPr defTabSz="457200">
              <a:lnSpc>
                <a:spcPct val="95000"/>
              </a:lnSpc>
              <a:spcBef>
                <a:spcPct val="0"/>
              </a:spcBef>
              <a:buClr>
                <a:srgbClr val="FF0000"/>
              </a:buClr>
              <a:buNone/>
            </a:pPr>
            <a:r>
              <a:rPr lang="en-US" altLang="en-US" sz="1300" b="1" dirty="0">
                <a:solidFill>
                  <a:srgbClr val="CCCC00"/>
                </a:solidFill>
                <a:latin typeface="Calibri"/>
                <a:cs typeface="Arial" pitchFamily="34" charset="0"/>
              </a:rPr>
              <a:t>	17-ID-2: Flexible Access Macromolecular Cryst (2016)</a:t>
            </a:r>
          </a:p>
          <a:p>
            <a:pPr defTabSz="457200">
              <a:lnSpc>
                <a:spcPct val="95000"/>
              </a:lnSpc>
              <a:spcBef>
                <a:spcPct val="0"/>
              </a:spcBef>
              <a:buClr>
                <a:srgbClr val="FF0000"/>
              </a:buClr>
              <a:buSzTx/>
              <a:buNone/>
            </a:pPr>
            <a:r>
              <a:rPr lang="en-US" altLang="en-US" sz="1300" b="1" dirty="0">
                <a:solidFill>
                  <a:srgbClr val="CCCC00"/>
                </a:solidFill>
                <a:latin typeface="Calibri"/>
                <a:ea typeface="+mn-ea"/>
                <a:cs typeface="Arial" pitchFamily="34" charset="0"/>
              </a:rPr>
              <a:t>	17-BM: X-ray Footprinting (2016)</a:t>
            </a:r>
          </a:p>
          <a:p>
            <a:pPr defTabSz="457200">
              <a:lnSpc>
                <a:spcPct val="95000"/>
              </a:lnSpc>
              <a:spcBef>
                <a:spcPct val="0"/>
              </a:spcBef>
              <a:buClr>
                <a:srgbClr val="FF0000"/>
              </a:buClr>
              <a:buNone/>
            </a:pPr>
            <a:r>
              <a:rPr lang="en-US" altLang="en-US" sz="1300" b="1" dirty="0">
                <a:solidFill>
                  <a:srgbClr val="CCCC00"/>
                </a:solidFill>
                <a:latin typeface="Calibri"/>
                <a:cs typeface="Arial" pitchFamily="34" charset="0"/>
              </a:rPr>
              <a:t>	19-ID: Microdiffraction Beamline (2017)</a:t>
            </a:r>
            <a:endParaRPr lang="en-US" altLang="en-US" sz="1300" b="1" dirty="0">
              <a:solidFill>
                <a:srgbClr val="CCCC00"/>
              </a:solidFill>
              <a:latin typeface="Calibri"/>
              <a:ea typeface="+mn-ea"/>
              <a:cs typeface="Arial" pitchFamily="34" charset="0"/>
            </a:endParaRPr>
          </a:p>
          <a:p>
            <a:pPr defTabSz="457200">
              <a:lnSpc>
                <a:spcPct val="95000"/>
              </a:lnSpc>
              <a:spcBef>
                <a:spcPct val="0"/>
              </a:spcBef>
              <a:buClr>
                <a:srgbClr val="FF0000"/>
              </a:buClr>
              <a:buNone/>
            </a:pPr>
            <a:endParaRPr lang="en-US" altLang="en-US" sz="1100" b="1" dirty="0">
              <a:solidFill>
                <a:srgbClr val="00B050"/>
              </a:solidFill>
              <a:latin typeface="Calibri"/>
              <a:cs typeface="Arial" pitchFamily="34" charset="0"/>
            </a:endParaRPr>
          </a:p>
        </p:txBody>
      </p:sp>
      <p:sp>
        <p:nvSpPr>
          <p:cNvPr id="2" name="Title 1"/>
          <p:cNvSpPr>
            <a:spLocks noGrp="1"/>
          </p:cNvSpPr>
          <p:nvPr>
            <p:ph type="title"/>
          </p:nvPr>
        </p:nvSpPr>
        <p:spPr>
          <a:xfrm>
            <a:off x="631252" y="225636"/>
            <a:ext cx="5705153" cy="822960"/>
          </a:xfrm>
        </p:spPr>
        <p:txBody>
          <a:bodyPr>
            <a:noAutofit/>
          </a:bodyPr>
          <a:lstStyle/>
          <a:p>
            <a:r>
              <a:rPr lang="en-US" sz="3200" dirty="0">
                <a:solidFill>
                  <a:srgbClr val="376092"/>
                </a:solidFill>
                <a:latin typeface="Arial"/>
                <a:cs typeface="Arial"/>
              </a:rPr>
              <a:t>NSLS-II Beamline Portfolio</a:t>
            </a:r>
          </a:p>
        </p:txBody>
      </p:sp>
      <p:sp>
        <p:nvSpPr>
          <p:cNvPr id="9" name="TextBox 8">
            <a:extLst>
              <a:ext uri="{FF2B5EF4-FFF2-40B4-BE49-F238E27FC236}">
                <a16:creationId xmlns:a16="http://schemas.microsoft.com/office/drawing/2014/main" id="{165FB1BE-84F6-4FB7-B660-E121CFF05DB5}"/>
              </a:ext>
            </a:extLst>
          </p:cNvPr>
          <p:cNvSpPr txBox="1"/>
          <p:nvPr/>
        </p:nvSpPr>
        <p:spPr>
          <a:xfrm>
            <a:off x="0" y="503574"/>
            <a:ext cx="488670" cy="307777"/>
          </a:xfrm>
          <a:prstGeom prst="rect">
            <a:avLst/>
          </a:prstGeom>
          <a:noFill/>
        </p:spPr>
        <p:txBody>
          <a:bodyPr wrap="square" rtlCol="0">
            <a:spAutoFit/>
          </a:bodyPr>
          <a:lstStyle/>
          <a:p>
            <a:r>
              <a:rPr lang="en-US" sz="1400" dirty="0">
                <a:solidFill>
                  <a:schemeClr val="bg1"/>
                </a:solidFill>
              </a:rPr>
              <a:t>24</a:t>
            </a:r>
          </a:p>
        </p:txBody>
      </p:sp>
    </p:spTree>
    <p:extLst>
      <p:ext uri="{BB962C8B-B14F-4D97-AF65-F5344CB8AC3E}">
        <p14:creationId xmlns:p14="http://schemas.microsoft.com/office/powerpoint/2010/main" val="2370883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E9CB-E9A1-4542-AEC8-98FF3B0C2A78}"/>
              </a:ext>
            </a:extLst>
          </p:cNvPr>
          <p:cNvSpPr>
            <a:spLocks noGrp="1"/>
          </p:cNvSpPr>
          <p:nvPr>
            <p:ph type="ctrTitle"/>
          </p:nvPr>
        </p:nvSpPr>
        <p:spPr/>
        <p:txBody>
          <a:bodyPr/>
          <a:lstStyle/>
          <a:p>
            <a:r>
              <a:rPr lang="en-US" dirty="0"/>
              <a:t>AI/ML tools</a:t>
            </a:r>
          </a:p>
        </p:txBody>
      </p:sp>
      <p:sp>
        <p:nvSpPr>
          <p:cNvPr id="3" name="Text Placeholder 2">
            <a:extLst>
              <a:ext uri="{FF2B5EF4-FFF2-40B4-BE49-F238E27FC236}">
                <a16:creationId xmlns:a16="http://schemas.microsoft.com/office/drawing/2014/main" id="{C4EE698F-2333-1244-9C89-F6CAB33C656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417123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F1EB50-1685-4F7D-9E09-88A843A995D6}"/>
              </a:ext>
            </a:extLst>
          </p:cNvPr>
          <p:cNvSpPr/>
          <p:nvPr/>
        </p:nvSpPr>
        <p:spPr>
          <a:xfrm>
            <a:off x="377212" y="6192977"/>
            <a:ext cx="3543300" cy="327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DB2968E-1A4E-4447-AD86-6254A82C7DE5}"/>
              </a:ext>
            </a:extLst>
          </p:cNvPr>
          <p:cNvSpPr>
            <a:spLocks noGrp="1"/>
          </p:cNvSpPr>
          <p:nvPr>
            <p:ph type="title"/>
          </p:nvPr>
        </p:nvSpPr>
        <p:spPr>
          <a:xfrm>
            <a:off x="343639" y="0"/>
            <a:ext cx="9016603" cy="1325563"/>
          </a:xfrm>
        </p:spPr>
        <p:txBody>
          <a:bodyPr>
            <a:normAutofit/>
          </a:bodyPr>
          <a:lstStyle/>
          <a:p>
            <a:r>
              <a:rPr lang="en-US" sz="3200" dirty="0">
                <a:solidFill>
                  <a:srgbClr val="376092"/>
                </a:solidFill>
                <a:latin typeface="Arial"/>
                <a:cs typeface="Arial"/>
              </a:rPr>
              <a:t>AI and Automation as Beamline Assistants</a:t>
            </a:r>
          </a:p>
        </p:txBody>
      </p:sp>
      <p:sp>
        <p:nvSpPr>
          <p:cNvPr id="3" name="Content Placeholder 2">
            <a:extLst>
              <a:ext uri="{FF2B5EF4-FFF2-40B4-BE49-F238E27FC236}">
                <a16:creationId xmlns:a16="http://schemas.microsoft.com/office/drawing/2014/main" id="{FC2FB1D1-B86D-442D-ADAC-7E59BDB354AF}"/>
              </a:ext>
            </a:extLst>
          </p:cNvPr>
          <p:cNvSpPr>
            <a:spLocks noGrp="1"/>
          </p:cNvSpPr>
          <p:nvPr>
            <p:ph idx="1"/>
          </p:nvPr>
        </p:nvSpPr>
        <p:spPr>
          <a:xfrm>
            <a:off x="416379" y="1291286"/>
            <a:ext cx="5504662" cy="4587588"/>
          </a:xfrm>
        </p:spPr>
        <p:txBody>
          <a:bodyPr>
            <a:normAutofit fontScale="77500" lnSpcReduction="20000"/>
          </a:bodyPr>
          <a:lstStyle/>
          <a:p>
            <a:pPr>
              <a:lnSpc>
                <a:spcPct val="120000"/>
              </a:lnSpc>
            </a:pPr>
            <a:r>
              <a:rPr lang="en-US" sz="2400" dirty="0"/>
              <a:t>Automation of data collection</a:t>
            </a:r>
          </a:p>
          <a:p>
            <a:pPr>
              <a:lnSpc>
                <a:spcPct val="120000"/>
              </a:lnSpc>
            </a:pPr>
            <a:r>
              <a:rPr lang="en-US" sz="2400" dirty="0"/>
              <a:t>Sanity-checks on data</a:t>
            </a:r>
          </a:p>
          <a:p>
            <a:pPr>
              <a:lnSpc>
                <a:spcPct val="120000"/>
              </a:lnSpc>
            </a:pPr>
            <a:r>
              <a:rPr lang="en-US" sz="2400" dirty="0"/>
              <a:t>Adaptive/smart scans to focus on features-of-interest during scans.</a:t>
            </a:r>
          </a:p>
          <a:p>
            <a:pPr>
              <a:lnSpc>
                <a:spcPct val="120000"/>
              </a:lnSpc>
            </a:pPr>
            <a:r>
              <a:rPr lang="en-US" sz="2400" dirty="0"/>
              <a:t>F</a:t>
            </a:r>
            <a:r>
              <a:rPr lang="en-US" sz="2400" kern="1200" dirty="0">
                <a:solidFill>
                  <a:schemeClr val="tx1"/>
                </a:solidFill>
                <a:latin typeface="+mn-lt"/>
                <a:ea typeface="+mn-ea"/>
                <a:cs typeface="+mn-cs"/>
              </a:rPr>
              <a:t>ast on-line classification/prediction tool to assist decision making</a:t>
            </a:r>
          </a:p>
          <a:p>
            <a:pPr>
              <a:lnSpc>
                <a:spcPct val="120000"/>
              </a:lnSpc>
            </a:pPr>
            <a:r>
              <a:rPr lang="en-US" sz="2400" dirty="0"/>
              <a:t>An artificial intelligence (AI) ensemble is </a:t>
            </a:r>
            <a:r>
              <a:rPr lang="en-US" sz="2400" dirty="0">
                <a:cs typeface="Arial"/>
              </a:rPr>
              <a:t>pre-trained on a materials structure database and enables the</a:t>
            </a:r>
            <a:r>
              <a:rPr lang="en-US" sz="2400" dirty="0"/>
              <a:t> autonomous recognition of XRD/PDF data </a:t>
            </a:r>
          </a:p>
          <a:p>
            <a:pPr>
              <a:lnSpc>
                <a:spcPct val="120000"/>
              </a:lnSpc>
            </a:pPr>
            <a:r>
              <a:rPr lang="en-US" sz="2400" dirty="0"/>
              <a:t>Accelerate analysis to match speeds of data collection at modern beamlines.</a:t>
            </a:r>
          </a:p>
        </p:txBody>
      </p:sp>
      <p:sp>
        <p:nvSpPr>
          <p:cNvPr id="14" name="TextBox 13">
            <a:extLst>
              <a:ext uri="{FF2B5EF4-FFF2-40B4-BE49-F238E27FC236}">
                <a16:creationId xmlns:a16="http://schemas.microsoft.com/office/drawing/2014/main" id="{39D6F5D9-F574-46C5-918F-C2DADD853F13}"/>
              </a:ext>
            </a:extLst>
          </p:cNvPr>
          <p:cNvSpPr txBox="1"/>
          <p:nvPr/>
        </p:nvSpPr>
        <p:spPr>
          <a:xfrm>
            <a:off x="563047" y="5987475"/>
            <a:ext cx="47848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0070C0"/>
                </a:solidFill>
              </a:rPr>
              <a:t>Maffettone, P.M., et al. "Crystallography companion agent for high-throughput materials discovery." Nat. </a:t>
            </a:r>
            <a:r>
              <a:rPr lang="en-US" sz="1600" i="1" dirty="0" err="1">
                <a:solidFill>
                  <a:srgbClr val="0070C0"/>
                </a:solidFill>
              </a:rPr>
              <a:t>Comput</a:t>
            </a:r>
            <a:r>
              <a:rPr lang="en-US" sz="1600" i="1" dirty="0">
                <a:solidFill>
                  <a:srgbClr val="0070C0"/>
                </a:solidFill>
              </a:rPr>
              <a:t>. Sci. 1, 290-297 (2021)</a:t>
            </a:r>
          </a:p>
        </p:txBody>
      </p:sp>
      <p:sp>
        <p:nvSpPr>
          <p:cNvPr id="16" name="TextBox 15">
            <a:extLst>
              <a:ext uri="{FF2B5EF4-FFF2-40B4-BE49-F238E27FC236}">
                <a16:creationId xmlns:a16="http://schemas.microsoft.com/office/drawing/2014/main" id="{874A5608-7886-41F8-8BAF-A9B6E34C73AA}"/>
              </a:ext>
            </a:extLst>
          </p:cNvPr>
          <p:cNvSpPr txBox="1"/>
          <p:nvPr/>
        </p:nvSpPr>
        <p:spPr>
          <a:xfrm>
            <a:off x="5533689" y="5981625"/>
            <a:ext cx="5581153" cy="830997"/>
          </a:xfrm>
          <a:prstGeom prst="rect">
            <a:avLst/>
          </a:prstGeom>
          <a:noFill/>
        </p:spPr>
        <p:txBody>
          <a:bodyPr wrap="square" rtlCol="0">
            <a:spAutoFit/>
          </a:bodyPr>
          <a:lstStyle/>
          <a:p>
            <a:pPr>
              <a:defRPr/>
            </a:pPr>
            <a:r>
              <a:rPr lang="en-US" sz="1600" i="1" dirty="0">
                <a:solidFill>
                  <a:srgbClr val="0070C0"/>
                </a:solidFill>
              </a:rPr>
              <a:t>Maffettone, P.M., et al. "Gaming the Beamlines - Employing Reinforcement Learning to Maximize Scientific Outcomes at Large-Scale User Facilities“ MLST 2, 025025 (2021).</a:t>
            </a:r>
          </a:p>
        </p:txBody>
      </p:sp>
      <p:sp>
        <p:nvSpPr>
          <p:cNvPr id="10" name="TextBox 9">
            <a:extLst>
              <a:ext uri="{FF2B5EF4-FFF2-40B4-BE49-F238E27FC236}">
                <a16:creationId xmlns:a16="http://schemas.microsoft.com/office/drawing/2014/main" id="{AE594BB5-DBBE-4E52-85A9-55C7D210D2CE}"/>
              </a:ext>
            </a:extLst>
          </p:cNvPr>
          <p:cNvSpPr txBox="1"/>
          <p:nvPr/>
        </p:nvSpPr>
        <p:spPr>
          <a:xfrm>
            <a:off x="6732437" y="4370575"/>
            <a:ext cx="4280575" cy="1261884"/>
          </a:xfrm>
          <a:prstGeom prst="rect">
            <a:avLst/>
          </a:prstGeom>
          <a:noFill/>
        </p:spPr>
        <p:txBody>
          <a:bodyPr wrap="square" lIns="91440" tIns="45720" rIns="91440" bIns="45720" rtlCol="0" anchor="t">
            <a:spAutoFit/>
          </a:bodyPr>
          <a:lstStyle/>
          <a:p>
            <a:pPr algn="just">
              <a:lnSpc>
                <a:spcPct val="95000"/>
              </a:lnSpc>
            </a:pPr>
            <a:r>
              <a:rPr lang="en-US" sz="1600" i="1" dirty="0">
                <a:effectLst/>
                <a:ea typeface="Times New Roman" panose="02020603050405020304" pitchFamily="18" charset="0"/>
              </a:rPr>
              <a:t>An ensemble of AI agents observes streaming XRD data, argues amongst itself, ultimately votes to classify potential material structure solutions and establishes uncertainty on the predicted crystal models</a:t>
            </a:r>
            <a:r>
              <a:rPr lang="en-US" sz="1600" i="1" dirty="0">
                <a:cs typeface="Calibri"/>
              </a:rPr>
              <a:t>.  </a:t>
            </a:r>
          </a:p>
        </p:txBody>
      </p:sp>
      <p:pic>
        <p:nvPicPr>
          <p:cNvPr id="13" name="Picture 12" descr="A group of small figurines&#10;&#10;Description automatically generated with low confidence">
            <a:extLst>
              <a:ext uri="{FF2B5EF4-FFF2-40B4-BE49-F238E27FC236}">
                <a16:creationId xmlns:a16="http://schemas.microsoft.com/office/drawing/2014/main" id="{B9CBA21C-01F0-49F9-9517-15576B1427A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13879" y="1088137"/>
            <a:ext cx="4117690" cy="3078449"/>
          </a:xfrm>
          <a:prstGeom prst="rect">
            <a:avLst/>
          </a:prstGeom>
          <a:noFill/>
          <a:ln>
            <a:noFill/>
          </a:ln>
        </p:spPr>
      </p:pic>
    </p:spTree>
    <p:extLst>
      <p:ext uri="{BB962C8B-B14F-4D97-AF65-F5344CB8AC3E}">
        <p14:creationId xmlns:p14="http://schemas.microsoft.com/office/powerpoint/2010/main" val="119295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E33200-1734-4010-8D65-B2710B60FB67}"/>
              </a:ext>
            </a:extLst>
          </p:cNvPr>
          <p:cNvSpPr>
            <a:spLocks noGrp="1"/>
          </p:cNvSpPr>
          <p:nvPr>
            <p:ph idx="1"/>
          </p:nvPr>
        </p:nvSpPr>
        <p:spPr>
          <a:xfrm>
            <a:off x="499621" y="1166084"/>
            <a:ext cx="6578816" cy="5067035"/>
          </a:xfrm>
        </p:spPr>
        <p:txBody>
          <a:bodyPr>
            <a:normAutofit/>
          </a:bodyPr>
          <a:lstStyle/>
          <a:p>
            <a:pPr marL="0" indent="0"/>
            <a:r>
              <a:rPr lang="en-US" sz="2400" dirty="0"/>
              <a:t>NSLS-II offers a comprehensive suite of complementary techniques - enabling time-resolved, operando, multi-modal and multi-dimensional studies</a:t>
            </a:r>
          </a:p>
          <a:p>
            <a:pPr marL="0" indent="0"/>
            <a:r>
              <a:rPr lang="en-US" sz="2400" dirty="0"/>
              <a:t>Beams at photon energies (up to 150 keV) and spatial resolutions (nm-µm-mm) can be tailored to irradiation depths and from the atomic to mesoscopic scales.</a:t>
            </a:r>
          </a:p>
          <a:p>
            <a:pPr marL="0" indent="0"/>
            <a:r>
              <a:rPr lang="en-US" sz="2400" dirty="0"/>
              <a:t>Expertise and provision for developing specialized in-situ experimental systems and sample environments for the </a:t>
            </a:r>
            <a:r>
              <a:rPr lang="en-US" sz="2400" dirty="0" err="1"/>
              <a:t>RaDIATE</a:t>
            </a:r>
            <a:r>
              <a:rPr lang="en-US" sz="2400" dirty="0"/>
              <a:t> Community.</a:t>
            </a:r>
          </a:p>
          <a:p>
            <a:pPr marL="0" indent="0"/>
            <a:endParaRPr lang="en-US" sz="2400" dirty="0"/>
          </a:p>
        </p:txBody>
      </p:sp>
      <p:sp>
        <p:nvSpPr>
          <p:cNvPr id="3" name="Title 2">
            <a:extLst>
              <a:ext uri="{FF2B5EF4-FFF2-40B4-BE49-F238E27FC236}">
                <a16:creationId xmlns:a16="http://schemas.microsoft.com/office/drawing/2014/main" id="{6342A610-56DD-4951-A471-E316C2F5244C}"/>
              </a:ext>
            </a:extLst>
          </p:cNvPr>
          <p:cNvSpPr>
            <a:spLocks noGrp="1"/>
          </p:cNvSpPr>
          <p:nvPr>
            <p:ph type="title"/>
          </p:nvPr>
        </p:nvSpPr>
        <p:spPr>
          <a:xfrm>
            <a:off x="499621" y="-9226"/>
            <a:ext cx="7886700" cy="1268213"/>
          </a:xfrm>
        </p:spPr>
        <p:txBody>
          <a:bodyPr>
            <a:normAutofit/>
          </a:bodyPr>
          <a:lstStyle/>
          <a:p>
            <a:r>
              <a:rPr lang="en-US" sz="3200" dirty="0">
                <a:solidFill>
                  <a:srgbClr val="376092"/>
                </a:solidFill>
                <a:latin typeface="Arial"/>
                <a:cs typeface="Arial"/>
              </a:rPr>
              <a:t>Conclusion</a:t>
            </a:r>
          </a:p>
        </p:txBody>
      </p:sp>
      <p:pic>
        <p:nvPicPr>
          <p:cNvPr id="7" name="Picture 6">
            <a:extLst>
              <a:ext uri="{FF2B5EF4-FFF2-40B4-BE49-F238E27FC236}">
                <a16:creationId xmlns:a16="http://schemas.microsoft.com/office/drawing/2014/main" id="{FA957EA2-4841-4870-875F-71598B44177E}"/>
              </a:ext>
            </a:extLst>
          </p:cNvPr>
          <p:cNvPicPr>
            <a:picLocks noChangeAspect="1"/>
          </p:cNvPicPr>
          <p:nvPr/>
        </p:nvPicPr>
        <p:blipFill>
          <a:blip r:embed="rId3"/>
          <a:stretch>
            <a:fillRect/>
          </a:stretch>
        </p:blipFill>
        <p:spPr>
          <a:xfrm>
            <a:off x="6963091" y="1397522"/>
            <a:ext cx="5367702" cy="4474135"/>
          </a:xfrm>
          <a:prstGeom prst="rect">
            <a:avLst/>
          </a:prstGeom>
        </p:spPr>
      </p:pic>
    </p:spTree>
    <p:extLst>
      <p:ext uri="{BB962C8B-B14F-4D97-AF65-F5344CB8AC3E}">
        <p14:creationId xmlns:p14="http://schemas.microsoft.com/office/powerpoint/2010/main" val="2785858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62ED-2DC3-4774-8992-D2300AC9192F}"/>
              </a:ext>
            </a:extLst>
          </p:cNvPr>
          <p:cNvSpPr>
            <a:spLocks noGrp="1"/>
          </p:cNvSpPr>
          <p:nvPr>
            <p:ph type="title"/>
          </p:nvPr>
        </p:nvSpPr>
        <p:spPr>
          <a:xfrm>
            <a:off x="571500" y="72894"/>
            <a:ext cx="11049000" cy="1325563"/>
          </a:xfrm>
        </p:spPr>
        <p:txBody>
          <a:bodyPr>
            <a:normAutofit/>
          </a:bodyPr>
          <a:lstStyle/>
          <a:p>
            <a:r>
              <a:rPr lang="en-US" sz="3200" dirty="0">
                <a:solidFill>
                  <a:srgbClr val="376092"/>
                </a:solidFill>
                <a:latin typeface="Arial"/>
                <a:cs typeface="Arial"/>
              </a:rPr>
              <a:t>N. Simos at the XPD beamline of NSLS-II</a:t>
            </a:r>
          </a:p>
        </p:txBody>
      </p:sp>
      <p:pic>
        <p:nvPicPr>
          <p:cNvPr id="4098" name="Picture 2">
            <a:extLst>
              <a:ext uri="{FF2B5EF4-FFF2-40B4-BE49-F238E27FC236}">
                <a16:creationId xmlns:a16="http://schemas.microsoft.com/office/drawing/2014/main" id="{65131848-0ED0-41AA-8C6E-4CFDD2686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241" y="1366887"/>
            <a:ext cx="6526871" cy="472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865F60-93B2-4462-BAEB-64E9E947BDE3}"/>
              </a:ext>
            </a:extLst>
          </p:cNvPr>
          <p:cNvSpPr txBox="1"/>
          <p:nvPr/>
        </p:nvSpPr>
        <p:spPr>
          <a:xfrm>
            <a:off x="590354" y="1366887"/>
            <a:ext cx="3906232" cy="3323987"/>
          </a:xfrm>
          <a:prstGeom prst="rect">
            <a:avLst/>
          </a:prstGeom>
          <a:noFill/>
        </p:spPr>
        <p:txBody>
          <a:bodyPr wrap="square" rtlCol="0">
            <a:spAutoFit/>
          </a:bodyPr>
          <a:lstStyle/>
          <a:p>
            <a:pPr marL="285737" indent="-285737">
              <a:spcAft>
                <a:spcPts val="1200"/>
              </a:spcAft>
              <a:buFont typeface="Wingdings" panose="05000000000000000000" pitchFamily="2" charset="2"/>
              <a:buChar char="ü"/>
            </a:pPr>
            <a:r>
              <a:rPr lang="en-US" sz="2000" dirty="0"/>
              <a:t>in-situ, multidirectional state of stress with real time thermal annealing </a:t>
            </a:r>
          </a:p>
          <a:p>
            <a:pPr marL="285737" indent="-285737">
              <a:spcAft>
                <a:spcPts val="1200"/>
              </a:spcAft>
              <a:buFont typeface="Wingdings" panose="05000000000000000000" pitchFamily="2" charset="2"/>
              <a:buChar char="ü"/>
            </a:pPr>
            <a:r>
              <a:rPr lang="en-US" sz="2000" dirty="0"/>
              <a:t>1 </a:t>
            </a:r>
            <a:r>
              <a:rPr lang="en-US" sz="2000" dirty="0" err="1"/>
              <a:t>atm</a:t>
            </a:r>
            <a:r>
              <a:rPr lang="en-US" sz="2000" dirty="0"/>
              <a:t> for oxidation or corrosion</a:t>
            </a:r>
          </a:p>
          <a:p>
            <a:pPr marL="285737" indent="-285737">
              <a:spcAft>
                <a:spcPts val="1200"/>
              </a:spcAft>
              <a:buFont typeface="Wingdings" panose="05000000000000000000" pitchFamily="2" charset="2"/>
              <a:buChar char="ü"/>
            </a:pPr>
            <a:r>
              <a:rPr lang="en-US" sz="2000" dirty="0"/>
              <a:t>up to 1100°C</a:t>
            </a:r>
          </a:p>
          <a:p>
            <a:pPr marL="285737" indent="-285737">
              <a:spcAft>
                <a:spcPts val="1200"/>
              </a:spcAft>
              <a:buFont typeface="Wingdings" panose="05000000000000000000" pitchFamily="2" charset="2"/>
              <a:buChar char="ü"/>
            </a:pPr>
            <a:r>
              <a:rPr lang="en-US" sz="2000" dirty="0"/>
              <a:t>4-point bending and/or axial + twist (max vertical and axial loads are 20 </a:t>
            </a:r>
            <a:r>
              <a:rPr lang="en-US" sz="2000" dirty="0" err="1"/>
              <a:t>lbs</a:t>
            </a:r>
            <a:r>
              <a:rPr lang="en-US" sz="2000" dirty="0"/>
              <a:t>)</a:t>
            </a:r>
          </a:p>
        </p:txBody>
      </p:sp>
      <p:pic>
        <p:nvPicPr>
          <p:cNvPr id="7" name="Picture 2">
            <a:extLst>
              <a:ext uri="{FF2B5EF4-FFF2-40B4-BE49-F238E27FC236}">
                <a16:creationId xmlns:a16="http://schemas.microsoft.com/office/drawing/2014/main" id="{6AC3B71B-C1BE-4E6E-B346-F0A97541E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225" y="4859164"/>
            <a:ext cx="2667000" cy="1197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457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E9CB-E9A1-4542-AEC8-98FF3B0C2A78}"/>
              </a:ext>
            </a:extLst>
          </p:cNvPr>
          <p:cNvSpPr>
            <a:spLocks noGrp="1"/>
          </p:cNvSpPr>
          <p:nvPr>
            <p:ph type="ctrTitle"/>
          </p:nvPr>
        </p:nvSpPr>
        <p:spPr/>
        <p:txBody>
          <a:bodyPr>
            <a:normAutofit fontScale="90000"/>
          </a:bodyPr>
          <a:lstStyle/>
          <a:p>
            <a:r>
              <a:rPr lang="en-US" dirty="0"/>
              <a:t>Materials Microstructure</a:t>
            </a:r>
            <a:br>
              <a:rPr lang="en-US" dirty="0"/>
            </a:br>
            <a:r>
              <a:rPr lang="en-US" sz="5300" dirty="0"/>
              <a:t>with high-energy X-rays at NSLS-II</a:t>
            </a:r>
            <a:endParaRPr lang="en-US" dirty="0"/>
          </a:p>
        </p:txBody>
      </p:sp>
      <p:sp>
        <p:nvSpPr>
          <p:cNvPr id="3" name="Text Placeholder 2">
            <a:extLst>
              <a:ext uri="{FF2B5EF4-FFF2-40B4-BE49-F238E27FC236}">
                <a16:creationId xmlns:a16="http://schemas.microsoft.com/office/drawing/2014/main" id="{C4EE698F-2333-1244-9C89-F6CAB33C656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035503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59055-F364-4832-9DF6-899DE233970E}"/>
              </a:ext>
            </a:extLst>
          </p:cNvPr>
          <p:cNvSpPr>
            <a:spLocks noGrp="1"/>
          </p:cNvSpPr>
          <p:nvPr>
            <p:ph idx="1"/>
          </p:nvPr>
        </p:nvSpPr>
        <p:spPr>
          <a:xfrm>
            <a:off x="662897" y="1114817"/>
            <a:ext cx="10957603" cy="5062147"/>
          </a:xfrm>
        </p:spPr>
        <p:txBody>
          <a:bodyPr>
            <a:normAutofit/>
          </a:bodyPr>
          <a:lstStyle/>
          <a:p>
            <a:r>
              <a:rPr lang="en-US" sz="2400" dirty="0"/>
              <a:t>Monochromatic beam &gt; 40 keV </a:t>
            </a:r>
          </a:p>
          <a:p>
            <a:pPr lvl="1"/>
            <a:r>
              <a:rPr lang="en-US" dirty="0"/>
              <a:t>mm</a:t>
            </a:r>
            <a:r>
              <a:rPr lang="en-US" baseline="30000" dirty="0"/>
              <a:t>3</a:t>
            </a:r>
            <a:r>
              <a:rPr lang="en-US" dirty="0"/>
              <a:t> sample, high Z </a:t>
            </a:r>
          </a:p>
          <a:p>
            <a:pPr marL="457200" lvl="1" indent="0">
              <a:buNone/>
            </a:pPr>
            <a:r>
              <a:rPr lang="en-US" dirty="0"/>
              <a:t>≤ 400</a:t>
            </a:r>
            <a:r>
              <a:rPr lang="en-US" dirty="0">
                <a:sym typeface="Symbol" panose="05050102010706020507" pitchFamily="18" charset="2"/>
              </a:rPr>
              <a:t></a:t>
            </a:r>
            <a:r>
              <a:rPr lang="en-US" dirty="0"/>
              <a:t>m @70keV for Pu as an example</a:t>
            </a:r>
          </a:p>
          <a:p>
            <a:pPr lvl="1"/>
            <a:r>
              <a:rPr lang="en-US" dirty="0"/>
              <a:t>≥ 0.3mm spatial resolution (beam size)</a:t>
            </a:r>
          </a:p>
          <a:p>
            <a:pPr lvl="1"/>
            <a:r>
              <a:rPr lang="en-US" dirty="0"/>
              <a:t>min to 0.1 sec</a:t>
            </a:r>
          </a:p>
          <a:p>
            <a:pPr lvl="1"/>
            <a:r>
              <a:rPr lang="en-US" dirty="0"/>
              <a:t>Combined XRD (</a:t>
            </a:r>
            <a:r>
              <a:rPr lang="en-US" dirty="0">
                <a:sym typeface="Symbol" panose="05050102010706020507" pitchFamily="18" charset="2"/>
              </a:rPr>
              <a:t></a:t>
            </a:r>
            <a:r>
              <a:rPr lang="en-US" dirty="0"/>
              <a:t>m), PDF (nm) and SAXS (100nm)</a:t>
            </a:r>
          </a:p>
          <a:p>
            <a:r>
              <a:rPr lang="en-US" sz="2400" dirty="0"/>
              <a:t>Diffraction mapping or 3D-CT with a 25µm focus</a:t>
            </a:r>
          </a:p>
          <a:p>
            <a:r>
              <a:rPr lang="en-US" sz="2400" dirty="0"/>
              <a:t>White beam (EDXD) up to 200 keV</a:t>
            </a:r>
          </a:p>
          <a:p>
            <a:r>
              <a:rPr lang="en-US" sz="2400" dirty="0"/>
              <a:t>Radiography (100 mm x 20 mm field of view with 1µm resolution)</a:t>
            </a:r>
          </a:p>
          <a:p>
            <a:endParaRPr lang="en-US" sz="2400" dirty="0"/>
          </a:p>
          <a:p>
            <a:endParaRPr lang="en-US" sz="2400" dirty="0"/>
          </a:p>
          <a:p>
            <a:endParaRPr lang="en-US" sz="2400" dirty="0"/>
          </a:p>
        </p:txBody>
      </p:sp>
      <p:sp>
        <p:nvSpPr>
          <p:cNvPr id="3" name="Title 2">
            <a:extLst>
              <a:ext uri="{FF2B5EF4-FFF2-40B4-BE49-F238E27FC236}">
                <a16:creationId xmlns:a16="http://schemas.microsoft.com/office/drawing/2014/main" id="{795386E2-C29B-4AF4-A8BA-950EA04F9CDD}"/>
              </a:ext>
            </a:extLst>
          </p:cNvPr>
          <p:cNvSpPr>
            <a:spLocks noGrp="1"/>
          </p:cNvSpPr>
          <p:nvPr>
            <p:ph type="title"/>
          </p:nvPr>
        </p:nvSpPr>
        <p:spPr>
          <a:xfrm>
            <a:off x="571500" y="0"/>
            <a:ext cx="11049000" cy="1325563"/>
          </a:xfrm>
        </p:spPr>
        <p:txBody>
          <a:bodyPr/>
          <a:lstStyle/>
          <a:p>
            <a:r>
              <a:rPr lang="en-US" sz="3200" dirty="0">
                <a:solidFill>
                  <a:srgbClr val="376092"/>
                </a:solidFill>
                <a:latin typeface="Arial"/>
                <a:cs typeface="Arial"/>
              </a:rPr>
              <a:t>High Energy Diffraction Beamlines (XPD, PDF, HEX)</a:t>
            </a:r>
          </a:p>
        </p:txBody>
      </p:sp>
      <p:grpSp>
        <p:nvGrpSpPr>
          <p:cNvPr id="5" name="Group 4">
            <a:extLst>
              <a:ext uri="{FF2B5EF4-FFF2-40B4-BE49-F238E27FC236}">
                <a16:creationId xmlns:a16="http://schemas.microsoft.com/office/drawing/2014/main" id="{AB8DF09C-58FE-4502-BF39-92BCA7EF123F}"/>
              </a:ext>
            </a:extLst>
          </p:cNvPr>
          <p:cNvGrpSpPr/>
          <p:nvPr/>
        </p:nvGrpSpPr>
        <p:grpSpPr>
          <a:xfrm>
            <a:off x="7086600" y="881743"/>
            <a:ext cx="5363935" cy="2764147"/>
            <a:chOff x="279959" y="-2425"/>
            <a:chExt cx="6163395" cy="2938380"/>
          </a:xfrm>
        </p:grpSpPr>
        <p:pic>
          <p:nvPicPr>
            <p:cNvPr id="6" name="Picture 5">
              <a:extLst>
                <a:ext uri="{FF2B5EF4-FFF2-40B4-BE49-F238E27FC236}">
                  <a16:creationId xmlns:a16="http://schemas.microsoft.com/office/drawing/2014/main" id="{AC7AEBA3-B20D-4105-A3A9-502777B98BA2}"/>
                </a:ext>
              </a:extLst>
            </p:cNvPr>
            <p:cNvPicPr>
              <a:picLocks noChangeAspect="1"/>
            </p:cNvPicPr>
            <p:nvPr/>
          </p:nvPicPr>
          <p:blipFill>
            <a:blip r:embed="rId3"/>
            <a:stretch>
              <a:fillRect/>
            </a:stretch>
          </p:blipFill>
          <p:spPr>
            <a:xfrm>
              <a:off x="279959" y="-2425"/>
              <a:ext cx="6163395" cy="2938380"/>
            </a:xfrm>
            <a:prstGeom prst="rect">
              <a:avLst/>
            </a:prstGeom>
          </p:spPr>
        </p:pic>
        <p:sp>
          <p:nvSpPr>
            <p:cNvPr id="7" name="TextBox 6">
              <a:extLst>
                <a:ext uri="{FF2B5EF4-FFF2-40B4-BE49-F238E27FC236}">
                  <a16:creationId xmlns:a16="http://schemas.microsoft.com/office/drawing/2014/main" id="{BAB9B040-B730-4B27-B139-3986EED8C61A}"/>
                </a:ext>
              </a:extLst>
            </p:cNvPr>
            <p:cNvSpPr txBox="1"/>
            <p:nvPr/>
          </p:nvSpPr>
          <p:spPr>
            <a:xfrm>
              <a:off x="1911194" y="432282"/>
              <a:ext cx="2900923" cy="591804"/>
            </a:xfrm>
            <a:prstGeom prst="rect">
              <a:avLst/>
            </a:prstGeom>
            <a:noFill/>
          </p:spPr>
          <p:txBody>
            <a:bodyPr wrap="square" rtlCol="0">
              <a:spAutoFit/>
            </a:bodyPr>
            <a:lstStyle/>
            <a:p>
              <a:pPr algn="ctr"/>
              <a:r>
                <a:rPr lang="en-US" sz="1400" dirty="0"/>
                <a:t>SAXS + PDF  Q range (0.023 - 28) Å</a:t>
              </a:r>
              <a:r>
                <a:rPr lang="en-US" sz="1400" baseline="30000" dirty="0"/>
                <a:t>-1</a:t>
              </a:r>
            </a:p>
          </p:txBody>
        </p:sp>
      </p:grpSp>
    </p:spTree>
    <p:extLst>
      <p:ext uri="{BB962C8B-B14F-4D97-AF65-F5344CB8AC3E}">
        <p14:creationId xmlns:p14="http://schemas.microsoft.com/office/powerpoint/2010/main" val="58459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00F71-4412-2B4C-961D-9EB10A632FDC}"/>
              </a:ext>
            </a:extLst>
          </p:cNvPr>
          <p:cNvSpPr>
            <a:spLocks noGrp="1"/>
          </p:cNvSpPr>
          <p:nvPr>
            <p:ph type="title"/>
          </p:nvPr>
        </p:nvSpPr>
        <p:spPr>
          <a:xfrm>
            <a:off x="713113" y="0"/>
            <a:ext cx="8726429" cy="1268213"/>
          </a:xfrm>
        </p:spPr>
        <p:txBody>
          <a:bodyPr>
            <a:normAutofit/>
          </a:bodyPr>
          <a:lstStyle/>
          <a:p>
            <a:r>
              <a:rPr lang="en-US" sz="3200" dirty="0">
                <a:solidFill>
                  <a:srgbClr val="376092"/>
                </a:solidFill>
                <a:latin typeface="Arial"/>
                <a:cs typeface="Arial"/>
              </a:rPr>
              <a:t>Transmission</a:t>
            </a:r>
            <a:r>
              <a:rPr lang="en-US" sz="3400" dirty="0">
                <a:solidFill>
                  <a:schemeClr val="tx2"/>
                </a:solidFill>
              </a:rPr>
              <a:t> through dense material</a:t>
            </a:r>
          </a:p>
        </p:txBody>
      </p:sp>
      <p:sp>
        <p:nvSpPr>
          <p:cNvPr id="27" name="TextBox 26">
            <a:extLst>
              <a:ext uri="{FF2B5EF4-FFF2-40B4-BE49-F238E27FC236}">
                <a16:creationId xmlns:a16="http://schemas.microsoft.com/office/drawing/2014/main" id="{56EBEB17-4D01-4702-8E1C-900B2274AB3F}"/>
              </a:ext>
            </a:extLst>
          </p:cNvPr>
          <p:cNvSpPr txBox="1"/>
          <p:nvPr/>
        </p:nvSpPr>
        <p:spPr>
          <a:xfrm>
            <a:off x="6500630" y="6386811"/>
            <a:ext cx="4171950" cy="461665"/>
          </a:xfrm>
          <a:prstGeom prst="rect">
            <a:avLst/>
          </a:prstGeom>
          <a:solidFill>
            <a:schemeClr val="bg1"/>
          </a:solidFill>
        </p:spPr>
        <p:txBody>
          <a:bodyPr wrap="square" rtlCol="0">
            <a:spAutoFit/>
          </a:bodyPr>
          <a:lstStyle/>
          <a:p>
            <a:r>
              <a:rPr lang="en-US" sz="1200" i="1" dirty="0"/>
              <a:t>       </a:t>
            </a:r>
          </a:p>
          <a:p>
            <a:endParaRPr lang="en-US" sz="1200" i="1" dirty="0"/>
          </a:p>
        </p:txBody>
      </p:sp>
      <p:grpSp>
        <p:nvGrpSpPr>
          <p:cNvPr id="7" name="Group 4">
            <a:extLst>
              <a:ext uri="{FF2B5EF4-FFF2-40B4-BE49-F238E27FC236}">
                <a16:creationId xmlns:a16="http://schemas.microsoft.com/office/drawing/2014/main" id="{42074E16-ACF8-4A36-917F-C2EE649462D5}"/>
              </a:ext>
            </a:extLst>
          </p:cNvPr>
          <p:cNvGrpSpPr>
            <a:grpSpLocks/>
          </p:cNvGrpSpPr>
          <p:nvPr/>
        </p:nvGrpSpPr>
        <p:grpSpPr bwMode="auto">
          <a:xfrm>
            <a:off x="2562896" y="1210615"/>
            <a:ext cx="6979677" cy="4662152"/>
            <a:chOff x="1187" y="894"/>
            <a:chExt cx="3984" cy="2511"/>
          </a:xfrm>
        </p:grpSpPr>
        <p:pic>
          <p:nvPicPr>
            <p:cNvPr id="8" name="Picture 5" descr="attenuation lengths_2">
              <a:extLst>
                <a:ext uri="{FF2B5EF4-FFF2-40B4-BE49-F238E27FC236}">
                  <a16:creationId xmlns:a16="http://schemas.microsoft.com/office/drawing/2014/main" id="{6A22CFBE-D658-45A8-960D-5D6F5B0B5A7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87" y="894"/>
              <a:ext cx="3984" cy="2511"/>
            </a:xfrm>
            <a:prstGeom prst="rect">
              <a:avLst/>
            </a:prstGeom>
            <a:noFill/>
          </p:spPr>
        </p:pic>
        <p:sp>
          <p:nvSpPr>
            <p:cNvPr id="9" name="Rectangle 6">
              <a:extLst>
                <a:ext uri="{FF2B5EF4-FFF2-40B4-BE49-F238E27FC236}">
                  <a16:creationId xmlns:a16="http://schemas.microsoft.com/office/drawing/2014/main" id="{C5BF3968-780A-4F93-8BF3-12B9A2DC13FE}"/>
                </a:ext>
              </a:extLst>
            </p:cNvPr>
            <p:cNvSpPr>
              <a:spLocks noChangeArrowheads="1"/>
            </p:cNvSpPr>
            <p:nvPr/>
          </p:nvSpPr>
          <p:spPr bwMode="auto">
            <a:xfrm>
              <a:off x="3044" y="2559"/>
              <a:ext cx="1246" cy="311"/>
            </a:xfrm>
            <a:prstGeom prst="rect">
              <a:avLst/>
            </a:prstGeom>
            <a:solidFill>
              <a:srgbClr val="FF7C80"/>
            </a:solidFill>
            <a:ln w="9525">
              <a:noFill/>
              <a:miter lim="800000"/>
              <a:headEnd/>
              <a:tailEnd/>
            </a:ln>
            <a:effectLst/>
          </p:spPr>
          <p:txBody>
            <a:bodyPr wrap="none" anchor="ctr"/>
            <a:lstStyle/>
            <a:p>
              <a:pPr algn="ctr"/>
              <a:r>
                <a:rPr lang="en-GB" sz="1400" b="1" dirty="0"/>
                <a:t>40–150 keV</a:t>
              </a:r>
            </a:p>
          </p:txBody>
        </p:sp>
      </p:grpSp>
      <p:sp>
        <p:nvSpPr>
          <p:cNvPr id="5" name="TextBox 4">
            <a:extLst>
              <a:ext uri="{FF2B5EF4-FFF2-40B4-BE49-F238E27FC236}">
                <a16:creationId xmlns:a16="http://schemas.microsoft.com/office/drawing/2014/main" id="{3EC4E1A7-CEC7-4AAC-B2DD-022903144C72}"/>
              </a:ext>
            </a:extLst>
          </p:cNvPr>
          <p:cNvSpPr txBox="1"/>
          <p:nvPr/>
        </p:nvSpPr>
        <p:spPr>
          <a:xfrm>
            <a:off x="4963654" y="5988733"/>
            <a:ext cx="4685898" cy="646331"/>
          </a:xfrm>
          <a:prstGeom prst="rect">
            <a:avLst/>
          </a:prstGeom>
          <a:noFill/>
        </p:spPr>
        <p:txBody>
          <a:bodyPr wrap="none" rtlCol="0">
            <a:spAutoFit/>
          </a:bodyPr>
          <a:lstStyle/>
          <a:p>
            <a:r>
              <a:rPr lang="en-GB" dirty="0"/>
              <a:t>Metals and alloys: 	0.1 mm – 20 mm</a:t>
            </a:r>
          </a:p>
          <a:p>
            <a:r>
              <a:rPr lang="en-GB" dirty="0"/>
              <a:t>Ceramics:		1 mm – 50 mm  </a:t>
            </a:r>
          </a:p>
        </p:txBody>
      </p:sp>
    </p:spTree>
    <p:extLst>
      <p:ext uri="{BB962C8B-B14F-4D97-AF65-F5344CB8AC3E}">
        <p14:creationId xmlns:p14="http://schemas.microsoft.com/office/powerpoint/2010/main" val="311654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59055-F364-4832-9DF6-899DE233970E}"/>
              </a:ext>
            </a:extLst>
          </p:cNvPr>
          <p:cNvSpPr>
            <a:spLocks noGrp="1"/>
          </p:cNvSpPr>
          <p:nvPr>
            <p:ph idx="1"/>
          </p:nvPr>
        </p:nvSpPr>
        <p:spPr>
          <a:xfrm>
            <a:off x="1081486" y="1520716"/>
            <a:ext cx="10396912" cy="5062147"/>
          </a:xfrm>
        </p:spPr>
        <p:txBody>
          <a:bodyPr>
            <a:normAutofit/>
          </a:bodyPr>
          <a:lstStyle/>
          <a:p>
            <a:pPr marL="457200" indent="-457200">
              <a:buFont typeface="Arial" panose="020B0604020202020204" pitchFamily="34" charset="0"/>
              <a:buChar char="•"/>
            </a:pPr>
            <a:r>
              <a:rPr lang="en-US" sz="2400" dirty="0"/>
              <a:t>phase ID (transformation, precipitation, diluted or impurity, …)</a:t>
            </a:r>
          </a:p>
          <a:p>
            <a:pPr marL="457200" indent="-457200">
              <a:buFont typeface="Arial" panose="020B0604020202020204" pitchFamily="34" charset="0"/>
              <a:buChar char="•"/>
            </a:pPr>
            <a:r>
              <a:rPr lang="en-US" sz="2400" dirty="0"/>
              <a:t>lattice parameters, unit cell volume</a:t>
            </a:r>
          </a:p>
          <a:p>
            <a:pPr marL="457200" indent="-457200">
              <a:buFont typeface="Arial" panose="020B0604020202020204" pitchFamily="34" charset="0"/>
              <a:buChar char="•"/>
            </a:pPr>
            <a:r>
              <a:rPr lang="en-US" sz="2400" dirty="0"/>
              <a:t>elastic lattice strain &gt; 0.1%</a:t>
            </a:r>
          </a:p>
          <a:p>
            <a:pPr marL="457200" indent="-457200">
              <a:buFont typeface="Arial" panose="020B0604020202020204" pitchFamily="34" charset="0"/>
              <a:buChar char="•"/>
            </a:pPr>
            <a:r>
              <a:rPr lang="en-US" sz="2400" dirty="0"/>
              <a:t>planar faults, grain size, micro-stress, texture</a:t>
            </a:r>
          </a:p>
          <a:p>
            <a:pPr marL="457200" indent="-457200">
              <a:buFont typeface="Arial" panose="020B0604020202020204" pitchFamily="34" charset="0"/>
              <a:buChar char="•"/>
            </a:pPr>
            <a:r>
              <a:rPr lang="en-US" sz="2400" dirty="0"/>
              <a:t>disordered, amorphous, or nanocrystalline </a:t>
            </a:r>
          </a:p>
          <a:p>
            <a:pPr marL="457200" indent="-457200">
              <a:buFont typeface="Arial" panose="020B0604020202020204" pitchFamily="34" charset="0"/>
              <a:buChar char="•"/>
            </a:pPr>
            <a:r>
              <a:rPr lang="en-US" sz="2400" dirty="0"/>
              <a:t>high-throughput (a large number of measurements or samples)</a:t>
            </a:r>
          </a:p>
          <a:p>
            <a:endParaRPr lang="en-US" sz="2400" dirty="0"/>
          </a:p>
        </p:txBody>
      </p:sp>
      <p:sp>
        <p:nvSpPr>
          <p:cNvPr id="3" name="Title 2">
            <a:extLst>
              <a:ext uri="{FF2B5EF4-FFF2-40B4-BE49-F238E27FC236}">
                <a16:creationId xmlns:a16="http://schemas.microsoft.com/office/drawing/2014/main" id="{795386E2-C29B-4AF4-A8BA-950EA04F9CDD}"/>
              </a:ext>
            </a:extLst>
          </p:cNvPr>
          <p:cNvSpPr>
            <a:spLocks noGrp="1"/>
          </p:cNvSpPr>
          <p:nvPr>
            <p:ph type="title"/>
          </p:nvPr>
        </p:nvSpPr>
        <p:spPr>
          <a:xfrm>
            <a:off x="571500" y="11269"/>
            <a:ext cx="11049000" cy="1325563"/>
          </a:xfrm>
        </p:spPr>
        <p:txBody>
          <a:bodyPr/>
          <a:lstStyle/>
          <a:p>
            <a:r>
              <a:rPr lang="en-US" sz="3200" dirty="0">
                <a:solidFill>
                  <a:srgbClr val="376092"/>
                </a:solidFill>
                <a:latin typeface="Arial"/>
                <a:cs typeface="Arial"/>
              </a:rPr>
              <a:t>Use cases</a:t>
            </a:r>
          </a:p>
        </p:txBody>
      </p:sp>
    </p:spTree>
    <p:extLst>
      <p:ext uri="{BB962C8B-B14F-4D97-AF65-F5344CB8AC3E}">
        <p14:creationId xmlns:p14="http://schemas.microsoft.com/office/powerpoint/2010/main" val="4111511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4AACCD-6223-4BDE-8EE3-05B06FCB9C4D}"/>
              </a:ext>
            </a:extLst>
          </p:cNvPr>
          <p:cNvSpPr>
            <a:spLocks noGrp="1"/>
          </p:cNvSpPr>
          <p:nvPr>
            <p:ph idx="1"/>
          </p:nvPr>
        </p:nvSpPr>
        <p:spPr>
          <a:xfrm>
            <a:off x="428625" y="1651679"/>
            <a:ext cx="5667375" cy="4381727"/>
          </a:xfrm>
          <a:solidFill>
            <a:schemeClr val="bg1"/>
          </a:solidFill>
        </p:spPr>
        <p:txBody>
          <a:bodyPr>
            <a:normAutofit fontScale="92500" lnSpcReduction="10000"/>
          </a:bodyPr>
          <a:lstStyle/>
          <a:p>
            <a:pPr marL="0" indent="0">
              <a:lnSpc>
                <a:spcPct val="120000"/>
              </a:lnSpc>
            </a:pPr>
            <a:r>
              <a:rPr lang="en-US" sz="1900" b="1" dirty="0">
                <a:solidFill>
                  <a:srgbClr val="2E2E2E"/>
                </a:solidFill>
                <a:latin typeface="ElsevierGulliver"/>
              </a:rPr>
              <a:t>Goal</a:t>
            </a:r>
            <a:r>
              <a:rPr lang="en-US" sz="1900" dirty="0">
                <a:solidFill>
                  <a:srgbClr val="2E2E2E"/>
                </a:solidFill>
                <a:latin typeface="ElsevierGulliver"/>
              </a:rPr>
              <a:t>: flexibility in X-ray energies and techniques provides a reliable path in understanding phase evolution, precipitation, swelling, defect formation, and ordering within the irradiated material.</a:t>
            </a:r>
          </a:p>
          <a:p>
            <a:pPr marL="0" indent="0">
              <a:lnSpc>
                <a:spcPct val="120000"/>
              </a:lnSpc>
            </a:pPr>
            <a:r>
              <a:rPr lang="en-US" sz="1900" b="1" dirty="0">
                <a:solidFill>
                  <a:srgbClr val="2E2E2E"/>
                </a:solidFill>
                <a:latin typeface="ElsevierGulliver"/>
              </a:rPr>
              <a:t>Applications</a:t>
            </a:r>
            <a:r>
              <a:rPr lang="en-US" sz="1900" dirty="0">
                <a:solidFill>
                  <a:srgbClr val="2E2E2E"/>
                </a:solidFill>
                <a:latin typeface="ElsevierGulliver"/>
              </a:rPr>
              <a:t>: Studies on reactor-vessel steels and coatings, oxide-dispersion-strengthened  copper alloys, super alloys, neutrino physics graphite targets, nuclear graphite and </a:t>
            </a:r>
            <a:r>
              <a:rPr lang="en-US" sz="1900" dirty="0" err="1">
                <a:solidFill>
                  <a:srgbClr val="2E2E2E"/>
                </a:solidFill>
                <a:latin typeface="ElsevierGulliver"/>
              </a:rPr>
              <a:t>SiC</a:t>
            </a:r>
            <a:r>
              <a:rPr lang="en-US" sz="1900" dirty="0">
                <a:solidFill>
                  <a:srgbClr val="2E2E2E"/>
                </a:solidFill>
                <a:latin typeface="ElsevierGulliver"/>
              </a:rPr>
              <a:t>, etc. following proton and fast neutron irradiation. </a:t>
            </a:r>
          </a:p>
          <a:p>
            <a:pPr marL="0" indent="0">
              <a:lnSpc>
                <a:spcPct val="120000"/>
              </a:lnSpc>
            </a:pPr>
            <a:r>
              <a:rPr lang="en-US" sz="1900" b="1" dirty="0">
                <a:solidFill>
                  <a:srgbClr val="2E2E2E"/>
                </a:solidFill>
                <a:latin typeface="ElsevierGulliver"/>
              </a:rPr>
              <a:t>Here</a:t>
            </a:r>
            <a:r>
              <a:rPr lang="en-US" sz="1900" dirty="0">
                <a:solidFill>
                  <a:srgbClr val="2E2E2E"/>
                </a:solidFill>
                <a:latin typeface="ElsevierGulliver"/>
              </a:rPr>
              <a:t>: Irradiated amorphous Fe-based nanostructured coating on steel using 120 MeV protons at BNL BLIP. Evidence of remarkable resistance to corrosion and to loss of ductility with increased fluence and temperature. </a:t>
            </a:r>
          </a:p>
        </p:txBody>
      </p:sp>
      <p:sp>
        <p:nvSpPr>
          <p:cNvPr id="5" name="TextBox 4">
            <a:extLst>
              <a:ext uri="{FF2B5EF4-FFF2-40B4-BE49-F238E27FC236}">
                <a16:creationId xmlns:a16="http://schemas.microsoft.com/office/drawing/2014/main" id="{A8605C0C-7B29-4FE9-8344-88539C9E7151}"/>
              </a:ext>
            </a:extLst>
          </p:cNvPr>
          <p:cNvSpPr txBox="1"/>
          <p:nvPr/>
        </p:nvSpPr>
        <p:spPr>
          <a:xfrm>
            <a:off x="6018439" y="5667900"/>
            <a:ext cx="5836104" cy="923330"/>
          </a:xfrm>
          <a:prstGeom prst="rect">
            <a:avLst/>
          </a:prstGeom>
          <a:noFill/>
        </p:spPr>
        <p:txBody>
          <a:bodyPr wrap="square" rtlCol="0">
            <a:spAutoFit/>
          </a:bodyPr>
          <a:lstStyle/>
          <a:p>
            <a:r>
              <a:rPr lang="en-US" i="1" dirty="0"/>
              <a:t>N. Simos et al. Synchrotron Rad. News, 32:6, 50 (2019)</a:t>
            </a:r>
          </a:p>
          <a:p>
            <a:r>
              <a:rPr lang="en-US" i="1" dirty="0"/>
              <a:t>Work performed at NSLS-II 28-ID (XPD)</a:t>
            </a:r>
          </a:p>
          <a:p>
            <a:endParaRPr lang="en-US" i="1" dirty="0"/>
          </a:p>
        </p:txBody>
      </p:sp>
      <p:pic>
        <p:nvPicPr>
          <p:cNvPr id="9" name="Picture 8">
            <a:extLst>
              <a:ext uri="{FF2B5EF4-FFF2-40B4-BE49-F238E27FC236}">
                <a16:creationId xmlns:a16="http://schemas.microsoft.com/office/drawing/2014/main" id="{F50B258B-B45D-41FB-BDB1-4BBE60734F96}"/>
              </a:ext>
            </a:extLst>
          </p:cNvPr>
          <p:cNvPicPr>
            <a:picLocks noChangeAspect="1"/>
          </p:cNvPicPr>
          <p:nvPr/>
        </p:nvPicPr>
        <p:blipFill rotWithShape="1">
          <a:blip r:embed="rId3"/>
          <a:srcRect r="52878"/>
          <a:stretch/>
        </p:blipFill>
        <p:spPr>
          <a:xfrm>
            <a:off x="6254661" y="1629455"/>
            <a:ext cx="5222964" cy="3816124"/>
          </a:xfrm>
          <a:prstGeom prst="rect">
            <a:avLst/>
          </a:prstGeom>
        </p:spPr>
      </p:pic>
      <p:sp>
        <p:nvSpPr>
          <p:cNvPr id="13" name="Title 1">
            <a:extLst>
              <a:ext uri="{FF2B5EF4-FFF2-40B4-BE49-F238E27FC236}">
                <a16:creationId xmlns:a16="http://schemas.microsoft.com/office/drawing/2014/main" id="{A15ABE70-F140-45D6-BC4F-E870446D68AD}"/>
              </a:ext>
            </a:extLst>
          </p:cNvPr>
          <p:cNvSpPr txBox="1">
            <a:spLocks/>
          </p:cNvSpPr>
          <p:nvPr/>
        </p:nvSpPr>
        <p:spPr>
          <a:xfrm>
            <a:off x="428625" y="103796"/>
            <a:ext cx="11049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400" dirty="0">
                <a:solidFill>
                  <a:srgbClr val="376092"/>
                </a:solidFill>
                <a:latin typeface="Arial"/>
                <a:cs typeface="Arial"/>
              </a:rPr>
              <a:t>Nuclear Material Characterization Using High Energy X-rays at BNL Synchrotrons: From Reactor Steels and Molten Salts to Large Hadron Collider Novel Materials</a:t>
            </a:r>
          </a:p>
        </p:txBody>
      </p:sp>
      <p:pic>
        <p:nvPicPr>
          <p:cNvPr id="14" name="Picture 3" descr="Fe_1000C_14">
            <a:extLst>
              <a:ext uri="{FF2B5EF4-FFF2-40B4-BE49-F238E27FC236}">
                <a16:creationId xmlns:a16="http://schemas.microsoft.com/office/drawing/2014/main" id="{F6543F9B-ABD3-42B4-8BA8-74E9045B18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4976" y="1509722"/>
            <a:ext cx="2033212" cy="163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78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E9CB-E9A1-4542-AEC8-98FF3B0C2A78}"/>
              </a:ext>
            </a:extLst>
          </p:cNvPr>
          <p:cNvSpPr>
            <a:spLocks noGrp="1"/>
          </p:cNvSpPr>
          <p:nvPr>
            <p:ph type="ctrTitle"/>
          </p:nvPr>
        </p:nvSpPr>
        <p:spPr/>
        <p:txBody>
          <a:bodyPr>
            <a:normAutofit fontScale="90000"/>
          </a:bodyPr>
          <a:lstStyle/>
          <a:p>
            <a:r>
              <a:rPr lang="en-US" dirty="0"/>
              <a:t>In Situ Testing of Materials</a:t>
            </a:r>
            <a:br>
              <a:rPr lang="en-US" dirty="0"/>
            </a:br>
            <a:r>
              <a:rPr lang="en-US" sz="5300" dirty="0"/>
              <a:t>with high-energy X-rays at NSLS-II</a:t>
            </a:r>
            <a:endParaRPr lang="en-US" dirty="0"/>
          </a:p>
        </p:txBody>
      </p:sp>
      <p:sp>
        <p:nvSpPr>
          <p:cNvPr id="3" name="Text Placeholder 2">
            <a:extLst>
              <a:ext uri="{FF2B5EF4-FFF2-40B4-BE49-F238E27FC236}">
                <a16:creationId xmlns:a16="http://schemas.microsoft.com/office/drawing/2014/main" id="{C4EE698F-2333-1244-9C89-F6CAB33C656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28467260"/>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LS-II_PPT_Template_Widescreen_wFooter_new" id="{B29EAB64-E8F0-FF4B-A307-BB39ADC8A07F}" vid="{372C21F3-BA56-7F48-8A9C-8C3D97E319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6FCA86DADC0047BF0C3706765F4DAB" ma:contentTypeVersion="11" ma:contentTypeDescription="Create a new document." ma:contentTypeScope="" ma:versionID="aeb27280b6348798dd97e3920e71cb78">
  <xsd:schema xmlns:xsd="http://www.w3.org/2001/XMLSchema" xmlns:xs="http://www.w3.org/2001/XMLSchema" xmlns:p="http://schemas.microsoft.com/office/2006/metadata/properties" xmlns:ns2="6b1171d7-0e31-4d9a-84fb-66bed1ac3224" xmlns:ns3="57d7a6d9-109f-45e5-90bb-5aad0c3196e4" targetNamespace="http://schemas.microsoft.com/office/2006/metadata/properties" ma:root="true" ma:fieldsID="d22492207aaf24dd1b05ad29fcf4781f" ns2:_="" ns3:_="">
    <xsd:import namespace="6b1171d7-0e31-4d9a-84fb-66bed1ac3224"/>
    <xsd:import namespace="57d7a6d9-109f-45e5-90bb-5aad0c3196e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1171d7-0e31-4d9a-84fb-66bed1ac32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d7a6d9-109f-45e5-90bb-5aad0c3196e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6CE3EA-5883-4F17-BB4E-ADE318DA911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D382C84-F57C-4651-904A-38F089CD6059}">
  <ds:schemaRefs>
    <ds:schemaRef ds:uri="http://schemas.microsoft.com/sharepoint/v3/contenttype/forms"/>
  </ds:schemaRefs>
</ds:datastoreItem>
</file>

<file path=customXml/itemProps3.xml><?xml version="1.0" encoding="utf-8"?>
<ds:datastoreItem xmlns:ds="http://schemas.openxmlformats.org/officeDocument/2006/customXml" ds:itemID="{9CFB7C7A-85D3-4AC5-80A3-A3AC57554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1171d7-0e31-4d9a-84fb-66bed1ac3224"/>
    <ds:schemaRef ds:uri="57d7a6d9-109f-45e5-90bb-5aad0c3196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NSLS-II_PPT_Template_Widescreen_wFooter_new</Template>
  <TotalTime>19793</TotalTime>
  <Words>3817</Words>
  <Application>Microsoft Office PowerPoint</Application>
  <PresentationFormat>Widescreen</PresentationFormat>
  <Paragraphs>348</Paragraphs>
  <Slides>33</Slides>
  <Notes>21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ElsevierGulliver</vt:lpstr>
      <vt:lpstr>georgia</vt:lpstr>
      <vt:lpstr>NexusSerif</vt:lpstr>
      <vt:lpstr>Roboto</vt:lpstr>
      <vt:lpstr>Times New Roman</vt:lpstr>
      <vt:lpstr>Wingdings</vt:lpstr>
      <vt:lpstr>BNL</vt:lpstr>
      <vt:lpstr>Opportunities for Materials Science at Brookhaven’s Light Source (NSLS-II)</vt:lpstr>
      <vt:lpstr>Structural Effects induced by High Energy  Ion Irradiation. GANIL Nuclear Physics Facility</vt:lpstr>
      <vt:lpstr>NSLS-II Beamline Portfolio</vt:lpstr>
      <vt:lpstr>Materials Microstructure with high-energy X-rays at NSLS-II</vt:lpstr>
      <vt:lpstr>High Energy Diffraction Beamlines (XPD, PDF, HEX)</vt:lpstr>
      <vt:lpstr>Transmission through dense material</vt:lpstr>
      <vt:lpstr>Use cases</vt:lpstr>
      <vt:lpstr>PowerPoint Presentation</vt:lpstr>
      <vt:lpstr>In Situ Testing of Materials with high-energy X-rays at NSLS-II</vt:lpstr>
      <vt:lpstr>PowerPoint Presentation</vt:lpstr>
      <vt:lpstr>PowerPoint Presentation</vt:lpstr>
      <vt:lpstr>Material Processing (sintering) under Electric Field</vt:lpstr>
      <vt:lpstr>Material Processing under an ElectroMagnetic Field</vt:lpstr>
      <vt:lpstr>Material Processing under Extreme Pressures/Temperatures</vt:lpstr>
      <vt:lpstr>In-situ Imaging with high-energy X-rays at NSLS-II</vt:lpstr>
      <vt:lpstr>X-ray Synchrotron Diffraction CT  </vt:lpstr>
      <vt:lpstr>PowerPoint Presentation</vt:lpstr>
      <vt:lpstr>PowerPoint Presentation</vt:lpstr>
      <vt:lpstr>Combined Tomography and Powder Diffraction of Uranium encapsulated in Grout</vt:lpstr>
      <vt:lpstr>Multimoal Approach</vt:lpstr>
      <vt:lpstr>Synchrotron Analysis for Materials Science</vt:lpstr>
      <vt:lpstr>Sub-20nm X-ray Mapping of a Single Crystal W irradiated by MeV Kr particles</vt:lpstr>
      <vt:lpstr>Self-assembly of solid Nanoclusters in Mo under Kr gas Ion Implantation</vt:lpstr>
      <vt:lpstr>Early-Stage Ordering of Krypton Solid Bubbles in Molybdenum</vt:lpstr>
      <vt:lpstr>3D Morphological Evolution Mechanism Revealed via X-ray tomography with sub-50 nm spatial resolution</vt:lpstr>
      <vt:lpstr>Hazardous Materials</vt:lpstr>
      <vt:lpstr>Handling Radioactive Materials</vt:lpstr>
      <vt:lpstr>Partnership with NSUF and BNL Nuclear Science and Technology</vt:lpstr>
      <vt:lpstr>Use cases</vt:lpstr>
      <vt:lpstr>AI/ML tools</vt:lpstr>
      <vt:lpstr>AI and Automation as Beamline Assistants</vt:lpstr>
      <vt:lpstr>Conclusion</vt:lpstr>
      <vt:lpstr>N. Simos at the XPD beamline of NSLS-II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Laasch, Ricarda</dc:creator>
  <cp:keywords/>
  <dc:description/>
  <cp:lastModifiedBy>Dooryhee, Eric</cp:lastModifiedBy>
  <cp:revision>13</cp:revision>
  <dcterms:created xsi:type="dcterms:W3CDTF">2022-01-24T21:38:03Z</dcterms:created>
  <dcterms:modified xsi:type="dcterms:W3CDTF">2023-06-27T23:34:13Z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0x010100016FCA86DADC0047BF0C3706765F4DAB</vt:lpwstr>
  </property>
</Properties>
</file>