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256" r:id="rId2"/>
    <p:sldId id="442" r:id="rId3"/>
    <p:sldId id="264" r:id="rId4"/>
    <p:sldId id="437" r:id="rId5"/>
    <p:sldId id="266" r:id="rId6"/>
    <p:sldId id="364" r:id="rId7"/>
    <p:sldId id="438" r:id="rId8"/>
    <p:sldId id="439" r:id="rId9"/>
    <p:sldId id="440" r:id="rId10"/>
    <p:sldId id="262" r:id="rId11"/>
    <p:sldId id="271" r:id="rId12"/>
    <p:sldId id="269" r:id="rId13"/>
    <p:sldId id="433" r:id="rId14"/>
    <p:sldId id="270" r:id="rId15"/>
    <p:sldId id="449" r:id="rId16"/>
    <p:sldId id="428" r:id="rId17"/>
    <p:sldId id="423" r:id="rId18"/>
    <p:sldId id="424" r:id="rId19"/>
    <p:sldId id="443" r:id="rId20"/>
    <p:sldId id="445" r:id="rId21"/>
    <p:sldId id="4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75"/>
    <p:restoredTop sz="94694"/>
  </p:normalViewPr>
  <p:slideViewPr>
    <p:cSldViewPr snapToGrid="0" snapToObjects="1">
      <p:cViewPr varScale="1">
        <p:scale>
          <a:sx n="105" d="100"/>
          <a:sy n="105" d="100"/>
        </p:scale>
        <p:origin x="224"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does not delineate between low and high energy test demands. Current capacity is mostly (90%) low energy. Future demands (40%) require high energy (&gt;100 MeV/n).</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425737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251339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38D30DE4-5C43-9497-25DB-A9BB56803C0C}"/>
              </a:ext>
            </a:extLst>
          </p:cNvPr>
          <p:cNvSpPr>
            <a:spLocks noGrp="1" noRot="1" noChangeAspect="1" noChangeArrowheads="1" noTextEdit="1"/>
          </p:cNvSpPr>
          <p:nvPr>
            <p:ph type="sldImg"/>
          </p:nvPr>
        </p:nvSpPr>
        <p:spPr>
          <a:xfrm>
            <a:off x="2362200" y="514350"/>
            <a:ext cx="4572000" cy="2571750"/>
          </a:xfrm>
          <a:ln/>
        </p:spPr>
      </p:sp>
      <p:sp>
        <p:nvSpPr>
          <p:cNvPr id="22530" name="Text Box 3">
            <a:extLst>
              <a:ext uri="{FF2B5EF4-FFF2-40B4-BE49-F238E27FC236}">
                <a16:creationId xmlns:a16="http://schemas.microsoft.com/office/drawing/2014/main" id="{591D9AF0-A12A-A561-AD9E-CABD986C86C2}"/>
              </a:ext>
            </a:extLst>
          </p:cNvPr>
          <p:cNvSpPr txBox="1">
            <a:spLocks noGrp="1" noChangeArrowheads="1"/>
          </p:cNvSpPr>
          <p:nvPr>
            <p:ph type="body" idx="1"/>
          </p:nvPr>
        </p:nvSpPr>
        <p:spPr>
          <a:xfrm>
            <a:off x="1239838" y="3257550"/>
            <a:ext cx="6816725" cy="3086100"/>
          </a:xfrm>
          <a:noFill/>
        </p:spPr>
        <p:txBody>
          <a:bodyPr/>
          <a:lstStyle/>
          <a:p>
            <a:pPr defTabSz="914400"/>
            <a:endParaRPr lang="en-US" altLang="en-US"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304926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3028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17</a:t>
            </a:fld>
            <a:endParaRPr lang="en-US"/>
          </a:p>
        </p:txBody>
      </p:sp>
    </p:spTree>
    <p:extLst>
      <p:ext uri="{BB962C8B-B14F-4D97-AF65-F5344CB8AC3E}">
        <p14:creationId xmlns:p14="http://schemas.microsoft.com/office/powerpoint/2010/main" val="1208532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tiff"/><Relationship Id="rId1" Type="http://schemas.openxmlformats.org/officeDocument/2006/relationships/slideLayout" Target="../slideLayouts/slideLayout9.xml"/><Relationship Id="rId5" Type="http://schemas.openxmlformats.org/officeDocument/2006/relationships/hyperlink" Target="https://creme.isde.vanderbilt.edu/" TargetMode="External"/><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9.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nscl.msu.edu/users/beams.html" TargetMode="External"/><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730982" y="2118538"/>
            <a:ext cx="10334625" cy="2124690"/>
          </a:xfrm>
        </p:spPr>
        <p:txBody>
          <a:bodyPr>
            <a:normAutofit/>
          </a:bodyPr>
          <a:lstStyle/>
          <a:p>
            <a:r>
              <a:rPr lang="en-US" sz="4800" dirty="0"/>
              <a:t>The Proposed High Energy Effects Test Facility at Brookhaven National Laboratory </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30 June 2023		 </a:t>
            </a:r>
            <a:r>
              <a:rPr lang="en-US" dirty="0" err="1"/>
              <a:t>RaDIATE</a:t>
            </a:r>
            <a:r>
              <a:rPr lang="en-US" dirty="0"/>
              <a:t> Collaboration Meeting</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730982" y="4150298"/>
            <a:ext cx="11269235" cy="1259607"/>
          </a:xfrm>
        </p:spPr>
        <p:txBody>
          <a:bodyPr/>
          <a:lstStyle/>
          <a:p>
            <a:r>
              <a:rPr lang="en-US" dirty="0"/>
              <a:t>Kevin A. Brown, </a:t>
            </a:r>
            <a:r>
              <a:rPr lang="en-US" dirty="0" err="1"/>
              <a:t>brownk@bnl.gov</a:t>
            </a:r>
            <a:endParaRPr lang="en-US" dirty="0"/>
          </a:p>
          <a:p>
            <a:r>
              <a:rPr lang="en-US" dirty="0"/>
              <a:t>Brookhaven National Laboratory, Upton, NY 11973, USA</a:t>
            </a:r>
          </a:p>
          <a:p>
            <a:r>
              <a:rPr lang="en-US" dirty="0"/>
              <a:t>ECE Dept., Stony Brook University, Stony Brook, NY 11794, USA</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83053A-FBE2-73CE-3753-E8E20B696598}"/>
              </a:ext>
            </a:extLst>
          </p:cNvPr>
          <p:cNvSpPr>
            <a:spLocks noGrp="1"/>
          </p:cNvSpPr>
          <p:nvPr>
            <p:ph type="sldNum" sz="quarter" idx="4"/>
          </p:nvPr>
        </p:nvSpPr>
        <p:spPr>
          <a:xfrm>
            <a:off x="11188014" y="6332093"/>
            <a:ext cx="432486" cy="365125"/>
          </a:xfrm>
        </p:spPr>
        <p:txBody>
          <a:bodyPr/>
          <a:lstStyle/>
          <a:p>
            <a:fld id="{933A556B-7C63-244D-9B7C-B0EA8042B330}" type="slidenum">
              <a:rPr lang="en-US" smtClean="0"/>
              <a:pPr/>
              <a:t>10</a:t>
            </a:fld>
            <a:endParaRPr lang="en-US" sz="1000" dirty="0"/>
          </a:p>
        </p:txBody>
      </p:sp>
      <p:pic>
        <p:nvPicPr>
          <p:cNvPr id="31" name="Picture 30">
            <a:extLst>
              <a:ext uri="{FF2B5EF4-FFF2-40B4-BE49-F238E27FC236}">
                <a16:creationId xmlns:a16="http://schemas.microsoft.com/office/drawing/2014/main" id="{D463378A-86C8-B2B6-4F8F-52DF62E1E553}"/>
              </a:ext>
            </a:extLst>
          </p:cNvPr>
          <p:cNvPicPr>
            <a:picLocks noChangeAspect="1"/>
          </p:cNvPicPr>
          <p:nvPr/>
        </p:nvPicPr>
        <p:blipFill>
          <a:blip r:embed="rId2"/>
          <a:stretch>
            <a:fillRect/>
          </a:stretch>
        </p:blipFill>
        <p:spPr>
          <a:xfrm>
            <a:off x="143838" y="669213"/>
            <a:ext cx="8358262" cy="5145733"/>
          </a:xfrm>
          <a:prstGeom prst="rect">
            <a:avLst/>
          </a:prstGeom>
        </p:spPr>
      </p:pic>
      <p:pic>
        <p:nvPicPr>
          <p:cNvPr id="32" name="Picture 31">
            <a:extLst>
              <a:ext uri="{FF2B5EF4-FFF2-40B4-BE49-F238E27FC236}">
                <a16:creationId xmlns:a16="http://schemas.microsoft.com/office/drawing/2014/main" id="{75FFD882-5C5C-1E7A-1D55-0224B7249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7124594" y="1764618"/>
            <a:ext cx="6559791" cy="3219624"/>
          </a:xfrm>
          <a:prstGeom prst="rect">
            <a:avLst/>
          </a:prstGeom>
        </p:spPr>
      </p:pic>
      <p:cxnSp>
        <p:nvCxnSpPr>
          <p:cNvPr id="34" name="Straight Arrow Connector 33">
            <a:extLst>
              <a:ext uri="{FF2B5EF4-FFF2-40B4-BE49-F238E27FC236}">
                <a16:creationId xmlns:a16="http://schemas.microsoft.com/office/drawing/2014/main" id="{E2E78D97-C683-05C6-73B1-800E1C07F386}"/>
              </a:ext>
            </a:extLst>
          </p:cNvPr>
          <p:cNvCxnSpPr>
            <a:cxnSpLocks/>
          </p:cNvCxnSpPr>
          <p:nvPr/>
        </p:nvCxnSpPr>
        <p:spPr>
          <a:xfrm flipH="1">
            <a:off x="4946070" y="133565"/>
            <a:ext cx="3858881" cy="3208715"/>
          </a:xfrm>
          <a:prstGeom prst="straightConnector1">
            <a:avLst/>
          </a:prstGeom>
          <a:ln w="508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BD69B-AB51-AD31-E988-D331EC8CF1E8}"/>
              </a:ext>
            </a:extLst>
          </p:cNvPr>
          <p:cNvCxnSpPr>
            <a:cxnSpLocks/>
          </p:cNvCxnSpPr>
          <p:nvPr/>
        </p:nvCxnSpPr>
        <p:spPr>
          <a:xfrm flipH="1" flipV="1">
            <a:off x="4978766" y="4079453"/>
            <a:ext cx="3826185" cy="2537104"/>
          </a:xfrm>
          <a:prstGeom prst="straightConnector1">
            <a:avLst/>
          </a:prstGeom>
          <a:ln w="508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A53D915-01EA-5C46-F6F9-88A63A2FF6B9}"/>
              </a:ext>
            </a:extLst>
          </p:cNvPr>
          <p:cNvSpPr/>
          <p:nvPr/>
        </p:nvSpPr>
        <p:spPr>
          <a:xfrm>
            <a:off x="4222679" y="3342284"/>
            <a:ext cx="739739" cy="737171"/>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EF17AFA6-64DA-87FB-7D12-EF47D62E82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8371" y="3504811"/>
            <a:ext cx="6559791" cy="3219624"/>
          </a:xfrm>
          <a:prstGeom prst="rect">
            <a:avLst/>
          </a:prstGeom>
        </p:spPr>
      </p:pic>
      <p:sp>
        <p:nvSpPr>
          <p:cNvPr id="55" name="Rectangle 54">
            <a:extLst>
              <a:ext uri="{FF2B5EF4-FFF2-40B4-BE49-F238E27FC236}">
                <a16:creationId xmlns:a16="http://schemas.microsoft.com/office/drawing/2014/main" id="{96FE356B-584A-4214-0571-29230376FB5D}"/>
              </a:ext>
            </a:extLst>
          </p:cNvPr>
          <p:cNvSpPr/>
          <p:nvPr/>
        </p:nvSpPr>
        <p:spPr>
          <a:xfrm>
            <a:off x="4223561" y="3342282"/>
            <a:ext cx="739739" cy="737171"/>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6294B744-5E0B-AFC3-E939-5E80309C7846}"/>
              </a:ext>
            </a:extLst>
          </p:cNvPr>
          <p:cNvCxnSpPr>
            <a:cxnSpLocks/>
          </p:cNvCxnSpPr>
          <p:nvPr/>
        </p:nvCxnSpPr>
        <p:spPr>
          <a:xfrm flipV="1">
            <a:off x="2260129" y="3206326"/>
            <a:ext cx="187702" cy="104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4C0C65-ADA9-7997-DBBA-5382B7F3CD35}"/>
              </a:ext>
            </a:extLst>
          </p:cNvPr>
          <p:cNvCxnSpPr>
            <a:cxnSpLocks/>
          </p:cNvCxnSpPr>
          <p:nvPr/>
        </p:nvCxnSpPr>
        <p:spPr>
          <a:xfrm flipV="1">
            <a:off x="2016739" y="3311101"/>
            <a:ext cx="243390" cy="311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028C58-6CB6-B96D-3D4C-15F47D6A7668}"/>
              </a:ext>
            </a:extLst>
          </p:cNvPr>
          <p:cNvSpPr txBox="1"/>
          <p:nvPr/>
        </p:nvSpPr>
        <p:spPr>
          <a:xfrm>
            <a:off x="604397" y="0"/>
            <a:ext cx="6154621" cy="707886"/>
          </a:xfrm>
          <a:prstGeom prst="rect">
            <a:avLst/>
          </a:prstGeom>
          <a:noFill/>
        </p:spPr>
        <p:txBody>
          <a:bodyPr wrap="square" rtlCol="0">
            <a:spAutoFit/>
          </a:bodyPr>
          <a:lstStyle/>
          <a:p>
            <a:r>
              <a:rPr lang="en-US" sz="2000" dirty="0">
                <a:solidFill>
                  <a:schemeClr val="bg1"/>
                </a:solidFill>
              </a:rPr>
              <a:t>BNL Collider-Accelerator Complex and Locations of existing and future SEE testing facilities.</a:t>
            </a:r>
          </a:p>
        </p:txBody>
      </p:sp>
    </p:spTree>
    <p:extLst>
      <p:ext uri="{BB962C8B-B14F-4D97-AF65-F5344CB8AC3E}">
        <p14:creationId xmlns:p14="http://schemas.microsoft.com/office/powerpoint/2010/main" val="31491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1+#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dissolve">
                                      <p:cBhvr>
                                        <p:cTn id="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715AF-57E5-9982-55D5-51CDAD8743E7}"/>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4" name="Picture 3" descr="A picture containing sky, road, outdoor, street&#10;&#10;Description automatically generated">
            <a:extLst>
              <a:ext uri="{FF2B5EF4-FFF2-40B4-BE49-F238E27FC236}">
                <a16:creationId xmlns:a16="http://schemas.microsoft.com/office/drawing/2014/main" id="{C917F58D-B142-EE95-6775-87CE50BD1F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224" y="4263"/>
            <a:ext cx="5457986" cy="4093490"/>
          </a:xfrm>
          <a:prstGeom prst="rect">
            <a:avLst/>
          </a:prstGeom>
        </p:spPr>
      </p:pic>
      <p:pic>
        <p:nvPicPr>
          <p:cNvPr id="6" name="Picture 5" descr="A warehouse full of pallets&#10;&#10;Description automatically generated with low confidence">
            <a:extLst>
              <a:ext uri="{FF2B5EF4-FFF2-40B4-BE49-F238E27FC236}">
                <a16:creationId xmlns:a16="http://schemas.microsoft.com/office/drawing/2014/main" id="{C1A77B6D-7FDB-852B-1B16-FE4BACE002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9217" y="2948164"/>
            <a:ext cx="5172874" cy="3879656"/>
          </a:xfrm>
          <a:prstGeom prst="rect">
            <a:avLst/>
          </a:prstGeom>
        </p:spPr>
      </p:pic>
      <p:pic>
        <p:nvPicPr>
          <p:cNvPr id="8" name="Picture 7" descr="A picture containing building&#10;&#10;Description automatically generated">
            <a:extLst>
              <a:ext uri="{FF2B5EF4-FFF2-40B4-BE49-F238E27FC236}">
                <a16:creationId xmlns:a16="http://schemas.microsoft.com/office/drawing/2014/main" id="{DC2F756D-676F-093C-DDE1-949A3382A2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8291" y="0"/>
            <a:ext cx="3946256" cy="5261675"/>
          </a:xfrm>
          <a:prstGeom prst="rect">
            <a:avLst/>
          </a:prstGeom>
        </p:spPr>
      </p:pic>
      <p:sp>
        <p:nvSpPr>
          <p:cNvPr id="9" name="TextBox 8">
            <a:extLst>
              <a:ext uri="{FF2B5EF4-FFF2-40B4-BE49-F238E27FC236}">
                <a16:creationId xmlns:a16="http://schemas.microsoft.com/office/drawing/2014/main" id="{5A7AE610-1EC7-AF8B-AB95-FA640815E7B7}"/>
              </a:ext>
            </a:extLst>
          </p:cNvPr>
          <p:cNvSpPr txBox="1"/>
          <p:nvPr/>
        </p:nvSpPr>
        <p:spPr>
          <a:xfrm>
            <a:off x="5698210" y="218096"/>
            <a:ext cx="2520081" cy="1477328"/>
          </a:xfrm>
          <a:prstGeom prst="rect">
            <a:avLst/>
          </a:prstGeom>
          <a:noFill/>
        </p:spPr>
        <p:txBody>
          <a:bodyPr wrap="square" rtlCol="0">
            <a:spAutoFit/>
          </a:bodyPr>
          <a:lstStyle/>
          <a:p>
            <a:r>
              <a:rPr lang="en-US" dirty="0"/>
              <a:t>Safety walkthroughs and initial safety and environmental evaluation have been done.</a:t>
            </a:r>
          </a:p>
        </p:txBody>
      </p:sp>
    </p:spTree>
    <p:extLst>
      <p:ext uri="{BB962C8B-B14F-4D97-AF65-F5344CB8AC3E}">
        <p14:creationId xmlns:p14="http://schemas.microsoft.com/office/powerpoint/2010/main" val="2779073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8E6819-6B9E-2644-8B31-652470F68409}"/>
              </a:ext>
            </a:extLst>
          </p:cNvPr>
          <p:cNvSpPr>
            <a:spLocks noGrp="1"/>
          </p:cNvSpPr>
          <p:nvPr>
            <p:ph type="sldNum" sz="quarter" idx="4"/>
          </p:nvPr>
        </p:nvSpPr>
        <p:spPr/>
        <p:txBody>
          <a:bodyPr/>
          <a:lstStyle/>
          <a:p>
            <a:fld id="{933A556B-7C63-244D-9B7C-B0EA8042B330}" type="slidenum">
              <a:rPr lang="en-US" smtClean="0"/>
              <a:pPr/>
              <a:t>12</a:t>
            </a:fld>
            <a:endParaRPr lang="en-US" sz="1000"/>
          </a:p>
        </p:txBody>
      </p:sp>
      <p:pic>
        <p:nvPicPr>
          <p:cNvPr id="3" name="Picture 2">
            <a:extLst>
              <a:ext uri="{FF2B5EF4-FFF2-40B4-BE49-F238E27FC236}">
                <a16:creationId xmlns:a16="http://schemas.microsoft.com/office/drawing/2014/main" id="{A57B299E-1D88-814C-AED7-C6391F6E3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129" y="537332"/>
            <a:ext cx="11882871" cy="4370157"/>
          </a:xfrm>
          <a:prstGeom prst="rect">
            <a:avLst/>
          </a:prstGeom>
        </p:spPr>
      </p:pic>
      <p:pic>
        <p:nvPicPr>
          <p:cNvPr id="4" name="Picture 3">
            <a:extLst>
              <a:ext uri="{FF2B5EF4-FFF2-40B4-BE49-F238E27FC236}">
                <a16:creationId xmlns:a16="http://schemas.microsoft.com/office/drawing/2014/main" id="{DC4747C0-350E-D94B-ADED-8A8ECE5CD2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0903" r="63717" b="3077"/>
          <a:stretch/>
        </p:blipFill>
        <p:spPr>
          <a:xfrm rot="16200000">
            <a:off x="5284884" y="-292889"/>
            <a:ext cx="1430689" cy="11667746"/>
          </a:xfrm>
          <a:prstGeom prst="rect">
            <a:avLst/>
          </a:prstGeom>
        </p:spPr>
      </p:pic>
      <p:sp>
        <p:nvSpPr>
          <p:cNvPr id="5" name="TextBox 4">
            <a:extLst>
              <a:ext uri="{FF2B5EF4-FFF2-40B4-BE49-F238E27FC236}">
                <a16:creationId xmlns:a16="http://schemas.microsoft.com/office/drawing/2014/main" id="{76CEBBC8-FB74-4B4E-A411-984445C3F2AF}"/>
              </a:ext>
            </a:extLst>
          </p:cNvPr>
          <p:cNvSpPr txBox="1"/>
          <p:nvPr/>
        </p:nvSpPr>
        <p:spPr>
          <a:xfrm>
            <a:off x="3212830" y="6071663"/>
            <a:ext cx="1206421" cy="369332"/>
          </a:xfrm>
          <a:prstGeom prst="rect">
            <a:avLst/>
          </a:prstGeom>
          <a:noFill/>
        </p:spPr>
        <p:txBody>
          <a:bodyPr wrap="none" rtlCol="0">
            <a:spAutoFit/>
          </a:bodyPr>
          <a:lstStyle/>
          <a:p>
            <a:r>
              <a:rPr lang="en-US"/>
              <a:t>Side View</a:t>
            </a:r>
          </a:p>
        </p:txBody>
      </p:sp>
      <p:sp>
        <p:nvSpPr>
          <p:cNvPr id="6" name="TextBox 5">
            <a:extLst>
              <a:ext uri="{FF2B5EF4-FFF2-40B4-BE49-F238E27FC236}">
                <a16:creationId xmlns:a16="http://schemas.microsoft.com/office/drawing/2014/main" id="{AEBEF15B-A63D-24FF-7B21-F772700803C9}"/>
              </a:ext>
            </a:extLst>
          </p:cNvPr>
          <p:cNvSpPr txBox="1"/>
          <p:nvPr/>
        </p:nvSpPr>
        <p:spPr>
          <a:xfrm>
            <a:off x="2614333" y="0"/>
            <a:ext cx="6771790" cy="461665"/>
          </a:xfrm>
          <a:prstGeom prst="rect">
            <a:avLst/>
          </a:prstGeom>
          <a:noFill/>
        </p:spPr>
        <p:txBody>
          <a:bodyPr wrap="none" rtlCol="0">
            <a:spAutoFit/>
          </a:bodyPr>
          <a:lstStyle/>
          <a:p>
            <a:r>
              <a:rPr lang="en-US" sz="2400" dirty="0"/>
              <a:t>Proposed User Building and Target Room layout</a:t>
            </a:r>
          </a:p>
        </p:txBody>
      </p:sp>
      <p:cxnSp>
        <p:nvCxnSpPr>
          <p:cNvPr id="7" name="Straight Arrow Connector 6">
            <a:extLst>
              <a:ext uri="{FF2B5EF4-FFF2-40B4-BE49-F238E27FC236}">
                <a16:creationId xmlns:a16="http://schemas.microsoft.com/office/drawing/2014/main" id="{11BD71FB-1D15-F9D0-6B01-6E1512D1EAC7}"/>
              </a:ext>
            </a:extLst>
          </p:cNvPr>
          <p:cNvCxnSpPr>
            <a:cxnSpLocks/>
          </p:cNvCxnSpPr>
          <p:nvPr/>
        </p:nvCxnSpPr>
        <p:spPr>
          <a:xfrm>
            <a:off x="3305231" y="5279010"/>
            <a:ext cx="0" cy="681965"/>
          </a:xfrm>
          <a:prstGeom prst="straightConnector1">
            <a:avLst/>
          </a:prstGeom>
          <a:ln w="3810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B789649-EA2D-A776-819A-32483B0975AB}"/>
              </a:ext>
            </a:extLst>
          </p:cNvPr>
          <p:cNvSpPr txBox="1"/>
          <p:nvPr/>
        </p:nvSpPr>
        <p:spPr>
          <a:xfrm>
            <a:off x="2746308" y="5483277"/>
            <a:ext cx="628698" cy="338554"/>
          </a:xfrm>
          <a:prstGeom prst="rect">
            <a:avLst/>
          </a:prstGeom>
          <a:noFill/>
        </p:spPr>
        <p:txBody>
          <a:bodyPr wrap="none" rtlCol="0">
            <a:spAutoFit/>
          </a:bodyPr>
          <a:lstStyle/>
          <a:p>
            <a:r>
              <a:rPr lang="en-US" sz="1600" dirty="0"/>
              <a:t>13.5’</a:t>
            </a:r>
          </a:p>
        </p:txBody>
      </p:sp>
      <p:cxnSp>
        <p:nvCxnSpPr>
          <p:cNvPr id="11" name="Straight Arrow Connector 10">
            <a:extLst>
              <a:ext uri="{FF2B5EF4-FFF2-40B4-BE49-F238E27FC236}">
                <a16:creationId xmlns:a16="http://schemas.microsoft.com/office/drawing/2014/main" id="{152F12E8-B771-F559-3DF4-EFCAA4C25215}"/>
              </a:ext>
            </a:extLst>
          </p:cNvPr>
          <p:cNvCxnSpPr>
            <a:cxnSpLocks/>
          </p:cNvCxnSpPr>
          <p:nvPr/>
        </p:nvCxnSpPr>
        <p:spPr>
          <a:xfrm>
            <a:off x="309129" y="5760072"/>
            <a:ext cx="2207828" cy="0"/>
          </a:xfrm>
          <a:prstGeom prst="straightConnector1">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E9B56E-410B-410B-7F4F-3348928C8B5E}"/>
              </a:ext>
            </a:extLst>
          </p:cNvPr>
          <p:cNvSpPr txBox="1"/>
          <p:nvPr/>
        </p:nvSpPr>
        <p:spPr>
          <a:xfrm>
            <a:off x="275239" y="5457055"/>
            <a:ext cx="787395" cy="369332"/>
          </a:xfrm>
          <a:prstGeom prst="rect">
            <a:avLst/>
          </a:prstGeom>
          <a:noFill/>
        </p:spPr>
        <p:txBody>
          <a:bodyPr wrap="none" rtlCol="0">
            <a:spAutoFit/>
          </a:bodyPr>
          <a:lstStyle/>
          <a:p>
            <a:r>
              <a:rPr lang="en-US" dirty="0"/>
              <a:t>Beam</a:t>
            </a:r>
          </a:p>
        </p:txBody>
      </p:sp>
    </p:spTree>
    <p:extLst>
      <p:ext uri="{BB962C8B-B14F-4D97-AF65-F5344CB8AC3E}">
        <p14:creationId xmlns:p14="http://schemas.microsoft.com/office/powerpoint/2010/main" val="2323806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675D4-F605-7321-BB68-068E79132490}"/>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3" name="Picture 2">
            <a:extLst>
              <a:ext uri="{FF2B5EF4-FFF2-40B4-BE49-F238E27FC236}">
                <a16:creationId xmlns:a16="http://schemas.microsoft.com/office/drawing/2014/main" id="{40561AAC-7D5D-CF5F-2677-FF704C805405}"/>
              </a:ext>
            </a:extLst>
          </p:cNvPr>
          <p:cNvPicPr>
            <a:picLocks noChangeAspect="1"/>
          </p:cNvPicPr>
          <p:nvPr/>
        </p:nvPicPr>
        <p:blipFill>
          <a:blip r:embed="rId2"/>
          <a:stretch>
            <a:fillRect/>
          </a:stretch>
        </p:blipFill>
        <p:spPr>
          <a:xfrm>
            <a:off x="230874" y="0"/>
            <a:ext cx="8117840" cy="5405120"/>
          </a:xfrm>
          <a:prstGeom prst="rect">
            <a:avLst/>
          </a:prstGeom>
        </p:spPr>
      </p:pic>
      <p:pic>
        <p:nvPicPr>
          <p:cNvPr id="4" name="Picture 3" descr="A person working in a factory&#10;&#10;Description automatically generated with low confidence">
            <a:extLst>
              <a:ext uri="{FF2B5EF4-FFF2-40B4-BE49-F238E27FC236}">
                <a16:creationId xmlns:a16="http://schemas.microsoft.com/office/drawing/2014/main" id="{52877103-0464-86F3-7C20-88FE6E150A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2357" y="2702560"/>
            <a:ext cx="5375189" cy="3583459"/>
          </a:xfrm>
          <a:prstGeom prst="rect">
            <a:avLst/>
          </a:prstGeom>
        </p:spPr>
      </p:pic>
    </p:spTree>
    <p:extLst>
      <p:ext uri="{BB962C8B-B14F-4D97-AF65-F5344CB8AC3E}">
        <p14:creationId xmlns:p14="http://schemas.microsoft.com/office/powerpoint/2010/main" val="10213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B0DEC-C5DB-3042-9627-A14D3842AE69}"/>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pic>
        <p:nvPicPr>
          <p:cNvPr id="5" name="Picture 4">
            <a:extLst>
              <a:ext uri="{FF2B5EF4-FFF2-40B4-BE49-F238E27FC236}">
                <a16:creationId xmlns:a16="http://schemas.microsoft.com/office/drawing/2014/main" id="{56FEBC02-F28F-4545-BAD4-B3C0B12A5C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109" y="465677"/>
            <a:ext cx="8211964" cy="3864864"/>
          </a:xfrm>
          <a:prstGeom prst="rect">
            <a:avLst/>
          </a:prstGeom>
        </p:spPr>
      </p:pic>
      <p:pic>
        <p:nvPicPr>
          <p:cNvPr id="6" name="Picture 5">
            <a:extLst>
              <a:ext uri="{FF2B5EF4-FFF2-40B4-BE49-F238E27FC236}">
                <a16:creationId xmlns:a16="http://schemas.microsoft.com/office/drawing/2014/main" id="{5F5BECAE-F6C2-2E44-A00B-DA0D310B00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374" y="4254297"/>
            <a:ext cx="3214103" cy="2451731"/>
          </a:xfrm>
          <a:prstGeom prst="rect">
            <a:avLst/>
          </a:prstGeom>
        </p:spPr>
      </p:pic>
      <p:pic>
        <p:nvPicPr>
          <p:cNvPr id="7" name="Picture 6">
            <a:extLst>
              <a:ext uri="{FF2B5EF4-FFF2-40B4-BE49-F238E27FC236}">
                <a16:creationId xmlns:a16="http://schemas.microsoft.com/office/drawing/2014/main" id="{8877366A-187D-CE41-8A67-D457BCEE4F35}"/>
              </a:ext>
            </a:extLst>
          </p:cNvPr>
          <p:cNvPicPr>
            <a:picLocks noChangeAspect="1"/>
          </p:cNvPicPr>
          <p:nvPr/>
        </p:nvPicPr>
        <p:blipFill>
          <a:blip r:embed="rId4"/>
          <a:stretch>
            <a:fillRect/>
          </a:stretch>
        </p:blipFill>
        <p:spPr>
          <a:xfrm>
            <a:off x="3798507" y="4800096"/>
            <a:ext cx="4363209" cy="1905932"/>
          </a:xfrm>
          <a:prstGeom prst="rect">
            <a:avLst/>
          </a:prstGeom>
        </p:spPr>
      </p:pic>
      <p:sp>
        <p:nvSpPr>
          <p:cNvPr id="8" name="TextBox 7">
            <a:extLst>
              <a:ext uri="{FF2B5EF4-FFF2-40B4-BE49-F238E27FC236}">
                <a16:creationId xmlns:a16="http://schemas.microsoft.com/office/drawing/2014/main" id="{C254C8C4-7A6F-F746-8A7A-09BC7EB41E3A}"/>
              </a:ext>
            </a:extLst>
          </p:cNvPr>
          <p:cNvSpPr txBox="1"/>
          <p:nvPr/>
        </p:nvSpPr>
        <p:spPr>
          <a:xfrm>
            <a:off x="8136315" y="4254297"/>
            <a:ext cx="3936225" cy="2462213"/>
          </a:xfrm>
          <a:prstGeom prst="rect">
            <a:avLst/>
          </a:prstGeom>
          <a:noFill/>
        </p:spPr>
        <p:txBody>
          <a:bodyPr wrap="square">
            <a:spAutoFit/>
          </a:bodyPr>
          <a:lstStyle/>
          <a:p>
            <a:pPr marL="0" marR="0" algn="l">
              <a:spcBef>
                <a:spcPts val="0"/>
              </a:spcBef>
              <a:spcAft>
                <a:spcPts val="0"/>
              </a:spcAft>
            </a:pPr>
            <a:r>
              <a:rPr lang="en-US" sz="1400" b="0" i="0" u="none" strike="noStrike" dirty="0">
                <a:effectLst/>
                <a:latin typeface="Times New Roman" panose="02020603050405020304" pitchFamily="18" charset="0"/>
                <a:cs typeface="Times New Roman" panose="02020603050405020304" pitchFamily="18" charset="0"/>
              </a:rPr>
              <a:t>Note 1)  The GCR Spectrum does not include the solar cosmic rays which are predominantly low energy protons.</a:t>
            </a:r>
          </a:p>
          <a:p>
            <a:pPr marL="0" marR="0" algn="l">
              <a:spcBef>
                <a:spcPts val="0"/>
              </a:spcBef>
              <a:spcAft>
                <a:spcPts val="0"/>
              </a:spcAft>
            </a:pPr>
            <a:r>
              <a:rPr lang="en-US" sz="1400" b="0" i="0" u="none" strike="noStrike" dirty="0">
                <a:effectLst/>
                <a:latin typeface="Times New Roman" panose="02020603050405020304" pitchFamily="18" charset="0"/>
                <a:cs typeface="Times New Roman" panose="02020603050405020304" pitchFamily="18" charset="0"/>
              </a:rPr>
              <a:t>Note 2)  The GCR Spectrum used here is from a cosmic ray simulation routine that is commonly used in the industry.  It is called CRÈME, and these data came specifically from CRÈME96.  See footnote: </a:t>
            </a:r>
            <a:r>
              <a:rPr lang="en-US" sz="1400" b="0" i="0" u="sng" strike="noStrike" dirty="0">
                <a:effectLst/>
                <a:latin typeface="Times New Roman" panose="02020603050405020304" pitchFamily="18" charset="0"/>
                <a:cs typeface="Times New Roman" panose="02020603050405020304" pitchFamily="18" charset="0"/>
                <a:hlinkClick r:id="rId5" tooltip="https://creme.isde.vanderbilt.edu/">
                  <a:extLst>
                    <a:ext uri="{A12FA001-AC4F-418D-AE19-62706E023703}">
                      <ahyp:hlinkClr xmlns:ahyp="http://schemas.microsoft.com/office/drawing/2018/hyperlinkcolor" val="tx"/>
                    </a:ext>
                  </a:extLst>
                </a:hlinkClick>
              </a:rPr>
              <a:t>https://creme.isde.vanderbilt.edu/</a:t>
            </a:r>
            <a:endParaRPr lang="en-US" sz="1400" b="0" i="0" u="none" strike="noStrike" dirty="0">
              <a:effectLst/>
              <a:latin typeface="Times New Roman" panose="02020603050405020304" pitchFamily="18" charset="0"/>
              <a:cs typeface="Times New Roman" panose="02020603050405020304" pitchFamily="18" charset="0"/>
            </a:endParaRPr>
          </a:p>
          <a:p>
            <a:pPr marL="0" marR="0" algn="l">
              <a:spcBef>
                <a:spcPts val="0"/>
              </a:spcBef>
              <a:spcAft>
                <a:spcPts val="0"/>
              </a:spcAft>
            </a:pPr>
            <a:r>
              <a:rPr lang="en-US" sz="1400" b="0" i="0" u="none" strike="noStrike" dirty="0">
                <a:effectLst/>
                <a:latin typeface="Times New Roman" panose="02020603050405020304" pitchFamily="18" charset="0"/>
                <a:cs typeface="Times New Roman" panose="02020603050405020304" pitchFamily="18" charset="0"/>
              </a:rPr>
              <a:t>Note 3) The GCR Spectrum has been transported through 300 mils (7.62 mm) of “Aluminum shielding” which filters out soft stuff.</a:t>
            </a:r>
          </a:p>
        </p:txBody>
      </p:sp>
      <p:sp>
        <p:nvSpPr>
          <p:cNvPr id="2" name="TextBox 1">
            <a:extLst>
              <a:ext uri="{FF2B5EF4-FFF2-40B4-BE49-F238E27FC236}">
                <a16:creationId xmlns:a16="http://schemas.microsoft.com/office/drawing/2014/main" id="{514AB3A7-444F-3584-273B-E7655EDB0B28}"/>
              </a:ext>
            </a:extLst>
          </p:cNvPr>
          <p:cNvSpPr txBox="1"/>
          <p:nvPr/>
        </p:nvSpPr>
        <p:spPr>
          <a:xfrm>
            <a:off x="8970409" y="575734"/>
            <a:ext cx="3102131" cy="923330"/>
          </a:xfrm>
          <a:prstGeom prst="rect">
            <a:avLst/>
          </a:prstGeom>
          <a:noFill/>
        </p:spPr>
        <p:txBody>
          <a:bodyPr wrap="none" rtlCol="0">
            <a:spAutoFit/>
          </a:bodyPr>
          <a:lstStyle/>
          <a:p>
            <a:r>
              <a:rPr lang="en-US" dirty="0"/>
              <a:t>Note:</a:t>
            </a:r>
          </a:p>
          <a:p>
            <a:r>
              <a:rPr lang="en-US" dirty="0"/>
              <a:t>GCR = Galactic Cosmic Ray</a:t>
            </a:r>
          </a:p>
          <a:p>
            <a:r>
              <a:rPr lang="en-US" dirty="0"/>
              <a:t>SPE = Solar Particle Event</a:t>
            </a:r>
          </a:p>
        </p:txBody>
      </p:sp>
      <p:sp>
        <p:nvSpPr>
          <p:cNvPr id="3" name="TextBox 2">
            <a:extLst>
              <a:ext uri="{FF2B5EF4-FFF2-40B4-BE49-F238E27FC236}">
                <a16:creationId xmlns:a16="http://schemas.microsoft.com/office/drawing/2014/main" id="{CA969A34-DED3-1B40-B3F6-36F29B2FD8F7}"/>
              </a:ext>
            </a:extLst>
          </p:cNvPr>
          <p:cNvSpPr txBox="1"/>
          <p:nvPr/>
        </p:nvSpPr>
        <p:spPr>
          <a:xfrm>
            <a:off x="3253275" y="0"/>
            <a:ext cx="5453672" cy="523220"/>
          </a:xfrm>
          <a:prstGeom prst="rect">
            <a:avLst/>
          </a:prstGeom>
          <a:noFill/>
        </p:spPr>
        <p:txBody>
          <a:bodyPr wrap="none" rtlCol="0">
            <a:spAutoFit/>
          </a:bodyPr>
          <a:lstStyle/>
          <a:p>
            <a:r>
              <a:rPr lang="en-US" sz="2800" dirty="0"/>
              <a:t>HEET Energy Range and Beams</a:t>
            </a:r>
          </a:p>
        </p:txBody>
      </p:sp>
    </p:spTree>
    <p:extLst>
      <p:ext uri="{BB962C8B-B14F-4D97-AF65-F5344CB8AC3E}">
        <p14:creationId xmlns:p14="http://schemas.microsoft.com/office/powerpoint/2010/main" val="204602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07867B-11E3-BEE0-6C88-0CAA453FE097}"/>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4" name="Picture 3">
            <a:extLst>
              <a:ext uri="{FF2B5EF4-FFF2-40B4-BE49-F238E27FC236}">
                <a16:creationId xmlns:a16="http://schemas.microsoft.com/office/drawing/2014/main" id="{59B220A0-17BF-5255-3D12-AE8696C671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095" r="3129"/>
          <a:stretch/>
        </p:blipFill>
        <p:spPr>
          <a:xfrm>
            <a:off x="1473700" y="0"/>
            <a:ext cx="9244599" cy="6072822"/>
          </a:xfrm>
          <a:prstGeom prst="rect">
            <a:avLst/>
          </a:prstGeom>
        </p:spPr>
      </p:pic>
    </p:spTree>
    <p:extLst>
      <p:ext uri="{BB962C8B-B14F-4D97-AF65-F5344CB8AC3E}">
        <p14:creationId xmlns:p14="http://schemas.microsoft.com/office/powerpoint/2010/main" val="381051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B00648-C8D8-8A7F-2939-CE3D199A30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0" y="1966433"/>
            <a:ext cx="6512215" cy="45052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AF2189-ADA3-EC65-DF17-450F60945C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2215" y="734358"/>
            <a:ext cx="5679785" cy="3873389"/>
          </a:xfrm>
          <a:prstGeom prst="rect">
            <a:avLst/>
          </a:prstGeom>
        </p:spPr>
      </p:pic>
      <p:sp>
        <p:nvSpPr>
          <p:cNvPr id="2" name="Slide Number Placeholder 1">
            <a:extLst>
              <a:ext uri="{FF2B5EF4-FFF2-40B4-BE49-F238E27FC236}">
                <a16:creationId xmlns:a16="http://schemas.microsoft.com/office/drawing/2014/main" id="{960B7E89-A0A8-4ACC-F732-C9C9A63A6706}"/>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
        <p:nvSpPr>
          <p:cNvPr id="5" name="TextBox 4">
            <a:extLst>
              <a:ext uri="{FF2B5EF4-FFF2-40B4-BE49-F238E27FC236}">
                <a16:creationId xmlns:a16="http://schemas.microsoft.com/office/drawing/2014/main" id="{4568E8D8-E946-E0B4-F194-59F1A2829F4F}"/>
              </a:ext>
            </a:extLst>
          </p:cNvPr>
          <p:cNvSpPr txBox="1"/>
          <p:nvPr/>
        </p:nvSpPr>
        <p:spPr>
          <a:xfrm>
            <a:off x="1029398" y="2397341"/>
            <a:ext cx="4098430" cy="830997"/>
          </a:xfrm>
          <a:prstGeom prst="rect">
            <a:avLst/>
          </a:prstGeom>
          <a:noFill/>
        </p:spPr>
        <p:txBody>
          <a:bodyPr wrap="none" rtlCol="0">
            <a:spAutoFit/>
          </a:bodyPr>
          <a:lstStyle/>
          <a:p>
            <a:r>
              <a:rPr lang="en-US" sz="2400" dirty="0"/>
              <a:t>7 different ions and </a:t>
            </a:r>
          </a:p>
          <a:p>
            <a:r>
              <a:rPr lang="en-US" sz="2400" dirty="0"/>
              <a:t>33 different beams in 1 hour!</a:t>
            </a:r>
          </a:p>
        </p:txBody>
      </p:sp>
      <p:pic>
        <p:nvPicPr>
          <p:cNvPr id="7" name="Picture 6">
            <a:extLst>
              <a:ext uri="{FF2B5EF4-FFF2-40B4-BE49-F238E27FC236}">
                <a16:creationId xmlns:a16="http://schemas.microsoft.com/office/drawing/2014/main" id="{66B91DDD-03BC-ADAB-2450-403705A6DA42}"/>
              </a:ext>
            </a:extLst>
          </p:cNvPr>
          <p:cNvPicPr>
            <a:picLocks noChangeAspect="1"/>
          </p:cNvPicPr>
          <p:nvPr/>
        </p:nvPicPr>
        <p:blipFill>
          <a:blip r:embed="rId5"/>
          <a:stretch>
            <a:fillRect/>
          </a:stretch>
        </p:blipFill>
        <p:spPr>
          <a:xfrm>
            <a:off x="6512215" y="4607746"/>
            <a:ext cx="3756250" cy="2251675"/>
          </a:xfrm>
          <a:prstGeom prst="rect">
            <a:avLst/>
          </a:prstGeom>
        </p:spPr>
      </p:pic>
      <p:sp>
        <p:nvSpPr>
          <p:cNvPr id="4" name="Title 3">
            <a:extLst>
              <a:ext uri="{FF2B5EF4-FFF2-40B4-BE49-F238E27FC236}">
                <a16:creationId xmlns:a16="http://schemas.microsoft.com/office/drawing/2014/main" id="{113D258E-229A-8CBF-0256-737CDFB7EE7F}"/>
              </a:ext>
            </a:extLst>
          </p:cNvPr>
          <p:cNvSpPr>
            <a:spLocks noGrp="1"/>
          </p:cNvSpPr>
          <p:nvPr>
            <p:ph type="title"/>
          </p:nvPr>
        </p:nvSpPr>
        <p:spPr>
          <a:xfrm>
            <a:off x="396961" y="0"/>
            <a:ext cx="11398078" cy="1044104"/>
          </a:xfrm>
        </p:spPr>
        <p:txBody>
          <a:bodyPr>
            <a:normAutofit/>
          </a:bodyPr>
          <a:lstStyle/>
          <a:p>
            <a:pPr algn="ctr"/>
            <a:r>
              <a:rPr lang="en-US" dirty="0"/>
              <a:t>Delivered GCR and SPE Spectra at NSRL</a:t>
            </a:r>
          </a:p>
        </p:txBody>
      </p:sp>
    </p:spTree>
    <p:extLst>
      <p:ext uri="{BB962C8B-B14F-4D97-AF65-F5344CB8AC3E}">
        <p14:creationId xmlns:p14="http://schemas.microsoft.com/office/powerpoint/2010/main" val="3648060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8F7285-40AA-1C49-BD99-D422A87F5ED5}"/>
              </a:ext>
            </a:extLst>
          </p:cNvPr>
          <p:cNvSpPr>
            <a:spLocks noGrp="1"/>
          </p:cNvSpPr>
          <p:nvPr>
            <p:ph type="title"/>
          </p:nvPr>
        </p:nvSpPr>
        <p:spPr>
          <a:xfrm>
            <a:off x="571500" y="0"/>
            <a:ext cx="11049000" cy="1325563"/>
          </a:xfrm>
        </p:spPr>
        <p:txBody>
          <a:bodyPr/>
          <a:lstStyle/>
          <a:p>
            <a:r>
              <a:rPr lang="en-US">
                <a:latin typeface="Times New Roman" panose="02020603050405020304" pitchFamily="18" charset="0"/>
                <a:cs typeface="Times New Roman" panose="02020603050405020304" pitchFamily="18" charset="0"/>
              </a:rPr>
              <a:t>Operations</a:t>
            </a:r>
          </a:p>
        </p:txBody>
      </p:sp>
      <p:sp>
        <p:nvSpPr>
          <p:cNvPr id="2" name="Content Placeholder 1">
            <a:extLst>
              <a:ext uri="{FF2B5EF4-FFF2-40B4-BE49-F238E27FC236}">
                <a16:creationId xmlns:a16="http://schemas.microsoft.com/office/drawing/2014/main" id="{BC293EF3-BFE4-E84F-AF2B-4D1342E39DFB}"/>
              </a:ext>
            </a:extLst>
          </p:cNvPr>
          <p:cNvSpPr>
            <a:spLocks noGrp="1"/>
          </p:cNvSpPr>
          <p:nvPr>
            <p:ph idx="1"/>
          </p:nvPr>
        </p:nvSpPr>
        <p:spPr>
          <a:xfrm>
            <a:off x="571500" y="1085850"/>
            <a:ext cx="11049000" cy="5129213"/>
          </a:xfrm>
        </p:spPr>
        <p:txBody>
          <a:bodyPr>
            <a:normAutofit fontScale="70000" lnSpcReduction="20000"/>
          </a:bodyPr>
          <a:lstStyle/>
          <a:p>
            <a:r>
              <a:rPr lang="en-US" dirty="0"/>
              <a:t>44 weeks available per year </a:t>
            </a:r>
          </a:p>
          <a:p>
            <a:pPr marL="457200" indent="-457200">
              <a:buFont typeface="Arial" panose="020B0604020202020204" pitchFamily="34" charset="0"/>
              <a:buChar char="•"/>
            </a:pPr>
            <a:r>
              <a:rPr lang="en-US" dirty="0"/>
              <a:t>we shut down for 8 weeks every summer for maintenance</a:t>
            </a:r>
          </a:p>
          <a:p>
            <a:pPr marL="457200" indent="-457200">
              <a:buFont typeface="Arial" panose="020B0604020202020204" pitchFamily="34" charset="0"/>
              <a:buChar char="•"/>
            </a:pPr>
            <a:r>
              <a:rPr lang="en-US" dirty="0"/>
              <a:t>Every two weeks, 8-hour maintenance period when beam is not available</a:t>
            </a:r>
          </a:p>
          <a:p>
            <a:r>
              <a:rPr lang="en-US" dirty="0"/>
              <a:t>Assume 24/7 operations during the 44 weeks of the yearly operation period</a:t>
            </a:r>
          </a:p>
          <a:p>
            <a:pPr>
              <a:lnSpc>
                <a:spcPct val="120000"/>
              </a:lnSpc>
              <a:spcBef>
                <a:spcPts val="600"/>
              </a:spcBef>
              <a:spcAft>
                <a:spcPts val="600"/>
              </a:spcAft>
            </a:pPr>
            <a:r>
              <a:rPr lang="en-US" dirty="0"/>
              <a:t>Assume 80% facility availability during operations. 20% accounts for down time due to failures and use of the accelerator for injecting beam into RHIC and EIC in the future</a:t>
            </a:r>
          </a:p>
          <a:p>
            <a:pPr>
              <a:lnSpc>
                <a:spcPct val="120000"/>
              </a:lnSpc>
              <a:spcBef>
                <a:spcPts val="600"/>
              </a:spcBef>
              <a:spcAft>
                <a:spcPts val="600"/>
              </a:spcAft>
            </a:pPr>
            <a:r>
              <a:rPr lang="en-US" dirty="0"/>
              <a:t>Assume the present situation of concurrent operation with RHIC, NSRL, and MIRP (Medical Isotope Production) and, in the future, concurrent operation with EIC, NSRL, and MIRP. During EIC construction operations only concurrent with NSRL and MIRP. EIC Commissioning begins ~2028.</a:t>
            </a:r>
          </a:p>
          <a:p>
            <a:r>
              <a:rPr lang="en-US" dirty="0"/>
              <a:t>NSRL &amp; HEET would run concurrently, taking different ions at different energies</a:t>
            </a:r>
          </a:p>
          <a:p>
            <a:r>
              <a:rPr lang="en-US" dirty="0"/>
              <a:t>Some time (~10%) is used for developing beams (energy/ions) and to develop better quality</a:t>
            </a:r>
          </a:p>
          <a:p>
            <a:endParaRPr lang="en-US" b="1" dirty="0"/>
          </a:p>
          <a:p>
            <a:r>
              <a:rPr lang="en-US" b="1" dirty="0"/>
              <a:t>			&gt;4000 - 5000 hours of availability per year</a:t>
            </a:r>
            <a:endParaRPr lang="en-US" dirty="0"/>
          </a:p>
        </p:txBody>
      </p:sp>
      <p:sp>
        <p:nvSpPr>
          <p:cNvPr id="6" name="Slide Number Placeholder 5">
            <a:extLst>
              <a:ext uri="{FF2B5EF4-FFF2-40B4-BE49-F238E27FC236}">
                <a16:creationId xmlns:a16="http://schemas.microsoft.com/office/drawing/2014/main" id="{D05F0809-2F4B-1941-9212-398C77455DD4}"/>
              </a:ext>
            </a:extLst>
          </p:cNvPr>
          <p:cNvSpPr>
            <a:spLocks noGrp="1"/>
          </p:cNvSpPr>
          <p:nvPr>
            <p:ph type="sldNum" sz="quarter" idx="12"/>
          </p:nvPr>
        </p:nvSpPr>
        <p:spPr>
          <a:xfrm>
            <a:off x="10441458" y="6356350"/>
            <a:ext cx="912341" cy="365125"/>
          </a:xfrm>
          <a:prstGeom prst="rect">
            <a:avLst/>
          </a:prstGeom>
        </p:spPr>
        <p:txBody>
          <a:bodyPr vert="horz" lIns="91440" tIns="45720" rIns="91440" bIns="45720" rtlCol="0" anchor="ctr"/>
          <a:lstStyle>
            <a:defPPr>
              <a:defRPr lang="en-US"/>
            </a:defPPr>
            <a:lvl1pPr algn="r" defTabSz="508000" rtl="0" eaLnBrk="0" fontAlgn="base" hangingPunct="0">
              <a:spcBef>
                <a:spcPct val="0"/>
              </a:spcBef>
              <a:spcAft>
                <a:spcPct val="0"/>
              </a:spcAft>
              <a:defRPr sz="1600" kern="1200">
                <a:solidFill>
                  <a:schemeClr val="tx1">
                    <a:tint val="75000"/>
                  </a:schemeClr>
                </a:solidFill>
                <a:latin typeface="Arial" charset="0"/>
                <a:ea typeface="ＭＳ Ｐゴシック" charset="-128"/>
                <a:cs typeface="+mn-cs"/>
              </a:defRPr>
            </a:lvl1pPr>
            <a:lvl2pPr marL="508000" indent="-50800"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1017588" indent="-103188"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527175" indent="-155575"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2036763" indent="-207963" algn="l" defTabSz="5080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BDD3E15-F825-5F41-B8FC-D0833A08965E}" type="slidenum">
              <a:rPr lang="en-US" smtClean="0"/>
              <a:pPr/>
              <a:t>17</a:t>
            </a:fld>
            <a:endParaRPr lang="en-US"/>
          </a:p>
        </p:txBody>
      </p:sp>
    </p:spTree>
    <p:extLst>
      <p:ext uri="{BB962C8B-B14F-4D97-AF65-F5344CB8AC3E}">
        <p14:creationId xmlns:p14="http://schemas.microsoft.com/office/powerpoint/2010/main" val="2322928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7C4B38-270D-874A-CC5D-0B3445F8046D}"/>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pic>
        <p:nvPicPr>
          <p:cNvPr id="6" name="Picture 5" descr="Chart&#10;&#10;Description automatically generated">
            <a:extLst>
              <a:ext uri="{FF2B5EF4-FFF2-40B4-BE49-F238E27FC236}">
                <a16:creationId xmlns:a16="http://schemas.microsoft.com/office/drawing/2014/main" id="{60B3E138-09C1-BE14-0FE3-B7F594928E7F}"/>
              </a:ext>
            </a:extLst>
          </p:cNvPr>
          <p:cNvPicPr>
            <a:picLocks noChangeAspect="1"/>
          </p:cNvPicPr>
          <p:nvPr/>
        </p:nvPicPr>
        <p:blipFill>
          <a:blip r:embed="rId2"/>
          <a:stretch>
            <a:fillRect/>
          </a:stretch>
        </p:blipFill>
        <p:spPr>
          <a:xfrm>
            <a:off x="263471" y="495743"/>
            <a:ext cx="8276095" cy="6207072"/>
          </a:xfrm>
          <a:prstGeom prst="rect">
            <a:avLst/>
          </a:prstGeom>
        </p:spPr>
      </p:pic>
      <p:cxnSp>
        <p:nvCxnSpPr>
          <p:cNvPr id="8" name="Straight Arrow Connector 7">
            <a:extLst>
              <a:ext uri="{FF2B5EF4-FFF2-40B4-BE49-F238E27FC236}">
                <a16:creationId xmlns:a16="http://schemas.microsoft.com/office/drawing/2014/main" id="{D97B4CDF-EBC5-C052-4382-E29801026DD2}"/>
              </a:ext>
            </a:extLst>
          </p:cNvPr>
          <p:cNvCxnSpPr>
            <a:cxnSpLocks/>
            <a:stCxn id="9" idx="1"/>
          </p:cNvCxnSpPr>
          <p:nvPr/>
        </p:nvCxnSpPr>
        <p:spPr>
          <a:xfrm flipH="1">
            <a:off x="7134131" y="4153546"/>
            <a:ext cx="1854886" cy="753432"/>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13C862-1B92-BB78-C9FE-BC825C57C492}"/>
              </a:ext>
            </a:extLst>
          </p:cNvPr>
          <p:cNvSpPr txBox="1"/>
          <p:nvPr/>
        </p:nvSpPr>
        <p:spPr>
          <a:xfrm>
            <a:off x="8989017" y="2999384"/>
            <a:ext cx="2939512" cy="2308324"/>
          </a:xfrm>
          <a:prstGeom prst="rect">
            <a:avLst/>
          </a:prstGeom>
          <a:noFill/>
        </p:spPr>
        <p:txBody>
          <a:bodyPr wrap="square" rtlCol="0">
            <a:spAutoFit/>
          </a:bodyPr>
          <a:lstStyle/>
          <a:p>
            <a:r>
              <a:rPr lang="en-US" dirty="0"/>
              <a:t>NSRL &amp; BLIP run independently, although BLIP shares the LINAC (which provides polarized protons to RHIC) and NSRL shares EBIS (ion sources) and the Booster with RHIC.</a:t>
            </a:r>
          </a:p>
        </p:txBody>
      </p:sp>
      <p:cxnSp>
        <p:nvCxnSpPr>
          <p:cNvPr id="10" name="Straight Arrow Connector 9">
            <a:extLst>
              <a:ext uri="{FF2B5EF4-FFF2-40B4-BE49-F238E27FC236}">
                <a16:creationId xmlns:a16="http://schemas.microsoft.com/office/drawing/2014/main" id="{F4321ACA-CCC3-137C-13AF-931D4E3F4B2C}"/>
              </a:ext>
            </a:extLst>
          </p:cNvPr>
          <p:cNvCxnSpPr>
            <a:cxnSpLocks/>
          </p:cNvCxnSpPr>
          <p:nvPr/>
        </p:nvCxnSpPr>
        <p:spPr>
          <a:xfrm flipH="1">
            <a:off x="7134131" y="4540185"/>
            <a:ext cx="1782305" cy="733586"/>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2C7B63-EA26-B5A1-77DD-F4C5B71E8C6D}"/>
              </a:ext>
            </a:extLst>
          </p:cNvPr>
          <p:cNvSpPr txBox="1"/>
          <p:nvPr/>
        </p:nvSpPr>
        <p:spPr>
          <a:xfrm>
            <a:off x="8314841" y="619932"/>
            <a:ext cx="3877159" cy="2308324"/>
          </a:xfrm>
          <a:prstGeom prst="rect">
            <a:avLst/>
          </a:prstGeom>
          <a:solidFill>
            <a:schemeClr val="tx1"/>
          </a:solidFill>
        </p:spPr>
        <p:txBody>
          <a:bodyPr wrap="square" rtlCol="0">
            <a:spAutoFit/>
          </a:bodyPr>
          <a:lstStyle/>
          <a:p>
            <a:r>
              <a:rPr lang="en-US" dirty="0">
                <a:solidFill>
                  <a:schemeClr val="bg1"/>
                </a:solidFill>
              </a:rPr>
              <a:t>HEET will share </a:t>
            </a:r>
          </a:p>
          <a:p>
            <a:pPr marL="285750" indent="-285750">
              <a:buFont typeface="Arial" panose="020B0604020202020204" pitchFamily="34" charset="0"/>
              <a:buChar char="•"/>
            </a:pPr>
            <a:r>
              <a:rPr lang="en-US" dirty="0">
                <a:solidFill>
                  <a:schemeClr val="bg1"/>
                </a:solidFill>
              </a:rPr>
              <a:t>AGS with EIC</a:t>
            </a:r>
          </a:p>
          <a:p>
            <a:pPr marL="285750" indent="-285750">
              <a:buFont typeface="Arial" panose="020B0604020202020204" pitchFamily="34" charset="0"/>
              <a:buChar char="•"/>
            </a:pPr>
            <a:r>
              <a:rPr lang="en-US" dirty="0">
                <a:solidFill>
                  <a:schemeClr val="bg1"/>
                </a:solidFill>
              </a:rPr>
              <a:t>Booster with EIC &amp; NSRL</a:t>
            </a:r>
          </a:p>
          <a:p>
            <a:pPr marL="285750" indent="-285750">
              <a:buFont typeface="Arial" panose="020B0604020202020204" pitchFamily="34" charset="0"/>
              <a:buChar char="•"/>
            </a:pPr>
            <a:r>
              <a:rPr lang="en-US" dirty="0">
                <a:solidFill>
                  <a:schemeClr val="bg1"/>
                </a:solidFill>
              </a:rPr>
              <a:t>EBIS with EIC &amp; NSRL</a:t>
            </a:r>
          </a:p>
          <a:p>
            <a:pPr marL="285750" indent="-285750">
              <a:buFont typeface="Arial" panose="020B0604020202020204" pitchFamily="34" charset="0"/>
              <a:buChar char="•"/>
            </a:pPr>
            <a:r>
              <a:rPr lang="en-US" dirty="0">
                <a:solidFill>
                  <a:schemeClr val="bg1"/>
                </a:solidFill>
              </a:rPr>
              <a:t>LINAC with EIC, NSRL, &amp; BLIP</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HEET is independent from NSRL &amp; everyone else</a:t>
            </a:r>
          </a:p>
        </p:txBody>
      </p:sp>
      <p:sp>
        <p:nvSpPr>
          <p:cNvPr id="3" name="TextBox 2">
            <a:extLst>
              <a:ext uri="{FF2B5EF4-FFF2-40B4-BE49-F238E27FC236}">
                <a16:creationId xmlns:a16="http://schemas.microsoft.com/office/drawing/2014/main" id="{5DCDD817-0C55-8297-D8FE-FF485D82319B}"/>
              </a:ext>
            </a:extLst>
          </p:cNvPr>
          <p:cNvSpPr txBox="1"/>
          <p:nvPr/>
        </p:nvSpPr>
        <p:spPr>
          <a:xfrm>
            <a:off x="2596484" y="34078"/>
            <a:ext cx="6999032" cy="461665"/>
          </a:xfrm>
          <a:prstGeom prst="rect">
            <a:avLst/>
          </a:prstGeom>
          <a:noFill/>
        </p:spPr>
        <p:txBody>
          <a:bodyPr wrap="none" rtlCol="0">
            <a:spAutoFit/>
          </a:bodyPr>
          <a:lstStyle/>
          <a:p>
            <a:r>
              <a:rPr lang="en-US" sz="2400" dirty="0"/>
              <a:t>Example Schedule from FY2021 Running (as run)</a:t>
            </a:r>
          </a:p>
        </p:txBody>
      </p:sp>
    </p:spTree>
    <p:extLst>
      <p:ext uri="{BB962C8B-B14F-4D97-AF65-F5344CB8AC3E}">
        <p14:creationId xmlns:p14="http://schemas.microsoft.com/office/powerpoint/2010/main" val="2586348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F2F3-5809-E6DC-76CD-E9638C536A42}"/>
              </a:ext>
            </a:extLst>
          </p:cNvPr>
          <p:cNvSpPr>
            <a:spLocks noGrp="1"/>
          </p:cNvSpPr>
          <p:nvPr>
            <p:ph type="title"/>
          </p:nvPr>
        </p:nvSpPr>
        <p:spPr>
          <a:xfrm>
            <a:off x="571500" y="0"/>
            <a:ext cx="11049000" cy="1325563"/>
          </a:xfrm>
        </p:spPr>
        <p:txBody>
          <a:bodyPr/>
          <a:lstStyle/>
          <a:p>
            <a:r>
              <a:rPr lang="en-US" dirty="0"/>
              <a:t>Modes of operations</a:t>
            </a:r>
          </a:p>
        </p:txBody>
      </p:sp>
      <p:sp>
        <p:nvSpPr>
          <p:cNvPr id="3" name="Content Placeholder 2">
            <a:extLst>
              <a:ext uri="{FF2B5EF4-FFF2-40B4-BE49-F238E27FC236}">
                <a16:creationId xmlns:a16="http://schemas.microsoft.com/office/drawing/2014/main" id="{FABFD6D3-8752-B8FA-A4CB-F02BD44BD6CE}"/>
              </a:ext>
            </a:extLst>
          </p:cNvPr>
          <p:cNvSpPr>
            <a:spLocks noGrp="1"/>
          </p:cNvSpPr>
          <p:nvPr>
            <p:ph idx="1"/>
          </p:nvPr>
        </p:nvSpPr>
        <p:spPr>
          <a:xfrm>
            <a:off x="571500" y="991893"/>
            <a:ext cx="11049000" cy="4872460"/>
          </a:xfrm>
        </p:spPr>
        <p:txBody>
          <a:bodyPr>
            <a:normAutofit fontScale="77500" lnSpcReduction="20000"/>
          </a:bodyPr>
          <a:lstStyle/>
          <a:p>
            <a:r>
              <a:rPr lang="en-US" sz="3600" b="1" dirty="0">
                <a:solidFill>
                  <a:srgbClr val="0070C0"/>
                </a:solidFill>
              </a:rPr>
              <a:t>The combination of having two synchrotrons (the Booster and the AGS) AND a Laser Ion Source at EBIS, allows us to do things nobody else can do!</a:t>
            </a:r>
          </a:p>
          <a:p>
            <a:pPr marL="514350" indent="-514350">
              <a:buAutoNum type="arabicPeriod"/>
            </a:pPr>
            <a:r>
              <a:rPr lang="en-US" dirty="0"/>
              <a:t>Normal operation is to do first stage of acceleration in the Booster, transfer the beam(s) to the AGS, accelerate to desired energy, and extract to the HEET beamline</a:t>
            </a:r>
          </a:p>
          <a:p>
            <a:pPr marL="514350" indent="-514350">
              <a:buAutoNum type="arabicPeriod"/>
            </a:pPr>
            <a:r>
              <a:rPr lang="en-US" dirty="0"/>
              <a:t>To increase the intensity, multiple beams can be transferred to the AGS before acceleration – allowing for x2 and up to x5 more intensity and perhaps more to be extracted to HEET</a:t>
            </a:r>
          </a:p>
          <a:p>
            <a:pPr marL="514350" indent="-514350">
              <a:buAutoNum type="arabicPeriod"/>
            </a:pPr>
            <a:r>
              <a:rPr lang="en-US" dirty="0"/>
              <a:t>For lower energies (approx. 200 MeV/n and below), the Booster can handle all the acceleration and the AGS will act as a ’stretcher’ ring = No acceleration. Beam is injected, </a:t>
            </a:r>
            <a:r>
              <a:rPr lang="en-US" dirty="0" err="1"/>
              <a:t>debunched</a:t>
            </a:r>
            <a:r>
              <a:rPr lang="en-US" dirty="0"/>
              <a:t>, and immediately extracted, enabling </a:t>
            </a:r>
            <a:r>
              <a:rPr lang="en-US" b="1" dirty="0"/>
              <a:t>extremely long beam spills</a:t>
            </a:r>
            <a:r>
              <a:rPr lang="en-US" dirty="0"/>
              <a:t>. This goes beyond what cyclotrons can deliver, since the beams will have no rf structure</a:t>
            </a:r>
          </a:p>
          <a:p>
            <a:pPr marL="514350" indent="-514350">
              <a:buAutoNum type="arabicPeriod"/>
            </a:pPr>
            <a:r>
              <a:rPr lang="en-US" dirty="0"/>
              <a:t>With the ability to do multiple beam transfers from the Booster to the AGS with different ions from EBIS, we can also match the beam ‘rigidity’ (</a:t>
            </a:r>
            <a:r>
              <a:rPr lang="en-US" i="1" dirty="0">
                <a:latin typeface="Times New Roman" panose="02020603050405020304" pitchFamily="18" charset="0"/>
                <a:cs typeface="Times New Roman" panose="02020603050405020304" pitchFamily="18" charset="0"/>
              </a:rPr>
              <a:t>B</a:t>
            </a:r>
            <a:r>
              <a:rPr lang="en-US" i="1" dirty="0">
                <a:latin typeface="Symbol" pitchFamily="2" charset="2"/>
              </a:rPr>
              <a:t>r</a:t>
            </a:r>
            <a:r>
              <a:rPr lang="en-US" i="1" dirty="0">
                <a:latin typeface="Times New Roman" panose="02020603050405020304" pitchFamily="18" charset="0"/>
                <a:cs typeface="Times New Roman" panose="02020603050405020304" pitchFamily="18" charset="0"/>
              </a:rPr>
              <a:t>=p k/Q)</a:t>
            </a:r>
            <a:r>
              <a:rPr lang="en-US" dirty="0">
                <a:latin typeface="Times New Roman" panose="02020603050405020304" pitchFamily="18" charset="0"/>
                <a:cs typeface="Times New Roman" panose="02020603050405020304" pitchFamily="18" charset="0"/>
              </a:rPr>
              <a:t> for ions and deliver ‘mixed fields’ of ions in a single spill</a:t>
            </a:r>
          </a:p>
          <a:p>
            <a:pPr marL="514350" indent="-514350">
              <a:buAutoNum type="arabicPeriod"/>
            </a:pPr>
            <a:endParaRPr lang="en-US" i="1" dirty="0"/>
          </a:p>
        </p:txBody>
      </p:sp>
      <p:sp>
        <p:nvSpPr>
          <p:cNvPr id="4" name="Slide Number Placeholder 3">
            <a:extLst>
              <a:ext uri="{FF2B5EF4-FFF2-40B4-BE49-F238E27FC236}">
                <a16:creationId xmlns:a16="http://schemas.microsoft.com/office/drawing/2014/main" id="{239BF733-AD77-7F5F-5603-AAC0EAD0D456}"/>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Tree>
    <p:extLst>
      <p:ext uri="{BB962C8B-B14F-4D97-AF65-F5344CB8AC3E}">
        <p14:creationId xmlns:p14="http://schemas.microsoft.com/office/powerpoint/2010/main" val="3760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61A10-7CF0-3788-A2DD-E3EE07CAF598}"/>
              </a:ext>
            </a:extLst>
          </p:cNvPr>
          <p:cNvSpPr>
            <a:spLocks noGrp="1"/>
          </p:cNvSpPr>
          <p:nvPr>
            <p:ph type="title"/>
          </p:nvPr>
        </p:nvSpPr>
        <p:spPr>
          <a:xfrm>
            <a:off x="571500" y="0"/>
            <a:ext cx="11049000" cy="1325563"/>
          </a:xfrm>
        </p:spPr>
        <p:txBody>
          <a:bodyPr/>
          <a:lstStyle/>
          <a:p>
            <a:r>
              <a:rPr lang="en-US" dirty="0"/>
              <a:t>Short history</a:t>
            </a:r>
          </a:p>
        </p:txBody>
      </p:sp>
      <p:sp>
        <p:nvSpPr>
          <p:cNvPr id="6" name="Content Placeholder 5">
            <a:extLst>
              <a:ext uri="{FF2B5EF4-FFF2-40B4-BE49-F238E27FC236}">
                <a16:creationId xmlns:a16="http://schemas.microsoft.com/office/drawing/2014/main" id="{0E819105-F218-1E9F-8D4F-4AC5F99E94F6}"/>
              </a:ext>
            </a:extLst>
          </p:cNvPr>
          <p:cNvSpPr>
            <a:spLocks noGrp="1"/>
          </p:cNvSpPr>
          <p:nvPr>
            <p:ph idx="1"/>
          </p:nvPr>
        </p:nvSpPr>
        <p:spPr>
          <a:xfrm>
            <a:off x="256032" y="1108129"/>
            <a:ext cx="11704320" cy="4292927"/>
          </a:xfrm>
        </p:spPr>
        <p:txBody>
          <a:bodyPr>
            <a:normAutofit fontScale="92500"/>
          </a:bodyPr>
          <a:lstStyle/>
          <a:p>
            <a:pPr marL="457200" indent="-457200">
              <a:buFont typeface="Arial" panose="020B0604020202020204" pitchFamily="34" charset="0"/>
              <a:buChar char="•"/>
            </a:pPr>
            <a:r>
              <a:rPr lang="en-US" dirty="0"/>
              <a:t>~2011 – demand for electronics testing at NSRL, outside of normal NASA program</a:t>
            </a:r>
          </a:p>
          <a:p>
            <a:pPr marL="457200" indent="-457200">
              <a:buFont typeface="Arial" panose="020B0604020202020204" pitchFamily="34" charset="0"/>
              <a:buChar char="•"/>
            </a:pPr>
            <a:r>
              <a:rPr lang="en-US" dirty="0"/>
              <a:t>May 2020 – request for cost estimate for an AGS facility</a:t>
            </a:r>
          </a:p>
          <a:p>
            <a:pPr marL="457200" indent="-457200">
              <a:buFont typeface="Arial" panose="020B0604020202020204" pitchFamily="34" charset="0"/>
              <a:buChar char="•"/>
            </a:pPr>
            <a:r>
              <a:rPr lang="en-US" dirty="0"/>
              <a:t>2021 – working on Program Development funds, worked with MDA/DoD to develop KPPs for HEET (came up with HEET name at that time)</a:t>
            </a:r>
          </a:p>
          <a:p>
            <a:pPr marL="457200" indent="-457200">
              <a:buFont typeface="Arial" panose="020B0604020202020204" pitchFamily="34" charset="0"/>
              <a:buChar char="•"/>
            </a:pPr>
            <a:r>
              <a:rPr lang="en-US" dirty="0"/>
              <a:t>MDA/DoD is strongly interested. In 2022 DoD set aside funds for building a high energy facility (a few options + AGS).</a:t>
            </a:r>
          </a:p>
          <a:p>
            <a:pPr marL="457200" indent="-457200">
              <a:buFont typeface="Arial" panose="020B0604020202020204" pitchFamily="34" charset="0"/>
              <a:buChar char="•"/>
            </a:pPr>
            <a:r>
              <a:rPr lang="en-US" dirty="0"/>
              <a:t>MDA/DoD allocated funds to perform design study (not yet released)</a:t>
            </a:r>
          </a:p>
          <a:p>
            <a:pPr marL="457200" indent="-457200">
              <a:buFont typeface="Arial" panose="020B0604020202020204" pitchFamily="34" charset="0"/>
              <a:buChar char="•"/>
            </a:pPr>
            <a:r>
              <a:rPr lang="en-US" dirty="0"/>
              <a:t>6/2023 – MDA/DoD is conducting a requirements study prior to seeking proposals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906400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B8C9-A08C-B503-F45B-A8A25A6084A4}"/>
              </a:ext>
            </a:extLst>
          </p:cNvPr>
          <p:cNvSpPr>
            <a:spLocks noGrp="1"/>
          </p:cNvSpPr>
          <p:nvPr>
            <p:ph type="title"/>
          </p:nvPr>
        </p:nvSpPr>
        <p:spPr>
          <a:xfrm>
            <a:off x="571500" y="0"/>
            <a:ext cx="11049000" cy="1325563"/>
          </a:xfrm>
        </p:spPr>
        <p:txBody>
          <a:bodyPr/>
          <a:lstStyle/>
          <a:p>
            <a:r>
              <a:rPr lang="en-US" dirty="0"/>
              <a:t>Technology segments</a:t>
            </a:r>
          </a:p>
        </p:txBody>
      </p:sp>
      <p:sp>
        <p:nvSpPr>
          <p:cNvPr id="3" name="Content Placeholder 2">
            <a:extLst>
              <a:ext uri="{FF2B5EF4-FFF2-40B4-BE49-F238E27FC236}">
                <a16:creationId xmlns:a16="http://schemas.microsoft.com/office/drawing/2014/main" id="{FBD9FB6D-31CA-B477-C3D9-3AA988C7DB00}"/>
              </a:ext>
            </a:extLst>
          </p:cNvPr>
          <p:cNvSpPr>
            <a:spLocks noGrp="1"/>
          </p:cNvSpPr>
          <p:nvPr>
            <p:ph idx="1"/>
          </p:nvPr>
        </p:nvSpPr>
        <p:spPr>
          <a:xfrm>
            <a:off x="571500" y="1108129"/>
            <a:ext cx="11049000" cy="4924681"/>
          </a:xfrm>
        </p:spPr>
        <p:txBody>
          <a:bodyPr>
            <a:normAutofit lnSpcReduction="10000"/>
          </a:bodyPr>
          <a:lstStyle/>
          <a:p>
            <a:r>
              <a:rPr lang="en-US" dirty="0"/>
              <a:t>The facility will be built with motivation from Single Event Effects electronics testing but will be useful for many other purposes.</a:t>
            </a:r>
          </a:p>
          <a:p>
            <a:pPr marL="457200" indent="-457200">
              <a:buFont typeface="Arial" panose="020B0604020202020204" pitchFamily="34" charset="0"/>
              <a:buChar char="•"/>
            </a:pPr>
            <a:r>
              <a:rPr lang="en-US" dirty="0"/>
              <a:t>Quantum devices for space</a:t>
            </a:r>
          </a:p>
          <a:p>
            <a:pPr marL="457200" indent="-457200">
              <a:buFont typeface="Arial" panose="020B0604020202020204" pitchFamily="34" charset="0"/>
              <a:buChar char="•"/>
            </a:pPr>
            <a:r>
              <a:rPr lang="en-US" dirty="0"/>
              <a:t>Small nuclear reactors</a:t>
            </a:r>
          </a:p>
          <a:p>
            <a:pPr marL="457200" indent="-457200">
              <a:buFont typeface="Arial" panose="020B0604020202020204" pitchFamily="34" charset="0"/>
              <a:buChar char="•"/>
            </a:pPr>
            <a:r>
              <a:rPr lang="en-US" dirty="0"/>
              <a:t>Materials for space (space suits, water filtration, soil/fertilizer, etc.)</a:t>
            </a:r>
          </a:p>
          <a:p>
            <a:pPr marL="457200" indent="-457200">
              <a:buFont typeface="Arial" panose="020B0604020202020204" pitchFamily="34" charset="0"/>
              <a:buChar char="•"/>
            </a:pPr>
            <a:r>
              <a:rPr lang="en-US" dirty="0"/>
              <a:t>General device failures beyond SEE</a:t>
            </a:r>
          </a:p>
          <a:p>
            <a:pPr marL="0" indent="0"/>
            <a:r>
              <a:rPr lang="en-US" dirty="0"/>
              <a:t>The facility has opportunities for expansion</a:t>
            </a:r>
          </a:p>
          <a:p>
            <a:pPr marL="457200" indent="-457200">
              <a:buFont typeface="Arial" panose="020B0604020202020204" pitchFamily="34" charset="0"/>
              <a:buChar char="•"/>
            </a:pPr>
            <a:r>
              <a:rPr lang="en-US" dirty="0"/>
              <a:t>Development of neutron dosimetry</a:t>
            </a:r>
          </a:p>
          <a:p>
            <a:pPr marL="457200" indent="-457200">
              <a:buFont typeface="Arial" panose="020B0604020202020204" pitchFamily="34" charset="0"/>
              <a:buChar char="•"/>
            </a:pPr>
            <a:r>
              <a:rPr lang="en-US" dirty="0"/>
              <a:t>High energy electron beams</a:t>
            </a:r>
          </a:p>
          <a:p>
            <a:pPr marL="457200" indent="-457200">
              <a:buFont typeface="Arial" panose="020B0604020202020204" pitchFamily="34" charset="0"/>
              <a:buChar char="•"/>
            </a:pPr>
            <a:r>
              <a:rPr lang="en-US" dirty="0"/>
              <a:t>Synergies with ATF and NSLS II</a:t>
            </a:r>
          </a:p>
        </p:txBody>
      </p:sp>
      <p:sp>
        <p:nvSpPr>
          <p:cNvPr id="4" name="Slide Number Placeholder 3">
            <a:extLst>
              <a:ext uri="{FF2B5EF4-FFF2-40B4-BE49-F238E27FC236}">
                <a16:creationId xmlns:a16="http://schemas.microsoft.com/office/drawing/2014/main" id="{1AE965F1-E074-736C-A97B-4C7984923DFF}"/>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Tree>
    <p:extLst>
      <p:ext uri="{BB962C8B-B14F-4D97-AF65-F5344CB8AC3E}">
        <p14:creationId xmlns:p14="http://schemas.microsoft.com/office/powerpoint/2010/main" val="1022655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54A8-AF82-317A-A479-A710BEFE142E}"/>
              </a:ext>
            </a:extLst>
          </p:cNvPr>
          <p:cNvSpPr>
            <a:spLocks noGrp="1"/>
          </p:cNvSpPr>
          <p:nvPr>
            <p:ph type="title"/>
          </p:nvPr>
        </p:nvSpPr>
        <p:spPr>
          <a:xfrm>
            <a:off x="571500" y="16619"/>
            <a:ext cx="11049000" cy="1325563"/>
          </a:xfrm>
        </p:spPr>
        <p:txBody>
          <a:bodyPr/>
          <a:lstStyle/>
          <a:p>
            <a:r>
              <a:rPr lang="en-US" dirty="0"/>
              <a:t>Status &amp; Summary</a:t>
            </a:r>
          </a:p>
        </p:txBody>
      </p:sp>
      <p:sp>
        <p:nvSpPr>
          <p:cNvPr id="3" name="Content Placeholder 2">
            <a:extLst>
              <a:ext uri="{FF2B5EF4-FFF2-40B4-BE49-F238E27FC236}">
                <a16:creationId xmlns:a16="http://schemas.microsoft.com/office/drawing/2014/main" id="{1A229DA0-3A1F-BE5A-2BAE-D76E2863A589}"/>
              </a:ext>
            </a:extLst>
          </p:cNvPr>
          <p:cNvSpPr>
            <a:spLocks noGrp="1"/>
          </p:cNvSpPr>
          <p:nvPr>
            <p:ph idx="1"/>
          </p:nvPr>
        </p:nvSpPr>
        <p:spPr>
          <a:xfrm>
            <a:off x="442762" y="1037968"/>
            <a:ext cx="11550316" cy="5278627"/>
          </a:xfrm>
        </p:spPr>
        <p:txBody>
          <a:bodyPr>
            <a:normAutofit/>
          </a:bodyPr>
          <a:lstStyle/>
          <a:p>
            <a:pPr marL="0" indent="0"/>
            <a:r>
              <a:rPr lang="en-US" dirty="0"/>
              <a:t>HEET is designed to be a dedicated SEE testing facility capable of supplying</a:t>
            </a:r>
          </a:p>
          <a:p>
            <a:pPr marL="914400" lvl="1" indent="-457200"/>
            <a:r>
              <a:rPr lang="en-US" dirty="0"/>
              <a:t>Wide range of beam energies with high energy reach</a:t>
            </a:r>
          </a:p>
          <a:p>
            <a:pPr marL="457200" lvl="1" indent="0">
              <a:buNone/>
            </a:pPr>
            <a:r>
              <a:rPr lang="en-US" dirty="0"/>
              <a:t>     (40 MeV/n to 2500 MeV/n, &lt;100 MeV/n with degrader)</a:t>
            </a:r>
          </a:p>
          <a:p>
            <a:pPr marL="914400" lvl="1" indent="-457200"/>
            <a:r>
              <a:rPr lang="en-US" dirty="0"/>
              <a:t>Beams of 6D uniform distribution protons and ions (very long spills possible)</a:t>
            </a:r>
          </a:p>
          <a:p>
            <a:pPr marL="914400" lvl="1" indent="-457200"/>
            <a:r>
              <a:rPr lang="en-US" dirty="0"/>
              <a:t>Ability to simulate GCR spectra (cocktails)</a:t>
            </a:r>
          </a:p>
          <a:p>
            <a:pPr marL="914400" lvl="1" indent="-457200"/>
            <a:r>
              <a:rPr lang="en-US" dirty="0"/>
              <a:t>Ability to simulate SPE spectra</a:t>
            </a:r>
          </a:p>
          <a:p>
            <a:pPr marL="914400" lvl="1" indent="-457200"/>
            <a:r>
              <a:rPr lang="en-US" dirty="0"/>
              <a:t>Able to operate a large number of hours/year (&gt;4000 hours/</a:t>
            </a:r>
            <a:r>
              <a:rPr lang="en-US" dirty="0" err="1"/>
              <a:t>yr</a:t>
            </a:r>
            <a:r>
              <a:rPr lang="en-US" dirty="0"/>
              <a:t>)</a:t>
            </a:r>
          </a:p>
          <a:p>
            <a:pPr marL="457200" indent="-457200"/>
            <a:r>
              <a:rPr lang="en-US" dirty="0"/>
              <a:t>The facility will support classified and proprietary experiments</a:t>
            </a:r>
          </a:p>
        </p:txBody>
      </p:sp>
      <p:sp>
        <p:nvSpPr>
          <p:cNvPr id="4" name="Slide Number Placeholder 3">
            <a:extLst>
              <a:ext uri="{FF2B5EF4-FFF2-40B4-BE49-F238E27FC236}">
                <a16:creationId xmlns:a16="http://schemas.microsoft.com/office/drawing/2014/main" id="{C29B894E-20CE-563A-4889-FED03794AC85}"/>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Tree>
    <p:extLst>
      <p:ext uri="{BB962C8B-B14F-4D97-AF65-F5344CB8AC3E}">
        <p14:creationId xmlns:p14="http://schemas.microsoft.com/office/powerpoint/2010/main" val="424316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1D98E6-B452-264A-ABF8-E6F537F22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9103" y="3429000"/>
            <a:ext cx="6012203" cy="3373895"/>
          </a:xfrm>
          <a:prstGeom prst="rect">
            <a:avLst/>
          </a:prstGeom>
        </p:spPr>
      </p:pic>
      <p:sp>
        <p:nvSpPr>
          <p:cNvPr id="2" name="Slide Number Placeholder 1">
            <a:extLst>
              <a:ext uri="{FF2B5EF4-FFF2-40B4-BE49-F238E27FC236}">
                <a16:creationId xmlns:a16="http://schemas.microsoft.com/office/drawing/2014/main" id="{30F8A7F3-E58C-EE4D-8E05-B4ACB810C377}"/>
              </a:ext>
            </a:extLst>
          </p:cNvPr>
          <p:cNvSpPr>
            <a:spLocks noGrp="1"/>
          </p:cNvSpPr>
          <p:nvPr>
            <p:ph type="sldNum" sz="quarter" idx="4"/>
          </p:nvPr>
        </p:nvSpPr>
        <p:spPr/>
        <p:txBody>
          <a:bodyPr/>
          <a:lstStyle/>
          <a:p>
            <a:fld id="{933A556B-7C63-244D-9B7C-B0EA8042B330}" type="slidenum">
              <a:rPr lang="en-US" smtClean="0"/>
              <a:pPr/>
              <a:t>3</a:t>
            </a:fld>
            <a:endParaRPr lang="en-US" sz="1000"/>
          </a:p>
        </p:txBody>
      </p:sp>
      <p:pic>
        <p:nvPicPr>
          <p:cNvPr id="3" name="Picture 2">
            <a:extLst>
              <a:ext uri="{FF2B5EF4-FFF2-40B4-BE49-F238E27FC236}">
                <a16:creationId xmlns:a16="http://schemas.microsoft.com/office/drawing/2014/main" id="{02264B8F-B9F7-D54A-A669-A699985A1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 y="208012"/>
            <a:ext cx="4743958" cy="3373895"/>
          </a:xfrm>
          <a:prstGeom prst="rect">
            <a:avLst/>
          </a:prstGeom>
        </p:spPr>
      </p:pic>
      <p:pic>
        <p:nvPicPr>
          <p:cNvPr id="5" name="Picture 4">
            <a:extLst>
              <a:ext uri="{FF2B5EF4-FFF2-40B4-BE49-F238E27FC236}">
                <a16:creationId xmlns:a16="http://schemas.microsoft.com/office/drawing/2014/main" id="{45AA9F28-3719-0046-BD3F-2935D8FDF0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4308" y="208012"/>
            <a:ext cx="5551932" cy="3115603"/>
          </a:xfrm>
          <a:prstGeom prst="rect">
            <a:avLst/>
          </a:prstGeom>
        </p:spPr>
      </p:pic>
    </p:spTree>
    <p:extLst>
      <p:ext uri="{BB962C8B-B14F-4D97-AF65-F5344CB8AC3E}">
        <p14:creationId xmlns:p14="http://schemas.microsoft.com/office/powerpoint/2010/main" val="120788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4A6ACC-F262-3E49-8C5C-CF0E679D6864}"/>
              </a:ext>
            </a:extLst>
          </p:cNvPr>
          <p:cNvSpPr>
            <a:spLocks noGrp="1"/>
          </p:cNvSpPr>
          <p:nvPr>
            <p:ph type="sldNum" sz="quarter" idx="4"/>
          </p:nvPr>
        </p:nvSpPr>
        <p:spPr/>
        <p:txBody>
          <a:bodyPr/>
          <a:lstStyle/>
          <a:p>
            <a:fld id="{933A556B-7C63-244D-9B7C-B0EA8042B330}" type="slidenum">
              <a:rPr lang="en-US" smtClean="0"/>
              <a:pPr/>
              <a:t>4</a:t>
            </a:fld>
            <a:endParaRPr lang="en-US" sz="1000"/>
          </a:p>
        </p:txBody>
      </p:sp>
      <p:pic>
        <p:nvPicPr>
          <p:cNvPr id="3" name="Picture 2">
            <a:extLst>
              <a:ext uri="{FF2B5EF4-FFF2-40B4-BE49-F238E27FC236}">
                <a16:creationId xmlns:a16="http://schemas.microsoft.com/office/drawing/2014/main" id="{97F3681B-3E04-B24F-8F76-C20F2E0D42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3822" y="221250"/>
            <a:ext cx="7980530" cy="5749752"/>
          </a:xfrm>
          <a:prstGeom prst="rect">
            <a:avLst/>
          </a:prstGeom>
        </p:spPr>
      </p:pic>
      <p:sp>
        <p:nvSpPr>
          <p:cNvPr id="4" name="Oval 3">
            <a:extLst>
              <a:ext uri="{FF2B5EF4-FFF2-40B4-BE49-F238E27FC236}">
                <a16:creationId xmlns:a16="http://schemas.microsoft.com/office/drawing/2014/main" id="{B00C57F2-D861-0E40-BF3A-07A63ED9BF1F}"/>
              </a:ext>
            </a:extLst>
          </p:cNvPr>
          <p:cNvSpPr/>
          <p:nvPr/>
        </p:nvSpPr>
        <p:spPr>
          <a:xfrm>
            <a:off x="8575073" y="3182586"/>
            <a:ext cx="3355210" cy="1049195"/>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ECE2C4-F670-C644-A054-3D0E0A4C6CE7}"/>
              </a:ext>
            </a:extLst>
          </p:cNvPr>
          <p:cNvSpPr txBox="1"/>
          <p:nvPr/>
        </p:nvSpPr>
        <p:spPr>
          <a:xfrm>
            <a:off x="10118100" y="1857184"/>
            <a:ext cx="800219" cy="369332"/>
          </a:xfrm>
          <a:prstGeom prst="rect">
            <a:avLst/>
          </a:prstGeom>
          <a:noFill/>
        </p:spPr>
        <p:txBody>
          <a:bodyPr wrap="none" rtlCol="0">
            <a:spAutoFit/>
          </a:bodyPr>
          <a:lstStyle/>
          <a:p>
            <a:r>
              <a:rPr lang="en-US" dirty="0"/>
              <a:t>HEET</a:t>
            </a:r>
          </a:p>
        </p:txBody>
      </p:sp>
      <p:cxnSp>
        <p:nvCxnSpPr>
          <p:cNvPr id="7" name="Straight Arrow Connector 6">
            <a:extLst>
              <a:ext uri="{FF2B5EF4-FFF2-40B4-BE49-F238E27FC236}">
                <a16:creationId xmlns:a16="http://schemas.microsoft.com/office/drawing/2014/main" id="{2E1EEBE3-BA41-9A48-8317-918712A63137}"/>
              </a:ext>
            </a:extLst>
          </p:cNvPr>
          <p:cNvCxnSpPr>
            <a:cxnSpLocks/>
          </p:cNvCxnSpPr>
          <p:nvPr/>
        </p:nvCxnSpPr>
        <p:spPr>
          <a:xfrm flipH="1">
            <a:off x="9987148" y="2226516"/>
            <a:ext cx="531061" cy="120248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B8327C-0988-4977-41F6-A9FC74E4949B}"/>
              </a:ext>
            </a:extLst>
          </p:cNvPr>
          <p:cNvSpPr txBox="1"/>
          <p:nvPr/>
        </p:nvSpPr>
        <p:spPr>
          <a:xfrm>
            <a:off x="2642811" y="6236640"/>
            <a:ext cx="3453189" cy="400110"/>
          </a:xfrm>
          <a:prstGeom prst="rect">
            <a:avLst/>
          </a:prstGeom>
          <a:noFill/>
        </p:spPr>
        <p:txBody>
          <a:bodyPr wrap="none" rtlCol="0">
            <a:spAutoFit/>
          </a:bodyPr>
          <a:lstStyle/>
          <a:p>
            <a:r>
              <a:rPr lang="en-US" sz="2000" b="1" dirty="0">
                <a:solidFill>
                  <a:srgbClr val="C00000"/>
                </a:solidFill>
              </a:rPr>
              <a:t>SEE = Single Event Effects</a:t>
            </a:r>
          </a:p>
        </p:txBody>
      </p:sp>
      <p:pic>
        <p:nvPicPr>
          <p:cNvPr id="8" name="Picture 7">
            <a:extLst>
              <a:ext uri="{FF2B5EF4-FFF2-40B4-BE49-F238E27FC236}">
                <a16:creationId xmlns:a16="http://schemas.microsoft.com/office/drawing/2014/main" id="{45B78F95-8203-F9CC-1D11-1A10B718B5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3119"/>
            <a:ext cx="3657600" cy="2444639"/>
          </a:xfrm>
          <a:prstGeom prst="rect">
            <a:avLst/>
          </a:prstGeom>
        </p:spPr>
      </p:pic>
      <p:pic>
        <p:nvPicPr>
          <p:cNvPr id="10" name="Picture 9">
            <a:extLst>
              <a:ext uri="{FF2B5EF4-FFF2-40B4-BE49-F238E27FC236}">
                <a16:creationId xmlns:a16="http://schemas.microsoft.com/office/drawing/2014/main" id="{4ED9BC95-1734-69CA-45D3-04B16F1392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93" y="2919712"/>
            <a:ext cx="4300947" cy="3224973"/>
          </a:xfrm>
          <a:prstGeom prst="rect">
            <a:avLst/>
          </a:prstGeom>
        </p:spPr>
      </p:pic>
      <p:sp>
        <p:nvSpPr>
          <p:cNvPr id="13" name="Rectangle 12">
            <a:extLst>
              <a:ext uri="{FF2B5EF4-FFF2-40B4-BE49-F238E27FC236}">
                <a16:creationId xmlns:a16="http://schemas.microsoft.com/office/drawing/2014/main" id="{243599BB-FFA5-BD84-CFF4-0B7948FA828F}"/>
              </a:ext>
            </a:extLst>
          </p:cNvPr>
          <p:cNvSpPr/>
          <p:nvPr/>
        </p:nvSpPr>
        <p:spPr>
          <a:xfrm>
            <a:off x="11404257" y="5688281"/>
            <a:ext cx="352314" cy="282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74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9A332-1530-E14C-9AD9-6D0EA08161F2}"/>
              </a:ext>
            </a:extLst>
          </p:cNvPr>
          <p:cNvSpPr>
            <a:spLocks noGrp="1"/>
          </p:cNvSpPr>
          <p:nvPr>
            <p:ph type="sldNum" sz="quarter" idx="4"/>
          </p:nvPr>
        </p:nvSpPr>
        <p:spPr/>
        <p:txBody>
          <a:bodyPr/>
          <a:lstStyle/>
          <a:p>
            <a:fld id="{933A556B-7C63-244D-9B7C-B0EA8042B330}" type="slidenum">
              <a:rPr lang="en-US" smtClean="0"/>
              <a:pPr/>
              <a:t>5</a:t>
            </a:fld>
            <a:endParaRPr lang="en-US" sz="1000"/>
          </a:p>
        </p:txBody>
      </p:sp>
      <p:pic>
        <p:nvPicPr>
          <p:cNvPr id="3" name="Picture 2">
            <a:extLst>
              <a:ext uri="{FF2B5EF4-FFF2-40B4-BE49-F238E27FC236}">
                <a16:creationId xmlns:a16="http://schemas.microsoft.com/office/drawing/2014/main" id="{7D63D379-414F-DA4F-BF2C-023CA51C77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956" y="0"/>
            <a:ext cx="6751828" cy="3793780"/>
          </a:xfrm>
          <a:prstGeom prst="rect">
            <a:avLst/>
          </a:prstGeom>
        </p:spPr>
      </p:pic>
      <p:pic>
        <p:nvPicPr>
          <p:cNvPr id="4" name="Picture 3">
            <a:extLst>
              <a:ext uri="{FF2B5EF4-FFF2-40B4-BE49-F238E27FC236}">
                <a16:creationId xmlns:a16="http://schemas.microsoft.com/office/drawing/2014/main" id="{E3055360-6448-4C41-970F-41B514DA97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5874" y="2505960"/>
            <a:ext cx="7453246" cy="4175760"/>
          </a:xfrm>
          <a:prstGeom prst="rect">
            <a:avLst/>
          </a:prstGeom>
        </p:spPr>
      </p:pic>
      <p:sp>
        <p:nvSpPr>
          <p:cNvPr id="5" name="Oval 4">
            <a:extLst>
              <a:ext uri="{FF2B5EF4-FFF2-40B4-BE49-F238E27FC236}">
                <a16:creationId xmlns:a16="http://schemas.microsoft.com/office/drawing/2014/main" id="{CA4D1BD9-6AD2-984C-AF10-501ED06C122F}"/>
              </a:ext>
            </a:extLst>
          </p:cNvPr>
          <p:cNvSpPr/>
          <p:nvPr/>
        </p:nvSpPr>
        <p:spPr>
          <a:xfrm>
            <a:off x="8046720" y="5205984"/>
            <a:ext cx="3377184" cy="111061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9BEFBC-7C65-D148-BBF8-8311B5571D2C}"/>
              </a:ext>
            </a:extLst>
          </p:cNvPr>
          <p:cNvSpPr txBox="1"/>
          <p:nvPr/>
        </p:nvSpPr>
        <p:spPr>
          <a:xfrm>
            <a:off x="326845" y="4282654"/>
            <a:ext cx="3249672" cy="923330"/>
          </a:xfrm>
          <a:prstGeom prst="rect">
            <a:avLst/>
          </a:prstGeom>
          <a:noFill/>
        </p:spPr>
        <p:txBody>
          <a:bodyPr wrap="none" rtlCol="0">
            <a:spAutoFit/>
          </a:bodyPr>
          <a:lstStyle/>
          <a:p>
            <a:r>
              <a:rPr lang="en-US" dirty="0"/>
              <a:t>Note:</a:t>
            </a:r>
          </a:p>
          <a:p>
            <a:r>
              <a:rPr lang="en-US" dirty="0"/>
              <a:t>FRIB/MSU &lt; 100 MeV/n</a:t>
            </a:r>
          </a:p>
          <a:p>
            <a:r>
              <a:rPr lang="en-US" dirty="0"/>
              <a:t>HEET:           40 - 2500 MeV/n</a:t>
            </a:r>
          </a:p>
        </p:txBody>
      </p:sp>
      <p:cxnSp>
        <p:nvCxnSpPr>
          <p:cNvPr id="8" name="Straight Arrow Connector 7">
            <a:extLst>
              <a:ext uri="{FF2B5EF4-FFF2-40B4-BE49-F238E27FC236}">
                <a16:creationId xmlns:a16="http://schemas.microsoft.com/office/drawing/2014/main" id="{EF6807DD-63D6-3740-AE28-4DB6ADB10507}"/>
              </a:ext>
            </a:extLst>
          </p:cNvPr>
          <p:cNvCxnSpPr>
            <a:cxnSpLocks/>
          </p:cNvCxnSpPr>
          <p:nvPr/>
        </p:nvCxnSpPr>
        <p:spPr>
          <a:xfrm>
            <a:off x="3486912" y="5084917"/>
            <a:ext cx="4559808" cy="572171"/>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29F48A-08C2-F44D-AC27-209CD6E3A499}"/>
              </a:ext>
            </a:extLst>
          </p:cNvPr>
          <p:cNvSpPr txBox="1"/>
          <p:nvPr/>
        </p:nvSpPr>
        <p:spPr>
          <a:xfrm>
            <a:off x="7034784" y="591261"/>
            <a:ext cx="5234441" cy="1323439"/>
          </a:xfrm>
          <a:prstGeom prst="rect">
            <a:avLst/>
          </a:prstGeom>
          <a:noFill/>
        </p:spPr>
        <p:txBody>
          <a:bodyPr wrap="square" rtlCol="0">
            <a:spAutoFit/>
          </a:bodyPr>
          <a:lstStyle/>
          <a:p>
            <a:r>
              <a:rPr lang="en-US" sz="1600" dirty="0"/>
              <a:t>The AGS is capable of going as high as &gt; 10 GeV/n.</a:t>
            </a:r>
          </a:p>
          <a:p>
            <a:r>
              <a:rPr lang="en-US" sz="1600" dirty="0"/>
              <a:t>No users envision going this high, so current stakeholders specify that 2500 MeV/n is sufficient. However, future upgrades would only require modifying part of the external beamline and adding a second one.</a:t>
            </a:r>
          </a:p>
        </p:txBody>
      </p:sp>
      <p:sp>
        <p:nvSpPr>
          <p:cNvPr id="10" name="TextBox 9">
            <a:extLst>
              <a:ext uri="{FF2B5EF4-FFF2-40B4-BE49-F238E27FC236}">
                <a16:creationId xmlns:a16="http://schemas.microsoft.com/office/drawing/2014/main" id="{64C85076-FFCB-924D-AB5C-7722C10AB24E}"/>
              </a:ext>
            </a:extLst>
          </p:cNvPr>
          <p:cNvSpPr txBox="1"/>
          <p:nvPr/>
        </p:nvSpPr>
        <p:spPr>
          <a:xfrm>
            <a:off x="334984" y="5817564"/>
            <a:ext cx="3731211" cy="338554"/>
          </a:xfrm>
          <a:prstGeom prst="rect">
            <a:avLst/>
          </a:prstGeom>
          <a:noFill/>
        </p:spPr>
        <p:txBody>
          <a:bodyPr wrap="square">
            <a:spAutoFit/>
          </a:bodyPr>
          <a:lstStyle/>
          <a:p>
            <a:r>
              <a:rPr lang="en-US" sz="1600">
                <a:hlinkClick r:id="rId5"/>
              </a:rPr>
              <a:t>https://nscl.msu.edu/users/beams.html</a:t>
            </a:r>
            <a:endParaRPr lang="en-US" sz="1600"/>
          </a:p>
        </p:txBody>
      </p:sp>
    </p:spTree>
    <p:extLst>
      <p:ext uri="{BB962C8B-B14F-4D97-AF65-F5344CB8AC3E}">
        <p14:creationId xmlns:p14="http://schemas.microsoft.com/office/powerpoint/2010/main" val="2523802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946" name="Group 2">
            <a:extLst>
              <a:ext uri="{FF2B5EF4-FFF2-40B4-BE49-F238E27FC236}">
                <a16:creationId xmlns:a16="http://schemas.microsoft.com/office/drawing/2014/main" id="{F8678BD8-574C-568B-ACED-C57BC9485B4B}"/>
              </a:ext>
            </a:extLst>
          </p:cNvPr>
          <p:cNvGrpSpPr>
            <a:grpSpLocks/>
          </p:cNvGrpSpPr>
          <p:nvPr/>
        </p:nvGrpSpPr>
        <p:grpSpPr bwMode="auto">
          <a:xfrm>
            <a:off x="6219826" y="28576"/>
            <a:ext cx="4448175" cy="6067425"/>
            <a:chOff x="2880" y="96"/>
            <a:chExt cx="2802" cy="3822"/>
          </a:xfrm>
        </p:grpSpPr>
        <p:pic>
          <p:nvPicPr>
            <p:cNvPr id="21522" name="Picture 3" descr="GCRComposition">
              <a:extLst>
                <a:ext uri="{FF2B5EF4-FFF2-40B4-BE49-F238E27FC236}">
                  <a16:creationId xmlns:a16="http://schemas.microsoft.com/office/drawing/2014/main" id="{AC586325-377E-CCA9-7AF4-B212D12A41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0" y="96"/>
              <a:ext cx="2802" cy="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8" name="Rectangle 4">
              <a:extLst>
                <a:ext uri="{FF2B5EF4-FFF2-40B4-BE49-F238E27FC236}">
                  <a16:creationId xmlns:a16="http://schemas.microsoft.com/office/drawing/2014/main" id="{17DBC3CE-2BC6-A4EE-88D5-02DB9866FEF8}"/>
                </a:ext>
              </a:extLst>
            </p:cNvPr>
            <p:cNvSpPr>
              <a:spLocks noChangeArrowheads="1"/>
            </p:cNvSpPr>
            <p:nvPr/>
          </p:nvSpPr>
          <p:spPr bwMode="auto">
            <a:xfrm>
              <a:off x="3080" y="144"/>
              <a:ext cx="1048" cy="1856"/>
            </a:xfrm>
            <a:prstGeom prst="rect">
              <a:avLst/>
            </a:prstGeom>
            <a:noFill/>
            <a:ln w="127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ndParaRPr>
            </a:p>
          </p:txBody>
        </p:sp>
      </p:grpSp>
      <p:pic>
        <p:nvPicPr>
          <p:cNvPr id="21517" name="Picture 6" descr="Spectra">
            <a:extLst>
              <a:ext uri="{FF2B5EF4-FFF2-40B4-BE49-F238E27FC236}">
                <a16:creationId xmlns:a16="http://schemas.microsoft.com/office/drawing/2014/main" id="{8CB6CF5E-13B1-8C4B-1D7E-449756D9A0B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1088" y="1"/>
            <a:ext cx="4506912"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1" name="Text Box 7">
            <a:extLst>
              <a:ext uri="{FF2B5EF4-FFF2-40B4-BE49-F238E27FC236}">
                <a16:creationId xmlns:a16="http://schemas.microsoft.com/office/drawing/2014/main" id="{AD0DE8C7-726F-CAA6-D883-9E0E8551F71C}"/>
              </a:ext>
            </a:extLst>
          </p:cNvPr>
          <p:cNvSpPr txBox="1">
            <a:spLocks noChangeArrowheads="1"/>
          </p:cNvSpPr>
          <p:nvPr/>
        </p:nvSpPr>
        <p:spPr bwMode="auto">
          <a:xfrm>
            <a:off x="8782050" y="1154114"/>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2000">
                <a:solidFill>
                  <a:schemeClr val="tx2"/>
                </a:solidFill>
                <a:latin typeface="Times New Roman" charset="0"/>
              </a:rPr>
              <a:t>H</a:t>
            </a:r>
          </a:p>
        </p:txBody>
      </p:sp>
      <p:sp>
        <p:nvSpPr>
          <p:cNvPr id="338952" name="Text Box 8">
            <a:extLst>
              <a:ext uri="{FF2B5EF4-FFF2-40B4-BE49-F238E27FC236}">
                <a16:creationId xmlns:a16="http://schemas.microsoft.com/office/drawing/2014/main" id="{8A518677-4E2E-C4D9-D0B6-50088D3388FA}"/>
              </a:ext>
            </a:extLst>
          </p:cNvPr>
          <p:cNvSpPr txBox="1">
            <a:spLocks noChangeArrowheads="1"/>
          </p:cNvSpPr>
          <p:nvPr/>
        </p:nvSpPr>
        <p:spPr bwMode="auto">
          <a:xfrm>
            <a:off x="7537450" y="1192214"/>
            <a:ext cx="481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2000">
                <a:solidFill>
                  <a:schemeClr val="tx2"/>
                </a:solidFill>
                <a:latin typeface="Times New Roman" charset="0"/>
              </a:rPr>
              <a:t>He</a:t>
            </a:r>
          </a:p>
        </p:txBody>
      </p:sp>
      <p:sp>
        <p:nvSpPr>
          <p:cNvPr id="338953" name="Text Box 9">
            <a:extLst>
              <a:ext uri="{FF2B5EF4-FFF2-40B4-BE49-F238E27FC236}">
                <a16:creationId xmlns:a16="http://schemas.microsoft.com/office/drawing/2014/main" id="{5BF7B7E0-0EC1-A1CF-768F-52C8485E59A4}"/>
              </a:ext>
            </a:extLst>
          </p:cNvPr>
          <p:cNvSpPr txBox="1">
            <a:spLocks noChangeArrowheads="1"/>
          </p:cNvSpPr>
          <p:nvPr/>
        </p:nvSpPr>
        <p:spPr bwMode="auto">
          <a:xfrm>
            <a:off x="7550150" y="1738314"/>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2000">
                <a:solidFill>
                  <a:schemeClr val="tx2"/>
                </a:solidFill>
                <a:latin typeface="Times New Roman" charset="0"/>
              </a:rPr>
              <a:t>C</a:t>
            </a:r>
          </a:p>
        </p:txBody>
      </p:sp>
      <p:sp>
        <p:nvSpPr>
          <p:cNvPr id="338954" name="Text Box 10">
            <a:extLst>
              <a:ext uri="{FF2B5EF4-FFF2-40B4-BE49-F238E27FC236}">
                <a16:creationId xmlns:a16="http://schemas.microsoft.com/office/drawing/2014/main" id="{EF9E21B6-D8B4-BC5B-B398-B7DE994CD00D}"/>
              </a:ext>
            </a:extLst>
          </p:cNvPr>
          <p:cNvSpPr txBox="1">
            <a:spLocks noChangeArrowheads="1"/>
          </p:cNvSpPr>
          <p:nvPr/>
        </p:nvSpPr>
        <p:spPr bwMode="auto">
          <a:xfrm>
            <a:off x="7562850" y="2398714"/>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2000">
                <a:solidFill>
                  <a:schemeClr val="tx2"/>
                </a:solidFill>
                <a:latin typeface="Times New Roman" charset="0"/>
              </a:rPr>
              <a:t>Fe</a:t>
            </a:r>
          </a:p>
        </p:txBody>
      </p:sp>
      <p:sp>
        <p:nvSpPr>
          <p:cNvPr id="338955" name="Rectangle 11">
            <a:extLst>
              <a:ext uri="{FF2B5EF4-FFF2-40B4-BE49-F238E27FC236}">
                <a16:creationId xmlns:a16="http://schemas.microsoft.com/office/drawing/2014/main" id="{91FBAA2C-EB67-941E-B8BE-906B24FBC486}"/>
              </a:ext>
            </a:extLst>
          </p:cNvPr>
          <p:cNvSpPr>
            <a:spLocks noGrp="1" noChangeArrowheads="1"/>
          </p:cNvSpPr>
          <p:nvPr>
            <p:ph type="title"/>
          </p:nvPr>
        </p:nvSpPr>
        <p:spPr>
          <a:xfrm>
            <a:off x="1828800" y="228600"/>
            <a:ext cx="5334000" cy="685800"/>
          </a:xfrm>
        </p:spPr>
        <p:txBody>
          <a:bodyPr>
            <a:normAutofit fontScale="90000"/>
          </a:bodyPr>
          <a:lstStyle/>
          <a:p>
            <a:pPr>
              <a:defRPr/>
            </a:pPr>
            <a:r>
              <a:rPr lang="en-US" altLang="en-US" dirty="0"/>
              <a:t>Space Weather</a:t>
            </a:r>
          </a:p>
        </p:txBody>
      </p:sp>
      <p:sp>
        <p:nvSpPr>
          <p:cNvPr id="338956" name="Rectangle 12">
            <a:extLst>
              <a:ext uri="{FF2B5EF4-FFF2-40B4-BE49-F238E27FC236}">
                <a16:creationId xmlns:a16="http://schemas.microsoft.com/office/drawing/2014/main" id="{CEC37B3B-7636-A65D-83AB-ADA9FCDF6C67}"/>
              </a:ext>
            </a:extLst>
          </p:cNvPr>
          <p:cNvSpPr>
            <a:spLocks noGrp="1" noChangeArrowheads="1"/>
          </p:cNvSpPr>
          <p:nvPr>
            <p:ph type="body" idx="1"/>
          </p:nvPr>
        </p:nvSpPr>
        <p:spPr>
          <a:xfrm>
            <a:off x="1104900" y="1159669"/>
            <a:ext cx="8305800" cy="4953000"/>
          </a:xfrm>
        </p:spPr>
        <p:txBody>
          <a:bodyPr/>
          <a:lstStyle/>
          <a:p>
            <a:pPr>
              <a:buFont typeface="Monotype Sorts" charset="2"/>
              <a:buNone/>
              <a:defRPr/>
            </a:pPr>
            <a:r>
              <a:rPr lang="en-US" altLang="en-US" sz="2400" dirty="0"/>
              <a:t>Charged Ionizing Radiation</a:t>
            </a:r>
          </a:p>
          <a:p>
            <a:pPr>
              <a:buFont typeface="Monotype Sorts" charset="2"/>
              <a:buNone/>
              <a:defRPr/>
            </a:pPr>
            <a:r>
              <a:rPr lang="en-US" altLang="en-US" sz="2400" dirty="0"/>
              <a:t>Outer-Space is full of them</a:t>
            </a:r>
          </a:p>
          <a:p>
            <a:pPr>
              <a:defRPr/>
            </a:pPr>
            <a:endParaRPr lang="en-US" altLang="en-US" sz="2400" b="1" dirty="0">
              <a:solidFill>
                <a:srgbClr val="002060"/>
              </a:solidFill>
            </a:endParaRPr>
          </a:p>
          <a:p>
            <a:pPr>
              <a:defRPr/>
            </a:pPr>
            <a:r>
              <a:rPr lang="en-US" altLang="en-US" sz="2400" b="1" dirty="0">
                <a:solidFill>
                  <a:srgbClr val="002060"/>
                </a:solidFill>
              </a:rPr>
              <a:t>Solar Particle Events </a:t>
            </a:r>
          </a:p>
          <a:p>
            <a:pPr>
              <a:defRPr/>
            </a:pPr>
            <a:r>
              <a:rPr lang="en-US" altLang="en-US" sz="2400" b="1" dirty="0">
                <a:solidFill>
                  <a:srgbClr val="002060"/>
                </a:solidFill>
              </a:rPr>
              <a:t>Trapped protons in Van Allen Belts</a:t>
            </a:r>
          </a:p>
          <a:p>
            <a:pPr>
              <a:defRPr/>
            </a:pPr>
            <a:r>
              <a:rPr lang="en-US" altLang="en-US" sz="2400" b="1" dirty="0">
                <a:solidFill>
                  <a:srgbClr val="002060"/>
                </a:solidFill>
              </a:rPr>
              <a:t>Galactic Cosmic Radiation</a:t>
            </a:r>
          </a:p>
          <a:p>
            <a:pPr>
              <a:buFont typeface="Monotype Sorts" charset="2"/>
              <a:buNone/>
              <a:defRPr/>
            </a:pPr>
            <a:endParaRPr lang="en-US" altLang="en-US" sz="2400" dirty="0"/>
          </a:p>
        </p:txBody>
      </p:sp>
      <p:sp>
        <p:nvSpPr>
          <p:cNvPr id="21512" name="TextBox 19">
            <a:extLst>
              <a:ext uri="{FF2B5EF4-FFF2-40B4-BE49-F238E27FC236}">
                <a16:creationId xmlns:a16="http://schemas.microsoft.com/office/drawing/2014/main" id="{EC8A785C-5069-C399-9933-3FEAED2FFCB9}"/>
              </a:ext>
            </a:extLst>
          </p:cNvPr>
          <p:cNvSpPr txBox="1">
            <a:spLocks noChangeArrowheads="1"/>
          </p:cNvSpPr>
          <p:nvPr/>
        </p:nvSpPr>
        <p:spPr bwMode="auto">
          <a:xfrm>
            <a:off x="1106489" y="4501430"/>
            <a:ext cx="3962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ea typeface="ＭＳ Ｐゴシック" panose="020B0600070205080204" pitchFamily="34" charset="-128"/>
              </a:rPr>
              <a:t>Figures reproduced from:</a:t>
            </a:r>
          </a:p>
          <a:p>
            <a:pPr>
              <a:buFontTx/>
              <a:buAutoNum type="arabicPeriod"/>
            </a:pPr>
            <a:r>
              <a:rPr lang="en-US" altLang="en-US" sz="1200" dirty="0" err="1">
                <a:ea typeface="ＭＳ Ｐゴシック" panose="020B0600070205080204" pitchFamily="34" charset="-128"/>
              </a:rPr>
              <a:t>Mewaldt</a:t>
            </a:r>
            <a:r>
              <a:rPr lang="en-US" altLang="en-US" sz="1200" dirty="0">
                <a:ea typeface="ＭＳ Ｐゴシック" panose="020B0600070205080204" pitchFamily="34" charset="-128"/>
              </a:rPr>
              <a:t>, R.A., "Elemental Composition and Energy Spectra of Galactic Cosmic Rays”, Interplanetary Particle Environment, JPL Publications 88-28, edited by </a:t>
            </a:r>
            <a:r>
              <a:rPr lang="en-US" altLang="en-US" sz="1200" dirty="0" err="1">
                <a:ea typeface="ＭＳ Ｐゴシック" panose="020B0600070205080204" pitchFamily="34" charset="-128"/>
              </a:rPr>
              <a:t>J.~Feynman</a:t>
            </a:r>
            <a:r>
              <a:rPr lang="en-US" altLang="en-US" sz="1200" dirty="0">
                <a:ea typeface="ＭＳ Ｐゴシック" panose="020B0600070205080204" pitchFamily="34" charset="-128"/>
              </a:rPr>
              <a:t> and </a:t>
            </a:r>
            <a:r>
              <a:rPr lang="en-US" altLang="en-US" sz="1200" dirty="0" err="1">
                <a:ea typeface="ＭＳ Ｐゴシック" panose="020B0600070205080204" pitchFamily="34" charset="-128"/>
              </a:rPr>
              <a:t>S.~Gabriel</a:t>
            </a:r>
            <a:r>
              <a:rPr lang="en-US" altLang="en-US" sz="1200" dirty="0">
                <a:ea typeface="ＭＳ Ｐゴシック" panose="020B0600070205080204" pitchFamily="34" charset="-128"/>
              </a:rPr>
              <a:t>, NASA Jet Propulsion Laboratory, Pasadena, CA, 1988</a:t>
            </a:r>
          </a:p>
          <a:p>
            <a:pPr>
              <a:buFontTx/>
              <a:buAutoNum type="arabicPeriod"/>
            </a:pPr>
            <a:r>
              <a:rPr lang="en-US" altLang="en-US" sz="1200" dirty="0">
                <a:ea typeface="ＭＳ Ｐゴシック" panose="020B0600070205080204" pitchFamily="34" charset="-128"/>
              </a:rPr>
              <a:t>Simpson, J.A., "Elemental and Isotopic Composition of the Galactic Cosmic Rays”, Annual Reviews of Nuclear and Particle Sciences, Vol. 33, 1983, p.706</a:t>
            </a:r>
          </a:p>
          <a:p>
            <a:endParaRPr lang="en-US" altLang="en-US" sz="1200" dirty="0">
              <a:ea typeface="ＭＳ Ｐゴシック" panose="020B0600070205080204" pitchFamily="34" charset="-128"/>
            </a:endParaRPr>
          </a:p>
          <a:p>
            <a:endParaRPr lang="en-US" altLang="en-US" sz="1200" dirty="0">
              <a:ea typeface="ＭＳ Ｐゴシック" panose="020B0600070205080204" pitchFamily="34" charset="-128"/>
            </a:endParaRPr>
          </a:p>
        </p:txBody>
      </p:sp>
      <p:cxnSp>
        <p:nvCxnSpPr>
          <p:cNvPr id="3" name="Straight Arrow Connector 2">
            <a:extLst>
              <a:ext uri="{FF2B5EF4-FFF2-40B4-BE49-F238E27FC236}">
                <a16:creationId xmlns:a16="http://schemas.microsoft.com/office/drawing/2014/main" id="{DAED70FF-DF1B-AF22-51BF-77E7307675E8}"/>
              </a:ext>
            </a:extLst>
          </p:cNvPr>
          <p:cNvCxnSpPr>
            <a:cxnSpLocks/>
          </p:cNvCxnSpPr>
          <p:nvPr/>
        </p:nvCxnSpPr>
        <p:spPr>
          <a:xfrm>
            <a:off x="7512736" y="4979773"/>
            <a:ext cx="786714" cy="0"/>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D53CD43-BE53-FA04-8A9B-68C9AC145463}"/>
              </a:ext>
            </a:extLst>
          </p:cNvPr>
          <p:cNvCxnSpPr>
            <a:cxnSpLocks/>
          </p:cNvCxnSpPr>
          <p:nvPr/>
        </p:nvCxnSpPr>
        <p:spPr>
          <a:xfrm>
            <a:off x="7497977" y="4403125"/>
            <a:ext cx="924524" cy="0"/>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1DA6B0E-E444-F04A-FA90-D7D24FD3D6F6}"/>
              </a:ext>
            </a:extLst>
          </p:cNvPr>
          <p:cNvSpPr txBox="1"/>
          <p:nvPr/>
        </p:nvSpPr>
        <p:spPr>
          <a:xfrm>
            <a:off x="7434934" y="4560178"/>
            <a:ext cx="885179" cy="400110"/>
          </a:xfrm>
          <a:prstGeom prst="rect">
            <a:avLst/>
          </a:prstGeom>
          <a:noFill/>
        </p:spPr>
        <p:txBody>
          <a:bodyPr wrap="none" rtlCol="0">
            <a:spAutoFit/>
          </a:bodyPr>
          <a:lstStyle/>
          <a:p>
            <a:r>
              <a:rPr lang="en-US" sz="2000" b="1" dirty="0">
                <a:solidFill>
                  <a:srgbClr val="FF0000"/>
                </a:solidFill>
              </a:rPr>
              <a:t>NSRL</a:t>
            </a:r>
          </a:p>
        </p:txBody>
      </p:sp>
      <p:sp>
        <p:nvSpPr>
          <p:cNvPr id="9" name="TextBox 8">
            <a:extLst>
              <a:ext uri="{FF2B5EF4-FFF2-40B4-BE49-F238E27FC236}">
                <a16:creationId xmlns:a16="http://schemas.microsoft.com/office/drawing/2014/main" id="{B042AC28-45F4-AF35-DC38-2E81B266DEDF}"/>
              </a:ext>
            </a:extLst>
          </p:cNvPr>
          <p:cNvSpPr txBox="1"/>
          <p:nvPr/>
        </p:nvSpPr>
        <p:spPr>
          <a:xfrm>
            <a:off x="7449362" y="3958435"/>
            <a:ext cx="870751" cy="400110"/>
          </a:xfrm>
          <a:prstGeom prst="rect">
            <a:avLst/>
          </a:prstGeom>
          <a:noFill/>
        </p:spPr>
        <p:txBody>
          <a:bodyPr wrap="none" rtlCol="0">
            <a:spAutoFit/>
          </a:bodyPr>
          <a:lstStyle/>
          <a:p>
            <a:r>
              <a:rPr lang="en-US" sz="2000" b="1" dirty="0">
                <a:solidFill>
                  <a:srgbClr val="FF0000"/>
                </a:solidFill>
              </a:rPr>
              <a:t>HEET</a:t>
            </a:r>
          </a:p>
        </p:txBody>
      </p:sp>
      <p:cxnSp>
        <p:nvCxnSpPr>
          <p:cNvPr id="11" name="Straight Connector 10">
            <a:extLst>
              <a:ext uri="{FF2B5EF4-FFF2-40B4-BE49-F238E27FC236}">
                <a16:creationId xmlns:a16="http://schemas.microsoft.com/office/drawing/2014/main" id="{93C884BB-D102-3F21-8087-055AF4D938D7}"/>
              </a:ext>
            </a:extLst>
          </p:cNvPr>
          <p:cNvCxnSpPr>
            <a:cxnSpLocks/>
          </p:cNvCxnSpPr>
          <p:nvPr/>
        </p:nvCxnSpPr>
        <p:spPr>
          <a:xfrm flipH="1" flipV="1">
            <a:off x="7416800" y="298450"/>
            <a:ext cx="93877" cy="493952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AE1F1A-6E4D-B123-6FB6-A87902C2C5DC}"/>
              </a:ext>
            </a:extLst>
          </p:cNvPr>
          <p:cNvCxnSpPr>
            <a:cxnSpLocks/>
          </p:cNvCxnSpPr>
          <p:nvPr/>
        </p:nvCxnSpPr>
        <p:spPr>
          <a:xfrm flipH="1" flipV="1">
            <a:off x="8335730" y="257778"/>
            <a:ext cx="99471" cy="499131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72B922-B1E2-DA19-54A1-B72CC5185641}"/>
              </a:ext>
            </a:extLst>
          </p:cNvPr>
          <p:cNvCxnSpPr>
            <a:cxnSpLocks/>
          </p:cNvCxnSpPr>
          <p:nvPr/>
        </p:nvCxnSpPr>
        <p:spPr>
          <a:xfrm flipH="1" flipV="1">
            <a:off x="8201026" y="272064"/>
            <a:ext cx="98424" cy="499131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6BA95C-EF08-374F-A546-42DE0619D342}"/>
              </a:ext>
            </a:extLst>
          </p:cNvPr>
          <p:cNvCxnSpPr>
            <a:cxnSpLocks/>
          </p:cNvCxnSpPr>
          <p:nvPr/>
        </p:nvCxnSpPr>
        <p:spPr>
          <a:xfrm flipH="1" flipV="1">
            <a:off x="8709304" y="272063"/>
            <a:ext cx="99471" cy="499131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8ACD837-5F8B-B069-FE9F-06B0412139BD}"/>
              </a:ext>
            </a:extLst>
          </p:cNvPr>
          <p:cNvSpPr txBox="1"/>
          <p:nvPr/>
        </p:nvSpPr>
        <p:spPr>
          <a:xfrm>
            <a:off x="8688522" y="472042"/>
            <a:ext cx="1236236" cy="369332"/>
          </a:xfrm>
          <a:prstGeom prst="rect">
            <a:avLst/>
          </a:prstGeom>
          <a:noFill/>
        </p:spPr>
        <p:txBody>
          <a:bodyPr wrap="none" rtlCol="0">
            <a:spAutoFit/>
          </a:bodyPr>
          <a:lstStyle/>
          <a:p>
            <a:r>
              <a:rPr lang="en-US" dirty="0">
                <a:solidFill>
                  <a:schemeClr val="accent3">
                    <a:lumMod val="50000"/>
                  </a:schemeClr>
                </a:solidFill>
              </a:rPr>
              <a:t>AGS Max.</a:t>
            </a:r>
          </a:p>
        </p:txBody>
      </p:sp>
      <p:sp>
        <p:nvSpPr>
          <p:cNvPr id="28" name="Rectangle 27">
            <a:extLst>
              <a:ext uri="{FF2B5EF4-FFF2-40B4-BE49-F238E27FC236}">
                <a16:creationId xmlns:a16="http://schemas.microsoft.com/office/drawing/2014/main" id="{303F9451-4847-2763-5759-A35A80E60C71}"/>
              </a:ext>
            </a:extLst>
          </p:cNvPr>
          <p:cNvSpPr/>
          <p:nvPr/>
        </p:nvSpPr>
        <p:spPr>
          <a:xfrm>
            <a:off x="9210907" y="5910146"/>
            <a:ext cx="1115122" cy="133815"/>
          </a:xfrm>
          <a:prstGeom prst="rect">
            <a:avLst/>
          </a:prstGeom>
          <a:solidFill>
            <a:srgbClr val="FF0000">
              <a:alpha val="1667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8A87C9B-2CD9-314B-7153-35B020B8F27C}"/>
              </a:ext>
            </a:extLst>
          </p:cNvPr>
          <p:cNvSpPr txBox="1"/>
          <p:nvPr/>
        </p:nvSpPr>
        <p:spPr>
          <a:xfrm>
            <a:off x="10448926" y="1075275"/>
            <a:ext cx="1568605" cy="1323439"/>
          </a:xfrm>
          <a:prstGeom prst="rect">
            <a:avLst/>
          </a:prstGeom>
          <a:noFill/>
        </p:spPr>
        <p:txBody>
          <a:bodyPr wrap="square" rtlCol="0">
            <a:spAutoFit/>
          </a:bodyPr>
          <a:lstStyle/>
          <a:p>
            <a:r>
              <a:rPr lang="en-US" sz="2000" dirty="0"/>
              <a:t>On a Pleasant “day” in space.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D18EBC-985F-B6D2-19F7-B834B43D2827}"/>
              </a:ext>
            </a:extLst>
          </p:cNvPr>
          <p:cNvSpPr>
            <a:spLocks noGrp="1"/>
          </p:cNvSpPr>
          <p:nvPr>
            <p:ph type="title"/>
          </p:nvPr>
        </p:nvSpPr>
        <p:spPr>
          <a:xfrm>
            <a:off x="571500" y="176281"/>
            <a:ext cx="11049000" cy="972898"/>
          </a:xfrm>
        </p:spPr>
        <p:txBody>
          <a:bodyPr>
            <a:normAutofit/>
          </a:bodyPr>
          <a:lstStyle/>
          <a:p>
            <a:r>
              <a:rPr lang="en-US" sz="3600" dirty="0"/>
              <a:t>Solar Proton Events = Coronal Mass Ejections</a:t>
            </a:r>
          </a:p>
        </p:txBody>
      </p:sp>
      <p:pic>
        <p:nvPicPr>
          <p:cNvPr id="6" name="Content Placeholder 5">
            <a:extLst>
              <a:ext uri="{FF2B5EF4-FFF2-40B4-BE49-F238E27FC236}">
                <a16:creationId xmlns:a16="http://schemas.microsoft.com/office/drawing/2014/main" id="{D274C59B-D8EB-57C0-3B23-32D6AB7643E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357897" y="1325562"/>
            <a:ext cx="5650066" cy="4614221"/>
          </a:xfrm>
        </p:spPr>
      </p:pic>
      <p:sp>
        <p:nvSpPr>
          <p:cNvPr id="2" name="Slide Number Placeholder 1">
            <a:extLst>
              <a:ext uri="{FF2B5EF4-FFF2-40B4-BE49-F238E27FC236}">
                <a16:creationId xmlns:a16="http://schemas.microsoft.com/office/drawing/2014/main" id="{8687B5D0-061F-612B-0400-36B38F4A880A}"/>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10" name="Picture 9">
            <a:extLst>
              <a:ext uri="{FF2B5EF4-FFF2-40B4-BE49-F238E27FC236}">
                <a16:creationId xmlns:a16="http://schemas.microsoft.com/office/drawing/2014/main" id="{BFD485EA-0E87-6151-D06B-E0B939611E05}"/>
              </a:ext>
            </a:extLst>
          </p:cNvPr>
          <p:cNvPicPr>
            <a:picLocks noChangeAspect="1"/>
          </p:cNvPicPr>
          <p:nvPr/>
        </p:nvPicPr>
        <p:blipFill>
          <a:blip r:embed="rId4"/>
          <a:stretch>
            <a:fillRect/>
          </a:stretch>
        </p:blipFill>
        <p:spPr>
          <a:xfrm>
            <a:off x="707830" y="1271158"/>
            <a:ext cx="5650067" cy="4723027"/>
          </a:xfrm>
          <a:prstGeom prst="rect">
            <a:avLst/>
          </a:prstGeom>
        </p:spPr>
      </p:pic>
      <p:sp>
        <p:nvSpPr>
          <p:cNvPr id="5" name="TextBox 4">
            <a:extLst>
              <a:ext uri="{FF2B5EF4-FFF2-40B4-BE49-F238E27FC236}">
                <a16:creationId xmlns:a16="http://schemas.microsoft.com/office/drawing/2014/main" id="{F6F94D31-EDE0-E880-42F7-4AD115016A11}"/>
              </a:ext>
            </a:extLst>
          </p:cNvPr>
          <p:cNvSpPr txBox="1"/>
          <p:nvPr/>
        </p:nvSpPr>
        <p:spPr>
          <a:xfrm>
            <a:off x="2455906" y="1002396"/>
            <a:ext cx="3741353" cy="646331"/>
          </a:xfrm>
          <a:prstGeom prst="rect">
            <a:avLst/>
          </a:prstGeom>
          <a:noFill/>
        </p:spPr>
        <p:txBody>
          <a:bodyPr wrap="square">
            <a:spAutoFit/>
          </a:bodyPr>
          <a:lstStyle/>
          <a:p>
            <a:pPr>
              <a:defRPr/>
            </a:pPr>
            <a:r>
              <a:rPr lang="en-US" altLang="en-US" sz="1800" dirty="0"/>
              <a:t>Trapped protons in Van Allen Belts cover same energy range</a:t>
            </a:r>
          </a:p>
        </p:txBody>
      </p:sp>
    </p:spTree>
    <p:extLst>
      <p:ext uri="{BB962C8B-B14F-4D97-AF65-F5344CB8AC3E}">
        <p14:creationId xmlns:p14="http://schemas.microsoft.com/office/powerpoint/2010/main" val="16742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3CBA-6870-5AC0-1A48-7A74F392AA4F}"/>
              </a:ext>
            </a:extLst>
          </p:cNvPr>
          <p:cNvSpPr>
            <a:spLocks noGrp="1"/>
          </p:cNvSpPr>
          <p:nvPr>
            <p:ph type="title"/>
          </p:nvPr>
        </p:nvSpPr>
        <p:spPr>
          <a:xfrm>
            <a:off x="571500" y="0"/>
            <a:ext cx="11049000" cy="1325563"/>
          </a:xfrm>
        </p:spPr>
        <p:txBody>
          <a:bodyPr/>
          <a:lstStyle/>
          <a:p>
            <a:r>
              <a:rPr lang="en-US" dirty="0"/>
              <a:t>Galactic Cosmic Rays = HZE Particles</a:t>
            </a:r>
          </a:p>
        </p:txBody>
      </p:sp>
      <p:sp>
        <p:nvSpPr>
          <p:cNvPr id="4" name="Slide Number Placeholder 3">
            <a:extLst>
              <a:ext uri="{FF2B5EF4-FFF2-40B4-BE49-F238E27FC236}">
                <a16:creationId xmlns:a16="http://schemas.microsoft.com/office/drawing/2014/main" id="{220E52EE-8BD6-D881-6D91-5D954D7C3C37}"/>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6" name="Picture 3">
            <a:extLst>
              <a:ext uri="{FF2B5EF4-FFF2-40B4-BE49-F238E27FC236}">
                <a16:creationId xmlns:a16="http://schemas.microsoft.com/office/drawing/2014/main" id="{61019C1D-5E2F-4D9F-C19F-77BC744C3DC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9384" y="1325563"/>
            <a:ext cx="5242616" cy="387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a:extLst>
              <a:ext uri="{FF2B5EF4-FFF2-40B4-BE49-F238E27FC236}">
                <a16:creationId xmlns:a16="http://schemas.microsoft.com/office/drawing/2014/main" id="{5F2040F4-3D39-005E-3A5F-707CD77D6448}"/>
              </a:ext>
            </a:extLst>
          </p:cNvPr>
          <p:cNvSpPr>
            <a:spLocks noChangeArrowheads="1"/>
          </p:cNvSpPr>
          <p:nvPr/>
        </p:nvSpPr>
        <p:spPr bwMode="auto">
          <a:xfrm>
            <a:off x="10340718" y="5566872"/>
            <a:ext cx="1851282" cy="45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ea typeface="ＭＳ Ｐゴシック" panose="020B0600070205080204" pitchFamily="34" charset="-128"/>
              </a:rPr>
              <a:t>EGRET Team</a:t>
            </a:r>
          </a:p>
        </p:txBody>
      </p:sp>
      <p:sp>
        <p:nvSpPr>
          <p:cNvPr id="10" name="Content Placeholder 2">
            <a:extLst>
              <a:ext uri="{FF2B5EF4-FFF2-40B4-BE49-F238E27FC236}">
                <a16:creationId xmlns:a16="http://schemas.microsoft.com/office/drawing/2014/main" id="{A3AC6B4C-DC90-AE0D-8D02-B87B263CC362}"/>
              </a:ext>
            </a:extLst>
          </p:cNvPr>
          <p:cNvSpPr>
            <a:spLocks noGrp="1"/>
          </p:cNvSpPr>
          <p:nvPr>
            <p:ph sz="half" idx="1"/>
          </p:nvPr>
        </p:nvSpPr>
        <p:spPr>
          <a:xfrm>
            <a:off x="242112" y="1019129"/>
            <a:ext cx="6615887" cy="1008112"/>
          </a:xfrm>
        </p:spPr>
        <p:txBody>
          <a:bodyPr/>
          <a:lstStyle/>
          <a:p>
            <a:pPr marL="0" indent="0">
              <a:buNone/>
            </a:pPr>
            <a:r>
              <a:rPr lang="en-US" sz="2400" dirty="0">
                <a:solidFill>
                  <a:srgbClr val="C45230"/>
                </a:solidFill>
                <a:effectLst>
                  <a:outerShdw blurRad="50800" dist="38100" dir="2700000" algn="tl" rotWithShape="0">
                    <a:prstClr val="black">
                      <a:alpha val="40000"/>
                    </a:prstClr>
                  </a:outerShdw>
                </a:effectLst>
              </a:rPr>
              <a:t>Spectra* for H, He, Fe and sum of all ions in vacuum of space </a:t>
            </a:r>
          </a:p>
        </p:txBody>
      </p:sp>
      <p:sp>
        <p:nvSpPr>
          <p:cNvPr id="11" name="TextBox 10">
            <a:extLst>
              <a:ext uri="{FF2B5EF4-FFF2-40B4-BE49-F238E27FC236}">
                <a16:creationId xmlns:a16="http://schemas.microsoft.com/office/drawing/2014/main" id="{9D57FB73-A56F-21DD-D855-9E4507B6008E}"/>
              </a:ext>
            </a:extLst>
          </p:cNvPr>
          <p:cNvSpPr txBox="1"/>
          <p:nvPr/>
        </p:nvSpPr>
        <p:spPr>
          <a:xfrm>
            <a:off x="2256264" y="6343166"/>
            <a:ext cx="5445722" cy="338554"/>
          </a:xfrm>
          <a:prstGeom prst="rect">
            <a:avLst/>
          </a:prstGeom>
          <a:noFill/>
        </p:spPr>
        <p:txBody>
          <a:bodyPr wrap="none" rtlCol="0">
            <a:spAutoFit/>
          </a:bodyPr>
          <a:lstStyle/>
          <a:p>
            <a:r>
              <a:rPr lang="en-US" sz="1600" dirty="0">
                <a:solidFill>
                  <a:srgbClr val="C45230"/>
                </a:solidFill>
                <a:effectLst>
                  <a:outerShdw blurRad="50800" dist="38100" dir="2700000" algn="tl" rotWithShape="0">
                    <a:prstClr val="black">
                      <a:alpha val="40000"/>
                    </a:prstClr>
                  </a:outerShdw>
                </a:effectLst>
              </a:rPr>
              <a:t>*from Creme96 simulation at Geosynchronous Earth Orbit</a:t>
            </a:r>
            <a:endParaRPr lang="en-US" sz="1600" dirty="0"/>
          </a:p>
        </p:txBody>
      </p:sp>
      <p:pic>
        <p:nvPicPr>
          <p:cNvPr id="12" name="Picture 11">
            <a:extLst>
              <a:ext uri="{FF2B5EF4-FFF2-40B4-BE49-F238E27FC236}">
                <a16:creationId xmlns:a16="http://schemas.microsoft.com/office/drawing/2014/main" id="{5C2160A3-3515-908B-9C57-A501D54A35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8510" y="2027241"/>
            <a:ext cx="6203092" cy="3175000"/>
          </a:xfrm>
          <a:prstGeom prst="rect">
            <a:avLst/>
          </a:prstGeom>
        </p:spPr>
      </p:pic>
    </p:spTree>
    <p:extLst>
      <p:ext uri="{BB962C8B-B14F-4D97-AF65-F5344CB8AC3E}">
        <p14:creationId xmlns:p14="http://schemas.microsoft.com/office/powerpoint/2010/main" val="4087617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61019C1D-5E2F-4D9F-C19F-77BC744C3DC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9384" y="1325563"/>
            <a:ext cx="5242616" cy="387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D63CBA-6870-5AC0-1A48-7A74F392AA4F}"/>
              </a:ext>
            </a:extLst>
          </p:cNvPr>
          <p:cNvSpPr>
            <a:spLocks noGrp="1"/>
          </p:cNvSpPr>
          <p:nvPr>
            <p:ph type="title"/>
          </p:nvPr>
        </p:nvSpPr>
        <p:spPr>
          <a:xfrm>
            <a:off x="571500" y="0"/>
            <a:ext cx="11049000" cy="1325563"/>
          </a:xfrm>
        </p:spPr>
        <p:txBody>
          <a:bodyPr/>
          <a:lstStyle/>
          <a:p>
            <a:r>
              <a:rPr lang="en-US" dirty="0"/>
              <a:t>Galactic Cosmic Rays = HZE Particles</a:t>
            </a:r>
          </a:p>
        </p:txBody>
      </p:sp>
      <p:sp>
        <p:nvSpPr>
          <p:cNvPr id="4" name="Slide Number Placeholder 3">
            <a:extLst>
              <a:ext uri="{FF2B5EF4-FFF2-40B4-BE49-F238E27FC236}">
                <a16:creationId xmlns:a16="http://schemas.microsoft.com/office/drawing/2014/main" id="{220E52EE-8BD6-D881-6D91-5D954D7C3C37}"/>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8" name="Rectangle 10">
            <a:extLst>
              <a:ext uri="{FF2B5EF4-FFF2-40B4-BE49-F238E27FC236}">
                <a16:creationId xmlns:a16="http://schemas.microsoft.com/office/drawing/2014/main" id="{5F2040F4-3D39-005E-3A5F-707CD77D6448}"/>
              </a:ext>
            </a:extLst>
          </p:cNvPr>
          <p:cNvSpPr>
            <a:spLocks noChangeArrowheads="1"/>
          </p:cNvSpPr>
          <p:nvPr/>
        </p:nvSpPr>
        <p:spPr bwMode="auto">
          <a:xfrm>
            <a:off x="10340718" y="5566872"/>
            <a:ext cx="1851282" cy="45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ea typeface="ＭＳ Ｐゴシック" panose="020B0600070205080204" pitchFamily="34" charset="-128"/>
              </a:rPr>
              <a:t>EGRET Team</a:t>
            </a:r>
          </a:p>
        </p:txBody>
      </p:sp>
      <p:sp>
        <p:nvSpPr>
          <p:cNvPr id="11" name="TextBox 10">
            <a:extLst>
              <a:ext uri="{FF2B5EF4-FFF2-40B4-BE49-F238E27FC236}">
                <a16:creationId xmlns:a16="http://schemas.microsoft.com/office/drawing/2014/main" id="{9D57FB73-A56F-21DD-D855-9E4507B6008E}"/>
              </a:ext>
            </a:extLst>
          </p:cNvPr>
          <p:cNvSpPr txBox="1"/>
          <p:nvPr/>
        </p:nvSpPr>
        <p:spPr>
          <a:xfrm>
            <a:off x="2256264" y="6343166"/>
            <a:ext cx="5445722" cy="338554"/>
          </a:xfrm>
          <a:prstGeom prst="rect">
            <a:avLst/>
          </a:prstGeom>
          <a:noFill/>
        </p:spPr>
        <p:txBody>
          <a:bodyPr wrap="none" rtlCol="0">
            <a:spAutoFit/>
          </a:bodyPr>
          <a:lstStyle/>
          <a:p>
            <a:r>
              <a:rPr lang="en-US" sz="1600" dirty="0">
                <a:solidFill>
                  <a:srgbClr val="C45230"/>
                </a:solidFill>
                <a:effectLst>
                  <a:outerShdw blurRad="50800" dist="38100" dir="2700000" algn="tl" rotWithShape="0">
                    <a:prstClr val="black">
                      <a:alpha val="40000"/>
                    </a:prstClr>
                  </a:outerShdw>
                </a:effectLst>
              </a:rPr>
              <a:t>*from Creme96 simulation at Geosynchronous Earth Orbit</a:t>
            </a:r>
            <a:endParaRPr lang="en-US" sz="1600" dirty="0"/>
          </a:p>
        </p:txBody>
      </p:sp>
      <p:pic>
        <p:nvPicPr>
          <p:cNvPr id="7" name="Picture 6">
            <a:extLst>
              <a:ext uri="{FF2B5EF4-FFF2-40B4-BE49-F238E27FC236}">
                <a16:creationId xmlns:a16="http://schemas.microsoft.com/office/drawing/2014/main" id="{C7CCC63E-E5C6-9AF8-20D0-66C20B299A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035" y="2075935"/>
            <a:ext cx="6685349" cy="3490938"/>
          </a:xfrm>
          <a:prstGeom prst="rect">
            <a:avLst/>
          </a:prstGeom>
        </p:spPr>
      </p:pic>
      <p:sp>
        <p:nvSpPr>
          <p:cNvPr id="9" name="Content Placeholder 2">
            <a:extLst>
              <a:ext uri="{FF2B5EF4-FFF2-40B4-BE49-F238E27FC236}">
                <a16:creationId xmlns:a16="http://schemas.microsoft.com/office/drawing/2014/main" id="{86711F0A-2385-BEC6-0417-C581AC37E144}"/>
              </a:ext>
            </a:extLst>
          </p:cNvPr>
          <p:cNvSpPr>
            <a:spLocks noGrp="1"/>
          </p:cNvSpPr>
          <p:nvPr>
            <p:ph sz="half" idx="1"/>
          </p:nvPr>
        </p:nvSpPr>
        <p:spPr>
          <a:xfrm>
            <a:off x="571500" y="1124685"/>
            <a:ext cx="5328592" cy="951250"/>
          </a:xfrm>
        </p:spPr>
        <p:txBody>
          <a:bodyPr/>
          <a:lstStyle/>
          <a:p>
            <a:pPr marL="0" indent="0">
              <a:buNone/>
            </a:pPr>
            <a:r>
              <a:rPr lang="en-US" sz="2400" kern="1200" dirty="0">
                <a:solidFill>
                  <a:srgbClr val="C45230"/>
                </a:solidFill>
                <a:effectLst>
                  <a:outerShdw blurRad="50800" dist="38100" dir="2700000" algn="tl" rotWithShape="0">
                    <a:prstClr val="black">
                      <a:alpha val="40000"/>
                    </a:prstClr>
                  </a:outerShdw>
                </a:effectLst>
                <a:latin typeface="Arial" pitchFamily="66" charset="0"/>
                <a:ea typeface="ＭＳ Ｐゴシック" pitchFamily="66" charset="-128"/>
              </a:rPr>
              <a:t>Spectra</a:t>
            </a:r>
            <a:r>
              <a:rPr lang="en-US" sz="2400" dirty="0">
                <a:solidFill>
                  <a:srgbClr val="C45230"/>
                </a:solidFill>
                <a:effectLst>
                  <a:outerShdw blurRad="50800" dist="38100" dir="2700000" algn="tl" rotWithShape="0">
                    <a:prstClr val="black">
                      <a:alpha val="40000"/>
                    </a:prstClr>
                  </a:outerShdw>
                </a:effectLst>
              </a:rPr>
              <a:t> inside spacecraft: </a:t>
            </a:r>
          </a:p>
          <a:p>
            <a:pPr marL="0" indent="0">
              <a:buNone/>
            </a:pPr>
            <a:r>
              <a:rPr lang="en-US" sz="2400" dirty="0">
                <a:solidFill>
                  <a:srgbClr val="C45230"/>
                </a:solidFill>
                <a:effectLst>
                  <a:outerShdw blurRad="50800" dist="38100" dir="2700000" algn="tl" rotWithShape="0">
                    <a:prstClr val="black">
                      <a:alpha val="40000"/>
                    </a:prstClr>
                  </a:outerShdw>
                </a:effectLst>
              </a:rPr>
              <a:t>(8mm thick Aluminum “shielding”)</a:t>
            </a:r>
          </a:p>
        </p:txBody>
      </p:sp>
      <p:sp>
        <p:nvSpPr>
          <p:cNvPr id="13" name="TextBox 12">
            <a:extLst>
              <a:ext uri="{FF2B5EF4-FFF2-40B4-BE49-F238E27FC236}">
                <a16:creationId xmlns:a16="http://schemas.microsoft.com/office/drawing/2014/main" id="{BB47F3FC-6579-F1D3-808E-CBC4D65D5D2E}"/>
              </a:ext>
            </a:extLst>
          </p:cNvPr>
          <p:cNvSpPr txBox="1"/>
          <p:nvPr/>
        </p:nvSpPr>
        <p:spPr>
          <a:xfrm>
            <a:off x="4745973" y="5378444"/>
            <a:ext cx="3810822" cy="646331"/>
          </a:xfrm>
          <a:prstGeom prst="rect">
            <a:avLst/>
          </a:prstGeom>
          <a:noFill/>
        </p:spPr>
        <p:txBody>
          <a:bodyPr wrap="square" rtlCol="0">
            <a:spAutoFit/>
          </a:bodyPr>
          <a:lstStyle/>
          <a:p>
            <a:r>
              <a:rPr lang="en-US" dirty="0">
                <a:solidFill>
                  <a:srgbClr val="C45230"/>
                </a:solidFill>
                <a:effectLst>
                  <a:outerShdw blurRad="50800" dist="38100" dir="2700000" algn="tl" rotWithShape="0">
                    <a:prstClr val="black">
                      <a:alpha val="40000"/>
                    </a:prstClr>
                  </a:outerShdw>
                </a:effectLst>
              </a:rPr>
              <a:t>Peak Energy is around 300 MeV/n for all ion species</a:t>
            </a:r>
          </a:p>
        </p:txBody>
      </p:sp>
      <p:cxnSp>
        <p:nvCxnSpPr>
          <p:cNvPr id="15" name="Straight Arrow Connector 14">
            <a:extLst>
              <a:ext uri="{FF2B5EF4-FFF2-40B4-BE49-F238E27FC236}">
                <a16:creationId xmlns:a16="http://schemas.microsoft.com/office/drawing/2014/main" id="{C6329E4D-50EE-910B-3844-C005EE4C3D9C}"/>
              </a:ext>
            </a:extLst>
          </p:cNvPr>
          <p:cNvCxnSpPr/>
          <p:nvPr/>
        </p:nvCxnSpPr>
        <p:spPr>
          <a:xfrm flipH="1" flipV="1">
            <a:off x="3923114" y="2913791"/>
            <a:ext cx="1099751" cy="2508802"/>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91610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74100</TotalTime>
  <Words>1323</Words>
  <Application>Microsoft Macintosh PowerPoint</Application>
  <PresentationFormat>Widescreen</PresentationFormat>
  <Paragraphs>135</Paragraphs>
  <Slides>21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Monotype Sorts</vt:lpstr>
      <vt:lpstr>Symbol</vt:lpstr>
      <vt:lpstr>Times New Roman</vt:lpstr>
      <vt:lpstr>BNL</vt:lpstr>
      <vt:lpstr>The Proposed High Energy Effects Test Facility at Brookhaven National Laboratory </vt:lpstr>
      <vt:lpstr>Short history</vt:lpstr>
      <vt:lpstr>PowerPoint Presentation</vt:lpstr>
      <vt:lpstr>PowerPoint Presentation</vt:lpstr>
      <vt:lpstr>PowerPoint Presentation</vt:lpstr>
      <vt:lpstr>Space Weather</vt:lpstr>
      <vt:lpstr>Solar Proton Events = Coronal Mass Ejections</vt:lpstr>
      <vt:lpstr>Galactic Cosmic Rays = HZE Particles</vt:lpstr>
      <vt:lpstr>Galactic Cosmic Rays = HZE Particles</vt:lpstr>
      <vt:lpstr>PowerPoint Presentation</vt:lpstr>
      <vt:lpstr>PowerPoint Presentation</vt:lpstr>
      <vt:lpstr>PowerPoint Presentation</vt:lpstr>
      <vt:lpstr>PowerPoint Presentation</vt:lpstr>
      <vt:lpstr>PowerPoint Presentation</vt:lpstr>
      <vt:lpstr>PowerPoint Presentation</vt:lpstr>
      <vt:lpstr>Delivered GCR and SPE Spectra at NSRL</vt:lpstr>
      <vt:lpstr>Operations</vt:lpstr>
      <vt:lpstr>PowerPoint Presentation</vt:lpstr>
      <vt:lpstr>Modes of operations</vt:lpstr>
      <vt:lpstr>Technology segments</vt:lpstr>
      <vt:lpstr>Status &amp; 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the High Energy Effects Test Facility Project at Brookhaven National Laboratory </dc:title>
  <dc:subject/>
  <dc:creator>Brown, Kevin A</dc:creator>
  <cp:keywords/>
  <dc:description/>
  <cp:lastModifiedBy>Brown, Kevin A</cp:lastModifiedBy>
  <cp:revision>106</cp:revision>
  <dcterms:created xsi:type="dcterms:W3CDTF">2022-04-25T20:50:11Z</dcterms:created>
  <dcterms:modified xsi:type="dcterms:W3CDTF">2023-06-29T14:05:55Z</dcterms:modified>
  <cp:category/>
</cp:coreProperties>
</file>