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  <p:sldMasterId id="2147484131" r:id="rId2"/>
    <p:sldMasterId id="2147484141" r:id="rId3"/>
    <p:sldMasterId id="2147484176" r:id="rId4"/>
    <p:sldMasterId id="2147484182" r:id="rId5"/>
  </p:sldMasterIdLst>
  <p:notesMasterIdLst>
    <p:notesMasterId r:id="rId38"/>
  </p:notesMasterIdLst>
  <p:handoutMasterIdLst>
    <p:handoutMasterId r:id="rId39"/>
  </p:handoutMasterIdLst>
  <p:sldIdLst>
    <p:sldId id="294" r:id="rId6"/>
    <p:sldId id="2462" r:id="rId7"/>
    <p:sldId id="306" r:id="rId8"/>
    <p:sldId id="2467" r:id="rId9"/>
    <p:sldId id="2463" r:id="rId10"/>
    <p:sldId id="2465" r:id="rId11"/>
    <p:sldId id="2466" r:id="rId12"/>
    <p:sldId id="298" r:id="rId13"/>
    <p:sldId id="403" r:id="rId14"/>
    <p:sldId id="2468" r:id="rId15"/>
    <p:sldId id="261" r:id="rId16"/>
    <p:sldId id="2472" r:id="rId17"/>
    <p:sldId id="268" r:id="rId18"/>
    <p:sldId id="2474" r:id="rId19"/>
    <p:sldId id="269" r:id="rId20"/>
    <p:sldId id="2473" r:id="rId21"/>
    <p:sldId id="271" r:id="rId22"/>
    <p:sldId id="336" r:id="rId23"/>
    <p:sldId id="2449" r:id="rId24"/>
    <p:sldId id="2461" r:id="rId25"/>
    <p:sldId id="2451" r:id="rId26"/>
    <p:sldId id="385" r:id="rId27"/>
    <p:sldId id="388" r:id="rId28"/>
    <p:sldId id="2454" r:id="rId29"/>
    <p:sldId id="400" r:id="rId30"/>
    <p:sldId id="325" r:id="rId31"/>
    <p:sldId id="296" r:id="rId32"/>
    <p:sldId id="2458" r:id="rId33"/>
    <p:sldId id="381" r:id="rId34"/>
    <p:sldId id="275" r:id="rId35"/>
    <p:sldId id="328" r:id="rId36"/>
    <p:sldId id="2460" r:id="rId37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50"/>
    <a:srgbClr val="97D7EB"/>
    <a:srgbClr val="98D7EA"/>
    <a:srgbClr val="98D7EB"/>
    <a:srgbClr val="50504E"/>
    <a:srgbClr val="4E4E4E"/>
    <a:srgbClr val="404040"/>
    <a:srgbClr val="004C97"/>
    <a:srgbClr val="63666A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2" autoAdjust="0"/>
    <p:restoredTop sz="94663"/>
  </p:normalViewPr>
  <p:slideViewPr>
    <p:cSldViewPr snapToGrid="0" snapToObjects="1" showGuides="1">
      <p:cViewPr varScale="1">
        <p:scale>
          <a:sx n="95" d="100"/>
          <a:sy n="95" d="100"/>
        </p:scale>
        <p:origin x="78" y="336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149B89-5F1A-4F29-ABC5-071832C19A86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 phldr="1"/>
      <dgm:spPr/>
    </dgm:pt>
    <dgm:pt modelId="{BB10F2D4-1969-427B-9627-55B700AAD46F}">
      <dgm:prSet phldrT="[Text]" custT="1"/>
      <dgm:spPr>
        <a:solidFill>
          <a:schemeClr val="accent5">
            <a:lumMod val="75000"/>
            <a:alpha val="50000"/>
          </a:schemeClr>
        </a:solidFill>
      </dgm:spPr>
      <dgm:t>
        <a:bodyPr/>
        <a:lstStyle/>
        <a:p>
          <a:pPr algn="l"/>
          <a:r>
            <a:rPr lang="en-US" sz="4800" dirty="0"/>
            <a:t>   T2K</a:t>
          </a:r>
        </a:p>
      </dgm:t>
    </dgm:pt>
    <dgm:pt modelId="{A09DD431-A919-48C6-9662-742F7B7BD7B6}" type="parTrans" cxnId="{E5497EF0-7D93-4CC9-B391-1F40399EE4C1}">
      <dgm:prSet/>
      <dgm:spPr/>
      <dgm:t>
        <a:bodyPr/>
        <a:lstStyle/>
        <a:p>
          <a:endParaRPr lang="en-US"/>
        </a:p>
      </dgm:t>
    </dgm:pt>
    <dgm:pt modelId="{83E90AE0-2F22-4AFE-8CD3-97D7B5FFCD33}" type="sibTrans" cxnId="{E5497EF0-7D93-4CC9-B391-1F40399EE4C1}">
      <dgm:prSet/>
      <dgm:spPr/>
      <dgm:t>
        <a:bodyPr/>
        <a:lstStyle/>
        <a:p>
          <a:endParaRPr lang="en-US"/>
        </a:p>
      </dgm:t>
    </dgm:pt>
    <dgm:pt modelId="{C4EF56DD-68AF-40CC-B47E-2A406393FACA}">
      <dgm:prSet phldrT="[Text]" custT="1"/>
      <dgm:spPr/>
      <dgm:t>
        <a:bodyPr anchor="t"/>
        <a:lstStyle/>
        <a:p>
          <a:pPr algn="l"/>
          <a:r>
            <a:rPr lang="en-US" sz="4800" dirty="0"/>
            <a:t>ISIS</a:t>
          </a:r>
          <a:r>
            <a:rPr lang="en-US" sz="6500" dirty="0"/>
            <a:t> </a:t>
          </a:r>
        </a:p>
      </dgm:t>
    </dgm:pt>
    <dgm:pt modelId="{D8EE932E-5666-45EC-BB87-7ED83A6EBAFC}" type="parTrans" cxnId="{6047E004-1952-408B-BCC3-4E96096E60B2}">
      <dgm:prSet/>
      <dgm:spPr/>
      <dgm:t>
        <a:bodyPr/>
        <a:lstStyle/>
        <a:p>
          <a:endParaRPr lang="en-US"/>
        </a:p>
      </dgm:t>
    </dgm:pt>
    <dgm:pt modelId="{A0568EDF-D598-4953-8886-D812CDA16B2E}" type="sibTrans" cxnId="{6047E004-1952-408B-BCC3-4E96096E60B2}">
      <dgm:prSet/>
      <dgm:spPr/>
      <dgm:t>
        <a:bodyPr/>
        <a:lstStyle/>
        <a:p>
          <a:endParaRPr lang="en-US"/>
        </a:p>
      </dgm:t>
    </dgm:pt>
    <dgm:pt modelId="{05AA6587-A24A-43C7-A999-5690063F1236}">
      <dgm:prSet phldrT="[Text]" custT="1"/>
      <dgm:spPr/>
      <dgm:t>
        <a:bodyPr anchor="t"/>
        <a:lstStyle/>
        <a:p>
          <a:r>
            <a:rPr lang="en-US" sz="4800" dirty="0"/>
            <a:t>LBNF</a:t>
          </a:r>
        </a:p>
      </dgm:t>
    </dgm:pt>
    <dgm:pt modelId="{C8C1AD01-D832-4AD7-9CE9-69E1F650744C}" type="parTrans" cxnId="{F21DE573-A934-424F-8E17-BD4632C2AD05}">
      <dgm:prSet/>
      <dgm:spPr/>
      <dgm:t>
        <a:bodyPr/>
        <a:lstStyle/>
        <a:p>
          <a:endParaRPr lang="en-US"/>
        </a:p>
      </dgm:t>
    </dgm:pt>
    <dgm:pt modelId="{D6F351BB-BE92-48E0-B2EB-53C7B038D08C}" type="sibTrans" cxnId="{F21DE573-A934-424F-8E17-BD4632C2AD05}">
      <dgm:prSet/>
      <dgm:spPr/>
      <dgm:t>
        <a:bodyPr/>
        <a:lstStyle/>
        <a:p>
          <a:endParaRPr lang="en-US"/>
        </a:p>
      </dgm:t>
    </dgm:pt>
    <dgm:pt modelId="{F928DAC1-EC9B-434E-8B68-DF331CC5C101}" type="pres">
      <dgm:prSet presAssocID="{BB149B89-5F1A-4F29-ABC5-071832C19A86}" presName="compositeShape" presStyleCnt="0">
        <dgm:presLayoutVars>
          <dgm:chMax val="7"/>
          <dgm:dir/>
          <dgm:resizeHandles val="exact"/>
        </dgm:presLayoutVars>
      </dgm:prSet>
      <dgm:spPr/>
    </dgm:pt>
    <dgm:pt modelId="{6CEF53A5-8B74-4825-B758-3F2E5D94A1E3}" type="pres">
      <dgm:prSet presAssocID="{BB10F2D4-1969-427B-9627-55B700AAD46F}" presName="circ1" presStyleLbl="vennNode1" presStyleIdx="0" presStyleCnt="3" custLinFactNeighborX="-25691" custLinFactNeighborY="27938"/>
      <dgm:spPr/>
    </dgm:pt>
    <dgm:pt modelId="{BE1C303D-2CC5-495A-97D1-999380741B7C}" type="pres">
      <dgm:prSet presAssocID="{BB10F2D4-1969-427B-9627-55B700AAD46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B880AE0-0AFD-4CD8-A75E-E98789F3AD49}" type="pres">
      <dgm:prSet presAssocID="{C4EF56DD-68AF-40CC-B47E-2A406393FACA}" presName="circ2" presStyleLbl="vennNode1" presStyleIdx="1" presStyleCnt="3" custLinFactNeighborX="48362" custLinFactNeighborY="-17706"/>
      <dgm:spPr/>
    </dgm:pt>
    <dgm:pt modelId="{FF7AA5E1-EAB5-4AC0-B06D-7DC53B8152D7}" type="pres">
      <dgm:prSet presAssocID="{C4EF56DD-68AF-40CC-B47E-2A406393FAC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A8CD1C6-DE46-41CD-9382-87D7A0F12123}" type="pres">
      <dgm:prSet presAssocID="{05AA6587-A24A-43C7-A999-5690063F1236}" presName="circ3" presStyleLbl="vennNode1" presStyleIdx="2" presStyleCnt="3" custLinFactNeighborX="-49595" custLinFactNeighborY="-5179"/>
      <dgm:spPr/>
    </dgm:pt>
    <dgm:pt modelId="{76B74115-42AB-47EC-A6AF-5B35AC3A49ED}" type="pres">
      <dgm:prSet presAssocID="{05AA6587-A24A-43C7-A999-5690063F123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6047E004-1952-408B-BCC3-4E96096E60B2}" srcId="{BB149B89-5F1A-4F29-ABC5-071832C19A86}" destId="{C4EF56DD-68AF-40CC-B47E-2A406393FACA}" srcOrd="1" destOrd="0" parTransId="{D8EE932E-5666-45EC-BB87-7ED83A6EBAFC}" sibTransId="{A0568EDF-D598-4953-8886-D812CDA16B2E}"/>
    <dgm:cxn modelId="{24E42738-F7A4-404B-A0F2-632DC83DCBFE}" type="presOf" srcId="{BB10F2D4-1969-427B-9627-55B700AAD46F}" destId="{BE1C303D-2CC5-495A-97D1-999380741B7C}" srcOrd="1" destOrd="0" presId="urn:microsoft.com/office/officeart/2005/8/layout/venn1"/>
    <dgm:cxn modelId="{ED6C6742-5640-4D1A-993A-607F84BF3406}" type="presOf" srcId="{C4EF56DD-68AF-40CC-B47E-2A406393FACA}" destId="{1B880AE0-0AFD-4CD8-A75E-E98789F3AD49}" srcOrd="0" destOrd="0" presId="urn:microsoft.com/office/officeart/2005/8/layout/venn1"/>
    <dgm:cxn modelId="{F21DE573-A934-424F-8E17-BD4632C2AD05}" srcId="{BB149B89-5F1A-4F29-ABC5-071832C19A86}" destId="{05AA6587-A24A-43C7-A999-5690063F1236}" srcOrd="2" destOrd="0" parTransId="{C8C1AD01-D832-4AD7-9CE9-69E1F650744C}" sibTransId="{D6F351BB-BE92-48E0-B2EB-53C7B038D08C}"/>
    <dgm:cxn modelId="{13943674-4169-4754-89B2-C483CDDD391C}" type="presOf" srcId="{BB149B89-5F1A-4F29-ABC5-071832C19A86}" destId="{F928DAC1-EC9B-434E-8B68-DF331CC5C101}" srcOrd="0" destOrd="0" presId="urn:microsoft.com/office/officeart/2005/8/layout/venn1"/>
    <dgm:cxn modelId="{6DE38F58-41A7-4641-AF9D-271C21B6A1AE}" type="presOf" srcId="{C4EF56DD-68AF-40CC-B47E-2A406393FACA}" destId="{FF7AA5E1-EAB5-4AC0-B06D-7DC53B8152D7}" srcOrd="1" destOrd="0" presId="urn:microsoft.com/office/officeart/2005/8/layout/venn1"/>
    <dgm:cxn modelId="{BDE801D2-6626-4119-91A4-82262F224D02}" type="presOf" srcId="{05AA6587-A24A-43C7-A999-5690063F1236}" destId="{76B74115-42AB-47EC-A6AF-5B35AC3A49ED}" srcOrd="1" destOrd="0" presId="urn:microsoft.com/office/officeart/2005/8/layout/venn1"/>
    <dgm:cxn modelId="{E5497EF0-7D93-4CC9-B391-1F40399EE4C1}" srcId="{BB149B89-5F1A-4F29-ABC5-071832C19A86}" destId="{BB10F2D4-1969-427B-9627-55B700AAD46F}" srcOrd="0" destOrd="0" parTransId="{A09DD431-A919-48C6-9662-742F7B7BD7B6}" sibTransId="{83E90AE0-2F22-4AFE-8CD3-97D7B5FFCD33}"/>
    <dgm:cxn modelId="{DF3D6AF1-F9FC-4830-A981-77A0375C233C}" type="presOf" srcId="{BB10F2D4-1969-427B-9627-55B700AAD46F}" destId="{6CEF53A5-8B74-4825-B758-3F2E5D94A1E3}" srcOrd="0" destOrd="0" presId="urn:microsoft.com/office/officeart/2005/8/layout/venn1"/>
    <dgm:cxn modelId="{94F6C2F8-105F-4E2C-91C6-2C500524E6C1}" type="presOf" srcId="{05AA6587-A24A-43C7-A999-5690063F1236}" destId="{6A8CD1C6-DE46-41CD-9382-87D7A0F12123}" srcOrd="0" destOrd="0" presId="urn:microsoft.com/office/officeart/2005/8/layout/venn1"/>
    <dgm:cxn modelId="{0B0A045E-7512-465A-B97C-6F8367497DEF}" type="presParOf" srcId="{F928DAC1-EC9B-434E-8B68-DF331CC5C101}" destId="{6CEF53A5-8B74-4825-B758-3F2E5D94A1E3}" srcOrd="0" destOrd="0" presId="urn:microsoft.com/office/officeart/2005/8/layout/venn1"/>
    <dgm:cxn modelId="{8BF23AAE-7331-4DFE-A06E-DD84C1552B48}" type="presParOf" srcId="{F928DAC1-EC9B-434E-8B68-DF331CC5C101}" destId="{BE1C303D-2CC5-495A-97D1-999380741B7C}" srcOrd="1" destOrd="0" presId="urn:microsoft.com/office/officeart/2005/8/layout/venn1"/>
    <dgm:cxn modelId="{2CCF42C6-6D98-42E0-B786-00A9055E2C48}" type="presParOf" srcId="{F928DAC1-EC9B-434E-8B68-DF331CC5C101}" destId="{1B880AE0-0AFD-4CD8-A75E-E98789F3AD49}" srcOrd="2" destOrd="0" presId="urn:microsoft.com/office/officeart/2005/8/layout/venn1"/>
    <dgm:cxn modelId="{B489D8E4-2160-4061-8357-102C8D3C547F}" type="presParOf" srcId="{F928DAC1-EC9B-434E-8B68-DF331CC5C101}" destId="{FF7AA5E1-EAB5-4AC0-B06D-7DC53B8152D7}" srcOrd="3" destOrd="0" presId="urn:microsoft.com/office/officeart/2005/8/layout/venn1"/>
    <dgm:cxn modelId="{0DE046C5-167E-4482-9503-FC6B1E50536F}" type="presParOf" srcId="{F928DAC1-EC9B-434E-8B68-DF331CC5C101}" destId="{6A8CD1C6-DE46-41CD-9382-87D7A0F12123}" srcOrd="4" destOrd="0" presId="urn:microsoft.com/office/officeart/2005/8/layout/venn1"/>
    <dgm:cxn modelId="{F7AB96E7-0277-41D2-99FA-D69FA3461023}" type="presParOf" srcId="{F928DAC1-EC9B-434E-8B68-DF331CC5C101}" destId="{76B74115-42AB-47EC-A6AF-5B35AC3A49ED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151546-73B9-4546-B45A-BC90424D2148}" type="doc">
      <dgm:prSet loTypeId="urn:microsoft.com/office/officeart/2011/layout/HexagonRadial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4B6511-8885-472D-B27C-C982ED2B3246}">
      <dgm:prSet phldrT="[Text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 </a:t>
          </a:r>
        </a:p>
      </dgm:t>
    </dgm:pt>
    <dgm:pt modelId="{F4E8AF05-D9B4-4DD3-B4B6-3B92151D7C17}" type="parTrans" cxnId="{5F56820C-3493-4B2F-ACC2-4834C63933E9}">
      <dgm:prSet/>
      <dgm:spPr/>
      <dgm:t>
        <a:bodyPr/>
        <a:lstStyle/>
        <a:p>
          <a:endParaRPr lang="en-US"/>
        </a:p>
      </dgm:t>
    </dgm:pt>
    <dgm:pt modelId="{9C873743-9617-4ED4-87AC-5D63C6181BAA}" type="sibTrans" cxnId="{5F56820C-3493-4B2F-ACC2-4834C63933E9}">
      <dgm:prSet/>
      <dgm:spPr/>
      <dgm:t>
        <a:bodyPr/>
        <a:lstStyle/>
        <a:p>
          <a:endParaRPr lang="en-US"/>
        </a:p>
      </dgm:t>
    </dgm:pt>
    <dgm:pt modelId="{D8777886-A8EB-406A-BE42-8C9A071B23FB}">
      <dgm:prSet phldrT="[Text]"/>
      <dgm:spPr>
        <a:solidFill>
          <a:schemeClr val="tx1"/>
        </a:solidFill>
      </dgm:spPr>
      <dgm:t>
        <a:bodyPr/>
        <a:lstStyle/>
        <a:p>
          <a:r>
            <a:rPr lang="en-US" dirty="0"/>
            <a:t>?</a:t>
          </a:r>
        </a:p>
      </dgm:t>
    </dgm:pt>
    <dgm:pt modelId="{78B8A89A-0ABC-4652-80AB-EBC5FE2FEC3C}" type="parTrans" cxnId="{078AFC64-E6EB-4AE6-A48B-B5D88420B580}">
      <dgm:prSet/>
      <dgm:spPr/>
      <dgm:t>
        <a:bodyPr/>
        <a:lstStyle/>
        <a:p>
          <a:endParaRPr lang="en-US"/>
        </a:p>
      </dgm:t>
    </dgm:pt>
    <dgm:pt modelId="{B86D8BED-D3F3-436E-8335-434C3039538D}" type="sibTrans" cxnId="{078AFC64-E6EB-4AE6-A48B-B5D88420B580}">
      <dgm:prSet/>
      <dgm:spPr/>
      <dgm:t>
        <a:bodyPr/>
        <a:lstStyle/>
        <a:p>
          <a:endParaRPr lang="en-US"/>
        </a:p>
      </dgm:t>
    </dgm:pt>
    <dgm:pt modelId="{E502F61A-7B33-4F47-A1A5-3BE5F5C58E47}">
      <dgm:prSet phldrT="[Text]"/>
      <dgm:spPr>
        <a:solidFill>
          <a:schemeClr val="tx1"/>
        </a:solidFill>
      </dgm:spPr>
      <dgm:t>
        <a:bodyPr/>
        <a:lstStyle/>
        <a:p>
          <a:r>
            <a:rPr lang="en-US" dirty="0"/>
            <a:t>C</a:t>
          </a:r>
        </a:p>
      </dgm:t>
    </dgm:pt>
    <dgm:pt modelId="{D9D191C0-B282-47C4-A204-1FE6E5AAA029}" type="parTrans" cxnId="{C73798D7-5D31-4985-998C-C8D60C0D3C6A}">
      <dgm:prSet/>
      <dgm:spPr/>
      <dgm:t>
        <a:bodyPr/>
        <a:lstStyle/>
        <a:p>
          <a:endParaRPr lang="en-US"/>
        </a:p>
      </dgm:t>
    </dgm:pt>
    <dgm:pt modelId="{EADEC992-643D-477C-B636-4CE8841CF93A}" type="sibTrans" cxnId="{C73798D7-5D31-4985-998C-C8D60C0D3C6A}">
      <dgm:prSet/>
      <dgm:spPr/>
      <dgm:t>
        <a:bodyPr/>
        <a:lstStyle/>
        <a:p>
          <a:endParaRPr lang="en-US"/>
        </a:p>
      </dgm:t>
    </dgm:pt>
    <dgm:pt modelId="{73CF056C-0B95-4233-9810-80995BE8DAB9}">
      <dgm:prSet phldrT="[Text]"/>
      <dgm:spPr>
        <a:solidFill>
          <a:schemeClr val="tx1"/>
        </a:solidFill>
      </dgm:spPr>
      <dgm:t>
        <a:bodyPr/>
        <a:lstStyle/>
        <a:p>
          <a:r>
            <a:rPr lang="en-US" dirty="0"/>
            <a:t>Liq. Metal</a:t>
          </a:r>
        </a:p>
      </dgm:t>
    </dgm:pt>
    <dgm:pt modelId="{5C5B79A3-AD17-466D-8C96-B65BAC63313D}" type="parTrans" cxnId="{13C90CE8-0F22-497B-B96A-6ADF70F0BF60}">
      <dgm:prSet/>
      <dgm:spPr/>
      <dgm:t>
        <a:bodyPr/>
        <a:lstStyle/>
        <a:p>
          <a:endParaRPr lang="en-US"/>
        </a:p>
      </dgm:t>
    </dgm:pt>
    <dgm:pt modelId="{9647D79D-0AE3-4674-8987-637F4E83AFEE}" type="sibTrans" cxnId="{13C90CE8-0F22-497B-B96A-6ADF70F0BF60}">
      <dgm:prSet/>
      <dgm:spPr/>
      <dgm:t>
        <a:bodyPr/>
        <a:lstStyle/>
        <a:p>
          <a:endParaRPr lang="en-US"/>
        </a:p>
      </dgm:t>
    </dgm:pt>
    <dgm:pt modelId="{5D2DABBB-3F65-4675-B7D9-FC4684DF707E}">
      <dgm:prSet phldrT="[Text]"/>
      <dgm:spPr>
        <a:solidFill>
          <a:schemeClr val="tx1"/>
        </a:solidFill>
      </dgm:spPr>
      <dgm:t>
        <a:bodyPr/>
        <a:lstStyle/>
        <a:p>
          <a:r>
            <a:rPr lang="en-US" dirty="0"/>
            <a:t>?</a:t>
          </a:r>
        </a:p>
      </dgm:t>
    </dgm:pt>
    <dgm:pt modelId="{75292012-8833-4003-8B4F-50F0EAE09DF9}" type="parTrans" cxnId="{605E6CCD-9F0E-4109-8FF6-C84F582F06F7}">
      <dgm:prSet/>
      <dgm:spPr/>
      <dgm:t>
        <a:bodyPr/>
        <a:lstStyle/>
        <a:p>
          <a:endParaRPr lang="en-US"/>
        </a:p>
      </dgm:t>
    </dgm:pt>
    <dgm:pt modelId="{5A1C6508-7713-4543-AE37-07FA805F3E9A}" type="sibTrans" cxnId="{605E6CCD-9F0E-4109-8FF6-C84F582F06F7}">
      <dgm:prSet/>
      <dgm:spPr/>
      <dgm:t>
        <a:bodyPr/>
        <a:lstStyle/>
        <a:p>
          <a:endParaRPr lang="en-US"/>
        </a:p>
      </dgm:t>
    </dgm:pt>
    <dgm:pt modelId="{9EB47C4C-A28F-4829-BB79-9105AC27DDD6}">
      <dgm:prSet phldrT="[Text]"/>
      <dgm:spPr>
        <a:solidFill>
          <a:schemeClr val="tx1"/>
        </a:solidFill>
      </dgm:spPr>
      <dgm:t>
        <a:bodyPr/>
        <a:lstStyle/>
        <a:p>
          <a:r>
            <a:rPr lang="en-US" dirty="0"/>
            <a:t>Si</a:t>
          </a:r>
          <a:br>
            <a:rPr lang="en-US" dirty="0"/>
          </a:br>
          <a:r>
            <a:rPr lang="en-US" dirty="0" err="1"/>
            <a:t>SiC</a:t>
          </a:r>
          <a:endParaRPr lang="en-US" dirty="0"/>
        </a:p>
      </dgm:t>
    </dgm:pt>
    <dgm:pt modelId="{9437906B-C96F-4CD9-B09D-FE7B5241B85A}" type="parTrans" cxnId="{CE9B1B2C-E1DC-45F1-8ABD-FC06F11D091D}">
      <dgm:prSet/>
      <dgm:spPr/>
      <dgm:t>
        <a:bodyPr/>
        <a:lstStyle/>
        <a:p>
          <a:endParaRPr lang="en-US"/>
        </a:p>
      </dgm:t>
    </dgm:pt>
    <dgm:pt modelId="{E589484E-BB8C-40C2-96D8-342375C0715B}" type="sibTrans" cxnId="{CE9B1B2C-E1DC-45F1-8ABD-FC06F11D091D}">
      <dgm:prSet/>
      <dgm:spPr/>
      <dgm:t>
        <a:bodyPr/>
        <a:lstStyle/>
        <a:p>
          <a:endParaRPr lang="en-US"/>
        </a:p>
      </dgm:t>
    </dgm:pt>
    <dgm:pt modelId="{3873ED1E-ABCE-40C7-BB0D-B66E73C97733}">
      <dgm:prSet phldrT="[Text]"/>
      <dgm:spPr>
        <a:solidFill>
          <a:schemeClr val="tx1"/>
        </a:solidFill>
      </dgm:spPr>
      <dgm:t>
        <a:bodyPr/>
        <a:lstStyle/>
        <a:p>
          <a:r>
            <a:rPr lang="en-US" dirty="0"/>
            <a:t>W-High Z</a:t>
          </a:r>
        </a:p>
      </dgm:t>
    </dgm:pt>
    <dgm:pt modelId="{DD374C49-E185-4618-827A-6297BF94194E}" type="parTrans" cxnId="{C609358E-AACE-4EF2-A0AF-DF77B07F36CF}">
      <dgm:prSet/>
      <dgm:spPr/>
      <dgm:t>
        <a:bodyPr/>
        <a:lstStyle/>
        <a:p>
          <a:endParaRPr lang="en-US"/>
        </a:p>
      </dgm:t>
    </dgm:pt>
    <dgm:pt modelId="{9336BAC9-D7C8-4718-8E3C-EB4C3BB40449}" type="sibTrans" cxnId="{C609358E-AACE-4EF2-A0AF-DF77B07F36CF}">
      <dgm:prSet/>
      <dgm:spPr/>
      <dgm:t>
        <a:bodyPr/>
        <a:lstStyle/>
        <a:p>
          <a:endParaRPr lang="en-US"/>
        </a:p>
      </dgm:t>
    </dgm:pt>
    <dgm:pt modelId="{9254BE7E-BA7B-433F-8192-C29C8CC073F7}" type="pres">
      <dgm:prSet presAssocID="{B0151546-73B9-4546-B45A-BC90424D214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D56554BF-23CD-4642-967A-F42D2D57AB35}" type="pres">
      <dgm:prSet presAssocID="{AF4B6511-8885-472D-B27C-C982ED2B3246}" presName="Parent" presStyleLbl="node0" presStyleIdx="0" presStyleCnt="1">
        <dgm:presLayoutVars>
          <dgm:chMax val="6"/>
          <dgm:chPref val="6"/>
        </dgm:presLayoutVars>
      </dgm:prSet>
      <dgm:spPr/>
    </dgm:pt>
    <dgm:pt modelId="{FD28992D-694F-4B8C-8013-792BC79E4AB1}" type="pres">
      <dgm:prSet presAssocID="{D8777886-A8EB-406A-BE42-8C9A071B23FB}" presName="Accent1" presStyleCnt="0"/>
      <dgm:spPr/>
    </dgm:pt>
    <dgm:pt modelId="{829124EE-A287-49F2-A4FA-A05756BFC3AF}" type="pres">
      <dgm:prSet presAssocID="{D8777886-A8EB-406A-BE42-8C9A071B23FB}" presName="Accent" presStyleLbl="bgShp" presStyleIdx="0" presStyleCnt="6"/>
      <dgm:spPr/>
    </dgm:pt>
    <dgm:pt modelId="{6F3F95B1-4911-450C-8647-43685280F154}" type="pres">
      <dgm:prSet presAssocID="{D8777886-A8EB-406A-BE42-8C9A071B23FB}" presName="Child1" presStyleLbl="node1" presStyleIdx="0" presStyleCnt="6" custLinFactNeighborX="-1470" custLinFactNeighborY="-850">
        <dgm:presLayoutVars>
          <dgm:chMax val="0"/>
          <dgm:chPref val="0"/>
          <dgm:bulletEnabled val="1"/>
        </dgm:presLayoutVars>
      </dgm:prSet>
      <dgm:spPr/>
    </dgm:pt>
    <dgm:pt modelId="{1A535973-A7FF-4BB9-903F-F44D5508ECAC}" type="pres">
      <dgm:prSet presAssocID="{E502F61A-7B33-4F47-A1A5-3BE5F5C58E47}" presName="Accent2" presStyleCnt="0"/>
      <dgm:spPr/>
    </dgm:pt>
    <dgm:pt modelId="{23AAAC81-8902-4DBC-8602-389B0B321500}" type="pres">
      <dgm:prSet presAssocID="{E502F61A-7B33-4F47-A1A5-3BE5F5C58E47}" presName="Accent" presStyleLbl="bgShp" presStyleIdx="1" presStyleCnt="6"/>
      <dgm:spPr>
        <a:noFill/>
      </dgm:spPr>
    </dgm:pt>
    <dgm:pt modelId="{DB26C0D6-59A7-409E-877A-E393069C223E}" type="pres">
      <dgm:prSet presAssocID="{E502F61A-7B33-4F47-A1A5-3BE5F5C58E47}" presName="Child2" presStyleLbl="node1" presStyleIdx="1" presStyleCnt="6" custLinFactNeighborX="735" custLinFactNeighborY="1348">
        <dgm:presLayoutVars>
          <dgm:chMax val="0"/>
          <dgm:chPref val="0"/>
          <dgm:bulletEnabled val="1"/>
        </dgm:presLayoutVars>
      </dgm:prSet>
      <dgm:spPr/>
    </dgm:pt>
    <dgm:pt modelId="{B0A22C23-ECF5-4431-89E5-13EB9446F904}" type="pres">
      <dgm:prSet presAssocID="{73CF056C-0B95-4233-9810-80995BE8DAB9}" presName="Accent3" presStyleCnt="0"/>
      <dgm:spPr/>
    </dgm:pt>
    <dgm:pt modelId="{66B558D9-A029-47DB-88D8-92999C8C9778}" type="pres">
      <dgm:prSet presAssocID="{73CF056C-0B95-4233-9810-80995BE8DAB9}" presName="Accent" presStyleLbl="bgShp" presStyleIdx="2" presStyleCnt="6"/>
      <dgm:spPr>
        <a:noFill/>
      </dgm:spPr>
    </dgm:pt>
    <dgm:pt modelId="{F1EAF209-F32A-4978-9753-6C4CAA2E4BB9}" type="pres">
      <dgm:prSet presAssocID="{73CF056C-0B95-4233-9810-80995BE8DAB9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3DA0A165-C04D-4E7E-AAB4-88C59953F263}" type="pres">
      <dgm:prSet presAssocID="{5D2DABBB-3F65-4675-B7D9-FC4684DF707E}" presName="Accent4" presStyleCnt="0"/>
      <dgm:spPr/>
    </dgm:pt>
    <dgm:pt modelId="{8CE76609-A26D-4991-B15B-F85741261B03}" type="pres">
      <dgm:prSet presAssocID="{5D2DABBB-3F65-4675-B7D9-FC4684DF707E}" presName="Accent" presStyleLbl="bgShp" presStyleIdx="3" presStyleCnt="6"/>
      <dgm:spPr>
        <a:noFill/>
      </dgm:spPr>
    </dgm:pt>
    <dgm:pt modelId="{8B3CB467-792C-46B4-B274-878A672E59E3}" type="pres">
      <dgm:prSet presAssocID="{5D2DABBB-3F65-4675-B7D9-FC4684DF707E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F8AAB129-367A-4866-B19E-16701B8198A3}" type="pres">
      <dgm:prSet presAssocID="{9EB47C4C-A28F-4829-BB79-9105AC27DDD6}" presName="Accent5" presStyleCnt="0"/>
      <dgm:spPr/>
    </dgm:pt>
    <dgm:pt modelId="{D0CB4622-7A6C-468B-B0D9-B82F9844E672}" type="pres">
      <dgm:prSet presAssocID="{9EB47C4C-A28F-4829-BB79-9105AC27DDD6}" presName="Accent" presStyleLbl="bgShp" presStyleIdx="4" presStyleCnt="6"/>
      <dgm:spPr>
        <a:noFill/>
      </dgm:spPr>
    </dgm:pt>
    <dgm:pt modelId="{99A10CAA-7D97-4965-BE70-95678E030397}" type="pres">
      <dgm:prSet presAssocID="{9EB47C4C-A28F-4829-BB79-9105AC27DDD6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C0FAB020-39F6-4A7C-8858-D5405344B20E}" type="pres">
      <dgm:prSet presAssocID="{3873ED1E-ABCE-40C7-BB0D-B66E73C97733}" presName="Accent6" presStyleCnt="0"/>
      <dgm:spPr/>
    </dgm:pt>
    <dgm:pt modelId="{F4CA5723-49CA-4B0C-8F02-0231B7CD15E9}" type="pres">
      <dgm:prSet presAssocID="{3873ED1E-ABCE-40C7-BB0D-B66E73C97733}" presName="Accent" presStyleLbl="bgShp" presStyleIdx="5" presStyleCnt="6"/>
      <dgm:spPr>
        <a:noFill/>
      </dgm:spPr>
    </dgm:pt>
    <dgm:pt modelId="{6E01451D-467A-4B2F-A79F-EE115B47803F}" type="pres">
      <dgm:prSet presAssocID="{3873ED1E-ABCE-40C7-BB0D-B66E73C97733}" presName="Child6" presStyleLbl="node1" presStyleIdx="5" presStyleCnt="6" custLinFactNeighborY="-1700">
        <dgm:presLayoutVars>
          <dgm:chMax val="0"/>
          <dgm:chPref val="0"/>
          <dgm:bulletEnabled val="1"/>
        </dgm:presLayoutVars>
      </dgm:prSet>
      <dgm:spPr/>
    </dgm:pt>
  </dgm:ptLst>
  <dgm:cxnLst>
    <dgm:cxn modelId="{5F56820C-3493-4B2F-ACC2-4834C63933E9}" srcId="{B0151546-73B9-4546-B45A-BC90424D2148}" destId="{AF4B6511-8885-472D-B27C-C982ED2B3246}" srcOrd="0" destOrd="0" parTransId="{F4E8AF05-D9B4-4DD3-B4B6-3B92151D7C17}" sibTransId="{9C873743-9617-4ED4-87AC-5D63C6181BAA}"/>
    <dgm:cxn modelId="{EDF2F518-5E06-4E81-B29A-58C4ED29BC3F}" type="presOf" srcId="{5D2DABBB-3F65-4675-B7D9-FC4684DF707E}" destId="{8B3CB467-792C-46B4-B274-878A672E59E3}" srcOrd="0" destOrd="0" presId="urn:microsoft.com/office/officeart/2011/layout/HexagonRadial"/>
    <dgm:cxn modelId="{8585A819-803F-4A3F-921F-0792B6975BA1}" type="presOf" srcId="{3873ED1E-ABCE-40C7-BB0D-B66E73C97733}" destId="{6E01451D-467A-4B2F-A79F-EE115B47803F}" srcOrd="0" destOrd="0" presId="urn:microsoft.com/office/officeart/2011/layout/HexagonRadial"/>
    <dgm:cxn modelId="{4A97D21A-F73C-4DCE-BE49-1313BCF9AD96}" type="presOf" srcId="{9EB47C4C-A28F-4829-BB79-9105AC27DDD6}" destId="{99A10CAA-7D97-4965-BE70-95678E030397}" srcOrd="0" destOrd="0" presId="urn:microsoft.com/office/officeart/2011/layout/HexagonRadial"/>
    <dgm:cxn modelId="{CE9B1B2C-E1DC-45F1-8ABD-FC06F11D091D}" srcId="{AF4B6511-8885-472D-B27C-C982ED2B3246}" destId="{9EB47C4C-A28F-4829-BB79-9105AC27DDD6}" srcOrd="4" destOrd="0" parTransId="{9437906B-C96F-4CD9-B09D-FE7B5241B85A}" sibTransId="{E589484E-BB8C-40C2-96D8-342375C0715B}"/>
    <dgm:cxn modelId="{4374A23B-9F4E-4F99-B8FF-F2C520402917}" type="presOf" srcId="{73CF056C-0B95-4233-9810-80995BE8DAB9}" destId="{F1EAF209-F32A-4978-9753-6C4CAA2E4BB9}" srcOrd="0" destOrd="0" presId="urn:microsoft.com/office/officeart/2011/layout/HexagonRadial"/>
    <dgm:cxn modelId="{7780853E-ED15-4EA2-82F9-7F8637A98FBA}" type="presOf" srcId="{E502F61A-7B33-4F47-A1A5-3BE5F5C58E47}" destId="{DB26C0D6-59A7-409E-877A-E393069C223E}" srcOrd="0" destOrd="0" presId="urn:microsoft.com/office/officeart/2011/layout/HexagonRadial"/>
    <dgm:cxn modelId="{4640CC5F-F3B8-4432-8D72-87672426B9FE}" type="presOf" srcId="{D8777886-A8EB-406A-BE42-8C9A071B23FB}" destId="{6F3F95B1-4911-450C-8647-43685280F154}" srcOrd="0" destOrd="0" presId="urn:microsoft.com/office/officeart/2011/layout/HexagonRadial"/>
    <dgm:cxn modelId="{31753E42-5A98-4808-BB79-23A0DF18A2EC}" type="presOf" srcId="{B0151546-73B9-4546-B45A-BC90424D2148}" destId="{9254BE7E-BA7B-433F-8192-C29C8CC073F7}" srcOrd="0" destOrd="0" presId="urn:microsoft.com/office/officeart/2011/layout/HexagonRadial"/>
    <dgm:cxn modelId="{078AFC64-E6EB-4AE6-A48B-B5D88420B580}" srcId="{AF4B6511-8885-472D-B27C-C982ED2B3246}" destId="{D8777886-A8EB-406A-BE42-8C9A071B23FB}" srcOrd="0" destOrd="0" parTransId="{78B8A89A-0ABC-4652-80AB-EBC5FE2FEC3C}" sibTransId="{B86D8BED-D3F3-436E-8335-434C3039538D}"/>
    <dgm:cxn modelId="{C609358E-AACE-4EF2-A0AF-DF77B07F36CF}" srcId="{AF4B6511-8885-472D-B27C-C982ED2B3246}" destId="{3873ED1E-ABCE-40C7-BB0D-B66E73C97733}" srcOrd="5" destOrd="0" parTransId="{DD374C49-E185-4618-827A-6297BF94194E}" sibTransId="{9336BAC9-D7C8-4718-8E3C-EB4C3BB40449}"/>
    <dgm:cxn modelId="{0FD6019A-44AB-4672-91D7-143A3245993F}" type="presOf" srcId="{AF4B6511-8885-472D-B27C-C982ED2B3246}" destId="{D56554BF-23CD-4642-967A-F42D2D57AB35}" srcOrd="0" destOrd="0" presId="urn:microsoft.com/office/officeart/2011/layout/HexagonRadial"/>
    <dgm:cxn modelId="{605E6CCD-9F0E-4109-8FF6-C84F582F06F7}" srcId="{AF4B6511-8885-472D-B27C-C982ED2B3246}" destId="{5D2DABBB-3F65-4675-B7D9-FC4684DF707E}" srcOrd="3" destOrd="0" parTransId="{75292012-8833-4003-8B4F-50F0EAE09DF9}" sibTransId="{5A1C6508-7713-4543-AE37-07FA805F3E9A}"/>
    <dgm:cxn modelId="{C73798D7-5D31-4985-998C-C8D60C0D3C6A}" srcId="{AF4B6511-8885-472D-B27C-C982ED2B3246}" destId="{E502F61A-7B33-4F47-A1A5-3BE5F5C58E47}" srcOrd="1" destOrd="0" parTransId="{D9D191C0-B282-47C4-A204-1FE6E5AAA029}" sibTransId="{EADEC992-643D-477C-B636-4CE8841CF93A}"/>
    <dgm:cxn modelId="{13C90CE8-0F22-497B-B96A-6ADF70F0BF60}" srcId="{AF4B6511-8885-472D-B27C-C982ED2B3246}" destId="{73CF056C-0B95-4233-9810-80995BE8DAB9}" srcOrd="2" destOrd="0" parTransId="{5C5B79A3-AD17-466D-8C96-B65BAC63313D}" sibTransId="{9647D79D-0AE3-4674-8987-637F4E83AFEE}"/>
    <dgm:cxn modelId="{BCE897D7-9446-400D-8172-1F6FBC6C722A}" type="presParOf" srcId="{9254BE7E-BA7B-433F-8192-C29C8CC073F7}" destId="{D56554BF-23CD-4642-967A-F42D2D57AB35}" srcOrd="0" destOrd="0" presId="urn:microsoft.com/office/officeart/2011/layout/HexagonRadial"/>
    <dgm:cxn modelId="{4D569140-323D-48DF-A5F5-B7BEB641289D}" type="presParOf" srcId="{9254BE7E-BA7B-433F-8192-C29C8CC073F7}" destId="{FD28992D-694F-4B8C-8013-792BC79E4AB1}" srcOrd="1" destOrd="0" presId="urn:microsoft.com/office/officeart/2011/layout/HexagonRadial"/>
    <dgm:cxn modelId="{D220DBB6-CD44-49CE-827C-F1117E077594}" type="presParOf" srcId="{FD28992D-694F-4B8C-8013-792BC79E4AB1}" destId="{829124EE-A287-49F2-A4FA-A05756BFC3AF}" srcOrd="0" destOrd="0" presId="urn:microsoft.com/office/officeart/2011/layout/HexagonRadial"/>
    <dgm:cxn modelId="{42E81143-ECA4-4E35-A610-3566FFE043D6}" type="presParOf" srcId="{9254BE7E-BA7B-433F-8192-C29C8CC073F7}" destId="{6F3F95B1-4911-450C-8647-43685280F154}" srcOrd="2" destOrd="0" presId="urn:microsoft.com/office/officeart/2011/layout/HexagonRadial"/>
    <dgm:cxn modelId="{8345CAAC-30A6-41DB-892C-A735EE065B8F}" type="presParOf" srcId="{9254BE7E-BA7B-433F-8192-C29C8CC073F7}" destId="{1A535973-A7FF-4BB9-903F-F44D5508ECAC}" srcOrd="3" destOrd="0" presId="urn:microsoft.com/office/officeart/2011/layout/HexagonRadial"/>
    <dgm:cxn modelId="{89CC3A03-FED4-4932-A534-90E8D22D1C86}" type="presParOf" srcId="{1A535973-A7FF-4BB9-903F-F44D5508ECAC}" destId="{23AAAC81-8902-4DBC-8602-389B0B321500}" srcOrd="0" destOrd="0" presId="urn:microsoft.com/office/officeart/2011/layout/HexagonRadial"/>
    <dgm:cxn modelId="{D927DF05-CAA0-4379-BE29-1E9312F4E449}" type="presParOf" srcId="{9254BE7E-BA7B-433F-8192-C29C8CC073F7}" destId="{DB26C0D6-59A7-409E-877A-E393069C223E}" srcOrd="4" destOrd="0" presId="urn:microsoft.com/office/officeart/2011/layout/HexagonRadial"/>
    <dgm:cxn modelId="{820FBF5D-9EB4-42FA-BE07-4C6A2A87926E}" type="presParOf" srcId="{9254BE7E-BA7B-433F-8192-C29C8CC073F7}" destId="{B0A22C23-ECF5-4431-89E5-13EB9446F904}" srcOrd="5" destOrd="0" presId="urn:microsoft.com/office/officeart/2011/layout/HexagonRadial"/>
    <dgm:cxn modelId="{22EB0950-5E40-4E2A-BEB6-B6AA5BF11C7F}" type="presParOf" srcId="{B0A22C23-ECF5-4431-89E5-13EB9446F904}" destId="{66B558D9-A029-47DB-88D8-92999C8C9778}" srcOrd="0" destOrd="0" presId="urn:microsoft.com/office/officeart/2011/layout/HexagonRadial"/>
    <dgm:cxn modelId="{014A76C3-E412-4555-8054-E6B8F42B1DF9}" type="presParOf" srcId="{9254BE7E-BA7B-433F-8192-C29C8CC073F7}" destId="{F1EAF209-F32A-4978-9753-6C4CAA2E4BB9}" srcOrd="6" destOrd="0" presId="urn:microsoft.com/office/officeart/2011/layout/HexagonRadial"/>
    <dgm:cxn modelId="{E82BE8A2-6CB2-4AD5-B711-B5557822851D}" type="presParOf" srcId="{9254BE7E-BA7B-433F-8192-C29C8CC073F7}" destId="{3DA0A165-C04D-4E7E-AAB4-88C59953F263}" srcOrd="7" destOrd="0" presId="urn:microsoft.com/office/officeart/2011/layout/HexagonRadial"/>
    <dgm:cxn modelId="{F2A85D10-0313-4D45-BD8D-6B4A29E4EA8C}" type="presParOf" srcId="{3DA0A165-C04D-4E7E-AAB4-88C59953F263}" destId="{8CE76609-A26D-4991-B15B-F85741261B03}" srcOrd="0" destOrd="0" presId="urn:microsoft.com/office/officeart/2011/layout/HexagonRadial"/>
    <dgm:cxn modelId="{5F2BDC78-2960-459A-AF50-E879BDCD5F31}" type="presParOf" srcId="{9254BE7E-BA7B-433F-8192-C29C8CC073F7}" destId="{8B3CB467-792C-46B4-B274-878A672E59E3}" srcOrd="8" destOrd="0" presId="urn:microsoft.com/office/officeart/2011/layout/HexagonRadial"/>
    <dgm:cxn modelId="{E4970098-A96E-469E-A0C1-7530619E2E30}" type="presParOf" srcId="{9254BE7E-BA7B-433F-8192-C29C8CC073F7}" destId="{F8AAB129-367A-4866-B19E-16701B8198A3}" srcOrd="9" destOrd="0" presId="urn:microsoft.com/office/officeart/2011/layout/HexagonRadial"/>
    <dgm:cxn modelId="{EEDAD76F-7F01-4768-A914-7E36D7AE29AB}" type="presParOf" srcId="{F8AAB129-367A-4866-B19E-16701B8198A3}" destId="{D0CB4622-7A6C-468B-B0D9-B82F9844E672}" srcOrd="0" destOrd="0" presId="urn:microsoft.com/office/officeart/2011/layout/HexagonRadial"/>
    <dgm:cxn modelId="{9F1B211A-742B-4346-8EAF-6D2CBFCFA8E4}" type="presParOf" srcId="{9254BE7E-BA7B-433F-8192-C29C8CC073F7}" destId="{99A10CAA-7D97-4965-BE70-95678E030397}" srcOrd="10" destOrd="0" presId="urn:microsoft.com/office/officeart/2011/layout/HexagonRadial"/>
    <dgm:cxn modelId="{DD4EEF3D-1956-4E21-A419-F77CE10F37BE}" type="presParOf" srcId="{9254BE7E-BA7B-433F-8192-C29C8CC073F7}" destId="{C0FAB020-39F6-4A7C-8858-D5405344B20E}" srcOrd="11" destOrd="0" presId="urn:microsoft.com/office/officeart/2011/layout/HexagonRadial"/>
    <dgm:cxn modelId="{1C834B55-9AC4-45B4-8220-81F2DEEE1A22}" type="presParOf" srcId="{C0FAB020-39F6-4A7C-8858-D5405344B20E}" destId="{F4CA5723-49CA-4B0C-8F02-0231B7CD15E9}" srcOrd="0" destOrd="0" presId="urn:microsoft.com/office/officeart/2011/layout/HexagonRadial"/>
    <dgm:cxn modelId="{6191C920-FB89-4EB6-8593-3B9654CDA7FA}" type="presParOf" srcId="{9254BE7E-BA7B-433F-8192-C29C8CC073F7}" destId="{6E01451D-467A-4B2F-A79F-EE115B47803F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4BD0F8-4DAF-4E31-92B1-96417C8B4549}" type="doc">
      <dgm:prSet loTypeId="urn:microsoft.com/office/officeart/2005/8/layout/vProcess5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BEEF6397-E886-4F8C-BA56-8D085D33A826}">
      <dgm:prSet phldrT="[Text]"/>
      <dgm:spPr/>
      <dgm:t>
        <a:bodyPr/>
        <a:lstStyle/>
        <a:p>
          <a:pPr>
            <a:buNone/>
          </a:pPr>
          <a:r>
            <a:rPr lang="en-US" b="1" dirty="0"/>
            <a:t>CrMnV</a:t>
          </a:r>
          <a:r>
            <a:rPr lang="en-US" b="1" baseline="-25000" dirty="0"/>
            <a:t>3</a:t>
          </a:r>
          <a:endParaRPr lang="en-US" dirty="0"/>
        </a:p>
      </dgm:t>
    </dgm:pt>
    <dgm:pt modelId="{1882CEA3-F9B1-48F1-90F3-C757CDFAA02D}" type="parTrans" cxnId="{F4EABCAD-049A-498E-B1EE-914C4772B2AB}">
      <dgm:prSet/>
      <dgm:spPr/>
      <dgm:t>
        <a:bodyPr/>
        <a:lstStyle/>
        <a:p>
          <a:endParaRPr lang="en-US"/>
        </a:p>
      </dgm:t>
    </dgm:pt>
    <dgm:pt modelId="{F8BE20EA-BB5C-462D-B1A7-33A8BB07A874}" type="sibTrans" cxnId="{F4EABCAD-049A-498E-B1EE-914C4772B2AB}">
      <dgm:prSet/>
      <dgm:spPr/>
      <dgm:t>
        <a:bodyPr/>
        <a:lstStyle/>
        <a:p>
          <a:endParaRPr lang="en-US"/>
        </a:p>
      </dgm:t>
    </dgm:pt>
    <dgm:pt modelId="{17BAEA06-0363-4E1E-8028-168592968D5C}">
      <dgm:prSet phldrT="[Text]"/>
      <dgm:spPr/>
      <dgm:t>
        <a:bodyPr/>
        <a:lstStyle/>
        <a:p>
          <a:r>
            <a:rPr lang="en-US" b="1" dirty="0" err="1"/>
            <a:t>AlCrMnTiV</a:t>
          </a:r>
          <a:br>
            <a:rPr lang="en-US" b="1" dirty="0"/>
          </a:br>
          <a:r>
            <a:rPr lang="en-US" dirty="0"/>
            <a:t>BCC phase stabilizer</a:t>
          </a:r>
        </a:p>
      </dgm:t>
    </dgm:pt>
    <dgm:pt modelId="{23E3DB3D-56CF-4640-BE89-F7A6D0DA7F3F}" type="parTrans" cxnId="{06CC80E7-078F-4EDB-8386-8AAC336BE4EF}">
      <dgm:prSet/>
      <dgm:spPr/>
      <dgm:t>
        <a:bodyPr/>
        <a:lstStyle/>
        <a:p>
          <a:endParaRPr lang="en-US"/>
        </a:p>
      </dgm:t>
    </dgm:pt>
    <dgm:pt modelId="{DFC8F474-53DB-43CA-965B-C66758084A3C}" type="sibTrans" cxnId="{06CC80E7-078F-4EDB-8386-8AAC336BE4EF}">
      <dgm:prSet/>
      <dgm:spPr/>
      <dgm:t>
        <a:bodyPr/>
        <a:lstStyle/>
        <a:p>
          <a:endParaRPr lang="en-US"/>
        </a:p>
      </dgm:t>
    </dgm:pt>
    <dgm:pt modelId="{6310A9CB-23C0-448C-9FCF-08D36189E67F}">
      <dgm:prSet phldrT="[Text]"/>
      <dgm:spPr/>
      <dgm:t>
        <a:bodyPr/>
        <a:lstStyle/>
        <a:p>
          <a:pPr>
            <a:buNone/>
          </a:pPr>
          <a:r>
            <a:rPr lang="en-US" b="1" dirty="0" err="1"/>
            <a:t>AlCoCrMnTiV</a:t>
          </a:r>
          <a:endParaRPr lang="en-US" dirty="0"/>
        </a:p>
      </dgm:t>
    </dgm:pt>
    <dgm:pt modelId="{FF01206A-0209-40B8-A3B7-A37FF6771816}" type="parTrans" cxnId="{826B2E12-98BA-4758-BE48-29D789F2431E}">
      <dgm:prSet/>
      <dgm:spPr/>
      <dgm:t>
        <a:bodyPr/>
        <a:lstStyle/>
        <a:p>
          <a:endParaRPr lang="en-US"/>
        </a:p>
      </dgm:t>
    </dgm:pt>
    <dgm:pt modelId="{59328122-F3D1-4B3E-AA6F-24D2C1ABD61E}" type="sibTrans" cxnId="{826B2E12-98BA-4758-BE48-29D789F2431E}">
      <dgm:prSet/>
      <dgm:spPr/>
      <dgm:t>
        <a:bodyPr/>
        <a:lstStyle/>
        <a:p>
          <a:endParaRPr lang="en-US"/>
        </a:p>
      </dgm:t>
    </dgm:pt>
    <dgm:pt modelId="{358A4E9D-2852-4D58-946E-2D379738B4EA}">
      <dgm:prSet phldrT="[Text]"/>
      <dgm:spPr/>
      <dgm:t>
        <a:bodyPr/>
        <a:lstStyle/>
        <a:p>
          <a:pPr>
            <a:buNone/>
          </a:pPr>
          <a:r>
            <a:rPr lang="en-US" b="1" dirty="0" err="1"/>
            <a:t>CrMnVTi</a:t>
          </a:r>
          <a:endParaRPr lang="en-US" dirty="0"/>
        </a:p>
      </dgm:t>
    </dgm:pt>
    <dgm:pt modelId="{F90EACF9-4E16-4D1E-837F-A221F1AAADDD}" type="parTrans" cxnId="{723D216D-47F3-416A-A888-06E5B6C3D4AD}">
      <dgm:prSet/>
      <dgm:spPr/>
      <dgm:t>
        <a:bodyPr/>
        <a:lstStyle/>
        <a:p>
          <a:endParaRPr lang="en-US"/>
        </a:p>
      </dgm:t>
    </dgm:pt>
    <dgm:pt modelId="{2C314D6C-EE74-4BBC-80EF-C9CE4E4479D3}" type="sibTrans" cxnId="{723D216D-47F3-416A-A888-06E5B6C3D4AD}">
      <dgm:prSet/>
      <dgm:spPr/>
      <dgm:t>
        <a:bodyPr/>
        <a:lstStyle/>
        <a:p>
          <a:endParaRPr lang="en-US"/>
        </a:p>
      </dgm:t>
    </dgm:pt>
    <dgm:pt modelId="{90001FD0-767A-45DB-BF52-13DB84C02068}">
      <dgm:prSet phldrT="[Text]"/>
      <dgm:spPr/>
      <dgm:t>
        <a:bodyPr/>
        <a:lstStyle/>
        <a:p>
          <a:pPr>
            <a:buNone/>
          </a:pPr>
          <a:r>
            <a:rPr lang="en-US" dirty="0"/>
            <a:t>Equimolar BCC single phase</a:t>
          </a:r>
        </a:p>
      </dgm:t>
    </dgm:pt>
    <dgm:pt modelId="{5AFA9FD8-ED98-4F12-863B-D827EBB4CCE6}" type="parTrans" cxnId="{36A8CF68-1222-4B28-8B09-443229753176}">
      <dgm:prSet/>
      <dgm:spPr/>
      <dgm:t>
        <a:bodyPr/>
        <a:lstStyle/>
        <a:p>
          <a:endParaRPr lang="en-US"/>
        </a:p>
      </dgm:t>
    </dgm:pt>
    <dgm:pt modelId="{5155EFFB-3FC0-4AC5-B32C-6A827ECB7F06}" type="sibTrans" cxnId="{36A8CF68-1222-4B28-8B09-443229753176}">
      <dgm:prSet/>
      <dgm:spPr/>
      <dgm:t>
        <a:bodyPr/>
        <a:lstStyle/>
        <a:p>
          <a:endParaRPr lang="en-US"/>
        </a:p>
      </dgm:t>
    </dgm:pt>
    <dgm:pt modelId="{2073721D-A269-4518-9282-2FBA42488E17}">
      <dgm:prSet phldrT="[Text]"/>
      <dgm:spPr/>
      <dgm:t>
        <a:bodyPr/>
        <a:lstStyle/>
        <a:p>
          <a:pPr>
            <a:buNone/>
          </a:pPr>
          <a:r>
            <a:rPr lang="en-US" dirty="0"/>
            <a:t>Impurity getter</a:t>
          </a:r>
        </a:p>
      </dgm:t>
    </dgm:pt>
    <dgm:pt modelId="{007D4915-1DCA-4D6C-97C1-C5157E4C19B0}" type="parTrans" cxnId="{DA8531D8-23E7-4720-9C3E-9023E7A651E8}">
      <dgm:prSet/>
      <dgm:spPr/>
      <dgm:t>
        <a:bodyPr/>
        <a:lstStyle/>
        <a:p>
          <a:endParaRPr lang="en-US"/>
        </a:p>
      </dgm:t>
    </dgm:pt>
    <dgm:pt modelId="{BE5BF0C9-B8D8-4EF2-B8C9-51A4F32562CB}" type="sibTrans" cxnId="{DA8531D8-23E7-4720-9C3E-9023E7A651E8}">
      <dgm:prSet/>
      <dgm:spPr/>
      <dgm:t>
        <a:bodyPr/>
        <a:lstStyle/>
        <a:p>
          <a:endParaRPr lang="en-US"/>
        </a:p>
      </dgm:t>
    </dgm:pt>
    <dgm:pt modelId="{F59D3C59-3F2D-4C45-9D6B-8891E408CA5E}">
      <dgm:prSet phldrT="[Text]"/>
      <dgm:spPr/>
      <dgm:t>
        <a:bodyPr/>
        <a:lstStyle/>
        <a:p>
          <a:pPr>
            <a:buNone/>
          </a:pPr>
          <a:r>
            <a:rPr lang="en-US" b="1" dirty="0"/>
            <a:t>Semi-coherent secondary phase </a:t>
          </a:r>
          <a:endParaRPr lang="en-US" dirty="0"/>
        </a:p>
      </dgm:t>
    </dgm:pt>
    <dgm:pt modelId="{3242DC2D-4F95-4AF5-9ED0-B6BECC8A0225}" type="parTrans" cxnId="{6983F711-BA78-4DD0-81B7-A4D3098E29A9}">
      <dgm:prSet/>
      <dgm:spPr/>
      <dgm:t>
        <a:bodyPr/>
        <a:lstStyle/>
        <a:p>
          <a:endParaRPr lang="en-US"/>
        </a:p>
      </dgm:t>
    </dgm:pt>
    <dgm:pt modelId="{46E6F971-4B0D-41B9-8818-EF04D6D5A911}" type="sibTrans" cxnId="{6983F711-BA78-4DD0-81B7-A4D3098E29A9}">
      <dgm:prSet/>
      <dgm:spPr/>
      <dgm:t>
        <a:bodyPr/>
        <a:lstStyle/>
        <a:p>
          <a:endParaRPr lang="en-US"/>
        </a:p>
      </dgm:t>
    </dgm:pt>
    <dgm:pt modelId="{E9ECE4B5-DBED-48A1-83CB-B5A29DA3011B}" type="pres">
      <dgm:prSet presAssocID="{834BD0F8-4DAF-4E31-92B1-96417C8B4549}" presName="outerComposite" presStyleCnt="0">
        <dgm:presLayoutVars>
          <dgm:chMax val="5"/>
          <dgm:dir/>
          <dgm:resizeHandles val="exact"/>
        </dgm:presLayoutVars>
      </dgm:prSet>
      <dgm:spPr/>
    </dgm:pt>
    <dgm:pt modelId="{2A3B6137-D3C7-4245-ACFD-2DAA1DF7EAC6}" type="pres">
      <dgm:prSet presAssocID="{834BD0F8-4DAF-4E31-92B1-96417C8B4549}" presName="dummyMaxCanvas" presStyleCnt="0">
        <dgm:presLayoutVars/>
      </dgm:prSet>
      <dgm:spPr/>
    </dgm:pt>
    <dgm:pt modelId="{58AD171D-A84A-4F86-B0CA-9EF7DE444C0D}" type="pres">
      <dgm:prSet presAssocID="{834BD0F8-4DAF-4E31-92B1-96417C8B4549}" presName="FourNodes_1" presStyleLbl="node1" presStyleIdx="0" presStyleCnt="4" custLinFactNeighborX="-235" custLinFactNeighborY="-20557">
        <dgm:presLayoutVars>
          <dgm:bulletEnabled val="1"/>
        </dgm:presLayoutVars>
      </dgm:prSet>
      <dgm:spPr/>
    </dgm:pt>
    <dgm:pt modelId="{0E83DD20-C91E-4117-B671-53E6963D44C7}" type="pres">
      <dgm:prSet presAssocID="{834BD0F8-4DAF-4E31-92B1-96417C8B4549}" presName="FourNodes_2" presStyleLbl="node1" presStyleIdx="1" presStyleCnt="4">
        <dgm:presLayoutVars>
          <dgm:bulletEnabled val="1"/>
        </dgm:presLayoutVars>
      </dgm:prSet>
      <dgm:spPr/>
    </dgm:pt>
    <dgm:pt modelId="{BF90F85F-A872-4E0D-AD38-FF6E3ABA6156}" type="pres">
      <dgm:prSet presAssocID="{834BD0F8-4DAF-4E31-92B1-96417C8B4549}" presName="FourNodes_3" presStyleLbl="node1" presStyleIdx="2" presStyleCnt="4">
        <dgm:presLayoutVars>
          <dgm:bulletEnabled val="1"/>
        </dgm:presLayoutVars>
      </dgm:prSet>
      <dgm:spPr/>
    </dgm:pt>
    <dgm:pt modelId="{C0FBDEBC-BCD8-4CC8-BB17-2A3FFDDB155D}" type="pres">
      <dgm:prSet presAssocID="{834BD0F8-4DAF-4E31-92B1-96417C8B4549}" presName="FourNodes_4" presStyleLbl="node1" presStyleIdx="3" presStyleCnt="4" custLinFactNeighborX="705" custLinFactNeighborY="0">
        <dgm:presLayoutVars>
          <dgm:bulletEnabled val="1"/>
        </dgm:presLayoutVars>
      </dgm:prSet>
      <dgm:spPr/>
    </dgm:pt>
    <dgm:pt modelId="{6D1CA899-D733-4680-A105-D1A71E6CEF59}" type="pres">
      <dgm:prSet presAssocID="{834BD0F8-4DAF-4E31-92B1-96417C8B4549}" presName="FourConn_1-2" presStyleLbl="fgAccFollowNode1" presStyleIdx="0" presStyleCnt="3">
        <dgm:presLayoutVars>
          <dgm:bulletEnabled val="1"/>
        </dgm:presLayoutVars>
      </dgm:prSet>
      <dgm:spPr/>
    </dgm:pt>
    <dgm:pt modelId="{101D1972-0CD2-43D5-90DE-B57E340B9E7D}" type="pres">
      <dgm:prSet presAssocID="{834BD0F8-4DAF-4E31-92B1-96417C8B4549}" presName="FourConn_2-3" presStyleLbl="fgAccFollowNode1" presStyleIdx="1" presStyleCnt="3">
        <dgm:presLayoutVars>
          <dgm:bulletEnabled val="1"/>
        </dgm:presLayoutVars>
      </dgm:prSet>
      <dgm:spPr/>
    </dgm:pt>
    <dgm:pt modelId="{0D1EBD38-3895-46EA-BD97-4586A167CBC1}" type="pres">
      <dgm:prSet presAssocID="{834BD0F8-4DAF-4E31-92B1-96417C8B4549}" presName="FourConn_3-4" presStyleLbl="fgAccFollowNode1" presStyleIdx="2" presStyleCnt="3">
        <dgm:presLayoutVars>
          <dgm:bulletEnabled val="1"/>
        </dgm:presLayoutVars>
      </dgm:prSet>
      <dgm:spPr/>
    </dgm:pt>
    <dgm:pt modelId="{AF5825B9-B162-4B0C-A467-B4B8ECE2CBF6}" type="pres">
      <dgm:prSet presAssocID="{834BD0F8-4DAF-4E31-92B1-96417C8B4549}" presName="FourNodes_1_text" presStyleLbl="node1" presStyleIdx="3" presStyleCnt="4">
        <dgm:presLayoutVars>
          <dgm:bulletEnabled val="1"/>
        </dgm:presLayoutVars>
      </dgm:prSet>
      <dgm:spPr/>
    </dgm:pt>
    <dgm:pt modelId="{B2D39883-0451-4D70-AEAA-E1ED85494328}" type="pres">
      <dgm:prSet presAssocID="{834BD0F8-4DAF-4E31-92B1-96417C8B4549}" presName="FourNodes_2_text" presStyleLbl="node1" presStyleIdx="3" presStyleCnt="4">
        <dgm:presLayoutVars>
          <dgm:bulletEnabled val="1"/>
        </dgm:presLayoutVars>
      </dgm:prSet>
      <dgm:spPr/>
    </dgm:pt>
    <dgm:pt modelId="{51DDECF3-26ED-4B11-906D-787D3352D01A}" type="pres">
      <dgm:prSet presAssocID="{834BD0F8-4DAF-4E31-92B1-96417C8B4549}" presName="FourNodes_3_text" presStyleLbl="node1" presStyleIdx="3" presStyleCnt="4">
        <dgm:presLayoutVars>
          <dgm:bulletEnabled val="1"/>
        </dgm:presLayoutVars>
      </dgm:prSet>
      <dgm:spPr/>
    </dgm:pt>
    <dgm:pt modelId="{264A769C-CAAC-4BC5-8271-CF8A133D88FB}" type="pres">
      <dgm:prSet presAssocID="{834BD0F8-4DAF-4E31-92B1-96417C8B4549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9A144E0B-225F-4010-BFA2-394C495FA5F2}" type="presOf" srcId="{90001FD0-767A-45DB-BF52-13DB84C02068}" destId="{58AD171D-A84A-4F86-B0CA-9EF7DE444C0D}" srcOrd="0" destOrd="1" presId="urn:microsoft.com/office/officeart/2005/8/layout/vProcess5"/>
    <dgm:cxn modelId="{6983F711-BA78-4DD0-81B7-A4D3098E29A9}" srcId="{6310A9CB-23C0-448C-9FCF-08D36189E67F}" destId="{F59D3C59-3F2D-4C45-9D6B-8891E408CA5E}" srcOrd="0" destOrd="0" parTransId="{3242DC2D-4F95-4AF5-9ED0-B6BECC8A0225}" sibTransId="{46E6F971-4B0D-41B9-8818-EF04D6D5A911}"/>
    <dgm:cxn modelId="{826B2E12-98BA-4758-BE48-29D789F2431E}" srcId="{834BD0F8-4DAF-4E31-92B1-96417C8B4549}" destId="{6310A9CB-23C0-448C-9FCF-08D36189E67F}" srcOrd="3" destOrd="0" parTransId="{FF01206A-0209-40B8-A3B7-A37FF6771816}" sibTransId="{59328122-F3D1-4B3E-AA6F-24D2C1ABD61E}"/>
    <dgm:cxn modelId="{334C4517-69CF-45CA-B990-323ABB14D8A9}" type="presOf" srcId="{2073721D-A269-4518-9282-2FBA42488E17}" destId="{B2D39883-0451-4D70-AEAA-E1ED85494328}" srcOrd="1" destOrd="1" presId="urn:microsoft.com/office/officeart/2005/8/layout/vProcess5"/>
    <dgm:cxn modelId="{A425F117-99CD-4EA7-9A22-0C6F329E5710}" type="presOf" srcId="{358A4E9D-2852-4D58-946E-2D379738B4EA}" destId="{B2D39883-0451-4D70-AEAA-E1ED85494328}" srcOrd="1" destOrd="0" presId="urn:microsoft.com/office/officeart/2005/8/layout/vProcess5"/>
    <dgm:cxn modelId="{134C1730-72E5-4FA8-A8DA-90F15A37036F}" type="presOf" srcId="{17BAEA06-0363-4E1E-8028-168592968D5C}" destId="{BF90F85F-A872-4E0D-AD38-FF6E3ABA6156}" srcOrd="0" destOrd="0" presId="urn:microsoft.com/office/officeart/2005/8/layout/vProcess5"/>
    <dgm:cxn modelId="{F51B4F3D-083C-4FDA-963E-CF2A957ABEC5}" type="presOf" srcId="{17BAEA06-0363-4E1E-8028-168592968D5C}" destId="{51DDECF3-26ED-4B11-906D-787D3352D01A}" srcOrd="1" destOrd="0" presId="urn:microsoft.com/office/officeart/2005/8/layout/vProcess5"/>
    <dgm:cxn modelId="{46226065-4A8D-4C57-9430-44B65643B3BA}" type="presOf" srcId="{F8BE20EA-BB5C-462D-B1A7-33A8BB07A874}" destId="{6D1CA899-D733-4680-A105-D1A71E6CEF59}" srcOrd="0" destOrd="0" presId="urn:microsoft.com/office/officeart/2005/8/layout/vProcess5"/>
    <dgm:cxn modelId="{36A8CF68-1222-4B28-8B09-443229753176}" srcId="{BEEF6397-E886-4F8C-BA56-8D085D33A826}" destId="{90001FD0-767A-45DB-BF52-13DB84C02068}" srcOrd="0" destOrd="0" parTransId="{5AFA9FD8-ED98-4F12-863B-D827EBB4CCE6}" sibTransId="{5155EFFB-3FC0-4AC5-B32C-6A827ECB7F06}"/>
    <dgm:cxn modelId="{723D216D-47F3-416A-A888-06E5B6C3D4AD}" srcId="{834BD0F8-4DAF-4E31-92B1-96417C8B4549}" destId="{358A4E9D-2852-4D58-946E-2D379738B4EA}" srcOrd="1" destOrd="0" parTransId="{F90EACF9-4E16-4D1E-837F-A221F1AAADDD}" sibTransId="{2C314D6C-EE74-4BBC-80EF-C9CE4E4479D3}"/>
    <dgm:cxn modelId="{313F5B6E-385E-4C32-BE6D-D2F3B691F86F}" type="presOf" srcId="{358A4E9D-2852-4D58-946E-2D379738B4EA}" destId="{0E83DD20-C91E-4117-B671-53E6963D44C7}" srcOrd="0" destOrd="0" presId="urn:microsoft.com/office/officeart/2005/8/layout/vProcess5"/>
    <dgm:cxn modelId="{3C4A9773-E20C-436A-BF37-CE21FF312852}" type="presOf" srcId="{2C314D6C-EE74-4BBC-80EF-C9CE4E4479D3}" destId="{101D1972-0CD2-43D5-90DE-B57E340B9E7D}" srcOrd="0" destOrd="0" presId="urn:microsoft.com/office/officeart/2005/8/layout/vProcess5"/>
    <dgm:cxn modelId="{550F7254-3C8B-49D7-850E-BB972CFF16C1}" type="presOf" srcId="{BEEF6397-E886-4F8C-BA56-8D085D33A826}" destId="{58AD171D-A84A-4F86-B0CA-9EF7DE444C0D}" srcOrd="0" destOrd="0" presId="urn:microsoft.com/office/officeart/2005/8/layout/vProcess5"/>
    <dgm:cxn modelId="{81648B7D-3F0B-42E9-AAD4-2208E41716D2}" type="presOf" srcId="{2073721D-A269-4518-9282-2FBA42488E17}" destId="{0E83DD20-C91E-4117-B671-53E6963D44C7}" srcOrd="0" destOrd="1" presId="urn:microsoft.com/office/officeart/2005/8/layout/vProcess5"/>
    <dgm:cxn modelId="{C4DD048B-9CC0-481E-8652-D8850AC08017}" type="presOf" srcId="{90001FD0-767A-45DB-BF52-13DB84C02068}" destId="{AF5825B9-B162-4B0C-A467-B4B8ECE2CBF6}" srcOrd="1" destOrd="1" presId="urn:microsoft.com/office/officeart/2005/8/layout/vProcess5"/>
    <dgm:cxn modelId="{94A724A3-2339-4BE3-97F0-B1CCC2741093}" type="presOf" srcId="{834BD0F8-4DAF-4E31-92B1-96417C8B4549}" destId="{E9ECE4B5-DBED-48A1-83CB-B5A29DA3011B}" srcOrd="0" destOrd="0" presId="urn:microsoft.com/office/officeart/2005/8/layout/vProcess5"/>
    <dgm:cxn modelId="{F4EABCAD-049A-498E-B1EE-914C4772B2AB}" srcId="{834BD0F8-4DAF-4E31-92B1-96417C8B4549}" destId="{BEEF6397-E886-4F8C-BA56-8D085D33A826}" srcOrd="0" destOrd="0" parTransId="{1882CEA3-F9B1-48F1-90F3-C757CDFAA02D}" sibTransId="{F8BE20EA-BB5C-462D-B1A7-33A8BB07A874}"/>
    <dgm:cxn modelId="{02A441D0-9C00-4757-AEBB-BF30AA12A855}" type="presOf" srcId="{F59D3C59-3F2D-4C45-9D6B-8891E408CA5E}" destId="{C0FBDEBC-BCD8-4CC8-BB17-2A3FFDDB155D}" srcOrd="0" destOrd="1" presId="urn:microsoft.com/office/officeart/2005/8/layout/vProcess5"/>
    <dgm:cxn modelId="{DA8531D8-23E7-4720-9C3E-9023E7A651E8}" srcId="{358A4E9D-2852-4D58-946E-2D379738B4EA}" destId="{2073721D-A269-4518-9282-2FBA42488E17}" srcOrd="0" destOrd="0" parTransId="{007D4915-1DCA-4D6C-97C1-C5157E4C19B0}" sibTransId="{BE5BF0C9-B8D8-4EF2-B8C9-51A4F32562CB}"/>
    <dgm:cxn modelId="{F98C40DA-F90C-49BA-9645-42EB555B4D0D}" type="presOf" srcId="{DFC8F474-53DB-43CA-965B-C66758084A3C}" destId="{0D1EBD38-3895-46EA-BD97-4586A167CBC1}" srcOrd="0" destOrd="0" presId="urn:microsoft.com/office/officeart/2005/8/layout/vProcess5"/>
    <dgm:cxn modelId="{CD20ACDA-4380-45AF-BEF0-0CB12CDFE1EF}" type="presOf" srcId="{6310A9CB-23C0-448C-9FCF-08D36189E67F}" destId="{C0FBDEBC-BCD8-4CC8-BB17-2A3FFDDB155D}" srcOrd="0" destOrd="0" presId="urn:microsoft.com/office/officeart/2005/8/layout/vProcess5"/>
    <dgm:cxn modelId="{06CC80E7-078F-4EDB-8386-8AAC336BE4EF}" srcId="{834BD0F8-4DAF-4E31-92B1-96417C8B4549}" destId="{17BAEA06-0363-4E1E-8028-168592968D5C}" srcOrd="2" destOrd="0" parTransId="{23E3DB3D-56CF-4640-BE89-F7A6D0DA7F3F}" sibTransId="{DFC8F474-53DB-43CA-965B-C66758084A3C}"/>
    <dgm:cxn modelId="{B7488BEE-6D16-45BF-BBDE-868F85EAD9A1}" type="presOf" srcId="{F59D3C59-3F2D-4C45-9D6B-8891E408CA5E}" destId="{264A769C-CAAC-4BC5-8271-CF8A133D88FB}" srcOrd="1" destOrd="1" presId="urn:microsoft.com/office/officeart/2005/8/layout/vProcess5"/>
    <dgm:cxn modelId="{21DDDBF9-2D27-4385-877B-A50DA7381D28}" type="presOf" srcId="{6310A9CB-23C0-448C-9FCF-08D36189E67F}" destId="{264A769C-CAAC-4BC5-8271-CF8A133D88FB}" srcOrd="1" destOrd="0" presId="urn:microsoft.com/office/officeart/2005/8/layout/vProcess5"/>
    <dgm:cxn modelId="{4A0939FF-A3C7-4526-9BF0-60BDBE47FBCC}" type="presOf" srcId="{BEEF6397-E886-4F8C-BA56-8D085D33A826}" destId="{AF5825B9-B162-4B0C-A467-B4B8ECE2CBF6}" srcOrd="1" destOrd="0" presId="urn:microsoft.com/office/officeart/2005/8/layout/vProcess5"/>
    <dgm:cxn modelId="{D5E21AD2-A032-4B46-BE3E-717F4A2EAC75}" type="presParOf" srcId="{E9ECE4B5-DBED-48A1-83CB-B5A29DA3011B}" destId="{2A3B6137-D3C7-4245-ACFD-2DAA1DF7EAC6}" srcOrd="0" destOrd="0" presId="urn:microsoft.com/office/officeart/2005/8/layout/vProcess5"/>
    <dgm:cxn modelId="{4CE2F1FD-41D7-4E0B-B599-3964F36F7F0D}" type="presParOf" srcId="{E9ECE4B5-DBED-48A1-83CB-B5A29DA3011B}" destId="{58AD171D-A84A-4F86-B0CA-9EF7DE444C0D}" srcOrd="1" destOrd="0" presId="urn:microsoft.com/office/officeart/2005/8/layout/vProcess5"/>
    <dgm:cxn modelId="{AA37EB97-84FD-4440-83EC-2E57D21FF93E}" type="presParOf" srcId="{E9ECE4B5-DBED-48A1-83CB-B5A29DA3011B}" destId="{0E83DD20-C91E-4117-B671-53E6963D44C7}" srcOrd="2" destOrd="0" presId="urn:microsoft.com/office/officeart/2005/8/layout/vProcess5"/>
    <dgm:cxn modelId="{ED2753CC-9C44-4313-97F0-BC27D0CC0552}" type="presParOf" srcId="{E9ECE4B5-DBED-48A1-83CB-B5A29DA3011B}" destId="{BF90F85F-A872-4E0D-AD38-FF6E3ABA6156}" srcOrd="3" destOrd="0" presId="urn:microsoft.com/office/officeart/2005/8/layout/vProcess5"/>
    <dgm:cxn modelId="{B755B81F-10F6-40E9-9646-34C11203CD1E}" type="presParOf" srcId="{E9ECE4B5-DBED-48A1-83CB-B5A29DA3011B}" destId="{C0FBDEBC-BCD8-4CC8-BB17-2A3FFDDB155D}" srcOrd="4" destOrd="0" presId="urn:microsoft.com/office/officeart/2005/8/layout/vProcess5"/>
    <dgm:cxn modelId="{0F4BDCCA-7AB7-46BE-BF41-2A20788DD319}" type="presParOf" srcId="{E9ECE4B5-DBED-48A1-83CB-B5A29DA3011B}" destId="{6D1CA899-D733-4680-A105-D1A71E6CEF59}" srcOrd="5" destOrd="0" presId="urn:microsoft.com/office/officeart/2005/8/layout/vProcess5"/>
    <dgm:cxn modelId="{1FB7C066-5133-4FD8-B576-252286353656}" type="presParOf" srcId="{E9ECE4B5-DBED-48A1-83CB-B5A29DA3011B}" destId="{101D1972-0CD2-43D5-90DE-B57E340B9E7D}" srcOrd="6" destOrd="0" presId="urn:microsoft.com/office/officeart/2005/8/layout/vProcess5"/>
    <dgm:cxn modelId="{37107C98-AD2A-4899-8DAB-19B705511DF5}" type="presParOf" srcId="{E9ECE4B5-DBED-48A1-83CB-B5A29DA3011B}" destId="{0D1EBD38-3895-46EA-BD97-4586A167CBC1}" srcOrd="7" destOrd="0" presId="urn:microsoft.com/office/officeart/2005/8/layout/vProcess5"/>
    <dgm:cxn modelId="{3E9B0B3B-D78A-4008-B504-B6C6632CE49B}" type="presParOf" srcId="{E9ECE4B5-DBED-48A1-83CB-B5A29DA3011B}" destId="{AF5825B9-B162-4B0C-A467-B4B8ECE2CBF6}" srcOrd="8" destOrd="0" presId="urn:microsoft.com/office/officeart/2005/8/layout/vProcess5"/>
    <dgm:cxn modelId="{53991D8E-5AA5-4EAC-A0FA-167107A29AB8}" type="presParOf" srcId="{E9ECE4B5-DBED-48A1-83CB-B5A29DA3011B}" destId="{B2D39883-0451-4D70-AEAA-E1ED85494328}" srcOrd="9" destOrd="0" presId="urn:microsoft.com/office/officeart/2005/8/layout/vProcess5"/>
    <dgm:cxn modelId="{B2D405A3-9E9A-404E-8CF5-EABCE6729EDC}" type="presParOf" srcId="{E9ECE4B5-DBED-48A1-83CB-B5A29DA3011B}" destId="{51DDECF3-26ED-4B11-906D-787D3352D01A}" srcOrd="10" destOrd="0" presId="urn:microsoft.com/office/officeart/2005/8/layout/vProcess5"/>
    <dgm:cxn modelId="{56C8ECA5-AB74-4742-8D9E-EBE068EF59C4}" type="presParOf" srcId="{E9ECE4B5-DBED-48A1-83CB-B5A29DA3011B}" destId="{264A769C-CAAC-4BC5-8271-CF8A133D88FB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8B6DCFA-1E69-41CC-836E-DB320AC4BE12}" type="doc">
      <dgm:prSet loTypeId="urn:microsoft.com/office/officeart/2005/8/layout/process2" loCatId="process" qsTypeId="urn:microsoft.com/office/officeart/2005/8/quickstyle/simple1" qsCatId="simple" csTypeId="urn:microsoft.com/office/officeart/2005/8/colors/accent2_5" csCatId="accent2" phldr="1"/>
      <dgm:spPr/>
    </dgm:pt>
    <dgm:pt modelId="{2EEAC76D-DBB7-499B-9DB1-E33279A10D44}">
      <dgm:prSet phldrT="[Text]"/>
      <dgm:spPr/>
      <dgm:t>
        <a:bodyPr/>
        <a:lstStyle/>
        <a:p>
          <a:r>
            <a:rPr lang="en-US" dirty="0"/>
            <a:t>Density ~</a:t>
          </a:r>
        </a:p>
        <a:p>
          <a:r>
            <a:rPr lang="en-US" dirty="0"/>
            <a:t>(</a:t>
          </a:r>
          <a:r>
            <a:rPr lang="en-US" dirty="0" err="1"/>
            <a:t>Q</a:t>
          </a:r>
          <a:r>
            <a:rPr lang="en-US" baseline="-25000" dirty="0" err="1"/>
            <a:t>deposit</a:t>
          </a:r>
          <a:r>
            <a:rPr lang="en-US" dirty="0"/>
            <a:t>)</a:t>
          </a:r>
        </a:p>
      </dgm:t>
    </dgm:pt>
    <dgm:pt modelId="{016436C1-73F4-49BD-A341-8594FB14EFA1}" type="parTrans" cxnId="{ABF4E942-9A96-4029-A9E4-F709F82F7B53}">
      <dgm:prSet/>
      <dgm:spPr/>
      <dgm:t>
        <a:bodyPr/>
        <a:lstStyle/>
        <a:p>
          <a:endParaRPr lang="en-US"/>
        </a:p>
      </dgm:t>
    </dgm:pt>
    <dgm:pt modelId="{653D5541-7FF7-470C-855B-07D16A023FAF}" type="sibTrans" cxnId="{ABF4E942-9A96-4029-A9E4-F709F82F7B53}">
      <dgm:prSet/>
      <dgm:spPr/>
      <dgm:t>
        <a:bodyPr/>
        <a:lstStyle/>
        <a:p>
          <a:endParaRPr lang="en-US"/>
        </a:p>
      </dgm:t>
    </dgm:pt>
    <dgm:pt modelId="{F9391D36-0116-4A99-82B9-ECFD5728630B}">
      <dgm:prSet phldrT="[Text]"/>
      <dgm:spPr/>
      <dgm:t>
        <a:bodyPr/>
        <a:lstStyle/>
        <a:p>
          <a:r>
            <a:rPr lang="en-US" dirty="0"/>
            <a:t>Spec. Heat ~</a:t>
          </a:r>
        </a:p>
        <a:p>
          <a:r>
            <a:rPr lang="en-US" dirty="0"/>
            <a:t>(</a:t>
          </a:r>
          <a:r>
            <a:rPr lang="en-US" dirty="0">
              <a:sym typeface="Symbol" panose="05050102010706020507" pitchFamily="18" charset="2"/>
            </a:rPr>
            <a:t>T)</a:t>
          </a:r>
          <a:endParaRPr lang="en-US" dirty="0"/>
        </a:p>
      </dgm:t>
    </dgm:pt>
    <dgm:pt modelId="{FE37EBD7-EA69-4B75-B6BB-E4D29B1C5D11}" type="parTrans" cxnId="{3B245580-63F8-4444-9C41-51B62519C32D}">
      <dgm:prSet/>
      <dgm:spPr/>
      <dgm:t>
        <a:bodyPr/>
        <a:lstStyle/>
        <a:p>
          <a:endParaRPr lang="en-US"/>
        </a:p>
      </dgm:t>
    </dgm:pt>
    <dgm:pt modelId="{0EB4C3F2-4D6F-42EA-8128-80020BCB2D27}" type="sibTrans" cxnId="{3B245580-63F8-4444-9C41-51B62519C32D}">
      <dgm:prSet/>
      <dgm:spPr/>
      <dgm:t>
        <a:bodyPr/>
        <a:lstStyle/>
        <a:p>
          <a:endParaRPr lang="en-US"/>
        </a:p>
      </dgm:t>
    </dgm:pt>
    <dgm:pt modelId="{00E36747-0D1B-4CE1-B8FF-1741362DA3EF}">
      <dgm:prSet phldrT="[Text]"/>
      <dgm:spPr/>
      <dgm:t>
        <a:bodyPr/>
        <a:lstStyle/>
        <a:p>
          <a:r>
            <a:rPr lang="en-US" dirty="0"/>
            <a:t>CTE ~</a:t>
          </a:r>
        </a:p>
        <a:p>
          <a:r>
            <a:rPr lang="en-US" dirty="0"/>
            <a:t>(</a:t>
          </a:r>
          <a:r>
            <a:rPr lang="en-US" dirty="0">
              <a:sym typeface="Symbol" panose="05050102010706020507" pitchFamily="18" charset="2"/>
            </a:rPr>
            <a:t></a:t>
          </a:r>
          <a:r>
            <a:rPr lang="en-US" dirty="0"/>
            <a:t>)</a:t>
          </a:r>
        </a:p>
      </dgm:t>
    </dgm:pt>
    <dgm:pt modelId="{4FF3FDDC-96FC-4DDB-8953-3E0CEADD2A24}" type="parTrans" cxnId="{DD18C065-264B-4B0D-A6D0-02734F02D07A}">
      <dgm:prSet/>
      <dgm:spPr/>
      <dgm:t>
        <a:bodyPr/>
        <a:lstStyle/>
        <a:p>
          <a:endParaRPr lang="en-US"/>
        </a:p>
      </dgm:t>
    </dgm:pt>
    <dgm:pt modelId="{3D66649F-8F10-45A0-AD3B-55139FBEDE99}" type="sibTrans" cxnId="{DD18C065-264B-4B0D-A6D0-02734F02D07A}">
      <dgm:prSet/>
      <dgm:spPr/>
      <dgm:t>
        <a:bodyPr/>
        <a:lstStyle/>
        <a:p>
          <a:endParaRPr lang="en-US"/>
        </a:p>
      </dgm:t>
    </dgm:pt>
    <dgm:pt modelId="{CC275517-094D-4458-BBFE-2E38DDA591D3}">
      <dgm:prSet phldrT="[Text]"/>
      <dgm:spPr/>
      <dgm:t>
        <a:bodyPr/>
        <a:lstStyle/>
        <a:p>
          <a:r>
            <a:rPr lang="en-US" dirty="0"/>
            <a:t>Yield stress ~ (plasticity)</a:t>
          </a:r>
        </a:p>
      </dgm:t>
    </dgm:pt>
    <dgm:pt modelId="{DE0048B6-C323-477F-9374-5F22666B38B8}" type="parTrans" cxnId="{686F7418-DE21-49EA-86E2-FE6A1FC11B44}">
      <dgm:prSet/>
      <dgm:spPr/>
      <dgm:t>
        <a:bodyPr/>
        <a:lstStyle/>
        <a:p>
          <a:endParaRPr lang="en-US"/>
        </a:p>
      </dgm:t>
    </dgm:pt>
    <dgm:pt modelId="{10CC783D-E3F8-4BBC-BFD9-2F114DB96144}" type="sibTrans" cxnId="{686F7418-DE21-49EA-86E2-FE6A1FC11B44}">
      <dgm:prSet/>
      <dgm:spPr/>
      <dgm:t>
        <a:bodyPr/>
        <a:lstStyle/>
        <a:p>
          <a:endParaRPr lang="en-US"/>
        </a:p>
      </dgm:t>
    </dgm:pt>
    <dgm:pt modelId="{455DD2C2-0AB7-41DE-9151-8FD25E511A8F}" type="pres">
      <dgm:prSet presAssocID="{E8B6DCFA-1E69-41CC-836E-DB320AC4BE12}" presName="linearFlow" presStyleCnt="0">
        <dgm:presLayoutVars>
          <dgm:resizeHandles val="exact"/>
        </dgm:presLayoutVars>
      </dgm:prSet>
      <dgm:spPr/>
    </dgm:pt>
    <dgm:pt modelId="{8721CC50-1CCB-4FA0-805E-85AE0CA3486B}" type="pres">
      <dgm:prSet presAssocID="{2EEAC76D-DBB7-499B-9DB1-E33279A10D44}" presName="node" presStyleLbl="node1" presStyleIdx="0" presStyleCnt="4" custLinFactX="-100000" custLinFactY="100000" custLinFactNeighborX="-191051" custLinFactNeighborY="116079">
        <dgm:presLayoutVars>
          <dgm:bulletEnabled val="1"/>
        </dgm:presLayoutVars>
      </dgm:prSet>
      <dgm:spPr/>
    </dgm:pt>
    <dgm:pt modelId="{6E294E9A-38CF-4CAE-8ECF-9BFBDA77762D}" type="pres">
      <dgm:prSet presAssocID="{653D5541-7FF7-470C-855B-07D16A023FAF}" presName="sibTrans" presStyleLbl="sibTrans2D1" presStyleIdx="0" presStyleCnt="3"/>
      <dgm:spPr/>
    </dgm:pt>
    <dgm:pt modelId="{FF1E8A8E-B78A-4592-9A3F-7015AC265C6B}" type="pres">
      <dgm:prSet presAssocID="{653D5541-7FF7-470C-855B-07D16A023FAF}" presName="connectorText" presStyleLbl="sibTrans2D1" presStyleIdx="0" presStyleCnt="3"/>
      <dgm:spPr/>
    </dgm:pt>
    <dgm:pt modelId="{7128DA18-81F3-4CCB-A125-C7AD4E1C6248}" type="pres">
      <dgm:prSet presAssocID="{F9391D36-0116-4A99-82B9-ECFD5728630B}" presName="node" presStyleLbl="node1" presStyleIdx="1" presStyleCnt="4" custLinFactNeighborX="-81861" custLinFactNeighborY="15462">
        <dgm:presLayoutVars>
          <dgm:bulletEnabled val="1"/>
        </dgm:presLayoutVars>
      </dgm:prSet>
      <dgm:spPr/>
    </dgm:pt>
    <dgm:pt modelId="{BC3A6642-1874-40AA-A846-E765CC98BA15}" type="pres">
      <dgm:prSet presAssocID="{0EB4C3F2-4D6F-42EA-8128-80020BCB2D27}" presName="sibTrans" presStyleLbl="sibTrans2D1" presStyleIdx="1" presStyleCnt="3"/>
      <dgm:spPr/>
    </dgm:pt>
    <dgm:pt modelId="{915CB382-A2B6-4757-B9D9-45C537753096}" type="pres">
      <dgm:prSet presAssocID="{0EB4C3F2-4D6F-42EA-8128-80020BCB2D27}" presName="connectorText" presStyleLbl="sibTrans2D1" presStyleIdx="1" presStyleCnt="3"/>
      <dgm:spPr/>
    </dgm:pt>
    <dgm:pt modelId="{52F26B36-9665-46B1-B4F0-F6E9EBB42AA9}" type="pres">
      <dgm:prSet presAssocID="{00E36747-0D1B-4CE1-B8FF-1741362DA3EF}" presName="node" presStyleLbl="node1" presStyleIdx="2" presStyleCnt="4" custLinFactY="-92269" custLinFactNeighborX="55668" custLinFactNeighborY="-100000">
        <dgm:presLayoutVars>
          <dgm:bulletEnabled val="1"/>
        </dgm:presLayoutVars>
      </dgm:prSet>
      <dgm:spPr/>
    </dgm:pt>
    <dgm:pt modelId="{AB53186D-4B1D-46CD-A43C-B7FF74BF4BEE}" type="pres">
      <dgm:prSet presAssocID="{3D66649F-8F10-45A0-AD3B-55139FBEDE99}" presName="sibTrans" presStyleLbl="sibTrans2D1" presStyleIdx="2" presStyleCnt="3"/>
      <dgm:spPr/>
    </dgm:pt>
    <dgm:pt modelId="{0D0893AD-3759-4FBA-BE66-3796F12B7F90}" type="pres">
      <dgm:prSet presAssocID="{3D66649F-8F10-45A0-AD3B-55139FBEDE99}" presName="connectorText" presStyleLbl="sibTrans2D1" presStyleIdx="2" presStyleCnt="3"/>
      <dgm:spPr/>
    </dgm:pt>
    <dgm:pt modelId="{6881BF2B-1A49-4338-A9BF-E02C0A948156}" type="pres">
      <dgm:prSet presAssocID="{CC275517-094D-4458-BBFE-2E38DDA591D3}" presName="node" presStyleLbl="node1" presStyleIdx="3" presStyleCnt="4" custScaleX="107178" custLinFactX="91168" custLinFactY="-193661" custLinFactNeighborX="100000" custLinFactNeighborY="-200000">
        <dgm:presLayoutVars>
          <dgm:bulletEnabled val="1"/>
        </dgm:presLayoutVars>
      </dgm:prSet>
      <dgm:spPr/>
    </dgm:pt>
  </dgm:ptLst>
  <dgm:cxnLst>
    <dgm:cxn modelId="{686F7418-DE21-49EA-86E2-FE6A1FC11B44}" srcId="{E8B6DCFA-1E69-41CC-836E-DB320AC4BE12}" destId="{CC275517-094D-4458-BBFE-2E38DDA591D3}" srcOrd="3" destOrd="0" parTransId="{DE0048B6-C323-477F-9374-5F22666B38B8}" sibTransId="{10CC783D-E3F8-4BBC-BFD9-2F114DB96144}"/>
    <dgm:cxn modelId="{026CF21A-A572-424D-9000-F6439DD9528D}" type="presOf" srcId="{0EB4C3F2-4D6F-42EA-8128-80020BCB2D27}" destId="{BC3A6642-1874-40AA-A846-E765CC98BA15}" srcOrd="0" destOrd="0" presId="urn:microsoft.com/office/officeart/2005/8/layout/process2"/>
    <dgm:cxn modelId="{1AA0DB1B-B556-45CC-A55C-6335728D65DC}" type="presOf" srcId="{0EB4C3F2-4D6F-42EA-8128-80020BCB2D27}" destId="{915CB382-A2B6-4757-B9D9-45C537753096}" srcOrd="1" destOrd="0" presId="urn:microsoft.com/office/officeart/2005/8/layout/process2"/>
    <dgm:cxn modelId="{5FFCCA21-2F91-4FAD-AB67-CF1FED713201}" type="presOf" srcId="{CC275517-094D-4458-BBFE-2E38DDA591D3}" destId="{6881BF2B-1A49-4338-A9BF-E02C0A948156}" srcOrd="0" destOrd="0" presId="urn:microsoft.com/office/officeart/2005/8/layout/process2"/>
    <dgm:cxn modelId="{D21C4D22-D88D-4B86-AB76-083C256D9226}" type="presOf" srcId="{2EEAC76D-DBB7-499B-9DB1-E33279A10D44}" destId="{8721CC50-1CCB-4FA0-805E-85AE0CA3486B}" srcOrd="0" destOrd="0" presId="urn:microsoft.com/office/officeart/2005/8/layout/process2"/>
    <dgm:cxn modelId="{ABF4E942-9A96-4029-A9E4-F709F82F7B53}" srcId="{E8B6DCFA-1E69-41CC-836E-DB320AC4BE12}" destId="{2EEAC76D-DBB7-499B-9DB1-E33279A10D44}" srcOrd="0" destOrd="0" parTransId="{016436C1-73F4-49BD-A341-8594FB14EFA1}" sibTransId="{653D5541-7FF7-470C-855B-07D16A023FAF}"/>
    <dgm:cxn modelId="{DD18C065-264B-4B0D-A6D0-02734F02D07A}" srcId="{E8B6DCFA-1E69-41CC-836E-DB320AC4BE12}" destId="{00E36747-0D1B-4CE1-B8FF-1741362DA3EF}" srcOrd="2" destOrd="0" parTransId="{4FF3FDDC-96FC-4DDB-8953-3E0CEADD2A24}" sibTransId="{3D66649F-8F10-45A0-AD3B-55139FBEDE99}"/>
    <dgm:cxn modelId="{6B0FF44F-BD73-49E3-B3DF-D77EE7711038}" type="presOf" srcId="{F9391D36-0116-4A99-82B9-ECFD5728630B}" destId="{7128DA18-81F3-4CCB-A125-C7AD4E1C6248}" srcOrd="0" destOrd="0" presId="urn:microsoft.com/office/officeart/2005/8/layout/process2"/>
    <dgm:cxn modelId="{98296371-F04F-4024-8A94-E30F43FF03A2}" type="presOf" srcId="{3D66649F-8F10-45A0-AD3B-55139FBEDE99}" destId="{AB53186D-4B1D-46CD-A43C-B7FF74BF4BEE}" srcOrd="0" destOrd="0" presId="urn:microsoft.com/office/officeart/2005/8/layout/process2"/>
    <dgm:cxn modelId="{95DC6377-3BCC-4829-A531-5A8105B1BC0D}" type="presOf" srcId="{3D66649F-8F10-45A0-AD3B-55139FBEDE99}" destId="{0D0893AD-3759-4FBA-BE66-3796F12B7F90}" srcOrd="1" destOrd="0" presId="urn:microsoft.com/office/officeart/2005/8/layout/process2"/>
    <dgm:cxn modelId="{09443F78-D61E-4646-A0E4-5F96FC2A83C1}" type="presOf" srcId="{E8B6DCFA-1E69-41CC-836E-DB320AC4BE12}" destId="{455DD2C2-0AB7-41DE-9151-8FD25E511A8F}" srcOrd="0" destOrd="0" presId="urn:microsoft.com/office/officeart/2005/8/layout/process2"/>
    <dgm:cxn modelId="{3B245580-63F8-4444-9C41-51B62519C32D}" srcId="{E8B6DCFA-1E69-41CC-836E-DB320AC4BE12}" destId="{F9391D36-0116-4A99-82B9-ECFD5728630B}" srcOrd="1" destOrd="0" parTransId="{FE37EBD7-EA69-4B75-B6BB-E4D29B1C5D11}" sibTransId="{0EB4C3F2-4D6F-42EA-8128-80020BCB2D27}"/>
    <dgm:cxn modelId="{9F8C5CA4-CE02-4F07-9A40-CF81D0B28301}" type="presOf" srcId="{653D5541-7FF7-470C-855B-07D16A023FAF}" destId="{6E294E9A-38CF-4CAE-8ECF-9BFBDA77762D}" srcOrd="0" destOrd="0" presId="urn:microsoft.com/office/officeart/2005/8/layout/process2"/>
    <dgm:cxn modelId="{63024DCE-4A4C-4F75-B414-AEB55C5E47B2}" type="presOf" srcId="{00E36747-0D1B-4CE1-B8FF-1741362DA3EF}" destId="{52F26B36-9665-46B1-B4F0-F6E9EBB42AA9}" srcOrd="0" destOrd="0" presId="urn:microsoft.com/office/officeart/2005/8/layout/process2"/>
    <dgm:cxn modelId="{BAEBE0DD-B66F-40E0-B818-4EDDBBA76F0D}" type="presOf" srcId="{653D5541-7FF7-470C-855B-07D16A023FAF}" destId="{FF1E8A8E-B78A-4592-9A3F-7015AC265C6B}" srcOrd="1" destOrd="0" presId="urn:microsoft.com/office/officeart/2005/8/layout/process2"/>
    <dgm:cxn modelId="{9185CE37-F4AE-4113-A2F0-3A58D09231E2}" type="presParOf" srcId="{455DD2C2-0AB7-41DE-9151-8FD25E511A8F}" destId="{8721CC50-1CCB-4FA0-805E-85AE0CA3486B}" srcOrd="0" destOrd="0" presId="urn:microsoft.com/office/officeart/2005/8/layout/process2"/>
    <dgm:cxn modelId="{D47DA0B7-96A8-4F8B-B0E9-B7058645BD37}" type="presParOf" srcId="{455DD2C2-0AB7-41DE-9151-8FD25E511A8F}" destId="{6E294E9A-38CF-4CAE-8ECF-9BFBDA77762D}" srcOrd="1" destOrd="0" presId="urn:microsoft.com/office/officeart/2005/8/layout/process2"/>
    <dgm:cxn modelId="{6C3F2DF6-518E-4034-9854-E10BDF9D3652}" type="presParOf" srcId="{6E294E9A-38CF-4CAE-8ECF-9BFBDA77762D}" destId="{FF1E8A8E-B78A-4592-9A3F-7015AC265C6B}" srcOrd="0" destOrd="0" presId="urn:microsoft.com/office/officeart/2005/8/layout/process2"/>
    <dgm:cxn modelId="{904E3A90-A6C7-49A8-843F-E983B969A42E}" type="presParOf" srcId="{455DD2C2-0AB7-41DE-9151-8FD25E511A8F}" destId="{7128DA18-81F3-4CCB-A125-C7AD4E1C6248}" srcOrd="2" destOrd="0" presId="urn:microsoft.com/office/officeart/2005/8/layout/process2"/>
    <dgm:cxn modelId="{851DC286-B0D4-4208-8E5E-627F5DE8C2F0}" type="presParOf" srcId="{455DD2C2-0AB7-41DE-9151-8FD25E511A8F}" destId="{BC3A6642-1874-40AA-A846-E765CC98BA15}" srcOrd="3" destOrd="0" presId="urn:microsoft.com/office/officeart/2005/8/layout/process2"/>
    <dgm:cxn modelId="{A6C79F69-1E46-4E5C-9AAE-DCD016ED1FA9}" type="presParOf" srcId="{BC3A6642-1874-40AA-A846-E765CC98BA15}" destId="{915CB382-A2B6-4757-B9D9-45C537753096}" srcOrd="0" destOrd="0" presId="urn:microsoft.com/office/officeart/2005/8/layout/process2"/>
    <dgm:cxn modelId="{6984989E-56F7-420E-85FD-C2ECAEE0D531}" type="presParOf" srcId="{455DD2C2-0AB7-41DE-9151-8FD25E511A8F}" destId="{52F26B36-9665-46B1-B4F0-F6E9EBB42AA9}" srcOrd="4" destOrd="0" presId="urn:microsoft.com/office/officeart/2005/8/layout/process2"/>
    <dgm:cxn modelId="{A68F2A27-564D-4588-AD60-8E57C9E2BE81}" type="presParOf" srcId="{455DD2C2-0AB7-41DE-9151-8FD25E511A8F}" destId="{AB53186D-4B1D-46CD-A43C-B7FF74BF4BEE}" srcOrd="5" destOrd="0" presId="urn:microsoft.com/office/officeart/2005/8/layout/process2"/>
    <dgm:cxn modelId="{79C181B5-553D-43D9-B868-C0BAD4BBAFC4}" type="presParOf" srcId="{AB53186D-4B1D-46CD-A43C-B7FF74BF4BEE}" destId="{0D0893AD-3759-4FBA-BE66-3796F12B7F90}" srcOrd="0" destOrd="0" presId="urn:microsoft.com/office/officeart/2005/8/layout/process2"/>
    <dgm:cxn modelId="{44F724D0-7084-49D9-B3F9-7B3709EE71B7}" type="presParOf" srcId="{455DD2C2-0AB7-41DE-9151-8FD25E511A8F}" destId="{6881BF2B-1A49-4338-A9BF-E02C0A948156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EF53A5-8B74-4825-B758-3F2E5D94A1E3}">
      <dsp:nvSpPr>
        <dsp:cNvPr id="0" name=""/>
        <dsp:cNvSpPr/>
      </dsp:nvSpPr>
      <dsp:spPr>
        <a:xfrm>
          <a:off x="1709325" y="689387"/>
          <a:ext cx="2296324" cy="2296324"/>
        </a:xfrm>
        <a:prstGeom prst="ellipse">
          <a:avLst/>
        </a:prstGeom>
        <a:solidFill>
          <a:schemeClr val="accent5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   T2K</a:t>
          </a:r>
        </a:p>
      </dsp:txBody>
      <dsp:txXfrm>
        <a:off x="2015501" y="1091243"/>
        <a:ext cx="1683971" cy="1033345"/>
      </dsp:txXfrm>
    </dsp:sp>
    <dsp:sp modelId="{1B880AE0-0AFD-4CD8-A75E-E98789F3AD49}">
      <dsp:nvSpPr>
        <dsp:cNvPr id="0" name=""/>
        <dsp:cNvSpPr/>
      </dsp:nvSpPr>
      <dsp:spPr>
        <a:xfrm>
          <a:off x="4238412" y="1076455"/>
          <a:ext cx="2296324" cy="2296324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ISIS</a:t>
          </a:r>
          <a:r>
            <a:rPr lang="en-US" sz="6500" kern="1200" dirty="0"/>
            <a:t> </a:t>
          </a:r>
        </a:p>
      </dsp:txBody>
      <dsp:txXfrm>
        <a:off x="4940705" y="1669672"/>
        <a:ext cx="1377794" cy="1262978"/>
      </dsp:txXfrm>
    </dsp:sp>
    <dsp:sp modelId="{6A8CD1C6-DE46-41CD-9382-87D7A0F12123}">
      <dsp:nvSpPr>
        <dsp:cNvPr id="0" name=""/>
        <dsp:cNvSpPr/>
      </dsp:nvSpPr>
      <dsp:spPr>
        <a:xfrm>
          <a:off x="331821" y="1364116"/>
          <a:ext cx="2296324" cy="2296324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LBNF</a:t>
          </a:r>
        </a:p>
      </dsp:txBody>
      <dsp:txXfrm>
        <a:off x="548058" y="1957333"/>
        <a:ext cx="1377794" cy="12629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6554BF-23CD-4642-967A-F42D2D57AB35}">
      <dsp:nvSpPr>
        <dsp:cNvPr id="0" name=""/>
        <dsp:cNvSpPr/>
      </dsp:nvSpPr>
      <dsp:spPr>
        <a:xfrm>
          <a:off x="3280148" y="1017119"/>
          <a:ext cx="1292802" cy="1118326"/>
        </a:xfrm>
        <a:prstGeom prst="hexagon">
          <a:avLst>
            <a:gd name="adj" fmla="val 28570"/>
            <a:gd name="vf" fmla="val 115470"/>
          </a:avLst>
        </a:prstGeom>
        <a:solidFill>
          <a:schemeClr val="bg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 </a:t>
          </a:r>
        </a:p>
      </dsp:txBody>
      <dsp:txXfrm>
        <a:off x="3494383" y="1202441"/>
        <a:ext cx="864332" cy="747682"/>
      </dsp:txXfrm>
    </dsp:sp>
    <dsp:sp modelId="{23AAAC81-8902-4DBC-8602-389B0B321500}">
      <dsp:nvSpPr>
        <dsp:cNvPr id="0" name=""/>
        <dsp:cNvSpPr/>
      </dsp:nvSpPr>
      <dsp:spPr>
        <a:xfrm>
          <a:off x="4089691" y="482075"/>
          <a:ext cx="487770" cy="420278"/>
        </a:xfrm>
        <a:prstGeom prst="hexagon">
          <a:avLst>
            <a:gd name="adj" fmla="val 28900"/>
            <a:gd name="vf" fmla="val 11547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3F95B1-4911-450C-8647-43685280F154}">
      <dsp:nvSpPr>
        <dsp:cNvPr id="0" name=""/>
        <dsp:cNvSpPr/>
      </dsp:nvSpPr>
      <dsp:spPr>
        <a:xfrm>
          <a:off x="3383660" y="0"/>
          <a:ext cx="1059442" cy="916542"/>
        </a:xfrm>
        <a:prstGeom prst="hexagon">
          <a:avLst>
            <a:gd name="adj" fmla="val 28570"/>
            <a:gd name="vf" fmla="val 115470"/>
          </a:avLst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?</a:t>
          </a:r>
        </a:p>
      </dsp:txBody>
      <dsp:txXfrm>
        <a:off x="3559232" y="151891"/>
        <a:ext cx="708298" cy="612760"/>
      </dsp:txXfrm>
    </dsp:sp>
    <dsp:sp modelId="{66B558D9-A029-47DB-88D8-92999C8C9778}">
      <dsp:nvSpPr>
        <dsp:cNvPr id="0" name=""/>
        <dsp:cNvSpPr/>
      </dsp:nvSpPr>
      <dsp:spPr>
        <a:xfrm>
          <a:off x="4658957" y="1267773"/>
          <a:ext cx="487770" cy="420278"/>
        </a:xfrm>
        <a:prstGeom prst="hexagon">
          <a:avLst>
            <a:gd name="adj" fmla="val 28900"/>
            <a:gd name="vf" fmla="val 11547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26C0D6-59A7-409E-877A-E393069C223E}">
      <dsp:nvSpPr>
        <dsp:cNvPr id="0" name=""/>
        <dsp:cNvSpPr/>
      </dsp:nvSpPr>
      <dsp:spPr>
        <a:xfrm>
          <a:off x="4378652" y="576089"/>
          <a:ext cx="1059442" cy="916542"/>
        </a:xfrm>
        <a:prstGeom prst="hexagon">
          <a:avLst>
            <a:gd name="adj" fmla="val 28570"/>
            <a:gd name="vf" fmla="val 115470"/>
          </a:avLst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</a:t>
          </a:r>
        </a:p>
      </dsp:txBody>
      <dsp:txXfrm>
        <a:off x="4554224" y="727980"/>
        <a:ext cx="708298" cy="612760"/>
      </dsp:txXfrm>
    </dsp:sp>
    <dsp:sp modelId="{8CE76609-A26D-4991-B15B-F85741261B03}">
      <dsp:nvSpPr>
        <dsp:cNvPr id="0" name=""/>
        <dsp:cNvSpPr/>
      </dsp:nvSpPr>
      <dsp:spPr>
        <a:xfrm>
          <a:off x="4263508" y="2154678"/>
          <a:ext cx="487770" cy="420278"/>
        </a:xfrm>
        <a:prstGeom prst="hexagon">
          <a:avLst>
            <a:gd name="adj" fmla="val 28900"/>
            <a:gd name="vf" fmla="val 11547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EAF209-F32A-4978-9753-6C4CAA2E4BB9}">
      <dsp:nvSpPr>
        <dsp:cNvPr id="0" name=""/>
        <dsp:cNvSpPr/>
      </dsp:nvSpPr>
      <dsp:spPr>
        <a:xfrm>
          <a:off x="4370865" y="1671972"/>
          <a:ext cx="1059442" cy="916542"/>
        </a:xfrm>
        <a:prstGeom prst="hexagon">
          <a:avLst>
            <a:gd name="adj" fmla="val 28570"/>
            <a:gd name="vf" fmla="val 115470"/>
          </a:avLst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Liq. Metal</a:t>
          </a:r>
        </a:p>
      </dsp:txBody>
      <dsp:txXfrm>
        <a:off x="4546437" y="1823863"/>
        <a:ext cx="708298" cy="612760"/>
      </dsp:txXfrm>
    </dsp:sp>
    <dsp:sp modelId="{D0CB4622-7A6C-468B-B0D9-B82F9844E672}">
      <dsp:nvSpPr>
        <dsp:cNvPr id="0" name=""/>
        <dsp:cNvSpPr/>
      </dsp:nvSpPr>
      <dsp:spPr>
        <a:xfrm>
          <a:off x="3282554" y="2246742"/>
          <a:ext cx="487770" cy="420278"/>
        </a:xfrm>
        <a:prstGeom prst="hexagon">
          <a:avLst>
            <a:gd name="adj" fmla="val 28900"/>
            <a:gd name="vf" fmla="val 11547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3CB467-792C-46B4-B274-878A672E59E3}">
      <dsp:nvSpPr>
        <dsp:cNvPr id="0" name=""/>
        <dsp:cNvSpPr/>
      </dsp:nvSpPr>
      <dsp:spPr>
        <a:xfrm>
          <a:off x="3399234" y="2236337"/>
          <a:ext cx="1059442" cy="916542"/>
        </a:xfrm>
        <a:prstGeom prst="hexagon">
          <a:avLst>
            <a:gd name="adj" fmla="val 28570"/>
            <a:gd name="vf" fmla="val 115470"/>
          </a:avLst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?</a:t>
          </a:r>
        </a:p>
      </dsp:txBody>
      <dsp:txXfrm>
        <a:off x="3574806" y="2388228"/>
        <a:ext cx="708298" cy="612760"/>
      </dsp:txXfrm>
    </dsp:sp>
    <dsp:sp modelId="{F4CA5723-49CA-4B0C-8F02-0231B7CD15E9}">
      <dsp:nvSpPr>
        <dsp:cNvPr id="0" name=""/>
        <dsp:cNvSpPr/>
      </dsp:nvSpPr>
      <dsp:spPr>
        <a:xfrm>
          <a:off x="2703965" y="1461359"/>
          <a:ext cx="487770" cy="420278"/>
        </a:xfrm>
        <a:prstGeom prst="hexagon">
          <a:avLst>
            <a:gd name="adj" fmla="val 28900"/>
            <a:gd name="vf" fmla="val 11547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A10CAA-7D97-4965-BE70-95678E030397}">
      <dsp:nvSpPr>
        <dsp:cNvPr id="0" name=""/>
        <dsp:cNvSpPr/>
      </dsp:nvSpPr>
      <dsp:spPr>
        <a:xfrm>
          <a:off x="2423091" y="1672602"/>
          <a:ext cx="1059442" cy="916542"/>
        </a:xfrm>
        <a:prstGeom prst="hexagon">
          <a:avLst>
            <a:gd name="adj" fmla="val 28570"/>
            <a:gd name="vf" fmla="val 115470"/>
          </a:avLst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Si</a:t>
          </a:r>
          <a:br>
            <a:rPr lang="en-US" sz="1700" kern="1200" dirty="0"/>
          </a:br>
          <a:r>
            <a:rPr lang="en-US" sz="1700" kern="1200" dirty="0" err="1"/>
            <a:t>SiC</a:t>
          </a:r>
          <a:endParaRPr lang="en-US" sz="1700" kern="1200" dirty="0"/>
        </a:p>
      </dsp:txBody>
      <dsp:txXfrm>
        <a:off x="2598663" y="1824493"/>
        <a:ext cx="708298" cy="612760"/>
      </dsp:txXfrm>
    </dsp:sp>
    <dsp:sp modelId="{6E01451D-467A-4B2F-A79F-EE115B47803F}">
      <dsp:nvSpPr>
        <dsp:cNvPr id="0" name=""/>
        <dsp:cNvSpPr/>
      </dsp:nvSpPr>
      <dsp:spPr>
        <a:xfrm>
          <a:off x="2423091" y="546892"/>
          <a:ext cx="1059442" cy="916542"/>
        </a:xfrm>
        <a:prstGeom prst="hexagon">
          <a:avLst>
            <a:gd name="adj" fmla="val 28570"/>
            <a:gd name="vf" fmla="val 115470"/>
          </a:avLst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W-High Z</a:t>
          </a:r>
        </a:p>
      </dsp:txBody>
      <dsp:txXfrm>
        <a:off x="2598663" y="698783"/>
        <a:ext cx="708298" cy="6127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AD171D-A84A-4F86-B0CA-9EF7DE444C0D}">
      <dsp:nvSpPr>
        <dsp:cNvPr id="0" name=""/>
        <dsp:cNvSpPr/>
      </dsp:nvSpPr>
      <dsp:spPr>
        <a:xfrm>
          <a:off x="0" y="0"/>
          <a:ext cx="3040379" cy="521255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CrMnV</a:t>
          </a:r>
          <a:r>
            <a:rPr lang="en-US" sz="1300" b="1" kern="1200" baseline="-25000" dirty="0"/>
            <a:t>3</a:t>
          </a:r>
          <a:endParaRPr lang="en-US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000" kern="1200" dirty="0"/>
            <a:t>Equimolar BCC single phase</a:t>
          </a:r>
        </a:p>
      </dsp:txBody>
      <dsp:txXfrm>
        <a:off x="15267" y="15267"/>
        <a:ext cx="2433857" cy="490721"/>
      </dsp:txXfrm>
    </dsp:sp>
    <dsp:sp modelId="{0E83DD20-C91E-4117-B671-53E6963D44C7}">
      <dsp:nvSpPr>
        <dsp:cNvPr id="0" name=""/>
        <dsp:cNvSpPr/>
      </dsp:nvSpPr>
      <dsp:spPr>
        <a:xfrm>
          <a:off x="254631" y="616029"/>
          <a:ext cx="3040379" cy="521255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11957"/>
            <a:satOff val="-1341"/>
            <a:lumOff val="856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 err="1"/>
            <a:t>CrMnVTi</a:t>
          </a:r>
          <a:endParaRPr lang="en-US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000" kern="1200" dirty="0"/>
            <a:t>Impurity getter</a:t>
          </a:r>
        </a:p>
      </dsp:txBody>
      <dsp:txXfrm>
        <a:off x="269898" y="631296"/>
        <a:ext cx="2416397" cy="490721"/>
      </dsp:txXfrm>
    </dsp:sp>
    <dsp:sp modelId="{BF90F85F-A872-4E0D-AD38-FF6E3ABA6156}">
      <dsp:nvSpPr>
        <dsp:cNvPr id="0" name=""/>
        <dsp:cNvSpPr/>
      </dsp:nvSpPr>
      <dsp:spPr>
        <a:xfrm>
          <a:off x="505463" y="1232058"/>
          <a:ext cx="3040379" cy="521255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23915"/>
            <a:satOff val="-2683"/>
            <a:lumOff val="1712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 err="1"/>
            <a:t>AlCrMnTiV</a:t>
          </a:r>
          <a:br>
            <a:rPr lang="en-US" sz="1300" b="1" kern="1200" dirty="0"/>
          </a:br>
          <a:r>
            <a:rPr lang="en-US" sz="1300" kern="1200" dirty="0"/>
            <a:t>BCC phase stabilizer</a:t>
          </a:r>
        </a:p>
      </dsp:txBody>
      <dsp:txXfrm>
        <a:off x="520730" y="1247325"/>
        <a:ext cx="2420197" cy="490721"/>
      </dsp:txXfrm>
    </dsp:sp>
    <dsp:sp modelId="{C0FBDEBC-BCD8-4CC8-BB17-2A3FFDDB155D}">
      <dsp:nvSpPr>
        <dsp:cNvPr id="0" name=""/>
        <dsp:cNvSpPr/>
      </dsp:nvSpPr>
      <dsp:spPr>
        <a:xfrm>
          <a:off x="760094" y="1848088"/>
          <a:ext cx="3040379" cy="521255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35872"/>
            <a:satOff val="-4024"/>
            <a:lumOff val="2568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 err="1"/>
            <a:t>AlCoCrMnTiV</a:t>
          </a:r>
          <a:endParaRPr lang="en-US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000" b="1" kern="1200" dirty="0"/>
            <a:t>Semi-coherent secondary phase </a:t>
          </a:r>
          <a:endParaRPr lang="en-US" sz="1000" kern="1200" dirty="0"/>
        </a:p>
      </dsp:txBody>
      <dsp:txXfrm>
        <a:off x="775361" y="1863355"/>
        <a:ext cx="2416397" cy="490721"/>
      </dsp:txXfrm>
    </dsp:sp>
    <dsp:sp modelId="{6D1CA899-D733-4680-A105-D1A71E6CEF59}">
      <dsp:nvSpPr>
        <dsp:cNvPr id="0" name=""/>
        <dsp:cNvSpPr/>
      </dsp:nvSpPr>
      <dsp:spPr>
        <a:xfrm>
          <a:off x="2701563" y="399234"/>
          <a:ext cx="338816" cy="33881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777797" y="399234"/>
        <a:ext cx="186348" cy="254959"/>
      </dsp:txXfrm>
    </dsp:sp>
    <dsp:sp modelId="{101D1972-0CD2-43D5-90DE-B57E340B9E7D}">
      <dsp:nvSpPr>
        <dsp:cNvPr id="0" name=""/>
        <dsp:cNvSpPr/>
      </dsp:nvSpPr>
      <dsp:spPr>
        <a:xfrm>
          <a:off x="2956194" y="1015263"/>
          <a:ext cx="338816" cy="33881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3032428" y="1015263"/>
        <a:ext cx="186348" cy="254959"/>
      </dsp:txXfrm>
    </dsp:sp>
    <dsp:sp modelId="{0D1EBD38-3895-46EA-BD97-4586A167CBC1}">
      <dsp:nvSpPr>
        <dsp:cNvPr id="0" name=""/>
        <dsp:cNvSpPr/>
      </dsp:nvSpPr>
      <dsp:spPr>
        <a:xfrm>
          <a:off x="3207026" y="1631293"/>
          <a:ext cx="338816" cy="33881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3283260" y="1631293"/>
        <a:ext cx="186348" cy="2549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21CC50-1CCB-4FA0-805E-85AE0CA3486B}">
      <dsp:nvSpPr>
        <dsp:cNvPr id="0" name=""/>
        <dsp:cNvSpPr/>
      </dsp:nvSpPr>
      <dsp:spPr>
        <a:xfrm>
          <a:off x="0" y="948612"/>
          <a:ext cx="1078592" cy="599218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Density ~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(</a:t>
          </a:r>
          <a:r>
            <a:rPr lang="en-US" sz="1400" kern="1200" dirty="0" err="1"/>
            <a:t>Q</a:t>
          </a:r>
          <a:r>
            <a:rPr lang="en-US" sz="1400" kern="1200" baseline="-25000" dirty="0" err="1"/>
            <a:t>deposit</a:t>
          </a:r>
          <a:r>
            <a:rPr lang="en-US" sz="1400" kern="1200" dirty="0"/>
            <a:t>)</a:t>
          </a:r>
        </a:p>
      </dsp:txBody>
      <dsp:txXfrm>
        <a:off x="17550" y="966162"/>
        <a:ext cx="1043492" cy="564118"/>
      </dsp:txXfrm>
    </dsp:sp>
    <dsp:sp modelId="{6E294E9A-38CF-4CAE-8ECF-9BFBDA77762D}">
      <dsp:nvSpPr>
        <dsp:cNvPr id="0" name=""/>
        <dsp:cNvSpPr/>
      </dsp:nvSpPr>
      <dsp:spPr>
        <a:xfrm rot="21595870">
          <a:off x="1136098" y="1112473"/>
          <a:ext cx="345031" cy="2696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136098" y="1166452"/>
        <a:ext cx="264137" cy="161788"/>
      </dsp:txXfrm>
    </dsp:sp>
    <dsp:sp modelId="{7128DA18-81F3-4CCB-A125-C7AD4E1C6248}">
      <dsp:nvSpPr>
        <dsp:cNvPr id="0" name=""/>
        <dsp:cNvSpPr/>
      </dsp:nvSpPr>
      <dsp:spPr>
        <a:xfrm>
          <a:off x="1538635" y="946763"/>
          <a:ext cx="1078592" cy="599218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1333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Spec. Heat ~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(</a:t>
          </a:r>
          <a:r>
            <a:rPr lang="en-US" sz="1400" kern="1200" dirty="0">
              <a:sym typeface="Symbol" panose="05050102010706020507" pitchFamily="18" charset="2"/>
            </a:rPr>
            <a:t>T)</a:t>
          </a:r>
          <a:endParaRPr lang="en-US" sz="1400" kern="1200" dirty="0"/>
        </a:p>
      </dsp:txBody>
      <dsp:txXfrm>
        <a:off x="1556185" y="964313"/>
        <a:ext cx="1043492" cy="564118"/>
      </dsp:txXfrm>
    </dsp:sp>
    <dsp:sp modelId="{BC3A6642-1874-40AA-A846-E765CC98BA15}">
      <dsp:nvSpPr>
        <dsp:cNvPr id="0" name=""/>
        <dsp:cNvSpPr/>
      </dsp:nvSpPr>
      <dsp:spPr>
        <a:xfrm>
          <a:off x="2667826" y="1111548"/>
          <a:ext cx="303588" cy="2696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-20501"/>
            <a:satOff val="-3472"/>
            <a:lumOff val="1605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2667826" y="1165478"/>
        <a:ext cx="222694" cy="161788"/>
      </dsp:txXfrm>
    </dsp:sp>
    <dsp:sp modelId="{52F26B36-9665-46B1-B4F0-F6E9EBB42AA9}">
      <dsp:nvSpPr>
        <dsp:cNvPr id="0" name=""/>
        <dsp:cNvSpPr/>
      </dsp:nvSpPr>
      <dsp:spPr>
        <a:xfrm>
          <a:off x="3022013" y="946763"/>
          <a:ext cx="1078592" cy="599218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2666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CTE ~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(</a:t>
          </a:r>
          <a:r>
            <a:rPr lang="en-US" sz="1400" kern="1200" dirty="0">
              <a:sym typeface="Symbol" panose="05050102010706020507" pitchFamily="18" charset="2"/>
            </a:rPr>
            <a:t></a:t>
          </a:r>
          <a:r>
            <a:rPr lang="en-US" sz="1400" kern="1200" dirty="0"/>
            <a:t>)</a:t>
          </a:r>
        </a:p>
      </dsp:txBody>
      <dsp:txXfrm>
        <a:off x="3039563" y="964313"/>
        <a:ext cx="1043492" cy="564118"/>
      </dsp:txXfrm>
    </dsp:sp>
    <dsp:sp modelId="{AB53186D-4B1D-46CD-A43C-B7FF74BF4BEE}">
      <dsp:nvSpPr>
        <dsp:cNvPr id="0" name=""/>
        <dsp:cNvSpPr/>
      </dsp:nvSpPr>
      <dsp:spPr>
        <a:xfrm rot="21580380">
          <a:off x="4143627" y="1107488"/>
          <a:ext cx="258146" cy="2696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-41001"/>
            <a:satOff val="-6944"/>
            <a:lumOff val="3211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4143628" y="1161639"/>
        <a:ext cx="180702" cy="161788"/>
      </dsp:txXfrm>
    </dsp:sp>
    <dsp:sp modelId="{6881BF2B-1A49-4338-A9BF-E02C0A948156}">
      <dsp:nvSpPr>
        <dsp:cNvPr id="0" name=""/>
        <dsp:cNvSpPr/>
      </dsp:nvSpPr>
      <dsp:spPr>
        <a:xfrm>
          <a:off x="4444795" y="938422"/>
          <a:ext cx="1156014" cy="599218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Yield stress ~ (plasticity)</a:t>
          </a:r>
        </a:p>
      </dsp:txBody>
      <dsp:txXfrm>
        <a:off x="4462345" y="955972"/>
        <a:ext cx="1120914" cy="564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To address these material challenges, the HPT community formed the </a:t>
            </a:r>
            <a:r>
              <a:rPr lang="en-US" err="1"/>
              <a:t>RaDIATE</a:t>
            </a:r>
            <a:r>
              <a:rPr lang="en-US"/>
              <a:t> collaboration in 2012, with Fermilab as the leading institution. The goal was to bring experts from the accelerator and fission/fusion communities together to generate new data for accelerator materials. The collaboration has grown up to 14 institutions over the years.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55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838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Ligne</a:t>
            </a:r>
            <a:r>
              <a:rPr lang="en-US" dirty="0"/>
              <a:t> type IRRSUD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852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82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Highlight need for further R&amp;D as we look to novel materials beyond the current state-of-the-art. Novel materials that are more radiation damage resistant to enable next-generation multi-MW target facilities.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50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Highlight need for further R&amp;D as we look to novel materials beyond the current state-of-the-art. Novel materials that are more radiation damage resistant to enable next-generation multi-MW target facilities.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5010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493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96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704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To address these material challenges, the HPT community formed the </a:t>
            </a:r>
            <a:r>
              <a:rPr lang="en-US" err="1"/>
              <a:t>RaDIATE</a:t>
            </a:r>
            <a:r>
              <a:rPr lang="en-US"/>
              <a:t> collaboration in 2012, with Fermilab as the leading institution. The goal was to bring experts from the accelerator and fission/fusion communities together to generate new data for accelerator materials. The collaboration has grown up to 14 institutions over the years.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866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To address these material challenges, the HPT community formed the </a:t>
            </a:r>
            <a:r>
              <a:rPr lang="en-US" err="1"/>
              <a:t>RaDIATE</a:t>
            </a:r>
            <a:r>
              <a:rPr lang="en-US"/>
              <a:t> collaboration in 2012, with Fermilab as the leading institution. The goal was to bring experts from the accelerator and fission/fusion communities together to generate new data for accelerator materials. The collaboration has grown up to 14 institutions over the years.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86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To address these material challenges, the HPT community formed the </a:t>
            </a:r>
            <a:r>
              <a:rPr lang="en-US" err="1"/>
              <a:t>RaDIATE</a:t>
            </a:r>
            <a:r>
              <a:rPr lang="en-US"/>
              <a:t> collaboration in 2012, with Fermilab as the leading institution. The goal was to bring experts from the accelerator and fission/fusion communities together to generate new data for accelerator materials. The collaboration has grown up to 14 institutions over the years.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42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To address these material challenges, the HPT community formed the </a:t>
            </a:r>
            <a:r>
              <a:rPr lang="en-US" err="1"/>
              <a:t>RaDIATE</a:t>
            </a:r>
            <a:r>
              <a:rPr lang="en-US"/>
              <a:t> collaboration in 2012, with Fermilab as the leading institution. The goal was to bring experts from the accelerator and fission/fusion communities together to generate new data for accelerator materials. The collaboration has grown up to 14 institutions over the years.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817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Generation after generation,</a:t>
            </a:r>
            <a:r>
              <a:rPr lang="en-US" baseline="0" dirty="0"/>
              <a:t> the beam power increase and the energy decrease, leading to more and more power density deposited in material.  </a:t>
            </a:r>
          </a:p>
          <a:p>
            <a:r>
              <a:rPr lang="en-US" baseline="0" dirty="0"/>
              <a:t>The different targets are presented with the same scale so you can compare the size from one to another design.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005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4413" cy="3429000"/>
          </a:xfrm>
          <a:prstGeom prst="rect">
            <a:avLst/>
          </a:prstGeom>
          <a:ln w="0">
            <a:noFill/>
          </a:ln>
        </p:spPr>
      </p:sp>
      <p:sp>
        <p:nvSpPr>
          <p:cNvPr id="45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0" strike="noStrike" spc="-1">
                <a:latin typeface="Arial"/>
              </a:rPr>
              <a:t>Generation after generation, the beam power increase and the energy decrease, leading to more and more power density deposited in material.  </a:t>
            </a:r>
          </a:p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0" strike="noStrike" spc="-1">
                <a:latin typeface="Arial"/>
              </a:rPr>
              <a:t>The different targets are presented with the same scale so you can compare the size from one to another design. </a:t>
            </a:r>
          </a:p>
        </p:txBody>
      </p:sp>
      <p:sp>
        <p:nvSpPr>
          <p:cNvPr id="456" name="PlaceHolder 3"/>
          <p:cNvSpPr>
            <a:spLocks noGrp="1"/>
          </p:cNvSpPr>
          <p:nvPr>
            <p:ph type="sldNum" idx="69"/>
          </p:nvPr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B734F7E0-6E79-4DC2-8892-FCE2D352F443}" type="slidenum">
              <a:rPr lang="en-US" sz="1200" b="0" strike="noStrike" spc="-1">
                <a:latin typeface="Arial"/>
              </a:rPr>
              <a:t>13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323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Ligne</a:t>
            </a:r>
            <a:r>
              <a:rPr lang="en-US" dirty="0"/>
              <a:t> type IRRSUD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8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6/26/2023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Frederique Pellemoine | RaDIATE Collaboration Update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6/26/2023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Frederique Pellemoine | RaDIATE Collaboration Update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6/26/2023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Frederique Pellemoine | RaDIATE Collaboration Update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6/26/2023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Frederique Pellemoine | RaDIATE Collaboration Update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91257C-54F4-A70F-A0F5-D5DA97B8C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6/26/2023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6A5697-5EE1-C370-E5AC-AE817B3FA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Frederique Pellemoine | RaDIATE Collaboration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44DE48-E9D8-64AF-E704-FE88761AD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49DD3-8D28-45A1-A181-D6B15C1588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44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Plain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36B83B-A5E4-524E-96A9-DFC12D58F12A}"/>
              </a:ext>
            </a:extLst>
          </p:cNvPr>
          <p:cNvSpPr/>
          <p:nvPr userDrawn="1"/>
        </p:nvSpPr>
        <p:spPr>
          <a:xfrm>
            <a:off x="571500" y="0"/>
            <a:ext cx="3429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1DF1AC-1D08-B945-A034-B740A35902F9}"/>
              </a:ext>
            </a:extLst>
          </p:cNvPr>
          <p:cNvSpPr txBox="1"/>
          <p:nvPr userDrawn="1"/>
        </p:nvSpPr>
        <p:spPr>
          <a:xfrm>
            <a:off x="857250" y="4714875"/>
            <a:ext cx="2286000" cy="1428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375"/>
              </a:spcAft>
            </a:pPr>
            <a:r>
              <a:rPr lang="en-US" sz="500" dirty="0">
                <a:solidFill>
                  <a:srgbClr val="616265">
                    <a:alpha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PNNL is operated by Battelle for the U.S. Department of Energy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3148" y="1714500"/>
            <a:ext cx="2921396" cy="1143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r"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PNNL </a:t>
            </a:r>
            <a:r>
              <a:rPr lang="en-US" dirty="0" err="1"/>
              <a:t>RaDIATE</a:t>
            </a:r>
            <a:r>
              <a:rPr lang="en-US" dirty="0"/>
              <a:t> Update 9/23/22 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061D5F4-8719-384B-945C-9A27060F9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6581" y="3543300"/>
            <a:ext cx="2857500" cy="17145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125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Andy Casella and David Senor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E2D432E-6648-6643-9C6E-38B1EFF5E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7250" y="3739598"/>
            <a:ext cx="2857500" cy="17145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000">
                <a:solidFill>
                  <a:srgbClr val="616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presenter’s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5389B-4BB4-1644-9B7E-35A85D0C1E3B}"/>
              </a:ext>
            </a:extLst>
          </p:cNvPr>
          <p:cNvSpPr txBox="1"/>
          <p:nvPr userDrawn="1"/>
        </p:nvSpPr>
        <p:spPr>
          <a:xfrm>
            <a:off x="2319131" y="-778565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5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A7D3E1-BCC3-C843-81A0-EA4EDFB445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50" y="148590"/>
            <a:ext cx="800100" cy="7807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617363-F73D-B74F-9647-C9D747AC70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580" y="4486275"/>
            <a:ext cx="515303" cy="1428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90C8FB-601C-A04C-84F7-213A857D3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4710" y="4531023"/>
            <a:ext cx="581131" cy="97155"/>
          </a:xfrm>
          <a:prstGeom prst="rect">
            <a:avLst/>
          </a:prstGeom>
        </p:spPr>
      </p:pic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9D9DB338-5D5C-4ACA-9ECF-C3E34C441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57276" y="3072278"/>
            <a:ext cx="205680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6/26/2023</a:t>
            </a:r>
            <a:endParaRPr lang="en-US" dirty="0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55B65E8-4040-44D0-A4FE-A050FD948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149" y="4831324"/>
            <a:ext cx="30857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Frederique Pellemoine | RaDIATE Collaboration 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46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3143250" y="0"/>
            <a:ext cx="60007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6026595-8D7E-D24C-9263-B65316A326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00500" y="285750"/>
            <a:ext cx="4857750" cy="4572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6436" y="4857750"/>
            <a:ext cx="283264" cy="2857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75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D0CE8D1-2F12-5A44-A6B5-2CD466F52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00500" y="4286250"/>
            <a:ext cx="4857750" cy="571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12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9B87A2-8960-403D-AE0D-D54946272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250" y="1434703"/>
            <a:ext cx="2857501" cy="994172"/>
          </a:xfrm>
          <a:prstGeom prst="rect">
            <a:avLst/>
          </a:prstGeom>
        </p:spPr>
        <p:txBody>
          <a:bodyPr lIns="0" anchor="b"/>
          <a:lstStyle>
            <a:lvl1pPr>
              <a:defRPr lang="en-US" sz="225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29354FF4-9871-4E1B-A45A-ABAA2BE2B69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71537" y="2733146"/>
            <a:ext cx="2857500" cy="2143125"/>
          </a:xfrm>
          <a:prstGeom prst="rect">
            <a:avLst/>
          </a:prstGeom>
        </p:spPr>
        <p:txBody>
          <a:bodyPr/>
          <a:lstStyle>
            <a:lvl1pPr>
              <a:defRPr sz="1750"/>
            </a:lvl1pPr>
            <a:lvl2pPr marL="514350" indent="-171450">
              <a:buFont typeface="Wingdings" panose="05000000000000000000" pitchFamily="2" charset="2"/>
              <a:buChar char="§"/>
              <a:defRPr sz="1500"/>
            </a:lvl2pPr>
            <a:lvl3pPr marL="857250" indent="-171450">
              <a:buFont typeface="Wingdings" panose="05000000000000000000" pitchFamily="2" charset="2"/>
              <a:buChar char="ü"/>
              <a:defRPr sz="1250"/>
            </a:lvl3pPr>
            <a:lvl4pPr>
              <a:defRPr sz="1125"/>
            </a:lvl4pPr>
            <a:lvl5pPr marL="1543050" indent="-171450">
              <a:buFont typeface="Wingdings" panose="05000000000000000000" pitchFamily="2" charset="2"/>
              <a:buChar char="§"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47EFCEB6-2E27-4C42-A1E5-AC8A8BA83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9631" y="4871972"/>
            <a:ext cx="1942504" cy="271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6/26/2023</a:t>
            </a:r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A86FAFB9-0DC0-4AB0-9E8B-6EC7C8ABA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79" y="4857750"/>
            <a:ext cx="75048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Frederique Pellemoine | RaDIATE Collaboration 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56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3143250" y="0"/>
            <a:ext cx="60007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6436" y="4857750"/>
            <a:ext cx="283264" cy="2857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75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0C408BC-A7DE-4A08-AD26-56414D2DD80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019151" y="285749"/>
            <a:ext cx="4857750" cy="4572000"/>
          </a:xfrm>
          <a:prstGeom prst="rect">
            <a:avLst/>
          </a:prstGeom>
        </p:spPr>
        <p:txBody>
          <a:bodyPr/>
          <a:lstStyle>
            <a:lvl1pPr>
              <a:defRPr sz="17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Wingdings" panose="05000000000000000000" pitchFamily="2" charset="2"/>
              <a:buChar char="ü"/>
              <a:defRPr sz="12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2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Font typeface="Wingdings" panose="05000000000000000000" pitchFamily="2" charset="2"/>
              <a:buChar char="§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3C58F0F-5237-4527-BB8E-6EEF623543B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71537" y="2733146"/>
            <a:ext cx="2857500" cy="2143125"/>
          </a:xfrm>
          <a:prstGeom prst="rect">
            <a:avLst/>
          </a:prstGeom>
        </p:spPr>
        <p:txBody>
          <a:bodyPr/>
          <a:lstStyle>
            <a:lvl1pPr>
              <a:defRPr sz="1750"/>
            </a:lvl1pPr>
            <a:lvl2pPr marL="514350" indent="-171450">
              <a:buFont typeface="Wingdings" panose="05000000000000000000" pitchFamily="2" charset="2"/>
              <a:buChar char="§"/>
              <a:defRPr sz="1500"/>
            </a:lvl2pPr>
            <a:lvl3pPr marL="857250" indent="-171450">
              <a:buFont typeface="Wingdings" panose="05000000000000000000" pitchFamily="2" charset="2"/>
              <a:buChar char="ü"/>
              <a:defRPr sz="1250"/>
            </a:lvl3pPr>
            <a:lvl4pPr>
              <a:defRPr sz="1125"/>
            </a:lvl4pPr>
            <a:lvl5pPr marL="1543050" indent="-171450">
              <a:buFont typeface="Wingdings" panose="05000000000000000000" pitchFamily="2" charset="2"/>
              <a:buChar char="§"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Date Placeholder 1">
            <a:extLst>
              <a:ext uri="{FF2B5EF4-FFF2-40B4-BE49-F238E27FC236}">
                <a16:creationId xmlns:a16="http://schemas.microsoft.com/office/drawing/2014/main" id="{33D0FD2D-15F4-4320-9C04-2023CAB47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9631" y="4871972"/>
            <a:ext cx="1942504" cy="271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6/26/2023</a:t>
            </a:r>
            <a:endParaRPr lang="en-US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08FBEF60-4239-4E67-A385-B22B813AD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79" y="4857750"/>
            <a:ext cx="75048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Frederique Pellemoine | RaDIATE Collaboration Update</a:t>
            </a:r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7614967-FAA9-4DA9-B7DE-539AA8923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250" y="1434703"/>
            <a:ext cx="2857501" cy="994172"/>
          </a:xfrm>
          <a:prstGeom prst="rect">
            <a:avLst/>
          </a:prstGeom>
        </p:spPr>
        <p:txBody>
          <a:bodyPr lIns="0" anchor="b"/>
          <a:lstStyle>
            <a:lvl1pPr>
              <a:defRPr lang="en-US" sz="225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13571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3143250" y="0"/>
            <a:ext cx="60007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46436" y="4857750"/>
            <a:ext cx="283264" cy="2857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75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00250" y="169333"/>
            <a:ext cx="6858000" cy="819362"/>
          </a:xfrm>
          <a:prstGeom prst="rect">
            <a:avLst/>
          </a:prstGeom>
        </p:spPr>
        <p:txBody>
          <a:bodyPr lIns="0" anchor="b"/>
          <a:lstStyle>
            <a:lvl1pPr>
              <a:defRPr lang="en-US" sz="225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57250" y="1285875"/>
            <a:ext cx="8001000" cy="3429001"/>
          </a:xfrm>
          <a:prstGeom prst="rect">
            <a:avLst/>
          </a:prstGeom>
        </p:spPr>
        <p:txBody>
          <a:bodyPr/>
          <a:lstStyle>
            <a:lvl1pPr>
              <a:defRPr sz="17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Wingdings" panose="05000000000000000000" pitchFamily="2" charset="2"/>
              <a:buChar char="ü"/>
              <a:defRPr sz="12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2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Font typeface="Wingdings" panose="05000000000000000000" pitchFamily="2" charset="2"/>
              <a:buChar char="§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9631" y="4871972"/>
            <a:ext cx="1942504" cy="271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6/26/2023</a:t>
            </a:r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79" y="4857750"/>
            <a:ext cx="75048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Frederique Pellemoine | RaDIATE Collaboration 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40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3143250" y="0"/>
            <a:ext cx="60007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00500" y="285750"/>
            <a:ext cx="2286000" cy="214312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D00854A-4EC7-2D48-A025-5B0B48548B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72250" y="285750"/>
            <a:ext cx="2286000" cy="214312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7A8C708-D197-CF47-8089-89928BE1E3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00500" y="2714625"/>
            <a:ext cx="2286000" cy="214312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C4D2EBC-B863-FD49-A9DF-1381563078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72250" y="2714625"/>
            <a:ext cx="2286000" cy="214312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93B472-4A32-7C41-A565-485FDC3EB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00500" y="1857375"/>
            <a:ext cx="2286000" cy="571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12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F7807A-D120-BD49-9CBD-9174F26D79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0500" y="4286250"/>
            <a:ext cx="2286000" cy="571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12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8ED17FC-CAF8-9A40-9A88-897DEF9CF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72250" y="1857375"/>
            <a:ext cx="2286000" cy="571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12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A16FA60-8BA9-8B4A-86AA-F8336C26C7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72250" y="4286250"/>
            <a:ext cx="2286000" cy="571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12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7DC2EC3E-C641-FD49-9F15-878B1AFFFD9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746436" y="4857750"/>
            <a:ext cx="283264" cy="2857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75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648737A-DE0E-48DB-87F0-65418715C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250" y="1434703"/>
            <a:ext cx="2857501" cy="994172"/>
          </a:xfrm>
          <a:prstGeom prst="rect">
            <a:avLst/>
          </a:prstGeom>
        </p:spPr>
        <p:txBody>
          <a:bodyPr lIns="0" anchor="b"/>
          <a:lstStyle>
            <a:lvl1pPr>
              <a:defRPr lang="en-US" sz="225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21" name="Content Placeholder 13">
            <a:extLst>
              <a:ext uri="{FF2B5EF4-FFF2-40B4-BE49-F238E27FC236}">
                <a16:creationId xmlns:a16="http://schemas.microsoft.com/office/drawing/2014/main" id="{97DA340F-6103-4F2C-B3B8-8D8A524DC19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71537" y="2733146"/>
            <a:ext cx="2857500" cy="2143125"/>
          </a:xfrm>
          <a:prstGeom prst="rect">
            <a:avLst/>
          </a:prstGeom>
        </p:spPr>
        <p:txBody>
          <a:bodyPr/>
          <a:lstStyle>
            <a:lvl1pPr>
              <a:defRPr sz="1750"/>
            </a:lvl1pPr>
            <a:lvl2pPr marL="514350" indent="-171450">
              <a:buFont typeface="Wingdings" panose="05000000000000000000" pitchFamily="2" charset="2"/>
              <a:buChar char="§"/>
              <a:defRPr sz="1500"/>
            </a:lvl2pPr>
            <a:lvl3pPr marL="857250" indent="-171450">
              <a:buFont typeface="Wingdings" panose="05000000000000000000" pitchFamily="2" charset="2"/>
              <a:buChar char="ü"/>
              <a:defRPr sz="1250"/>
            </a:lvl3pPr>
            <a:lvl4pPr>
              <a:defRPr sz="1125"/>
            </a:lvl4pPr>
            <a:lvl5pPr marL="1543050" indent="-171450">
              <a:buFont typeface="Wingdings" panose="05000000000000000000" pitchFamily="2" charset="2"/>
              <a:buChar char="§"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Date Placeholder 1">
            <a:extLst>
              <a:ext uri="{FF2B5EF4-FFF2-40B4-BE49-F238E27FC236}">
                <a16:creationId xmlns:a16="http://schemas.microsoft.com/office/drawing/2014/main" id="{EE384947-F0AD-4E73-95AD-CAD4DEE44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9631" y="4871972"/>
            <a:ext cx="1942504" cy="271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6/26/2023</a:t>
            </a:r>
            <a:endParaRPr lang="en-US" dirty="0"/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8259C4D6-850D-4393-9434-3F69451FB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79" y="4857750"/>
            <a:ext cx="75048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Frederique Pellemoine | RaDIATE Collaboration 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93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3143250" y="0"/>
            <a:ext cx="60007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7250" y="3371850"/>
            <a:ext cx="2543175" cy="14859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7250" y="1714500"/>
            <a:ext cx="2543175" cy="14859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6163" y="3371850"/>
            <a:ext cx="2543175" cy="14859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6163" y="1714500"/>
            <a:ext cx="2543175" cy="14859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5075" y="3371850"/>
            <a:ext cx="2543175" cy="14859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15075" y="1714500"/>
            <a:ext cx="2543175" cy="14859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7250" y="2686050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93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7250" y="4343400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93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86163" y="2686050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93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86163" y="4343400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93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5075" y="2686050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93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15075" y="4343400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93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746436" y="4857750"/>
            <a:ext cx="283264" cy="2857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75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E0A6ECC-C9D0-4240-B978-69D09F2C99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00250" y="169333"/>
            <a:ext cx="6858000" cy="819362"/>
          </a:xfrm>
          <a:prstGeom prst="rect">
            <a:avLst/>
          </a:prstGeom>
        </p:spPr>
        <p:txBody>
          <a:bodyPr lIns="0" anchor="b"/>
          <a:lstStyle>
            <a:lvl1pPr>
              <a:defRPr lang="en-US" sz="225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0" name="Date Placeholder 1">
            <a:extLst>
              <a:ext uri="{FF2B5EF4-FFF2-40B4-BE49-F238E27FC236}">
                <a16:creationId xmlns:a16="http://schemas.microsoft.com/office/drawing/2014/main" id="{E4CF0CE7-333F-4604-B518-6F7EE2AA8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9631" y="4871972"/>
            <a:ext cx="1942504" cy="271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6/26/2023</a:t>
            </a:r>
            <a:endParaRPr lang="en-US" dirty="0"/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21303C4E-FB0C-4A46-BF34-C99D885AA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79" y="4857750"/>
            <a:ext cx="75048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Frederique Pellemoine | RaDIATE Collaboration Update</a:t>
            </a:r>
            <a:endParaRPr lang="en-US" dirty="0"/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C14080C3-5390-4F4E-9C88-2C080B5CE5D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57250" y="1371600"/>
            <a:ext cx="8001000" cy="328679"/>
          </a:xfrm>
          <a:prstGeom prst="rect">
            <a:avLst/>
          </a:prstGeom>
        </p:spPr>
        <p:txBody>
          <a:bodyPr/>
          <a:lstStyle>
            <a:lvl1pPr>
              <a:defRPr sz="17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Wingdings" panose="05000000000000000000" pitchFamily="2" charset="2"/>
              <a:buChar char="ü"/>
              <a:defRPr sz="12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2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Font typeface="Wingdings" panose="05000000000000000000" pitchFamily="2" charset="2"/>
              <a:buChar char="§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905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3143250" y="0"/>
            <a:ext cx="60007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7250" y="3162822"/>
            <a:ext cx="2543175" cy="169492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7250" y="1291590"/>
            <a:ext cx="2543175" cy="169735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6163" y="3162822"/>
            <a:ext cx="2543175" cy="169492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6163" y="1291590"/>
            <a:ext cx="2543175" cy="169735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5075" y="3162822"/>
            <a:ext cx="2543175" cy="169492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15075" y="1291590"/>
            <a:ext cx="2543175" cy="169735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7250" y="2474595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93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7250" y="4343400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93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86163" y="2474595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93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86163" y="4343400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93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5075" y="2474595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93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15075" y="4343400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93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746436" y="4857750"/>
            <a:ext cx="283264" cy="2857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75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68F188F7-153E-49D5-8DFC-190252047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9631" y="4871972"/>
            <a:ext cx="1942504" cy="271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6/26/2023</a:t>
            </a:r>
            <a:endParaRPr lang="en-US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578EF931-9BED-4D2C-8850-F588C3E36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79" y="4857750"/>
            <a:ext cx="75048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Frederique Pellemoine | RaDIATE Collaboration Update</a:t>
            </a:r>
            <a:endParaRPr lang="en-US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B7AD090-7EA2-424E-A15B-B80A20326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00250" y="169333"/>
            <a:ext cx="6858000" cy="819362"/>
          </a:xfrm>
          <a:prstGeom prst="rect">
            <a:avLst/>
          </a:prstGeom>
        </p:spPr>
        <p:txBody>
          <a:bodyPr lIns="0" anchor="b"/>
          <a:lstStyle>
            <a:lvl1pPr>
              <a:defRPr lang="en-US" sz="225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31473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3143250" y="0"/>
            <a:ext cx="600075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46436" y="4857750"/>
            <a:ext cx="283264" cy="2857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75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F28E1ED-1888-403E-AAF0-8053EF9DF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9631" y="4871972"/>
            <a:ext cx="1942504" cy="271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6/26/2023</a:t>
            </a:r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27E8059-8EC0-42A2-8A9E-251427CDC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79" y="4857750"/>
            <a:ext cx="75048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Frederique Pellemoine | RaDIATE Collaboration 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16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/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46436" y="4857750"/>
            <a:ext cx="283264" cy="28575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7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6D1A4-6DD7-B54C-AB7B-63074374BB93}"/>
              </a:ext>
            </a:extLst>
          </p:cNvPr>
          <p:cNvSpPr txBox="1"/>
          <p:nvPr userDrawn="1"/>
        </p:nvSpPr>
        <p:spPr>
          <a:xfrm>
            <a:off x="857250" y="1285875"/>
            <a:ext cx="2857500" cy="3429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62A8373-42F9-431F-865E-129CCA004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80" y="4857750"/>
            <a:ext cx="341972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Frederique Pellemoine | RaDIATE Collaboration 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00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4237" y="1949055"/>
            <a:ext cx="6934200" cy="1102519"/>
          </a:xfrm>
        </p:spPr>
        <p:txBody>
          <a:bodyPr/>
          <a:lstStyle>
            <a:lvl1pPr>
              <a:defRPr sz="2194"/>
            </a:lvl1pPr>
          </a:lstStyle>
          <a:p>
            <a:r>
              <a:rPr lang="en-US" altLang="zh-CN" dirty="0"/>
              <a:t>Click to edit Master title style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44237" y="3113485"/>
            <a:ext cx="6400800" cy="13144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>
              <a:buFontTx/>
              <a:buNone/>
              <a:defRPr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788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zh-CN">
                <a:solidFill>
                  <a:srgbClr val="000000"/>
                </a:solidFill>
              </a:rPr>
              <a:t>6/26/2023</a:t>
            </a:r>
            <a:endParaRPr lang="en-US" altLang="zh-CN" dirty="0">
              <a:solidFill>
                <a:srgbClr val="000000"/>
              </a:solidFill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5B6E0D2-1E88-479A-AF67-CFE998C57B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73" y="114209"/>
            <a:ext cx="7173749" cy="1913382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D35979CA-756F-4D0A-9DE6-FEC132484A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700" y="4108839"/>
            <a:ext cx="1086802" cy="71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9591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4514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C76E1-FAF5-444F-BEEB-BEBA751C31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974ED5-52F8-4A29-9E2C-A15E9F3F603B}"/>
              </a:ext>
            </a:extLst>
          </p:cNvPr>
          <p:cNvSpPr txBox="1"/>
          <p:nvPr userDrawn="1"/>
        </p:nvSpPr>
        <p:spPr>
          <a:xfrm>
            <a:off x="7769179" y="4856018"/>
            <a:ext cx="70083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AC2BDFF-EB0B-4361-96B1-E316B57BFF8E}" type="datetime1">
              <a:rPr lang="en-US" sz="1050" smtClean="0"/>
              <a:t>6/25/2023</a:t>
            </a:fld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09288844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CCEF9-6D52-4B03-91A2-0425A094FA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78282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983" y="87451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8983" y="87451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1B6D2-2626-49C6-ACE1-E86223C2D4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14605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791B8-FB3C-49B6-B9ED-83D6479B79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31611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7AABE-A0DE-4502-A869-D43BD936DF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44071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970E3-D729-415C-AD12-40790242BB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514560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C2F64-4BD1-4D1B-8D6C-976CCA0FE6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0156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C428D-C79D-4D67-928A-10F783EFEC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92584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3"/>
            <a:ext cx="4038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C276F-2B06-407D-91E2-ACC87E8272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212566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3"/>
            <a:ext cx="4038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3944"/>
            <a:ext cx="4038600" cy="16406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6/26/2023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Frederique Pellemoine | RaDIATE Collaboration Update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8A1E381B-2931-478B-868E-65B8159943A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114668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20861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174" y="812587"/>
            <a:ext cx="8339098" cy="3820136"/>
          </a:xfrm>
        </p:spPr>
        <p:txBody>
          <a:bodyPr/>
          <a:lstStyle>
            <a:lvl1pPr marL="334566" indent="-334566">
              <a:defRPr/>
            </a:lvl1pPr>
            <a:lvl2pPr marL="604838" indent="-261938">
              <a:defRPr/>
            </a:lvl2pPr>
            <a:lvl3pPr marL="807244" indent="-202406">
              <a:defRPr/>
            </a:lvl3pPr>
            <a:lvl4pPr marL="1008460" indent="-201216">
              <a:defRPr/>
            </a:lvl4pPr>
            <a:lvl5pPr marL="1209675" indent="-201216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9826" y="4878497"/>
            <a:ext cx="2057400" cy="265004"/>
          </a:xfrm>
          <a:prstGeom prst="rect">
            <a:avLst/>
          </a:prstGeom>
        </p:spPr>
        <p:txBody>
          <a:bodyPr/>
          <a:lstStyle>
            <a:lvl1pPr marL="819150" indent="-214313">
              <a:defRPr/>
            </a:lvl1pPr>
            <a:lvl3pPr marL="604838" indent="0" algn="r">
              <a:buNone/>
              <a:defRPr lang="en-US" sz="1050" kern="120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lvl="2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</a:pPr>
            <a:r>
              <a:rPr lang="en-GB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375"/>
                </a:spcBef>
                <a:buClr>
                  <a:schemeClr val="tx1"/>
                </a:buClr>
              </a:pPr>
              <a:t>‹#›</a:t>
            </a:fld>
            <a:r>
              <a:t> 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23" y="4564492"/>
            <a:ext cx="2022896" cy="51713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 txBox="1">
            <a:spLocks/>
          </p:cNvSpPr>
          <p:nvPr userDrawn="1"/>
        </p:nvSpPr>
        <p:spPr>
          <a:xfrm>
            <a:off x="2746561" y="4878497"/>
            <a:ext cx="3321904" cy="22665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109220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0" algn="r" defTabSz="914400" rtl="0" eaLnBrk="1" latinLnBrk="0" hangingPunct="1">
              <a:buNone/>
              <a:defRPr lang="en-US" sz="1600" kern="120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056" lvl="2" indent="0" algn="ctr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</a:pPr>
            <a:r>
              <a:rPr lang="en-US" sz="1050" dirty="0"/>
              <a:t>LBNF Target system</a:t>
            </a:r>
            <a:endParaRPr sz="1050" dirty="0"/>
          </a:p>
        </p:txBody>
      </p:sp>
    </p:spTree>
    <p:extLst>
      <p:ext uri="{BB962C8B-B14F-4D97-AF65-F5344CB8AC3E}">
        <p14:creationId xmlns:p14="http://schemas.microsoft.com/office/powerpoint/2010/main" val="20967007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6/26/2023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Frederique Pellemoine | RaDIATE Collaboration Update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011B-45E0-4089-8470-B950279DDE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0958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3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4458"/>
            <a:ext cx="8293100" cy="426951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65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9522" y="4866324"/>
            <a:ext cx="5224409" cy="140494"/>
          </a:xfrm>
        </p:spPr>
        <p:txBody>
          <a:bodyPr/>
          <a:lstStyle/>
          <a:p>
            <a:pPr>
              <a:defRPr/>
            </a:pPr>
            <a:r>
              <a:rPr lang="en-US"/>
              <a:t>Frederique Pellemoine | RaDIATE Collaboration Update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9264" y="4866324"/>
            <a:ext cx="525463" cy="140494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1" y="928687"/>
            <a:ext cx="8293100" cy="3634979"/>
          </a:xfrm>
          <a:prstGeom prst="rect">
            <a:avLst/>
          </a:prstGeom>
        </p:spPr>
        <p:txBody>
          <a:bodyPr lIns="0" rIns="0"/>
          <a:lstStyle>
            <a:lvl1pPr marL="192024" indent="-198882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/>
              <a:buChar char="•"/>
              <a:defRPr sz="1650" b="0" i="0">
                <a:solidFill>
                  <a:srgbClr val="63666A"/>
                </a:solidFill>
                <a:latin typeface="Helvetica"/>
              </a:defRPr>
            </a:lvl1pPr>
            <a:lvl2pPr marL="240030" indent="192024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90000"/>
              <a:buFont typeface="Lucida Grande"/>
              <a:buChar char="-"/>
              <a:defRPr sz="1500" b="0" i="0">
                <a:solidFill>
                  <a:srgbClr val="63666A"/>
                </a:solidFill>
                <a:latin typeface="Helvetica"/>
              </a:defRPr>
            </a:lvl2pPr>
            <a:lvl3pPr marL="480060" indent="17145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88000"/>
              <a:buFont typeface="Arial"/>
              <a:buChar char="•"/>
              <a:defRPr sz="1350" b="0" i="0">
                <a:solidFill>
                  <a:srgbClr val="63666A"/>
                </a:solidFill>
                <a:latin typeface="Helvetica"/>
              </a:defRPr>
            </a:lvl3pPr>
            <a:lvl4pPr marL="685800" indent="17145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90000"/>
              <a:buFont typeface="Lucida Grande"/>
              <a:buChar char="-"/>
              <a:defRPr sz="1200" b="0" i="0">
                <a:solidFill>
                  <a:srgbClr val="63666A"/>
                </a:solidFill>
                <a:latin typeface="Helvetica"/>
              </a:defRPr>
            </a:lvl4pPr>
            <a:lvl5pPr marL="857250" indent="144018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88000"/>
              <a:buFont typeface="Arial"/>
              <a:buChar char="•"/>
              <a:defRPr sz="105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8FB8245-C0E1-4471-BB93-7EA3F3DC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9488" y="4866324"/>
            <a:ext cx="823627" cy="140494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6/26/2023</a:t>
            </a:r>
          </a:p>
        </p:txBody>
      </p:sp>
    </p:spTree>
    <p:extLst>
      <p:ext uri="{BB962C8B-B14F-4D97-AF65-F5344CB8AC3E}">
        <p14:creationId xmlns:p14="http://schemas.microsoft.com/office/powerpoint/2010/main" val="1529600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7D7E0-DE26-4CEC-856C-CA6AB4EB22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7980F0-FA08-475E-B6D9-92C6AEAC30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F3F26-C900-4CDA-B093-7FA1471ED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935F8-FB74-4D07-9F65-311E73955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Frederique Pellemoine | RaDIATE Collaboration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BB51F-272F-4C45-90B7-FCDF542DA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A30E-B41A-46C6-9C4F-11FED84BB9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261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Frederique Pellemoine | RaDIATE Collaboration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4445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Frederique Pellemoine | RaDIATE Collaboration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569216-649D-40FE-A193-2C061D61F11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23" y="4564492"/>
            <a:ext cx="2022896" cy="51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452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Frederique Pellemoine | RaDIATE Collaboration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708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Frederique Pellemoine | RaDIATE Collaboration Update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139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Frederique Pellemoine | RaDIATE Collaboration Update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243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Frederique Pellemoine | RaDIATE Collaboration Update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2638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Frederique Pellemoine | RaDIATE Collaboration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13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Frederique Pellemoine | RaDIATE Collaboration Update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237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Frederique Pellemoine | RaDIATE Collaboration Update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238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Frederique Pellemoine | RaDIATE Collaboration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03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Frederique Pellemoine | RaDIATE Collaboration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961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49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6/26/2023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Frederique Pellemoine | RaDIATE Collaboration Update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6/26/2023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Frederique Pellemoine | RaDIATE Collaboration Update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10.jpg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6/26/2023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Frederique Pellemoine | RaDIATE Collaboration Update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  <p:sldLayoutId id="2147484129" r:id="rId14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29221F-20F2-144C-A638-0A6C756C26C9}"/>
              </a:ext>
            </a:extLst>
          </p:cNvPr>
          <p:cNvSpPr/>
          <p:nvPr userDrawn="1"/>
        </p:nvSpPr>
        <p:spPr>
          <a:xfrm>
            <a:off x="571500" y="0"/>
            <a:ext cx="3429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pic>
        <p:nvPicPr>
          <p:cNvPr id="6" name="Picture 5" descr="Pacific Northwest National Laboratory's logo">
            <a:extLst>
              <a:ext uri="{FF2B5EF4-FFF2-40B4-BE49-F238E27FC236}">
                <a16:creationId xmlns:a16="http://schemas.microsoft.com/office/drawing/2014/main" id="{7588D28A-E737-5049-8A98-3AC3A6EA2CD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50" y="148590"/>
            <a:ext cx="800100" cy="78076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EAA279-64AD-4C24-987C-D056E5350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149" y="4767461"/>
            <a:ext cx="30857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Frederique Pellemoine | RaDIATE Collaboration 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26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2" y="0"/>
            <a:ext cx="6100763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2971800" y="3714750"/>
            <a:ext cx="2895600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altLang="zh-CN" sz="563" b="1" dirty="0">
              <a:solidFill>
                <a:srgbClr val="000000"/>
              </a:solidFill>
            </a:endParaRPr>
          </a:p>
        </p:txBody>
      </p:sp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6400800" y="4743450"/>
            <a:ext cx="1905000" cy="3429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0" hangingPunct="0">
              <a:defRPr/>
            </a:pPr>
            <a:endParaRPr lang="en-US" altLang="zh-CN" sz="563" b="1" dirty="0">
              <a:solidFill>
                <a:srgbClr val="000000"/>
              </a:solidFill>
            </a:endParaRPr>
          </a:p>
        </p:txBody>
      </p:sp>
      <p:sp>
        <p:nvSpPr>
          <p:cNvPr id="108551" name="Line 7"/>
          <p:cNvSpPr>
            <a:spLocks noChangeShapeType="1"/>
          </p:cNvSpPr>
          <p:nvPr/>
        </p:nvSpPr>
        <p:spPr bwMode="auto">
          <a:xfrm>
            <a:off x="457200" y="742950"/>
            <a:ext cx="8229600" cy="0"/>
          </a:xfrm>
          <a:prstGeom prst="line">
            <a:avLst/>
          </a:prstGeom>
          <a:noFill/>
          <a:ln w="57150">
            <a:solidFill>
              <a:srgbClr val="BE2B2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13" dirty="0">
              <a:solidFill>
                <a:srgbClr val="000000"/>
              </a:solidFill>
            </a:endParaRPr>
          </a:p>
        </p:txBody>
      </p:sp>
      <p:sp>
        <p:nvSpPr>
          <p:cNvPr id="108552" name="Line 8"/>
          <p:cNvSpPr>
            <a:spLocks noChangeShapeType="1"/>
          </p:cNvSpPr>
          <p:nvPr/>
        </p:nvSpPr>
        <p:spPr bwMode="auto">
          <a:xfrm>
            <a:off x="457200" y="4800600"/>
            <a:ext cx="8077200" cy="0"/>
          </a:xfrm>
          <a:prstGeom prst="line">
            <a:avLst/>
          </a:prstGeom>
          <a:noFill/>
          <a:ln w="28575">
            <a:solidFill>
              <a:srgbClr val="BE2B2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13" dirty="0">
              <a:solidFill>
                <a:srgbClr val="000000"/>
              </a:solidFill>
            </a:endParaRPr>
          </a:p>
        </p:txBody>
      </p:sp>
      <p:sp>
        <p:nvSpPr>
          <p:cNvPr id="10855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43900" y="48577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125" b="1"/>
            </a:lvl1pPr>
          </a:lstStyle>
          <a:p>
            <a:pPr>
              <a:defRPr/>
            </a:pPr>
            <a:fld id="{44C04487-FF1C-4D13-A860-A3D9491087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C39A93C-249B-4CEB-AD4B-F6B9FB8A445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7" y="4582475"/>
            <a:ext cx="274292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40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43" r:id="rId2"/>
    <p:sldLayoutId id="2147484144" r:id="rId3"/>
    <p:sldLayoutId id="2147484145" r:id="rId4"/>
    <p:sldLayoutId id="2147484146" r:id="rId5"/>
    <p:sldLayoutId id="2147484147" r:id="rId6"/>
    <p:sldLayoutId id="2147484148" r:id="rId7"/>
    <p:sldLayoutId id="2147484149" r:id="rId8"/>
    <p:sldLayoutId id="2147484150" r:id="rId9"/>
    <p:sldLayoutId id="2147484151" r:id="rId10"/>
    <p:sldLayoutId id="2147484152" r:id="rId11"/>
  </p:sldLayoutIdLst>
  <p:transition/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rgbClr val="9B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688" b="1">
          <a:solidFill>
            <a:srgbClr val="9B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SymbolMT"/>
          <a:cs typeface="SymbolM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688" b="1">
          <a:solidFill>
            <a:srgbClr val="9B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SymbolMT"/>
          <a:cs typeface="SymbolM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688" b="1">
          <a:solidFill>
            <a:srgbClr val="9B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SymbolMT"/>
          <a:cs typeface="SymbolM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688" b="1">
          <a:solidFill>
            <a:srgbClr val="9B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SymbolMT"/>
          <a:cs typeface="SymbolMT"/>
        </a:defRPr>
      </a:lvl5pPr>
      <a:lvl6pPr marL="257175" algn="l" rtl="0" eaLnBrk="1" fontAlgn="base" hangingPunct="1">
        <a:spcBef>
          <a:spcPct val="0"/>
        </a:spcBef>
        <a:spcAft>
          <a:spcPct val="0"/>
        </a:spcAft>
        <a:defRPr sz="1688" b="1">
          <a:solidFill>
            <a:srgbClr val="9B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SymbolMT"/>
          <a:cs typeface="SymbolMT"/>
        </a:defRPr>
      </a:lvl6pPr>
      <a:lvl7pPr marL="514350" algn="l" rtl="0" eaLnBrk="1" fontAlgn="base" hangingPunct="1">
        <a:spcBef>
          <a:spcPct val="0"/>
        </a:spcBef>
        <a:spcAft>
          <a:spcPct val="0"/>
        </a:spcAft>
        <a:defRPr sz="1688" b="1">
          <a:solidFill>
            <a:srgbClr val="9B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SymbolMT"/>
          <a:cs typeface="SymbolMT"/>
        </a:defRPr>
      </a:lvl7pPr>
      <a:lvl8pPr marL="771525" algn="l" rtl="0" eaLnBrk="1" fontAlgn="base" hangingPunct="1">
        <a:spcBef>
          <a:spcPct val="0"/>
        </a:spcBef>
        <a:spcAft>
          <a:spcPct val="0"/>
        </a:spcAft>
        <a:defRPr sz="1688" b="1">
          <a:solidFill>
            <a:srgbClr val="9B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SymbolMT"/>
          <a:cs typeface="SymbolMT"/>
        </a:defRPr>
      </a:lvl8pPr>
      <a:lvl9pPr marL="1028700" algn="l" rtl="0" eaLnBrk="1" fontAlgn="base" hangingPunct="1">
        <a:spcBef>
          <a:spcPct val="0"/>
        </a:spcBef>
        <a:spcAft>
          <a:spcPct val="0"/>
        </a:spcAft>
        <a:defRPr sz="1688" b="1">
          <a:solidFill>
            <a:srgbClr val="9B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SymbolMT"/>
          <a:cs typeface="SymbolMT"/>
        </a:defRPr>
      </a:lvl9pPr>
    </p:titleStyle>
    <p:bodyStyle>
      <a:lvl1pPr marL="192881" indent="-192881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1" fontAlgn="base" hangingPunct="1">
        <a:spcBef>
          <a:spcPct val="20000"/>
        </a:spcBef>
        <a:spcAft>
          <a:spcPct val="0"/>
        </a:spcAft>
        <a:buChar char="–"/>
        <a:defRPr sz="1575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rtl="0" eaLnBrk="1" fontAlgn="base" hangingPunct="1">
        <a:spcBef>
          <a:spcPct val="20000"/>
        </a:spcBef>
        <a:spcAft>
          <a:spcPct val="0"/>
        </a:spcAft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rtl="0" eaLnBrk="1" fontAlgn="base" hangingPunct="1">
        <a:spcBef>
          <a:spcPct val="20000"/>
        </a:spcBef>
        <a:spcAft>
          <a:spcPct val="0"/>
        </a:spcAft>
        <a:buChar char="–"/>
        <a:defRPr sz="1125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5602"/>
            <a:ext cx="9144000" cy="56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812587"/>
            <a:ext cx="7886700" cy="3820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80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</p:sldLayoutIdLst>
  <p:hf hdr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tx1"/>
        </a:buClr>
        <a:buFont typeface="Wingdings" panose="05000000000000000000" pitchFamily="2" charset="2"/>
        <a:buChar char="q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1"/>
        </a:buClr>
        <a:buFont typeface="Wingdings" panose="05000000000000000000" pitchFamily="2" charset="2"/>
        <a:buChar char="Ø"/>
        <a:defRPr sz="15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1"/>
        </a:buClr>
        <a:buFont typeface="Wingdings" pitchFamily="2" charset="2"/>
        <a:buChar char="§"/>
        <a:defRPr sz="12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1"/>
        </a:buClr>
        <a:buFont typeface="Wingdings" pitchFamily="2" charset="2"/>
        <a:buChar char="§"/>
        <a:defRPr sz="12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1"/>
        </a:buClr>
        <a:buFont typeface="Wingdings" pitchFamily="2" charset="2"/>
        <a:buChar char="§"/>
        <a:defRPr sz="12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6/26/2023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Frederique Pellemoine | RaDIATE Collaboration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434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  <p:sldLayoutId id="2147484194" r:id="rId12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tx1"/>
        </a:buClr>
        <a:buFont typeface="Wingdings" pitchFamily="2" charset="2"/>
        <a:buChar char="§"/>
        <a:defRPr sz="21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1"/>
        </a:buClr>
        <a:buFont typeface="Wingdings" pitchFamily="2" charset="2"/>
        <a:buChar char="§"/>
        <a:defRPr sz="15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1"/>
        </a:buClr>
        <a:buFont typeface="Wingdings" pitchFamily="2" charset="2"/>
        <a:buChar char="§"/>
        <a:defRPr sz="135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1"/>
        </a:buClr>
        <a:buFont typeface="Wingdings" pitchFamily="2" charset="2"/>
        <a:buChar char="§"/>
        <a:defRPr sz="135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59.png"/><Relationship Id="rId12" Type="http://schemas.openxmlformats.org/officeDocument/2006/relationships/image" Target="../media/image6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11" Type="http://schemas.openxmlformats.org/officeDocument/2006/relationships/image" Target="../media/image45.png"/><Relationship Id="rId5" Type="http://schemas.openxmlformats.org/officeDocument/2006/relationships/diagramColors" Target="../diagrams/colors2.xml"/><Relationship Id="rId15" Type="http://schemas.openxmlformats.org/officeDocument/2006/relationships/image" Target="../media/image63.png"/><Relationship Id="rId10" Type="http://schemas.openxmlformats.org/officeDocument/2006/relationships/image" Target="../media/image60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3.png"/><Relationship Id="rId1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7" Type="http://schemas.openxmlformats.org/officeDocument/2006/relationships/image" Target="../media/image79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8.png"/><Relationship Id="rId5" Type="http://schemas.openxmlformats.org/officeDocument/2006/relationships/image" Target="../media/image77.jpg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1.png"/><Relationship Id="rId7" Type="http://schemas.openxmlformats.org/officeDocument/2006/relationships/image" Target="../media/image72.png"/><Relationship Id="rId12" Type="http://schemas.openxmlformats.org/officeDocument/2006/relationships/image" Target="../media/image87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11" Type="http://schemas.openxmlformats.org/officeDocument/2006/relationships/image" Target="../media/image86.png"/><Relationship Id="rId5" Type="http://schemas.openxmlformats.org/officeDocument/2006/relationships/image" Target="../media/image83.jpeg"/><Relationship Id="rId10" Type="http://schemas.openxmlformats.org/officeDocument/2006/relationships/image" Target="../media/image85.gif"/><Relationship Id="rId4" Type="http://schemas.openxmlformats.org/officeDocument/2006/relationships/image" Target="../media/image82.png"/><Relationship Id="rId9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9.png"/><Relationship Id="rId7" Type="http://schemas.microsoft.com/office/2007/relationships/hdphoto" Target="../media/hdphoto1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2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5.png"/><Relationship Id="rId11" Type="http://schemas.openxmlformats.org/officeDocument/2006/relationships/image" Target="../media/image45.png"/><Relationship Id="rId5" Type="http://schemas.openxmlformats.org/officeDocument/2006/relationships/image" Target="../media/image94.png"/><Relationship Id="rId10" Type="http://schemas.openxmlformats.org/officeDocument/2006/relationships/image" Target="../media/image26.png"/><Relationship Id="rId4" Type="http://schemas.openxmlformats.org/officeDocument/2006/relationships/image" Target="../media/image93.png"/><Relationship Id="rId9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7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72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microsoft.com/office/2007/relationships/hdphoto" Target="../media/hdphoto1.wdp"/><Relationship Id="rId9" Type="http://schemas.openxmlformats.org/officeDocument/2006/relationships/image" Target="../media/image10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02.pn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3.png"/><Relationship Id="rId5" Type="http://schemas.microsoft.com/office/2007/relationships/hdphoto" Target="../media/hdphoto1.wdp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34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5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5" Type="http://schemas.openxmlformats.org/officeDocument/2006/relationships/image" Target="../media/image107.emf"/><Relationship Id="rId4" Type="http://schemas.openxmlformats.org/officeDocument/2006/relationships/image" Target="../media/image10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hyperlink" Target="mailto:fpellemo@fnal.gov" TargetMode="External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51.png"/><Relationship Id="rId18" Type="http://schemas.openxmlformats.org/officeDocument/2006/relationships/image" Target="../media/image31.JPG"/><Relationship Id="rId3" Type="http://schemas.openxmlformats.org/officeDocument/2006/relationships/image" Target="../media/image20.gif"/><Relationship Id="rId21" Type="http://schemas.openxmlformats.org/officeDocument/2006/relationships/image" Target="../media/image123.png"/><Relationship Id="rId7" Type="http://schemas.openxmlformats.org/officeDocument/2006/relationships/image" Target="../media/image114.png"/><Relationship Id="rId12" Type="http://schemas.openxmlformats.org/officeDocument/2006/relationships/image" Target="../media/image28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21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tiff"/><Relationship Id="rId15" Type="http://schemas.openxmlformats.org/officeDocument/2006/relationships/image" Target="../media/image120.png"/><Relationship Id="rId23" Type="http://schemas.openxmlformats.org/officeDocument/2006/relationships/image" Target="../media/image34.jpg"/><Relationship Id="rId10" Type="http://schemas.openxmlformats.org/officeDocument/2006/relationships/image" Target="../media/image117.png"/><Relationship Id="rId19" Type="http://schemas.openxmlformats.org/officeDocument/2006/relationships/image" Target="../media/image122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Relationship Id="rId14" Type="http://schemas.openxmlformats.org/officeDocument/2006/relationships/image" Target="../media/image119.png"/><Relationship Id="rId22" Type="http://schemas.openxmlformats.org/officeDocument/2006/relationships/image" Target="../media/image1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jpg"/><Relationship Id="rId3" Type="http://schemas.openxmlformats.org/officeDocument/2006/relationships/image" Target="../media/image18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2.png"/><Relationship Id="rId20" Type="http://schemas.openxmlformats.org/officeDocument/2006/relationships/image" Target="../media/image3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tiff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JPG"/><Relationship Id="rId23" Type="http://schemas.openxmlformats.org/officeDocument/2006/relationships/image" Target="../media/image39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gif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hyperlink" Target="mailto:RADIATE@LISTSERV.FNAL.GOV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36.jpg"/><Relationship Id="rId3" Type="http://schemas.openxmlformats.org/officeDocument/2006/relationships/image" Target="../media/image21.png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17" Type="http://schemas.openxmlformats.org/officeDocument/2006/relationships/image" Target="../media/image28.png"/><Relationship Id="rId2" Type="http://schemas.openxmlformats.org/officeDocument/2006/relationships/image" Target="../media/image3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37.png"/><Relationship Id="rId15" Type="http://schemas.openxmlformats.org/officeDocument/2006/relationships/image" Target="../media/image31.JPG"/><Relationship Id="rId10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44.png"/><Relationship Id="rId1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3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12" Type="http://schemas.openxmlformats.org/officeDocument/2006/relationships/image" Target="../media/image3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1.xml"/><Relationship Id="rId6" Type="http://schemas.microsoft.com/office/2007/relationships/diagramDrawing" Target="../diagrams/drawing1.xml"/><Relationship Id="rId11" Type="http://schemas.openxmlformats.org/officeDocument/2006/relationships/image" Target="../media/image50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51.png"/><Relationship Id="rId10" Type="http://schemas.openxmlformats.org/officeDocument/2006/relationships/image" Target="../media/image49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8.jpeg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400" dirty="0"/>
              <a:t>Frederique Pellemoine on behalf of the RaDIATE Collaboration</a:t>
            </a:r>
          </a:p>
          <a:p>
            <a:r>
              <a:rPr lang="en-US" sz="1400" dirty="0"/>
              <a:t>RaDIATE Collaboration Meeting</a:t>
            </a:r>
          </a:p>
          <a:p>
            <a:r>
              <a:rPr lang="en-US" sz="1400" dirty="0"/>
              <a:t>26 June 2023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RaDIATE Collaboration Update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6507A9-6190-824B-0A2B-2A0006F7A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Materials of interest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5E377-D049-AD9F-F40D-684B9415C1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6/26/2023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13D7E-9BE4-E9D9-1B50-6B23D89674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Frederique Pellemoine | RaDIATE Collaboration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89FDC-5E9B-F0FE-410B-8DE1A157EB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A01FA6-FF47-D6D0-A4A6-0445A0C93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561" y="909998"/>
            <a:ext cx="7905184" cy="37191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229C3AD-B434-2882-4688-4D9F24C0F790}"/>
              </a:ext>
            </a:extLst>
          </p:cNvPr>
          <p:cNvSpPr/>
          <p:nvPr/>
        </p:nvSpPr>
        <p:spPr>
          <a:xfrm>
            <a:off x="354561" y="909998"/>
            <a:ext cx="3584393" cy="476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46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228600" y="192600"/>
            <a:ext cx="8686080" cy="320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200" b="1" strike="noStrike" spc="-1">
                <a:solidFill>
                  <a:srgbClr val="004C97"/>
                </a:solidFill>
                <a:latin typeface="Arial"/>
                <a:ea typeface="Geneva"/>
              </a:rPr>
              <a:t>LBNF target systems - </a:t>
            </a:r>
            <a:r>
              <a:rPr lang="en-US" sz="1800" b="1" strike="noStrike" spc="-1">
                <a:solidFill>
                  <a:srgbClr val="004C97"/>
                </a:solidFill>
                <a:latin typeface="Arial"/>
                <a:ea typeface="Geneva"/>
              </a:rPr>
              <a:t>Beam-Intercepting Device Inventory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 type="dt" idx="23"/>
          </p:nvPr>
        </p:nvSpPr>
        <p:spPr>
          <a:xfrm>
            <a:off x="736920" y="4878000"/>
            <a:ext cx="674640" cy="18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t">
            <a:noAutofit/>
          </a:bodyPr>
          <a:lstStyle>
            <a:lvl1pPr>
              <a:lnSpc>
                <a:spcPct val="100000"/>
              </a:lnSpc>
              <a:buNone/>
              <a:defRPr lang="en-US" sz="900" b="0" strike="noStrike" spc="-1">
                <a:solidFill>
                  <a:srgbClr val="004C97"/>
                </a:solidFill>
                <a:latin typeface="Arial"/>
                <a:ea typeface="Geneva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en-US" sz="900" b="0" strike="noStrike" spc="-1">
                <a:solidFill>
                  <a:srgbClr val="004C97"/>
                </a:solidFill>
                <a:latin typeface="Arial"/>
                <a:ea typeface="Geneva"/>
              </a:rPr>
              <a:t>6/26/2023</a:t>
            </a:r>
            <a:endParaRPr lang="en-US" sz="900" b="0" strike="noStrike" spc="-1">
              <a:latin typeface="Times New Roman"/>
            </a:endParaRPr>
          </a:p>
        </p:txBody>
      </p:sp>
      <p:sp>
        <p:nvSpPr>
          <p:cNvPr id="231" name="PlaceHolder 3"/>
          <p:cNvSpPr>
            <a:spLocks noGrp="1"/>
          </p:cNvSpPr>
          <p:nvPr>
            <p:ph type="sldNum" idx="24"/>
          </p:nvPr>
        </p:nvSpPr>
        <p:spPr>
          <a:xfrm>
            <a:off x="222120" y="4878000"/>
            <a:ext cx="413640" cy="177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t">
            <a:noAutofit/>
          </a:bodyPr>
          <a:lstStyle>
            <a:lvl1pPr>
              <a:lnSpc>
                <a:spcPct val="100000"/>
              </a:lnSpc>
              <a:buNone/>
              <a:defRPr lang="en-US" sz="900" b="0" strike="noStrike" spc="-1">
                <a:solidFill>
                  <a:srgbClr val="004C97"/>
                </a:solidFill>
                <a:latin typeface="Arial"/>
                <a:ea typeface="Geneva"/>
              </a:defRPr>
            </a:lvl1pPr>
          </a:lstStyle>
          <a:p>
            <a:pPr>
              <a:lnSpc>
                <a:spcPct val="100000"/>
              </a:lnSpc>
              <a:buNone/>
            </a:pPr>
            <a:fld id="{E98A3B0E-0446-4E41-A00C-BBE409A75646}" type="slidenum">
              <a:rPr lang="en-US" sz="900" b="0" strike="noStrike" spc="-1">
                <a:solidFill>
                  <a:srgbClr val="004C97"/>
                </a:solidFill>
                <a:latin typeface="Arial"/>
                <a:ea typeface="Geneva"/>
              </a:rPr>
              <a:t>11</a:t>
            </a:fld>
            <a:endParaRPr lang="en-US" sz="900" b="0" strike="noStrike" spc="-1">
              <a:latin typeface="Times New Roman"/>
            </a:endParaRPr>
          </a:p>
        </p:txBody>
      </p:sp>
      <p:grpSp>
        <p:nvGrpSpPr>
          <p:cNvPr id="232" name="Group 231"/>
          <p:cNvGrpSpPr/>
          <p:nvPr/>
        </p:nvGrpSpPr>
        <p:grpSpPr>
          <a:xfrm>
            <a:off x="1020600" y="498240"/>
            <a:ext cx="8148600" cy="4249080"/>
            <a:chOff x="1020600" y="498240"/>
            <a:chExt cx="8148600" cy="4249080"/>
          </a:xfrm>
        </p:grpSpPr>
        <p:pic>
          <p:nvPicPr>
            <p:cNvPr id="233" name="Picture 2"/>
            <p:cNvPicPr/>
            <p:nvPr/>
          </p:nvPicPr>
          <p:blipFill>
            <a:blip r:embed="rId2"/>
            <a:stretch/>
          </p:blipFill>
          <p:spPr>
            <a:xfrm>
              <a:off x="1020600" y="498240"/>
              <a:ext cx="7908840" cy="42210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34" name="TextBox 14"/>
            <p:cNvSpPr/>
            <p:nvPr/>
          </p:nvSpPr>
          <p:spPr>
            <a:xfrm>
              <a:off x="4120560" y="735840"/>
              <a:ext cx="583200" cy="272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45720" tIns="45000" rIns="4572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en-US" sz="1200" b="1" strike="noStrike" spc="-1">
                  <a:solidFill>
                    <a:srgbClr val="00B050"/>
                  </a:solidFill>
                  <a:latin typeface="Calibri"/>
                  <a:ea typeface="Geneva"/>
                </a:rPr>
                <a:t>2.4</a:t>
              </a:r>
              <a:r>
                <a:rPr lang="en-US" sz="800" b="1" strike="noStrike" spc="-1">
                  <a:solidFill>
                    <a:srgbClr val="00B050"/>
                  </a:solidFill>
                  <a:latin typeface="Calibri"/>
                  <a:ea typeface="Geneva"/>
                </a:rPr>
                <a:t> </a:t>
              </a:r>
              <a:r>
                <a:rPr lang="en-US" sz="1200" b="1" strike="noStrike" spc="-1">
                  <a:solidFill>
                    <a:srgbClr val="00B050"/>
                  </a:solidFill>
                  <a:latin typeface="Calibri"/>
                  <a:ea typeface="Geneva"/>
                </a:rPr>
                <a:t>MW</a:t>
              </a:r>
              <a:endParaRPr lang="en-US" sz="1200" b="0" strike="noStrike" spc="-1">
                <a:latin typeface="Arial"/>
              </a:endParaRPr>
            </a:p>
          </p:txBody>
        </p:sp>
        <p:sp>
          <p:nvSpPr>
            <p:cNvPr id="235" name="TextBox 16"/>
            <p:cNvSpPr/>
            <p:nvPr/>
          </p:nvSpPr>
          <p:spPr>
            <a:xfrm>
              <a:off x="5161680" y="738720"/>
              <a:ext cx="583200" cy="272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45720" tIns="45000" rIns="4572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en-US" sz="1200" b="1" strike="noStrike" spc="-1">
                  <a:solidFill>
                    <a:srgbClr val="00B050"/>
                  </a:solidFill>
                  <a:latin typeface="Calibri"/>
                  <a:ea typeface="Geneva"/>
                </a:rPr>
                <a:t>2.4</a:t>
              </a:r>
              <a:r>
                <a:rPr lang="en-US" sz="800" b="1" strike="noStrike" spc="-1">
                  <a:solidFill>
                    <a:srgbClr val="00B050"/>
                  </a:solidFill>
                  <a:latin typeface="Calibri"/>
                  <a:ea typeface="Geneva"/>
                </a:rPr>
                <a:t> </a:t>
              </a:r>
              <a:r>
                <a:rPr lang="en-US" sz="1200" b="1" strike="noStrike" spc="-1">
                  <a:solidFill>
                    <a:srgbClr val="00B050"/>
                  </a:solidFill>
                  <a:latin typeface="Calibri"/>
                  <a:ea typeface="Geneva"/>
                </a:rPr>
                <a:t>MW</a:t>
              </a:r>
              <a:endParaRPr lang="en-US" sz="1200" b="0" strike="noStrike" spc="-1">
                <a:latin typeface="Arial"/>
              </a:endParaRPr>
            </a:p>
          </p:txBody>
        </p:sp>
        <p:sp>
          <p:nvSpPr>
            <p:cNvPr id="236" name="TextBox 17"/>
            <p:cNvSpPr/>
            <p:nvPr/>
          </p:nvSpPr>
          <p:spPr>
            <a:xfrm>
              <a:off x="2467800" y="4475160"/>
              <a:ext cx="583200" cy="272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45720" tIns="45000" rIns="4572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en-US" sz="1200" b="1" strike="noStrike" spc="-1">
                  <a:solidFill>
                    <a:srgbClr val="00B050"/>
                  </a:solidFill>
                  <a:latin typeface="Calibri"/>
                  <a:ea typeface="Geneva"/>
                </a:rPr>
                <a:t>2.4</a:t>
              </a:r>
              <a:r>
                <a:rPr lang="en-US" sz="800" b="1" strike="noStrike" spc="-1">
                  <a:solidFill>
                    <a:srgbClr val="00B050"/>
                  </a:solidFill>
                  <a:latin typeface="Calibri"/>
                  <a:ea typeface="Geneva"/>
                </a:rPr>
                <a:t> </a:t>
              </a:r>
              <a:r>
                <a:rPr lang="en-US" sz="1200" b="1" strike="noStrike" spc="-1">
                  <a:solidFill>
                    <a:srgbClr val="00B050"/>
                  </a:solidFill>
                  <a:latin typeface="Calibri"/>
                  <a:ea typeface="Geneva"/>
                </a:rPr>
                <a:t>MW</a:t>
              </a:r>
              <a:endParaRPr lang="en-US" sz="1200" b="0" strike="noStrike" spc="-1">
                <a:latin typeface="Arial"/>
              </a:endParaRPr>
            </a:p>
          </p:txBody>
        </p:sp>
        <p:sp>
          <p:nvSpPr>
            <p:cNvPr id="237" name="TextBox 18"/>
            <p:cNvSpPr/>
            <p:nvPr/>
          </p:nvSpPr>
          <p:spPr>
            <a:xfrm>
              <a:off x="4042080" y="4442760"/>
              <a:ext cx="583200" cy="272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45720" tIns="45000" rIns="4572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en-US" sz="1200" b="1" strike="noStrike" spc="-1">
                  <a:solidFill>
                    <a:srgbClr val="00B050"/>
                  </a:solidFill>
                  <a:latin typeface="Calibri"/>
                  <a:ea typeface="Geneva"/>
                </a:rPr>
                <a:t>2.4</a:t>
              </a:r>
              <a:r>
                <a:rPr lang="en-US" sz="800" b="1" strike="noStrike" spc="-1">
                  <a:solidFill>
                    <a:srgbClr val="00B050"/>
                  </a:solidFill>
                  <a:latin typeface="Calibri"/>
                  <a:ea typeface="Geneva"/>
                </a:rPr>
                <a:t> </a:t>
              </a:r>
              <a:r>
                <a:rPr lang="en-US" sz="1200" b="1" strike="noStrike" spc="-1">
                  <a:solidFill>
                    <a:srgbClr val="00B050"/>
                  </a:solidFill>
                  <a:latin typeface="Calibri"/>
                  <a:ea typeface="Geneva"/>
                </a:rPr>
                <a:t>MW</a:t>
              </a:r>
              <a:endParaRPr lang="en-US" sz="1200" b="0" strike="noStrike" spc="-1">
                <a:latin typeface="Arial"/>
              </a:endParaRPr>
            </a:p>
          </p:txBody>
        </p:sp>
        <p:sp>
          <p:nvSpPr>
            <p:cNvPr id="238" name="TextBox 21"/>
            <p:cNvSpPr/>
            <p:nvPr/>
          </p:nvSpPr>
          <p:spPr>
            <a:xfrm>
              <a:off x="8586000" y="4320360"/>
              <a:ext cx="583200" cy="272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45720" tIns="45000" rIns="4572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en-US" sz="1200" b="1" strike="noStrike" spc="-1">
                  <a:solidFill>
                    <a:srgbClr val="00B050"/>
                  </a:solidFill>
                  <a:latin typeface="Calibri"/>
                  <a:ea typeface="Geneva"/>
                </a:rPr>
                <a:t>2.4</a:t>
              </a:r>
              <a:r>
                <a:rPr lang="en-US" sz="800" b="1" strike="noStrike" spc="-1">
                  <a:solidFill>
                    <a:srgbClr val="00B050"/>
                  </a:solidFill>
                  <a:latin typeface="Calibri"/>
                  <a:ea typeface="Geneva"/>
                </a:rPr>
                <a:t> </a:t>
              </a:r>
              <a:r>
                <a:rPr lang="en-US" sz="1200" b="1" strike="noStrike" spc="-1">
                  <a:solidFill>
                    <a:srgbClr val="00B050"/>
                  </a:solidFill>
                  <a:latin typeface="Calibri"/>
                  <a:ea typeface="Geneva"/>
                </a:rPr>
                <a:t>MW</a:t>
              </a:r>
              <a:endParaRPr lang="en-US" sz="1200" b="0" strike="noStrike" spc="-1">
                <a:latin typeface="Arial"/>
              </a:endParaRPr>
            </a:p>
          </p:txBody>
        </p:sp>
        <p:sp>
          <p:nvSpPr>
            <p:cNvPr id="239" name="TextBox 25"/>
            <p:cNvSpPr/>
            <p:nvPr/>
          </p:nvSpPr>
          <p:spPr>
            <a:xfrm>
              <a:off x="6321600" y="4439520"/>
              <a:ext cx="583200" cy="272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45720" tIns="45000" rIns="4572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en-US" sz="1200" b="1" strike="noStrike" spc="-1">
                  <a:solidFill>
                    <a:srgbClr val="FF0000"/>
                  </a:solidFill>
                  <a:latin typeface="Calibri"/>
                  <a:ea typeface="Geneva"/>
                </a:rPr>
                <a:t>1.2</a:t>
              </a:r>
              <a:r>
                <a:rPr lang="en-US" sz="800" b="1" strike="noStrike" spc="-1">
                  <a:solidFill>
                    <a:srgbClr val="FF0000"/>
                  </a:solidFill>
                  <a:latin typeface="Calibri"/>
                  <a:ea typeface="Geneva"/>
                </a:rPr>
                <a:t> </a:t>
              </a:r>
              <a:r>
                <a:rPr lang="en-US" sz="1200" b="1" strike="noStrike" spc="-1">
                  <a:solidFill>
                    <a:srgbClr val="FF0000"/>
                  </a:solidFill>
                  <a:latin typeface="Calibri"/>
                  <a:ea typeface="Geneva"/>
                </a:rPr>
                <a:t>MW</a:t>
              </a:r>
              <a:endParaRPr lang="en-US" sz="1200" b="0" strike="noStrike" spc="-1">
                <a:latin typeface="Arial"/>
              </a:endParaRPr>
            </a:p>
          </p:txBody>
        </p:sp>
        <p:sp>
          <p:nvSpPr>
            <p:cNvPr id="240" name="TextBox 26"/>
            <p:cNvSpPr/>
            <p:nvPr/>
          </p:nvSpPr>
          <p:spPr>
            <a:xfrm>
              <a:off x="5978880" y="4030560"/>
              <a:ext cx="583200" cy="272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45720" tIns="45000" rIns="4572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en-US" sz="1200" b="1" strike="noStrike" spc="-1">
                  <a:solidFill>
                    <a:srgbClr val="FF0000"/>
                  </a:solidFill>
                  <a:latin typeface="Calibri"/>
                  <a:ea typeface="Geneva"/>
                </a:rPr>
                <a:t>1.2</a:t>
              </a:r>
              <a:r>
                <a:rPr lang="en-US" sz="800" b="1" strike="noStrike" spc="-1">
                  <a:solidFill>
                    <a:srgbClr val="FF0000"/>
                  </a:solidFill>
                  <a:latin typeface="Calibri"/>
                  <a:ea typeface="Geneva"/>
                </a:rPr>
                <a:t> </a:t>
              </a:r>
              <a:r>
                <a:rPr lang="en-US" sz="1200" b="1" strike="noStrike" spc="-1">
                  <a:solidFill>
                    <a:srgbClr val="FF0000"/>
                  </a:solidFill>
                  <a:latin typeface="Calibri"/>
                  <a:ea typeface="Geneva"/>
                </a:rPr>
                <a:t>MW</a:t>
              </a:r>
              <a:endParaRPr lang="en-US" sz="1200" b="0" strike="noStrike" spc="-1">
                <a:latin typeface="Arial"/>
              </a:endParaRPr>
            </a:p>
          </p:txBody>
        </p:sp>
        <p:sp>
          <p:nvSpPr>
            <p:cNvPr id="241" name="TextBox 35"/>
            <p:cNvSpPr/>
            <p:nvPr/>
          </p:nvSpPr>
          <p:spPr>
            <a:xfrm>
              <a:off x="5267160" y="4300920"/>
              <a:ext cx="729360" cy="272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45720" tIns="45000" rIns="4572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en-US" sz="1200" b="1" strike="noStrike" spc="-1">
                  <a:solidFill>
                    <a:srgbClr val="FF9900"/>
                  </a:solidFill>
                  <a:latin typeface="Calibri"/>
                  <a:ea typeface="Geneva"/>
                </a:rPr>
                <a:t>&gt;1.2</a:t>
              </a:r>
              <a:r>
                <a:rPr lang="en-US" sz="800" b="1" strike="noStrike" spc="-1">
                  <a:solidFill>
                    <a:srgbClr val="FF9900"/>
                  </a:solidFill>
                  <a:latin typeface="Calibri"/>
                  <a:ea typeface="Geneva"/>
                </a:rPr>
                <a:t> </a:t>
              </a:r>
              <a:r>
                <a:rPr lang="en-US" sz="1200" b="1" strike="noStrike" spc="-1">
                  <a:solidFill>
                    <a:srgbClr val="FF9900"/>
                  </a:solidFill>
                  <a:latin typeface="Calibri"/>
                  <a:ea typeface="Geneva"/>
                </a:rPr>
                <a:t>MW?</a:t>
              </a:r>
              <a:endParaRPr lang="en-US" sz="1200" b="0" strike="noStrike" spc="-1">
                <a:latin typeface="Arial"/>
              </a:endParaRPr>
            </a:p>
          </p:txBody>
        </p:sp>
        <p:sp>
          <p:nvSpPr>
            <p:cNvPr id="242" name="TextBox 38"/>
            <p:cNvSpPr/>
            <p:nvPr/>
          </p:nvSpPr>
          <p:spPr>
            <a:xfrm>
              <a:off x="7080480" y="4339440"/>
              <a:ext cx="729360" cy="272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45720" tIns="45000" rIns="4572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en-US" sz="1200" b="1" strike="noStrike" spc="-1">
                  <a:solidFill>
                    <a:srgbClr val="FF9900"/>
                  </a:solidFill>
                  <a:latin typeface="Calibri"/>
                  <a:ea typeface="Geneva"/>
                </a:rPr>
                <a:t>&gt;1.2</a:t>
              </a:r>
              <a:r>
                <a:rPr lang="en-US" sz="800" b="1" strike="noStrike" spc="-1">
                  <a:solidFill>
                    <a:srgbClr val="FF9900"/>
                  </a:solidFill>
                  <a:latin typeface="Calibri"/>
                  <a:ea typeface="Geneva"/>
                </a:rPr>
                <a:t> </a:t>
              </a:r>
              <a:r>
                <a:rPr lang="en-US" sz="1200" b="1" strike="noStrike" spc="-1">
                  <a:solidFill>
                    <a:srgbClr val="FF9900"/>
                  </a:solidFill>
                  <a:latin typeface="Calibri"/>
                  <a:ea typeface="Geneva"/>
                </a:rPr>
                <a:t>MW?</a:t>
              </a:r>
              <a:endParaRPr lang="en-US" sz="1200" b="0" strike="noStrike" spc="-1">
                <a:latin typeface="Arial"/>
              </a:endParaRPr>
            </a:p>
          </p:txBody>
        </p:sp>
        <p:sp>
          <p:nvSpPr>
            <p:cNvPr id="243" name="TextBox 39"/>
            <p:cNvSpPr/>
            <p:nvPr/>
          </p:nvSpPr>
          <p:spPr>
            <a:xfrm>
              <a:off x="3166560" y="4323240"/>
              <a:ext cx="729360" cy="272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45720" tIns="45000" rIns="4572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en-US" sz="1200" b="1" strike="noStrike" spc="-1">
                  <a:solidFill>
                    <a:srgbClr val="FF9900"/>
                  </a:solidFill>
                  <a:latin typeface="Calibri"/>
                  <a:ea typeface="Geneva"/>
                </a:rPr>
                <a:t>&gt;1.2</a:t>
              </a:r>
              <a:r>
                <a:rPr lang="en-US" sz="800" b="1" strike="noStrike" spc="-1">
                  <a:solidFill>
                    <a:srgbClr val="FF9900"/>
                  </a:solidFill>
                  <a:latin typeface="Calibri"/>
                  <a:ea typeface="Geneva"/>
                </a:rPr>
                <a:t> </a:t>
              </a:r>
              <a:r>
                <a:rPr lang="en-US" sz="1200" b="1" strike="noStrike" spc="-1">
                  <a:solidFill>
                    <a:srgbClr val="FF9900"/>
                  </a:solidFill>
                  <a:latin typeface="Calibri"/>
                  <a:ea typeface="Geneva"/>
                </a:rPr>
                <a:t>MW?</a:t>
              </a:r>
              <a:endParaRPr lang="en-US" sz="1200" b="0" strike="noStrike" spc="-1">
                <a:latin typeface="Arial"/>
              </a:endParaRPr>
            </a:p>
          </p:txBody>
        </p:sp>
        <p:sp>
          <p:nvSpPr>
            <p:cNvPr id="244" name="TextBox 40"/>
            <p:cNvSpPr/>
            <p:nvPr/>
          </p:nvSpPr>
          <p:spPr>
            <a:xfrm>
              <a:off x="1292040" y="4393080"/>
              <a:ext cx="729360" cy="272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45720" tIns="45000" rIns="4572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en-US" sz="1200" b="1" strike="noStrike" spc="-1">
                  <a:solidFill>
                    <a:srgbClr val="FF9900"/>
                  </a:solidFill>
                  <a:latin typeface="Calibri"/>
                  <a:ea typeface="Geneva"/>
                </a:rPr>
                <a:t>&gt;1.2</a:t>
              </a:r>
              <a:r>
                <a:rPr lang="en-US" sz="800" b="1" strike="noStrike" spc="-1">
                  <a:solidFill>
                    <a:srgbClr val="FF9900"/>
                  </a:solidFill>
                  <a:latin typeface="Calibri"/>
                  <a:ea typeface="Geneva"/>
                </a:rPr>
                <a:t> </a:t>
              </a:r>
              <a:r>
                <a:rPr lang="en-US" sz="1200" b="1" strike="noStrike" spc="-1">
                  <a:solidFill>
                    <a:srgbClr val="FF9900"/>
                  </a:solidFill>
                  <a:latin typeface="Calibri"/>
                  <a:ea typeface="Geneva"/>
                </a:rPr>
                <a:t>MW?</a:t>
              </a:r>
              <a:endParaRPr lang="en-US" sz="1200" b="0" strike="noStrike" spc="-1">
                <a:latin typeface="Arial"/>
              </a:endParaRPr>
            </a:p>
          </p:txBody>
        </p:sp>
      </p:grpSp>
      <p:sp>
        <p:nvSpPr>
          <p:cNvPr id="245" name="TextBox 2"/>
          <p:cNvSpPr/>
          <p:nvPr/>
        </p:nvSpPr>
        <p:spPr>
          <a:xfrm>
            <a:off x="108000" y="4133520"/>
            <a:ext cx="1069200" cy="363960"/>
          </a:xfrm>
          <a:prstGeom prst="rect">
            <a:avLst/>
          </a:prstGeom>
          <a:noFill/>
          <a:ln>
            <a:noFill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900" b="1" strike="noStrike" spc="-1">
                <a:solidFill>
                  <a:srgbClr val="004C97"/>
                </a:solidFill>
                <a:latin typeface="Arial"/>
                <a:ea typeface="DejaVu Sans"/>
              </a:rPr>
              <a:t>DS Decay Pipe Window</a:t>
            </a:r>
            <a:endParaRPr lang="en-US" sz="900" b="0" strike="noStrike" spc="-1">
              <a:latin typeface="Arial"/>
            </a:endParaRPr>
          </a:p>
        </p:txBody>
      </p:sp>
      <p:sp>
        <p:nvSpPr>
          <p:cNvPr id="246" name="Straight Arrow Connector 1"/>
          <p:cNvSpPr/>
          <p:nvPr/>
        </p:nvSpPr>
        <p:spPr>
          <a:xfrm flipH="1" flipV="1">
            <a:off x="146160" y="3697200"/>
            <a:ext cx="542880" cy="482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4C97"/>
            </a:solidFill>
            <a:round/>
            <a:tailEnd type="triangle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47" name="Rectangle 246"/>
          <p:cNvSpPr/>
          <p:nvPr/>
        </p:nvSpPr>
        <p:spPr>
          <a:xfrm>
            <a:off x="348840" y="4476240"/>
            <a:ext cx="671400" cy="2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200" b="1" strike="noStrike" spc="-1">
                <a:solidFill>
                  <a:srgbClr val="00B050"/>
                </a:solidFill>
                <a:latin typeface="Calibri"/>
                <a:ea typeface="Geneva"/>
              </a:rPr>
              <a:t>2.4</a:t>
            </a:r>
            <a:r>
              <a:rPr lang="en-US" sz="800" b="1" strike="noStrike" spc="-1">
                <a:solidFill>
                  <a:srgbClr val="00B050"/>
                </a:solidFill>
                <a:latin typeface="Calibri"/>
                <a:ea typeface="Geneva"/>
              </a:rPr>
              <a:t> </a:t>
            </a:r>
            <a:r>
              <a:rPr lang="en-US" sz="1200" b="1" strike="noStrike" spc="-1">
                <a:solidFill>
                  <a:srgbClr val="00B050"/>
                </a:solidFill>
                <a:latin typeface="Calibri"/>
                <a:ea typeface="Geneva"/>
              </a:rPr>
              <a:t>MW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>
          <a:xfrm>
            <a:off x="1530720" y="4878000"/>
            <a:ext cx="6261480" cy="181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buNone/>
              <a:defRPr lang="en-US" sz="900" b="0" strike="noStrike" kern="1200" spc="-1">
                <a:solidFill>
                  <a:srgbClr val="004C97"/>
                </a:solidFill>
                <a:latin typeface="Arial"/>
                <a:ea typeface="ＭＳ Ｐゴシック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Frederique Pellemoine | RaDIATE Collaboration Update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C394AAF5-2B4F-9953-50CC-EDEAD3D99494}"/>
              </a:ext>
            </a:extLst>
          </p:cNvPr>
          <p:cNvGrpSpPr>
            <a:grpSpLocks noChangeAspect="1"/>
          </p:cNvGrpSpPr>
          <p:nvPr/>
        </p:nvGrpSpPr>
        <p:grpSpPr>
          <a:xfrm>
            <a:off x="2788665" y="1635213"/>
            <a:ext cx="2009905" cy="1185884"/>
            <a:chOff x="2196515" y="921524"/>
            <a:chExt cx="8461959" cy="499272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3560858-3994-F946-91D2-942C49399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6515" y="921524"/>
              <a:ext cx="8461959" cy="4992727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838534C-1C65-E3C6-EB43-A4B7FE56F7E6}"/>
                </a:ext>
              </a:extLst>
            </p:cNvPr>
            <p:cNvSpPr/>
            <p:nvPr/>
          </p:nvSpPr>
          <p:spPr>
            <a:xfrm>
              <a:off x="8343900" y="1067613"/>
              <a:ext cx="2162175" cy="1523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GB" sz="135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FCEAC9CA-ADA2-415D-94BB-32517DFC1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" y="159198"/>
            <a:ext cx="8686800" cy="320908"/>
          </a:xfrm>
        </p:spPr>
        <p:txBody>
          <a:bodyPr/>
          <a:lstStyle/>
          <a:p>
            <a:r>
              <a:rPr lang="en-US" dirty="0"/>
              <a:t>Production target concept – Neutrino Program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69F71A-FF1F-41F0-BD5B-43C4C4ADC2F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ea typeface="+mn-ea"/>
              </a:rPr>
              <a:t>6/26/2023</a:t>
            </a:r>
            <a:endParaRPr lang="en-US" dirty="0"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C0B40-FF3A-4B90-BEAC-F504CFA16F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Frederique Pellemoine | RaDIATE Collaboration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45E6E-93D2-4472-8B08-A9027D8A2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48C009B-CB69-E04A-B9B3-34B26D69E9CF}" type="slidenum">
              <a:rPr lang="en-US"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en-US" dirty="0">
              <a:ea typeface="+mn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B707DF-D1D3-4BA0-A8FE-A45912AAC28A}"/>
              </a:ext>
            </a:extLst>
          </p:cNvPr>
          <p:cNvSpPr txBox="1"/>
          <p:nvPr/>
        </p:nvSpPr>
        <p:spPr>
          <a:xfrm>
            <a:off x="249591" y="3565874"/>
            <a:ext cx="2534864" cy="777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spc="-1" dirty="0">
                <a:solidFill>
                  <a:srgbClr val="003087"/>
                </a:solidFill>
                <a:latin typeface="Arial"/>
                <a:ea typeface="+mn-ea"/>
                <a:cs typeface="+mn-cs"/>
              </a:rPr>
              <a:t>LBNF 1.2 MW Target core Graphite</a:t>
            </a:r>
            <a:br>
              <a:rPr lang="en-US" sz="1050" spc="-1" dirty="0">
                <a:solidFill>
                  <a:srgbClr val="003087"/>
                </a:solidFill>
                <a:latin typeface="Arial"/>
                <a:ea typeface="+mn-ea"/>
                <a:cs typeface="+mn-cs"/>
              </a:rPr>
            </a:br>
            <a:r>
              <a:rPr lang="en-US" sz="1050" spc="-1" dirty="0">
                <a:solidFill>
                  <a:srgbClr val="003087"/>
                </a:solidFill>
                <a:latin typeface="Arial"/>
                <a:ea typeface="+mn-ea"/>
                <a:cs typeface="+mn-cs"/>
              </a:rPr>
              <a:t>1.5-1.8 m x 16 mm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spc="-1" dirty="0">
                <a:solidFill>
                  <a:srgbClr val="003087"/>
                </a:solidFill>
                <a:latin typeface="Arial"/>
                <a:ea typeface="+mn-ea"/>
                <a:cs typeface="+mn-cs"/>
              </a:rPr>
              <a:t>25 kW in target at 120 GeV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770487-34F9-4238-816C-CABA882A8E9B}"/>
              </a:ext>
            </a:extLst>
          </p:cNvPr>
          <p:cNvSpPr txBox="1"/>
          <p:nvPr/>
        </p:nvSpPr>
        <p:spPr>
          <a:xfrm>
            <a:off x="2870447" y="2865653"/>
            <a:ext cx="1922423" cy="777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spc="-1" dirty="0">
                <a:solidFill>
                  <a:srgbClr val="003087"/>
                </a:solidFill>
                <a:latin typeface="Arial"/>
                <a:ea typeface="+mn-ea"/>
                <a:cs typeface="+mn-cs"/>
              </a:rPr>
              <a:t>Option 0 - LBNF 2 MW+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spc="-1" dirty="0">
                <a:solidFill>
                  <a:srgbClr val="003087"/>
                </a:solidFill>
                <a:latin typeface="Arial"/>
                <a:ea typeface="+mn-ea"/>
                <a:cs typeface="+mn-cs"/>
              </a:rPr>
              <a:t>? m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spc="-1" dirty="0">
                <a:solidFill>
                  <a:srgbClr val="003087"/>
                </a:solidFill>
                <a:latin typeface="Arial"/>
                <a:ea typeface="+mn-ea"/>
                <a:cs typeface="+mn-cs"/>
              </a:rPr>
              <a:t>50 kW in target at 120 GeV</a:t>
            </a:r>
            <a:br>
              <a:rPr lang="en-US" sz="1050" spc="-1" dirty="0">
                <a:solidFill>
                  <a:srgbClr val="003087"/>
                </a:solidFill>
                <a:latin typeface="Arial"/>
                <a:ea typeface="+mn-ea"/>
                <a:cs typeface="+mn-cs"/>
              </a:rPr>
            </a:br>
            <a:r>
              <a:rPr lang="en-US" sz="1050" spc="-1" dirty="0">
                <a:solidFill>
                  <a:srgbClr val="003087"/>
                </a:solidFill>
                <a:latin typeface="Arial"/>
                <a:ea typeface="+mn-ea"/>
                <a:cs typeface="+mn-cs"/>
              </a:rPr>
              <a:t>same power density/pulse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22410CA-37FB-4FDE-8F04-107524B54627}"/>
              </a:ext>
            </a:extLst>
          </p:cNvPr>
          <p:cNvCxnSpPr/>
          <p:nvPr/>
        </p:nvCxnSpPr>
        <p:spPr>
          <a:xfrm flipV="1">
            <a:off x="542328" y="2770281"/>
            <a:ext cx="8070412" cy="1647497"/>
          </a:xfrm>
          <a:prstGeom prst="straightConnector1">
            <a:avLst/>
          </a:prstGeom>
          <a:ln w="76200">
            <a:gradFill flip="none" rotWithShape="1">
              <a:gsLst>
                <a:gs pos="0">
                  <a:schemeClr val="tx1">
                    <a:lumMod val="20000"/>
                    <a:lumOff val="80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rgbClr val="FF0000"/>
                </a:gs>
              </a:gsLst>
              <a:lin ang="0" scaled="1"/>
              <a:tileRect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71BE628-9465-455A-91B2-C4400186187B}"/>
              </a:ext>
            </a:extLst>
          </p:cNvPr>
          <p:cNvSpPr txBox="1"/>
          <p:nvPr/>
        </p:nvSpPr>
        <p:spPr>
          <a:xfrm rot="20909870">
            <a:off x="3072306" y="3563356"/>
            <a:ext cx="4153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More power density = More challenges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8DFC32A-5CE0-EF56-4D3C-0F1F1A0CC8FA}"/>
              </a:ext>
            </a:extLst>
          </p:cNvPr>
          <p:cNvSpPr/>
          <p:nvPr/>
        </p:nvSpPr>
        <p:spPr>
          <a:xfrm>
            <a:off x="5592063" y="1005760"/>
            <a:ext cx="1247370" cy="1238866"/>
          </a:xfrm>
          <a:prstGeom prst="ellipse">
            <a:avLst/>
          </a:prstGeom>
          <a:noFill/>
          <a:ln w="19050">
            <a:solidFill>
              <a:schemeClr val="tx2">
                <a:lumMod val="75000"/>
              </a:schemeClr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003087"/>
                </a:solidFill>
                <a:latin typeface="Arial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A90995-4144-29FD-D2D3-344C5D9F38ED}"/>
              </a:ext>
            </a:extLst>
          </p:cNvPr>
          <p:cNvSpPr txBox="1"/>
          <p:nvPr/>
        </p:nvSpPr>
        <p:spPr>
          <a:xfrm>
            <a:off x="7816043" y="2254595"/>
            <a:ext cx="1443515" cy="370664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>
            <a:defPPr>
              <a:defRPr lang="en-US"/>
            </a:defPPr>
            <a:lvl1pPr>
              <a:defRPr sz="1400" spc="-1">
                <a:latin typeface="Arial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srgbClr val="003087"/>
                </a:solidFill>
                <a:ea typeface="+mn-ea"/>
                <a:cs typeface="+mn-cs"/>
              </a:rPr>
              <a:t>? 4 MW+ ??</a:t>
            </a:r>
          </a:p>
        </p:txBody>
      </p:sp>
      <p:sp>
        <p:nvSpPr>
          <p:cNvPr id="28" name="Arrow: Curved Up 27">
            <a:extLst>
              <a:ext uri="{FF2B5EF4-FFF2-40B4-BE49-F238E27FC236}">
                <a16:creationId xmlns:a16="http://schemas.microsoft.com/office/drawing/2014/main" id="{B9409202-4B8F-79DD-E66C-99AA96965C63}"/>
              </a:ext>
            </a:extLst>
          </p:cNvPr>
          <p:cNvSpPr/>
          <p:nvPr/>
        </p:nvSpPr>
        <p:spPr>
          <a:xfrm rot="20727898" flipV="1">
            <a:off x="4625399" y="1799685"/>
            <a:ext cx="590072" cy="274317"/>
          </a:xfrm>
          <a:prstGeom prst="curved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3087"/>
              </a:solidFill>
              <a:latin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88CE5E7-BD31-4502-5396-19ED2A879A76}"/>
              </a:ext>
            </a:extLst>
          </p:cNvPr>
          <p:cNvGrpSpPr>
            <a:grpSpLocks noChangeAspect="1"/>
          </p:cNvGrpSpPr>
          <p:nvPr/>
        </p:nvGrpSpPr>
        <p:grpSpPr>
          <a:xfrm>
            <a:off x="316055" y="2428304"/>
            <a:ext cx="1922423" cy="1134268"/>
            <a:chOff x="2196515" y="921524"/>
            <a:chExt cx="8461959" cy="499272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2BEEA11-2EAA-6D3E-B6F1-4AC3EA03D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6515" y="921524"/>
              <a:ext cx="8461959" cy="499272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62415C8-061F-0A7A-62E2-B3DB485D7432}"/>
                </a:ext>
              </a:extLst>
            </p:cNvPr>
            <p:cNvSpPr/>
            <p:nvPr/>
          </p:nvSpPr>
          <p:spPr>
            <a:xfrm>
              <a:off x="8343900" y="1067613"/>
              <a:ext cx="2162175" cy="1523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GB" sz="135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EC29F1F-D6E2-5807-A9C6-7553861F9C09}"/>
              </a:ext>
            </a:extLst>
          </p:cNvPr>
          <p:cNvSpPr txBox="1"/>
          <p:nvPr/>
        </p:nvSpPr>
        <p:spPr>
          <a:xfrm>
            <a:off x="3509205" y="1845426"/>
            <a:ext cx="10066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3087"/>
                </a:solidFill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63A6DF4-165C-17D6-D733-E51372945B89}"/>
              </a:ext>
            </a:extLst>
          </p:cNvPr>
          <p:cNvSpPr txBox="1"/>
          <p:nvPr/>
        </p:nvSpPr>
        <p:spPr>
          <a:xfrm>
            <a:off x="5436278" y="2332340"/>
            <a:ext cx="1871275" cy="777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spc="-1" dirty="0">
                <a:solidFill>
                  <a:srgbClr val="003087"/>
                </a:solidFill>
                <a:latin typeface="Arial"/>
                <a:ea typeface="+mn-ea"/>
                <a:cs typeface="+mn-cs"/>
              </a:rPr>
              <a:t>LBNF 2 MW+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spc="-1" dirty="0">
                <a:solidFill>
                  <a:srgbClr val="003087"/>
                </a:solidFill>
                <a:latin typeface="Arial"/>
                <a:ea typeface="+mn-ea"/>
                <a:cs typeface="+mn-cs"/>
              </a:rPr>
              <a:t>? m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spc="-1" dirty="0">
                <a:solidFill>
                  <a:srgbClr val="003087"/>
                </a:solidFill>
                <a:latin typeface="Arial"/>
                <a:ea typeface="+mn-ea"/>
                <a:cs typeface="+mn-cs"/>
              </a:rPr>
              <a:t>50 kW in target at 120 GeV</a:t>
            </a:r>
            <a:br>
              <a:rPr lang="en-US" sz="1050" spc="-1" dirty="0">
                <a:solidFill>
                  <a:srgbClr val="003087"/>
                </a:solidFill>
                <a:latin typeface="Arial"/>
                <a:ea typeface="+mn-ea"/>
                <a:cs typeface="+mn-cs"/>
              </a:rPr>
            </a:br>
            <a:r>
              <a:rPr lang="en-US" sz="1050" spc="-1" dirty="0">
                <a:solidFill>
                  <a:srgbClr val="003087"/>
                </a:solidFill>
                <a:latin typeface="Arial"/>
                <a:ea typeface="+mn-ea"/>
                <a:cs typeface="+mn-cs"/>
              </a:rPr>
              <a:t>higher power density/pulse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5E92DB6-2A37-C62A-BF06-DAD972CC1BD7}"/>
              </a:ext>
            </a:extLst>
          </p:cNvPr>
          <p:cNvSpPr/>
          <p:nvPr/>
        </p:nvSpPr>
        <p:spPr>
          <a:xfrm>
            <a:off x="7632926" y="577154"/>
            <a:ext cx="1247370" cy="1238866"/>
          </a:xfrm>
          <a:prstGeom prst="ellipse">
            <a:avLst/>
          </a:prstGeom>
          <a:noFill/>
          <a:ln w="19050">
            <a:solidFill>
              <a:schemeClr val="tx2">
                <a:lumMod val="75000"/>
              </a:schemeClr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003087"/>
                </a:solidFill>
                <a:latin typeface="Arial"/>
              </a:rPr>
              <a:t>?</a:t>
            </a:r>
          </a:p>
        </p:txBody>
      </p:sp>
      <p:sp>
        <p:nvSpPr>
          <p:cNvPr id="36" name="Arrow: Curved Up 35">
            <a:extLst>
              <a:ext uri="{FF2B5EF4-FFF2-40B4-BE49-F238E27FC236}">
                <a16:creationId xmlns:a16="http://schemas.microsoft.com/office/drawing/2014/main" id="{1785B505-390C-A42F-D688-8416637CD795}"/>
              </a:ext>
            </a:extLst>
          </p:cNvPr>
          <p:cNvSpPr/>
          <p:nvPr/>
        </p:nvSpPr>
        <p:spPr>
          <a:xfrm rot="20727898" flipV="1">
            <a:off x="6903580" y="1088403"/>
            <a:ext cx="590072" cy="274317"/>
          </a:xfrm>
          <a:prstGeom prst="curved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3087"/>
              </a:solidFill>
              <a:latin typeface="Arial"/>
            </a:endParaRPr>
          </a:p>
        </p:txBody>
      </p:sp>
      <p:sp>
        <p:nvSpPr>
          <p:cNvPr id="27" name="Arrow: Curved Up 26">
            <a:extLst>
              <a:ext uri="{FF2B5EF4-FFF2-40B4-BE49-F238E27FC236}">
                <a16:creationId xmlns:a16="http://schemas.microsoft.com/office/drawing/2014/main" id="{83B3B700-A084-4746-B5E8-BAD8FBF2B2AE}"/>
              </a:ext>
            </a:extLst>
          </p:cNvPr>
          <p:cNvSpPr/>
          <p:nvPr/>
        </p:nvSpPr>
        <p:spPr>
          <a:xfrm rot="20727898" flipV="1">
            <a:off x="2143521" y="2536726"/>
            <a:ext cx="590072" cy="274317"/>
          </a:xfrm>
          <a:prstGeom prst="curved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3087"/>
              </a:solidFill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4B8A63-E989-1210-F97A-1FEE4246DE5A}"/>
              </a:ext>
            </a:extLst>
          </p:cNvPr>
          <p:cNvSpPr txBox="1"/>
          <p:nvPr/>
        </p:nvSpPr>
        <p:spPr>
          <a:xfrm rot="20856338">
            <a:off x="2047587" y="2202164"/>
            <a:ext cx="709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X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09E208-2D36-C04D-9BD1-B89CF4058BF2}"/>
              </a:ext>
            </a:extLst>
          </p:cNvPr>
          <p:cNvSpPr txBox="1"/>
          <p:nvPr/>
        </p:nvSpPr>
        <p:spPr>
          <a:xfrm>
            <a:off x="4272831" y="4162690"/>
            <a:ext cx="4725909" cy="40011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P. </a:t>
            </a:r>
            <a:r>
              <a:rPr lang="en-US" sz="2000" dirty="0" err="1">
                <a:solidFill>
                  <a:schemeClr val="bg1"/>
                </a:solidFill>
              </a:rPr>
              <a:t>Hurh’s</a:t>
            </a:r>
            <a:r>
              <a:rPr lang="en-US" sz="2000" dirty="0">
                <a:solidFill>
                  <a:schemeClr val="bg1"/>
                </a:solidFill>
              </a:rPr>
              <a:t> and Q. Peterson’s talk on Thursday</a:t>
            </a:r>
          </a:p>
        </p:txBody>
      </p:sp>
    </p:spTree>
    <p:extLst>
      <p:ext uri="{BB962C8B-B14F-4D97-AF65-F5344CB8AC3E}">
        <p14:creationId xmlns:p14="http://schemas.microsoft.com/office/powerpoint/2010/main" val="1337411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126720" y="106920"/>
            <a:ext cx="8960400" cy="320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400" b="1" strike="noStrike" spc="-1">
                <a:solidFill>
                  <a:srgbClr val="004C97"/>
                </a:solidFill>
                <a:latin typeface="Arial"/>
                <a:ea typeface="Geneva"/>
              </a:rPr>
              <a:t>RPF Experiment Targetry - </a:t>
            </a:r>
            <a:r>
              <a:rPr lang="en-US" sz="1800" b="1" strike="noStrike" spc="-1">
                <a:solidFill>
                  <a:srgbClr val="004C97"/>
                </a:solidFill>
                <a:latin typeface="Arial"/>
                <a:ea typeface="Geneva"/>
              </a:rPr>
              <a:t>Production target concept – Muon Program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41" name="PlaceHolder 2"/>
          <p:cNvSpPr>
            <a:spLocks noGrp="1"/>
          </p:cNvSpPr>
          <p:nvPr>
            <p:ph type="dt" idx="43"/>
          </p:nvPr>
        </p:nvSpPr>
        <p:spPr>
          <a:xfrm>
            <a:off x="736920" y="4878000"/>
            <a:ext cx="674640" cy="18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t">
            <a:noAutofit/>
          </a:bodyPr>
          <a:lstStyle>
            <a:lvl1pPr>
              <a:lnSpc>
                <a:spcPct val="100000"/>
              </a:lnSpc>
              <a:buNone/>
              <a:defRPr lang="en-US" sz="900" b="0" strike="noStrike" spc="-1">
                <a:solidFill>
                  <a:srgbClr val="004C97"/>
                </a:solidFill>
                <a:latin typeface="Arial"/>
                <a:ea typeface="Geneva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en-US" sz="900" b="0" strike="noStrike" spc="-1">
                <a:solidFill>
                  <a:srgbClr val="004C97"/>
                </a:solidFill>
                <a:latin typeface="Arial"/>
                <a:ea typeface="Geneva"/>
              </a:rPr>
              <a:t>6/26/2023</a:t>
            </a:r>
            <a:endParaRPr lang="en-US" sz="900" b="0" strike="noStrike" spc="-1">
              <a:latin typeface="Times New Roman"/>
            </a:endParaRPr>
          </a:p>
        </p:txBody>
      </p:sp>
      <p:sp>
        <p:nvSpPr>
          <p:cNvPr id="342" name="PlaceHolder 3"/>
          <p:cNvSpPr>
            <a:spLocks noGrp="1"/>
          </p:cNvSpPr>
          <p:nvPr>
            <p:ph type="ftr" idx="44"/>
          </p:nvPr>
        </p:nvSpPr>
        <p:spPr>
          <a:xfrm>
            <a:off x="1530720" y="4878000"/>
            <a:ext cx="6261480" cy="181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buNone/>
              <a:defRPr lang="en-US" sz="900" b="0" strike="noStrike" spc="-1">
                <a:solidFill>
                  <a:srgbClr val="004C97"/>
                </a:solidFill>
                <a:latin typeface="Arial"/>
                <a:ea typeface="ＭＳ Ｐゴシック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en-US" sz="900" b="0" strike="noStrike" spc="-1">
                <a:solidFill>
                  <a:srgbClr val="004C97"/>
                </a:solidFill>
                <a:latin typeface="Arial"/>
                <a:ea typeface="ＭＳ Ｐゴシック"/>
              </a:rPr>
              <a:t>Frederique Pellemoine | RaDIATE Collaboration Update</a:t>
            </a:r>
            <a:endParaRPr lang="en-US" sz="900" b="0" strike="noStrike" spc="-1">
              <a:latin typeface="Times New Roman"/>
            </a:endParaRPr>
          </a:p>
        </p:txBody>
      </p:sp>
      <p:sp>
        <p:nvSpPr>
          <p:cNvPr id="343" name="PlaceHolder 4"/>
          <p:cNvSpPr>
            <a:spLocks noGrp="1"/>
          </p:cNvSpPr>
          <p:nvPr>
            <p:ph type="sldNum" idx="45"/>
          </p:nvPr>
        </p:nvSpPr>
        <p:spPr>
          <a:xfrm>
            <a:off x="222120" y="4878000"/>
            <a:ext cx="413640" cy="177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t">
            <a:noAutofit/>
          </a:bodyPr>
          <a:lstStyle>
            <a:lvl1pPr>
              <a:lnSpc>
                <a:spcPct val="100000"/>
              </a:lnSpc>
              <a:buNone/>
              <a:defRPr lang="en-US" sz="900" b="0" strike="noStrike" spc="-1">
                <a:solidFill>
                  <a:srgbClr val="004C97"/>
                </a:solidFill>
                <a:latin typeface="Arial"/>
                <a:ea typeface="Geneva"/>
              </a:defRPr>
            </a:lvl1pPr>
          </a:lstStyle>
          <a:p>
            <a:pPr>
              <a:lnSpc>
                <a:spcPct val="100000"/>
              </a:lnSpc>
              <a:buNone/>
            </a:pPr>
            <a:fld id="{50078F64-BA8A-441A-90C0-8DE9ED7D5534}" type="slidenum">
              <a:rPr lang="en-US" sz="900" b="0" strike="noStrike" spc="-1">
                <a:solidFill>
                  <a:srgbClr val="004C97"/>
                </a:solidFill>
                <a:latin typeface="Arial"/>
                <a:ea typeface="Geneva"/>
              </a:rPr>
              <a:t>13</a:t>
            </a:fld>
            <a:endParaRPr lang="en-US" sz="900" b="0" strike="noStrike" spc="-1">
              <a:latin typeface="Times New Roman"/>
            </a:endParaRPr>
          </a:p>
        </p:txBody>
      </p:sp>
      <p:sp>
        <p:nvSpPr>
          <p:cNvPr id="344" name="TextBox 11"/>
          <p:cNvSpPr/>
          <p:nvPr/>
        </p:nvSpPr>
        <p:spPr>
          <a:xfrm>
            <a:off x="126720" y="3403800"/>
            <a:ext cx="1837440" cy="776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050" b="0" strike="noStrike" spc="-1">
                <a:solidFill>
                  <a:srgbClr val="003087"/>
                </a:solidFill>
                <a:latin typeface="Arial"/>
                <a:ea typeface="Geneva"/>
              </a:rPr>
              <a:t>Mu2e Target core Tungsten</a:t>
            </a:r>
            <a:br>
              <a:rPr sz="1050"/>
            </a:br>
            <a:r>
              <a:rPr lang="en-US" sz="1050" b="0" strike="noStrike" spc="-1">
                <a:solidFill>
                  <a:srgbClr val="003087"/>
                </a:solidFill>
                <a:latin typeface="Arial"/>
                <a:ea typeface="Geneva"/>
              </a:rPr>
              <a:t>6.3 mm x 220 m </a:t>
            </a:r>
            <a:endParaRPr lang="en-US" sz="105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050" b="0" strike="noStrike" spc="-1">
                <a:solidFill>
                  <a:srgbClr val="003087"/>
                </a:solidFill>
                <a:latin typeface="Arial"/>
                <a:ea typeface="Geneva"/>
              </a:rPr>
              <a:t>700 W in target at 8 GeV</a:t>
            </a:r>
            <a:endParaRPr lang="en-US" sz="1050" b="0" strike="noStrike" spc="-1">
              <a:latin typeface="Arial"/>
            </a:endParaRPr>
          </a:p>
        </p:txBody>
      </p:sp>
      <p:sp>
        <p:nvSpPr>
          <p:cNvPr id="345" name="TextBox 12"/>
          <p:cNvSpPr/>
          <p:nvPr/>
        </p:nvSpPr>
        <p:spPr>
          <a:xfrm>
            <a:off x="2211120" y="2912400"/>
            <a:ext cx="2534040" cy="776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050" b="0" strike="noStrike" spc="-1">
                <a:solidFill>
                  <a:srgbClr val="003087"/>
                </a:solidFill>
                <a:latin typeface="Arial"/>
                <a:ea typeface="Geneva"/>
              </a:rPr>
              <a:t>Mu2e-II Target core C, W, WC, SiC,…?</a:t>
            </a:r>
            <a:br>
              <a:rPr sz="1050"/>
            </a:br>
            <a:r>
              <a:rPr lang="en-US" sz="1050" b="0" strike="noStrike" spc="-1">
                <a:solidFill>
                  <a:srgbClr val="003087"/>
                </a:solidFill>
                <a:latin typeface="Arial"/>
                <a:ea typeface="Geneva"/>
              </a:rPr>
              <a:t> ~ 10 mm x 200 mm</a:t>
            </a:r>
            <a:endParaRPr lang="en-US" sz="105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050" b="0" strike="noStrike" spc="-1">
                <a:solidFill>
                  <a:srgbClr val="003087"/>
                </a:solidFill>
                <a:latin typeface="Arial"/>
                <a:ea typeface="Geneva"/>
              </a:rPr>
              <a:t>100 kW in target at 800 MeV</a:t>
            </a:r>
            <a:endParaRPr lang="en-US" sz="1050" b="0" strike="noStrike" spc="-1">
              <a:latin typeface="Arial"/>
            </a:endParaRPr>
          </a:p>
        </p:txBody>
      </p:sp>
      <p:sp>
        <p:nvSpPr>
          <p:cNvPr id="346" name="TextBox 13"/>
          <p:cNvSpPr/>
          <p:nvPr/>
        </p:nvSpPr>
        <p:spPr>
          <a:xfrm>
            <a:off x="7274160" y="1967040"/>
            <a:ext cx="1870560" cy="776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050" b="0" strike="noStrike" spc="-1">
                <a:solidFill>
                  <a:srgbClr val="003087"/>
                </a:solidFill>
                <a:latin typeface="Arial"/>
                <a:ea typeface="Geneva"/>
              </a:rPr>
              <a:t>Muon Collider 1 to 4 MW</a:t>
            </a:r>
            <a:endParaRPr lang="en-US" sz="105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050" b="0" strike="noStrike" spc="-1">
                <a:solidFill>
                  <a:srgbClr val="003087"/>
                </a:solidFill>
                <a:latin typeface="Arial"/>
                <a:ea typeface="Geneva"/>
              </a:rPr>
              <a:t>??</a:t>
            </a:r>
            <a:endParaRPr lang="en-US" sz="105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050" b="0" strike="noStrike" spc="-1">
                <a:solidFill>
                  <a:srgbClr val="003087"/>
                </a:solidFill>
                <a:latin typeface="Arial"/>
                <a:ea typeface="Geneva"/>
              </a:rPr>
              <a:t>300 kW in C target at 8 GeV</a:t>
            </a:r>
            <a:endParaRPr lang="en-US" sz="1050" b="0" strike="noStrike" spc="-1">
              <a:latin typeface="Arial"/>
            </a:endParaRPr>
          </a:p>
        </p:txBody>
      </p:sp>
      <p:pic>
        <p:nvPicPr>
          <p:cNvPr id="347" name="Picture 9"/>
          <p:cNvPicPr/>
          <p:nvPr/>
        </p:nvPicPr>
        <p:blipFill>
          <a:blip r:embed="rId3"/>
          <a:stretch/>
        </p:blipFill>
        <p:spPr>
          <a:xfrm>
            <a:off x="736920" y="2886120"/>
            <a:ext cx="410400" cy="459360"/>
          </a:xfrm>
          <a:prstGeom prst="rect">
            <a:avLst/>
          </a:prstGeom>
          <a:ln w="0">
            <a:noFill/>
          </a:ln>
        </p:spPr>
      </p:pic>
      <p:sp>
        <p:nvSpPr>
          <p:cNvPr id="348" name="Straight Arrow Connector 21"/>
          <p:cNvSpPr/>
          <p:nvPr/>
        </p:nvSpPr>
        <p:spPr>
          <a:xfrm flipV="1">
            <a:off x="545760" y="2610000"/>
            <a:ext cx="8069760" cy="1646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E79297"/>
            </a:solidFill>
            <a:round/>
            <a:tailEnd type="triangle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49" name="TextBox 22"/>
          <p:cNvSpPr/>
          <p:nvPr/>
        </p:nvSpPr>
        <p:spPr>
          <a:xfrm rot="20910000">
            <a:off x="3222720" y="3342600"/>
            <a:ext cx="38124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FF0000"/>
                </a:solidFill>
                <a:latin typeface="Calibri"/>
                <a:ea typeface="Geneva"/>
              </a:rPr>
              <a:t>More power density = More challenges</a:t>
            </a:r>
            <a:endParaRPr lang="en-US" sz="1800" b="0" strike="noStrike" spc="-1">
              <a:latin typeface="Arial"/>
            </a:endParaRPr>
          </a:p>
        </p:txBody>
      </p:sp>
      <p:grpSp>
        <p:nvGrpSpPr>
          <p:cNvPr id="350" name="Group 8"/>
          <p:cNvGrpSpPr/>
          <p:nvPr/>
        </p:nvGrpSpPr>
        <p:grpSpPr>
          <a:xfrm>
            <a:off x="1807560" y="1064880"/>
            <a:ext cx="3137760" cy="1882440"/>
            <a:chOff x="1807560" y="1064880"/>
            <a:chExt cx="3137760" cy="1882440"/>
          </a:xfrm>
        </p:grpSpPr>
        <p:pic>
          <p:nvPicPr>
            <p:cNvPr id="351" name="Picture 28"/>
            <p:cNvPicPr/>
            <p:nvPr/>
          </p:nvPicPr>
          <p:blipFill>
            <a:blip r:embed="rId4"/>
            <a:stretch/>
          </p:blipFill>
          <p:spPr>
            <a:xfrm>
              <a:off x="1807560" y="1064880"/>
              <a:ext cx="3048840" cy="1882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52" name="TextBox 23"/>
            <p:cNvSpPr/>
            <p:nvPr/>
          </p:nvSpPr>
          <p:spPr>
            <a:xfrm>
              <a:off x="2419200" y="1914120"/>
              <a:ext cx="287280" cy="333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en-US" sz="1600" b="0" strike="noStrike" spc="-1">
                  <a:solidFill>
                    <a:srgbClr val="FF0000"/>
                  </a:solidFill>
                  <a:latin typeface="Calibri"/>
                  <a:ea typeface="Geneva"/>
                </a:rPr>
                <a:t>p</a:t>
              </a:r>
              <a:endParaRPr lang="en-US" sz="1600" b="0" strike="noStrike" spc="-1">
                <a:latin typeface="Arial"/>
              </a:endParaRPr>
            </a:p>
          </p:txBody>
        </p:sp>
        <p:sp>
          <p:nvSpPr>
            <p:cNvPr id="353" name="Straight Arrow Connector 25"/>
            <p:cNvSpPr/>
            <p:nvPr/>
          </p:nvSpPr>
          <p:spPr>
            <a:xfrm flipH="1" flipV="1">
              <a:off x="3372840" y="1978920"/>
              <a:ext cx="471600" cy="2815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FF0000"/>
              </a:solidFill>
              <a:round/>
              <a:tailEnd type="triangle" w="med" len="med"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54" name="TextBox 31"/>
            <p:cNvSpPr/>
            <p:nvPr/>
          </p:nvSpPr>
          <p:spPr>
            <a:xfrm>
              <a:off x="3853080" y="2130840"/>
              <a:ext cx="1092240" cy="257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en-US" sz="1100" b="0" strike="noStrike" spc="-1">
                  <a:solidFill>
                    <a:srgbClr val="FF0000"/>
                  </a:solidFill>
                  <a:highlight>
                    <a:srgbClr val="FFFF00"/>
                  </a:highlight>
                  <a:latin typeface="Calibri"/>
                  <a:ea typeface="Geneva"/>
                </a:rPr>
                <a:t>Conveyor target</a:t>
              </a:r>
              <a:endParaRPr lang="en-US" sz="1100" b="0" strike="noStrike" spc="-1">
                <a:latin typeface="Arial"/>
              </a:endParaRPr>
            </a:p>
          </p:txBody>
        </p:sp>
        <p:sp>
          <p:nvSpPr>
            <p:cNvPr id="355" name="Straight Arrow Connector 38"/>
            <p:cNvSpPr/>
            <p:nvPr/>
          </p:nvSpPr>
          <p:spPr>
            <a:xfrm flipH="1">
              <a:off x="2779200" y="1593720"/>
              <a:ext cx="1801800" cy="5468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FF0000"/>
              </a:solidFill>
              <a:round/>
              <a:tailEnd type="triangle" w="med" len="med"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sp>
        <p:nvSpPr>
          <p:cNvPr id="356" name="TextBox 1"/>
          <p:cNvSpPr/>
          <p:nvPr/>
        </p:nvSpPr>
        <p:spPr>
          <a:xfrm rot="20856600">
            <a:off x="953640" y="1944360"/>
            <a:ext cx="7088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FF0000"/>
                </a:solidFill>
                <a:latin typeface="Calibri"/>
                <a:ea typeface="Geneva"/>
              </a:rPr>
              <a:t>X 140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57" name="Arrow: Curved Up 6"/>
          <p:cNvSpPr/>
          <p:nvPr/>
        </p:nvSpPr>
        <p:spPr>
          <a:xfrm rot="20657400" flipV="1">
            <a:off x="1154880" y="2239560"/>
            <a:ext cx="590040" cy="27324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gradFill rotWithShape="0">
            <a:gsLst>
              <a:gs pos="0">
                <a:srgbClr val="C2131C"/>
              </a:gs>
              <a:gs pos="100000">
                <a:srgbClr val="FF999C"/>
              </a:gs>
            </a:gsLst>
            <a:lin ang="17148000"/>
          </a:gradFill>
          <a:ln>
            <a:solidFill>
              <a:srgbClr val="AE232A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/>
        </p:style>
      </p:sp>
      <p:sp>
        <p:nvSpPr>
          <p:cNvPr id="358" name="TextBox 24"/>
          <p:cNvSpPr/>
          <p:nvPr/>
        </p:nvSpPr>
        <p:spPr>
          <a:xfrm rot="20926800">
            <a:off x="4614120" y="842040"/>
            <a:ext cx="7657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FF0000"/>
                </a:solidFill>
                <a:latin typeface="Calibri"/>
                <a:ea typeface="Geneva"/>
              </a:rPr>
              <a:t>X 2.5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59" name="Arrow: Curved Up 26"/>
          <p:cNvSpPr/>
          <p:nvPr/>
        </p:nvSpPr>
        <p:spPr>
          <a:xfrm rot="20727600" flipV="1">
            <a:off x="4862880" y="1180440"/>
            <a:ext cx="589320" cy="27396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gradFill rotWithShape="0">
            <a:gsLst>
              <a:gs pos="0">
                <a:srgbClr val="C2131C"/>
              </a:gs>
              <a:gs pos="100000">
                <a:srgbClr val="FF999C"/>
              </a:gs>
            </a:gsLst>
            <a:lin ang="17076000"/>
          </a:gradFill>
          <a:ln>
            <a:solidFill>
              <a:srgbClr val="AE232A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/>
        </p:style>
      </p:sp>
      <p:sp>
        <p:nvSpPr>
          <p:cNvPr id="360" name="Oval 7"/>
          <p:cNvSpPr/>
          <p:nvPr/>
        </p:nvSpPr>
        <p:spPr>
          <a:xfrm>
            <a:off x="5478120" y="1121400"/>
            <a:ext cx="1246680" cy="1238040"/>
          </a:xfrm>
          <a:prstGeom prst="ellipse">
            <a:avLst/>
          </a:prstGeom>
          <a:noFill/>
          <a:ln w="19050">
            <a:solidFill>
              <a:srgbClr val="002465"/>
            </a:solidFill>
            <a:prstDash val="lgDash"/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2100" b="1" strike="noStrike" spc="-1">
                <a:solidFill>
                  <a:srgbClr val="003087"/>
                </a:solidFill>
                <a:latin typeface="Arial"/>
                <a:ea typeface="Geneva"/>
              </a:rPr>
              <a:t>?</a:t>
            </a:r>
            <a:endParaRPr lang="en-US" sz="2100" b="0" strike="noStrike" spc="-1">
              <a:latin typeface="Arial"/>
            </a:endParaRPr>
          </a:p>
        </p:txBody>
      </p:sp>
      <p:sp>
        <p:nvSpPr>
          <p:cNvPr id="361" name="Oval 18"/>
          <p:cNvSpPr/>
          <p:nvPr/>
        </p:nvSpPr>
        <p:spPr>
          <a:xfrm>
            <a:off x="7393320" y="634320"/>
            <a:ext cx="1246680" cy="1238040"/>
          </a:xfrm>
          <a:prstGeom prst="ellipse">
            <a:avLst/>
          </a:prstGeom>
          <a:noFill/>
          <a:ln w="19050">
            <a:solidFill>
              <a:srgbClr val="002465"/>
            </a:solidFill>
            <a:prstDash val="lgDash"/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2100" b="1" strike="noStrike" spc="-1">
                <a:solidFill>
                  <a:srgbClr val="003087"/>
                </a:solidFill>
                <a:latin typeface="Arial"/>
                <a:ea typeface="Geneva"/>
              </a:rPr>
              <a:t>?</a:t>
            </a:r>
            <a:endParaRPr lang="en-US" sz="2100" b="0" strike="noStrike" spc="-1">
              <a:latin typeface="Arial"/>
            </a:endParaRPr>
          </a:p>
        </p:txBody>
      </p:sp>
      <p:sp>
        <p:nvSpPr>
          <p:cNvPr id="362" name="TextBox 19"/>
          <p:cNvSpPr/>
          <p:nvPr/>
        </p:nvSpPr>
        <p:spPr>
          <a:xfrm>
            <a:off x="5273280" y="2386080"/>
            <a:ext cx="1874520" cy="582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050" b="0" strike="noStrike" spc="-1">
                <a:solidFill>
                  <a:srgbClr val="003087"/>
                </a:solidFill>
                <a:latin typeface="Arial"/>
                <a:ea typeface="Geneva"/>
              </a:rPr>
              <a:t>AMF Target core ?</a:t>
            </a:r>
            <a:br>
              <a:rPr sz="1050"/>
            </a:br>
            <a:r>
              <a:rPr lang="en-US" sz="1050" b="0" strike="noStrike" spc="-1">
                <a:solidFill>
                  <a:srgbClr val="003087"/>
                </a:solidFill>
                <a:latin typeface="Arial"/>
                <a:ea typeface="Geneva"/>
              </a:rPr>
              <a:t>??</a:t>
            </a:r>
            <a:endParaRPr lang="en-US" sz="105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050" b="0" strike="noStrike" spc="-1">
                <a:solidFill>
                  <a:srgbClr val="003087"/>
                </a:solidFill>
                <a:latin typeface="Arial"/>
                <a:ea typeface="Geneva"/>
              </a:rPr>
              <a:t>250 kW in target at 800 MeV</a:t>
            </a:r>
            <a:endParaRPr lang="en-US" sz="1050" b="0" strike="noStrike" spc="-1">
              <a:latin typeface="Arial"/>
            </a:endParaRPr>
          </a:p>
        </p:txBody>
      </p:sp>
      <p:sp>
        <p:nvSpPr>
          <p:cNvPr id="363" name="TextBox 20"/>
          <p:cNvSpPr/>
          <p:nvPr/>
        </p:nvSpPr>
        <p:spPr>
          <a:xfrm rot="20926800">
            <a:off x="6787440" y="516600"/>
            <a:ext cx="484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FF0000"/>
                </a:solidFill>
                <a:latin typeface="Calibri"/>
                <a:ea typeface="Geneva"/>
              </a:rPr>
              <a:t>X ?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64" name="Arrow: Curved Up 27"/>
          <p:cNvSpPr/>
          <p:nvPr/>
        </p:nvSpPr>
        <p:spPr>
          <a:xfrm rot="20727600" flipV="1">
            <a:off x="6716160" y="855000"/>
            <a:ext cx="589320" cy="27180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gradFill rotWithShape="0">
            <a:gsLst>
              <a:gs pos="0">
                <a:srgbClr val="C2131C"/>
              </a:gs>
              <a:gs pos="100000">
                <a:srgbClr val="FF999C"/>
              </a:gs>
            </a:gsLst>
            <a:lin ang="17076000"/>
          </a:gradFill>
          <a:ln>
            <a:solidFill>
              <a:srgbClr val="AE232A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/>
        </p:style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>
          <a:xfrm>
            <a:off x="1530720" y="4878000"/>
            <a:ext cx="6261480" cy="181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buNone/>
              <a:defRPr lang="en-US" sz="900" b="0" strike="noStrike" kern="1200" spc="-1">
                <a:solidFill>
                  <a:srgbClr val="004C97"/>
                </a:solidFill>
                <a:latin typeface="Arial"/>
                <a:ea typeface="ＭＳ Ｐゴシック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Footer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D4ED9D-F558-3B81-9C29-80D046EF3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77874"/>
            <a:ext cx="8672513" cy="3745312"/>
          </a:xfrm>
        </p:spPr>
        <p:txBody>
          <a:bodyPr/>
          <a:lstStyle/>
          <a:p>
            <a:r>
              <a:rPr lang="en-US" dirty="0"/>
              <a:t>Technology requirements for </a:t>
            </a:r>
            <a:r>
              <a:rPr lang="en-US" dirty="0" err="1"/>
              <a:t>MuC</a:t>
            </a:r>
            <a:r>
              <a:rPr lang="en-US" dirty="0"/>
              <a:t> targets: </a:t>
            </a:r>
          </a:p>
          <a:p>
            <a:pPr marL="568325" lvl="1" indent="-285750">
              <a:buFont typeface="Wingdings" panose="05000000000000000000" pitchFamily="2" charset="2"/>
              <a:buChar char="Ø"/>
            </a:pPr>
            <a:r>
              <a:rPr lang="en-US" dirty="0"/>
              <a:t>Target materials that produce high</a:t>
            </a:r>
            <a:br>
              <a:rPr lang="en-US" dirty="0"/>
            </a:br>
            <a:r>
              <a:rPr lang="en-US" dirty="0"/>
              <a:t>muon yield; This requires their </a:t>
            </a:r>
            <a:br>
              <a:rPr lang="en-US" dirty="0"/>
            </a:br>
            <a:r>
              <a:rPr lang="en-US" dirty="0"/>
              <a:t>placement in a high-field solenoid </a:t>
            </a:r>
            <a:br>
              <a:rPr lang="en-US" dirty="0"/>
            </a:br>
            <a:r>
              <a:rPr lang="en-US" dirty="0"/>
              <a:t>(15-20T) </a:t>
            </a:r>
          </a:p>
          <a:p>
            <a:pPr marL="568325" lvl="1" indent="-285750">
              <a:buFont typeface="Wingdings" panose="05000000000000000000" pitchFamily="2" charset="2"/>
              <a:buChar char="Ø"/>
            </a:pPr>
            <a:r>
              <a:rPr lang="en-US" dirty="0"/>
              <a:t>Tolerant materials to thermal shock </a:t>
            </a:r>
            <a:br>
              <a:rPr lang="en-US" dirty="0"/>
            </a:br>
            <a:r>
              <a:rPr lang="en-US" dirty="0"/>
              <a:t>and fatigue from MW-scale beams </a:t>
            </a:r>
          </a:p>
          <a:p>
            <a:pPr marL="568325" lvl="1" indent="-285750">
              <a:buFont typeface="Wingdings" panose="05000000000000000000" pitchFamily="2" charset="2"/>
              <a:buChar char="Ø"/>
            </a:pPr>
            <a:r>
              <a:rPr lang="en-US" dirty="0"/>
              <a:t>Shielding system that protects the </a:t>
            </a:r>
            <a:br>
              <a:rPr lang="en-US" dirty="0"/>
            </a:br>
            <a:r>
              <a:rPr lang="en-US" dirty="0"/>
              <a:t>capture magnet and surrounds </a:t>
            </a:r>
          </a:p>
          <a:p>
            <a:pPr marL="568325" lvl="1" indent="-285750">
              <a:buFont typeface="Wingdings" panose="05000000000000000000" pitchFamily="2" charset="2"/>
              <a:buChar char="Ø"/>
            </a:pPr>
            <a:r>
              <a:rPr lang="en-US" dirty="0"/>
              <a:t>Large solenoidal aperture to allow </a:t>
            </a:r>
            <a:br>
              <a:rPr lang="en-US" dirty="0"/>
            </a:br>
            <a:r>
              <a:rPr lang="en-US" dirty="0"/>
              <a:t>for shielding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D5EE58-32FB-8529-01DC-F3EBA5B04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Collider target: Concept &amp; technology needs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55B53-9CEA-4992-9D88-6FCF884BBB3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6/26/2023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B1314-D0C5-AE18-E687-12D701E6CB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Frederique Pellemoine | RaDIATE Collaboration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24EEB-0B8F-8FE5-FEAD-EFE83EC74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937FB8-92C8-BDD0-625C-E2494F894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829" y="1099420"/>
            <a:ext cx="5106253" cy="250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52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xfrm>
            <a:off x="228600" y="188640"/>
            <a:ext cx="8686080" cy="320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000" b="1" strike="noStrike" spc="-1">
                <a:solidFill>
                  <a:srgbClr val="004C97"/>
                </a:solidFill>
                <a:latin typeface="Arial"/>
                <a:ea typeface="Geneva"/>
              </a:rPr>
              <a:t>RPF Experiment Targetry – R&amp;D Approach for Muon Collider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366" name="PlaceHolder 2"/>
          <p:cNvSpPr>
            <a:spLocks noGrp="1"/>
          </p:cNvSpPr>
          <p:nvPr>
            <p:ph type="dt" idx="46"/>
          </p:nvPr>
        </p:nvSpPr>
        <p:spPr>
          <a:xfrm>
            <a:off x="736920" y="4878000"/>
            <a:ext cx="674640" cy="18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t">
            <a:noAutofit/>
          </a:bodyPr>
          <a:lstStyle>
            <a:lvl1pPr>
              <a:lnSpc>
                <a:spcPct val="100000"/>
              </a:lnSpc>
              <a:buNone/>
              <a:defRPr lang="en-US" sz="900" b="0" strike="noStrike" spc="-1">
                <a:solidFill>
                  <a:srgbClr val="004C97"/>
                </a:solidFill>
                <a:latin typeface="Arial"/>
                <a:ea typeface="Geneva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en-US" sz="900" b="0" strike="noStrike" spc="-1">
                <a:solidFill>
                  <a:srgbClr val="004C97"/>
                </a:solidFill>
                <a:latin typeface="Arial"/>
                <a:ea typeface="Geneva"/>
              </a:rPr>
              <a:t>6/26/2023</a:t>
            </a:r>
            <a:endParaRPr lang="en-US" sz="900" b="0" strike="noStrike" spc="-1">
              <a:latin typeface="Times New Roman"/>
            </a:endParaRPr>
          </a:p>
        </p:txBody>
      </p:sp>
      <p:sp>
        <p:nvSpPr>
          <p:cNvPr id="367" name="PlaceHolder 3"/>
          <p:cNvSpPr>
            <a:spLocks noGrp="1"/>
          </p:cNvSpPr>
          <p:nvPr>
            <p:ph type="ftr" idx="47"/>
          </p:nvPr>
        </p:nvSpPr>
        <p:spPr>
          <a:xfrm>
            <a:off x="1530720" y="4878000"/>
            <a:ext cx="6261480" cy="181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buNone/>
              <a:defRPr lang="en-US" sz="900" b="0" strike="noStrike" spc="-1">
                <a:solidFill>
                  <a:srgbClr val="004C97"/>
                </a:solidFill>
                <a:latin typeface="Arial"/>
                <a:ea typeface="ＭＳ Ｐゴシック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en-US" sz="900" b="0" strike="noStrike" spc="-1">
                <a:solidFill>
                  <a:srgbClr val="004C97"/>
                </a:solidFill>
                <a:latin typeface="Arial"/>
                <a:ea typeface="ＭＳ Ｐゴシック"/>
              </a:rPr>
              <a:t>Frederique Pellemoine | RaDIATE Collaboration Update</a:t>
            </a:r>
            <a:endParaRPr lang="en-US" sz="900" b="0" strike="noStrike" spc="-1">
              <a:latin typeface="Times New Roman"/>
            </a:endParaRPr>
          </a:p>
        </p:txBody>
      </p:sp>
      <p:sp>
        <p:nvSpPr>
          <p:cNvPr id="368" name="PlaceHolder 4"/>
          <p:cNvSpPr>
            <a:spLocks noGrp="1"/>
          </p:cNvSpPr>
          <p:nvPr>
            <p:ph type="sldNum" idx="48"/>
          </p:nvPr>
        </p:nvSpPr>
        <p:spPr>
          <a:xfrm>
            <a:off x="222120" y="4878000"/>
            <a:ext cx="413640" cy="177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t">
            <a:noAutofit/>
          </a:bodyPr>
          <a:lstStyle>
            <a:lvl1pPr>
              <a:lnSpc>
                <a:spcPct val="100000"/>
              </a:lnSpc>
              <a:buNone/>
              <a:defRPr lang="en-US" sz="900" b="0" strike="noStrike" spc="-1">
                <a:solidFill>
                  <a:srgbClr val="004C97"/>
                </a:solidFill>
                <a:latin typeface="Arial"/>
                <a:ea typeface="Geneva"/>
              </a:defRPr>
            </a:lvl1pPr>
          </a:lstStyle>
          <a:p>
            <a:pPr>
              <a:lnSpc>
                <a:spcPct val="100000"/>
              </a:lnSpc>
              <a:buNone/>
            </a:pPr>
            <a:fld id="{49748EF6-E497-4FFF-BBB8-F3551FC8FDE5}" type="slidenum">
              <a:rPr lang="en-US" sz="900" b="0" strike="noStrike" spc="-1">
                <a:solidFill>
                  <a:srgbClr val="004C97"/>
                </a:solidFill>
                <a:latin typeface="Arial"/>
                <a:ea typeface="Geneva"/>
              </a:rPr>
              <a:t>15</a:t>
            </a:fld>
            <a:endParaRPr lang="en-US" sz="900" b="0" strike="noStrike" spc="-1">
              <a:latin typeface="Times New Roman"/>
            </a:endParaRPr>
          </a:p>
        </p:txBody>
      </p:sp>
      <p:pic>
        <p:nvPicPr>
          <p:cNvPr id="369" name="Picture 6"/>
          <p:cNvPicPr/>
          <p:nvPr/>
        </p:nvPicPr>
        <p:blipFill>
          <a:blip r:embed="rId2"/>
          <a:stretch/>
        </p:blipFill>
        <p:spPr>
          <a:xfrm>
            <a:off x="546119" y="606960"/>
            <a:ext cx="7834205" cy="4035378"/>
          </a:xfrm>
          <a:prstGeom prst="rect">
            <a:avLst/>
          </a:prstGeom>
          <a:ln w="0">
            <a:noFill/>
          </a:ln>
        </p:spPr>
      </p:pic>
      <p:sp>
        <p:nvSpPr>
          <p:cNvPr id="6" name="PlaceHolder 5"/>
          <p:cNvSpPr>
            <a:spLocks noGrp="1"/>
          </p:cNvSpPr>
          <p:nvPr>
            <p:ph type="ftr" idx="1"/>
          </p:nvPr>
        </p:nvSpPr>
        <p:spPr>
          <a:xfrm>
            <a:off x="1530720" y="4878000"/>
            <a:ext cx="6261480" cy="181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buNone/>
              <a:defRPr lang="en-US" sz="900" b="0" strike="noStrike" kern="1200" spc="-1">
                <a:solidFill>
                  <a:srgbClr val="004C97"/>
                </a:solidFill>
                <a:latin typeface="Arial"/>
                <a:ea typeface="ＭＳ Ｐゴシック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Footer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/>
          </p:nvPr>
        </p:nvSpPr>
        <p:spPr>
          <a:xfrm>
            <a:off x="228600" y="620640"/>
            <a:ext cx="8671680" cy="3953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500"/>
          </a:bodyPr>
          <a:lstStyle/>
          <a:p>
            <a:pPr>
              <a:spcBef>
                <a:spcPts val="0"/>
              </a:spcBef>
            </a:pPr>
            <a:r>
              <a:rPr lang="en-US" sz="2000" dirty="0">
                <a:solidFill>
                  <a:srgbClr val="505050"/>
                </a:solidFill>
              </a:rPr>
              <a:t>Potential successors to Mu2e: Mu2e-II and AMF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rgbClr val="505050"/>
                </a:solidFill>
              </a:rPr>
              <a:t>Focus has been on neutrino beams and accelerator components</a:t>
            </a:r>
          </a:p>
          <a:p>
            <a:pPr marL="568325" lvl="1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505050"/>
                </a:solidFill>
              </a:rPr>
              <a:t>Can certainly be extended to other HEP applications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solidFill>
                  <a:srgbClr val="505050"/>
                </a:solidFill>
              </a:rPr>
              <a:t>Fermilab HPT R&amp;D so far focused on fixed target made of graphite, beryllium, </a:t>
            </a:r>
            <a:r>
              <a:rPr lang="en-US" sz="1800" dirty="0" err="1">
                <a:solidFill>
                  <a:srgbClr val="505050"/>
                </a:solidFill>
              </a:rPr>
              <a:t>Ti</a:t>
            </a:r>
            <a:r>
              <a:rPr lang="en-US" sz="1800" dirty="0">
                <a:solidFill>
                  <a:srgbClr val="505050"/>
                </a:solidFill>
              </a:rPr>
              <a:t>-alloys, High entropy alloys and ceramic nanofiber</a:t>
            </a:r>
          </a:p>
          <a:p>
            <a:pPr marL="858837" lvl="2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505050"/>
                </a:solidFill>
              </a:rPr>
              <a:t>High-Z material with very short muon bunches </a:t>
            </a:r>
          </a:p>
          <a:p>
            <a:pPr lvl="3">
              <a:spcBef>
                <a:spcPts val="0"/>
              </a:spcBef>
              <a:buFont typeface="Wingdings" panose="05000000000000000000" pitchFamily="2" charset="2"/>
              <a:buChar char="ð"/>
            </a:pPr>
            <a:r>
              <a:rPr lang="en-US" sz="1400" dirty="0">
                <a:solidFill>
                  <a:srgbClr val="505050"/>
                </a:solidFill>
                <a:sym typeface="Wingdings" panose="05000000000000000000" pitchFamily="2" charset="2"/>
              </a:rPr>
              <a:t>Not part yet of HPT R&amp;D program</a:t>
            </a:r>
          </a:p>
          <a:p>
            <a:pPr lvl="3">
              <a:spcBef>
                <a:spcPts val="0"/>
              </a:spcBef>
              <a:buFont typeface="Wingdings" panose="05000000000000000000" pitchFamily="2" charset="2"/>
              <a:buChar char="ð"/>
            </a:pPr>
            <a:r>
              <a:rPr lang="en-US" sz="1400" dirty="0">
                <a:solidFill>
                  <a:srgbClr val="505050"/>
                </a:solidFill>
              </a:rPr>
              <a:t>R&amp;D already ongoing through RaDIATE collaboration</a:t>
            </a:r>
          </a:p>
          <a:p>
            <a:pPr marL="858837" lvl="2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505050"/>
                </a:solidFill>
              </a:rPr>
              <a:t>High efficiency cooling and/or novel concept need to be developed</a:t>
            </a:r>
          </a:p>
          <a:p>
            <a:pPr lvl="3">
              <a:spcBef>
                <a:spcPts val="0"/>
              </a:spcBef>
              <a:buFont typeface="Wingdings" panose="05000000000000000000" pitchFamily="2" charset="2"/>
              <a:buChar char="ð"/>
            </a:pPr>
            <a:r>
              <a:rPr lang="en-US" sz="1400" dirty="0">
                <a:solidFill>
                  <a:srgbClr val="505050"/>
                </a:solidFill>
                <a:sym typeface="Wingdings" panose="05000000000000000000" pitchFamily="2" charset="2"/>
              </a:rPr>
              <a:t>Not part yet of HPT R&amp;D program</a:t>
            </a:r>
          </a:p>
          <a:p>
            <a:pPr lvl="3">
              <a:spcBef>
                <a:spcPts val="0"/>
              </a:spcBef>
              <a:buFont typeface="Wingdings" panose="05000000000000000000" pitchFamily="2" charset="2"/>
              <a:buChar char="ð"/>
            </a:pPr>
            <a:r>
              <a:rPr lang="en-US" sz="1400" dirty="0">
                <a:solidFill>
                  <a:srgbClr val="505050"/>
                </a:solidFill>
              </a:rPr>
              <a:t>More R&amp;D needed through RaDIATE collaboration</a:t>
            </a:r>
          </a:p>
          <a:p>
            <a:pPr marL="568325" lvl="1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505050"/>
                </a:solidFill>
              </a:rPr>
              <a:t>Design development: </a:t>
            </a:r>
          </a:p>
          <a:p>
            <a:pPr marL="858837" lvl="2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505050"/>
                </a:solidFill>
              </a:rPr>
              <a:t>Unproven concept exist for 100 kW (Mu2e-II) but will require R&amp;D effort</a:t>
            </a:r>
          </a:p>
          <a:p>
            <a:pPr marL="858837" lvl="2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505050"/>
                </a:solidFill>
              </a:rPr>
              <a:t>For AMF, no idea how to build a MW scale target</a:t>
            </a:r>
          </a:p>
        </p:txBody>
      </p:sp>
      <p:sp>
        <p:nvSpPr>
          <p:cNvPr id="371" name="PlaceHolder 2"/>
          <p:cNvSpPr>
            <a:spLocks noGrp="1"/>
          </p:cNvSpPr>
          <p:nvPr>
            <p:ph type="title"/>
          </p:nvPr>
        </p:nvSpPr>
        <p:spPr>
          <a:xfrm>
            <a:off x="228600" y="188640"/>
            <a:ext cx="8686080" cy="320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200" b="1" strike="noStrike" spc="-1" dirty="0">
                <a:solidFill>
                  <a:srgbClr val="004C97"/>
                </a:solidFill>
                <a:latin typeface="Arial"/>
                <a:ea typeface="Geneva"/>
              </a:rPr>
              <a:t>How can Muon Targetry Fit into HPT R&amp;D?</a:t>
            </a:r>
            <a:endParaRPr lang="en-US" sz="2200" b="0" strike="noStrike" spc="-1" dirty="0">
              <a:latin typeface="Arial"/>
            </a:endParaRPr>
          </a:p>
        </p:txBody>
      </p:sp>
      <p:sp>
        <p:nvSpPr>
          <p:cNvPr id="372" name="PlaceHolder 3"/>
          <p:cNvSpPr>
            <a:spLocks noGrp="1"/>
          </p:cNvSpPr>
          <p:nvPr>
            <p:ph type="dt" idx="49"/>
          </p:nvPr>
        </p:nvSpPr>
        <p:spPr>
          <a:xfrm>
            <a:off x="736920" y="4878000"/>
            <a:ext cx="674640" cy="18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t">
            <a:noAutofit/>
          </a:bodyPr>
          <a:lstStyle>
            <a:lvl1pPr>
              <a:lnSpc>
                <a:spcPct val="100000"/>
              </a:lnSpc>
              <a:buNone/>
              <a:defRPr lang="en-US" sz="900" b="0" strike="noStrike" spc="-1">
                <a:solidFill>
                  <a:srgbClr val="004C97"/>
                </a:solidFill>
                <a:latin typeface="Arial"/>
                <a:ea typeface="Geneva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en-US" sz="900" b="0" strike="noStrike" spc="-1">
                <a:solidFill>
                  <a:srgbClr val="004C97"/>
                </a:solidFill>
                <a:latin typeface="Arial"/>
                <a:ea typeface="Geneva"/>
              </a:rPr>
              <a:t>6/26/2023</a:t>
            </a:r>
            <a:endParaRPr lang="en-US" sz="900" b="0" strike="noStrike" spc="-1">
              <a:latin typeface="Times New Roman"/>
            </a:endParaRPr>
          </a:p>
        </p:txBody>
      </p:sp>
      <p:sp>
        <p:nvSpPr>
          <p:cNvPr id="373" name="PlaceHolder 4"/>
          <p:cNvSpPr>
            <a:spLocks noGrp="1"/>
          </p:cNvSpPr>
          <p:nvPr>
            <p:ph type="ftr" idx="50"/>
          </p:nvPr>
        </p:nvSpPr>
        <p:spPr>
          <a:xfrm>
            <a:off x="1530720" y="4878000"/>
            <a:ext cx="6261480" cy="181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buNone/>
              <a:defRPr lang="en-US" sz="900" b="0" strike="noStrike" spc="-1">
                <a:solidFill>
                  <a:srgbClr val="004C97"/>
                </a:solidFill>
                <a:latin typeface="Arial"/>
                <a:ea typeface="ＭＳ Ｐゴシック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en-US" sz="900" b="0" strike="noStrike" spc="-1">
                <a:solidFill>
                  <a:srgbClr val="004C97"/>
                </a:solidFill>
                <a:latin typeface="Arial"/>
                <a:ea typeface="ＭＳ Ｐゴシック"/>
              </a:rPr>
              <a:t>Frederique Pellemoine | RaDIATE Collaboration Update</a:t>
            </a:r>
            <a:endParaRPr lang="en-US" sz="900" b="0" strike="noStrike" spc="-1">
              <a:latin typeface="Times New Roman"/>
            </a:endParaRPr>
          </a:p>
        </p:txBody>
      </p:sp>
      <p:sp>
        <p:nvSpPr>
          <p:cNvPr id="374" name="PlaceHolder 5"/>
          <p:cNvSpPr>
            <a:spLocks noGrp="1"/>
          </p:cNvSpPr>
          <p:nvPr>
            <p:ph type="sldNum" idx="51"/>
          </p:nvPr>
        </p:nvSpPr>
        <p:spPr>
          <a:xfrm>
            <a:off x="222120" y="4878000"/>
            <a:ext cx="413640" cy="177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t">
            <a:noAutofit/>
          </a:bodyPr>
          <a:lstStyle>
            <a:lvl1pPr>
              <a:lnSpc>
                <a:spcPct val="100000"/>
              </a:lnSpc>
              <a:buNone/>
              <a:defRPr lang="en-US" sz="900" b="0" strike="noStrike" spc="-1">
                <a:solidFill>
                  <a:srgbClr val="004C97"/>
                </a:solidFill>
                <a:latin typeface="Arial"/>
                <a:ea typeface="Geneva"/>
              </a:defRPr>
            </a:lvl1pPr>
          </a:lstStyle>
          <a:p>
            <a:pPr>
              <a:lnSpc>
                <a:spcPct val="100000"/>
              </a:lnSpc>
              <a:buNone/>
            </a:pPr>
            <a:fld id="{FE7259D9-C937-4406-96F3-D085C1E67DB1}" type="slidenum">
              <a:rPr lang="en-US" sz="900" b="0" strike="noStrike" spc="-1">
                <a:solidFill>
                  <a:srgbClr val="004C97"/>
                </a:solidFill>
                <a:latin typeface="Arial"/>
                <a:ea typeface="Geneva"/>
              </a:rPr>
              <a:t>16</a:t>
            </a:fld>
            <a:endParaRPr lang="en-US" sz="900" b="0" strike="noStrike" spc="-1">
              <a:latin typeface="Times New Roman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>
          <a:xfrm>
            <a:off x="1530720" y="4878000"/>
            <a:ext cx="6261480" cy="181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buNone/>
              <a:defRPr lang="en-US" sz="900" b="0" strike="noStrike" kern="1200" spc="-1">
                <a:solidFill>
                  <a:srgbClr val="004C97"/>
                </a:solidFill>
                <a:latin typeface="Arial"/>
                <a:ea typeface="ＭＳ Ｐゴシック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Footer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12005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1"/>
          <p:cNvGraphicFramePr/>
          <p:nvPr>
            <p:extLst>
              <p:ext uri="{D42A27DB-BD31-4B8C-83A1-F6EECF244321}">
                <p14:modId xmlns:p14="http://schemas.microsoft.com/office/powerpoint/2010/main" val="629203725"/>
              </p:ext>
            </p:extLst>
          </p:nvPr>
        </p:nvGraphicFramePr>
        <p:xfrm>
          <a:off x="636480" y="1037880"/>
          <a:ext cx="7853400" cy="3152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228600" y="188640"/>
            <a:ext cx="8686080" cy="320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200" b="1" strike="noStrike" spc="-1">
                <a:solidFill>
                  <a:srgbClr val="004C97"/>
                </a:solidFill>
                <a:latin typeface="Arial"/>
                <a:ea typeface="Geneva"/>
              </a:rPr>
              <a:t>Potential Materials for Muon Production Targets and related R&amp;D</a:t>
            </a:r>
            <a:endParaRPr lang="en-US" sz="2200" b="0" strike="noStrike" spc="-1">
              <a:latin typeface="Arial"/>
            </a:endParaRPr>
          </a:p>
        </p:txBody>
      </p:sp>
      <p:sp>
        <p:nvSpPr>
          <p:cNvPr id="376" name="PlaceHolder 2"/>
          <p:cNvSpPr>
            <a:spLocks noGrp="1"/>
          </p:cNvSpPr>
          <p:nvPr>
            <p:ph type="dt" idx="52"/>
          </p:nvPr>
        </p:nvSpPr>
        <p:spPr>
          <a:xfrm>
            <a:off x="736920" y="4878000"/>
            <a:ext cx="674640" cy="18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t">
            <a:noAutofit/>
          </a:bodyPr>
          <a:lstStyle>
            <a:lvl1pPr>
              <a:lnSpc>
                <a:spcPct val="100000"/>
              </a:lnSpc>
              <a:buNone/>
              <a:defRPr lang="en-US" sz="900" b="0" strike="noStrike" spc="-1">
                <a:solidFill>
                  <a:srgbClr val="004C97"/>
                </a:solidFill>
                <a:latin typeface="Arial"/>
                <a:ea typeface="Geneva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en-US" sz="900" b="0" strike="noStrike" spc="-1">
                <a:solidFill>
                  <a:srgbClr val="004C97"/>
                </a:solidFill>
                <a:latin typeface="Arial"/>
                <a:ea typeface="Geneva"/>
              </a:rPr>
              <a:t>6/26/2023</a:t>
            </a:r>
            <a:endParaRPr lang="en-US" sz="900" b="0" strike="noStrike" spc="-1">
              <a:latin typeface="Times New Roman"/>
            </a:endParaRPr>
          </a:p>
        </p:txBody>
      </p:sp>
      <p:sp>
        <p:nvSpPr>
          <p:cNvPr id="377" name="PlaceHolder 3"/>
          <p:cNvSpPr>
            <a:spLocks noGrp="1"/>
          </p:cNvSpPr>
          <p:nvPr>
            <p:ph type="ftr" idx="53"/>
          </p:nvPr>
        </p:nvSpPr>
        <p:spPr>
          <a:xfrm>
            <a:off x="1530720" y="4878000"/>
            <a:ext cx="6261480" cy="181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buNone/>
              <a:defRPr lang="en-US" sz="900" b="0" strike="noStrike" spc="-1">
                <a:solidFill>
                  <a:srgbClr val="004C97"/>
                </a:solidFill>
                <a:latin typeface="Arial"/>
                <a:ea typeface="ＭＳ Ｐゴシック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en-US" sz="900" b="0" strike="noStrike" spc="-1">
                <a:solidFill>
                  <a:srgbClr val="004C97"/>
                </a:solidFill>
                <a:latin typeface="Arial"/>
                <a:ea typeface="ＭＳ Ｐゴシック"/>
              </a:rPr>
              <a:t>Frederique Pellemoine | RaDIATE Collaboration Update</a:t>
            </a:r>
            <a:endParaRPr lang="en-US" sz="900" b="0" strike="noStrike" spc="-1">
              <a:latin typeface="Times New Roman"/>
            </a:endParaRPr>
          </a:p>
        </p:txBody>
      </p:sp>
      <p:sp>
        <p:nvSpPr>
          <p:cNvPr id="378" name="PlaceHolder 4"/>
          <p:cNvSpPr>
            <a:spLocks noGrp="1"/>
          </p:cNvSpPr>
          <p:nvPr>
            <p:ph type="sldNum" idx="54"/>
          </p:nvPr>
        </p:nvSpPr>
        <p:spPr>
          <a:xfrm>
            <a:off x="222120" y="4878000"/>
            <a:ext cx="413640" cy="177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t">
            <a:noAutofit/>
          </a:bodyPr>
          <a:lstStyle>
            <a:lvl1pPr>
              <a:lnSpc>
                <a:spcPct val="100000"/>
              </a:lnSpc>
              <a:buNone/>
              <a:defRPr lang="en-US" sz="900" b="0" strike="noStrike" spc="-1">
                <a:solidFill>
                  <a:srgbClr val="004C97"/>
                </a:solidFill>
                <a:latin typeface="Arial"/>
                <a:ea typeface="Geneva"/>
              </a:defRPr>
            </a:lvl1pPr>
          </a:lstStyle>
          <a:p>
            <a:pPr>
              <a:lnSpc>
                <a:spcPct val="100000"/>
              </a:lnSpc>
              <a:buNone/>
            </a:pPr>
            <a:fld id="{58BF4208-4F31-4630-9C2C-5500BF28A447}" type="slidenum">
              <a:rPr lang="en-US" sz="900" b="0" strike="noStrike" spc="-1">
                <a:solidFill>
                  <a:srgbClr val="004C97"/>
                </a:solidFill>
                <a:latin typeface="Arial"/>
                <a:ea typeface="Geneva"/>
              </a:rPr>
              <a:t>17</a:t>
            </a:fld>
            <a:endParaRPr lang="en-US" sz="900" b="0" strike="noStrike" spc="-1">
              <a:latin typeface="Times New Roman"/>
            </a:endParaRPr>
          </a:p>
        </p:txBody>
      </p:sp>
      <p:pic>
        <p:nvPicPr>
          <p:cNvPr id="379" name="Picture 12"/>
          <p:cNvPicPr/>
          <p:nvPr/>
        </p:nvPicPr>
        <p:blipFill>
          <a:blip r:embed="rId7"/>
          <a:stretch/>
        </p:blipFill>
        <p:spPr>
          <a:xfrm>
            <a:off x="4251960" y="2183760"/>
            <a:ext cx="639360" cy="831600"/>
          </a:xfrm>
          <a:prstGeom prst="rect">
            <a:avLst/>
          </a:prstGeom>
          <a:ln w="0">
            <a:noFill/>
          </a:ln>
        </p:spPr>
      </p:pic>
      <p:pic>
        <p:nvPicPr>
          <p:cNvPr id="380" name="Picture 14" descr="Logo&#10;&#10;Description automatically generated"/>
          <p:cNvPicPr/>
          <p:nvPr/>
        </p:nvPicPr>
        <p:blipFill>
          <a:blip r:embed="rId8"/>
          <a:stretch/>
        </p:blipFill>
        <p:spPr>
          <a:xfrm>
            <a:off x="6436800" y="2166480"/>
            <a:ext cx="758160" cy="317880"/>
          </a:xfrm>
          <a:prstGeom prst="rect">
            <a:avLst/>
          </a:prstGeom>
          <a:ln w="0">
            <a:noFill/>
          </a:ln>
        </p:spPr>
      </p:pic>
      <p:pic>
        <p:nvPicPr>
          <p:cNvPr id="381" name="Picture 15" descr="Logo&#10;&#10;Description automatically generated"/>
          <p:cNvPicPr/>
          <p:nvPr/>
        </p:nvPicPr>
        <p:blipFill>
          <a:blip r:embed="rId8"/>
          <a:stretch/>
        </p:blipFill>
        <p:spPr>
          <a:xfrm>
            <a:off x="353160" y="1703880"/>
            <a:ext cx="731520" cy="306720"/>
          </a:xfrm>
          <a:prstGeom prst="rect">
            <a:avLst/>
          </a:prstGeom>
          <a:ln w="0">
            <a:noFill/>
          </a:ln>
        </p:spPr>
      </p:pic>
      <p:sp>
        <p:nvSpPr>
          <p:cNvPr id="382" name="Rectangle: Rounded Corners 19"/>
          <p:cNvSpPr/>
          <p:nvPr/>
        </p:nvSpPr>
        <p:spPr>
          <a:xfrm>
            <a:off x="6273360" y="1542960"/>
            <a:ext cx="2541960" cy="1062360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003087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383" name="Picture 24"/>
          <p:cNvPicPr/>
          <p:nvPr/>
        </p:nvPicPr>
        <p:blipFill>
          <a:blip r:embed="rId9"/>
          <a:stretch/>
        </p:blipFill>
        <p:spPr>
          <a:xfrm>
            <a:off x="6396480" y="1671480"/>
            <a:ext cx="1024920" cy="252720"/>
          </a:xfrm>
          <a:prstGeom prst="rect">
            <a:avLst/>
          </a:prstGeom>
          <a:ln w="0">
            <a:noFill/>
          </a:ln>
        </p:spPr>
      </p:pic>
      <p:pic>
        <p:nvPicPr>
          <p:cNvPr id="384" name="Picture 27"/>
          <p:cNvPicPr/>
          <p:nvPr/>
        </p:nvPicPr>
        <p:blipFill>
          <a:blip r:embed="rId9"/>
          <a:stretch/>
        </p:blipFill>
        <p:spPr>
          <a:xfrm>
            <a:off x="1648800" y="1620000"/>
            <a:ext cx="1090080" cy="268560"/>
          </a:xfrm>
          <a:prstGeom prst="rect">
            <a:avLst/>
          </a:prstGeom>
          <a:ln w="0">
            <a:noFill/>
          </a:ln>
        </p:spPr>
      </p:pic>
      <p:pic>
        <p:nvPicPr>
          <p:cNvPr id="385" name="Picture 28" descr="Logo&#10;&#10;Description automatically generated"/>
          <p:cNvPicPr/>
          <p:nvPr/>
        </p:nvPicPr>
        <p:blipFill>
          <a:blip r:embed="rId10"/>
          <a:stretch/>
        </p:blipFill>
        <p:spPr>
          <a:xfrm>
            <a:off x="8230680" y="1644480"/>
            <a:ext cx="451800" cy="459000"/>
          </a:xfrm>
          <a:prstGeom prst="rect">
            <a:avLst/>
          </a:prstGeom>
          <a:ln w="0">
            <a:noFill/>
          </a:ln>
        </p:spPr>
      </p:pic>
      <p:pic>
        <p:nvPicPr>
          <p:cNvPr id="386" name="Picture 29" descr="Logo&#10;&#10;Description automatically generated"/>
          <p:cNvPicPr/>
          <p:nvPr/>
        </p:nvPicPr>
        <p:blipFill>
          <a:blip r:embed="rId10"/>
          <a:stretch/>
        </p:blipFill>
        <p:spPr>
          <a:xfrm>
            <a:off x="1091520" y="1598040"/>
            <a:ext cx="439920" cy="447120"/>
          </a:xfrm>
          <a:prstGeom prst="rect">
            <a:avLst/>
          </a:prstGeom>
          <a:ln w="0">
            <a:noFill/>
          </a:ln>
        </p:spPr>
      </p:pic>
      <p:pic>
        <p:nvPicPr>
          <p:cNvPr id="387" name="Picture 33" descr="A picture containing icon&#10;&#10;Description automatically generated"/>
          <p:cNvPicPr/>
          <p:nvPr/>
        </p:nvPicPr>
        <p:blipFill>
          <a:blip r:embed="rId11"/>
          <a:stretch/>
        </p:blipFill>
        <p:spPr>
          <a:xfrm>
            <a:off x="7709760" y="2330640"/>
            <a:ext cx="923760" cy="173880"/>
          </a:xfrm>
          <a:prstGeom prst="rect">
            <a:avLst/>
          </a:prstGeom>
          <a:ln w="0">
            <a:noFill/>
          </a:ln>
        </p:spPr>
      </p:pic>
      <p:pic>
        <p:nvPicPr>
          <p:cNvPr id="388" name="Picture 37" descr="A picture containing icon&#10;&#10;Description automatically generated"/>
          <p:cNvPicPr/>
          <p:nvPr/>
        </p:nvPicPr>
        <p:blipFill>
          <a:blip r:embed="rId11"/>
          <a:stretch/>
        </p:blipFill>
        <p:spPr>
          <a:xfrm>
            <a:off x="767880" y="2061000"/>
            <a:ext cx="922320" cy="173880"/>
          </a:xfrm>
          <a:prstGeom prst="rect">
            <a:avLst/>
          </a:prstGeom>
          <a:ln w="0">
            <a:noFill/>
          </a:ln>
        </p:spPr>
      </p:pic>
      <p:sp>
        <p:nvSpPr>
          <p:cNvPr id="389" name="Straight Connector 45"/>
          <p:cNvSpPr/>
          <p:nvPr/>
        </p:nvSpPr>
        <p:spPr>
          <a:xfrm>
            <a:off x="5938200" y="2072880"/>
            <a:ext cx="334800" cy="1080"/>
          </a:xfrm>
          <a:prstGeom prst="line">
            <a:avLst/>
          </a:prstGeom>
          <a:ln>
            <a:solidFill>
              <a:srgbClr val="003087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90" name="Rectangle: Rounded Corners 52"/>
          <p:cNvSpPr/>
          <p:nvPr/>
        </p:nvSpPr>
        <p:spPr>
          <a:xfrm>
            <a:off x="6273360" y="2830111"/>
            <a:ext cx="2541960" cy="695520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003087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91" name="Straight Connector 53"/>
          <p:cNvSpPr/>
          <p:nvPr/>
        </p:nvSpPr>
        <p:spPr>
          <a:xfrm>
            <a:off x="5843160" y="3155662"/>
            <a:ext cx="426600" cy="0"/>
          </a:xfrm>
          <a:prstGeom prst="line">
            <a:avLst/>
          </a:prstGeom>
          <a:ln>
            <a:solidFill>
              <a:srgbClr val="003087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92" name="Rectangle: Rounded Corners 54"/>
          <p:cNvSpPr/>
          <p:nvPr/>
        </p:nvSpPr>
        <p:spPr>
          <a:xfrm>
            <a:off x="5429880" y="544680"/>
            <a:ext cx="2541960" cy="894240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003087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93" name="Straight Connector 55"/>
          <p:cNvSpPr/>
          <p:nvPr/>
        </p:nvSpPr>
        <p:spPr>
          <a:xfrm flipV="1">
            <a:off x="4743360" y="992160"/>
            <a:ext cx="686520" cy="83520"/>
          </a:xfrm>
          <a:prstGeom prst="line">
            <a:avLst/>
          </a:prstGeom>
          <a:ln>
            <a:solidFill>
              <a:srgbClr val="003087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94" name="Rectangle: Rounded Corners 59"/>
          <p:cNvSpPr/>
          <p:nvPr/>
        </p:nvSpPr>
        <p:spPr>
          <a:xfrm>
            <a:off x="274320" y="1519560"/>
            <a:ext cx="2541960" cy="1062360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003087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95" name="Straight Connector 60"/>
          <p:cNvSpPr/>
          <p:nvPr/>
        </p:nvSpPr>
        <p:spPr>
          <a:xfrm flipH="1">
            <a:off x="2816640" y="2050920"/>
            <a:ext cx="368280" cy="360"/>
          </a:xfrm>
          <a:prstGeom prst="line">
            <a:avLst/>
          </a:prstGeom>
          <a:ln>
            <a:solidFill>
              <a:srgbClr val="003087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96" name="Rectangle: Rounded Corners 67"/>
          <p:cNvSpPr/>
          <p:nvPr/>
        </p:nvSpPr>
        <p:spPr>
          <a:xfrm>
            <a:off x="274320" y="2808984"/>
            <a:ext cx="2541960" cy="697320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003087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97" name="Straight Connector 68"/>
          <p:cNvSpPr/>
          <p:nvPr/>
        </p:nvSpPr>
        <p:spPr>
          <a:xfrm flipH="1" flipV="1">
            <a:off x="2816280" y="3171336"/>
            <a:ext cx="311760" cy="0"/>
          </a:xfrm>
          <a:prstGeom prst="line">
            <a:avLst/>
          </a:prstGeom>
          <a:ln>
            <a:solidFill>
              <a:srgbClr val="003087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98" name="Rectangle: Rounded Corners 69"/>
          <p:cNvSpPr/>
          <p:nvPr/>
        </p:nvSpPr>
        <p:spPr>
          <a:xfrm>
            <a:off x="1267560" y="3910320"/>
            <a:ext cx="2541960" cy="693360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003087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99" name="Straight Connector 70"/>
          <p:cNvSpPr/>
          <p:nvPr/>
        </p:nvSpPr>
        <p:spPr>
          <a:xfrm flipH="1">
            <a:off x="3809880" y="4160520"/>
            <a:ext cx="613800" cy="96480"/>
          </a:xfrm>
          <a:prstGeom prst="line">
            <a:avLst/>
          </a:prstGeom>
          <a:ln>
            <a:solidFill>
              <a:srgbClr val="003087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pic>
        <p:nvPicPr>
          <p:cNvPr id="400" name="Picture 77" descr="A picture containing shape&#10;&#10;Description automatically generated"/>
          <p:cNvPicPr/>
          <p:nvPr/>
        </p:nvPicPr>
        <p:blipFill>
          <a:blip r:embed="rId12"/>
          <a:stretch/>
        </p:blipFill>
        <p:spPr>
          <a:xfrm>
            <a:off x="1759680" y="1912320"/>
            <a:ext cx="731520" cy="393480"/>
          </a:xfrm>
          <a:prstGeom prst="rect">
            <a:avLst/>
          </a:prstGeom>
          <a:ln w="0">
            <a:noFill/>
          </a:ln>
        </p:spPr>
      </p:pic>
      <p:pic>
        <p:nvPicPr>
          <p:cNvPr id="401" name="Picture 87"/>
          <p:cNvPicPr/>
          <p:nvPr/>
        </p:nvPicPr>
        <p:blipFill>
          <a:blip r:embed="rId13"/>
          <a:stretch/>
        </p:blipFill>
        <p:spPr>
          <a:xfrm>
            <a:off x="7166160" y="1965600"/>
            <a:ext cx="862920" cy="270000"/>
          </a:xfrm>
          <a:prstGeom prst="rect">
            <a:avLst/>
          </a:prstGeom>
          <a:ln w="0">
            <a:noFill/>
          </a:ln>
        </p:spPr>
      </p:pic>
      <p:pic>
        <p:nvPicPr>
          <p:cNvPr id="402" name="Picture 17" descr="Logo&#10;&#10;Description automatically generated"/>
          <p:cNvPicPr/>
          <p:nvPr/>
        </p:nvPicPr>
        <p:blipFill>
          <a:blip r:embed="rId8"/>
          <a:stretch/>
        </p:blipFill>
        <p:spPr>
          <a:xfrm>
            <a:off x="1992600" y="2986560"/>
            <a:ext cx="758160" cy="317880"/>
          </a:xfrm>
          <a:prstGeom prst="rect">
            <a:avLst/>
          </a:prstGeom>
          <a:ln w="0">
            <a:noFill/>
          </a:ln>
        </p:spPr>
      </p:pic>
      <p:pic>
        <p:nvPicPr>
          <p:cNvPr id="403" name="Picture 18" descr="Logo&#10;&#10;Description automatically generated"/>
          <p:cNvPicPr/>
          <p:nvPr/>
        </p:nvPicPr>
        <p:blipFill>
          <a:blip r:embed="rId10"/>
          <a:stretch/>
        </p:blipFill>
        <p:spPr>
          <a:xfrm>
            <a:off x="1400040" y="2922120"/>
            <a:ext cx="439920" cy="447120"/>
          </a:xfrm>
          <a:prstGeom prst="rect">
            <a:avLst/>
          </a:prstGeom>
          <a:ln w="0">
            <a:noFill/>
          </a:ln>
        </p:spPr>
      </p:pic>
      <p:pic>
        <p:nvPicPr>
          <p:cNvPr id="404" name="Picture 21" descr="A picture containing icon&#10;&#10;Description automatically generated"/>
          <p:cNvPicPr/>
          <p:nvPr/>
        </p:nvPicPr>
        <p:blipFill>
          <a:blip r:embed="rId11"/>
          <a:stretch/>
        </p:blipFill>
        <p:spPr>
          <a:xfrm>
            <a:off x="324720" y="3058920"/>
            <a:ext cx="922320" cy="173880"/>
          </a:xfrm>
          <a:prstGeom prst="rect">
            <a:avLst/>
          </a:prstGeom>
          <a:ln w="0">
            <a:noFill/>
          </a:ln>
        </p:spPr>
      </p:pic>
      <p:pic>
        <p:nvPicPr>
          <p:cNvPr id="405" name="Picture 22" descr="Logo&#10;&#10;Description automatically generated"/>
          <p:cNvPicPr/>
          <p:nvPr/>
        </p:nvPicPr>
        <p:blipFill>
          <a:blip r:embed="rId8"/>
          <a:stretch/>
        </p:blipFill>
        <p:spPr>
          <a:xfrm>
            <a:off x="7918560" y="2991472"/>
            <a:ext cx="758160" cy="317880"/>
          </a:xfrm>
          <a:prstGeom prst="rect">
            <a:avLst/>
          </a:prstGeom>
          <a:ln w="0">
            <a:noFill/>
          </a:ln>
        </p:spPr>
      </p:pic>
      <p:pic>
        <p:nvPicPr>
          <p:cNvPr id="406" name="Picture 23" descr="Logo&#10;&#10;Description automatically generated"/>
          <p:cNvPicPr/>
          <p:nvPr/>
        </p:nvPicPr>
        <p:blipFill>
          <a:blip r:embed="rId14"/>
          <a:stretch/>
        </p:blipFill>
        <p:spPr>
          <a:xfrm>
            <a:off x="6380640" y="3069592"/>
            <a:ext cx="870120" cy="208440"/>
          </a:xfrm>
          <a:prstGeom prst="rect">
            <a:avLst/>
          </a:prstGeom>
          <a:ln w="0">
            <a:noFill/>
          </a:ln>
        </p:spPr>
      </p:pic>
      <p:pic>
        <p:nvPicPr>
          <p:cNvPr id="407" name="Picture 25" descr="Logo&#10;&#10;Description automatically generated"/>
          <p:cNvPicPr/>
          <p:nvPr/>
        </p:nvPicPr>
        <p:blipFill>
          <a:blip r:embed="rId10"/>
          <a:stretch/>
        </p:blipFill>
        <p:spPr>
          <a:xfrm>
            <a:off x="7380720" y="2942512"/>
            <a:ext cx="439920" cy="447120"/>
          </a:xfrm>
          <a:prstGeom prst="rect">
            <a:avLst/>
          </a:prstGeom>
          <a:ln w="0">
            <a:noFill/>
          </a:ln>
        </p:spPr>
      </p:pic>
      <p:pic>
        <p:nvPicPr>
          <p:cNvPr id="408" name="Picture 51" descr="Logo&#10;&#10;Description automatically generated"/>
          <p:cNvPicPr/>
          <p:nvPr/>
        </p:nvPicPr>
        <p:blipFill>
          <a:blip r:embed="rId14"/>
          <a:stretch/>
        </p:blipFill>
        <p:spPr>
          <a:xfrm>
            <a:off x="463320" y="2324880"/>
            <a:ext cx="870120" cy="208440"/>
          </a:xfrm>
          <a:prstGeom prst="rect">
            <a:avLst/>
          </a:prstGeom>
          <a:ln w="0">
            <a:noFill/>
          </a:ln>
        </p:spPr>
      </p:pic>
      <p:pic>
        <p:nvPicPr>
          <p:cNvPr id="409" name="Picture 1" descr="Logo&#10;&#10;Description automatically generated"/>
          <p:cNvPicPr/>
          <p:nvPr/>
        </p:nvPicPr>
        <p:blipFill>
          <a:blip r:embed="rId15"/>
          <a:stretch/>
        </p:blipFill>
        <p:spPr>
          <a:xfrm>
            <a:off x="1779480" y="2248200"/>
            <a:ext cx="987840" cy="394560"/>
          </a:xfrm>
          <a:prstGeom prst="rect">
            <a:avLst/>
          </a:prstGeom>
          <a:ln w="0">
            <a:noFill/>
          </a:ln>
        </p:spPr>
      </p:pic>
      <p:sp>
        <p:nvSpPr>
          <p:cNvPr id="6" name="PlaceHolder 5"/>
          <p:cNvSpPr>
            <a:spLocks noGrp="1"/>
          </p:cNvSpPr>
          <p:nvPr>
            <p:ph type="ftr" idx="7"/>
          </p:nvPr>
        </p:nvSpPr>
        <p:spPr>
          <a:xfrm>
            <a:off x="1530720" y="4878000"/>
            <a:ext cx="6261480" cy="181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buNone/>
              <a:defRPr lang="en-US" sz="900" b="0" strike="noStrike" kern="1200" spc="-1">
                <a:solidFill>
                  <a:srgbClr val="004C97"/>
                </a:solidFill>
                <a:latin typeface="Arial"/>
                <a:ea typeface="ＭＳ Ｐゴシック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Footer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B42D59-028E-4DC8-AC07-FE1F01006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Damage &amp; Thermal Shock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EF337-1F9F-4F9D-B621-0FA954F259D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6/26/2023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A2BD3-DB1C-4A75-9338-09E2CCB5CC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63608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/>
              <a:t>Frederique Pellemoine | RaDIATE Collaboration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FAE71-8F02-42D1-82E2-70D6C78F2A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1A9D151-C82E-4451-93B8-2FBA926BD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1" y="633662"/>
            <a:ext cx="5631702" cy="4009590"/>
          </a:xfrm>
        </p:spPr>
        <p:txBody>
          <a:bodyPr/>
          <a:lstStyle/>
          <a:p>
            <a:pPr marL="0" indent="0">
              <a:buNone/>
            </a:pPr>
            <a:r>
              <a:rPr lang="en-US" sz="1200" b="1" dirty="0">
                <a:solidFill>
                  <a:srgbClr val="C00000"/>
                </a:solidFill>
              </a:rPr>
              <a:t>Radiation Damage: </a:t>
            </a:r>
            <a:r>
              <a:rPr lang="en-US" sz="1200" dirty="0">
                <a:solidFill>
                  <a:schemeClr val="accent6"/>
                </a:solidFill>
              </a:rPr>
              <a:t>Displacements in crystal lattice expressed as Displacements Per Atom (DPA)</a:t>
            </a:r>
          </a:p>
          <a:p>
            <a:pPr>
              <a:spcBef>
                <a:spcPts val="0"/>
              </a:spcBef>
            </a:pPr>
            <a:r>
              <a:rPr lang="en-US" sz="1100" dirty="0">
                <a:solidFill>
                  <a:schemeClr val="accent6"/>
                </a:solidFill>
              </a:rPr>
              <a:t>Hardening and embrittlement</a:t>
            </a:r>
          </a:p>
          <a:p>
            <a:pPr>
              <a:spcBef>
                <a:spcPts val="0"/>
              </a:spcBef>
            </a:pPr>
            <a:r>
              <a:rPr lang="en-US" sz="1100" dirty="0">
                <a:solidFill>
                  <a:schemeClr val="accent6"/>
                </a:solidFill>
              </a:rPr>
              <a:t>Creep and swelling</a:t>
            </a:r>
          </a:p>
          <a:p>
            <a:pPr>
              <a:spcBef>
                <a:spcPts val="0"/>
              </a:spcBef>
            </a:pPr>
            <a:r>
              <a:rPr lang="en-US" sz="1100" dirty="0">
                <a:solidFill>
                  <a:schemeClr val="accent6"/>
                </a:solidFill>
              </a:rPr>
              <a:t>Fracture toughness reduction</a:t>
            </a:r>
          </a:p>
          <a:p>
            <a:pPr>
              <a:spcBef>
                <a:spcPts val="0"/>
              </a:spcBef>
            </a:pPr>
            <a:r>
              <a:rPr lang="en-US" sz="1100" dirty="0">
                <a:solidFill>
                  <a:schemeClr val="accent6"/>
                </a:solidFill>
              </a:rPr>
              <a:t>Thermal/electrical conductivity reduction</a:t>
            </a:r>
          </a:p>
          <a:p>
            <a:pPr>
              <a:spcBef>
                <a:spcPts val="0"/>
              </a:spcBef>
            </a:pPr>
            <a:r>
              <a:rPr lang="en-US" sz="1100" dirty="0">
                <a:solidFill>
                  <a:schemeClr val="accent6"/>
                </a:solidFill>
              </a:rPr>
              <a:t>Coefficient of thermal expansion</a:t>
            </a:r>
          </a:p>
          <a:p>
            <a:pPr>
              <a:spcBef>
                <a:spcPts val="0"/>
              </a:spcBef>
            </a:pPr>
            <a:r>
              <a:rPr lang="en-US" sz="1100" dirty="0">
                <a:solidFill>
                  <a:schemeClr val="accent6"/>
                </a:solidFill>
              </a:rPr>
              <a:t>Modulus of elasticity</a:t>
            </a:r>
          </a:p>
          <a:p>
            <a:pPr>
              <a:spcBef>
                <a:spcPts val="0"/>
              </a:spcBef>
            </a:pPr>
            <a:r>
              <a:rPr lang="en-US" sz="1100" dirty="0">
                <a:solidFill>
                  <a:schemeClr val="accent6"/>
                </a:solidFill>
              </a:rPr>
              <a:t>Transmutation products (H, He gas production can cause void formation and embrittlement)</a:t>
            </a:r>
            <a:br>
              <a:rPr lang="en-US" sz="1100" dirty="0"/>
            </a:br>
            <a:endParaRPr lang="en-US" sz="1100" dirty="0"/>
          </a:p>
          <a:p>
            <a:pPr marL="0" indent="0">
              <a:spcBef>
                <a:spcPts val="336"/>
              </a:spcBef>
              <a:buNone/>
            </a:pPr>
            <a:r>
              <a:rPr lang="en-US" sz="1200" b="1" dirty="0">
                <a:solidFill>
                  <a:srgbClr val="C00000"/>
                </a:solidFill>
              </a:rPr>
              <a:t>Thermal Shock: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Sudden energy deposition from pulsed beam</a:t>
            </a:r>
          </a:p>
          <a:p>
            <a:pPr>
              <a:spcBef>
                <a:spcPts val="336"/>
              </a:spcBef>
            </a:pPr>
            <a:r>
              <a:rPr lang="en-US" sz="1100" dirty="0">
                <a:solidFill>
                  <a:schemeClr val="accent6"/>
                </a:solidFill>
              </a:rPr>
              <a:t>Fast expansion of the material surrounded by cooler material generates localized area of compressive stress </a:t>
            </a:r>
          </a:p>
          <a:p>
            <a:pPr marL="461963" lvl="1" indent="-17938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accent6"/>
                </a:solidFill>
              </a:rPr>
              <a:t>1 MW target: ~250 K in 10 µs pulse (2.5 x 10</a:t>
            </a:r>
            <a:r>
              <a:rPr lang="en-US" sz="1050" baseline="30000" dirty="0">
                <a:solidFill>
                  <a:schemeClr val="accent6"/>
                </a:solidFill>
              </a:rPr>
              <a:t>7</a:t>
            </a:r>
            <a:r>
              <a:rPr lang="en-US" sz="1050" dirty="0">
                <a:solidFill>
                  <a:schemeClr val="accent6"/>
                </a:solidFill>
              </a:rPr>
              <a:t> K/s)</a:t>
            </a:r>
          </a:p>
          <a:p>
            <a:pPr>
              <a:spcBef>
                <a:spcPts val="336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6"/>
                </a:solidFill>
              </a:rPr>
              <a:t>Stress waves move through the material at sonic velocities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6"/>
                </a:solidFill>
              </a:rPr>
              <a:t>Plastic deformation, cracking and fatigue failure can occur</a:t>
            </a:r>
          </a:p>
          <a:p>
            <a:pPr marL="0" indent="0">
              <a:buNone/>
            </a:pPr>
            <a:r>
              <a:rPr lang="en-US" sz="1200" b="1" dirty="0">
                <a:solidFill>
                  <a:srgbClr val="C00000"/>
                </a:solidFill>
              </a:rPr>
              <a:t>Thermal Fatigue</a:t>
            </a:r>
            <a:r>
              <a:rPr lang="en-US" sz="1100" b="1" dirty="0">
                <a:solidFill>
                  <a:srgbClr val="C00000"/>
                </a:solidFill>
              </a:rPr>
              <a:t>: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Cycling loading environment  </a:t>
            </a:r>
          </a:p>
          <a:p>
            <a:pPr marL="179388" lvl="1" indent="-17938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6"/>
                </a:solidFill>
                <a:ea typeface="Geneva" charset="0"/>
              </a:rPr>
              <a:t>Cycling loading progressively damage material’s microstructure such that it can ultimately fail at stress levels that are actually lower than its failure strength</a:t>
            </a:r>
          </a:p>
          <a:p>
            <a:pPr marL="469900" lvl="2" indent="-17938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1050" dirty="0">
                <a:solidFill>
                  <a:schemeClr val="accent6"/>
                </a:solidFill>
              </a:rPr>
              <a:t>Fatigue Stress Cycle Amplitude x2 at 2.4 MW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accent6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773101-E346-4C87-8F95-630ACA7470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4342" y="762653"/>
            <a:ext cx="1068306" cy="10326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8EAFB5-9533-489C-AFAF-5990005554D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063" y="2359004"/>
            <a:ext cx="2046175" cy="715061"/>
          </a:xfrm>
          <a:prstGeom prst="rect">
            <a:avLst/>
          </a:prstGeom>
          <a:effectLst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F743C2-1DF3-47CC-B435-CB46CD376EEA}"/>
              </a:ext>
            </a:extLst>
          </p:cNvPr>
          <p:cNvSpPr/>
          <p:nvPr/>
        </p:nvSpPr>
        <p:spPr>
          <a:xfrm>
            <a:off x="7560202" y="1828171"/>
            <a:ext cx="15222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accent6"/>
                </a:solidFill>
                <a:latin typeface="+mn-lt"/>
              </a:rPr>
              <a:t>D.L. Porter and F. A. Garner, J. Nuclear Materials, </a:t>
            </a:r>
            <a:r>
              <a:rPr lang="en-US" sz="800" b="1" dirty="0">
                <a:solidFill>
                  <a:schemeClr val="accent6"/>
                </a:solidFill>
                <a:latin typeface="+mn-lt"/>
              </a:rPr>
              <a:t>159</a:t>
            </a:r>
            <a:r>
              <a:rPr lang="en-US" sz="800" dirty="0">
                <a:solidFill>
                  <a:schemeClr val="accent6"/>
                </a:solidFill>
                <a:latin typeface="+mn-lt"/>
              </a:rPr>
              <a:t>, p. 114 (1988)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C8B61E-8C3B-4143-A679-3D50075965BC}"/>
              </a:ext>
            </a:extLst>
          </p:cNvPr>
          <p:cNvSpPr txBox="1"/>
          <p:nvPr/>
        </p:nvSpPr>
        <p:spPr>
          <a:xfrm>
            <a:off x="6025050" y="3050703"/>
            <a:ext cx="3057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accent6"/>
                </a:solidFill>
                <a:latin typeface="+mn-lt"/>
              </a:rPr>
              <a:t>Iridium (left) and </a:t>
            </a:r>
            <a:r>
              <a:rPr lang="en-US" sz="900" dirty="0" err="1">
                <a:solidFill>
                  <a:schemeClr val="accent6"/>
                </a:solidFill>
                <a:latin typeface="+mn-lt"/>
              </a:rPr>
              <a:t>Sigraflex</a:t>
            </a:r>
            <a:r>
              <a:rPr lang="en-US" sz="900" dirty="0">
                <a:solidFill>
                  <a:schemeClr val="accent6"/>
                </a:solidFill>
                <a:latin typeface="+mn-lt"/>
              </a:rPr>
              <a:t> (right) targets tested at CERN’s HiRadMat facility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25BEA68-A716-41D4-BDA5-9A0B9058C78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9407" y="806391"/>
            <a:ext cx="1902685" cy="13296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99B014-8C97-4F03-8885-4A5D90E6E8F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9057" y="2322658"/>
            <a:ext cx="844601" cy="71506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B5B55FD-9855-4A75-8DA8-5CB1C2F907B3}"/>
              </a:ext>
            </a:extLst>
          </p:cNvPr>
          <p:cNvGrpSpPr/>
          <p:nvPr/>
        </p:nvGrpSpPr>
        <p:grpSpPr>
          <a:xfrm>
            <a:off x="6095996" y="3496162"/>
            <a:ext cx="2914963" cy="1102213"/>
            <a:chOff x="6095996" y="3496162"/>
            <a:chExt cx="2914963" cy="110221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C061AFD-6020-4EB0-9175-EE74A7483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7155" y="3496162"/>
              <a:ext cx="1643804" cy="1095869"/>
            </a:xfrm>
            <a:prstGeom prst="rect">
              <a:avLst/>
            </a:prstGeom>
            <a:effectLst/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B6701E8-9864-4417-85EA-F1CEAF68ED46}"/>
                </a:ext>
              </a:extLst>
            </p:cNvPr>
            <p:cNvSpPr txBox="1"/>
            <p:nvPr/>
          </p:nvSpPr>
          <p:spPr>
            <a:xfrm>
              <a:off x="6095996" y="4229043"/>
              <a:ext cx="14438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900">
                  <a:solidFill>
                    <a:schemeClr val="accent6"/>
                  </a:solidFill>
                  <a:latin typeface="+mn-lt"/>
                </a:defRPr>
              </a:lvl1pPr>
            </a:lstStyle>
            <a:p>
              <a:r>
                <a:rPr lang="en-US" dirty="0"/>
                <a:t>Horn </a:t>
              </a:r>
              <a:r>
                <a:rPr lang="en-US" dirty="0" err="1"/>
                <a:t>stripline</a:t>
              </a:r>
              <a:r>
                <a:rPr lang="en-US" dirty="0"/>
                <a:t> fatigue failure (FNAL)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343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BD66ED-F7BB-4A26-8B43-386D8FD57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to Support R&amp;D Program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996C5-57F6-447C-A84A-855AEA7325C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6/26/2023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C1A01-8624-4E4B-9DC0-200B191A5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Frederique Pellemoine | RaDIATE Collaboration Update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781FE-CC1F-4E29-B644-7976E88E0B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009B-CB69-E04A-B9B3-34B26D69E9CF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2" name="Content Placeholder 10">
            <a:extLst>
              <a:ext uri="{FF2B5EF4-FFF2-40B4-BE49-F238E27FC236}">
                <a16:creationId xmlns:a16="http://schemas.microsoft.com/office/drawing/2014/main" id="{E5C637BF-16B5-4A0D-B481-8C62887C786F}"/>
              </a:ext>
            </a:extLst>
          </p:cNvPr>
          <p:cNvSpPr txBox="1">
            <a:spLocks/>
          </p:cNvSpPr>
          <p:nvPr/>
        </p:nvSpPr>
        <p:spPr>
          <a:xfrm>
            <a:off x="165876" y="575733"/>
            <a:ext cx="7318696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dirty="0"/>
              <a:t>High energy beam irradiation </a:t>
            </a:r>
          </a:p>
          <a:p>
            <a:pPr marL="568325" lvl="1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400" dirty="0"/>
              <a:t>Highly activated material </a:t>
            </a:r>
          </a:p>
          <a:p>
            <a:pPr marL="568325" lvl="1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400" dirty="0"/>
              <a:t>High energy </a:t>
            </a:r>
            <a:r>
              <a:rPr lang="en-US" sz="1400" dirty="0">
                <a:sym typeface="Wingdings" panose="05000000000000000000" pitchFamily="2" charset="2"/>
              </a:rPr>
              <a:t> </a:t>
            </a:r>
            <a:r>
              <a:rPr lang="en-US" sz="1400" dirty="0"/>
              <a:t>Low </a:t>
            </a:r>
            <a:r>
              <a:rPr lang="en-US" sz="1400" dirty="0" err="1"/>
              <a:t>dpa</a:t>
            </a:r>
            <a:r>
              <a:rPr lang="en-US" sz="1400" dirty="0"/>
              <a:t> rate </a:t>
            </a:r>
            <a:r>
              <a:rPr lang="en-US" sz="1400" dirty="0">
                <a:sym typeface="Wingdings" panose="05000000000000000000" pitchFamily="2" charset="2"/>
              </a:rPr>
              <a:t> long irradiation time (order of months)  </a:t>
            </a:r>
            <a:r>
              <a:rPr lang="en-US" sz="1400" dirty="0"/>
              <a:t>Expensive</a:t>
            </a:r>
          </a:p>
          <a:p>
            <a:pPr>
              <a:spcBef>
                <a:spcPts val="0"/>
              </a:spcBef>
            </a:pPr>
            <a:endParaRPr lang="en-US" sz="1600" dirty="0"/>
          </a:p>
          <a:p>
            <a:pPr>
              <a:spcBef>
                <a:spcPts val="0"/>
              </a:spcBef>
            </a:pPr>
            <a:r>
              <a:rPr lang="en-US" sz="1600" dirty="0"/>
              <a:t>Alternative radiation damage method</a:t>
            </a:r>
          </a:p>
          <a:p>
            <a:pPr marL="568325" lvl="1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400" dirty="0"/>
              <a:t>Low-energy proton/ion irradiation</a:t>
            </a:r>
          </a:p>
          <a:p>
            <a:pPr marL="858837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300" dirty="0"/>
              <a:t>Lower cost, high dose rate with lower to no activation of the specimen</a:t>
            </a:r>
          </a:p>
          <a:p>
            <a:pPr marL="858837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300" dirty="0"/>
              <a:t>Very shallow penetration </a:t>
            </a:r>
            <a:r>
              <a:rPr lang="en-US" sz="1200" dirty="0">
                <a:sym typeface="Wingdings" panose="05000000000000000000" pitchFamily="2" charset="2"/>
              </a:rPr>
              <a:t> needs advanced microscale and mesoscale testing</a:t>
            </a:r>
            <a:endParaRPr lang="en-US" sz="1300" dirty="0"/>
          </a:p>
          <a:p>
            <a:pPr marL="568325" lvl="1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400" dirty="0"/>
              <a:t>Few heavy ion and proton irradiation facilities around the world </a:t>
            </a:r>
          </a:p>
          <a:p>
            <a:pPr marL="568325" lvl="1" indent="-285750">
              <a:spcBef>
                <a:spcPts val="0"/>
              </a:spcBef>
              <a:buFont typeface="Helvetica" panose="020B0604020202020204" pitchFamily="34" charset="0"/>
              <a:buChar char="−"/>
            </a:pPr>
            <a:endParaRPr lang="en-US" sz="1400" dirty="0">
              <a:sym typeface="Wingdings" panose="05000000000000000000" pitchFamily="2" charset="2"/>
            </a:endParaRPr>
          </a:p>
          <a:p>
            <a:pPr marL="568325" lvl="1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1400" dirty="0"/>
          </a:p>
          <a:p>
            <a:pPr marL="568325" lvl="1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1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BD49F6A-2B46-47B9-84E6-0E41F36935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7910" y="2677024"/>
            <a:ext cx="1583752" cy="154415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DB0551E-D875-4C53-BC34-32F07F808F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5679" y="2677024"/>
            <a:ext cx="1583753" cy="1464046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BDD64B35-AA0D-42FD-A7C8-F612D09E38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067" y="4287192"/>
            <a:ext cx="1051865" cy="320908"/>
          </a:xfrm>
          <a:prstGeom prst="rect">
            <a:avLst/>
          </a:prstGeom>
        </p:spPr>
      </p:pic>
      <p:pic>
        <p:nvPicPr>
          <p:cNvPr id="20" name="Picture 19" descr="RaDIATE Red Transparent BG.png">
            <a:extLst>
              <a:ext uri="{FF2B5EF4-FFF2-40B4-BE49-F238E27FC236}">
                <a16:creationId xmlns:a16="http://schemas.microsoft.com/office/drawing/2014/main" id="{D9436311-2078-4824-BCEF-C50971D17F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3463" y="101571"/>
            <a:ext cx="321937" cy="3998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060A39D-8889-4536-8C9F-232FF77114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312" y="2677024"/>
            <a:ext cx="2746581" cy="1675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C12C4B-77F9-3FC6-B6CE-9194AE49E0F9}"/>
              </a:ext>
            </a:extLst>
          </p:cNvPr>
          <p:cNvSpPr txBox="1"/>
          <p:nvPr/>
        </p:nvSpPr>
        <p:spPr>
          <a:xfrm>
            <a:off x="6299182" y="1642370"/>
            <a:ext cx="2727798" cy="40011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S. </a:t>
            </a:r>
            <a:r>
              <a:rPr lang="en-US" sz="2000" dirty="0" err="1">
                <a:solidFill>
                  <a:schemeClr val="bg1"/>
                </a:solidFill>
              </a:rPr>
              <a:t>Makimura’s</a:t>
            </a:r>
            <a:r>
              <a:rPr lang="en-US" sz="2000" dirty="0">
                <a:solidFill>
                  <a:schemeClr val="bg1"/>
                </a:solidFill>
              </a:rPr>
              <a:t> talk today</a:t>
            </a:r>
          </a:p>
        </p:txBody>
      </p:sp>
    </p:spTree>
    <p:extLst>
      <p:ext uri="{BB962C8B-B14F-4D97-AF65-F5344CB8AC3E}">
        <p14:creationId xmlns:p14="http://schemas.microsoft.com/office/powerpoint/2010/main" val="288430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7C3FE6-DA99-C6D0-700D-6810983FA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RaDIATE Collaboration Update</a:t>
            </a:r>
          </a:p>
          <a:p>
            <a:pPr marL="568325" lvl="1" indent="-285750">
              <a:buFont typeface="Wingdings" panose="05000000000000000000" pitchFamily="2" charset="2"/>
              <a:buChar char="Ø"/>
            </a:pPr>
            <a:r>
              <a:rPr lang="en-US" dirty="0"/>
              <a:t>MoU</a:t>
            </a:r>
          </a:p>
          <a:p>
            <a:pPr marL="568325" lvl="1" indent="-285750">
              <a:buFont typeface="Wingdings" panose="05000000000000000000" pitchFamily="2" charset="2"/>
              <a:buChar char="Ø"/>
            </a:pPr>
            <a:r>
              <a:rPr lang="en-US" dirty="0"/>
              <a:t>Point of Contact</a:t>
            </a:r>
          </a:p>
          <a:p>
            <a:r>
              <a:rPr lang="en-US" dirty="0"/>
              <a:t>Current Activities </a:t>
            </a:r>
          </a:p>
          <a:p>
            <a:r>
              <a:rPr lang="en-US" dirty="0"/>
              <a:t>Near and mid term Activities</a:t>
            </a:r>
          </a:p>
          <a:p>
            <a:pPr marL="568325" lvl="1" indent="-285750">
              <a:buFont typeface="Wingdings" panose="05000000000000000000" pitchFamily="2" charset="2"/>
              <a:buChar char="Ø"/>
            </a:pPr>
            <a:r>
              <a:rPr lang="en-US" dirty="0"/>
              <a:t>Needs for material R&amp;D</a:t>
            </a:r>
          </a:p>
          <a:p>
            <a:pPr marL="568325" lvl="1" indent="-285750">
              <a:buFont typeface="Wingdings" panose="05000000000000000000" pitchFamily="2" charset="2"/>
              <a:buChar char="Ø"/>
            </a:pPr>
            <a:r>
              <a:rPr lang="en-US" dirty="0"/>
              <a:t>Needs for material test</a:t>
            </a:r>
          </a:p>
          <a:p>
            <a:pPr lvl="1"/>
            <a:r>
              <a:rPr lang="en-US" dirty="0"/>
              <a:t>	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DBC316-370C-4CD6-A8D4-4E4C5BBBC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C11F5-E853-9F15-3FF2-D788D42E1D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6/26/2023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07FED-E5FF-93FE-7D77-D1BEECB283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Frederique Pellemoine | RaDIATE Collaboration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7EB44-7F44-3E44-1F10-C12AB3C17D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386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49791" y="848710"/>
            <a:ext cx="4292867" cy="3219650"/>
          </a:xfrm>
          <a:prstGeom prst="rect">
            <a:avLst/>
          </a:prstGeom>
          <a:ln>
            <a:solidFill>
              <a:schemeClr val="tx1">
                <a:lumMod val="90000"/>
                <a:lumOff val="10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420660" y="75504"/>
            <a:ext cx="4722427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spc="-113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Plans for materials irradiation studies with Birmingham MC40 Cyclotron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0660" y="822685"/>
            <a:ext cx="4796369" cy="638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1100" dirty="0">
                <a:solidFill>
                  <a:srgbClr val="2E2C61"/>
                </a:solidFill>
                <a:latin typeface="Calibri" panose="020F0502020204030204"/>
                <a:ea typeface="+mn-ea"/>
                <a:cs typeface="+mn-cs"/>
              </a:rPr>
              <a:t>Gas cooled material samples could be put into one of several beamlines 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1100" dirty="0">
                <a:solidFill>
                  <a:srgbClr val="2E2C61"/>
                </a:solidFill>
                <a:latin typeface="Calibri" panose="020F0502020204030204"/>
                <a:ea typeface="+mn-ea"/>
                <a:cs typeface="+mn-cs"/>
              </a:rPr>
              <a:t>This study focuses on titanium foils for </a:t>
            </a:r>
            <a:r>
              <a:rPr lang="en-GB" sz="1100" dirty="0" err="1">
                <a:solidFill>
                  <a:srgbClr val="2E2C61"/>
                </a:solidFill>
                <a:latin typeface="Calibri" panose="020F0502020204030204"/>
                <a:ea typeface="+mn-ea"/>
                <a:cs typeface="+mn-cs"/>
              </a:rPr>
              <a:t>meso</a:t>
            </a:r>
            <a:r>
              <a:rPr lang="en-GB" sz="1100" dirty="0">
                <a:solidFill>
                  <a:srgbClr val="2E2C61"/>
                </a:solidFill>
                <a:latin typeface="Calibri" panose="020F0502020204030204"/>
                <a:ea typeface="+mn-ea"/>
                <a:cs typeface="+mn-cs"/>
              </a:rPr>
              <a:t>-scale fatigue testing as PIE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2E2C6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3C59807-0735-44F8-895E-7D590D00160E}"/>
              </a:ext>
            </a:extLst>
          </p:cNvPr>
          <p:cNvSpPr/>
          <p:nvPr/>
        </p:nvSpPr>
        <p:spPr>
          <a:xfrm>
            <a:off x="287463" y="1515646"/>
            <a:ext cx="1597461" cy="1485545"/>
          </a:xfrm>
          <a:prstGeom prst="round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25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0" name="Picture 9" descr="A close up of a machine&#10;&#10;Description automatically generated">
            <a:extLst>
              <a:ext uri="{FF2B5EF4-FFF2-40B4-BE49-F238E27FC236}">
                <a16:creationId xmlns:a16="http://schemas.microsoft.com/office/drawing/2014/main" id="{EE67DE18-F4FA-4B8B-9857-D2C5C3AC4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58" y="1770924"/>
            <a:ext cx="807490" cy="10766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B8947B-318B-470E-B521-6A9F15A55A10}"/>
              </a:ext>
            </a:extLst>
          </p:cNvPr>
          <p:cNvSpPr txBox="1"/>
          <p:nvPr/>
        </p:nvSpPr>
        <p:spPr>
          <a:xfrm>
            <a:off x="355607" y="1542316"/>
            <a:ext cx="1453329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25" b="1" dirty="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Sample &amp; environment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AC918F-187D-415A-8A74-E7BFBD01B78B}"/>
              </a:ext>
            </a:extLst>
          </p:cNvPr>
          <p:cNvGrpSpPr/>
          <p:nvPr/>
        </p:nvGrpSpPr>
        <p:grpSpPr>
          <a:xfrm>
            <a:off x="2097499" y="1515646"/>
            <a:ext cx="1544909" cy="1485545"/>
            <a:chOff x="6561911" y="1077968"/>
            <a:chExt cx="2615478" cy="2905628"/>
          </a:xfrm>
          <a:solidFill>
            <a:srgbClr val="003088"/>
          </a:solidFill>
        </p:grpSpPr>
        <p:sp>
          <p:nvSpPr>
            <p:cNvPr id="13" name="Rounded Rectangle 10">
              <a:extLst>
                <a:ext uri="{FF2B5EF4-FFF2-40B4-BE49-F238E27FC236}">
                  <a16:creationId xmlns:a16="http://schemas.microsoft.com/office/drawing/2014/main" id="{9B6092F2-A741-4583-A3FE-2EDB3B5108B6}"/>
                </a:ext>
              </a:extLst>
            </p:cNvPr>
            <p:cNvSpPr/>
            <p:nvPr/>
          </p:nvSpPr>
          <p:spPr>
            <a:xfrm>
              <a:off x="6561911" y="1077968"/>
              <a:ext cx="2607733" cy="290562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825" b="1" dirty="0">
                  <a:solidFill>
                    <a:srgbClr val="FFFFFF"/>
                  </a:solidFill>
                  <a:latin typeface="Calibri" panose="020F0502020204030204"/>
                </a:rPr>
                <a:t>(Birmingham)</a:t>
              </a:r>
              <a:endParaRPr lang="en-US" sz="825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ACFB0DE-E796-451A-8B7D-5B82FEEE1900}"/>
                </a:ext>
              </a:extLst>
            </p:cNvPr>
            <p:cNvSpPr txBox="1"/>
            <p:nvPr/>
          </p:nvSpPr>
          <p:spPr>
            <a:xfrm>
              <a:off x="6569656" y="1134060"/>
              <a:ext cx="2607733" cy="4289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b="1" dirty="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rPr>
                <a:t>MC40 irradiation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03542B-F4EC-483F-BC65-A61B5890B1D5}"/>
              </a:ext>
            </a:extLst>
          </p:cNvPr>
          <p:cNvGrpSpPr/>
          <p:nvPr/>
        </p:nvGrpSpPr>
        <p:grpSpPr>
          <a:xfrm>
            <a:off x="3865346" y="1501775"/>
            <a:ext cx="1497732" cy="1496895"/>
            <a:chOff x="6324905" y="1055767"/>
            <a:chExt cx="2654667" cy="2927829"/>
          </a:xfrm>
          <a:solidFill>
            <a:srgbClr val="003088"/>
          </a:solidFill>
        </p:grpSpPr>
        <p:sp>
          <p:nvSpPr>
            <p:cNvPr id="16" name="Rounded Rectangle 10">
              <a:extLst>
                <a:ext uri="{FF2B5EF4-FFF2-40B4-BE49-F238E27FC236}">
                  <a16:creationId xmlns:a16="http://schemas.microsoft.com/office/drawing/2014/main" id="{6F56613D-6B68-4BCB-BA20-F16B76F33286}"/>
                </a:ext>
              </a:extLst>
            </p:cNvPr>
            <p:cNvSpPr/>
            <p:nvPr/>
          </p:nvSpPr>
          <p:spPr>
            <a:xfrm>
              <a:off x="6324905" y="1077968"/>
              <a:ext cx="2607733" cy="290562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25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CDA6D52-8345-498D-ADFA-663AE376375F}"/>
                </a:ext>
              </a:extLst>
            </p:cNvPr>
            <p:cNvSpPr txBox="1"/>
            <p:nvPr/>
          </p:nvSpPr>
          <p:spPr>
            <a:xfrm>
              <a:off x="6371840" y="1055767"/>
              <a:ext cx="2607732" cy="11403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b="1" dirty="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rPr>
                <a:t>PIE</a:t>
              </a:r>
            </a:p>
            <a:p>
              <a:pPr marL="214313" indent="-214313" defTabSz="68580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88" dirty="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rPr>
                <a:t>Micro/nano indentation</a:t>
              </a:r>
            </a:p>
            <a:p>
              <a:pPr marL="214313" indent="-214313" defTabSz="68580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88" dirty="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rPr>
                <a:t>High cycle fatigue testing</a:t>
              </a:r>
            </a:p>
            <a:p>
              <a:pPr marL="214313" indent="-214313" defTabSz="68580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788" dirty="0">
                  <a:solidFill>
                    <a:srgbClr val="FFFFFF"/>
                  </a:solidFill>
                  <a:latin typeface="Calibri" panose="020F0502020204030204"/>
                  <a:ea typeface="+mn-ea"/>
                  <a:cs typeface="+mn-cs"/>
                </a:rPr>
                <a:t>TEM/XRD</a:t>
              </a:r>
            </a:p>
          </p:txBody>
        </p:sp>
        <p:pic>
          <p:nvPicPr>
            <p:cNvPr id="18" name="Picture 2" descr="Advanced Materials Spotlight - Culham Science Centre - Culham Science  Centre combines world-class publicly funded research">
              <a:extLst>
                <a:ext uri="{FF2B5EF4-FFF2-40B4-BE49-F238E27FC236}">
                  <a16:creationId xmlns:a16="http://schemas.microsoft.com/office/drawing/2014/main" id="{AEB5F8FE-B819-4CAD-BD40-6A43828C15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8994" y="2109469"/>
              <a:ext cx="2013424" cy="1315447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A57042E-16F8-4E11-B2CF-B1F1727492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29" y="2023449"/>
            <a:ext cx="1182471" cy="78688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1EA978E-D820-4E9F-A619-42BEC42CAB8E}"/>
              </a:ext>
            </a:extLst>
          </p:cNvPr>
          <p:cNvSpPr txBox="1"/>
          <p:nvPr/>
        </p:nvSpPr>
        <p:spPr>
          <a:xfrm>
            <a:off x="2088182" y="1700283"/>
            <a:ext cx="1562511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825" dirty="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Proton and He irradiation at high energy</a:t>
            </a:r>
          </a:p>
        </p:txBody>
      </p:sp>
      <p:sp>
        <p:nvSpPr>
          <p:cNvPr id="21" name="Arrow: Right 59">
            <a:extLst>
              <a:ext uri="{FF2B5EF4-FFF2-40B4-BE49-F238E27FC236}">
                <a16:creationId xmlns:a16="http://schemas.microsoft.com/office/drawing/2014/main" id="{06392AF3-69A4-46F3-B375-2FA3373F7A27}"/>
              </a:ext>
            </a:extLst>
          </p:cNvPr>
          <p:cNvSpPr/>
          <p:nvPr/>
        </p:nvSpPr>
        <p:spPr>
          <a:xfrm>
            <a:off x="1884924" y="2140071"/>
            <a:ext cx="211429" cy="236695"/>
          </a:xfrm>
          <a:prstGeom prst="rightArrow">
            <a:avLst/>
          </a:prstGeom>
          <a:solidFill>
            <a:srgbClr val="00308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825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71548" y="1779441"/>
            <a:ext cx="713377" cy="9410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88" dirty="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Sample design (</a:t>
            </a:r>
            <a:r>
              <a:rPr lang="en-GB" sz="788" b="1" dirty="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Oxford)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788" b="1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88" dirty="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Sample environment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88" b="1" dirty="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(RAL)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60808" y="2810330"/>
            <a:ext cx="1477025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25" b="1" dirty="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(Birmingham)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95025" y="2691124"/>
            <a:ext cx="1411896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25" b="1" dirty="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(Oxford, Birmingham @</a:t>
            </a:r>
            <a:r>
              <a:rPr lang="en-GB" sz="825" b="1" dirty="0" err="1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Culham</a:t>
            </a:r>
            <a:r>
              <a:rPr lang="en-GB" sz="825" b="1" dirty="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25" name="Arrow: Right 59">
            <a:extLst>
              <a:ext uri="{FF2B5EF4-FFF2-40B4-BE49-F238E27FC236}">
                <a16:creationId xmlns:a16="http://schemas.microsoft.com/office/drawing/2014/main" id="{06392AF3-69A4-46F3-B375-2FA3373F7A27}"/>
              </a:ext>
            </a:extLst>
          </p:cNvPr>
          <p:cNvSpPr/>
          <p:nvPr/>
        </p:nvSpPr>
        <p:spPr>
          <a:xfrm>
            <a:off x="3637834" y="2140071"/>
            <a:ext cx="227513" cy="236695"/>
          </a:xfrm>
          <a:prstGeom prst="rightArrow">
            <a:avLst/>
          </a:prstGeom>
          <a:solidFill>
            <a:srgbClr val="00308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825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15322" y="3609575"/>
            <a:ext cx="1062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srgbClr val="2E2C61"/>
                </a:solidFill>
                <a:latin typeface="Calibri" panose="020F0502020204030204"/>
                <a:ea typeface="+mn-ea"/>
                <a:cs typeface="+mn-cs"/>
              </a:rPr>
              <a:t>Remotely </a:t>
            </a:r>
            <a:r>
              <a:rPr lang="en-GB" sz="1200" dirty="0" err="1">
                <a:solidFill>
                  <a:srgbClr val="2E2C61"/>
                </a:solidFill>
                <a:latin typeface="Calibri" panose="020F0502020204030204"/>
                <a:ea typeface="+mn-ea"/>
                <a:cs typeface="+mn-cs"/>
              </a:rPr>
              <a:t>handleable</a:t>
            </a:r>
            <a:r>
              <a:rPr lang="en-GB" sz="1200" dirty="0">
                <a:solidFill>
                  <a:srgbClr val="2E2C61"/>
                </a:solidFill>
                <a:latin typeface="Calibri" panose="020F0502020204030204"/>
                <a:ea typeface="+mn-ea"/>
                <a:cs typeface="+mn-cs"/>
              </a:rPr>
              <a:t> sample environment</a:t>
            </a:r>
          </a:p>
        </p:txBody>
      </p:sp>
      <p:sp>
        <p:nvSpPr>
          <p:cNvPr id="29" name="Arrow: Right 59">
            <a:extLst>
              <a:ext uri="{FF2B5EF4-FFF2-40B4-BE49-F238E27FC236}">
                <a16:creationId xmlns:a16="http://schemas.microsoft.com/office/drawing/2014/main" id="{06392AF3-69A4-46F3-B375-2FA3373F7A27}"/>
              </a:ext>
            </a:extLst>
          </p:cNvPr>
          <p:cNvSpPr/>
          <p:nvPr/>
        </p:nvSpPr>
        <p:spPr>
          <a:xfrm rot="2837028">
            <a:off x="1594276" y="3035962"/>
            <a:ext cx="497942" cy="234650"/>
          </a:xfrm>
          <a:prstGeom prst="rightArrow">
            <a:avLst/>
          </a:prstGeom>
          <a:solidFill>
            <a:srgbClr val="00308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825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3609" y="4128149"/>
            <a:ext cx="1450155" cy="71139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8917" y="3153287"/>
            <a:ext cx="1813342" cy="1888170"/>
          </a:xfrm>
          <a:prstGeom prst="rect">
            <a:avLst/>
          </a:prstGeom>
          <a:ln w="19050">
            <a:solidFill>
              <a:schemeClr val="tx1">
                <a:lumMod val="90000"/>
                <a:lumOff val="10000"/>
              </a:schemeClr>
            </a:solidFill>
          </a:ln>
        </p:spPr>
      </p:pic>
      <p:sp>
        <p:nvSpPr>
          <p:cNvPr id="31" name="Arrow: Right 59">
            <a:extLst>
              <a:ext uri="{FF2B5EF4-FFF2-40B4-BE49-F238E27FC236}">
                <a16:creationId xmlns:a16="http://schemas.microsoft.com/office/drawing/2014/main" id="{06392AF3-69A4-46F3-B375-2FA3373F7A27}"/>
              </a:ext>
            </a:extLst>
          </p:cNvPr>
          <p:cNvSpPr/>
          <p:nvPr/>
        </p:nvSpPr>
        <p:spPr>
          <a:xfrm rot="11767646" flipV="1">
            <a:off x="3366436" y="4189514"/>
            <a:ext cx="588669" cy="230808"/>
          </a:xfrm>
          <a:prstGeom prst="rightArrow">
            <a:avLst/>
          </a:prstGeom>
          <a:solidFill>
            <a:srgbClr val="00308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825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51236" y="3526040"/>
            <a:ext cx="1385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 err="1">
                <a:solidFill>
                  <a:srgbClr val="2E2C61"/>
                </a:solidFill>
                <a:latin typeface="Calibri" panose="020F0502020204030204"/>
                <a:ea typeface="+mn-ea"/>
                <a:cs typeface="+mn-cs"/>
              </a:rPr>
              <a:t>Meso</a:t>
            </a:r>
            <a:r>
              <a:rPr lang="en-GB" sz="1200" dirty="0">
                <a:solidFill>
                  <a:srgbClr val="2E2C61"/>
                </a:solidFill>
                <a:latin typeface="Calibri" panose="020F0502020204030204"/>
                <a:ea typeface="+mn-ea"/>
                <a:cs typeface="+mn-cs"/>
              </a:rPr>
              <a:t>-scale fatigue samples c/o Oxford  (Gong)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56273" y="4316986"/>
            <a:ext cx="13912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b="1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Beam footprint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CCC9C5-5DF4-EFCC-0CCB-483115D1BA4F}"/>
              </a:ext>
            </a:extLst>
          </p:cNvPr>
          <p:cNvSpPr txBox="1"/>
          <p:nvPr/>
        </p:nvSpPr>
        <p:spPr>
          <a:xfrm>
            <a:off x="6040710" y="4654219"/>
            <a:ext cx="2111027" cy="40011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P. Earp’s talk today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83A4A-9765-7DBB-C6BA-8E93731B7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2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</a:pPr>
            <a:r>
              <a:rPr lang="en-GB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375"/>
                </a:spcBef>
                <a:buClr>
                  <a:schemeClr val="tx1"/>
                </a:buClr>
              </a:pPr>
              <a:t>20</a:t>
            </a:fld>
            <a:r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6005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AA138B04-5129-42CC-B47A-AB333454C454}"/>
              </a:ext>
            </a:extLst>
          </p:cNvPr>
          <p:cNvSpPr txBox="1">
            <a:spLocks/>
          </p:cNvSpPr>
          <p:nvPr/>
        </p:nvSpPr>
        <p:spPr>
          <a:xfrm>
            <a:off x="33434" y="723555"/>
            <a:ext cx="5382021" cy="193940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7475" indent="-117475"/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Compare radiation damage in graphite irradiated by high energy proton beams (FNAL NT-02) failed target with low energy </a:t>
            </a:r>
            <a:b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heavy ion irradiated graphite</a:t>
            </a:r>
            <a:endParaRPr lang="en-US" sz="11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1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120 GeV proton beam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1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 implantation up to 1500 </a:t>
            </a:r>
            <a:r>
              <a:rPr lang="en-US" sz="11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appm</a:t>
            </a:r>
            <a:r>
              <a:rPr lang="en-US" sz="11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(MIBL) only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1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Damage only (CIMAP/IRRSUD - </a:t>
            </a:r>
            <a:r>
              <a:rPr lang="en-US" sz="11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Notre Dame U5 facility</a:t>
            </a:r>
            <a:r>
              <a:rPr lang="en-US" sz="11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1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 implantation </a:t>
            </a:r>
            <a:r>
              <a:rPr lang="en-US" sz="11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 damage (CIMAP/IRRSUD, Notre Dame U5 facility)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1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Dual beam He implantation + damage (MIBL)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1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Dose at 0.03, 0.07, 0.1, 0.27, 0.6 and 0.87/0.9 </a:t>
            </a:r>
            <a:r>
              <a:rPr lang="en-US" sz="11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dpa</a:t>
            </a:r>
            <a:r>
              <a:rPr lang="en-US" sz="11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1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100</a:t>
            </a:r>
            <a:r>
              <a:rPr lang="en-US" sz="11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  <a:sym typeface="Symbol" panose="05050102010706020507" pitchFamily="18" charset="2"/>
              </a:rPr>
              <a:t>  </a:t>
            </a:r>
            <a:r>
              <a:rPr lang="en-US" sz="11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 and 300 </a:t>
            </a:r>
            <a:r>
              <a:rPr lang="en-US" sz="11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  <a:sym typeface="Symbol" panose="05050102010706020507" pitchFamily="18" charset="2"/>
              </a:rPr>
              <a:t>C</a:t>
            </a:r>
            <a:endParaRPr lang="en-US" sz="11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A2C3F8D2-41FE-4D0E-8C2E-299831437FD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6588" y="2704628"/>
            <a:ext cx="1704999" cy="321766"/>
          </a:xfrm>
        </p:spPr>
        <p:txBody>
          <a:bodyPr/>
          <a:lstStyle/>
          <a:p>
            <a:r>
              <a:rPr lang="en-US" sz="1100" b="1" dirty="0">
                <a:solidFill>
                  <a:srgbClr val="004C97"/>
                </a:solidFill>
              </a:rPr>
              <a:t>4.5 MeV He++ ions at MIBL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0ED3E-DC55-4F9C-B3C3-2B2E7197A7D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6/26/2023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63088-643E-4EBD-8B06-3D0B8DCE72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Frederique Pellemoine | RaDIATE Collaboration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CDD69-54CC-4E70-8B95-E64FF6544E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009B-CB69-E04A-B9B3-34B26D69E9C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52E00BD2-A22A-494B-9943-CF90E4091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Graphite Irradiation Studies with Heavy 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BFCFE2-F9C3-4098-A2D8-178424BC41DF}"/>
              </a:ext>
            </a:extLst>
          </p:cNvPr>
          <p:cNvSpPr txBox="1"/>
          <p:nvPr/>
        </p:nvSpPr>
        <p:spPr>
          <a:xfrm>
            <a:off x="166522" y="456833"/>
            <a:ext cx="22669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A. Burleigh and Prof. J. Terry (IIT)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87C5FFB-04FA-400A-8727-2945ED0E9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48" y="3026394"/>
            <a:ext cx="2994958" cy="10100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84DA2AD-36DE-4C73-A78E-3A2D30A7365D}"/>
              </a:ext>
            </a:extLst>
          </p:cNvPr>
          <p:cNvSpPr txBox="1"/>
          <p:nvPr/>
        </p:nvSpPr>
        <p:spPr>
          <a:xfrm>
            <a:off x="854008" y="4145178"/>
            <a:ext cx="2774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AFM measurements show bulk swelling of ~3.8 µm in the irradiated region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49C71E8-2373-410A-8315-093B090F4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568" y="90560"/>
            <a:ext cx="439161" cy="439161"/>
          </a:xfrm>
          <a:prstGeom prst="rect">
            <a:avLst/>
          </a:prstGeom>
        </p:spPr>
      </p:pic>
      <p:pic>
        <p:nvPicPr>
          <p:cNvPr id="1026" name="Picture 2" descr="U-M primary logo">
            <a:extLst>
              <a:ext uri="{FF2B5EF4-FFF2-40B4-BE49-F238E27FC236}">
                <a16:creationId xmlns:a16="http://schemas.microsoft.com/office/drawing/2014/main" id="{0607131E-0F96-46A4-B5F9-9158D216D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257" y="121498"/>
            <a:ext cx="355392" cy="37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ogram">
            <a:extLst>
              <a:ext uri="{FF2B5EF4-FFF2-40B4-BE49-F238E27FC236}">
                <a16:creationId xmlns:a16="http://schemas.microsoft.com/office/drawing/2014/main" id="{FA99808C-E2F7-4E07-8824-98E1C6B04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75"/>
          <a:stretch/>
        </p:blipFill>
        <p:spPr bwMode="auto">
          <a:xfrm>
            <a:off x="6408569" y="123930"/>
            <a:ext cx="427471" cy="37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BDCD737-FDFA-4414-9D5B-419E68296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5177" y="191845"/>
            <a:ext cx="755004" cy="236591"/>
          </a:xfrm>
          <a:prstGeom prst="rect">
            <a:avLst/>
          </a:prstGeom>
        </p:spPr>
      </p:pic>
      <p:pic>
        <p:nvPicPr>
          <p:cNvPr id="21" name="Picture 20" descr="RaDIATE Red Transparent BG.png">
            <a:extLst>
              <a:ext uri="{FF2B5EF4-FFF2-40B4-BE49-F238E27FC236}">
                <a16:creationId xmlns:a16="http://schemas.microsoft.com/office/drawing/2014/main" id="{741A0243-2B75-4B28-AAE3-6F5AFED63B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1708" y="101571"/>
            <a:ext cx="321937" cy="399866"/>
          </a:xfrm>
          <a:prstGeom prst="rect">
            <a:avLst/>
          </a:prstGeom>
        </p:spPr>
      </p:pic>
      <p:pic>
        <p:nvPicPr>
          <p:cNvPr id="25" name="Picture 24" descr="He implantation profile for the highest total concentration of 2330 APPM He.">
            <a:extLst>
              <a:ext uri="{FF2B5EF4-FFF2-40B4-BE49-F238E27FC236}">
                <a16:creationId xmlns:a16="http://schemas.microsoft.com/office/drawing/2014/main" id="{8CBBC1DA-CB1B-4953-AACC-7F72828ED85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0152" y="1110062"/>
            <a:ext cx="2082269" cy="126829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3D23079-2578-43D3-B278-FA23CC34CD58}"/>
              </a:ext>
            </a:extLst>
          </p:cNvPr>
          <p:cNvSpPr txBox="1"/>
          <p:nvPr/>
        </p:nvSpPr>
        <p:spPr>
          <a:xfrm>
            <a:off x="5287478" y="1805468"/>
            <a:ext cx="1107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2330 APPM He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6F1BC81-7A0D-4FDE-8D67-764B6B87FC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5268" y="2930355"/>
            <a:ext cx="1942914" cy="126829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5FFE4F4-0B06-4073-AA80-4592B7F4BE51}"/>
                  </a:ext>
                </a:extLst>
              </p:cNvPr>
              <p:cNvSpPr/>
              <p:nvPr/>
            </p:nvSpPr>
            <p:spPr>
              <a:xfrm>
                <a:off x="5113150" y="3422475"/>
                <a:ext cx="1455783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100" dirty="0"/>
                  <a:t>region of interest from 0 - 4.5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100">
                        <a:latin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US" sz="1100" dirty="0"/>
                  <a:t>m.</a:t>
                </a:r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5FFE4F4-0B06-4073-AA80-4592B7F4BE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3150" y="3422475"/>
                <a:ext cx="1455783" cy="430887"/>
              </a:xfrm>
              <a:prstGeom prst="rect">
                <a:avLst/>
              </a:prstGeom>
              <a:blipFill>
                <a:blip r:embed="rId11"/>
                <a:stretch>
                  <a:fillRect t="-1408" b="-8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538120D8-C70F-997F-AFA2-8A3144D51D0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7821" t="24458" r="14749" b="24805"/>
          <a:stretch/>
        </p:blipFill>
        <p:spPr bwMode="auto">
          <a:xfrm>
            <a:off x="7146661" y="649721"/>
            <a:ext cx="1862330" cy="39878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89752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B1B34-FEA0-6BD1-E553-E8C9666991B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6/26/2023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79CF7-FA0E-210F-D225-1D40060762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Frederique Pellemoine | RaDIATE Collaboration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F4DF5-6225-3170-8D08-DC7E11D60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2C2CE39F-AD13-AD7D-9E8E-E3C2E8A76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8" y="383773"/>
            <a:ext cx="7763327" cy="320908"/>
          </a:xfrm>
        </p:spPr>
        <p:txBody>
          <a:bodyPr/>
          <a:lstStyle/>
          <a:p>
            <a:r>
              <a:rPr lang="en-US" sz="2000" dirty="0"/>
              <a:t>Response of Irradiated Materials to Thermal Shock by High Intensity Proton Beam at CERN’s HiRadMat Facility</a:t>
            </a:r>
          </a:p>
        </p:txBody>
      </p:sp>
      <p:sp>
        <p:nvSpPr>
          <p:cNvPr id="8" name="コンテンツ プレースホルダー 8">
            <a:extLst>
              <a:ext uri="{FF2B5EF4-FFF2-40B4-BE49-F238E27FC236}">
                <a16:creationId xmlns:a16="http://schemas.microsoft.com/office/drawing/2014/main" id="{65A2AD5B-934E-DA97-C098-691964093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89" y="965090"/>
            <a:ext cx="8701333" cy="2006989"/>
          </a:xfrm>
        </p:spPr>
        <p:txBody>
          <a:bodyPr/>
          <a:lstStyle/>
          <a:p>
            <a:r>
              <a:rPr lang="en-US" altLang="ja-JP" sz="16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Primary Objective: </a:t>
            </a: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Compare thermal shock response between </a:t>
            </a:r>
            <a:r>
              <a:rPr lang="en-US" sz="1600" u="sng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non-irradiated and previously irradiated</a:t>
            </a: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material specimens from BNL BLIP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altLang="ja-JP" sz="1400" dirty="0">
                <a:latin typeface="Helvetica" panose="020B0604020202020204" pitchFamily="34" charset="0"/>
                <a:cs typeface="Helvetica" panose="020B0604020202020204" pitchFamily="34" charset="0"/>
              </a:rPr>
              <a:t>Irradiated specimens included Beryllium, Graphite, Silicon, Titanium, </a:t>
            </a:r>
            <a:r>
              <a:rPr lang="en-US" altLang="ja-JP" sz="1400" dirty="0" err="1">
                <a:latin typeface="Helvetica" panose="020B0604020202020204" pitchFamily="34" charset="0"/>
                <a:cs typeface="Helvetica" panose="020B0604020202020204" pitchFamily="34" charset="0"/>
              </a:rPr>
              <a:t>SiC</a:t>
            </a:r>
            <a:r>
              <a:rPr lang="en-US" altLang="ja-JP" sz="1400" dirty="0">
                <a:latin typeface="Helvetica" panose="020B0604020202020204" pitchFamily="34" charset="0"/>
                <a:cs typeface="Helvetica" panose="020B0604020202020204" pitchFamily="34" charset="0"/>
              </a:rPr>
              <a:t>-coated Graphite, Glassy Carbon specimens from BLIP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altLang="ja-JP" sz="1400" dirty="0">
                <a:latin typeface="Helvetica" panose="020B0604020202020204" pitchFamily="34" charset="0"/>
                <a:cs typeface="Helvetica" panose="020B0604020202020204" pitchFamily="34" charset="0"/>
              </a:rPr>
              <a:t>First unique test with radiation damaged materials with actual high-intensity proton beam-loading condition</a:t>
            </a:r>
            <a:endParaRPr lang="en-US" altLang="ja-JP" sz="1400" dirty="0"/>
          </a:p>
          <a:p>
            <a:pPr lvl="1"/>
            <a:endParaRPr lang="en-US" altLang="ja-JP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B95B4E0-5409-F0C2-BF02-ABCEB8B083F0}"/>
              </a:ext>
            </a:extLst>
          </p:cNvPr>
          <p:cNvGrpSpPr>
            <a:grpSpLocks noChangeAspect="1"/>
          </p:cNvGrpSpPr>
          <p:nvPr/>
        </p:nvGrpSpPr>
        <p:grpSpPr>
          <a:xfrm>
            <a:off x="152168" y="2681996"/>
            <a:ext cx="3021798" cy="1952414"/>
            <a:chOff x="529216" y="1189872"/>
            <a:chExt cx="4176732" cy="269862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D659477-94CF-75D7-825B-F7DF8CB02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9216" y="1189872"/>
              <a:ext cx="4176732" cy="269862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54CBFB2-31BD-F0F1-D72E-CC7296A1DC5F}"/>
                </a:ext>
              </a:extLst>
            </p:cNvPr>
            <p:cNvSpPr/>
            <p:nvPr/>
          </p:nvSpPr>
          <p:spPr>
            <a:xfrm>
              <a:off x="915991" y="2443746"/>
              <a:ext cx="567131" cy="299875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0096E93-4844-F6F1-CF98-B33742C96E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0501" y="2801744"/>
            <a:ext cx="2337409" cy="13680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D924FF-E841-BFD4-1C7A-B19DFD7C78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1715" y="2681996"/>
            <a:ext cx="1556872" cy="1756823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6B8F1D26-5195-2CC1-629E-1F3FB45F0E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8510" y="2681996"/>
            <a:ext cx="1804901" cy="1197033"/>
          </a:xfrm>
          <a:prstGeom prst="rect">
            <a:avLst/>
          </a:prstGeom>
        </p:spPr>
      </p:pic>
      <p:pic>
        <p:nvPicPr>
          <p:cNvPr id="15" name="Picture 14" descr="RaDIATE Red Transparent BG.png">
            <a:extLst>
              <a:ext uri="{FF2B5EF4-FFF2-40B4-BE49-F238E27FC236}">
                <a16:creationId xmlns:a16="http://schemas.microsoft.com/office/drawing/2014/main" id="{66E1DB6A-2E04-43A1-90F4-62D0503668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3463" y="101571"/>
            <a:ext cx="321937" cy="3998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93BC54-F40E-4270-B9AE-C29153A435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927" y="70375"/>
            <a:ext cx="471682" cy="46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50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CE3F4-B6CA-0F0D-9742-0B16980E5A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6/26/2023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DF966-09B6-743B-09DB-1DB4AF27B5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Frederique Pellemoine | RaDIATE Collaboration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96522-F257-BD0F-A0DA-FBA2FA3B7C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5D41C2C7-8067-E98C-291D-CE339B24A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291997"/>
            <a:ext cx="8686800" cy="320908"/>
          </a:xfrm>
        </p:spPr>
        <p:txBody>
          <a:bodyPr/>
          <a:lstStyle/>
          <a:p>
            <a:r>
              <a:rPr lang="en-US" dirty="0"/>
              <a:t>HRMT60 – </a:t>
            </a:r>
            <a:r>
              <a:rPr lang="en-US" dirty="0" err="1"/>
              <a:t>RaDIATE</a:t>
            </a:r>
            <a:r>
              <a:rPr lang="en-US" dirty="0"/>
              <a:t> experiment</a:t>
            </a:r>
            <a:br>
              <a:rPr lang="en-US" dirty="0"/>
            </a:br>
            <a:r>
              <a:rPr lang="en-US" sz="1200" b="0" dirty="0">
                <a:solidFill>
                  <a:srgbClr val="00B050"/>
                </a:solidFill>
              </a:rPr>
              <a:t>Completed in 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58285-1EBD-6469-6C1A-324AFFD77D68}"/>
              </a:ext>
            </a:extLst>
          </p:cNvPr>
          <p:cNvSpPr txBox="1"/>
          <p:nvPr/>
        </p:nvSpPr>
        <p:spPr>
          <a:xfrm>
            <a:off x="124407" y="691334"/>
            <a:ext cx="868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~120 material specimens tested: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Graphite, </a:t>
            </a:r>
            <a:r>
              <a:rPr lang="en-US" sz="1400" dirty="0" err="1">
                <a:latin typeface="Helvetica" panose="020B0604020202020204" pitchFamily="34" charset="0"/>
                <a:cs typeface="Helvetica" panose="020B0604020202020204" pitchFamily="34" charset="0"/>
              </a:rPr>
              <a:t>Ti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alloys, Beryllium, Nanofiber mats, High-Entropy alloys, </a:t>
            </a:r>
            <a:r>
              <a:rPr lang="en-US" sz="1400" dirty="0" err="1">
                <a:latin typeface="Helvetica" panose="020B0604020202020204" pitchFamily="34" charset="0"/>
                <a:cs typeface="Helvetica" panose="020B0604020202020204" pitchFamily="34" charset="0"/>
              </a:rPr>
              <a:t>Sigraflex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, TFGR tungsten, </a:t>
            </a:r>
            <a:r>
              <a:rPr lang="en-US" sz="1400" dirty="0" err="1">
                <a:latin typeface="Helvetica" panose="020B0604020202020204" pitchFamily="34" charset="0"/>
                <a:cs typeface="Helvetica" panose="020B0604020202020204" pitchFamily="34" charset="0"/>
              </a:rPr>
              <a:t>SiC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/</a:t>
            </a:r>
            <a:r>
              <a:rPr lang="en-US" sz="1400" dirty="0" err="1">
                <a:latin typeface="Helvetica" panose="020B0604020202020204" pitchFamily="34" charset="0"/>
                <a:cs typeface="Helvetica" panose="020B0604020202020204" pitchFamily="34" charset="0"/>
              </a:rPr>
              <a:t>SiC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composite</a:t>
            </a:r>
            <a:endParaRPr lang="en-US" sz="14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Now planning post-irradiation examination at several institutions </a:t>
            </a:r>
            <a:endParaRPr lang="en-US" sz="14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5B5C05-FA9B-32BC-73DD-BEE26BC453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4367" y="1870833"/>
            <a:ext cx="2560320" cy="19202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818E53-7D1E-080A-0900-9E68573FCC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0829" y="1870833"/>
            <a:ext cx="1524000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92ADF1-3925-4F34-ECF5-916C1C3074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12" y="3273060"/>
            <a:ext cx="1906352" cy="12709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B96F08-3CC7-E659-815D-DB11DFE5DC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093" y="1870833"/>
            <a:ext cx="1280160" cy="19202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DEEDE4-286A-738A-A5E6-11FE361CD7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195" y="1870833"/>
            <a:ext cx="1939122" cy="1292748"/>
          </a:xfrm>
          <a:prstGeom prst="rect">
            <a:avLst/>
          </a:prstGeom>
        </p:spPr>
      </p:pic>
      <p:pic>
        <p:nvPicPr>
          <p:cNvPr id="16" name="Picture 15" descr="RaDIATE Red Transparent BG.png">
            <a:extLst>
              <a:ext uri="{FF2B5EF4-FFF2-40B4-BE49-F238E27FC236}">
                <a16:creationId xmlns:a16="http://schemas.microsoft.com/office/drawing/2014/main" id="{0E52361D-4186-4FF4-8ED5-EF0B863F06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3463" y="108886"/>
            <a:ext cx="321937" cy="3998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3BFD6D-B875-4A6D-A805-FF2FC08702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927" y="70375"/>
            <a:ext cx="471682" cy="469935"/>
          </a:xfrm>
          <a:prstGeom prst="rect">
            <a:avLst/>
          </a:prstGeom>
        </p:spPr>
      </p:pic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1B17112A-6DD5-4878-BC26-7161F3B560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1974" y="177475"/>
            <a:ext cx="1458913" cy="275751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B234A2C0-1F3E-4731-B436-26CD800063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70963" y="125498"/>
            <a:ext cx="1184307" cy="3596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02431C-084A-C9FC-D664-212BD988999C}"/>
              </a:ext>
            </a:extLst>
          </p:cNvPr>
          <p:cNvSpPr txBox="1"/>
          <p:nvPr/>
        </p:nvSpPr>
        <p:spPr>
          <a:xfrm>
            <a:off x="4336737" y="4143851"/>
            <a:ext cx="4422942" cy="40011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N. </a:t>
            </a:r>
            <a:r>
              <a:rPr lang="en-US" sz="2000" dirty="0" err="1">
                <a:solidFill>
                  <a:schemeClr val="bg1"/>
                </a:solidFill>
              </a:rPr>
              <a:t>Solieri’s</a:t>
            </a:r>
            <a:r>
              <a:rPr lang="en-US" sz="2000" dirty="0">
                <a:solidFill>
                  <a:schemeClr val="bg1"/>
                </a:solidFill>
              </a:rPr>
              <a:t> and S. </a:t>
            </a:r>
            <a:r>
              <a:rPr lang="en-US" sz="2000" dirty="0" err="1">
                <a:solidFill>
                  <a:schemeClr val="bg1"/>
                </a:solidFill>
              </a:rPr>
              <a:t>Makimura’s</a:t>
            </a:r>
            <a:r>
              <a:rPr lang="en-US" sz="2000" dirty="0">
                <a:solidFill>
                  <a:schemeClr val="bg1"/>
                </a:solidFill>
              </a:rPr>
              <a:t> talks today</a:t>
            </a:r>
          </a:p>
        </p:txBody>
      </p:sp>
    </p:spTree>
    <p:extLst>
      <p:ext uri="{BB962C8B-B14F-4D97-AF65-F5344CB8AC3E}">
        <p14:creationId xmlns:p14="http://schemas.microsoft.com/office/powerpoint/2010/main" val="2631036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BD66ED-F7BB-4A26-8B43-386D8FD57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Tools to Support R&amp;D Program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996C5-57F6-447C-A84A-855AEA7325C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6/26/2023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C1A01-8624-4E4B-9DC0-200B191A5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Frederique Pellemoine | RaDIATE Collaboration Update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781FE-CC1F-4E29-B644-7976E88E0B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009B-CB69-E04A-B9B3-34B26D69E9CF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2" name="Content Placeholder 10">
            <a:extLst>
              <a:ext uri="{FF2B5EF4-FFF2-40B4-BE49-F238E27FC236}">
                <a16:creationId xmlns:a16="http://schemas.microsoft.com/office/drawing/2014/main" id="{E5C637BF-16B5-4A0D-B481-8C62887C786F}"/>
              </a:ext>
            </a:extLst>
          </p:cNvPr>
          <p:cNvSpPr txBox="1">
            <a:spLocks/>
          </p:cNvSpPr>
          <p:nvPr/>
        </p:nvSpPr>
        <p:spPr>
          <a:xfrm>
            <a:off x="165876" y="575733"/>
            <a:ext cx="5320524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8325" lvl="1" indent="-285750">
              <a:spcBef>
                <a:spcPts val="0"/>
              </a:spcBef>
              <a:buFont typeface="Helvetica" panose="020B0604020202020204" pitchFamily="34" charset="0"/>
              <a:buChar char="−"/>
            </a:pPr>
            <a:endParaRPr lang="en-US" sz="1400" dirty="0"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</a:pPr>
            <a:r>
              <a:rPr lang="en-US" sz="1600" dirty="0"/>
              <a:t>Alternative thermal shock method</a:t>
            </a:r>
          </a:p>
          <a:p>
            <a:pPr marL="568325" lvl="1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400" dirty="0"/>
              <a:t>Use of electron beams, lasers, or other techniques to induce thermal shock (reduce R&amp;D cycle length)</a:t>
            </a:r>
          </a:p>
          <a:p>
            <a:pPr marL="568325" lvl="1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1400" dirty="0"/>
          </a:p>
          <a:p>
            <a:pPr>
              <a:spcBef>
                <a:spcPts val="0"/>
              </a:spcBef>
            </a:pPr>
            <a:r>
              <a:rPr lang="en-US" sz="1600" dirty="0"/>
              <a:t>Ab initio and molecular dynamics (MD) modeling </a:t>
            </a:r>
          </a:p>
          <a:p>
            <a:pPr marL="568325" lvl="1" indent="-285750">
              <a:spcBef>
                <a:spcPts val="0"/>
              </a:spcBef>
              <a:buFont typeface="Helvetica" panose="020B0604020202020204" pitchFamily="34" charset="0"/>
              <a:buChar char="−"/>
            </a:pPr>
            <a:r>
              <a:rPr lang="en-US" sz="1400" dirty="0"/>
              <a:t>still not yet mature enough to model atomistic changes to micro-structural evolution to macro-properties of real-world materials. Prediction of fundamental response of various material classes to irradiation helps steer material choices and experiment design for future irradiation studies</a:t>
            </a:r>
          </a:p>
          <a:p>
            <a:pPr marL="568325" lvl="1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1400" dirty="0"/>
          </a:p>
          <a:p>
            <a:pPr marL="568325" lvl="1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1400" dirty="0"/>
          </a:p>
        </p:txBody>
      </p:sp>
      <p:pic>
        <p:nvPicPr>
          <p:cNvPr id="20" name="Picture 19" descr="RaDIATE Red Transparent BG.png">
            <a:extLst>
              <a:ext uri="{FF2B5EF4-FFF2-40B4-BE49-F238E27FC236}">
                <a16:creationId xmlns:a16="http://schemas.microsoft.com/office/drawing/2014/main" id="{D9436311-2078-4824-BCEF-C50971D17F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3463" y="101571"/>
            <a:ext cx="321937" cy="3998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1E1AEA-8ADB-4B58-B1E2-12AD117301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202" y="1007904"/>
            <a:ext cx="2182413" cy="246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1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1784301E-0D38-796A-5BE6-F579D2FE5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78" y="1065125"/>
            <a:ext cx="5774740" cy="343311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a-DK" sz="1600" dirty="0"/>
              <a:t>Ti alloy Radiation Damage Modeling at PNNL ongoing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Collaboration with Computation Materials Group at University of Wisconsin – Madison</a:t>
            </a:r>
          </a:p>
          <a:p>
            <a:pPr marL="568325" lvl="1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400" dirty="0"/>
              <a:t>Modeling of He gas bubbles in Beryllium – ongoing</a:t>
            </a:r>
          </a:p>
          <a:p>
            <a:pPr marL="858837" lvl="2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400" dirty="0"/>
              <a:t>	the shape of He bubble in Be is ellipsoid-like, which is consistent with earlier experimental observations </a:t>
            </a:r>
          </a:p>
          <a:p>
            <a:pPr marL="568325" lvl="1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400" dirty="0"/>
              <a:t>Modeling of radiation damage in High Entropy Alloys – starting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Need more experimental data from irradiation station</a:t>
            </a:r>
            <a:br>
              <a:rPr lang="en-US" sz="1600" dirty="0"/>
            </a:br>
            <a:r>
              <a:rPr lang="en-US" sz="1600" dirty="0"/>
              <a:t>(proton, Heavy ion, …) with controlled parameters </a:t>
            </a:r>
            <a:br>
              <a:rPr lang="en-US" sz="1600" dirty="0"/>
            </a:br>
            <a:r>
              <a:rPr lang="en-US" sz="1600" dirty="0"/>
              <a:t> to validate our models</a:t>
            </a:r>
          </a:p>
          <a:p>
            <a:pPr marL="568325" lvl="1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400" dirty="0"/>
              <a:t>Irradiation with low energy heavy ion under </a:t>
            </a:r>
            <a:br>
              <a:rPr lang="en-US" sz="1400" dirty="0"/>
            </a:br>
            <a:r>
              <a:rPr lang="en-US" sz="1400" dirty="0"/>
              <a:t>preparation with Prof. </a:t>
            </a:r>
            <a:r>
              <a:rPr lang="en-US" sz="1400" dirty="0" err="1"/>
              <a:t>Couet</a:t>
            </a:r>
            <a:r>
              <a:rPr lang="en-US" sz="1400" dirty="0"/>
              <a:t> 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0655A45F-D5DC-0918-3814-1CE13F88A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 Initio and Molecular Dynamics Material Modeling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9B96F-42A3-340F-5373-960E486D794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6/26/2023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C39B4-2083-B4EB-7560-89250DA136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Frederique Pellemoine | RaDIATE Collaboration Update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8D770-125C-AB96-C35C-03F3832989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009B-CB69-E04A-B9B3-34B26D69E9CF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4" name="Picture 13" descr="RaDIATE Red Transparent BG.png">
            <a:extLst>
              <a:ext uri="{FF2B5EF4-FFF2-40B4-BE49-F238E27FC236}">
                <a16:creationId xmlns:a16="http://schemas.microsoft.com/office/drawing/2014/main" id="{1171DD32-FC73-466C-A94B-CA9CBFFE54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3463" y="101571"/>
            <a:ext cx="321937" cy="3998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9D16426-2A54-4075-B03E-CC17054A4C78}"/>
              </a:ext>
            </a:extLst>
          </p:cNvPr>
          <p:cNvSpPr txBox="1"/>
          <p:nvPr/>
        </p:nvSpPr>
        <p:spPr>
          <a:xfrm>
            <a:off x="660260" y="4212250"/>
            <a:ext cx="30694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>
                <a:solidFill>
                  <a:srgbClr val="2E2C61"/>
                </a:solidFill>
                <a:latin typeface="Calibri" panose="020F0502020204030204"/>
                <a:ea typeface="+mn-ea"/>
                <a:cs typeface="+mn-cs"/>
              </a:rPr>
              <a:t>J. Xi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al., J. Nuclear Materials 576 (2023) 154249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6063F5CB-0E9B-4F79-854D-651DDFD86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172" y="3066614"/>
            <a:ext cx="3868488" cy="159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E56BBA2-CEC0-43D2-B26F-6F9A93112B24}"/>
              </a:ext>
            </a:extLst>
          </p:cNvPr>
          <p:cNvSpPr txBox="1"/>
          <p:nvPr/>
        </p:nvSpPr>
        <p:spPr>
          <a:xfrm>
            <a:off x="636588" y="4439787"/>
            <a:ext cx="425301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Klimenkov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al., J. Nuclear Materials 443 issues 1-3 (2013) 409-416</a:t>
            </a: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94628707-E1AD-43C6-824C-A28499C544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695606" y="2173376"/>
            <a:ext cx="1333314" cy="132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95C745-2B28-58D5-2BBD-B7DFD7442F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3761" y="596965"/>
            <a:ext cx="2679455" cy="1044410"/>
          </a:xfrm>
          <a:prstGeom prst="rect">
            <a:avLst/>
          </a:prstGeom>
        </p:spPr>
      </p:pic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47BD0077-82D4-403A-9A25-8B94458252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710" y="2495790"/>
            <a:ext cx="1333314" cy="367662"/>
          </a:xfrm>
          <a:prstGeom prst="rect">
            <a:avLst/>
          </a:prstGeom>
        </p:spPr>
      </p:pic>
      <p:pic>
        <p:nvPicPr>
          <p:cNvPr id="13" name="Picture 12" descr="pnnl image.png">
            <a:extLst>
              <a:ext uri="{FF2B5EF4-FFF2-40B4-BE49-F238E27FC236}">
                <a16:creationId xmlns:a16="http://schemas.microsoft.com/office/drawing/2014/main" id="{461EBEF8-8447-CC12-FAE7-8AA74A82F3D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444" y="1458131"/>
            <a:ext cx="1018750" cy="4310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0A7AA1-123D-05DE-22C7-A6642BE26A70}"/>
              </a:ext>
            </a:extLst>
          </p:cNvPr>
          <p:cNvSpPr txBox="1"/>
          <p:nvPr/>
        </p:nvSpPr>
        <p:spPr>
          <a:xfrm>
            <a:off x="159718" y="576633"/>
            <a:ext cx="4729885" cy="40011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G. Arora’s and A. Casella’s talks on Thursday</a:t>
            </a:r>
          </a:p>
        </p:txBody>
      </p:sp>
    </p:spTree>
    <p:extLst>
      <p:ext uri="{BB962C8B-B14F-4D97-AF65-F5344CB8AC3E}">
        <p14:creationId xmlns:p14="http://schemas.microsoft.com/office/powerpoint/2010/main" val="1085515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451B62FB-5088-4959-9450-AD9BDDF04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6443221" cy="3794522"/>
          </a:xfrm>
        </p:spPr>
        <p:txBody>
          <a:bodyPr/>
          <a:lstStyle/>
          <a:p>
            <a:pPr marL="9525" lvl="2"/>
            <a:r>
              <a:rPr lang="en-US" sz="1800" b="1" dirty="0">
                <a:solidFill>
                  <a:srgbClr val="004C97"/>
                </a:solidFill>
              </a:rPr>
              <a:t>High-Entropy Alloy (HEA) development at UW-M</a:t>
            </a:r>
          </a:p>
          <a:p>
            <a:pPr marL="295275" lvl="2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400" dirty="0">
                <a:cs typeface="Calibri" panose="020F0502020204030204" pitchFamily="34" charset="0"/>
              </a:rPr>
              <a:t>Alloys consisting of 3 or more principal elements with </a:t>
            </a:r>
            <a:r>
              <a:rPr lang="en-US" sz="1400" dirty="0" err="1">
                <a:cs typeface="Calibri" panose="020F0502020204030204" pitchFamily="34" charset="0"/>
              </a:rPr>
              <a:t>Equi</a:t>
            </a:r>
            <a:r>
              <a:rPr lang="en-US" sz="1400" dirty="0">
                <a:cs typeface="Calibri" panose="020F0502020204030204" pitchFamily="34" charset="0"/>
              </a:rPr>
              <a:t>-atomic or near </a:t>
            </a:r>
            <a:r>
              <a:rPr lang="en-US" sz="1400" dirty="0" err="1">
                <a:cs typeface="Calibri" panose="020F0502020204030204" pitchFamily="34" charset="0"/>
              </a:rPr>
              <a:t>equi</a:t>
            </a:r>
            <a:r>
              <a:rPr lang="en-US" sz="1400" dirty="0">
                <a:cs typeface="Calibri" panose="020F0502020204030204" pitchFamily="34" charset="0"/>
              </a:rPr>
              <a:t>-atomic composition</a:t>
            </a:r>
          </a:p>
          <a:p>
            <a:pPr marL="295275" lvl="2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400" dirty="0">
                <a:cs typeface="Calibri" panose="020F0502020204030204" pitchFamily="34" charset="0"/>
              </a:rPr>
              <a:t>Excellent inherent properties including enhanced radiation damage resistance</a:t>
            </a:r>
          </a:p>
          <a:p>
            <a:pPr marL="295275" lvl="2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400" dirty="0">
                <a:cs typeface="Calibri" panose="020F0502020204030204" pitchFamily="34" charset="0"/>
              </a:rPr>
              <a:t>ECRP awarded in July 2022 to support novel material development over 5 years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F0C2559A-4DB0-41FD-B6F0-23EB094B8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Novel Targetry Materials: HEAs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EEA40-8CCE-4289-83B1-890DA956631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6/26/2023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CF133-BB8E-4D32-80DD-6CA2AF6507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Frederique Pellemoine | RaDIATE Collaboration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E2038-1BC6-451A-870F-C000D5E630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009B-CB69-E04A-B9B3-34B26D69E9CF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22" name="Picture 21" descr="A picture containing different, arranged, several&#10;&#10;Description automatically generated">
            <a:extLst>
              <a:ext uri="{FF2B5EF4-FFF2-40B4-BE49-F238E27FC236}">
                <a16:creationId xmlns:a16="http://schemas.microsoft.com/office/drawing/2014/main" id="{9EDD43CC-036E-4CFD-B91F-D554E74C1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738" y="787721"/>
            <a:ext cx="2255579" cy="116697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D9F92FA-CCA7-4809-80AA-9E0E2E3FD4AA}"/>
              </a:ext>
            </a:extLst>
          </p:cNvPr>
          <p:cNvSpPr txBox="1"/>
          <p:nvPr/>
        </p:nvSpPr>
        <p:spPr>
          <a:xfrm>
            <a:off x="6809695" y="1770917"/>
            <a:ext cx="2312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505050"/>
                </a:solidFill>
                <a:latin typeface="Helvetica"/>
              </a:rPr>
              <a:t>(a) Conventional alloy, (b) High-entropy alloy (Miracle &amp; </a:t>
            </a:r>
            <a:r>
              <a:rPr lang="en-US" sz="800" dirty="0" err="1">
                <a:solidFill>
                  <a:srgbClr val="505050"/>
                </a:solidFill>
                <a:latin typeface="Helvetica"/>
              </a:rPr>
              <a:t>Senkov</a:t>
            </a:r>
            <a:r>
              <a:rPr lang="en-US" sz="800" dirty="0">
                <a:solidFill>
                  <a:srgbClr val="505050"/>
                </a:solidFill>
                <a:latin typeface="Helvetica"/>
              </a:rPr>
              <a:t>, 2016)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12D13F-1964-4A3B-B966-FA5CD97FF2F1}"/>
              </a:ext>
            </a:extLst>
          </p:cNvPr>
          <p:cNvSpPr txBox="1"/>
          <p:nvPr/>
        </p:nvSpPr>
        <p:spPr>
          <a:xfrm>
            <a:off x="7656407" y="1410825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505050"/>
                </a:solidFill>
                <a:latin typeface="Helvetica"/>
              </a:rPr>
              <a:t>(a)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CCB2C9-0CFD-46D1-BA59-551EC6A17DEB}"/>
              </a:ext>
            </a:extLst>
          </p:cNvPr>
          <p:cNvSpPr txBox="1"/>
          <p:nvPr/>
        </p:nvSpPr>
        <p:spPr>
          <a:xfrm>
            <a:off x="8820865" y="1410492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rgbClr val="505050"/>
                </a:solidFill>
                <a:latin typeface="Helvetica"/>
              </a:rPr>
              <a:t>(b)</a:t>
            </a:r>
          </a:p>
        </p:txBody>
      </p:sp>
      <p:pic>
        <p:nvPicPr>
          <p:cNvPr id="27" name="Picture 26" descr="RaDIATE Red Transparent BG.png">
            <a:extLst>
              <a:ext uri="{FF2B5EF4-FFF2-40B4-BE49-F238E27FC236}">
                <a16:creationId xmlns:a16="http://schemas.microsoft.com/office/drawing/2014/main" id="{B5607F80-51C4-4415-83D0-D7121FF655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3463" y="101571"/>
            <a:ext cx="321937" cy="399866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5D1DF290-6679-4C10-B19F-1C16CC403C24}"/>
              </a:ext>
            </a:extLst>
          </p:cNvPr>
          <p:cNvGrpSpPr>
            <a:grpSpLocks noChangeAspect="1"/>
          </p:cNvGrpSpPr>
          <p:nvPr/>
        </p:nvGrpSpPr>
        <p:grpSpPr>
          <a:xfrm>
            <a:off x="228600" y="2201298"/>
            <a:ext cx="2376869" cy="1908631"/>
            <a:chOff x="3836705" y="1430478"/>
            <a:chExt cx="4379755" cy="351695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9B721F9-1ECC-4896-A96E-DF9DF1C409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36705" y="1430478"/>
              <a:ext cx="4379755" cy="3516952"/>
              <a:chOff x="4019907" y="149934"/>
              <a:chExt cx="4615612" cy="3706346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0371ADB4-FF36-4AC1-A251-8D1B24C597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79757" y="655881"/>
                <a:ext cx="4077222" cy="3200399"/>
              </a:xfrm>
              <a:prstGeom prst="rect">
                <a:avLst/>
              </a:prstGeom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B865427-B3E5-4C00-A614-B168BB595B59}"/>
                  </a:ext>
                </a:extLst>
              </p:cNvPr>
              <p:cNvSpPr txBox="1"/>
              <p:nvPr/>
            </p:nvSpPr>
            <p:spPr>
              <a:xfrm>
                <a:off x="4019907" y="149934"/>
                <a:ext cx="4615612" cy="5976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low density high entropy alloy</a:t>
                </a:r>
              </a:p>
            </p:txBody>
          </p: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9B9D558D-761F-43A8-AC84-5C75B88B79F3}"/>
                  </a:ext>
                </a:extLst>
              </p:cNvPr>
              <p:cNvCxnSpPr/>
              <p:nvPr/>
            </p:nvCxnSpPr>
            <p:spPr>
              <a:xfrm flipH="1" flipV="1">
                <a:off x="6352194" y="611173"/>
                <a:ext cx="138224" cy="361508"/>
              </a:xfrm>
              <a:prstGeom prst="straightConnector1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68F6D95-5B1C-4854-9BAF-323B899B81E1}"/>
                </a:ext>
              </a:extLst>
            </p:cNvPr>
            <p:cNvSpPr/>
            <p:nvPr/>
          </p:nvSpPr>
          <p:spPr>
            <a:xfrm rot="1011942">
              <a:off x="6152601" y="2197932"/>
              <a:ext cx="680488" cy="255184"/>
            </a:xfrm>
            <a:prstGeom prst="ellipse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9BCFCB30-0AF4-48B2-B16C-4C3C8C949590}"/>
              </a:ext>
            </a:extLst>
          </p:cNvPr>
          <p:cNvSpPr/>
          <p:nvPr/>
        </p:nvSpPr>
        <p:spPr>
          <a:xfrm>
            <a:off x="92536" y="4166854"/>
            <a:ext cx="335767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accent6">
                    <a:lumMod val="50000"/>
                  </a:schemeClr>
                </a:solidFill>
              </a:rPr>
              <a:t>Youssef et al., Materials Research Letters, 95-99 (2015)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2970A0F-8261-4613-9CD7-7AB99CE4D223}"/>
              </a:ext>
            </a:extLst>
          </p:cNvPr>
          <p:cNvSpPr txBox="1"/>
          <p:nvPr/>
        </p:nvSpPr>
        <p:spPr>
          <a:xfrm>
            <a:off x="3960732" y="2001125"/>
            <a:ext cx="2373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Irradiation tolerant properties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01AD4D7-7DCF-498A-B4B5-5948BB1206F6}"/>
              </a:ext>
            </a:extLst>
          </p:cNvPr>
          <p:cNvSpPr/>
          <p:nvPr/>
        </p:nvSpPr>
        <p:spPr>
          <a:xfrm>
            <a:off x="3749973" y="3918339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solidFill>
                  <a:schemeClr val="accent6">
                    <a:lumMod val="50000"/>
                  </a:schemeClr>
                </a:solidFill>
              </a:rPr>
              <a:t>Lu, </a:t>
            </a:r>
            <a:r>
              <a:rPr lang="en-US" sz="1050" dirty="0" err="1">
                <a:solidFill>
                  <a:schemeClr val="accent6">
                    <a:lumMod val="50000"/>
                  </a:schemeClr>
                </a:solidFill>
              </a:rPr>
              <a:t>Chenyang</a:t>
            </a:r>
            <a:r>
              <a:rPr lang="en-US" sz="1050" dirty="0">
                <a:solidFill>
                  <a:schemeClr val="accent6">
                    <a:lumMod val="50000"/>
                  </a:schemeClr>
                </a:solidFill>
              </a:rPr>
              <a:t>, et al. Nature communications 7.1 (2016): 1-8</a:t>
            </a:r>
            <a:endParaRPr lang="en-US" sz="3200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FDE7591-6B01-4341-9AB0-84763494EE93}"/>
              </a:ext>
            </a:extLst>
          </p:cNvPr>
          <p:cNvGrpSpPr>
            <a:grpSpLocks noChangeAspect="1"/>
          </p:cNvGrpSpPr>
          <p:nvPr/>
        </p:nvGrpSpPr>
        <p:grpSpPr>
          <a:xfrm>
            <a:off x="3522042" y="2283635"/>
            <a:ext cx="3168464" cy="1441751"/>
            <a:chOff x="2161022" y="3352799"/>
            <a:chExt cx="7320436" cy="3331030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D4D4256-F233-445D-A874-632075FD2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51522" y="3429000"/>
              <a:ext cx="7129936" cy="3254829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89916AB-734C-41D7-96D7-73A31D747E7C}"/>
                </a:ext>
              </a:extLst>
            </p:cNvPr>
            <p:cNvSpPr/>
            <p:nvPr/>
          </p:nvSpPr>
          <p:spPr>
            <a:xfrm>
              <a:off x="2161022" y="3352799"/>
              <a:ext cx="381000" cy="326572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1C2B6DA2-159F-4838-AEAB-7D0236F151CF}"/>
              </a:ext>
            </a:extLst>
          </p:cNvPr>
          <p:cNvSpPr txBox="1"/>
          <p:nvPr/>
        </p:nvSpPr>
        <p:spPr>
          <a:xfrm>
            <a:off x="6754277" y="2806872"/>
            <a:ext cx="1567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505050"/>
                </a:solidFill>
                <a:latin typeface="Helvetica"/>
              </a:rPr>
              <a:t>Reduction in irradiation-induced void distribution in nickel and multi-component HEAs after 3-MeV Ni+ ion irradiation at 773 K</a:t>
            </a:r>
          </a:p>
        </p:txBody>
      </p:sp>
      <p:pic>
        <p:nvPicPr>
          <p:cNvPr id="26" name="Picture 25" descr="A picture containing icon&#10;&#10;Description automatically generated">
            <a:extLst>
              <a:ext uri="{FF2B5EF4-FFF2-40B4-BE49-F238E27FC236}">
                <a16:creationId xmlns:a16="http://schemas.microsoft.com/office/drawing/2014/main" id="{16DB4370-233B-4CA0-8B8A-63F675BCC0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1824" y="173481"/>
            <a:ext cx="1458913" cy="2757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B4190E-6320-F870-1154-41A3BE540F24}"/>
              </a:ext>
            </a:extLst>
          </p:cNvPr>
          <p:cNvSpPr txBox="1"/>
          <p:nvPr/>
        </p:nvSpPr>
        <p:spPr>
          <a:xfrm>
            <a:off x="4299975" y="4195400"/>
            <a:ext cx="3356432" cy="40011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K. </a:t>
            </a:r>
            <a:r>
              <a:rPr lang="en-US" sz="2000" dirty="0" err="1">
                <a:solidFill>
                  <a:schemeClr val="bg1"/>
                </a:solidFill>
              </a:rPr>
              <a:t>Ammigan’s</a:t>
            </a:r>
            <a:r>
              <a:rPr lang="en-US" sz="2000" dirty="0">
                <a:solidFill>
                  <a:schemeClr val="bg1"/>
                </a:solidFill>
              </a:rPr>
              <a:t> talk on Thursday</a:t>
            </a:r>
          </a:p>
        </p:txBody>
      </p:sp>
    </p:spTree>
    <p:extLst>
      <p:ext uri="{BB962C8B-B14F-4D97-AF65-F5344CB8AC3E}">
        <p14:creationId xmlns:p14="http://schemas.microsoft.com/office/powerpoint/2010/main" val="155118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5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727E6-CC47-470C-C50F-0A67FAC69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Entropy Alloy Design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A4AA9-5F48-C857-7486-B70FE306B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2" y="733426"/>
            <a:ext cx="5000625" cy="3394472"/>
          </a:xfrm>
        </p:spPr>
        <p:txBody>
          <a:bodyPr/>
          <a:lstStyle/>
          <a:p>
            <a:r>
              <a:rPr lang="en-US" sz="1500" dirty="0"/>
              <a:t>Cr-Mn-V base ternary to avoid high activation elements</a:t>
            </a:r>
          </a:p>
          <a:p>
            <a:pPr lvl="1"/>
            <a:r>
              <a:rPr lang="en-US" sz="1275" dirty="0"/>
              <a:t>Single phase BCC crystals</a:t>
            </a:r>
          </a:p>
          <a:p>
            <a:r>
              <a:rPr lang="en-US" sz="1500" dirty="0"/>
              <a:t>Additional elements for improved strength…</a:t>
            </a:r>
          </a:p>
          <a:p>
            <a:pPr lvl="1"/>
            <a:r>
              <a:rPr lang="en-US" sz="1275" dirty="0" err="1"/>
              <a:t>Ti</a:t>
            </a:r>
            <a:r>
              <a:rPr lang="en-US" sz="1275" dirty="0"/>
              <a:t> as impurity getter (forming </a:t>
            </a:r>
            <a:r>
              <a:rPr lang="en-US" sz="1275" dirty="0" err="1"/>
              <a:t>Ti</a:t>
            </a:r>
            <a:r>
              <a:rPr lang="en-US" sz="1275" dirty="0"/>
              <a:t>-(CON))</a:t>
            </a:r>
          </a:p>
          <a:p>
            <a:pPr lvl="1"/>
            <a:r>
              <a:rPr lang="en-US" sz="1275" dirty="0"/>
              <a:t>Al as BCC phase stabilizer</a:t>
            </a:r>
          </a:p>
          <a:p>
            <a:pPr lvl="1"/>
            <a:r>
              <a:rPr lang="en-US" sz="1275" dirty="0"/>
              <a:t>Co to form semi-coherent B2 phase for strengthening</a:t>
            </a:r>
          </a:p>
          <a:p>
            <a:r>
              <a:rPr lang="en-US" sz="1500" dirty="0"/>
              <a:t>High throughput search of compositional space using CALPHAD</a:t>
            </a:r>
          </a:p>
          <a:p>
            <a:pPr lvl="1"/>
            <a:r>
              <a:rPr lang="en-US" sz="1200" dirty="0"/>
              <a:t>Filter by range of BCC/BC phases, density, specific heat, CTE</a:t>
            </a:r>
          </a:p>
          <a:p>
            <a:r>
              <a:rPr lang="en-US" sz="1425" dirty="0"/>
              <a:t>Most promising compositions to be manufactured, irradiated, physical properties tested</a:t>
            </a:r>
          </a:p>
          <a:p>
            <a:r>
              <a:rPr lang="en-US" sz="1425" dirty="0"/>
              <a:t>Proton irradiations of selected compositions at the University of Wisconsin Ion Beam Laboratory </a:t>
            </a:r>
          </a:p>
          <a:p>
            <a:pPr lvl="1"/>
            <a:endParaRPr lang="en-US" sz="1275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EABEE-717C-1543-7AF8-7902CB87B3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60DC76E1-FAF5-444F-BEEB-BEBA751C318D}" type="slidenum">
              <a:rPr lang="en-US">
                <a:solidFill>
                  <a:srgbClr val="000000"/>
                </a:solidFill>
                <a:latin typeface="Times New Roman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27</a:t>
            </a:fld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CC3EAD8-4C5C-A225-5C8C-672758D4D255}"/>
              </a:ext>
            </a:extLst>
          </p:cNvPr>
          <p:cNvGraphicFramePr>
            <a:graphicFrameLocks/>
          </p:cNvGraphicFramePr>
          <p:nvPr/>
        </p:nvGraphicFramePr>
        <p:xfrm>
          <a:off x="5143501" y="957888"/>
          <a:ext cx="3800474" cy="2369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5CDB825-5178-AE7A-F8F6-2DD9BD16A764}"/>
              </a:ext>
            </a:extLst>
          </p:cNvPr>
          <p:cNvGraphicFramePr/>
          <p:nvPr/>
        </p:nvGraphicFramePr>
        <p:xfrm>
          <a:off x="560008" y="2966458"/>
          <a:ext cx="5921757" cy="3298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0DA91E0E-936F-DADA-FD38-DA4B3AA525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914" y="57151"/>
            <a:ext cx="1984076" cy="54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9520F6-8203-26F1-1D5C-D9B44C7B086D}"/>
              </a:ext>
            </a:extLst>
          </p:cNvPr>
          <p:cNvSpPr txBox="1"/>
          <p:nvPr/>
        </p:nvSpPr>
        <p:spPr>
          <a:xfrm>
            <a:off x="5355768" y="3452690"/>
            <a:ext cx="3614066" cy="40011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N. CRNKOVICH’s talk on Thursday</a:t>
            </a:r>
          </a:p>
        </p:txBody>
      </p:sp>
    </p:spTree>
    <p:extLst>
      <p:ext uri="{BB962C8B-B14F-4D97-AF65-F5344CB8AC3E}">
        <p14:creationId xmlns:p14="http://schemas.microsoft.com/office/powerpoint/2010/main" val="21038731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EEA40-8CCE-4289-83B1-890DA956631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6/26/2023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CF133-BB8E-4D32-80DD-6CA2AF6507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Frederique Pellemoine | RaDIATE Collaboration Update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E2038-1BC6-451A-870F-C000D5E630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F0C2559A-4DB0-41FD-B6F0-23EB094B8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/>
          <a:lstStyle/>
          <a:p>
            <a:r>
              <a:rPr lang="en-US" dirty="0"/>
              <a:t>Novel Targetry Materials: </a:t>
            </a:r>
            <a:r>
              <a:rPr lang="en-US" dirty="0" err="1"/>
              <a:t>Electrospun</a:t>
            </a:r>
            <a:r>
              <a:rPr lang="en-US" dirty="0"/>
              <a:t> Nanofibers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46F42E-3B96-4FA8-B19D-35F767CBA9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023"/>
          <a:stretch/>
        </p:blipFill>
        <p:spPr>
          <a:xfrm>
            <a:off x="95729" y="2004165"/>
            <a:ext cx="3544759" cy="16482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122A9B-8728-4143-9455-3A6BEFDA0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0901" y="2145920"/>
            <a:ext cx="2255893" cy="16755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CC862F-C620-4C38-86F0-D855B8D74BD3}"/>
              </a:ext>
            </a:extLst>
          </p:cNvPr>
          <p:cNvSpPr txBox="1"/>
          <p:nvPr/>
        </p:nvSpPr>
        <p:spPr>
          <a:xfrm>
            <a:off x="3594180" y="3870395"/>
            <a:ext cx="21726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505050"/>
                </a:solidFill>
                <a:latin typeface="Helvetica"/>
              </a:rPr>
              <a:t>Electro-spinning set-up at Fermilab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539C7C-5B8C-4160-90E4-A7D8CF17302A}"/>
              </a:ext>
            </a:extLst>
          </p:cNvPr>
          <p:cNvSpPr txBox="1"/>
          <p:nvPr/>
        </p:nvSpPr>
        <p:spPr>
          <a:xfrm>
            <a:off x="375506" y="3652446"/>
            <a:ext cx="29063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505050"/>
                </a:solidFill>
                <a:latin typeface="Helvetica"/>
              </a:rPr>
              <a:t>Electrostatically driven electrospinning process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6345A55-202F-40FC-9064-10C9069FFDD4}"/>
              </a:ext>
            </a:extLst>
          </p:cNvPr>
          <p:cNvSpPr txBox="1">
            <a:spLocks/>
          </p:cNvSpPr>
          <p:nvPr/>
        </p:nvSpPr>
        <p:spPr>
          <a:xfrm>
            <a:off x="152225" y="578829"/>
            <a:ext cx="8839549" cy="233577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lvl="2" indent="0">
              <a:buFont typeface="Arial" charset="0"/>
              <a:buNone/>
            </a:pPr>
            <a:r>
              <a:rPr lang="en-US" sz="1800" b="1" dirty="0">
                <a:solidFill>
                  <a:srgbClr val="004C97"/>
                </a:solidFill>
              </a:rPr>
              <a:t>Nanofiber electro-spinning at Fermilab</a:t>
            </a:r>
          </a:p>
          <a:p>
            <a:pPr marL="295275" lvl="2" indent="-285750"/>
            <a:r>
              <a:rPr lang="en-US" dirty="0">
                <a:solidFill>
                  <a:srgbClr val="505050"/>
                </a:solidFill>
                <a:cs typeface="Calibri" panose="020F0502020204030204" pitchFamily="34" charset="0"/>
              </a:rPr>
              <a:t>Nanofiber continuum is discretized at the microscale to allow fibers to absorb and dampen thermal shock, and discontinuity prevents stress wave propagation</a:t>
            </a:r>
          </a:p>
          <a:p>
            <a:pPr marL="295275" lvl="2" indent="-285750"/>
            <a:r>
              <a:rPr lang="en-US" dirty="0">
                <a:solidFill>
                  <a:srgbClr val="505050"/>
                </a:solidFill>
                <a:cs typeface="Calibri" panose="020F0502020204030204" pitchFamily="34" charset="0"/>
              </a:rPr>
              <a:t>Evidence of radiation damage resistance due to nanopolycrystalline structure of the material</a:t>
            </a:r>
          </a:p>
          <a:p>
            <a:pPr marL="295275" lvl="2" indent="-285750"/>
            <a:r>
              <a:rPr lang="en-US" dirty="0">
                <a:solidFill>
                  <a:srgbClr val="505050"/>
                </a:solidFill>
                <a:cs typeface="Calibri" panose="020F0502020204030204" pitchFamily="34" charset="0"/>
              </a:rPr>
              <a:t>ECRP awarded in July 2022 to support novel material development over 5 years</a:t>
            </a:r>
          </a:p>
          <a:p>
            <a:pPr marL="295275" lvl="2" indent="-285750"/>
            <a:endParaRPr lang="en-US" dirty="0">
              <a:solidFill>
                <a:srgbClr val="505050"/>
              </a:solidFill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D423676-B1B0-4973-B570-F4FC050C7E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826" t="25276" b="14302"/>
          <a:stretch/>
        </p:blipFill>
        <p:spPr>
          <a:xfrm>
            <a:off x="562488" y="3870395"/>
            <a:ext cx="1936229" cy="99220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481DEB5-551A-4553-9236-85D2B90DA46F}"/>
              </a:ext>
            </a:extLst>
          </p:cNvPr>
          <p:cNvSpPr txBox="1"/>
          <p:nvPr/>
        </p:nvSpPr>
        <p:spPr>
          <a:xfrm>
            <a:off x="6508539" y="3364914"/>
            <a:ext cx="2293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sz="800" dirty="0">
                <a:solidFill>
                  <a:srgbClr val="505050"/>
                </a:solidFill>
                <a:latin typeface="Helvetica"/>
              </a:rPr>
              <a:t>TEM image of Zirconia nanofibers. Before (left) and after irradiation at 5 </a:t>
            </a:r>
            <a:r>
              <a:rPr lang="en-US" sz="800" dirty="0" err="1">
                <a:solidFill>
                  <a:srgbClr val="505050"/>
                </a:solidFill>
                <a:latin typeface="Helvetica"/>
              </a:rPr>
              <a:t>dpa</a:t>
            </a:r>
            <a:r>
              <a:rPr lang="en-US" sz="800" dirty="0">
                <a:solidFill>
                  <a:srgbClr val="505050"/>
                </a:solidFill>
                <a:latin typeface="Helvetica"/>
              </a:rPr>
              <a:t> (right)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4AACD55-D226-4F01-8AC1-8E2F544458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660" b="48919"/>
          <a:stretch/>
        </p:blipFill>
        <p:spPr>
          <a:xfrm>
            <a:off x="6065221" y="1897419"/>
            <a:ext cx="1479239" cy="14448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D6E0645-7FBF-40F4-8A9B-0CBB1B6F7C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036" r="67776"/>
          <a:stretch/>
        </p:blipFill>
        <p:spPr>
          <a:xfrm>
            <a:off x="7544459" y="1893196"/>
            <a:ext cx="1408359" cy="137744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BF11A93-89EB-4068-B725-81D887315122}"/>
              </a:ext>
            </a:extLst>
          </p:cNvPr>
          <p:cNvSpPr txBox="1"/>
          <p:nvPr/>
        </p:nvSpPr>
        <p:spPr>
          <a:xfrm>
            <a:off x="6383570" y="3689976"/>
            <a:ext cx="2741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S. Bidhar et al., PRAB 24, 123001, 2021</a:t>
            </a:r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C79AB4DC-354E-441C-AF21-F6088DBFAA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3264" y="177475"/>
            <a:ext cx="1458913" cy="275751"/>
          </a:xfrm>
          <a:prstGeom prst="rect">
            <a:avLst/>
          </a:prstGeom>
        </p:spPr>
      </p:pic>
      <p:pic>
        <p:nvPicPr>
          <p:cNvPr id="17" name="Picture 16" descr="RaDIATE Red Transparent BG.png">
            <a:extLst>
              <a:ext uri="{FF2B5EF4-FFF2-40B4-BE49-F238E27FC236}">
                <a16:creationId xmlns:a16="http://schemas.microsoft.com/office/drawing/2014/main" id="{DC06BE6A-5D20-41B7-9B41-280AE0895B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4973" y="101571"/>
            <a:ext cx="321937" cy="3998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5F7A59-A641-60C3-9201-4934144FEADB}"/>
              </a:ext>
            </a:extLst>
          </p:cNvPr>
          <p:cNvSpPr txBox="1"/>
          <p:nvPr/>
        </p:nvSpPr>
        <p:spPr>
          <a:xfrm>
            <a:off x="5507741" y="4213586"/>
            <a:ext cx="3519169" cy="40011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K. </a:t>
            </a:r>
            <a:r>
              <a:rPr lang="en-US" sz="2000" dirty="0" err="1">
                <a:solidFill>
                  <a:schemeClr val="bg1"/>
                </a:solidFill>
              </a:rPr>
              <a:t>Ammigan’s</a:t>
            </a:r>
            <a:r>
              <a:rPr lang="en-US" sz="2000" dirty="0">
                <a:solidFill>
                  <a:schemeClr val="bg1"/>
                </a:solidFill>
              </a:rPr>
              <a:t> talks on Thursday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AF2C56-3DC4-6D0E-E644-3DA6213E0395}"/>
              </a:ext>
            </a:extLst>
          </p:cNvPr>
          <p:cNvSpPr txBox="1"/>
          <p:nvPr/>
        </p:nvSpPr>
        <p:spPr>
          <a:xfrm>
            <a:off x="2685699" y="4216305"/>
            <a:ext cx="2451953" cy="40011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S. </a:t>
            </a:r>
            <a:r>
              <a:rPr lang="en-US" sz="2000" dirty="0" err="1">
                <a:solidFill>
                  <a:schemeClr val="bg1"/>
                </a:solidFill>
              </a:rPr>
              <a:t>Bidhar’s</a:t>
            </a:r>
            <a:r>
              <a:rPr lang="en-US" sz="2000" dirty="0">
                <a:solidFill>
                  <a:schemeClr val="bg1"/>
                </a:solidFill>
              </a:rPr>
              <a:t> talks today</a:t>
            </a:r>
          </a:p>
        </p:txBody>
      </p:sp>
    </p:spTree>
    <p:extLst>
      <p:ext uri="{BB962C8B-B14F-4D97-AF65-F5344CB8AC3E}">
        <p14:creationId xmlns:p14="http://schemas.microsoft.com/office/powerpoint/2010/main" val="22367419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359088-7897-0FB5-EE3A-E857CBC2D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and Mitigation of Thermal Issues in a Nanofiber Target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B88FB-485E-0C47-8892-555B08E8D08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6/26/2023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AB8B0-6064-3EF7-C82F-D41BB4E69D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Frederique Pellemoine | RaDIATE Collaboration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59E49-4AD2-963F-5D5F-A483B881FF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60A1F3-8223-A642-377D-E3B564BC2E91}"/>
              </a:ext>
            </a:extLst>
          </p:cNvPr>
          <p:cNvSpPr txBox="1"/>
          <p:nvPr/>
        </p:nvSpPr>
        <p:spPr>
          <a:xfrm>
            <a:off x="166522" y="456833"/>
            <a:ext cx="456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W. </a:t>
            </a:r>
            <a:r>
              <a:rPr lang="en-US" sz="12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Azstalos</a:t>
            </a:r>
            <a:r>
              <a:rPr lang="en-US" sz="1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 Prof. Y. Torun (IIT)</a:t>
            </a:r>
            <a:endParaRPr lang="en-US" sz="1200" dirty="0">
              <a:solidFill>
                <a:schemeClr val="accent6"/>
              </a:solidFill>
              <a:highlight>
                <a:srgbClr val="FFFF00"/>
              </a:highligh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732F321E-D9EE-C937-15A4-A008E3F6DA4B}"/>
              </a:ext>
            </a:extLst>
          </p:cNvPr>
          <p:cNvSpPr txBox="1">
            <a:spLocks/>
          </p:cNvSpPr>
          <p:nvPr/>
        </p:nvSpPr>
        <p:spPr>
          <a:xfrm>
            <a:off x="166521" y="777741"/>
            <a:ext cx="8686799" cy="73355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Need better understanding of mass and heat transport mechanism in nanofiber media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3CBF1B2-2D08-7524-6E67-07287D209D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647" y="1109194"/>
            <a:ext cx="2247900" cy="19685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DDF63C8-B011-44BA-21E0-F939D116DB5C}"/>
              </a:ext>
            </a:extLst>
          </p:cNvPr>
          <p:cNvSpPr txBox="1"/>
          <p:nvPr/>
        </p:nvSpPr>
        <p:spPr>
          <a:xfrm>
            <a:off x="147482" y="3223507"/>
            <a:ext cx="2888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Low packing density samples survived</a:t>
            </a:r>
          </a:p>
          <a:p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Holes, cracks in higher density samples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33D20CF-75E5-EA02-A228-D55B1EDA3857}"/>
              </a:ext>
            </a:extLst>
          </p:cNvPr>
          <p:cNvGrpSpPr>
            <a:grpSpLocks noChangeAspect="1"/>
          </p:cNvGrpSpPr>
          <p:nvPr/>
        </p:nvGrpSpPr>
        <p:grpSpPr>
          <a:xfrm>
            <a:off x="2991099" y="1193411"/>
            <a:ext cx="1341421" cy="1334211"/>
            <a:chOff x="5903900" y="15410"/>
            <a:chExt cx="2561209" cy="332422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CB4133-840B-6E7E-4C4A-FEDD57BC1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31484" y="15410"/>
              <a:ext cx="2333625" cy="3324225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762B398-2AB8-C75A-B5AA-0C9948C38C65}"/>
                </a:ext>
              </a:extLst>
            </p:cNvPr>
            <p:cNvSpPr/>
            <p:nvPr/>
          </p:nvSpPr>
          <p:spPr>
            <a:xfrm>
              <a:off x="5903900" y="1948101"/>
              <a:ext cx="1120268" cy="58662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GB" sz="1200" dirty="0">
                  <a:solidFill>
                    <a:schemeClr val="accent6">
                      <a:lumMod val="50000"/>
                    </a:schemeClr>
                  </a:solidFill>
                  <a:latin typeface="Helvetia"/>
                </a:rPr>
                <a:t>Beam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A751AE5B-19E3-15C3-703F-9114234688F4}"/>
              </a:ext>
            </a:extLst>
          </p:cNvPr>
          <p:cNvSpPr/>
          <p:nvPr/>
        </p:nvSpPr>
        <p:spPr>
          <a:xfrm>
            <a:off x="4451716" y="1173487"/>
            <a:ext cx="4401604" cy="160043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Very complex heat and mass transfer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Conduction along </a:t>
            </a:r>
            <a:r>
              <a:rPr lang="en-GB" sz="1400" dirty="0" err="1">
                <a:solidFill>
                  <a:schemeClr val="accent6">
                    <a:lumMod val="50000"/>
                  </a:schemeClr>
                </a:solidFill>
                <a:latin typeface="Helvetia"/>
              </a:rPr>
              <a:t>fiber</a:t>
            </a:r>
            <a:r>
              <a:rPr lang="en-GB" sz="14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 axis and crossings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Convection through He 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Radiation</a:t>
            </a:r>
            <a:r>
              <a:rPr lang="en-GB" sz="1400" dirty="0">
                <a:solidFill>
                  <a:schemeClr val="accent6">
                    <a:lumMod val="50000"/>
                  </a:schemeClr>
                </a:solidFill>
                <a:latin typeface="Helvetia"/>
                <a:sym typeface="Wingdings" panose="05000000000000000000" pitchFamily="2" charset="2"/>
              </a:rPr>
              <a:t> reflects off nearby </a:t>
            </a:r>
            <a:r>
              <a:rPr lang="en-GB" sz="1400" dirty="0" err="1">
                <a:solidFill>
                  <a:schemeClr val="accent6">
                    <a:lumMod val="50000"/>
                  </a:schemeClr>
                </a:solidFill>
                <a:latin typeface="Helvetia"/>
                <a:sym typeface="Wingdings" panose="05000000000000000000" pitchFamily="2" charset="2"/>
              </a:rPr>
              <a:t>fibers</a:t>
            </a:r>
            <a:r>
              <a:rPr lang="en-GB" sz="1400" dirty="0">
                <a:solidFill>
                  <a:schemeClr val="accent6">
                    <a:lumMod val="50000"/>
                  </a:schemeClr>
                </a:solidFill>
                <a:latin typeface="Helvetia"/>
                <a:sym typeface="Wingdings" panose="05000000000000000000" pitchFamily="2" charset="2"/>
              </a:rPr>
              <a:t>, additional heating at certain </a:t>
            </a:r>
            <a:r>
              <a:rPr lang="el-GR" sz="1400" dirty="0">
                <a:solidFill>
                  <a:schemeClr val="accent6">
                    <a:lumMod val="50000"/>
                  </a:schemeClr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λ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a"/>
                <a:cs typeface="Calibri" panose="020F0502020204030204" pitchFamily="34" charset="0"/>
                <a:sym typeface="Wingdings" panose="05000000000000000000" pitchFamily="2" charset="2"/>
              </a:rPr>
              <a:t>Need of nanoscale radiation model (</a:t>
            </a:r>
            <a:r>
              <a:rPr lang="el-GR" sz="1400" dirty="0">
                <a:solidFill>
                  <a:schemeClr val="accent6">
                    <a:lumMod val="50000"/>
                  </a:schemeClr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λ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-r)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a"/>
                <a:cs typeface="Calibri" panose="020F0502020204030204" pitchFamily="34" charset="0"/>
                <a:sym typeface="Wingdings" panose="05000000000000000000" pitchFamily="2" charset="2"/>
              </a:rPr>
              <a:t>Complex fluid flow</a:t>
            </a:r>
            <a:endParaRPr lang="en-GB" sz="1400" dirty="0">
              <a:solidFill>
                <a:schemeClr val="accent6">
                  <a:lumMod val="50000"/>
                </a:schemeClr>
              </a:solidFill>
              <a:latin typeface="Helvetia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20624E-24D8-50FE-0692-AA38160BEA4C}"/>
              </a:ext>
            </a:extLst>
          </p:cNvPr>
          <p:cNvSpPr/>
          <p:nvPr/>
        </p:nvSpPr>
        <p:spPr>
          <a:xfrm rot="5400000">
            <a:off x="-215511" y="1534557"/>
            <a:ext cx="1124571" cy="21544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Low packing density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F615C7-58C5-0DAC-B1E1-6BBB55F82C79}"/>
              </a:ext>
            </a:extLst>
          </p:cNvPr>
          <p:cNvSpPr/>
          <p:nvPr/>
        </p:nvSpPr>
        <p:spPr>
          <a:xfrm rot="5400000">
            <a:off x="-224974" y="2562178"/>
            <a:ext cx="1152642" cy="21544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High packing density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D7FC91-71A7-211E-B1BD-09CD5BC06EEE}"/>
              </a:ext>
            </a:extLst>
          </p:cNvPr>
          <p:cNvSpPr txBox="1"/>
          <p:nvPr/>
        </p:nvSpPr>
        <p:spPr>
          <a:xfrm>
            <a:off x="3131669" y="2943292"/>
            <a:ext cx="584149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Use </a:t>
            </a:r>
            <a:r>
              <a:rPr lang="en-US" sz="1400" b="1" dirty="0">
                <a:solidFill>
                  <a:schemeClr val="accent6"/>
                </a:solidFill>
                <a:latin typeface="Helvetica" pitchFamily="2" charset="0"/>
              </a:rPr>
              <a:t>Porous Media Models 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to handle all three modes of heat transfer: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accent6"/>
                </a:solidFill>
                <a:latin typeface="Helvetica" pitchFamily="2" charset="0"/>
              </a:rPr>
              <a:t>Conduction: 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introduce effective k(T) for nanofiber mat due to Bhattacharyya and </a:t>
            </a:r>
            <a:r>
              <a:rPr lang="en-US" sz="1400" dirty="0" err="1">
                <a:solidFill>
                  <a:schemeClr val="accent6"/>
                </a:solidFill>
                <a:latin typeface="Helvetica" pitchFamily="2" charset="0"/>
              </a:rPr>
              <a:t>Daryabeigi</a:t>
            </a:r>
            <a:endParaRPr lang="en-US" sz="1400" dirty="0">
              <a:solidFill>
                <a:schemeClr val="accent6"/>
              </a:solidFill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accent6"/>
                </a:solidFill>
                <a:latin typeface="Helvetica" pitchFamily="2" charset="0"/>
              </a:rPr>
              <a:t>Convection: 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use Darcy’s Law to simulate fluid flow, include energy equation in simulations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accent6"/>
                </a:solidFill>
                <a:latin typeface="Helvetica" pitchFamily="2" charset="0"/>
              </a:rPr>
              <a:t>Radiation: 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Mie Theory to solve scattering off infinite cylinder exactly, feed into model due to Lee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4220CC-42EE-90D5-9D1C-99B3EC950273}"/>
              </a:ext>
            </a:extLst>
          </p:cNvPr>
          <p:cNvSpPr txBox="1"/>
          <p:nvPr/>
        </p:nvSpPr>
        <p:spPr>
          <a:xfrm>
            <a:off x="3141717" y="2677239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Approach: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C0F512-039B-3CBF-FC96-DEE7302904FC}"/>
              </a:ext>
            </a:extLst>
          </p:cNvPr>
          <p:cNvSpPr txBox="1"/>
          <p:nvPr/>
        </p:nvSpPr>
        <p:spPr>
          <a:xfrm>
            <a:off x="91452" y="4059572"/>
            <a:ext cx="3382144" cy="40011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W. Asztalos’ talks on Thursday</a:t>
            </a:r>
          </a:p>
        </p:txBody>
      </p:sp>
    </p:spTree>
    <p:extLst>
      <p:ext uri="{BB962C8B-B14F-4D97-AF65-F5344CB8AC3E}">
        <p14:creationId xmlns:p14="http://schemas.microsoft.com/office/powerpoint/2010/main" val="2197855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1E1F1-B722-4960-B9B8-4F12CB791B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6/26/2023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9D697-ABD3-4AAA-9B94-63DE2EFB1F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Frederique Pellemoine | RaDIATE Collaboration Update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A6BCD2-4339-4173-B1B9-3BF635E52E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0E0DC4-57BD-4815-B8F5-9043DB66997B}"/>
              </a:ext>
            </a:extLst>
          </p:cNvPr>
          <p:cNvSpPr txBox="1"/>
          <p:nvPr/>
        </p:nvSpPr>
        <p:spPr>
          <a:xfrm>
            <a:off x="0" y="-2652"/>
            <a:ext cx="9144000" cy="995099"/>
          </a:xfrm>
          <a:prstGeom prst="rect">
            <a:avLst/>
          </a:prstGeom>
          <a:solidFill>
            <a:srgbClr val="0066FF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371600" rIns="1371600" rtlCol="0">
            <a:noAutofit/>
          </a:bodyPr>
          <a:lstStyle/>
          <a:p>
            <a:pPr algn="dist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Calibri" charset="0"/>
                <a:ea typeface="Calibri" charset="0"/>
                <a:cs typeface="Calibri" charset="0"/>
              </a:rPr>
              <a:t>  R</a:t>
            </a:r>
            <a:r>
              <a:rPr lang="ja-JP" altLang="en-US" sz="3600" dirty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dirty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Calibri" charset="0"/>
                <a:ea typeface="Calibri" charset="0"/>
                <a:cs typeface="Calibri" charset="0"/>
              </a:rPr>
              <a:t>a D I A T E </a:t>
            </a:r>
            <a:r>
              <a:rPr lang="en-US" sz="32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Collaboration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E6EDEE-7ED9-44A9-96C5-7A63FE2390FE}"/>
              </a:ext>
            </a:extLst>
          </p:cNvPr>
          <p:cNvSpPr txBox="1"/>
          <p:nvPr/>
        </p:nvSpPr>
        <p:spPr>
          <a:xfrm>
            <a:off x="587983" y="564046"/>
            <a:ext cx="82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Ra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diation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amage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ccelerator </a:t>
            </a: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arget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E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nvironments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pic>
        <p:nvPicPr>
          <p:cNvPr id="9" name="図 17">
            <a:extLst>
              <a:ext uri="{FF2B5EF4-FFF2-40B4-BE49-F238E27FC236}">
                <a16:creationId xmlns:a16="http://schemas.microsoft.com/office/drawing/2014/main" id="{0F3539B9-7BA6-48AA-B7EC-943F6A29D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54" y="33867"/>
            <a:ext cx="693514" cy="8866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47741E0-3DA0-4819-942E-E9EB655E4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788" y="1452415"/>
            <a:ext cx="3236338" cy="2238669"/>
          </a:xfrm>
          <a:prstGeom prst="rect">
            <a:avLst/>
          </a:prstGeom>
          <a:effectLst/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D682176-5377-40A8-9B59-96D4BCAF162E}"/>
              </a:ext>
            </a:extLst>
          </p:cNvPr>
          <p:cNvSpPr txBox="1"/>
          <p:nvPr/>
        </p:nvSpPr>
        <p:spPr>
          <a:xfrm>
            <a:off x="79291" y="1013419"/>
            <a:ext cx="83278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RaDIATE collaboration created in 2012, with Fermilab as the leading institution</a:t>
            </a:r>
          </a:p>
          <a:p>
            <a:endParaRPr lang="en-US" sz="1800" u="sng" dirty="0">
              <a:solidFill>
                <a:srgbClr val="004C9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800" u="sng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Objective: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Harness existing expertise in nuclear materials and accelerator </a:t>
            </a:r>
            <a:b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targets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Generate new and useful materials data for application within </a:t>
            </a:r>
            <a:b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accelerator and fission/fusion communities</a:t>
            </a:r>
            <a:endParaRPr lang="en-US" sz="1600" dirty="0">
              <a:solidFill>
                <a:schemeClr val="accent6"/>
              </a:solidFill>
              <a:latin typeface="+mn-lt"/>
              <a:cs typeface="Helvetica" panose="020B0604020202020204" pitchFamily="34" charset="0"/>
            </a:endParaRPr>
          </a:p>
          <a:p>
            <a:r>
              <a:rPr lang="en-US" sz="1800" u="sng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Activities include: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Analysis of materials taken from existing beamline as well as </a:t>
            </a:r>
            <a:b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new irradiations of candidate target materials at low and high </a:t>
            </a:r>
            <a:b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energy beam facilities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Coordinate larger experiments (such BLIP or HRMT) between several institutions with similar interest/research in material tests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ACFC5D-EA1D-4963-B33A-F1B211A57ECA}"/>
              </a:ext>
            </a:extLst>
          </p:cNvPr>
          <p:cNvSpPr txBox="1"/>
          <p:nvPr/>
        </p:nvSpPr>
        <p:spPr>
          <a:xfrm>
            <a:off x="79291" y="1354335"/>
            <a:ext cx="62437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Program manager: </a:t>
            </a:r>
            <a:r>
              <a:rPr lang="en-US" sz="12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5"/>
              </a:rPr>
              <a:t>Dr. Frederique Pellemoine </a:t>
            </a:r>
            <a:r>
              <a:rPr lang="en-US" sz="12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(FNAL) – </a:t>
            </a: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radiate.fnal.gov </a:t>
            </a:r>
          </a:p>
        </p:txBody>
      </p:sp>
    </p:spTree>
    <p:extLst>
      <p:ext uri="{BB962C8B-B14F-4D97-AF65-F5344CB8AC3E}">
        <p14:creationId xmlns:p14="http://schemas.microsoft.com/office/powerpoint/2010/main" val="33643398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/>
          </p:cNvSpPr>
          <p:nvPr>
            <p:ph/>
          </p:nvPr>
        </p:nvSpPr>
        <p:spPr>
          <a:xfrm>
            <a:off x="228600" y="728640"/>
            <a:ext cx="8671680" cy="3793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30040" indent="-230040">
              <a:lnSpc>
                <a:spcPct val="100000"/>
              </a:lnSpc>
              <a:spcBef>
                <a:spcPts val="984"/>
              </a:spcBef>
              <a:buClr>
                <a:srgbClr val="50505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505050"/>
                </a:solidFill>
                <a:latin typeface="Arial"/>
                <a:ea typeface="Geneva"/>
              </a:rPr>
              <a:t>HPT R&amp;D is aligned </a:t>
            </a:r>
            <a:br>
              <a:rPr sz="1800"/>
            </a:br>
            <a:r>
              <a:rPr lang="en-US" sz="1800" b="0" strike="noStrike" spc="-1">
                <a:solidFill>
                  <a:srgbClr val="505050"/>
                </a:solidFill>
                <a:latin typeface="Arial"/>
                <a:ea typeface="Geneva"/>
              </a:rPr>
              <a:t>with timeline of HEP </a:t>
            </a:r>
            <a:br>
              <a:rPr sz="1800"/>
            </a:br>
            <a:r>
              <a:rPr lang="en-US" sz="1800" b="0" strike="noStrike" spc="-1">
                <a:solidFill>
                  <a:srgbClr val="505050"/>
                </a:solidFill>
                <a:latin typeface="Arial"/>
                <a:ea typeface="Geneva"/>
              </a:rPr>
              <a:t>Accelerators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436" name="PlaceHolder 2"/>
          <p:cNvSpPr>
            <a:spLocks noGrp="1"/>
          </p:cNvSpPr>
          <p:nvPr>
            <p:ph type="title"/>
          </p:nvPr>
        </p:nvSpPr>
        <p:spPr>
          <a:xfrm>
            <a:off x="228600" y="188640"/>
            <a:ext cx="8686080" cy="320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200" b="1" strike="noStrike" spc="-1">
                <a:solidFill>
                  <a:srgbClr val="004C97"/>
                </a:solidFill>
                <a:latin typeface="Arial"/>
                <a:ea typeface="Geneva"/>
              </a:rPr>
              <a:t>HPT R&amp;D Roadmap</a:t>
            </a:r>
            <a:endParaRPr lang="en-US" sz="2200" b="0" strike="noStrike" spc="-1">
              <a:latin typeface="Arial"/>
            </a:endParaRPr>
          </a:p>
        </p:txBody>
      </p:sp>
      <p:sp>
        <p:nvSpPr>
          <p:cNvPr id="437" name="PlaceHolder 3"/>
          <p:cNvSpPr>
            <a:spLocks noGrp="1"/>
          </p:cNvSpPr>
          <p:nvPr>
            <p:ph type="dt" idx="62"/>
          </p:nvPr>
        </p:nvSpPr>
        <p:spPr>
          <a:xfrm>
            <a:off x="736920" y="4878000"/>
            <a:ext cx="674640" cy="18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t">
            <a:noAutofit/>
          </a:bodyPr>
          <a:lstStyle>
            <a:lvl1pPr>
              <a:lnSpc>
                <a:spcPct val="100000"/>
              </a:lnSpc>
              <a:buNone/>
              <a:defRPr lang="en-US" sz="900" b="0" strike="noStrike" spc="-1">
                <a:solidFill>
                  <a:srgbClr val="004C97"/>
                </a:solidFill>
                <a:latin typeface="Arial"/>
                <a:ea typeface="Geneva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en-US" sz="900" b="0" strike="noStrike" spc="-1">
                <a:solidFill>
                  <a:srgbClr val="004C97"/>
                </a:solidFill>
                <a:latin typeface="Arial"/>
                <a:ea typeface="Geneva"/>
              </a:rPr>
              <a:t>6/26/2023</a:t>
            </a:r>
            <a:endParaRPr lang="en-US" sz="900" b="0" strike="noStrike" spc="-1">
              <a:latin typeface="Times New Roman"/>
            </a:endParaRPr>
          </a:p>
        </p:txBody>
      </p:sp>
      <p:sp>
        <p:nvSpPr>
          <p:cNvPr id="438" name="PlaceHolder 4"/>
          <p:cNvSpPr>
            <a:spLocks noGrp="1"/>
          </p:cNvSpPr>
          <p:nvPr>
            <p:ph type="ftr" idx="63"/>
          </p:nvPr>
        </p:nvSpPr>
        <p:spPr>
          <a:xfrm>
            <a:off x="1530720" y="4878000"/>
            <a:ext cx="6261480" cy="181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buNone/>
              <a:defRPr lang="en-US" sz="900" b="0" strike="noStrike" spc="-1">
                <a:solidFill>
                  <a:srgbClr val="004C97"/>
                </a:solidFill>
                <a:latin typeface="Arial"/>
                <a:ea typeface="ＭＳ Ｐゴシック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en-US" sz="900" b="0" strike="noStrike" spc="-1">
                <a:solidFill>
                  <a:srgbClr val="004C97"/>
                </a:solidFill>
                <a:latin typeface="Arial"/>
                <a:ea typeface="ＭＳ Ｐゴシック"/>
              </a:rPr>
              <a:t>Frederique Pellemoine | RaDIATE Collaboration Update</a:t>
            </a:r>
            <a:endParaRPr lang="en-US" sz="900" b="0" strike="noStrike" spc="-1">
              <a:latin typeface="Times New Roman"/>
            </a:endParaRPr>
          </a:p>
        </p:txBody>
      </p:sp>
      <p:sp>
        <p:nvSpPr>
          <p:cNvPr id="439" name="PlaceHolder 5"/>
          <p:cNvSpPr>
            <a:spLocks noGrp="1"/>
          </p:cNvSpPr>
          <p:nvPr>
            <p:ph type="sldNum" idx="64"/>
          </p:nvPr>
        </p:nvSpPr>
        <p:spPr>
          <a:xfrm>
            <a:off x="222120" y="4878000"/>
            <a:ext cx="413640" cy="177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t">
            <a:noAutofit/>
          </a:bodyPr>
          <a:lstStyle>
            <a:lvl1pPr>
              <a:lnSpc>
                <a:spcPct val="100000"/>
              </a:lnSpc>
              <a:buNone/>
              <a:defRPr lang="en-US" sz="900" b="0" strike="noStrike" spc="-1">
                <a:solidFill>
                  <a:srgbClr val="004C97"/>
                </a:solidFill>
                <a:latin typeface="Arial"/>
                <a:ea typeface="Geneva"/>
              </a:defRPr>
            </a:lvl1pPr>
          </a:lstStyle>
          <a:p>
            <a:pPr>
              <a:lnSpc>
                <a:spcPct val="100000"/>
              </a:lnSpc>
              <a:buNone/>
            </a:pPr>
            <a:fld id="{085A2758-E330-43E0-AAB5-342D022BBCD1}" type="slidenum">
              <a:rPr lang="en-US" sz="900" b="0" strike="noStrike" spc="-1">
                <a:solidFill>
                  <a:srgbClr val="004C97"/>
                </a:solidFill>
                <a:latin typeface="Arial"/>
                <a:ea typeface="Geneva"/>
              </a:rPr>
              <a:t>30</a:t>
            </a:fld>
            <a:endParaRPr lang="en-US" sz="900" b="0" strike="noStrike" spc="-1">
              <a:latin typeface="Times New Roman"/>
            </a:endParaRPr>
          </a:p>
        </p:txBody>
      </p:sp>
      <p:pic>
        <p:nvPicPr>
          <p:cNvPr id="440" name="Picture 7"/>
          <p:cNvPicPr/>
          <p:nvPr/>
        </p:nvPicPr>
        <p:blipFill>
          <a:blip r:embed="rId2"/>
          <a:srcRect l="253" r="868"/>
          <a:stretch/>
        </p:blipFill>
        <p:spPr>
          <a:xfrm>
            <a:off x="2984760" y="0"/>
            <a:ext cx="6158520" cy="4408920"/>
          </a:xfrm>
          <a:prstGeom prst="rect">
            <a:avLst/>
          </a:prstGeom>
          <a:ln w="0">
            <a:noFill/>
          </a:ln>
        </p:spPr>
      </p:pic>
      <p:sp>
        <p:nvSpPr>
          <p:cNvPr id="441" name="TextBox 8"/>
          <p:cNvSpPr/>
          <p:nvPr/>
        </p:nvSpPr>
        <p:spPr>
          <a:xfrm>
            <a:off x="3467880" y="4331520"/>
            <a:ext cx="41965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3087"/>
                </a:solidFill>
                <a:latin typeface="Calibri"/>
                <a:ea typeface="Geneva"/>
              </a:rPr>
              <a:t>HEP HPT R&amp;D Workshop – April 11-12 2023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>
          <a:xfrm>
            <a:off x="1530720" y="4878000"/>
            <a:ext cx="6261480" cy="181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buNone/>
              <a:defRPr lang="en-US" sz="900" b="0" strike="noStrike" kern="1200" spc="-1">
                <a:solidFill>
                  <a:srgbClr val="004C97"/>
                </a:solidFill>
                <a:latin typeface="Arial"/>
                <a:ea typeface="ＭＳ Ｐゴシック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Footer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5290D8-5A02-4CDD-8AB0-5973ED985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626BE-F74A-4099-8A67-36713CAEA04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6/26/2023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6489B-B1B7-4AA9-94AD-4A970E466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Frederique Pellemoine | RaDIATE Collaboration Update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CCFED5-2D04-45D5-9380-2ED81C250C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1EC66A-F4E1-4AEB-844A-F8DD319E4D39}"/>
              </a:ext>
            </a:extLst>
          </p:cNvPr>
          <p:cNvSpPr txBox="1"/>
          <p:nvPr/>
        </p:nvSpPr>
        <p:spPr>
          <a:xfrm>
            <a:off x="228600" y="707090"/>
            <a:ext cx="83371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Want to hear from all of you to review and identify: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all the materials of interest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the needs for R&amp;D for current and future project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Missing data to support HPT R&amp;D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a list of potential material tests</a:t>
            </a:r>
            <a:endParaRPr lang="en-US" sz="1600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Friday morning, we will have a special meeting to seek ideas to perform a new thermal shock test at HiRadMat </a:t>
            </a:r>
            <a:b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1600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7596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A66A4-33D3-2D3D-842E-7B9A75C32B2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6/26/2023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7BD1C-0107-57BE-723B-23A0858ABB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Frederique Pellemoine | RaDIATE Collaboration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2F6FE-9471-3D2D-F01D-C6E5B0C21D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9" name="Picture 8" descr="2218_ox_brand1_pos_rect.gif">
            <a:extLst>
              <a:ext uri="{FF2B5EF4-FFF2-40B4-BE49-F238E27FC236}">
                <a16:creationId xmlns:a16="http://schemas.microsoft.com/office/drawing/2014/main" id="{559B367D-CE2F-2A6C-F4D9-999564B53B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2966" y="2970842"/>
            <a:ext cx="972810" cy="302307"/>
          </a:xfrm>
          <a:prstGeom prst="rect">
            <a:avLst/>
          </a:prstGeom>
        </p:spPr>
      </p:pic>
      <p:pic>
        <p:nvPicPr>
          <p:cNvPr id="10" name="Picture 9" descr="pnnl image.png">
            <a:extLst>
              <a:ext uri="{FF2B5EF4-FFF2-40B4-BE49-F238E27FC236}">
                <a16:creationId xmlns:a16="http://schemas.microsoft.com/office/drawing/2014/main" id="{F40EDA76-7F4D-E8A7-776A-73B8400E9B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018" y="3672186"/>
            <a:ext cx="1083381" cy="458353"/>
          </a:xfrm>
          <a:prstGeom prst="rect">
            <a:avLst/>
          </a:prstGeom>
        </p:spPr>
      </p:pic>
      <p:pic>
        <p:nvPicPr>
          <p:cNvPr id="11" name="Picture 10" descr="FermiLogo.tif">
            <a:extLst>
              <a:ext uri="{FF2B5EF4-FFF2-40B4-BE49-F238E27FC236}">
                <a16:creationId xmlns:a16="http://schemas.microsoft.com/office/drawing/2014/main" id="{26984E32-084B-798B-667D-ECC2E581C1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75" y="2857670"/>
            <a:ext cx="1239739" cy="222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3E5CDA-7E2F-0D47-7ECA-16A359E437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36" y="3263523"/>
            <a:ext cx="618005" cy="5682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9B288B-3A68-3B94-F172-1A18D14778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7164" y="3106632"/>
            <a:ext cx="745869" cy="4001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A864DD-6F4F-E571-9427-35C840921A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457" y="3727970"/>
            <a:ext cx="954238" cy="5114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70544B-E1E9-334A-48FC-BDC1F1D27F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3197" y="2859193"/>
            <a:ext cx="864260" cy="4475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172A70-B390-0117-E85F-5A244F5130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1538" y="2878102"/>
            <a:ext cx="502320" cy="5004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AC7B12-1268-8E46-F968-E5BD0605544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0253" y="3621653"/>
            <a:ext cx="341065" cy="4356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BB03D33-30FF-FFD0-4BBF-0D313CA5972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08" y="3169808"/>
            <a:ext cx="1234422" cy="3011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A12D81-1BC0-D6B8-3241-BE024F0565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927585"/>
            <a:ext cx="9144000" cy="12778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52C0BDC-819F-25B5-8393-BAB69B84744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485" y="3529401"/>
            <a:ext cx="1295195" cy="3198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40FB0D3-8218-6E70-29D6-F0A25291F8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8197" y="3627061"/>
            <a:ext cx="861829" cy="3898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51FAD27-4F22-E01D-A0AA-67C21ECD186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6780" y="2760041"/>
            <a:ext cx="459098" cy="4312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6EF5593-31D2-1459-9EEA-AD04C5157D4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01937" y="2771014"/>
            <a:ext cx="415666" cy="4156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BB7F9C3-E4C1-AD29-096D-B852BC6690D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14086" y="3686886"/>
            <a:ext cx="544485" cy="54023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E91E6D2-73CB-CEC9-347D-867A65D0E7A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5107" y="3295863"/>
            <a:ext cx="1014389" cy="31787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080FA43-6E4C-9951-674B-ABFD4EABF8B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5849" y="3759458"/>
            <a:ext cx="1385885" cy="3560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A958B69-42B3-8A6D-AEBA-74A5242E05D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3380" y="3315139"/>
            <a:ext cx="1119187" cy="2384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3F78B6D-C88E-A86D-0EB9-8B9FFCA5CD8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984" y="3471718"/>
            <a:ext cx="928192" cy="447522"/>
          </a:xfrm>
          <a:prstGeom prst="rect">
            <a:avLst/>
          </a:prstGeom>
        </p:spPr>
      </p:pic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16F4A20A-F894-4C01-92DE-A5E3D078B84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636" y="2810388"/>
            <a:ext cx="1163764" cy="32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80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1E1F1-B722-4960-B9B8-4F12CB791B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6/26/2023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9D697-ABD3-4AAA-9B94-63DE2EFB1F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Frederique Pellemoine | RaDIATE Collaboration Update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A6BCD2-4339-4173-B1B9-3BF635E52E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0E0DC4-57BD-4815-B8F5-9043DB66997B}"/>
              </a:ext>
            </a:extLst>
          </p:cNvPr>
          <p:cNvSpPr txBox="1"/>
          <p:nvPr/>
        </p:nvSpPr>
        <p:spPr>
          <a:xfrm>
            <a:off x="0" y="-2652"/>
            <a:ext cx="9144000" cy="995099"/>
          </a:xfrm>
          <a:prstGeom prst="rect">
            <a:avLst/>
          </a:prstGeom>
          <a:solidFill>
            <a:srgbClr val="0066FF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371600" rIns="1371600" rtlCol="0">
            <a:noAutofit/>
          </a:bodyPr>
          <a:lstStyle/>
          <a:p>
            <a:pPr algn="dist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Calibri" charset="0"/>
                <a:ea typeface="Calibri" charset="0"/>
                <a:cs typeface="Calibri" charset="0"/>
              </a:rPr>
              <a:t>  R</a:t>
            </a:r>
            <a:r>
              <a:rPr lang="ja-JP" altLang="en-US" sz="3600" dirty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dirty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Calibri" charset="0"/>
                <a:ea typeface="Calibri" charset="0"/>
                <a:cs typeface="Calibri" charset="0"/>
              </a:rPr>
              <a:t>a D I A T E </a:t>
            </a:r>
            <a:r>
              <a:rPr lang="en-US" sz="32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Collaboration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E6EDEE-7ED9-44A9-96C5-7A63FE2390FE}"/>
              </a:ext>
            </a:extLst>
          </p:cNvPr>
          <p:cNvSpPr txBox="1"/>
          <p:nvPr/>
        </p:nvSpPr>
        <p:spPr>
          <a:xfrm>
            <a:off x="587983" y="564046"/>
            <a:ext cx="82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Ra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diation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amage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ccelerator </a:t>
            </a: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arget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E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nvironments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pic>
        <p:nvPicPr>
          <p:cNvPr id="9" name="図 17">
            <a:extLst>
              <a:ext uri="{FF2B5EF4-FFF2-40B4-BE49-F238E27FC236}">
                <a16:creationId xmlns:a16="http://schemas.microsoft.com/office/drawing/2014/main" id="{0F3539B9-7BA6-48AA-B7EC-943F6A29D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54" y="33867"/>
            <a:ext cx="693514" cy="88664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D682176-5377-40A8-9B59-96D4BCAF162E}"/>
              </a:ext>
            </a:extLst>
          </p:cNvPr>
          <p:cNvSpPr txBox="1"/>
          <p:nvPr/>
        </p:nvSpPr>
        <p:spPr>
          <a:xfrm>
            <a:off x="79291" y="1013419"/>
            <a:ext cx="899504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current MOU has been carefully crafted to not commit anything to anyone at any time for any reason. </a:t>
            </a:r>
          </a:p>
          <a:p>
            <a:r>
              <a:rPr lang="en-US" sz="1800" u="sng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It covers (not limited to):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Short and long term visits to each other’s facilities, subject to appropriate written arrangements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Exchange of publicly available information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Conduct of workshops, seminar and other meetings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Irradiation material study: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 (polycrystalline, C-C), Be, </a:t>
            </a:r>
            <a:r>
              <a:rPr lang="en-US" sz="16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Ti-allos</a:t>
            </a: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W-alloys, Mo-alloys, </a:t>
            </a:r>
            <a:r>
              <a:rPr lang="en-US" sz="16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</a:t>
            </a: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-alloys, Austenitic SS, Ta, Al-alloys, Ni-based super alloys, Ferritic-martensitic steels, Si, </a:t>
            </a:r>
            <a:r>
              <a:rPr lang="en-US" sz="16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Ir</a:t>
            </a: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others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Thermal and mechanical properties, microstructures, annealing, corrosion</a:t>
            </a:r>
          </a:p>
          <a:p>
            <a:r>
              <a:rPr lang="en-US" sz="1800" u="sng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It doesn’t cover: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This MoU does not create any legally binding obligations between or among the participants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Each participant is to be responsible for the costs it incurs in participating in cooperative activities under this MoU</a:t>
            </a:r>
          </a:p>
        </p:txBody>
      </p:sp>
    </p:spTree>
    <p:extLst>
      <p:ext uri="{BB962C8B-B14F-4D97-AF65-F5344CB8AC3E}">
        <p14:creationId xmlns:p14="http://schemas.microsoft.com/office/powerpoint/2010/main" val="1128281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1E1F1-B722-4960-B9B8-4F12CB791B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6/26/2023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9D697-ABD3-4AAA-9B94-63DE2EFB1F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Frederique Pellemoine | RaDIATE Collaboration Update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A6BCD2-4339-4173-B1B9-3BF635E52E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0E0DC4-57BD-4815-B8F5-9043DB66997B}"/>
              </a:ext>
            </a:extLst>
          </p:cNvPr>
          <p:cNvSpPr txBox="1"/>
          <p:nvPr/>
        </p:nvSpPr>
        <p:spPr>
          <a:xfrm>
            <a:off x="0" y="-2652"/>
            <a:ext cx="9144000" cy="995099"/>
          </a:xfrm>
          <a:prstGeom prst="rect">
            <a:avLst/>
          </a:prstGeom>
          <a:solidFill>
            <a:srgbClr val="0066FF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371600" rIns="1371600" rtlCol="0">
            <a:noAutofit/>
          </a:bodyPr>
          <a:lstStyle/>
          <a:p>
            <a:pPr algn="dist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Calibri" charset="0"/>
                <a:ea typeface="Calibri" charset="0"/>
                <a:cs typeface="Calibri" charset="0"/>
              </a:rPr>
              <a:t>  R</a:t>
            </a:r>
            <a:r>
              <a:rPr lang="ja-JP" altLang="en-US" sz="3600" dirty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dirty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Calibri" charset="0"/>
                <a:ea typeface="Calibri" charset="0"/>
                <a:cs typeface="Calibri" charset="0"/>
              </a:rPr>
              <a:t>a D I A T E </a:t>
            </a:r>
            <a:r>
              <a:rPr lang="en-US" sz="32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Collaboration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E6EDEE-7ED9-44A9-96C5-7A63FE2390FE}"/>
              </a:ext>
            </a:extLst>
          </p:cNvPr>
          <p:cNvSpPr txBox="1"/>
          <p:nvPr/>
        </p:nvSpPr>
        <p:spPr>
          <a:xfrm>
            <a:off x="587983" y="564046"/>
            <a:ext cx="82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Ra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diation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amage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ccelerator </a:t>
            </a: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arget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E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nvironments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pic>
        <p:nvPicPr>
          <p:cNvPr id="9" name="図 17">
            <a:extLst>
              <a:ext uri="{FF2B5EF4-FFF2-40B4-BE49-F238E27FC236}">
                <a16:creationId xmlns:a16="http://schemas.microsoft.com/office/drawing/2014/main" id="{0F3539B9-7BA6-48AA-B7EC-943F6A29D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54" y="33867"/>
            <a:ext cx="693514" cy="886644"/>
          </a:xfrm>
          <a:prstGeom prst="rect">
            <a:avLst/>
          </a:prstGeom>
        </p:spPr>
      </p:pic>
      <p:pic>
        <p:nvPicPr>
          <p:cNvPr id="10" name="Picture 9" descr="2218_ox_brand1_pos_rect.gif">
            <a:extLst>
              <a:ext uri="{FF2B5EF4-FFF2-40B4-BE49-F238E27FC236}">
                <a16:creationId xmlns:a16="http://schemas.microsoft.com/office/drawing/2014/main" id="{4A9BDC75-D48E-4520-801E-2F71A85943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883" y="3907060"/>
            <a:ext cx="972810" cy="302307"/>
          </a:xfrm>
          <a:prstGeom prst="rect">
            <a:avLst/>
          </a:prstGeom>
        </p:spPr>
      </p:pic>
      <p:pic>
        <p:nvPicPr>
          <p:cNvPr id="11" name="Picture 10" descr="pnnl image.png">
            <a:extLst>
              <a:ext uri="{FF2B5EF4-FFF2-40B4-BE49-F238E27FC236}">
                <a16:creationId xmlns:a16="http://schemas.microsoft.com/office/drawing/2014/main" id="{91CF46F9-E0DF-4A26-9A38-C82C7003BC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185" y="2969195"/>
            <a:ext cx="1083381" cy="458353"/>
          </a:xfrm>
          <a:prstGeom prst="rect">
            <a:avLst/>
          </a:prstGeom>
        </p:spPr>
      </p:pic>
      <p:pic>
        <p:nvPicPr>
          <p:cNvPr id="12" name="Picture 11" descr="FermiLogo.tif">
            <a:extLst>
              <a:ext uri="{FF2B5EF4-FFF2-40B4-BE49-F238E27FC236}">
                <a16:creationId xmlns:a16="http://schemas.microsoft.com/office/drawing/2014/main" id="{DFABA2E8-D288-4672-B15E-EB8629D950D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47" y="2860480"/>
            <a:ext cx="1239739" cy="2222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F3DC06-029C-473A-9DA1-C478FA3084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3804" y="4179581"/>
            <a:ext cx="745869" cy="4001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7F7E644-00C6-4325-B471-CE1F145ACA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495" y="2681537"/>
            <a:ext cx="817276" cy="4380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B07878-992C-474C-9799-820A21B598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659" y="3085638"/>
            <a:ext cx="864260" cy="4475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07353FD-A3A3-4AEE-9C1E-2ACF148B743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5386" y="3048420"/>
            <a:ext cx="502320" cy="50046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D682176-5377-40A8-9B59-96D4BCAF162E}"/>
              </a:ext>
            </a:extLst>
          </p:cNvPr>
          <p:cNvSpPr txBox="1"/>
          <p:nvPr/>
        </p:nvSpPr>
        <p:spPr>
          <a:xfrm>
            <a:off x="71944" y="1090800"/>
            <a:ext cx="7713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RaDIATE collaboration MoU renewed on December 11, 2022</a:t>
            </a:r>
          </a:p>
          <a:p>
            <a:r>
              <a:rPr lang="en-US" sz="1600" u="sng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Only one </a:t>
            </a:r>
            <a:r>
              <a:rPr lang="en-US" sz="1600" u="sng" dirty="0" err="1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signatumre</a:t>
            </a:r>
            <a:r>
              <a:rPr lang="en-US" sz="1600" u="sng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is missing from Los Alamos: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Different approval and signature process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Needed the MoU signed by all other institutions first before they can sign</a:t>
            </a:r>
            <a:endParaRPr lang="en-US" sz="1400" dirty="0">
              <a:solidFill>
                <a:schemeClr val="accent6"/>
              </a:solidFill>
              <a:latin typeface="+mn-lt"/>
              <a:cs typeface="Helvetica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A3C9E80-70D9-4916-BA24-11A9BA45E5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59619" y="3148997"/>
            <a:ext cx="341065" cy="4356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32DCD3-2F3B-46CB-A6E5-D850AA5E87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2785" y="3514556"/>
            <a:ext cx="1234422" cy="3011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44FAB9-66E7-4486-B862-ABD8D6D65BA8}"/>
              </a:ext>
            </a:extLst>
          </p:cNvPr>
          <p:cNvSpPr/>
          <p:nvPr/>
        </p:nvSpPr>
        <p:spPr>
          <a:xfrm>
            <a:off x="123438" y="2334729"/>
            <a:ext cx="2252412" cy="2326192"/>
          </a:xfrm>
          <a:prstGeom prst="rect">
            <a:avLst/>
          </a:prstGeom>
          <a:noFill/>
          <a:ln w="28575">
            <a:solidFill>
              <a:srgbClr val="004C97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8335C9-CE0F-4D89-9E13-98CA2B29064F}"/>
              </a:ext>
            </a:extLst>
          </p:cNvPr>
          <p:cNvSpPr txBox="1"/>
          <p:nvPr/>
        </p:nvSpPr>
        <p:spPr>
          <a:xfrm>
            <a:off x="109311" y="2361321"/>
            <a:ext cx="2239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Initial Collaborators in 2013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9E50C87-E86C-49AA-94FC-917908F641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69656" y="2777791"/>
            <a:ext cx="459098" cy="4312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D53B69E-EA0F-4778-8AEC-B11EDD27626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48688" y="2779955"/>
            <a:ext cx="415666" cy="41566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4E65763-555E-48EE-846B-CA7289383D8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24028" y="3375031"/>
            <a:ext cx="692247" cy="68683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6918773-DE36-4AB5-BB52-15A4DC6125B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06242" y="4153585"/>
            <a:ext cx="1014389" cy="31787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3E8EC32-3122-40C1-9087-C98FD0FD1BB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4693" y="4247526"/>
            <a:ext cx="1295195" cy="319879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B56902C6-4A29-45AC-97A4-B695E6E882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64" y="2801571"/>
            <a:ext cx="1383017" cy="3813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3BE1D2B-D4CD-4765-B182-17DE9CAEEB6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45609" y="4061870"/>
            <a:ext cx="1760690" cy="6915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C1DD3FD-B5F4-4F1F-8947-984B2EB7261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637259" y="3613344"/>
            <a:ext cx="1139822" cy="171275"/>
          </a:xfrm>
          <a:prstGeom prst="rect">
            <a:avLst/>
          </a:prstGeom>
        </p:spPr>
      </p:pic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376B1003-88E3-423C-B6CE-66BE4FB89DE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414737" y="4209367"/>
            <a:ext cx="758938" cy="31875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0C9D910-B498-0DA6-8851-F1E25BD4C395}"/>
              </a:ext>
            </a:extLst>
          </p:cNvPr>
          <p:cNvSpPr/>
          <p:nvPr/>
        </p:nvSpPr>
        <p:spPr>
          <a:xfrm>
            <a:off x="6186436" y="2334729"/>
            <a:ext cx="2872222" cy="2326193"/>
          </a:xfrm>
          <a:prstGeom prst="rect">
            <a:avLst/>
          </a:prstGeom>
          <a:noFill/>
          <a:ln w="28575">
            <a:solidFill>
              <a:srgbClr val="004C97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7D2EA5-A10E-13BE-0F3D-4658050325EB}"/>
              </a:ext>
            </a:extLst>
          </p:cNvPr>
          <p:cNvSpPr txBox="1"/>
          <p:nvPr/>
        </p:nvSpPr>
        <p:spPr>
          <a:xfrm>
            <a:off x="6186436" y="2325756"/>
            <a:ext cx="2387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New Collaborators since 2022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57F51DD-7A5B-953A-CE7B-FAD60A0D7CEF}"/>
              </a:ext>
            </a:extLst>
          </p:cNvPr>
          <p:cNvSpPr/>
          <p:nvPr/>
        </p:nvSpPr>
        <p:spPr>
          <a:xfrm>
            <a:off x="2447857" y="2334729"/>
            <a:ext cx="3625928" cy="1332165"/>
          </a:xfrm>
          <a:prstGeom prst="rect">
            <a:avLst/>
          </a:prstGeom>
          <a:noFill/>
          <a:ln w="28575">
            <a:solidFill>
              <a:srgbClr val="004C97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1C0BB49-DDEB-BDFB-E79C-35B8764581E7}"/>
              </a:ext>
            </a:extLst>
          </p:cNvPr>
          <p:cNvSpPr txBox="1"/>
          <p:nvPr/>
        </p:nvSpPr>
        <p:spPr>
          <a:xfrm>
            <a:off x="2469940" y="2344344"/>
            <a:ext cx="2589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Additional Collaborators in 2015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A705F18-5F8D-48F9-C444-FB3BC9D9341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791" y="2608791"/>
            <a:ext cx="618005" cy="56828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EB4DC10-C5CB-B4C9-8894-31065BBC18F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9040" y="2645119"/>
            <a:ext cx="928192" cy="447522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6F8FCBF3-7CB9-3612-D931-457DFE8110F6}"/>
              </a:ext>
            </a:extLst>
          </p:cNvPr>
          <p:cNvSpPr/>
          <p:nvPr/>
        </p:nvSpPr>
        <p:spPr>
          <a:xfrm>
            <a:off x="2459470" y="3810621"/>
            <a:ext cx="3625928" cy="850301"/>
          </a:xfrm>
          <a:prstGeom prst="rect">
            <a:avLst/>
          </a:prstGeom>
          <a:noFill/>
          <a:ln w="28575">
            <a:solidFill>
              <a:srgbClr val="004C97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AFB92B8-3A8F-C515-0B6C-0CF3D2EDE515}"/>
              </a:ext>
            </a:extLst>
          </p:cNvPr>
          <p:cNvSpPr txBox="1"/>
          <p:nvPr/>
        </p:nvSpPr>
        <p:spPr>
          <a:xfrm>
            <a:off x="2480255" y="3810237"/>
            <a:ext cx="2589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Additional Collaborators in 2017</a:t>
            </a:r>
          </a:p>
        </p:txBody>
      </p:sp>
    </p:spTree>
    <p:extLst>
      <p:ext uri="{BB962C8B-B14F-4D97-AF65-F5344CB8AC3E}">
        <p14:creationId xmlns:p14="http://schemas.microsoft.com/office/powerpoint/2010/main" val="1016798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1E1F1-B722-4960-B9B8-4F12CB791B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6/26/2023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9D697-ABD3-4AAA-9B94-63DE2EFB1F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Frederique Pellemoine | RaDIATE Collaboration Update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A6BCD2-4339-4173-B1B9-3BF635E52E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0E0DC4-57BD-4815-B8F5-9043DB66997B}"/>
              </a:ext>
            </a:extLst>
          </p:cNvPr>
          <p:cNvSpPr txBox="1"/>
          <p:nvPr/>
        </p:nvSpPr>
        <p:spPr>
          <a:xfrm>
            <a:off x="0" y="-2652"/>
            <a:ext cx="9144000" cy="995099"/>
          </a:xfrm>
          <a:prstGeom prst="rect">
            <a:avLst/>
          </a:prstGeom>
          <a:solidFill>
            <a:srgbClr val="0066FF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371600" rIns="1371600" rtlCol="0">
            <a:noAutofit/>
          </a:bodyPr>
          <a:lstStyle/>
          <a:p>
            <a:pPr algn="dist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Calibri" charset="0"/>
                <a:ea typeface="Calibri" charset="0"/>
                <a:cs typeface="Calibri" charset="0"/>
              </a:rPr>
              <a:t>  R</a:t>
            </a:r>
            <a:r>
              <a:rPr lang="ja-JP" altLang="en-US" sz="3600" dirty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dirty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Calibri" charset="0"/>
                <a:ea typeface="Calibri" charset="0"/>
                <a:cs typeface="Calibri" charset="0"/>
              </a:rPr>
              <a:t>a D I A T E </a:t>
            </a:r>
            <a:r>
              <a:rPr lang="en-US" sz="32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Collaboration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E6EDEE-7ED9-44A9-96C5-7A63FE2390FE}"/>
              </a:ext>
            </a:extLst>
          </p:cNvPr>
          <p:cNvSpPr txBox="1"/>
          <p:nvPr/>
        </p:nvSpPr>
        <p:spPr>
          <a:xfrm>
            <a:off x="587983" y="564046"/>
            <a:ext cx="82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Ra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diation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amage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ccelerator </a:t>
            </a: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arget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E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nvironments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pic>
        <p:nvPicPr>
          <p:cNvPr id="9" name="図 17">
            <a:extLst>
              <a:ext uri="{FF2B5EF4-FFF2-40B4-BE49-F238E27FC236}">
                <a16:creationId xmlns:a16="http://schemas.microsoft.com/office/drawing/2014/main" id="{0F3539B9-7BA6-48AA-B7EC-943F6A29D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54" y="33867"/>
            <a:ext cx="693514" cy="88664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D682176-5377-40A8-9B59-96D4BCAF162E}"/>
              </a:ext>
            </a:extLst>
          </p:cNvPr>
          <p:cNvSpPr txBox="1"/>
          <p:nvPr/>
        </p:nvSpPr>
        <p:spPr>
          <a:xfrm>
            <a:off x="71944" y="1090800"/>
            <a:ext cx="7713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RaDIATE collaboration today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07C32C-3013-1A1A-6717-CDA2BEF1C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1882" y="1063128"/>
            <a:ext cx="6262118" cy="351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43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1E1F1-B722-4960-B9B8-4F12CB791B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6/26/2023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9D697-ABD3-4AAA-9B94-63DE2EFB1F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Frederique Pellemoine | RaDIATE Collaboration Update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A6BCD2-4339-4173-B1B9-3BF635E52E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0E0DC4-57BD-4815-B8F5-9043DB66997B}"/>
              </a:ext>
            </a:extLst>
          </p:cNvPr>
          <p:cNvSpPr txBox="1"/>
          <p:nvPr/>
        </p:nvSpPr>
        <p:spPr>
          <a:xfrm>
            <a:off x="0" y="-2652"/>
            <a:ext cx="9144000" cy="995099"/>
          </a:xfrm>
          <a:prstGeom prst="rect">
            <a:avLst/>
          </a:prstGeom>
          <a:solidFill>
            <a:srgbClr val="0066FF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371600" rIns="1371600" rtlCol="0">
            <a:noAutofit/>
          </a:bodyPr>
          <a:lstStyle/>
          <a:p>
            <a:pPr algn="dist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Calibri" charset="0"/>
                <a:ea typeface="Calibri" charset="0"/>
                <a:cs typeface="Calibri" charset="0"/>
              </a:rPr>
              <a:t>  R</a:t>
            </a:r>
            <a:r>
              <a:rPr lang="ja-JP" altLang="en-US" sz="3600" dirty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dirty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Calibri" charset="0"/>
                <a:ea typeface="Calibri" charset="0"/>
                <a:cs typeface="Calibri" charset="0"/>
              </a:rPr>
              <a:t>a D I A T E </a:t>
            </a:r>
            <a:r>
              <a:rPr lang="en-US" sz="32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Collaboration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E6EDEE-7ED9-44A9-96C5-7A63FE2390FE}"/>
              </a:ext>
            </a:extLst>
          </p:cNvPr>
          <p:cNvSpPr txBox="1"/>
          <p:nvPr/>
        </p:nvSpPr>
        <p:spPr>
          <a:xfrm>
            <a:off x="587983" y="564046"/>
            <a:ext cx="82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Ra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diation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amage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ccelerator </a:t>
            </a: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arget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E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nvironments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pic>
        <p:nvPicPr>
          <p:cNvPr id="9" name="図 17">
            <a:extLst>
              <a:ext uri="{FF2B5EF4-FFF2-40B4-BE49-F238E27FC236}">
                <a16:creationId xmlns:a16="http://schemas.microsoft.com/office/drawing/2014/main" id="{0F3539B9-7BA6-48AA-B7EC-943F6A29D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54" y="33867"/>
            <a:ext cx="693514" cy="88664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D682176-5377-40A8-9B59-96D4BCAF162E}"/>
              </a:ext>
            </a:extLst>
          </p:cNvPr>
          <p:cNvSpPr txBox="1"/>
          <p:nvPr/>
        </p:nvSpPr>
        <p:spPr>
          <a:xfrm>
            <a:off x="71944" y="1090800"/>
            <a:ext cx="9072056" cy="3601780"/>
          </a:xfrm>
          <a:prstGeom prst="rect">
            <a:avLst/>
          </a:prstGeom>
          <a:noFill/>
        </p:spPr>
        <p:txBody>
          <a:bodyPr wrap="square" rtlCol="0">
            <a:normAutofit fontScale="77500" lnSpcReduction="20000"/>
          </a:bodyPr>
          <a:lstStyle/>
          <a:p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RaDIATE collaboration today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86 subscribers to the </a:t>
            </a: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4"/>
              </a:rPr>
              <a:t>RADIATE@LISTSERV.FNAL.GOV</a:t>
            </a:r>
            <a:endParaRPr lang="en-US" sz="1600" dirty="0">
              <a:solidFill>
                <a:srgbClr val="004C9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Point of contact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FNAL: F. Pellemoine					Proton Accelerator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BNL: D. Kim						Proton-Heavy ion Accelerator – Irradiation Facility (BLIP)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PNNL: D. Senor					PIE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STFC: C. Densham					Proton Accelerator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University of Oxford: J. Marrow			Material Science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ANL: W-Y. Chen					heavy ion Accelerator – Irradiation Facility (IVEM)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CIEMAT: A. Ibarra					Fusion Material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LANL: T. Saleh						Proton Accelerator – Irradiation Facility (LANSCE)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MSU-FRIB: A. Stolz					Heavy ion Accelerator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ORNL: D. Mcclintock (FTS) / </a:t>
            </a:r>
            <a:r>
              <a:rPr lang="en-US" sz="1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Y-J. Lee (STS)	</a:t>
            </a:r>
            <a:r>
              <a:rPr lang="en-US" sz="15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Proton Accelerator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ESS: M. Wohlmuther					Proton Accelerator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CERN: M. Calviani					Proton-Heavy ion – Irradiation/Testing Facility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J-PARC: S. </a:t>
            </a:r>
            <a:r>
              <a:rPr lang="en-US" sz="1600" dirty="0" err="1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Makimura</a:t>
            </a: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(KEK) / S. Meigo (JAEA)	Proton Accelerator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TRIUMF Inc.: A. </a:t>
            </a:r>
            <a:r>
              <a:rPr lang="en-US" sz="1600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Gottberg</a:t>
            </a:r>
            <a:r>
              <a:rPr lang="en-US" sz="1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			Proton-electron Accelerator – Irradiation Facility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UKAEA: S. Kuksenko					PIE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University of Bristol: D. Liu				Material Science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University of Birmingham: Y-L. Chiu			Proton Accelerator – Irradiation Facility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University of Wisconsin-Madison: A. </a:t>
            </a:r>
            <a:r>
              <a:rPr lang="en-US" sz="1600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Couet</a:t>
            </a:r>
            <a:r>
              <a:rPr lang="en-US" sz="1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	Material Science- </a:t>
            </a:r>
            <a:r>
              <a:rPr lang="en-US" sz="1600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Modelisation</a:t>
            </a:r>
            <a:r>
              <a:rPr lang="en-US" sz="1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-Irradiation Facility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CNRS-GANIL: C. Grygiel				Heavy ion Accelerator – Irradiation Facility</a:t>
            </a:r>
          </a:p>
        </p:txBody>
      </p:sp>
    </p:spTree>
    <p:extLst>
      <p:ext uri="{BB962C8B-B14F-4D97-AF65-F5344CB8AC3E}">
        <p14:creationId xmlns:p14="http://schemas.microsoft.com/office/powerpoint/2010/main" val="1489618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C1919A6-CC66-4620-9CA6-624833A11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8A8323-8B1F-405D-BBC5-DBF0BF9B8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week updates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BB8A7-BBBF-4AF4-8993-EF7B511DB08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6/26/2023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C55EF-A393-4A9E-9C11-672D7CDC55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Frederique Pellemoine | RaDIATE Collaboration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441DE-781D-4406-B8E3-22549CF802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31CD06-8695-46BE-A986-4BF205B28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66" y="1235078"/>
            <a:ext cx="1527136" cy="377162"/>
          </a:xfrm>
          <a:prstGeom prst="rect">
            <a:avLst/>
          </a:prstGeom>
        </p:spPr>
      </p:pic>
      <p:pic>
        <p:nvPicPr>
          <p:cNvPr id="8" name="Picture 7" descr="pnnl image.png">
            <a:extLst>
              <a:ext uri="{FF2B5EF4-FFF2-40B4-BE49-F238E27FC236}">
                <a16:creationId xmlns:a16="http://schemas.microsoft.com/office/drawing/2014/main" id="{ECE95325-7863-494E-84B6-CBFD58BF59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6829" y="3511113"/>
            <a:ext cx="1375770" cy="582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5C1E53-4DBB-47F2-82C7-6BF6328B8E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448" y="3681904"/>
            <a:ext cx="1006532" cy="521191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85310A2E-9736-4C4F-83D2-25B79BBA03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222" y="1187633"/>
            <a:ext cx="845745" cy="355213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0B41224B-092B-4EB8-A24F-367C0B952B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8592" y="1888358"/>
            <a:ext cx="1017005" cy="5559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B0B581-79B1-40CA-923B-F33C04DCE9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6559" y="1628868"/>
            <a:ext cx="1572322" cy="4288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18AB8C-749D-40BB-A687-58E93DC906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156" y="2196645"/>
            <a:ext cx="1028957" cy="297540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478A9F7C-AA4E-4580-9E6D-A69EFBF634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4941" y="1535758"/>
            <a:ext cx="1184307" cy="3596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C20242A-E70A-4DD0-A6EE-AC2E2EB32D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714" y="1343265"/>
            <a:ext cx="634698" cy="632348"/>
          </a:xfrm>
          <a:prstGeom prst="rect">
            <a:avLst/>
          </a:prstGeom>
        </p:spPr>
      </p:pic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EE8DFF79-CE23-42DA-9132-2B8C97907F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09356" y="1324400"/>
            <a:ext cx="1366729" cy="2583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8B96FB-AB7D-EC44-CF8A-3A84F6ED210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92" y="1726439"/>
            <a:ext cx="1385885" cy="3560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4E03E8-71FD-22F5-49B2-3E60DD8254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88907" y="2862763"/>
            <a:ext cx="1575952" cy="236810"/>
          </a:xfrm>
          <a:prstGeom prst="rect">
            <a:avLst/>
          </a:prstGeom>
        </p:spPr>
      </p:pic>
      <p:pic>
        <p:nvPicPr>
          <p:cNvPr id="13" name="Picture 12" descr="2218_ox_brand1_pos_rect.gif">
            <a:extLst>
              <a:ext uri="{FF2B5EF4-FFF2-40B4-BE49-F238E27FC236}">
                <a16:creationId xmlns:a16="http://schemas.microsoft.com/office/drawing/2014/main" id="{6A6FAB47-7555-379F-6249-EA097A3908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229" y="2608384"/>
            <a:ext cx="972810" cy="3023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DDFF33-4D8F-492A-DA57-D363FACB2A1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5511" y="3024889"/>
            <a:ext cx="692247" cy="6868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A3C617-0C28-42F6-DA5B-8EEB5E671DC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47141" y="3596508"/>
            <a:ext cx="541766" cy="6919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7644101-D945-1A88-6DCB-A298042F31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62509" y="2659955"/>
            <a:ext cx="1662654" cy="40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46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010498" y="-62232"/>
          <a:ext cx="6894872" cy="3827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23" y="4564492"/>
            <a:ext cx="2022896" cy="5171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97972" y="63501"/>
            <a:ext cx="8899979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spc="-113" dirty="0">
                <a:solidFill>
                  <a:srgbClr val="2E2D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Overlapping Interests in </a:t>
            </a:r>
            <a:r>
              <a:rPr lang="en-US" b="1" spc="-113" dirty="0" err="1">
                <a:solidFill>
                  <a:srgbClr val="2E2D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RaDIATE</a:t>
            </a:r>
            <a:r>
              <a:rPr lang="en-US" b="1" spc="-113" dirty="0">
                <a:solidFill>
                  <a:srgbClr val="2E2D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UK/STFC RAL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0600" y="1323673"/>
            <a:ext cx="699119" cy="6802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29189" y="1975093"/>
            <a:ext cx="932156" cy="6991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97E3F8-064F-4CCD-88D5-50CC0E90BAA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5118"/>
          <a:stretch/>
        </p:blipFill>
        <p:spPr>
          <a:xfrm>
            <a:off x="1763943" y="2511545"/>
            <a:ext cx="1096796" cy="7112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21813" y="2258382"/>
            <a:ext cx="1005656" cy="57289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3730094">
            <a:off x="2776809" y="1997985"/>
            <a:ext cx="8785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srgbClr val="2E2C61"/>
                </a:solidFill>
                <a:latin typeface="Calibri" panose="020F0502020204030204"/>
                <a:ea typeface="+mn-ea"/>
                <a:cs typeface="+mn-cs"/>
              </a:rPr>
              <a:t>Titanium, Graphite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14294" y="2773152"/>
            <a:ext cx="10056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srgbClr val="2E2C61"/>
                </a:solidFill>
                <a:latin typeface="Calibri" panose="020F0502020204030204"/>
                <a:ea typeface="+mn-ea"/>
                <a:cs typeface="+mn-cs"/>
              </a:rPr>
              <a:t>Tungsten,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srgbClr val="2E2C61"/>
                </a:solidFill>
                <a:latin typeface="Calibri" panose="020F0502020204030204"/>
                <a:ea typeface="+mn-ea"/>
                <a:cs typeface="+mn-cs"/>
              </a:rPr>
              <a:t>Beryllium</a:t>
            </a:r>
          </a:p>
        </p:txBody>
      </p:sp>
      <p:sp>
        <p:nvSpPr>
          <p:cNvPr id="20" name="Left-Right Arrow 19"/>
          <p:cNvSpPr/>
          <p:nvPr/>
        </p:nvSpPr>
        <p:spPr>
          <a:xfrm rot="17755256">
            <a:off x="4995147" y="3040134"/>
            <a:ext cx="1379567" cy="853105"/>
          </a:xfrm>
          <a:prstGeom prst="left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30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srgbClr val="2E2C61"/>
                </a:solidFill>
                <a:latin typeface="Calibri" panose="020F0502020204030204"/>
              </a:rPr>
              <a:t>Facilities, Techniques</a:t>
            </a:r>
          </a:p>
        </p:txBody>
      </p:sp>
      <p:sp>
        <p:nvSpPr>
          <p:cNvPr id="21" name="Left-Right Arrow 20"/>
          <p:cNvSpPr/>
          <p:nvPr/>
        </p:nvSpPr>
        <p:spPr>
          <a:xfrm rot="3865651">
            <a:off x="3094184" y="2993223"/>
            <a:ext cx="1464218" cy="866019"/>
          </a:xfrm>
          <a:prstGeom prst="leftRightArrow">
            <a:avLst/>
          </a:prstGeom>
          <a:solidFill>
            <a:srgbClr val="B8BACC"/>
          </a:solidFill>
          <a:ln>
            <a:solidFill>
              <a:srgbClr val="0030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srgbClr val="2E2C61"/>
                </a:solidFill>
                <a:latin typeface="Calibri" panose="020F0502020204030204"/>
              </a:rPr>
              <a:t>Materials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827FE76-A9ED-4FED-A48D-B07C4287C2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51167" y="1407350"/>
            <a:ext cx="1366729" cy="337546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90683C54-9A63-401C-B3C8-3CD4C9253D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72493" y="891368"/>
            <a:ext cx="845745" cy="355213"/>
          </a:xfrm>
          <a:prstGeom prst="rect">
            <a:avLst/>
          </a:prstGeom>
        </p:spPr>
      </p:pic>
      <p:pic>
        <p:nvPicPr>
          <p:cNvPr id="22" name="Picture 21" descr="A picture containing icon&#10;&#10;Description automatically generated">
            <a:extLst>
              <a:ext uri="{FF2B5EF4-FFF2-40B4-BE49-F238E27FC236}">
                <a16:creationId xmlns:a16="http://schemas.microsoft.com/office/drawing/2014/main" id="{28FDC61A-B2F5-4479-9E8E-03910484554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746" y="3020929"/>
            <a:ext cx="1366729" cy="25832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743D881-D61A-4153-9CB6-A6197E3EFA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9562" y="3384977"/>
            <a:ext cx="1366729" cy="3375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00B8FAD-E94E-4DA1-96FA-3A48B2C8E3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97633" y="518559"/>
            <a:ext cx="1366729" cy="3375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C7527B-6C30-4F54-A744-50661277029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09517" y="4053472"/>
            <a:ext cx="5412636" cy="7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02623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1" id="{D1F6677B-103A-4E47-978B-74293CB3948A}" vid="{D5F4D143-C693-4887-84CD-24B21FB9C0FA}"/>
    </a:ext>
  </a:extLst>
</a:theme>
</file>

<file path=ppt/theme/theme2.xml><?xml version="1.0" encoding="utf-8"?>
<a:theme xmlns:a="http://schemas.openxmlformats.org/drawingml/2006/main" name="PNNL_Option_4">
  <a:themeElements>
    <a:clrScheme name="PNNL">
      <a:dk1>
        <a:srgbClr val="616265"/>
      </a:dk1>
      <a:lt1>
        <a:srgbClr val="FFFFFF"/>
      </a:lt1>
      <a:dk2>
        <a:srgbClr val="D77600"/>
      </a:dk2>
      <a:lt2>
        <a:srgbClr val="B3B3B3"/>
      </a:lt2>
      <a:accent1>
        <a:srgbClr val="A63F1E"/>
      </a:accent1>
      <a:accent2>
        <a:srgbClr val="191C1F"/>
      </a:accent2>
      <a:accent3>
        <a:srgbClr val="F4AA00"/>
      </a:accent3>
      <a:accent4>
        <a:srgbClr val="007836"/>
      </a:accent4>
      <a:accent5>
        <a:srgbClr val="C10435"/>
      </a:accent5>
      <a:accent6>
        <a:srgbClr val="00338E"/>
      </a:accent6>
      <a:hlink>
        <a:srgbClr val="003698"/>
      </a:hlink>
      <a:folHlink>
        <a:srgbClr val="8A0752"/>
      </a:folHlink>
    </a:clrScheme>
    <a:fontScheme name="PNN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NNL_00.potx" id="{BB42E762-54B1-4790-980B-9C2F4E37C844}" vid="{427121AA-6C96-4A50-8C74-29703C11B568}"/>
    </a:ext>
  </a:extLst>
</a:theme>
</file>

<file path=ppt/theme/theme3.xml><?xml version="1.0" encoding="utf-8"?>
<a:theme xmlns:a="http://schemas.openxmlformats.org/drawingml/2006/main" name="2_Default Desig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Default Design">
      <a:majorFont>
        <a:latin typeface="Times New Roman"/>
        <a:ea typeface="SymbolMT"/>
        <a:cs typeface="SymbolMT"/>
      </a:majorFont>
      <a:minorFont>
        <a:latin typeface="Times New Roman"/>
        <a:ea typeface="SymbolMT"/>
        <a:cs typeface="SymbolM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FNAL_PowerPoint_16x9_2023</Template>
  <TotalTime>2012</TotalTime>
  <Words>3425</Words>
  <Application>Microsoft Office PowerPoint</Application>
  <PresentationFormat>On-screen Show (16:9)</PresentationFormat>
  <Paragraphs>460</Paragraphs>
  <Slides>32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Arial</vt:lpstr>
      <vt:lpstr>Calibri</vt:lpstr>
      <vt:lpstr>Calibri Light</vt:lpstr>
      <vt:lpstr>Cambria Math</vt:lpstr>
      <vt:lpstr>Courier New</vt:lpstr>
      <vt:lpstr>Helvetia</vt:lpstr>
      <vt:lpstr>Helvetica</vt:lpstr>
      <vt:lpstr>Lucida Grande</vt:lpstr>
      <vt:lpstr>Symbol</vt:lpstr>
      <vt:lpstr>Times New Roman</vt:lpstr>
      <vt:lpstr>Wingdings</vt:lpstr>
      <vt:lpstr>Fermilab_PPT_090915</vt:lpstr>
      <vt:lpstr>PNNL_Option_4</vt:lpstr>
      <vt:lpstr>2_Default Design</vt:lpstr>
      <vt:lpstr>2_Font and logo master</vt:lpstr>
      <vt:lpstr>Font and logo master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week updates</vt:lpstr>
      <vt:lpstr>PowerPoint Presentation</vt:lpstr>
      <vt:lpstr>Current Materials of interest </vt:lpstr>
      <vt:lpstr>LBNF target systems - Beam-Intercepting Device Inventory</vt:lpstr>
      <vt:lpstr>Production target concept – Neutrino Program</vt:lpstr>
      <vt:lpstr>RPF Experiment Targetry - Production target concept – Muon Program</vt:lpstr>
      <vt:lpstr>Muon Collider target: Concept &amp; technology needs</vt:lpstr>
      <vt:lpstr>RPF Experiment Targetry – R&amp;D Approach for Muon Collider</vt:lpstr>
      <vt:lpstr>How can Muon Targetry Fit into HPT R&amp;D?</vt:lpstr>
      <vt:lpstr>Potential Materials for Muon Production Targets and related R&amp;D</vt:lpstr>
      <vt:lpstr>Radiation Damage &amp; Thermal Shock</vt:lpstr>
      <vt:lpstr>Tools to Support R&amp;D Program</vt:lpstr>
      <vt:lpstr>PowerPoint Presentation</vt:lpstr>
      <vt:lpstr>Graphite Irradiation Studies with Heavy Ions</vt:lpstr>
      <vt:lpstr>Response of Irradiated Materials to Thermal Shock by High Intensity Proton Beam at CERN’s HiRadMat Facility</vt:lpstr>
      <vt:lpstr>HRMT60 – RaDIATE experiment Completed in 2022</vt:lpstr>
      <vt:lpstr>More Tools to Support R&amp;D Program</vt:lpstr>
      <vt:lpstr>Ab Initio and Molecular Dynamics Material Modeling</vt:lpstr>
      <vt:lpstr>Novel Targetry Materials: HEAs</vt:lpstr>
      <vt:lpstr>High Entropy Alloy Design </vt:lpstr>
      <vt:lpstr>Novel Targetry Materials: Electrospun Nanofibers</vt:lpstr>
      <vt:lpstr>Analysis and Mitigation of Thermal Issues in a Nanofiber Target</vt:lpstr>
      <vt:lpstr>HPT R&amp;D Roadmap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Frederique Pellemoine</dc:creator>
  <cp:lastModifiedBy>Frederique Landre Ep Pellemoine</cp:lastModifiedBy>
  <cp:revision>28</cp:revision>
  <cp:lastPrinted>2014-01-20T19:40:21Z</cp:lastPrinted>
  <dcterms:created xsi:type="dcterms:W3CDTF">2023-03-05T21:21:43Z</dcterms:created>
  <dcterms:modified xsi:type="dcterms:W3CDTF">2023-06-26T13:03:06Z</dcterms:modified>
</cp:coreProperties>
</file>