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4"/>
  </p:notesMasterIdLst>
  <p:handoutMasterIdLst>
    <p:handoutMasterId r:id="rId15"/>
  </p:handoutMasterIdLst>
  <p:sldIdLst>
    <p:sldId id="294" r:id="rId2"/>
    <p:sldId id="275" r:id="rId3"/>
    <p:sldId id="298" r:id="rId4"/>
    <p:sldId id="299" r:id="rId5"/>
    <p:sldId id="300" r:id="rId6"/>
    <p:sldId id="302" r:id="rId7"/>
    <p:sldId id="301" r:id="rId8"/>
    <p:sldId id="303" r:id="rId9"/>
    <p:sldId id="304" r:id="rId10"/>
    <p:sldId id="305" r:id="rId11"/>
    <p:sldId id="306" r:id="rId12"/>
    <p:sldId id="307" r:id="rId1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7D7EB"/>
    <a:srgbClr val="98D7EA"/>
    <a:srgbClr val="98D7EB"/>
    <a:srgbClr val="50504E"/>
    <a:srgbClr val="4E4E4E"/>
    <a:srgbClr val="404040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2" autoAdjust="0"/>
    <p:restoredTop sz="94663"/>
  </p:normalViewPr>
  <p:slideViewPr>
    <p:cSldViewPr snapToGrid="0" snapToObjects="1" showGuides="1">
      <p:cViewPr varScale="1">
        <p:scale>
          <a:sx n="77" d="100"/>
          <a:sy n="77" d="100"/>
        </p:scale>
        <p:origin x="102" y="70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6/29/2023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6/29/2023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6/29/2023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6/29/2023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6/29/2023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radiate.fnal.gov/annual-meetings/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RaDIATE Collaboration Meeting – Wrap-up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Frederique Pellemoine	</a:t>
            </a:r>
          </a:p>
          <a:p>
            <a:r>
              <a:rPr lang="en-US" sz="1400" dirty="0"/>
              <a:t>8</a:t>
            </a:r>
            <a:r>
              <a:rPr lang="en-US" sz="1400" baseline="30000" dirty="0"/>
              <a:t>th</a:t>
            </a:r>
            <a:r>
              <a:rPr lang="en-US" sz="1400" dirty="0"/>
              <a:t> Radiate Collaboration Meeting </a:t>
            </a:r>
          </a:p>
          <a:p>
            <a:r>
              <a:rPr lang="en-US" sz="1400" dirty="0"/>
              <a:t>26-30 June 2023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3B191-F13E-DD10-C823-DC492DF7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527745"/>
            <a:ext cx="7055150" cy="406930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FRIB </a:t>
            </a:r>
            <a:r>
              <a:rPr lang="en-US" dirty="0" err="1"/>
              <a:t>Linac</a:t>
            </a:r>
            <a:r>
              <a:rPr lang="en-US" dirty="0"/>
              <a:t> Beam-Intercepting Device Material Challenges by </a:t>
            </a:r>
            <a:r>
              <a:rPr lang="en-US" dirty="0" err="1"/>
              <a:t>Takuji</a:t>
            </a:r>
            <a:r>
              <a:rPr lang="en-US" dirty="0"/>
              <a:t> </a:t>
            </a:r>
            <a:r>
              <a:rPr lang="en-US" dirty="0" err="1"/>
              <a:t>Kanemura</a:t>
            </a:r>
            <a:endParaRPr lang="en-US" dirty="0"/>
          </a:p>
          <a:p>
            <a:pPr marL="576263" lvl="1" indent="-293688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Technical challenges of charge stripper and charge selector</a:t>
            </a:r>
          </a:p>
          <a:p>
            <a:pPr>
              <a:spcBef>
                <a:spcPts val="600"/>
              </a:spcBef>
            </a:pPr>
            <a:r>
              <a:rPr lang="en-US" dirty="0"/>
              <a:t>Thermal shock study of clad and bare tungsten target samples by Justin Mach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Thermal shock test at LANSCE Facility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Validation of analysis predictions, assessment of damping and assessment of the effect of cladding</a:t>
            </a:r>
          </a:p>
          <a:p>
            <a:pPr>
              <a:spcBef>
                <a:spcPts val="600"/>
              </a:spcBef>
            </a:pPr>
            <a:r>
              <a:rPr lang="en-US" dirty="0"/>
              <a:t>LBNF Nu Beamline Radiation Damage R&amp;D Needs / LBNF Nu Upstream Decay Pipe Window Radiation Damage R&amp;D Need by Pat Hurh (Quinn Peterson)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Presentation of the irradiation and loading environment and listed the R&amp;D needs for LBNF Absorber and Target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Thoughts on engineering motivations for irradiation damage R&amp;D: integration </a:t>
            </a:r>
            <a:br>
              <a:rPr lang="en-US" dirty="0"/>
            </a:br>
            <a:r>
              <a:rPr lang="en-US" dirty="0"/>
              <a:t>of radiation damage into standards compliance, avoid early failure, predict </a:t>
            </a:r>
            <a:br>
              <a:rPr lang="en-US" dirty="0"/>
            </a:br>
            <a:r>
              <a:rPr lang="en-US" dirty="0"/>
              <a:t>lifetime, satisfy safety requirements. 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3 beam windows: design, thermal and structural analysis</a:t>
            </a:r>
          </a:p>
          <a:p>
            <a:pPr>
              <a:spcBef>
                <a:spcPts val="600"/>
              </a:spcBef>
            </a:pPr>
            <a:r>
              <a:rPr lang="en-US" dirty="0"/>
              <a:t>Updates to the RaDIATE Collaboration from PNNL by Andrew Casella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 lot of update on graphite, </a:t>
            </a:r>
            <a:r>
              <a:rPr lang="en-US" dirty="0" err="1"/>
              <a:t>SiC</a:t>
            </a:r>
            <a:r>
              <a:rPr lang="en-US" dirty="0"/>
              <a:t>-coated graphite (thermal desorption), </a:t>
            </a:r>
            <a:r>
              <a:rPr lang="en-US" dirty="0" err="1"/>
              <a:t>Ti</a:t>
            </a:r>
            <a:r>
              <a:rPr lang="en-US" dirty="0"/>
              <a:t>-alloys (Tensile tests, modeling), Be (Tensile tests, bend tests, modulus measurements, microscopy)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BD60A3-B754-A30B-ED76-25FA0AFF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FB050-884B-3C23-4912-CA8A9A4B6C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84B5D-C575-74F0-3C55-CB9A64910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0A1D-AF80-3673-A031-66DDFD745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07395-6477-6613-F1CA-C8569E9C6B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680633" y="-27230"/>
            <a:ext cx="1360980" cy="1490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512934-37F6-A78B-25A6-D15817E782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5096" y="1254055"/>
            <a:ext cx="1976543" cy="131769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5BDF16D-BEB8-D463-AA7D-3A34D55FFC12}"/>
              </a:ext>
            </a:extLst>
          </p:cNvPr>
          <p:cNvGrpSpPr/>
          <p:nvPr/>
        </p:nvGrpSpPr>
        <p:grpSpPr>
          <a:xfrm>
            <a:off x="7047003" y="2533325"/>
            <a:ext cx="1976543" cy="1010458"/>
            <a:chOff x="390525" y="885224"/>
            <a:chExt cx="11215642" cy="51548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1D8637-5A0A-170A-BEF8-BAFD13BE0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525" y="1220381"/>
              <a:ext cx="10591800" cy="48196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1F70F1-8F28-5C79-96CB-A7A287B19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57034" y="885224"/>
              <a:ext cx="3549133" cy="3793031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B86762E-6635-FCEF-7972-74EB2EA1BC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26571" y="4590836"/>
              <a:ext cx="115410" cy="522702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Content Placeholder 23">
            <a:extLst>
              <a:ext uri="{FF2B5EF4-FFF2-40B4-BE49-F238E27FC236}">
                <a16:creationId xmlns:a16="http://schemas.microsoft.com/office/drawing/2014/main" id="{1BB8F936-6438-24C5-1AD8-59C630FB5F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110" y="3515164"/>
            <a:ext cx="1697435" cy="1231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7B3CFE-C9EE-5BBD-0E23-58CFAC00B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395" y="3997802"/>
            <a:ext cx="1133217" cy="55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34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3B191-F13E-DD10-C823-DC492DF7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8" y="537096"/>
            <a:ext cx="8694012" cy="404743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The Proposed High Energy Effects Test facility at BNL’s AGS by Kevin Brown</a:t>
            </a:r>
          </a:p>
          <a:p>
            <a:pPr>
              <a:spcBef>
                <a:spcPts val="600"/>
              </a:spcBef>
            </a:pPr>
            <a:r>
              <a:rPr lang="en-US" dirty="0"/>
              <a:t>Future HiRadMat test - discussion </a:t>
            </a:r>
          </a:p>
          <a:p>
            <a:pPr>
              <a:spcBef>
                <a:spcPts val="600"/>
              </a:spcBef>
            </a:pPr>
            <a:r>
              <a:rPr lang="en-US" dirty="0"/>
              <a:t>Potential new collaborations and synergy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Help FRIB for charge stripper and charge selector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HEAs: FNAL/J-PARC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Nanofibers: FNAL/ CERN/TRIUMF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DSC: FNAL/UKAEA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LBNF: 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FNAL/ORNL on SNS Al windows thermal diffusivity, </a:t>
            </a:r>
            <a:r>
              <a:rPr lang="en-US" dirty="0" err="1"/>
              <a:t>Ti</a:t>
            </a:r>
            <a:r>
              <a:rPr lang="en-US" dirty="0"/>
              <a:t> alloy BLIP samples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TRIUMF on Al window thermal diffusivity, </a:t>
            </a:r>
            <a:r>
              <a:rPr lang="en-US" dirty="0" err="1"/>
              <a:t>Ti</a:t>
            </a:r>
            <a:r>
              <a:rPr lang="en-US" dirty="0"/>
              <a:t> alloy fracture toughness of ISAC isotope target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And probably many more during breaks discussions</a:t>
            </a:r>
          </a:p>
          <a:p>
            <a:pPr>
              <a:spcBef>
                <a:spcPts val="600"/>
              </a:spcBef>
            </a:pPr>
            <a:r>
              <a:rPr lang="en-US" dirty="0"/>
              <a:t>Thank you for your very active participation</a:t>
            </a:r>
          </a:p>
          <a:p>
            <a:pPr>
              <a:spcBef>
                <a:spcPts val="600"/>
              </a:spcBef>
            </a:pPr>
            <a:r>
              <a:rPr lang="en-US" dirty="0"/>
              <a:t>The location for the next RaDIATE Collaboration Meeting will be announced later by email and via the RaDIATE website (</a:t>
            </a:r>
            <a:r>
              <a:rPr lang="en-US" dirty="0">
                <a:hlinkClick r:id="rId2"/>
              </a:rPr>
              <a:t>radiate.fnal.gov</a:t>
            </a:r>
            <a:r>
              <a:rPr lang="en-US" dirty="0"/>
              <a:t>)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BD60A3-B754-A30B-ED76-25FA0AFF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FB050-884B-3C23-4912-CA8A9A4B6C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84B5D-C575-74F0-3C55-CB9A64910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0A1D-AF80-3673-A031-66DDFD745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80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E17AAC-6DEB-3D8B-9BD4-B0878C2FA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BCA426-0953-DABC-2A71-FC28D627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6CE39-A310-E370-35BF-A8B9F751F3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D99AF-753D-0BFB-DA8B-5F1423A18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C3F46-61B6-C51C-1F98-665E1AB06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4811B5B-D2C8-3733-71C1-5ACF86DCE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0"/>
            <a:ext cx="86772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763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7052" y="827677"/>
            <a:ext cx="8672513" cy="3794522"/>
          </a:xfrm>
        </p:spPr>
        <p:txBody>
          <a:bodyPr/>
          <a:lstStyle/>
          <a:p>
            <a:r>
              <a:rPr lang="en-US" sz="1600" dirty="0"/>
              <a:t>Total Participants</a:t>
            </a:r>
          </a:p>
          <a:p>
            <a:pPr marL="568325" lvl="1" indent="-285750">
              <a:buFont typeface="Wingdings" panose="05000000000000000000" pitchFamily="2" charset="2"/>
              <a:buChar char="Ø"/>
            </a:pPr>
            <a:r>
              <a:rPr lang="en-US" sz="1400" dirty="0"/>
              <a:t>32 participants : 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sz="1300" dirty="0"/>
              <a:t>19-3 in person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13+3 </a:t>
            </a:r>
            <a:r>
              <a:rPr lang="en-US" sz="1400" dirty="0" err="1"/>
              <a:t>remotly</a:t>
            </a:r>
            <a:endParaRPr lang="en-US" sz="1400" dirty="0"/>
          </a:p>
          <a:p>
            <a:pPr marL="568325" lvl="1" indent="-285750">
              <a:buFont typeface="Wingdings" panose="05000000000000000000" pitchFamily="2" charset="2"/>
              <a:buChar char="Ø"/>
            </a:pPr>
            <a:r>
              <a:rPr lang="en-US" sz="1400" dirty="0"/>
              <a:t>RaDIATE website updated with link </a:t>
            </a:r>
            <a:br>
              <a:rPr lang="en-US" sz="1400" dirty="0"/>
            </a:br>
            <a:r>
              <a:rPr lang="en-US" sz="1400" dirty="0"/>
              <a:t>to this meeting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sz="1300" dirty="0"/>
              <a:t>Top right menu: Resources\ Annual meeting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8471801" cy="320908"/>
          </a:xfrm>
        </p:spPr>
        <p:txBody>
          <a:bodyPr/>
          <a:lstStyle/>
          <a:p>
            <a:r>
              <a:rPr lang="en-US" sz="1950" dirty="0"/>
              <a:t>Thank you Dohyun and Courtney for your hard work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297AD2-F227-4491-5AE0-B1D4E41F4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3" r="7529" b="44760"/>
          <a:stretch/>
        </p:blipFill>
        <p:spPr>
          <a:xfrm>
            <a:off x="4276272" y="864697"/>
            <a:ext cx="4858718" cy="219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3B191-F13E-DD10-C823-DC492DF7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02901"/>
            <a:ext cx="8672513" cy="409972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Welcome from Dimitri Denisov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Presentation of BNL and accelerator complex including the 3 largest programs: 	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Nuclear Physics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Basic Energy Sciences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HEP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Support for RadIATE BLIP test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RadIATE Collaboration to prepare “1 pager” by mid of July: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brief document about RaDIATE plans for irradiation at BLIP for the next three years. It should start from brief description of the collaboration/goals and then list (table is fine) planned irradiation (doses, durations, etc.). 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provide an estimate in this 1 pager how much, in the current funding arrangement, planned irradiations will cost.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Concluding paragraph should ask for eliminating or reducing the irradiation costs. Especially if the irradiation is done as a secondary target after main isotope target.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Please send me and Dohyun your interest to participate to a BLIP test with the list of material and the expected dose (no guaranty!)</a:t>
            </a:r>
            <a:endParaRPr lang="en-US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58837" lvl="2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BD60A3-B754-A30B-ED76-25FA0AFF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FB050-884B-3C23-4912-CA8A9A4B6C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84B5D-C575-74F0-3C55-CB9A64910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0A1D-AF80-3673-A031-66DDFD745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149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3B191-F13E-DD10-C823-DC492DF7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02901"/>
            <a:ext cx="8672513" cy="409972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RaDIATE update by Frederique Pellemoine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MoU signature almost completed: waiting for LANL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6 new institutions 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7 new point of contacts (6 new institutions + Yong Joong for STS at ORNL)  	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Needs to initiate coordinated R&amp;D program for muon program as FNAL will need to start soon to support 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Inventory of current studies with J-PARC, CERN, STFC, ORNL (STS)… on high-Z material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Strengthen the synergy within RaDIATE collaborators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Continue to develop tools to support R&amp;D: irradiation stations, PIE, modeling, novel materials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RaDIATE UK Update by Philip Earp</a:t>
            </a:r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Support from </a:t>
            </a:r>
            <a:r>
              <a:rPr lang="en-US" dirty="0" err="1"/>
              <a:t>HyperK</a:t>
            </a:r>
            <a:r>
              <a:rPr lang="en-US" dirty="0"/>
              <a:t>-UK, now LBNF-UK, coordination with US-JP collaboration</a:t>
            </a:r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Strong synergy between STFC-RAL, ISIS, Bristol, Birmingham, Oxford, UKAEA-MRF, </a:t>
            </a:r>
            <a:br>
              <a:rPr lang="en-US" dirty="0"/>
            </a:br>
            <a:r>
              <a:rPr lang="en-US" dirty="0"/>
              <a:t>all part of RaDIATE Collaborations</a:t>
            </a:r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Material studies</a:t>
            </a:r>
          </a:p>
          <a:p>
            <a:pPr marL="863600" lvl="2" indent="-2921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Titanium including new irradiation, development of mesoscale testing and ultrasonic </a:t>
            </a:r>
            <a:br>
              <a:rPr lang="en-US" dirty="0"/>
            </a:br>
            <a:r>
              <a:rPr lang="en-US" dirty="0"/>
              <a:t>fatigue</a:t>
            </a:r>
          </a:p>
          <a:p>
            <a:pPr marL="863600" lvl="2" indent="-2921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Graphite, thin ceramic coatings</a:t>
            </a:r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Extended capability with NNUF (National Nuclear User Facility)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BD60A3-B754-A30B-ED76-25FA0AFF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FB050-884B-3C23-4912-CA8A9A4B6C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84B5D-C575-74F0-3C55-CB9A64910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0A1D-AF80-3673-A031-66DDFD745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0916BD-058F-52DA-E726-D79EFF398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2814651"/>
            <a:ext cx="1447800" cy="172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76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3B191-F13E-DD10-C823-DC492DF7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02901"/>
            <a:ext cx="8672513" cy="409972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Material Irradiation Studies at ISAC-TRIUMF by </a:t>
            </a:r>
            <a:r>
              <a:rPr lang="en-US" dirty="0" err="1"/>
              <a:t>Ferran</a:t>
            </a:r>
            <a:r>
              <a:rPr lang="en-US" dirty="0"/>
              <a:t> </a:t>
            </a:r>
            <a:r>
              <a:rPr lang="en-US" dirty="0" err="1"/>
              <a:t>Boix</a:t>
            </a:r>
            <a:r>
              <a:rPr lang="en-US" dirty="0"/>
              <a:t> </a:t>
            </a:r>
            <a:r>
              <a:rPr lang="en-US" dirty="0" err="1"/>
              <a:t>Pamies</a:t>
            </a:r>
            <a:endParaRPr lang="en-US" dirty="0"/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Progress, Highlights and Prospects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Material irradiations and new capabilities with secondary irradiation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Materials: PEEK, comparison between SS316L and HEA-Canton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FeCrMnNi</a:t>
            </a:r>
            <a:r>
              <a:rPr lang="en-US" dirty="0"/>
              <a:t>), between Al6061-T6 and AM </a:t>
            </a:r>
            <a:r>
              <a:rPr lang="en-US" dirty="0" err="1"/>
              <a:t>AlSiMg</a:t>
            </a:r>
            <a:endParaRPr lang="en-US" dirty="0"/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Prospective for material for next generation nuclear reactors, high temp irradiation, molten actinide fuel reactor (</a:t>
            </a:r>
            <a:r>
              <a:rPr lang="en-US" dirty="0" err="1"/>
              <a:t>ZrC</a:t>
            </a:r>
            <a:r>
              <a:rPr lang="en-US" dirty="0"/>
              <a:t>), with INFN-SPES for Tantalum material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RaDIATE activities at J-PARC by Shunsuke </a:t>
            </a:r>
            <a:r>
              <a:rPr lang="en-US" dirty="0" err="1"/>
              <a:t>Makimura</a:t>
            </a:r>
            <a:endParaRPr lang="en-US" dirty="0"/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New framework at J-PARC to extend activities (arrangement with LANL, </a:t>
            </a:r>
            <a:br>
              <a:rPr lang="en-US" dirty="0"/>
            </a:br>
            <a:r>
              <a:rPr lang="en-US" dirty="0"/>
              <a:t>neutron irradiation </a:t>
            </a:r>
            <a:r>
              <a:rPr lang="en-US" dirty="0" err="1"/>
              <a:t>Oarai</a:t>
            </a:r>
            <a:r>
              <a:rPr lang="en-US" dirty="0"/>
              <a:t> (Tohoku University), proton irradiation at J-PARC)</a:t>
            </a:r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A lot of updates! </a:t>
            </a:r>
          </a:p>
          <a:p>
            <a:pPr marL="863600" lvl="2" indent="-2921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Materials: </a:t>
            </a:r>
            <a:r>
              <a:rPr lang="en-US" dirty="0" err="1"/>
              <a:t>Ti</a:t>
            </a:r>
            <a:r>
              <a:rPr lang="en-US" dirty="0"/>
              <a:t>-alloys, </a:t>
            </a:r>
            <a:r>
              <a:rPr lang="en-US" dirty="0" err="1"/>
              <a:t>SiC</a:t>
            </a:r>
            <a:r>
              <a:rPr lang="en-US" dirty="0"/>
              <a:t> coated graphite, NITE </a:t>
            </a:r>
            <a:r>
              <a:rPr lang="en-US" dirty="0" err="1"/>
              <a:t>SiC</a:t>
            </a:r>
            <a:r>
              <a:rPr lang="en-US" dirty="0"/>
              <a:t>/</a:t>
            </a:r>
            <a:r>
              <a:rPr lang="en-US" dirty="0" err="1"/>
              <a:t>SiC</a:t>
            </a:r>
            <a:r>
              <a:rPr lang="en-US" dirty="0"/>
              <a:t>, novel material </a:t>
            </a:r>
            <a:br>
              <a:rPr lang="en-US" dirty="0"/>
            </a:br>
            <a:r>
              <a:rPr lang="en-US" dirty="0"/>
              <a:t>(TFGR Tungsten, HEAs: </a:t>
            </a:r>
            <a:r>
              <a:rPr lang="en-US" dirty="0" err="1"/>
              <a:t>Ti</a:t>
            </a:r>
            <a:r>
              <a:rPr lang="en-US" dirty="0"/>
              <a:t>, Fe and W based for window, structural material </a:t>
            </a:r>
            <a:br>
              <a:rPr lang="en-US" dirty="0"/>
            </a:br>
            <a:r>
              <a:rPr lang="en-US" dirty="0"/>
              <a:t>and target)</a:t>
            </a:r>
          </a:p>
          <a:p>
            <a:pPr marL="863600" lvl="2" indent="-2921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Irradiation Studies: HRMT, HIT</a:t>
            </a:r>
          </a:p>
          <a:p>
            <a:pPr marL="863600" lvl="2" indent="-2921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Don’t Forget to register to the HPTW at RIKEN On Nov 6-10 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BD60A3-B754-A30B-ED76-25FA0AFF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FB050-884B-3C23-4912-CA8A9A4B6C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84B5D-C575-74F0-3C55-CB9A64910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0A1D-AF80-3673-A031-66DDFD745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" name="Imagen 28">
            <a:extLst>
              <a:ext uri="{FF2B5EF4-FFF2-40B4-BE49-F238E27FC236}">
                <a16:creationId xmlns:a16="http://schemas.microsoft.com/office/drawing/2014/main" id="{61F2BCF7-36E4-27C8-2174-A851D4052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718" y="63501"/>
            <a:ext cx="1660282" cy="1627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DBC89A-49DD-2C24-29B8-F85ABA29F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60"/>
          <a:stretch/>
        </p:blipFill>
        <p:spPr>
          <a:xfrm>
            <a:off x="7431537" y="2479878"/>
            <a:ext cx="1712464" cy="19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41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3B191-F13E-DD10-C823-DC492DF7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02901"/>
            <a:ext cx="8672513" cy="409972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dirty="0"/>
              <a:t>Developments on RaDIATE-related R&amp;D for CERN's Beam Intercepting Devices </a:t>
            </a:r>
            <a:r>
              <a:rPr lang="en-US" dirty="0"/>
              <a:t>by Nicola Solieri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A lot of updates on BLIP CERN2 capsule, LHC Beam Dump activities, beam </a:t>
            </a:r>
            <a:br>
              <a:rPr lang="en-US" dirty="0"/>
            </a:br>
            <a:r>
              <a:rPr lang="en-US" dirty="0"/>
              <a:t>windows at the HRMT facility, BDF Prototype PIE 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Materials: </a:t>
            </a:r>
            <a:r>
              <a:rPr lang="en-US" dirty="0" err="1"/>
              <a:t>MoGr</a:t>
            </a:r>
            <a:r>
              <a:rPr lang="en-US" dirty="0"/>
              <a:t> and CFC, </a:t>
            </a:r>
            <a:r>
              <a:rPr lang="en-US" dirty="0" err="1"/>
              <a:t>Sigraflex</a:t>
            </a:r>
            <a:r>
              <a:rPr lang="en-US" dirty="0"/>
              <a:t>, Graphitic materials (Glassy C, Isostatic </a:t>
            </a:r>
            <a:br>
              <a:rPr lang="en-US" dirty="0"/>
            </a:br>
            <a:r>
              <a:rPr lang="en-US" dirty="0"/>
              <a:t>Graphite), Be, W, TZM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Design: cladding Ta-alloy/TZM or W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Material R&amp;D under US-JP and RaDIATE Collaboration by Sujit Bidhar</a:t>
            </a:r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Renewal of the US-JP collaboration to cover Be and </a:t>
            </a:r>
            <a:r>
              <a:rPr lang="en-US" dirty="0" err="1"/>
              <a:t>Ti</a:t>
            </a:r>
            <a:r>
              <a:rPr lang="en-US" dirty="0"/>
              <a:t> PIE (PNNL, BNL), </a:t>
            </a:r>
            <a:br>
              <a:rPr lang="en-US" dirty="0"/>
            </a:br>
            <a:r>
              <a:rPr lang="en-US" dirty="0" err="1"/>
              <a:t>Ti</a:t>
            </a:r>
            <a:r>
              <a:rPr lang="en-US" dirty="0"/>
              <a:t>-alloy modeling (PNNL), HRMT samples PIE (PNNL), TGS development </a:t>
            </a:r>
            <a:br>
              <a:rPr lang="en-US" dirty="0"/>
            </a:br>
            <a:r>
              <a:rPr lang="en-US" dirty="0"/>
              <a:t>(FNAL), HEA development (J-PARC, FNAL)</a:t>
            </a:r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 current US-JP activities cover fatigue test machine (FNAL), </a:t>
            </a:r>
            <a:r>
              <a:rPr lang="en-US" dirty="0" err="1"/>
              <a:t>dpa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measurement (J-PARC, FNAL)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BD60A3-B754-A30B-ED76-25FA0AFF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FB050-884B-3C23-4912-CA8A9A4B6C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84B5D-C575-74F0-3C55-CB9A64910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0A1D-AF80-3673-A031-66DDFD745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1505C5-D469-3F3F-EE64-A70493321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4740" t="406" r="6079" b="1677"/>
          <a:stretch/>
        </p:blipFill>
        <p:spPr bwMode="auto">
          <a:xfrm rot="17820000">
            <a:off x="7648652" y="1064890"/>
            <a:ext cx="1414250" cy="1424352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4C9BFC-4FA1-7928-C76C-AE02A04D0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496" y="3133920"/>
            <a:ext cx="1534680" cy="11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64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3B191-F13E-DD10-C823-DC492DF7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60" y="602901"/>
            <a:ext cx="8672513" cy="409972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Two invited talks 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Non-destructive Characterization of Nuclear Materials Through X-ray Absorption And Diffraction Contrast Tomography: Case Study on Surrogate TRISO Particle by Mehmet </a:t>
            </a:r>
            <a:r>
              <a:rPr lang="en-US" dirty="0" err="1"/>
              <a:t>Topsakai</a:t>
            </a:r>
            <a:endParaRPr lang="en-US" dirty="0"/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Low current irradiation experiments at BLIP to address nuclear data needs by Dmitri Medvedev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Production of Radioisotopes using Secondary Neutrons at BLIP by Michael Skulski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Irradiation campaign and PIE needs for STS target systems R&amp;D by Yong Joong Lee</a:t>
            </a:r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err="1"/>
              <a:t>Tunsgten</a:t>
            </a:r>
            <a:r>
              <a:rPr lang="en-US" dirty="0"/>
              <a:t> irradiation effect : hardening, embrittlement, thermal diffusivity decrease.,</a:t>
            </a:r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Fatigue with 2 methods: WC-ball loaded bend fatigue test, bend fatigue tests </a:t>
            </a:r>
            <a:br>
              <a:rPr lang="en-US" dirty="0"/>
            </a:br>
            <a:r>
              <a:rPr lang="en-US" dirty="0"/>
              <a:t>with notched W-cantilever</a:t>
            </a:r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Extensive study on copper: swelling, hardening, low resistance to He-embrittlement</a:t>
            </a:r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Studies on Target Viewing Periscope</a:t>
            </a:r>
          </a:p>
          <a:p>
            <a:pPr marL="863600" lvl="2" indent="-2921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Materials:  BaF2, </a:t>
            </a:r>
            <a:r>
              <a:rPr lang="en-US" dirty="0" err="1"/>
              <a:t>ZnSe</a:t>
            </a:r>
            <a:r>
              <a:rPr lang="en-US" dirty="0"/>
              <a:t>, ZnS, CaF2, Ge, luminescence coating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Afternoon dedicated to Nick Simos Memorial</a:t>
            </a:r>
          </a:p>
          <a:p>
            <a:pPr marL="576263" lvl="1" indent="-288925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Thank you, Pat and David, for your effort to prepare this very emotional event.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BD60A3-B754-A30B-ED76-25FA0AFF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Tuesday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FB050-884B-3C23-4912-CA8A9A4B6C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84B5D-C575-74F0-3C55-CB9A64910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0A1D-AF80-3673-A031-66DDFD745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 descr="A picture containing antenna, dome, device, fan&#10;&#10;Description automatically generated">
            <a:extLst>
              <a:ext uri="{FF2B5EF4-FFF2-40B4-BE49-F238E27FC236}">
                <a16:creationId xmlns:a16="http://schemas.microsoft.com/office/drawing/2014/main" id="{B1750B05-6188-3D90-1D1B-92C409AF8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301" y="2272188"/>
            <a:ext cx="1103539" cy="1087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3D6BC-7B93-4A35-731A-DD05ED62B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040" y="3402453"/>
            <a:ext cx="1308266" cy="167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06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3B191-F13E-DD10-C823-DC492DF7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02901"/>
            <a:ext cx="8672513" cy="409972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Two invited talks to prepare for the afternoon visits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Center for Functional Nanomaterials by Dmytro </a:t>
            </a:r>
            <a:r>
              <a:rPr lang="en-US" dirty="0" err="1"/>
              <a:t>Nykypanchuck</a:t>
            </a:r>
            <a:endParaRPr lang="en-US" dirty="0"/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Opportunities for Materials Science at Brookhaven’s Light Source (NSLS-II) by Eric </a:t>
            </a:r>
            <a:r>
              <a:rPr lang="en-US" dirty="0" err="1"/>
              <a:t>Dooryhee</a:t>
            </a:r>
            <a:endParaRPr lang="en-US" dirty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Crystal damage and porosity evolution in proton irradiated POCO graphite </a:t>
            </a:r>
            <a:br>
              <a:rPr lang="en-US" dirty="0"/>
            </a:br>
            <a:r>
              <a:rPr lang="en-US" dirty="0"/>
              <a:t>by Ming Jiang</a:t>
            </a:r>
          </a:p>
          <a:p>
            <a:pPr marL="576263" lvl="1" indent="-288925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Porosity evolution studied by FIB-SEM tomography</a:t>
            </a:r>
          </a:p>
          <a:p>
            <a:pPr marL="576263" lvl="1" indent="-288925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Crystal damage studied by Raman spectroscopy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Measurement of displacement cross section for high-energy protons </a:t>
            </a:r>
            <a:br>
              <a:rPr lang="en-US" dirty="0"/>
            </a:br>
            <a:r>
              <a:rPr lang="en-US" dirty="0"/>
              <a:t>and future plan for material damage using 400 MeV protons at J-PARC </a:t>
            </a:r>
            <a:br>
              <a:rPr lang="en-US" dirty="0"/>
            </a:br>
            <a:r>
              <a:rPr lang="en-US" dirty="0"/>
              <a:t>by Shin-Ichiro Meigo</a:t>
            </a:r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Good agreement between arc-</a:t>
            </a:r>
            <a:r>
              <a:rPr lang="en-US" dirty="0" err="1"/>
              <a:t>dpa</a:t>
            </a:r>
            <a:r>
              <a:rPr lang="en-US" dirty="0"/>
              <a:t> and experimental data (except for Nb)</a:t>
            </a:r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NRT overestimate values for higher Ep value</a:t>
            </a:r>
          </a:p>
          <a:p>
            <a:pPr marL="57308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New facility at J-PARC TEF/ADS (Transmutation Experimental Facility)</a:t>
            </a:r>
          </a:p>
          <a:p>
            <a:pPr marL="863600" lvl="2" indent="-2921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User community was established not only for material irradiation but also soft </a:t>
            </a:r>
            <a:br>
              <a:rPr lang="en-US" dirty="0"/>
            </a:br>
            <a:r>
              <a:rPr lang="en-US" dirty="0"/>
              <a:t>error and RI medicine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BD60A3-B754-A30B-ED76-25FA0AFF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FB050-884B-3C23-4912-CA8A9A4B6C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84B5D-C575-74F0-3C55-CB9A64910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0A1D-AF80-3673-A031-66DDFD745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D50219-B5D1-D9F0-1EBB-2A813B2B0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403" y="1546553"/>
            <a:ext cx="1453019" cy="1320402"/>
          </a:xfrm>
          <a:prstGeom prst="rect">
            <a:avLst/>
          </a:prstGeom>
        </p:spPr>
      </p:pic>
      <p:pic>
        <p:nvPicPr>
          <p:cNvPr id="9" name="図 10">
            <a:extLst>
              <a:ext uri="{FF2B5EF4-FFF2-40B4-BE49-F238E27FC236}">
                <a16:creationId xmlns:a16="http://schemas.microsoft.com/office/drawing/2014/main" id="{03DF714C-8DF5-C454-B67C-9B76BC371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4" t="41517" b="12222"/>
          <a:stretch/>
        </p:blipFill>
        <p:spPr>
          <a:xfrm>
            <a:off x="7376722" y="3042487"/>
            <a:ext cx="1767278" cy="151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93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3B191-F13E-DD10-C823-DC492DF7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02901"/>
            <a:ext cx="8672513" cy="2916913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Medical Isotope Research and Production/BLIP by Cathy Cutler</a:t>
            </a:r>
          </a:p>
          <a:p>
            <a:pPr>
              <a:spcBef>
                <a:spcPts val="600"/>
              </a:spcBef>
            </a:pPr>
            <a:r>
              <a:rPr lang="en-US" dirty="0"/>
              <a:t>Session on Novel Material development  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Novel Materials R&amp;D for Next-Generation Accelerator Target Facilities by Kavin Ammigan</a:t>
            </a:r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ECRP focus on HEAs and nanofibers</a:t>
            </a:r>
          </a:p>
          <a:p>
            <a:pPr marL="1143000" lvl="3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Context, simulation approach, preliminary HEA Synthesis and irradiation, fabrication, path forward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Design and Study of High Entropy Alloys for Next Generation Beam Windows by Nicholas </a:t>
            </a:r>
            <a:r>
              <a:rPr lang="en-US" dirty="0" err="1"/>
              <a:t>Crnkovich</a:t>
            </a:r>
            <a:endParaRPr lang="en-US" dirty="0"/>
          </a:p>
          <a:p>
            <a:pPr marL="858837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Design and fabrication approach, initial characterization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Exploring High Entropy Alloys for Next-Generation Beam Windows: A Computational Approach by Gaurav Arora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Multiphysics Modeling and Simulation for the Development of a Nanofiber Target Concept by William Asztalos</a:t>
            </a:r>
          </a:p>
          <a:p>
            <a:pPr marL="858837" lvl="2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Multiphysics simulations to optimize nanofiber development and predict optimal design parameters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BD60A3-B754-A30B-ED76-25FA0AFF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FB050-884B-3C23-4912-CA8A9A4B6C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84B5D-C575-74F0-3C55-CB9A64910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D0A1D-AF80-3673-A031-66DDFD745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70282E-C158-3564-6A89-A1C382AFC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072" y="3405637"/>
            <a:ext cx="2490252" cy="12807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19E481-AA0E-250D-94A4-D3BEA3CF7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146" y="3408954"/>
            <a:ext cx="2490253" cy="12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7135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1" id="{D1F6677B-103A-4E47-978B-74293CB3948A}" vid="{D5F4D143-C693-4887-84CD-24B21FB9C0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FNAL_PowerPoint_16x9_2023</Template>
  <TotalTime>649</TotalTime>
  <Words>1478</Words>
  <Application>Microsoft Office PowerPoint</Application>
  <PresentationFormat>On-screen Show (16:9)</PresentationFormat>
  <Paragraphs>153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Courier New</vt:lpstr>
      <vt:lpstr>Helvetica</vt:lpstr>
      <vt:lpstr>Wingdings</vt:lpstr>
      <vt:lpstr>Fermilab_PPT_090915</vt:lpstr>
      <vt:lpstr>PowerPoint Presentation</vt:lpstr>
      <vt:lpstr>Thank you Dohyun and Courtney for your hard work</vt:lpstr>
      <vt:lpstr>Monday</vt:lpstr>
      <vt:lpstr>Monday</vt:lpstr>
      <vt:lpstr>Monday</vt:lpstr>
      <vt:lpstr>Monday</vt:lpstr>
      <vt:lpstr>Tuesday</vt:lpstr>
      <vt:lpstr>Wednesday </vt:lpstr>
      <vt:lpstr>Thursday</vt:lpstr>
      <vt:lpstr>Thursday</vt:lpstr>
      <vt:lpstr>Friday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Frederique Pellemoine</dc:creator>
  <cp:lastModifiedBy>Frederique Pellemoine</cp:lastModifiedBy>
  <cp:revision>3</cp:revision>
  <cp:lastPrinted>2014-01-20T19:40:21Z</cp:lastPrinted>
  <dcterms:created xsi:type="dcterms:W3CDTF">2023-06-30T02:42:03Z</dcterms:created>
  <dcterms:modified xsi:type="dcterms:W3CDTF">2023-06-30T13:31:38Z</dcterms:modified>
</cp:coreProperties>
</file>