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sldIdLst>
    <p:sldId id="256" r:id="rId2"/>
    <p:sldId id="273" r:id="rId3"/>
    <p:sldId id="288" r:id="rId4"/>
    <p:sldId id="287" r:id="rId5"/>
    <p:sldId id="322" r:id="rId6"/>
    <p:sldId id="323" r:id="rId7"/>
    <p:sldId id="313" r:id="rId8"/>
    <p:sldId id="312" r:id="rId9"/>
    <p:sldId id="314" r:id="rId10"/>
    <p:sldId id="315" r:id="rId11"/>
    <p:sldId id="280" r:id="rId12"/>
    <p:sldId id="330" r:id="rId13"/>
    <p:sldId id="324" r:id="rId14"/>
    <p:sldId id="325" r:id="rId15"/>
    <p:sldId id="316" r:id="rId16"/>
    <p:sldId id="317" r:id="rId17"/>
    <p:sldId id="331" r:id="rId18"/>
    <p:sldId id="309" r:id="rId19"/>
    <p:sldId id="281" r:id="rId20"/>
    <p:sldId id="282" r:id="rId21"/>
    <p:sldId id="318" r:id="rId22"/>
    <p:sldId id="319" r:id="rId23"/>
    <p:sldId id="320" r:id="rId24"/>
    <p:sldId id="321" r:id="rId25"/>
    <p:sldId id="294" r:id="rId26"/>
    <p:sldId id="295" r:id="rId27"/>
    <p:sldId id="308" r:id="rId28"/>
    <p:sldId id="310" r:id="rId29"/>
    <p:sldId id="297" r:id="rId30"/>
    <p:sldId id="290" r:id="rId31"/>
    <p:sldId id="292" r:id="rId32"/>
    <p:sldId id="293" r:id="rId33"/>
    <p:sldId id="29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30" autoAdjust="0"/>
    <p:restoredTop sz="94660"/>
  </p:normalViewPr>
  <p:slideViewPr>
    <p:cSldViewPr snapToGrid="0">
      <p:cViewPr varScale="1">
        <p:scale>
          <a:sx n="121" d="100"/>
          <a:sy n="121" d="100"/>
        </p:scale>
        <p:origin x="28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AAEBF2-086A-4D58-9166-FF992CA7D76A}" type="datetimeFigureOut">
              <a:rPr lang="en-US" smtClean="0"/>
              <a:t>3/23/2023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66E4A8-8DA7-439B-8052-AAD3571FF9C2}" type="slidenum">
              <a:rPr lang="en-US" smtClean="0"/>
              <a:t>‹#›</a:t>
            </a:fld>
            <a:endParaRPr lang="en-US"/>
          </a:p>
        </p:txBody>
      </p:sp>
    </p:spTree>
    <p:extLst>
      <p:ext uri="{BB962C8B-B14F-4D97-AF65-F5344CB8AC3E}">
        <p14:creationId xmlns:p14="http://schemas.microsoft.com/office/powerpoint/2010/main" val="489488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42597-4EE0-116D-F622-49DA3F6269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3F5548-6271-6844-B589-8711E4C6B6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388AC6-B63F-E841-4C09-F3DD64E7BC8D}"/>
              </a:ext>
            </a:extLst>
          </p:cNvPr>
          <p:cNvSpPr>
            <a:spLocks noGrp="1"/>
          </p:cNvSpPr>
          <p:nvPr>
            <p:ph type="dt" sz="half" idx="10"/>
          </p:nvPr>
        </p:nvSpPr>
        <p:spPr/>
        <p:txBody>
          <a:bodyPr/>
          <a:lstStyle/>
          <a:p>
            <a:r>
              <a:rPr lang="en-US"/>
              <a:t>3/9/2023</a:t>
            </a:r>
          </a:p>
        </p:txBody>
      </p:sp>
      <p:sp>
        <p:nvSpPr>
          <p:cNvPr id="5" name="Footer Placeholder 4">
            <a:extLst>
              <a:ext uri="{FF2B5EF4-FFF2-40B4-BE49-F238E27FC236}">
                <a16:creationId xmlns:a16="http://schemas.microsoft.com/office/drawing/2014/main" id="{A22B8E2B-2414-8AD3-4C51-A6B0FC3F5928}"/>
              </a:ext>
            </a:extLst>
          </p:cNvPr>
          <p:cNvSpPr>
            <a:spLocks noGrp="1"/>
          </p:cNvSpPr>
          <p:nvPr>
            <p:ph type="ftr" sz="quarter" idx="11"/>
          </p:nvPr>
        </p:nvSpPr>
        <p:spPr/>
        <p:txBody>
          <a:bodyPr/>
          <a:lstStyle/>
          <a:p>
            <a:r>
              <a:rPr lang="it-IT"/>
              <a:t>ePIC Management Plan (Lajoie/Dalla Torre)</a:t>
            </a:r>
            <a:endParaRPr lang="en-US"/>
          </a:p>
        </p:txBody>
      </p:sp>
      <p:sp>
        <p:nvSpPr>
          <p:cNvPr id="6" name="Slide Number Placeholder 5">
            <a:extLst>
              <a:ext uri="{FF2B5EF4-FFF2-40B4-BE49-F238E27FC236}">
                <a16:creationId xmlns:a16="http://schemas.microsoft.com/office/drawing/2014/main" id="{AD9BCD7B-E320-DC86-4619-48899D1D6E9F}"/>
              </a:ext>
            </a:extLst>
          </p:cNvPr>
          <p:cNvSpPr>
            <a:spLocks noGrp="1"/>
          </p:cNvSpPr>
          <p:nvPr>
            <p:ph type="sldNum" sz="quarter" idx="12"/>
          </p:nvPr>
        </p:nvSpPr>
        <p:spPr/>
        <p:txBody>
          <a:bodyPr/>
          <a:lstStyle/>
          <a:p>
            <a:fld id="{5C1BF830-87C3-42F5-865E-35C573BADD1F}" type="slidenum">
              <a:rPr lang="en-US" smtClean="0"/>
              <a:t>‹#›</a:t>
            </a:fld>
            <a:endParaRPr lang="en-US"/>
          </a:p>
        </p:txBody>
      </p:sp>
    </p:spTree>
    <p:extLst>
      <p:ext uri="{BB962C8B-B14F-4D97-AF65-F5344CB8AC3E}">
        <p14:creationId xmlns:p14="http://schemas.microsoft.com/office/powerpoint/2010/main" val="299375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17EAC-ABEF-3079-82C5-B53E68449F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A49DFF-36AA-66E8-AE64-C1CB8C3BFC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95DCAB-C2A9-8D54-B5DD-E91AFF38913F}"/>
              </a:ext>
            </a:extLst>
          </p:cNvPr>
          <p:cNvSpPr>
            <a:spLocks noGrp="1"/>
          </p:cNvSpPr>
          <p:nvPr>
            <p:ph type="dt" sz="half" idx="10"/>
          </p:nvPr>
        </p:nvSpPr>
        <p:spPr/>
        <p:txBody>
          <a:bodyPr/>
          <a:lstStyle/>
          <a:p>
            <a:r>
              <a:rPr lang="en-US"/>
              <a:t>3/9/2023</a:t>
            </a:r>
          </a:p>
        </p:txBody>
      </p:sp>
      <p:sp>
        <p:nvSpPr>
          <p:cNvPr id="5" name="Footer Placeholder 4">
            <a:extLst>
              <a:ext uri="{FF2B5EF4-FFF2-40B4-BE49-F238E27FC236}">
                <a16:creationId xmlns:a16="http://schemas.microsoft.com/office/drawing/2014/main" id="{D97FE2C1-B4C3-6341-A017-CF8FB7156430}"/>
              </a:ext>
            </a:extLst>
          </p:cNvPr>
          <p:cNvSpPr>
            <a:spLocks noGrp="1"/>
          </p:cNvSpPr>
          <p:nvPr>
            <p:ph type="ftr" sz="quarter" idx="11"/>
          </p:nvPr>
        </p:nvSpPr>
        <p:spPr/>
        <p:txBody>
          <a:bodyPr/>
          <a:lstStyle/>
          <a:p>
            <a:r>
              <a:rPr lang="it-IT"/>
              <a:t>ePIC Management Plan (Lajoie/Dalla Torre)</a:t>
            </a:r>
            <a:endParaRPr lang="en-US"/>
          </a:p>
        </p:txBody>
      </p:sp>
      <p:sp>
        <p:nvSpPr>
          <p:cNvPr id="6" name="Slide Number Placeholder 5">
            <a:extLst>
              <a:ext uri="{FF2B5EF4-FFF2-40B4-BE49-F238E27FC236}">
                <a16:creationId xmlns:a16="http://schemas.microsoft.com/office/drawing/2014/main" id="{18EE6B55-1D24-876B-881A-3D8B644F5806}"/>
              </a:ext>
            </a:extLst>
          </p:cNvPr>
          <p:cNvSpPr>
            <a:spLocks noGrp="1"/>
          </p:cNvSpPr>
          <p:nvPr>
            <p:ph type="sldNum" sz="quarter" idx="12"/>
          </p:nvPr>
        </p:nvSpPr>
        <p:spPr/>
        <p:txBody>
          <a:bodyPr/>
          <a:lstStyle/>
          <a:p>
            <a:fld id="{5C1BF830-87C3-42F5-865E-35C573BADD1F}" type="slidenum">
              <a:rPr lang="en-US" smtClean="0"/>
              <a:t>‹#›</a:t>
            </a:fld>
            <a:endParaRPr lang="en-US"/>
          </a:p>
        </p:txBody>
      </p:sp>
    </p:spTree>
    <p:extLst>
      <p:ext uri="{BB962C8B-B14F-4D97-AF65-F5344CB8AC3E}">
        <p14:creationId xmlns:p14="http://schemas.microsoft.com/office/powerpoint/2010/main" val="2276850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50B89F-1377-6DC8-E5AA-C82FA2BE2B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C5D428-DE66-0C2C-C54B-D6EEF94116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1E1330-C7F2-E6C6-DBBC-0D01BC553C36}"/>
              </a:ext>
            </a:extLst>
          </p:cNvPr>
          <p:cNvSpPr>
            <a:spLocks noGrp="1"/>
          </p:cNvSpPr>
          <p:nvPr>
            <p:ph type="dt" sz="half" idx="10"/>
          </p:nvPr>
        </p:nvSpPr>
        <p:spPr/>
        <p:txBody>
          <a:bodyPr/>
          <a:lstStyle/>
          <a:p>
            <a:r>
              <a:rPr lang="en-US"/>
              <a:t>3/9/2023</a:t>
            </a:r>
          </a:p>
        </p:txBody>
      </p:sp>
      <p:sp>
        <p:nvSpPr>
          <p:cNvPr id="5" name="Footer Placeholder 4">
            <a:extLst>
              <a:ext uri="{FF2B5EF4-FFF2-40B4-BE49-F238E27FC236}">
                <a16:creationId xmlns:a16="http://schemas.microsoft.com/office/drawing/2014/main" id="{9C13B43F-4273-851C-6340-DD4ED913F866}"/>
              </a:ext>
            </a:extLst>
          </p:cNvPr>
          <p:cNvSpPr>
            <a:spLocks noGrp="1"/>
          </p:cNvSpPr>
          <p:nvPr>
            <p:ph type="ftr" sz="quarter" idx="11"/>
          </p:nvPr>
        </p:nvSpPr>
        <p:spPr/>
        <p:txBody>
          <a:bodyPr/>
          <a:lstStyle/>
          <a:p>
            <a:r>
              <a:rPr lang="it-IT"/>
              <a:t>ePIC Management Plan (Lajoie/Dalla Torre)</a:t>
            </a:r>
            <a:endParaRPr lang="en-US"/>
          </a:p>
        </p:txBody>
      </p:sp>
      <p:sp>
        <p:nvSpPr>
          <p:cNvPr id="6" name="Slide Number Placeholder 5">
            <a:extLst>
              <a:ext uri="{FF2B5EF4-FFF2-40B4-BE49-F238E27FC236}">
                <a16:creationId xmlns:a16="http://schemas.microsoft.com/office/drawing/2014/main" id="{C32ABEA2-CD4F-E068-20A2-8136B9F1E800}"/>
              </a:ext>
            </a:extLst>
          </p:cNvPr>
          <p:cNvSpPr>
            <a:spLocks noGrp="1"/>
          </p:cNvSpPr>
          <p:nvPr>
            <p:ph type="sldNum" sz="quarter" idx="12"/>
          </p:nvPr>
        </p:nvSpPr>
        <p:spPr/>
        <p:txBody>
          <a:bodyPr/>
          <a:lstStyle/>
          <a:p>
            <a:fld id="{5C1BF830-87C3-42F5-865E-35C573BADD1F}" type="slidenum">
              <a:rPr lang="en-US" smtClean="0"/>
              <a:t>‹#›</a:t>
            </a:fld>
            <a:endParaRPr lang="en-US"/>
          </a:p>
        </p:txBody>
      </p:sp>
    </p:spTree>
    <p:extLst>
      <p:ext uri="{BB962C8B-B14F-4D97-AF65-F5344CB8AC3E}">
        <p14:creationId xmlns:p14="http://schemas.microsoft.com/office/powerpoint/2010/main" val="2758672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C443D-4830-5F45-2D82-41445B2A79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FAD4A2-44C6-7C5A-A698-503864C28E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CA0198-F613-2ED1-DEF9-B5AD2C475970}"/>
              </a:ext>
            </a:extLst>
          </p:cNvPr>
          <p:cNvSpPr>
            <a:spLocks noGrp="1"/>
          </p:cNvSpPr>
          <p:nvPr>
            <p:ph type="dt" sz="half" idx="10"/>
          </p:nvPr>
        </p:nvSpPr>
        <p:spPr/>
        <p:txBody>
          <a:bodyPr/>
          <a:lstStyle/>
          <a:p>
            <a:r>
              <a:rPr lang="en-US"/>
              <a:t>3/9/2023</a:t>
            </a:r>
          </a:p>
        </p:txBody>
      </p:sp>
      <p:sp>
        <p:nvSpPr>
          <p:cNvPr id="5" name="Footer Placeholder 4">
            <a:extLst>
              <a:ext uri="{FF2B5EF4-FFF2-40B4-BE49-F238E27FC236}">
                <a16:creationId xmlns:a16="http://schemas.microsoft.com/office/drawing/2014/main" id="{A8B29508-F429-4CBB-C29A-5B3D9300514B}"/>
              </a:ext>
            </a:extLst>
          </p:cNvPr>
          <p:cNvSpPr>
            <a:spLocks noGrp="1"/>
          </p:cNvSpPr>
          <p:nvPr>
            <p:ph type="ftr" sz="quarter" idx="11"/>
          </p:nvPr>
        </p:nvSpPr>
        <p:spPr/>
        <p:txBody>
          <a:bodyPr/>
          <a:lstStyle/>
          <a:p>
            <a:r>
              <a:rPr lang="it-IT"/>
              <a:t>ePIC Management Plan (Lajoie/Dalla Torre)</a:t>
            </a:r>
            <a:endParaRPr lang="en-US"/>
          </a:p>
        </p:txBody>
      </p:sp>
      <p:sp>
        <p:nvSpPr>
          <p:cNvPr id="6" name="Slide Number Placeholder 5">
            <a:extLst>
              <a:ext uri="{FF2B5EF4-FFF2-40B4-BE49-F238E27FC236}">
                <a16:creationId xmlns:a16="http://schemas.microsoft.com/office/drawing/2014/main" id="{971E7C68-4B99-9C7A-5834-DAB4B539FDD9}"/>
              </a:ext>
            </a:extLst>
          </p:cNvPr>
          <p:cNvSpPr>
            <a:spLocks noGrp="1"/>
          </p:cNvSpPr>
          <p:nvPr>
            <p:ph type="sldNum" sz="quarter" idx="12"/>
          </p:nvPr>
        </p:nvSpPr>
        <p:spPr/>
        <p:txBody>
          <a:bodyPr/>
          <a:lstStyle/>
          <a:p>
            <a:fld id="{5C1BF830-87C3-42F5-865E-35C573BADD1F}" type="slidenum">
              <a:rPr lang="en-US" smtClean="0"/>
              <a:t>‹#›</a:t>
            </a:fld>
            <a:endParaRPr lang="en-US"/>
          </a:p>
        </p:txBody>
      </p:sp>
    </p:spTree>
    <p:extLst>
      <p:ext uri="{BB962C8B-B14F-4D97-AF65-F5344CB8AC3E}">
        <p14:creationId xmlns:p14="http://schemas.microsoft.com/office/powerpoint/2010/main" val="2159697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13978-B2E6-3EBF-48A2-96CCA579C4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76FBEC-7564-A38F-6E19-246909CFE7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E5D55B-E1FB-F70B-7D98-C08D995CA93B}"/>
              </a:ext>
            </a:extLst>
          </p:cNvPr>
          <p:cNvSpPr>
            <a:spLocks noGrp="1"/>
          </p:cNvSpPr>
          <p:nvPr>
            <p:ph type="dt" sz="half" idx="10"/>
          </p:nvPr>
        </p:nvSpPr>
        <p:spPr/>
        <p:txBody>
          <a:bodyPr/>
          <a:lstStyle/>
          <a:p>
            <a:r>
              <a:rPr lang="en-US"/>
              <a:t>3/9/2023</a:t>
            </a:r>
          </a:p>
        </p:txBody>
      </p:sp>
      <p:sp>
        <p:nvSpPr>
          <p:cNvPr id="5" name="Footer Placeholder 4">
            <a:extLst>
              <a:ext uri="{FF2B5EF4-FFF2-40B4-BE49-F238E27FC236}">
                <a16:creationId xmlns:a16="http://schemas.microsoft.com/office/drawing/2014/main" id="{669F605B-7967-7BDE-B2E2-ED80A0F2A5B2}"/>
              </a:ext>
            </a:extLst>
          </p:cNvPr>
          <p:cNvSpPr>
            <a:spLocks noGrp="1"/>
          </p:cNvSpPr>
          <p:nvPr>
            <p:ph type="ftr" sz="quarter" idx="11"/>
          </p:nvPr>
        </p:nvSpPr>
        <p:spPr/>
        <p:txBody>
          <a:bodyPr/>
          <a:lstStyle/>
          <a:p>
            <a:r>
              <a:rPr lang="it-IT"/>
              <a:t>ePIC Management Plan (Lajoie/Dalla Torre)</a:t>
            </a:r>
            <a:endParaRPr lang="en-US"/>
          </a:p>
        </p:txBody>
      </p:sp>
      <p:sp>
        <p:nvSpPr>
          <p:cNvPr id="6" name="Slide Number Placeholder 5">
            <a:extLst>
              <a:ext uri="{FF2B5EF4-FFF2-40B4-BE49-F238E27FC236}">
                <a16:creationId xmlns:a16="http://schemas.microsoft.com/office/drawing/2014/main" id="{658E042A-9A54-0876-CEC8-E00B98A06561}"/>
              </a:ext>
            </a:extLst>
          </p:cNvPr>
          <p:cNvSpPr>
            <a:spLocks noGrp="1"/>
          </p:cNvSpPr>
          <p:nvPr>
            <p:ph type="sldNum" sz="quarter" idx="12"/>
          </p:nvPr>
        </p:nvSpPr>
        <p:spPr/>
        <p:txBody>
          <a:bodyPr/>
          <a:lstStyle/>
          <a:p>
            <a:fld id="{5C1BF830-87C3-42F5-865E-35C573BADD1F}" type="slidenum">
              <a:rPr lang="en-US" smtClean="0"/>
              <a:t>‹#›</a:t>
            </a:fld>
            <a:endParaRPr lang="en-US"/>
          </a:p>
        </p:txBody>
      </p:sp>
    </p:spTree>
    <p:extLst>
      <p:ext uri="{BB962C8B-B14F-4D97-AF65-F5344CB8AC3E}">
        <p14:creationId xmlns:p14="http://schemas.microsoft.com/office/powerpoint/2010/main" val="1523057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179C3-B8CC-17DD-4D57-CC5D2E320F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5DE253-A6C9-34A8-3BF2-A5AF42EF53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025113-5DD7-281E-CE91-30C273965A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6A5E5B-93E6-AEE3-0E9D-174D62EBCAFC}"/>
              </a:ext>
            </a:extLst>
          </p:cNvPr>
          <p:cNvSpPr>
            <a:spLocks noGrp="1"/>
          </p:cNvSpPr>
          <p:nvPr>
            <p:ph type="dt" sz="half" idx="10"/>
          </p:nvPr>
        </p:nvSpPr>
        <p:spPr/>
        <p:txBody>
          <a:bodyPr/>
          <a:lstStyle/>
          <a:p>
            <a:r>
              <a:rPr lang="en-US"/>
              <a:t>3/9/2023</a:t>
            </a:r>
          </a:p>
        </p:txBody>
      </p:sp>
      <p:sp>
        <p:nvSpPr>
          <p:cNvPr id="6" name="Footer Placeholder 5">
            <a:extLst>
              <a:ext uri="{FF2B5EF4-FFF2-40B4-BE49-F238E27FC236}">
                <a16:creationId xmlns:a16="http://schemas.microsoft.com/office/drawing/2014/main" id="{76F4963C-0A62-62FB-19BC-CCD290A7147F}"/>
              </a:ext>
            </a:extLst>
          </p:cNvPr>
          <p:cNvSpPr>
            <a:spLocks noGrp="1"/>
          </p:cNvSpPr>
          <p:nvPr>
            <p:ph type="ftr" sz="quarter" idx="11"/>
          </p:nvPr>
        </p:nvSpPr>
        <p:spPr/>
        <p:txBody>
          <a:bodyPr/>
          <a:lstStyle/>
          <a:p>
            <a:r>
              <a:rPr lang="it-IT"/>
              <a:t>ePIC Management Plan (Lajoie/Dalla Torre)</a:t>
            </a:r>
            <a:endParaRPr lang="en-US"/>
          </a:p>
        </p:txBody>
      </p:sp>
      <p:sp>
        <p:nvSpPr>
          <p:cNvPr id="7" name="Slide Number Placeholder 6">
            <a:extLst>
              <a:ext uri="{FF2B5EF4-FFF2-40B4-BE49-F238E27FC236}">
                <a16:creationId xmlns:a16="http://schemas.microsoft.com/office/drawing/2014/main" id="{6390EDA9-737C-AEF1-42B1-06527F4F995E}"/>
              </a:ext>
            </a:extLst>
          </p:cNvPr>
          <p:cNvSpPr>
            <a:spLocks noGrp="1"/>
          </p:cNvSpPr>
          <p:nvPr>
            <p:ph type="sldNum" sz="quarter" idx="12"/>
          </p:nvPr>
        </p:nvSpPr>
        <p:spPr/>
        <p:txBody>
          <a:bodyPr/>
          <a:lstStyle/>
          <a:p>
            <a:fld id="{5C1BF830-87C3-42F5-865E-35C573BADD1F}" type="slidenum">
              <a:rPr lang="en-US" smtClean="0"/>
              <a:t>‹#›</a:t>
            </a:fld>
            <a:endParaRPr lang="en-US"/>
          </a:p>
        </p:txBody>
      </p:sp>
    </p:spTree>
    <p:extLst>
      <p:ext uri="{BB962C8B-B14F-4D97-AF65-F5344CB8AC3E}">
        <p14:creationId xmlns:p14="http://schemas.microsoft.com/office/powerpoint/2010/main" val="1897582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64543-FAB1-3C91-0105-E2ACE30599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5C76B1-E62D-E092-AC82-C7185DF205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AD476C-8FC3-A0D3-207C-CAFD0F64B4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9A31BA-53CC-36BD-D8A6-8E263F2FF2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613C1E-5BEA-696B-A36A-5B7DB192AF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1B7C72-67DB-E7B0-989B-90A895C19D39}"/>
              </a:ext>
            </a:extLst>
          </p:cNvPr>
          <p:cNvSpPr>
            <a:spLocks noGrp="1"/>
          </p:cNvSpPr>
          <p:nvPr>
            <p:ph type="dt" sz="half" idx="10"/>
          </p:nvPr>
        </p:nvSpPr>
        <p:spPr/>
        <p:txBody>
          <a:bodyPr/>
          <a:lstStyle/>
          <a:p>
            <a:r>
              <a:rPr lang="en-US"/>
              <a:t>3/9/2023</a:t>
            </a:r>
          </a:p>
        </p:txBody>
      </p:sp>
      <p:sp>
        <p:nvSpPr>
          <p:cNvPr id="8" name="Footer Placeholder 7">
            <a:extLst>
              <a:ext uri="{FF2B5EF4-FFF2-40B4-BE49-F238E27FC236}">
                <a16:creationId xmlns:a16="http://schemas.microsoft.com/office/drawing/2014/main" id="{D238B6D6-755A-FCB5-824A-9E9075469ADF}"/>
              </a:ext>
            </a:extLst>
          </p:cNvPr>
          <p:cNvSpPr>
            <a:spLocks noGrp="1"/>
          </p:cNvSpPr>
          <p:nvPr>
            <p:ph type="ftr" sz="quarter" idx="11"/>
          </p:nvPr>
        </p:nvSpPr>
        <p:spPr/>
        <p:txBody>
          <a:bodyPr/>
          <a:lstStyle/>
          <a:p>
            <a:r>
              <a:rPr lang="it-IT"/>
              <a:t>ePIC Management Plan (Lajoie/Dalla Torre)</a:t>
            </a:r>
            <a:endParaRPr lang="en-US"/>
          </a:p>
        </p:txBody>
      </p:sp>
      <p:sp>
        <p:nvSpPr>
          <p:cNvPr id="9" name="Slide Number Placeholder 8">
            <a:extLst>
              <a:ext uri="{FF2B5EF4-FFF2-40B4-BE49-F238E27FC236}">
                <a16:creationId xmlns:a16="http://schemas.microsoft.com/office/drawing/2014/main" id="{8235D32A-9EA5-31B4-F951-6894BF2F7C33}"/>
              </a:ext>
            </a:extLst>
          </p:cNvPr>
          <p:cNvSpPr>
            <a:spLocks noGrp="1"/>
          </p:cNvSpPr>
          <p:nvPr>
            <p:ph type="sldNum" sz="quarter" idx="12"/>
          </p:nvPr>
        </p:nvSpPr>
        <p:spPr/>
        <p:txBody>
          <a:bodyPr/>
          <a:lstStyle/>
          <a:p>
            <a:fld id="{5C1BF830-87C3-42F5-865E-35C573BADD1F}" type="slidenum">
              <a:rPr lang="en-US" smtClean="0"/>
              <a:t>‹#›</a:t>
            </a:fld>
            <a:endParaRPr lang="en-US"/>
          </a:p>
        </p:txBody>
      </p:sp>
    </p:spTree>
    <p:extLst>
      <p:ext uri="{BB962C8B-B14F-4D97-AF65-F5344CB8AC3E}">
        <p14:creationId xmlns:p14="http://schemas.microsoft.com/office/powerpoint/2010/main" val="3414371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E05E9-A472-3D64-E8AD-958D3BADDF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EBD942-69B5-792D-09B8-D135DF1094F3}"/>
              </a:ext>
            </a:extLst>
          </p:cNvPr>
          <p:cNvSpPr>
            <a:spLocks noGrp="1"/>
          </p:cNvSpPr>
          <p:nvPr>
            <p:ph type="dt" sz="half" idx="10"/>
          </p:nvPr>
        </p:nvSpPr>
        <p:spPr/>
        <p:txBody>
          <a:bodyPr/>
          <a:lstStyle/>
          <a:p>
            <a:r>
              <a:rPr lang="en-US"/>
              <a:t>3/9/2023</a:t>
            </a:r>
          </a:p>
        </p:txBody>
      </p:sp>
      <p:sp>
        <p:nvSpPr>
          <p:cNvPr id="4" name="Footer Placeholder 3">
            <a:extLst>
              <a:ext uri="{FF2B5EF4-FFF2-40B4-BE49-F238E27FC236}">
                <a16:creationId xmlns:a16="http://schemas.microsoft.com/office/drawing/2014/main" id="{2FC94C01-9C18-2ED3-C8E1-81F16B1C4043}"/>
              </a:ext>
            </a:extLst>
          </p:cNvPr>
          <p:cNvSpPr>
            <a:spLocks noGrp="1"/>
          </p:cNvSpPr>
          <p:nvPr>
            <p:ph type="ftr" sz="quarter" idx="11"/>
          </p:nvPr>
        </p:nvSpPr>
        <p:spPr/>
        <p:txBody>
          <a:bodyPr/>
          <a:lstStyle/>
          <a:p>
            <a:r>
              <a:rPr lang="it-IT"/>
              <a:t>ePIC Management Plan (Lajoie/Dalla Torre)</a:t>
            </a:r>
            <a:endParaRPr lang="en-US"/>
          </a:p>
        </p:txBody>
      </p:sp>
      <p:sp>
        <p:nvSpPr>
          <p:cNvPr id="5" name="Slide Number Placeholder 4">
            <a:extLst>
              <a:ext uri="{FF2B5EF4-FFF2-40B4-BE49-F238E27FC236}">
                <a16:creationId xmlns:a16="http://schemas.microsoft.com/office/drawing/2014/main" id="{BC0B4B8A-8B70-E1EA-18EA-070539B5C6FF}"/>
              </a:ext>
            </a:extLst>
          </p:cNvPr>
          <p:cNvSpPr>
            <a:spLocks noGrp="1"/>
          </p:cNvSpPr>
          <p:nvPr>
            <p:ph type="sldNum" sz="quarter" idx="12"/>
          </p:nvPr>
        </p:nvSpPr>
        <p:spPr/>
        <p:txBody>
          <a:bodyPr/>
          <a:lstStyle/>
          <a:p>
            <a:fld id="{5C1BF830-87C3-42F5-865E-35C573BADD1F}" type="slidenum">
              <a:rPr lang="en-US" smtClean="0"/>
              <a:t>‹#›</a:t>
            </a:fld>
            <a:endParaRPr lang="en-US"/>
          </a:p>
        </p:txBody>
      </p:sp>
    </p:spTree>
    <p:extLst>
      <p:ext uri="{BB962C8B-B14F-4D97-AF65-F5344CB8AC3E}">
        <p14:creationId xmlns:p14="http://schemas.microsoft.com/office/powerpoint/2010/main" val="1326841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EB54CA-BB28-7D58-94E6-EB37291D1FFE}"/>
              </a:ext>
            </a:extLst>
          </p:cNvPr>
          <p:cNvSpPr>
            <a:spLocks noGrp="1"/>
          </p:cNvSpPr>
          <p:nvPr>
            <p:ph type="dt" sz="half" idx="10"/>
          </p:nvPr>
        </p:nvSpPr>
        <p:spPr/>
        <p:txBody>
          <a:bodyPr/>
          <a:lstStyle/>
          <a:p>
            <a:r>
              <a:rPr lang="en-US"/>
              <a:t>3/9/2023</a:t>
            </a:r>
          </a:p>
        </p:txBody>
      </p:sp>
      <p:sp>
        <p:nvSpPr>
          <p:cNvPr id="3" name="Footer Placeholder 2">
            <a:extLst>
              <a:ext uri="{FF2B5EF4-FFF2-40B4-BE49-F238E27FC236}">
                <a16:creationId xmlns:a16="http://schemas.microsoft.com/office/drawing/2014/main" id="{313AB11B-B035-640B-C07D-6BDC4B171A8C}"/>
              </a:ext>
            </a:extLst>
          </p:cNvPr>
          <p:cNvSpPr>
            <a:spLocks noGrp="1"/>
          </p:cNvSpPr>
          <p:nvPr>
            <p:ph type="ftr" sz="quarter" idx="11"/>
          </p:nvPr>
        </p:nvSpPr>
        <p:spPr/>
        <p:txBody>
          <a:bodyPr/>
          <a:lstStyle/>
          <a:p>
            <a:r>
              <a:rPr lang="it-IT"/>
              <a:t>ePIC Management Plan (Lajoie/Dalla Torre)</a:t>
            </a:r>
            <a:endParaRPr lang="en-US"/>
          </a:p>
        </p:txBody>
      </p:sp>
      <p:sp>
        <p:nvSpPr>
          <p:cNvPr id="4" name="Slide Number Placeholder 3">
            <a:extLst>
              <a:ext uri="{FF2B5EF4-FFF2-40B4-BE49-F238E27FC236}">
                <a16:creationId xmlns:a16="http://schemas.microsoft.com/office/drawing/2014/main" id="{AB7D3276-8138-DA24-DC48-DC7D8E05D0BA}"/>
              </a:ext>
            </a:extLst>
          </p:cNvPr>
          <p:cNvSpPr>
            <a:spLocks noGrp="1"/>
          </p:cNvSpPr>
          <p:nvPr>
            <p:ph type="sldNum" sz="quarter" idx="12"/>
          </p:nvPr>
        </p:nvSpPr>
        <p:spPr/>
        <p:txBody>
          <a:bodyPr/>
          <a:lstStyle/>
          <a:p>
            <a:fld id="{5C1BF830-87C3-42F5-865E-35C573BADD1F}" type="slidenum">
              <a:rPr lang="en-US" smtClean="0"/>
              <a:t>‹#›</a:t>
            </a:fld>
            <a:endParaRPr lang="en-US"/>
          </a:p>
        </p:txBody>
      </p:sp>
    </p:spTree>
    <p:extLst>
      <p:ext uri="{BB962C8B-B14F-4D97-AF65-F5344CB8AC3E}">
        <p14:creationId xmlns:p14="http://schemas.microsoft.com/office/powerpoint/2010/main" val="2349928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2B6A0-FBE2-0CED-A3C4-81F1BED37A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4E7FFE8-5244-F58C-34B5-9267D7629F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CC2A81-28DB-8215-74B8-EC1EFD45CD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38EF34-8C48-A683-0E4C-CDD206A551F7}"/>
              </a:ext>
            </a:extLst>
          </p:cNvPr>
          <p:cNvSpPr>
            <a:spLocks noGrp="1"/>
          </p:cNvSpPr>
          <p:nvPr>
            <p:ph type="dt" sz="half" idx="10"/>
          </p:nvPr>
        </p:nvSpPr>
        <p:spPr/>
        <p:txBody>
          <a:bodyPr/>
          <a:lstStyle/>
          <a:p>
            <a:r>
              <a:rPr lang="en-US"/>
              <a:t>3/9/2023</a:t>
            </a:r>
          </a:p>
        </p:txBody>
      </p:sp>
      <p:sp>
        <p:nvSpPr>
          <p:cNvPr id="6" name="Footer Placeholder 5">
            <a:extLst>
              <a:ext uri="{FF2B5EF4-FFF2-40B4-BE49-F238E27FC236}">
                <a16:creationId xmlns:a16="http://schemas.microsoft.com/office/drawing/2014/main" id="{B08EC6A6-CCBB-DE3E-AD0A-851370FDFDD8}"/>
              </a:ext>
            </a:extLst>
          </p:cNvPr>
          <p:cNvSpPr>
            <a:spLocks noGrp="1"/>
          </p:cNvSpPr>
          <p:nvPr>
            <p:ph type="ftr" sz="quarter" idx="11"/>
          </p:nvPr>
        </p:nvSpPr>
        <p:spPr/>
        <p:txBody>
          <a:bodyPr/>
          <a:lstStyle/>
          <a:p>
            <a:r>
              <a:rPr lang="it-IT"/>
              <a:t>ePIC Management Plan (Lajoie/Dalla Torre)</a:t>
            </a:r>
            <a:endParaRPr lang="en-US"/>
          </a:p>
        </p:txBody>
      </p:sp>
      <p:sp>
        <p:nvSpPr>
          <p:cNvPr id="7" name="Slide Number Placeholder 6">
            <a:extLst>
              <a:ext uri="{FF2B5EF4-FFF2-40B4-BE49-F238E27FC236}">
                <a16:creationId xmlns:a16="http://schemas.microsoft.com/office/drawing/2014/main" id="{68A2DDD0-75C5-6191-2774-99C83F4FA1D8}"/>
              </a:ext>
            </a:extLst>
          </p:cNvPr>
          <p:cNvSpPr>
            <a:spLocks noGrp="1"/>
          </p:cNvSpPr>
          <p:nvPr>
            <p:ph type="sldNum" sz="quarter" idx="12"/>
          </p:nvPr>
        </p:nvSpPr>
        <p:spPr/>
        <p:txBody>
          <a:bodyPr/>
          <a:lstStyle/>
          <a:p>
            <a:fld id="{5C1BF830-87C3-42F5-865E-35C573BADD1F}" type="slidenum">
              <a:rPr lang="en-US" smtClean="0"/>
              <a:t>‹#›</a:t>
            </a:fld>
            <a:endParaRPr lang="en-US"/>
          </a:p>
        </p:txBody>
      </p:sp>
    </p:spTree>
    <p:extLst>
      <p:ext uri="{BB962C8B-B14F-4D97-AF65-F5344CB8AC3E}">
        <p14:creationId xmlns:p14="http://schemas.microsoft.com/office/powerpoint/2010/main" val="2837133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1086A-0FBC-4E33-D653-BABBEAE598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C98988-B700-862F-C63B-44E7628DB0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C0A6A5-27D1-7C01-ED6F-E78F3CF9AD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5EAB18-F29D-9BF7-8593-6C97015334A3}"/>
              </a:ext>
            </a:extLst>
          </p:cNvPr>
          <p:cNvSpPr>
            <a:spLocks noGrp="1"/>
          </p:cNvSpPr>
          <p:nvPr>
            <p:ph type="dt" sz="half" idx="10"/>
          </p:nvPr>
        </p:nvSpPr>
        <p:spPr/>
        <p:txBody>
          <a:bodyPr/>
          <a:lstStyle/>
          <a:p>
            <a:r>
              <a:rPr lang="en-US"/>
              <a:t>3/9/2023</a:t>
            </a:r>
          </a:p>
        </p:txBody>
      </p:sp>
      <p:sp>
        <p:nvSpPr>
          <p:cNvPr id="6" name="Footer Placeholder 5">
            <a:extLst>
              <a:ext uri="{FF2B5EF4-FFF2-40B4-BE49-F238E27FC236}">
                <a16:creationId xmlns:a16="http://schemas.microsoft.com/office/drawing/2014/main" id="{E1BE3D40-C190-9EA8-774C-A1FBA56D308D}"/>
              </a:ext>
            </a:extLst>
          </p:cNvPr>
          <p:cNvSpPr>
            <a:spLocks noGrp="1"/>
          </p:cNvSpPr>
          <p:nvPr>
            <p:ph type="ftr" sz="quarter" idx="11"/>
          </p:nvPr>
        </p:nvSpPr>
        <p:spPr/>
        <p:txBody>
          <a:bodyPr/>
          <a:lstStyle/>
          <a:p>
            <a:r>
              <a:rPr lang="it-IT"/>
              <a:t>ePIC Management Plan (Lajoie/Dalla Torre)</a:t>
            </a:r>
            <a:endParaRPr lang="en-US"/>
          </a:p>
        </p:txBody>
      </p:sp>
      <p:sp>
        <p:nvSpPr>
          <p:cNvPr id="7" name="Slide Number Placeholder 6">
            <a:extLst>
              <a:ext uri="{FF2B5EF4-FFF2-40B4-BE49-F238E27FC236}">
                <a16:creationId xmlns:a16="http://schemas.microsoft.com/office/drawing/2014/main" id="{4641FEF8-AF19-8703-6C70-F4983920B467}"/>
              </a:ext>
            </a:extLst>
          </p:cNvPr>
          <p:cNvSpPr>
            <a:spLocks noGrp="1"/>
          </p:cNvSpPr>
          <p:nvPr>
            <p:ph type="sldNum" sz="quarter" idx="12"/>
          </p:nvPr>
        </p:nvSpPr>
        <p:spPr/>
        <p:txBody>
          <a:bodyPr/>
          <a:lstStyle/>
          <a:p>
            <a:fld id="{5C1BF830-87C3-42F5-865E-35C573BADD1F}" type="slidenum">
              <a:rPr lang="en-US" smtClean="0"/>
              <a:t>‹#›</a:t>
            </a:fld>
            <a:endParaRPr lang="en-US"/>
          </a:p>
        </p:txBody>
      </p:sp>
    </p:spTree>
    <p:extLst>
      <p:ext uri="{BB962C8B-B14F-4D97-AF65-F5344CB8AC3E}">
        <p14:creationId xmlns:p14="http://schemas.microsoft.com/office/powerpoint/2010/main" val="4266557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0E3B58-7752-FA61-A6C6-651DE7E403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DC1720-5312-37D1-23F5-F8C3A03E1B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D47799-F74B-7158-3DEB-71EF2E13C9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3/9/2023</a:t>
            </a:r>
          </a:p>
        </p:txBody>
      </p:sp>
      <p:sp>
        <p:nvSpPr>
          <p:cNvPr id="5" name="Footer Placeholder 4">
            <a:extLst>
              <a:ext uri="{FF2B5EF4-FFF2-40B4-BE49-F238E27FC236}">
                <a16:creationId xmlns:a16="http://schemas.microsoft.com/office/drawing/2014/main" id="{65BC70FF-08F6-C2B8-08AF-C767B76393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ePIC Management Plan (Lajoie/Dalla Torre)</a:t>
            </a:r>
            <a:endParaRPr lang="en-US"/>
          </a:p>
        </p:txBody>
      </p:sp>
      <p:sp>
        <p:nvSpPr>
          <p:cNvPr id="6" name="Slide Number Placeholder 5">
            <a:extLst>
              <a:ext uri="{FF2B5EF4-FFF2-40B4-BE49-F238E27FC236}">
                <a16:creationId xmlns:a16="http://schemas.microsoft.com/office/drawing/2014/main" id="{ED5F4F33-9346-5E52-2643-8E9150FACF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1BF830-87C3-42F5-865E-35C573BADD1F}" type="slidenum">
              <a:rPr lang="en-US" smtClean="0"/>
              <a:t>‹#›</a:t>
            </a:fld>
            <a:endParaRPr lang="en-US"/>
          </a:p>
        </p:txBody>
      </p:sp>
    </p:spTree>
    <p:extLst>
      <p:ext uri="{BB962C8B-B14F-4D97-AF65-F5344CB8AC3E}">
        <p14:creationId xmlns:p14="http://schemas.microsoft.com/office/powerpoint/2010/main" val="2289472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EE88A-3994-1DBE-FE2F-1CDFFB40516B}"/>
              </a:ext>
            </a:extLst>
          </p:cNvPr>
          <p:cNvSpPr>
            <a:spLocks noGrp="1"/>
          </p:cNvSpPr>
          <p:nvPr>
            <p:ph type="ctrTitle"/>
          </p:nvPr>
        </p:nvSpPr>
        <p:spPr>
          <a:xfrm>
            <a:off x="1524000" y="1122362"/>
            <a:ext cx="9144000" cy="4568223"/>
          </a:xfrm>
        </p:spPr>
        <p:txBody>
          <a:bodyPr>
            <a:normAutofit/>
          </a:bodyPr>
          <a:lstStyle/>
          <a:p>
            <a:r>
              <a:rPr lang="en-US" b="1" dirty="0">
                <a:solidFill>
                  <a:schemeClr val="accent1"/>
                </a:solidFill>
              </a:rPr>
              <a:t>ePIC Management Plan</a:t>
            </a:r>
            <a:br>
              <a:rPr lang="en-US" b="1" dirty="0">
                <a:solidFill>
                  <a:schemeClr val="accent1"/>
                </a:solidFill>
              </a:rPr>
            </a:br>
            <a:r>
              <a:rPr lang="en-US" b="1" dirty="0">
                <a:solidFill>
                  <a:schemeClr val="accent1"/>
                </a:solidFill>
              </a:rPr>
              <a:t>for the Next 2-Year Term</a:t>
            </a:r>
            <a:br>
              <a:rPr lang="en-US" dirty="0"/>
            </a:br>
            <a:br>
              <a:rPr lang="en-US" dirty="0"/>
            </a:br>
            <a:r>
              <a:rPr lang="en-US" sz="3100" dirty="0"/>
              <a:t>John Lajoie and Silvia Dalla Torre</a:t>
            </a:r>
            <a:br>
              <a:rPr lang="en-US" dirty="0"/>
            </a:br>
            <a:r>
              <a:rPr lang="en-US" sz="2000" dirty="0"/>
              <a:t>Revised: 3/9/2023</a:t>
            </a:r>
            <a:br>
              <a:rPr lang="en-US" dirty="0"/>
            </a:br>
            <a:endParaRPr lang="en-US" dirty="0"/>
          </a:p>
        </p:txBody>
      </p:sp>
      <p:pic>
        <p:nvPicPr>
          <p:cNvPr id="4" name="Picture 3" descr="Logo&#10;&#10;Description automatically generated">
            <a:extLst>
              <a:ext uri="{FF2B5EF4-FFF2-40B4-BE49-F238E27FC236}">
                <a16:creationId xmlns:a16="http://schemas.microsoft.com/office/drawing/2014/main" id="{D5264C3E-5E8D-EA39-1AB2-47DF48D77A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7278" y="252913"/>
            <a:ext cx="1490349" cy="1072807"/>
          </a:xfrm>
          <a:prstGeom prst="rect">
            <a:avLst/>
          </a:prstGeom>
        </p:spPr>
      </p:pic>
    </p:spTree>
    <p:extLst>
      <p:ext uri="{BB962C8B-B14F-4D97-AF65-F5344CB8AC3E}">
        <p14:creationId xmlns:p14="http://schemas.microsoft.com/office/powerpoint/2010/main" val="3767249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0AA7383D-732C-46D2-6773-F51FC07982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 y="1014984"/>
            <a:ext cx="8583168" cy="4828032"/>
          </a:xfrm>
          <a:prstGeom prst="rect">
            <a:avLst/>
          </a:prstGeom>
        </p:spPr>
      </p:pic>
      <p:sp>
        <p:nvSpPr>
          <p:cNvPr id="2" name="Title 1">
            <a:extLst>
              <a:ext uri="{FF2B5EF4-FFF2-40B4-BE49-F238E27FC236}">
                <a16:creationId xmlns:a16="http://schemas.microsoft.com/office/drawing/2014/main" id="{7FE49EF7-89E2-07DF-6C84-C5734B3E3790}"/>
              </a:ext>
            </a:extLst>
          </p:cNvPr>
          <p:cNvSpPr>
            <a:spLocks noGrp="1"/>
          </p:cNvSpPr>
          <p:nvPr>
            <p:ph type="title"/>
          </p:nvPr>
        </p:nvSpPr>
        <p:spPr>
          <a:xfrm>
            <a:off x="1009359" y="345072"/>
            <a:ext cx="10444705" cy="599037"/>
          </a:xfrm>
          <a:solidFill>
            <a:schemeClr val="bg1">
              <a:lumMod val="95000"/>
            </a:schemeClr>
          </a:solidFill>
        </p:spPr>
        <p:txBody>
          <a:bodyPr vert="horz" lIns="91440" tIns="45720" rIns="91440" bIns="45720" rtlCol="0" anchor="b">
            <a:normAutofit/>
          </a:bodyPr>
          <a:lstStyle/>
          <a:p>
            <a:r>
              <a:rPr lang="en-US" sz="2400" b="1" kern="1200" dirty="0">
                <a:solidFill>
                  <a:schemeClr val="tx1"/>
                </a:solidFill>
                <a:latin typeface="+mj-lt"/>
                <a:ea typeface="+mj-ea"/>
                <a:cs typeface="+mj-cs"/>
              </a:rPr>
              <a:t>Collaboration Structure </a:t>
            </a:r>
            <a:r>
              <a:rPr lang="en-US" sz="2400" b="1" dirty="0"/>
              <a:t>I</a:t>
            </a:r>
            <a:r>
              <a:rPr lang="en-US" sz="2400" b="1" kern="1200" dirty="0">
                <a:solidFill>
                  <a:schemeClr val="tx1"/>
                </a:solidFill>
                <a:latin typeface="+mj-lt"/>
                <a:ea typeface="+mj-ea"/>
                <a:cs typeface="+mj-cs"/>
              </a:rPr>
              <a:t>ncluding the Scientific </a:t>
            </a:r>
            <a:r>
              <a:rPr lang="en-US" sz="2400" b="1" dirty="0"/>
              <a:t>S</a:t>
            </a:r>
            <a:r>
              <a:rPr lang="en-US" sz="2400" b="1" kern="1200" dirty="0">
                <a:solidFill>
                  <a:schemeClr val="tx1"/>
                </a:solidFill>
                <a:latin typeface="+mj-lt"/>
                <a:ea typeface="+mj-ea"/>
                <a:cs typeface="+mj-cs"/>
              </a:rPr>
              <a:t>tructure for the Next Two-Year Term</a:t>
            </a:r>
            <a:endParaRPr lang="en-US" sz="2200" i="1" kern="1200" dirty="0">
              <a:solidFill>
                <a:schemeClr val="tx1"/>
              </a:solidFill>
              <a:latin typeface="+mj-lt"/>
              <a:ea typeface="+mj-ea"/>
              <a:cs typeface="+mj-cs"/>
            </a:endParaRPr>
          </a:p>
        </p:txBody>
      </p:sp>
      <p:sp>
        <p:nvSpPr>
          <p:cNvPr id="9" name="Slide Number Placeholder 8">
            <a:extLst>
              <a:ext uri="{FF2B5EF4-FFF2-40B4-BE49-F238E27FC236}">
                <a16:creationId xmlns:a16="http://schemas.microsoft.com/office/drawing/2014/main" id="{C174E2C0-0D97-96C5-ADCE-9F33D43DE3EA}"/>
              </a:ext>
            </a:extLst>
          </p:cNvPr>
          <p:cNvSpPr>
            <a:spLocks noGrp="1"/>
          </p:cNvSpPr>
          <p:nvPr>
            <p:ph type="sldNum" sz="quarter" idx="12"/>
          </p:nvPr>
        </p:nvSpPr>
        <p:spPr/>
        <p:txBody>
          <a:bodyPr/>
          <a:lstStyle/>
          <a:p>
            <a:fld id="{5C1BF830-87C3-42F5-865E-35C573BADD1F}" type="slidenum">
              <a:rPr lang="en-US" smtClean="0"/>
              <a:t>10</a:t>
            </a:fld>
            <a:endParaRPr lang="en-US"/>
          </a:p>
        </p:txBody>
      </p:sp>
      <p:sp>
        <p:nvSpPr>
          <p:cNvPr id="5" name="Rectangle 4">
            <a:extLst>
              <a:ext uri="{FF2B5EF4-FFF2-40B4-BE49-F238E27FC236}">
                <a16:creationId xmlns:a16="http://schemas.microsoft.com/office/drawing/2014/main" id="{0B7A08AE-B39D-544B-F56A-FC822725202C}"/>
              </a:ext>
            </a:extLst>
          </p:cNvPr>
          <p:cNvSpPr/>
          <p:nvPr/>
        </p:nvSpPr>
        <p:spPr>
          <a:xfrm>
            <a:off x="174799" y="3355848"/>
            <a:ext cx="8875239" cy="2210449"/>
          </a:xfrm>
          <a:prstGeom prst="rect">
            <a:avLst/>
          </a:prstGeom>
          <a:no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2B0DF829-B857-21DE-97DF-34D858179104}"/>
              </a:ext>
            </a:extLst>
          </p:cNvPr>
          <p:cNvSpPr>
            <a:spLocks noGrp="1"/>
          </p:cNvSpPr>
          <p:nvPr>
            <p:ph type="dt" sz="half" idx="10"/>
          </p:nvPr>
        </p:nvSpPr>
        <p:spPr/>
        <p:txBody>
          <a:bodyPr/>
          <a:lstStyle/>
          <a:p>
            <a:r>
              <a:rPr lang="en-US"/>
              <a:t>3/9/2023</a:t>
            </a:r>
          </a:p>
        </p:txBody>
      </p:sp>
      <p:sp>
        <p:nvSpPr>
          <p:cNvPr id="13" name="Oval 12">
            <a:extLst>
              <a:ext uri="{FF2B5EF4-FFF2-40B4-BE49-F238E27FC236}">
                <a16:creationId xmlns:a16="http://schemas.microsoft.com/office/drawing/2014/main" id="{FC9CF96D-0785-3E96-D390-126E66C85EC6}"/>
              </a:ext>
            </a:extLst>
          </p:cNvPr>
          <p:cNvSpPr/>
          <p:nvPr/>
        </p:nvSpPr>
        <p:spPr>
          <a:xfrm>
            <a:off x="4765615" y="3938527"/>
            <a:ext cx="2411522" cy="95958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92A45B8-824A-E0FA-1C8A-44EAE084A8B7}"/>
              </a:ext>
            </a:extLst>
          </p:cNvPr>
          <p:cNvSpPr txBox="1"/>
          <p:nvPr/>
        </p:nvSpPr>
        <p:spPr>
          <a:xfrm>
            <a:off x="9135315" y="2062387"/>
            <a:ext cx="2996650" cy="3416320"/>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sz="1600" i="1" dirty="0"/>
              <a:t>Software and Computing Coordinator</a:t>
            </a:r>
          </a:p>
          <a:p>
            <a:pPr marL="742950" lvl="1" indent="-285750">
              <a:buFont typeface="Arial" panose="020B0604020202020204" pitchFamily="34" charset="0"/>
              <a:buChar char="•"/>
            </a:pPr>
            <a:r>
              <a:rPr lang="en-US" sz="1600" i="1" dirty="0"/>
              <a:t>Interface </a:t>
            </a:r>
            <a:r>
              <a:rPr lang="en-US" sz="1600" i="1"/>
              <a:t>with host labs</a:t>
            </a:r>
            <a:endParaRPr lang="en-US" sz="1600" i="1" dirty="0"/>
          </a:p>
          <a:p>
            <a:pPr marL="742950" lvl="1" indent="-285750">
              <a:buFont typeface="Arial" panose="020B0604020202020204" pitchFamily="34" charset="0"/>
              <a:buChar char="•"/>
            </a:pPr>
            <a:r>
              <a:rPr lang="en-US" sz="1600" i="1" dirty="0"/>
              <a:t>Coordinates collaboration activity</a:t>
            </a:r>
          </a:p>
          <a:p>
            <a:endParaRPr lang="en-US" sz="1600" i="1" dirty="0"/>
          </a:p>
          <a:p>
            <a:pPr marL="285750" indent="-285750">
              <a:buFont typeface="Arial" panose="020B0604020202020204" pitchFamily="34" charset="0"/>
              <a:buChar char="•"/>
            </a:pPr>
            <a:r>
              <a:rPr lang="en-US" sz="1600" i="1" dirty="0"/>
              <a:t>Computing WG/Task Forces:</a:t>
            </a:r>
          </a:p>
          <a:p>
            <a:pPr marL="742950" lvl="1" indent="-285750">
              <a:buFont typeface="Arial" panose="020B0604020202020204" pitchFamily="34" charset="0"/>
              <a:buChar char="•"/>
            </a:pPr>
            <a:r>
              <a:rPr lang="en-US" sz="1200" i="1" dirty="0"/>
              <a:t>Software architecture</a:t>
            </a:r>
          </a:p>
          <a:p>
            <a:pPr marL="742950" lvl="1" indent="-285750">
              <a:buFont typeface="Arial" panose="020B0604020202020204" pitchFamily="34" charset="0"/>
              <a:buChar char="•"/>
            </a:pPr>
            <a:r>
              <a:rPr lang="en-US" sz="1200" i="1" dirty="0"/>
              <a:t>Simulations</a:t>
            </a:r>
          </a:p>
          <a:p>
            <a:pPr marL="742950" lvl="1" indent="-285750">
              <a:buFont typeface="Arial" panose="020B0604020202020204" pitchFamily="34" charset="0"/>
              <a:buChar char="•"/>
            </a:pPr>
            <a:r>
              <a:rPr lang="en-US" sz="1200" i="1" dirty="0"/>
              <a:t>Computing resources</a:t>
            </a:r>
          </a:p>
          <a:p>
            <a:pPr marL="742950" lvl="1" indent="-285750">
              <a:buFont typeface="Arial" panose="020B0604020202020204" pitchFamily="34" charset="0"/>
              <a:buChar char="•"/>
            </a:pPr>
            <a:r>
              <a:rPr lang="en-US" sz="1200" i="1" dirty="0"/>
              <a:t>Advanced algorithms &amp; AI</a:t>
            </a:r>
          </a:p>
          <a:p>
            <a:pPr marL="742950" lvl="1" indent="-285750">
              <a:buFont typeface="Arial" panose="020B0604020202020204" pitchFamily="34" charset="0"/>
              <a:buChar char="•"/>
            </a:pPr>
            <a:r>
              <a:rPr lang="en-US" sz="1200" i="1" dirty="0"/>
              <a:t>Documentation and User Support</a:t>
            </a:r>
          </a:p>
          <a:p>
            <a:pPr marL="742950" lvl="1" indent="-285750">
              <a:buFont typeface="Arial" panose="020B0604020202020204" pitchFamily="34" charset="0"/>
              <a:buChar char="•"/>
            </a:pPr>
            <a:r>
              <a:rPr lang="en-US" sz="1200" i="1" dirty="0"/>
              <a:t>…</a:t>
            </a:r>
          </a:p>
          <a:p>
            <a:pPr marL="285750" indent="-285750">
              <a:buFont typeface="Arial" panose="020B0604020202020204" pitchFamily="34" charset="0"/>
              <a:buChar char="•"/>
            </a:pPr>
            <a:r>
              <a:rPr lang="en-US" sz="1600" i="1" dirty="0"/>
              <a:t>A dedicated WG and flexible structure of subgroups</a:t>
            </a:r>
          </a:p>
        </p:txBody>
      </p:sp>
      <p:sp>
        <p:nvSpPr>
          <p:cNvPr id="8" name="Footer Placeholder 7">
            <a:extLst>
              <a:ext uri="{FF2B5EF4-FFF2-40B4-BE49-F238E27FC236}">
                <a16:creationId xmlns:a16="http://schemas.microsoft.com/office/drawing/2014/main" id="{C1C04D79-8663-973C-50B5-9655C645A968}"/>
              </a:ext>
            </a:extLst>
          </p:cNvPr>
          <p:cNvSpPr>
            <a:spLocks noGrp="1"/>
          </p:cNvSpPr>
          <p:nvPr>
            <p:ph type="ftr" sz="quarter" idx="11"/>
          </p:nvPr>
        </p:nvSpPr>
        <p:spPr/>
        <p:txBody>
          <a:bodyPr/>
          <a:lstStyle/>
          <a:p>
            <a:r>
              <a:rPr lang="it-IT"/>
              <a:t>ePIC Management Plan (Lajoie/Dalla Torre)</a:t>
            </a:r>
            <a:endParaRPr lang="en-US"/>
          </a:p>
        </p:txBody>
      </p:sp>
    </p:spTree>
    <p:extLst>
      <p:ext uri="{BB962C8B-B14F-4D97-AF65-F5344CB8AC3E}">
        <p14:creationId xmlns:p14="http://schemas.microsoft.com/office/powerpoint/2010/main" val="1002717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iagram&#10;&#10;Description automatically generated">
            <a:extLst>
              <a:ext uri="{FF2B5EF4-FFF2-40B4-BE49-F238E27FC236}">
                <a16:creationId xmlns:a16="http://schemas.microsoft.com/office/drawing/2014/main" id="{F991ACAF-CA58-C2CE-51B7-9231167402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624" y="964692"/>
            <a:ext cx="6908800" cy="3886200"/>
          </a:xfrm>
          <a:prstGeom prst="rect">
            <a:avLst/>
          </a:prstGeom>
        </p:spPr>
      </p:pic>
      <p:sp>
        <p:nvSpPr>
          <p:cNvPr id="3" name="Oval 2">
            <a:extLst>
              <a:ext uri="{FF2B5EF4-FFF2-40B4-BE49-F238E27FC236}">
                <a16:creationId xmlns:a16="http://schemas.microsoft.com/office/drawing/2014/main" id="{E6BBD817-D43E-F299-3490-C654AFE2294C}"/>
              </a:ext>
            </a:extLst>
          </p:cNvPr>
          <p:cNvSpPr/>
          <p:nvPr/>
        </p:nvSpPr>
        <p:spPr>
          <a:xfrm>
            <a:off x="1575676" y="3784247"/>
            <a:ext cx="4925848" cy="58993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2">
            <a:extLst>
              <a:ext uri="{FF2B5EF4-FFF2-40B4-BE49-F238E27FC236}">
                <a16:creationId xmlns:a16="http://schemas.microsoft.com/office/drawing/2014/main" id="{04A5758C-19E7-1EF6-5E5F-75BD36CDF596}"/>
              </a:ext>
            </a:extLst>
          </p:cNvPr>
          <p:cNvSpPr>
            <a:spLocks noGrp="1"/>
          </p:cNvSpPr>
          <p:nvPr>
            <p:ph type="sldNum" sz="quarter" idx="12"/>
          </p:nvPr>
        </p:nvSpPr>
        <p:spPr/>
        <p:txBody>
          <a:bodyPr/>
          <a:lstStyle/>
          <a:p>
            <a:fld id="{5C1BF830-87C3-42F5-865E-35C573BADD1F}" type="slidenum">
              <a:rPr lang="en-US" smtClean="0"/>
              <a:t>11</a:t>
            </a:fld>
            <a:endParaRPr lang="en-US" dirty="0"/>
          </a:p>
        </p:txBody>
      </p:sp>
      <p:sp>
        <p:nvSpPr>
          <p:cNvPr id="15" name="Date Placeholder 14">
            <a:extLst>
              <a:ext uri="{FF2B5EF4-FFF2-40B4-BE49-F238E27FC236}">
                <a16:creationId xmlns:a16="http://schemas.microsoft.com/office/drawing/2014/main" id="{98E7CF8A-AFAD-D4FB-8D32-1DEAAC35837B}"/>
              </a:ext>
            </a:extLst>
          </p:cNvPr>
          <p:cNvSpPr>
            <a:spLocks noGrp="1"/>
          </p:cNvSpPr>
          <p:nvPr>
            <p:ph type="dt" sz="half" idx="10"/>
          </p:nvPr>
        </p:nvSpPr>
        <p:spPr/>
        <p:txBody>
          <a:bodyPr/>
          <a:lstStyle/>
          <a:p>
            <a:r>
              <a:rPr lang="en-US"/>
              <a:t>3/9/2023</a:t>
            </a:r>
            <a:endParaRPr lang="en-US" dirty="0"/>
          </a:p>
        </p:txBody>
      </p:sp>
      <p:sp>
        <p:nvSpPr>
          <p:cNvPr id="19" name="Title 1">
            <a:extLst>
              <a:ext uri="{FF2B5EF4-FFF2-40B4-BE49-F238E27FC236}">
                <a16:creationId xmlns:a16="http://schemas.microsoft.com/office/drawing/2014/main" id="{5324D67F-577A-7BD0-6FD6-851E8AE7EAC5}"/>
              </a:ext>
            </a:extLst>
          </p:cNvPr>
          <p:cNvSpPr>
            <a:spLocks noGrp="1"/>
          </p:cNvSpPr>
          <p:nvPr>
            <p:ph type="title"/>
          </p:nvPr>
        </p:nvSpPr>
        <p:spPr>
          <a:xfrm>
            <a:off x="711241" y="115079"/>
            <a:ext cx="10444705" cy="599037"/>
          </a:xfrm>
          <a:solidFill>
            <a:schemeClr val="bg1">
              <a:lumMod val="95000"/>
            </a:schemeClr>
          </a:solidFill>
        </p:spPr>
        <p:txBody>
          <a:bodyPr vert="horz" lIns="91440" tIns="45720" rIns="91440" bIns="45720" rtlCol="0" anchor="b">
            <a:normAutofit/>
          </a:bodyPr>
          <a:lstStyle/>
          <a:p>
            <a:r>
              <a:rPr lang="en-US" sz="2400" b="1" kern="1200" dirty="0">
                <a:solidFill>
                  <a:schemeClr val="tx1"/>
                </a:solidFill>
                <a:latin typeface="+mj-lt"/>
                <a:ea typeface="+mj-ea"/>
                <a:cs typeface="+mj-cs"/>
              </a:rPr>
              <a:t>Collaboration Structure </a:t>
            </a:r>
            <a:r>
              <a:rPr lang="en-US" sz="2400" b="1" dirty="0"/>
              <a:t>I</a:t>
            </a:r>
            <a:r>
              <a:rPr lang="en-US" sz="2400" b="1" kern="1200" dirty="0">
                <a:solidFill>
                  <a:schemeClr val="tx1"/>
                </a:solidFill>
                <a:latin typeface="+mj-lt"/>
                <a:ea typeface="+mj-ea"/>
                <a:cs typeface="+mj-cs"/>
              </a:rPr>
              <a:t>ncluding the Scientific </a:t>
            </a:r>
            <a:r>
              <a:rPr lang="en-US" sz="2400" b="1" dirty="0"/>
              <a:t>S</a:t>
            </a:r>
            <a:r>
              <a:rPr lang="en-US" sz="2400" b="1" kern="1200" dirty="0">
                <a:solidFill>
                  <a:schemeClr val="tx1"/>
                </a:solidFill>
                <a:latin typeface="+mj-lt"/>
                <a:ea typeface="+mj-ea"/>
                <a:cs typeface="+mj-cs"/>
              </a:rPr>
              <a:t>tructure for the Next Two-Year Term</a:t>
            </a:r>
            <a:endParaRPr lang="en-US" sz="2200" i="1" kern="1200" dirty="0">
              <a:solidFill>
                <a:schemeClr val="tx1"/>
              </a:solidFill>
              <a:latin typeface="+mj-lt"/>
              <a:ea typeface="+mj-ea"/>
              <a:cs typeface="+mj-cs"/>
            </a:endParaRPr>
          </a:p>
        </p:txBody>
      </p:sp>
      <p:sp>
        <p:nvSpPr>
          <p:cNvPr id="7" name="Rectangle 6">
            <a:extLst>
              <a:ext uri="{FF2B5EF4-FFF2-40B4-BE49-F238E27FC236}">
                <a16:creationId xmlns:a16="http://schemas.microsoft.com/office/drawing/2014/main" id="{D6B42A19-22A3-9ACB-B086-22B4ACDC9154}"/>
              </a:ext>
            </a:extLst>
          </p:cNvPr>
          <p:cNvSpPr/>
          <p:nvPr/>
        </p:nvSpPr>
        <p:spPr>
          <a:xfrm>
            <a:off x="535136" y="2854362"/>
            <a:ext cx="7291341" cy="1761346"/>
          </a:xfrm>
          <a:prstGeom prst="rect">
            <a:avLst/>
          </a:prstGeom>
          <a:no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EAEC791-C7DA-0368-7D62-9B44A1EAA6AD}"/>
              </a:ext>
            </a:extLst>
          </p:cNvPr>
          <p:cNvSpPr txBox="1"/>
          <p:nvPr/>
        </p:nvSpPr>
        <p:spPr>
          <a:xfrm>
            <a:off x="8097380" y="1117799"/>
            <a:ext cx="3713620" cy="4247317"/>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i="1" dirty="0"/>
              <a:t>Need to </a:t>
            </a:r>
            <a:r>
              <a:rPr lang="en-US" b="1" i="1" dirty="0"/>
              <a:t>evolve DWGs </a:t>
            </a:r>
            <a:r>
              <a:rPr lang="en-US" i="1" dirty="0"/>
              <a:t>to a structure more appropriate to the (pre-)TDR/construction phase:   </a:t>
            </a:r>
          </a:p>
          <a:p>
            <a:r>
              <a:rPr lang="en-US" b="1" i="1" dirty="0"/>
              <a:t>     WGs </a:t>
            </a:r>
            <a:r>
              <a:rPr lang="en-US" b="1" i="1" dirty="0">
                <a:sym typeface="Wingdings" panose="05000000000000000000" pitchFamily="2" charset="2"/>
              </a:rPr>
              <a:t> Detector </a:t>
            </a:r>
            <a:r>
              <a:rPr lang="en-US" b="1" i="1" dirty="0" err="1">
                <a:sym typeface="Wingdings" panose="05000000000000000000" pitchFamily="2" charset="2"/>
              </a:rPr>
              <a:t>Subsytems</a:t>
            </a:r>
            <a:endParaRPr lang="en-US" b="1" i="1" dirty="0">
              <a:sym typeface="Wingdings" panose="05000000000000000000" pitchFamily="2" charset="2"/>
            </a:endParaRPr>
          </a:p>
          <a:p>
            <a:pPr marL="285750" indent="-285750">
              <a:buFont typeface="Arial" panose="020B0604020202020204" pitchFamily="34" charset="0"/>
              <a:buChar char="•"/>
            </a:pPr>
            <a:r>
              <a:rPr lang="en-US" i="1" dirty="0"/>
              <a:t>Each project corresponds to a subdetector built by a </a:t>
            </a:r>
            <a:r>
              <a:rPr lang="en-US" b="1" i="1" dirty="0"/>
              <a:t>Detector Subsystem Collaboration (DSC) </a:t>
            </a:r>
            <a:r>
              <a:rPr lang="en-US" i="1" dirty="0"/>
              <a:t>of the groups and institutions contributing to it</a:t>
            </a:r>
          </a:p>
          <a:p>
            <a:pPr marL="285750" indent="-285750">
              <a:buFont typeface="Arial" panose="020B0604020202020204" pitchFamily="34" charset="0"/>
              <a:buChar char="•"/>
            </a:pPr>
            <a:r>
              <a:rPr lang="en-US" i="1" dirty="0"/>
              <a:t>Each DSC will choose its </a:t>
            </a:r>
            <a:r>
              <a:rPr lang="en-US" b="1" i="1" dirty="0"/>
              <a:t>Detector</a:t>
            </a:r>
            <a:r>
              <a:rPr lang="en-US" i="1" dirty="0"/>
              <a:t> </a:t>
            </a:r>
            <a:r>
              <a:rPr lang="en-US" b="1" i="1" dirty="0"/>
              <a:t>Subsystem Lead (DSL) </a:t>
            </a:r>
            <a:r>
              <a:rPr lang="en-US" i="1" dirty="0"/>
              <a:t>and</a:t>
            </a:r>
            <a:r>
              <a:rPr lang="en-US" b="1" i="1" dirty="0"/>
              <a:t> Detector Subsystem Technical Contact (DSTC)</a:t>
            </a:r>
          </a:p>
          <a:p>
            <a:pPr marL="285750" indent="-285750">
              <a:buFont typeface="Arial" panose="020B0604020202020204" pitchFamily="34" charset="0"/>
              <a:buChar char="•"/>
            </a:pPr>
            <a:r>
              <a:rPr lang="en-US" dirty="0"/>
              <a:t>DSL/DSTC (Collab.) &lt;-&gt; L4 Tech. Contacts (Project)</a:t>
            </a:r>
          </a:p>
        </p:txBody>
      </p:sp>
      <p:sp>
        <p:nvSpPr>
          <p:cNvPr id="8" name="Footer Placeholder 7">
            <a:extLst>
              <a:ext uri="{FF2B5EF4-FFF2-40B4-BE49-F238E27FC236}">
                <a16:creationId xmlns:a16="http://schemas.microsoft.com/office/drawing/2014/main" id="{A5A664E5-1D3D-02D5-8095-87B27002BF5C}"/>
              </a:ext>
            </a:extLst>
          </p:cNvPr>
          <p:cNvSpPr>
            <a:spLocks noGrp="1"/>
          </p:cNvSpPr>
          <p:nvPr>
            <p:ph type="ftr" sz="quarter" idx="11"/>
          </p:nvPr>
        </p:nvSpPr>
        <p:spPr/>
        <p:txBody>
          <a:bodyPr/>
          <a:lstStyle/>
          <a:p>
            <a:r>
              <a:rPr lang="it-IT"/>
              <a:t>ePIC Management Plan (Lajoie/Dalla Torre)</a:t>
            </a:r>
            <a:endParaRPr lang="en-US"/>
          </a:p>
        </p:txBody>
      </p:sp>
    </p:spTree>
    <p:extLst>
      <p:ext uri="{BB962C8B-B14F-4D97-AF65-F5344CB8AC3E}">
        <p14:creationId xmlns:p14="http://schemas.microsoft.com/office/powerpoint/2010/main" val="1384996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1667170-CBB6-07CF-557B-C00B3CEB9585}"/>
              </a:ext>
            </a:extLst>
          </p:cNvPr>
          <p:cNvSpPr>
            <a:spLocks noGrp="1"/>
          </p:cNvSpPr>
          <p:nvPr>
            <p:ph type="sldNum" sz="quarter" idx="12"/>
          </p:nvPr>
        </p:nvSpPr>
        <p:spPr/>
        <p:txBody>
          <a:bodyPr/>
          <a:lstStyle/>
          <a:p>
            <a:fld id="{5C1BF830-87C3-42F5-865E-35C573BADD1F}" type="slidenum">
              <a:rPr lang="en-US" smtClean="0"/>
              <a:t>12</a:t>
            </a:fld>
            <a:endParaRPr lang="en-US"/>
          </a:p>
        </p:txBody>
      </p:sp>
      <p:sp>
        <p:nvSpPr>
          <p:cNvPr id="4" name="Date Placeholder 3">
            <a:extLst>
              <a:ext uri="{FF2B5EF4-FFF2-40B4-BE49-F238E27FC236}">
                <a16:creationId xmlns:a16="http://schemas.microsoft.com/office/drawing/2014/main" id="{D94969EE-43A9-3A75-4A6F-3371609141D5}"/>
              </a:ext>
            </a:extLst>
          </p:cNvPr>
          <p:cNvSpPr>
            <a:spLocks noGrp="1"/>
          </p:cNvSpPr>
          <p:nvPr>
            <p:ph type="dt" sz="half" idx="10"/>
          </p:nvPr>
        </p:nvSpPr>
        <p:spPr/>
        <p:txBody>
          <a:bodyPr/>
          <a:lstStyle/>
          <a:p>
            <a:r>
              <a:rPr lang="en-US"/>
              <a:t>3/9/2023</a:t>
            </a:r>
            <a:endParaRPr lang="en-US" dirty="0"/>
          </a:p>
        </p:txBody>
      </p:sp>
      <p:sp>
        <p:nvSpPr>
          <p:cNvPr id="5" name="Footer Placeholder 4">
            <a:extLst>
              <a:ext uri="{FF2B5EF4-FFF2-40B4-BE49-F238E27FC236}">
                <a16:creationId xmlns:a16="http://schemas.microsoft.com/office/drawing/2014/main" id="{D433291B-26A9-A31E-F116-27BB789C68F5}"/>
              </a:ext>
            </a:extLst>
          </p:cNvPr>
          <p:cNvSpPr>
            <a:spLocks noGrp="1"/>
          </p:cNvSpPr>
          <p:nvPr>
            <p:ph type="ftr" sz="quarter" idx="11"/>
          </p:nvPr>
        </p:nvSpPr>
        <p:spPr/>
        <p:txBody>
          <a:bodyPr/>
          <a:lstStyle/>
          <a:p>
            <a:r>
              <a:rPr lang="it-IT"/>
              <a:t>ePIC Management Plan (Lajoie/Dalla Torre)</a:t>
            </a:r>
            <a:endParaRPr lang="en-US" dirty="0"/>
          </a:p>
        </p:txBody>
      </p:sp>
      <p:sp>
        <p:nvSpPr>
          <p:cNvPr id="9" name="Title 1">
            <a:extLst>
              <a:ext uri="{FF2B5EF4-FFF2-40B4-BE49-F238E27FC236}">
                <a16:creationId xmlns:a16="http://schemas.microsoft.com/office/drawing/2014/main" id="{F7ED303B-9960-5D70-CBC6-48DB44A731AD}"/>
              </a:ext>
            </a:extLst>
          </p:cNvPr>
          <p:cNvSpPr txBox="1">
            <a:spLocks/>
          </p:cNvSpPr>
          <p:nvPr/>
        </p:nvSpPr>
        <p:spPr>
          <a:xfrm>
            <a:off x="838200" y="222251"/>
            <a:ext cx="10515600" cy="854074"/>
          </a:xfrm>
          <a:prstGeom prst="rect">
            <a:avLst/>
          </a:prstGeom>
          <a:solidFill>
            <a:schemeClr val="bg1">
              <a:lumMod val="9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DSC scheme </a:t>
            </a:r>
            <a:r>
              <a:rPr lang="en-US" i="1" dirty="0"/>
              <a:t>(draft for discussion) </a:t>
            </a:r>
          </a:p>
        </p:txBody>
      </p:sp>
      <p:pic>
        <p:nvPicPr>
          <p:cNvPr id="7" name="Picture 6" descr="Table&#10;&#10;Description automatically generated">
            <a:extLst>
              <a:ext uri="{FF2B5EF4-FFF2-40B4-BE49-F238E27FC236}">
                <a16:creationId xmlns:a16="http://schemas.microsoft.com/office/drawing/2014/main" id="{7AAB397E-C1EF-34F8-E7BF-386B207475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3072" y="1226528"/>
            <a:ext cx="6774768" cy="5129822"/>
          </a:xfrm>
          <a:prstGeom prst="rect">
            <a:avLst/>
          </a:prstGeom>
        </p:spPr>
      </p:pic>
    </p:spTree>
    <p:extLst>
      <p:ext uri="{BB962C8B-B14F-4D97-AF65-F5344CB8AC3E}">
        <p14:creationId xmlns:p14="http://schemas.microsoft.com/office/powerpoint/2010/main" val="807909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B8C915D-55F8-D7E4-98BA-DE5F111EF91A}"/>
              </a:ext>
            </a:extLst>
          </p:cNvPr>
          <p:cNvSpPr>
            <a:spLocks noGrp="1"/>
          </p:cNvSpPr>
          <p:nvPr>
            <p:ph type="dt" sz="half" idx="10"/>
          </p:nvPr>
        </p:nvSpPr>
        <p:spPr/>
        <p:txBody>
          <a:bodyPr/>
          <a:lstStyle/>
          <a:p>
            <a:r>
              <a:rPr lang="en-US"/>
              <a:t>3/9/2023</a:t>
            </a:r>
          </a:p>
        </p:txBody>
      </p:sp>
      <p:sp>
        <p:nvSpPr>
          <p:cNvPr id="6" name="Slide Number Placeholder 5">
            <a:extLst>
              <a:ext uri="{FF2B5EF4-FFF2-40B4-BE49-F238E27FC236}">
                <a16:creationId xmlns:a16="http://schemas.microsoft.com/office/drawing/2014/main" id="{79037505-7F00-E4AA-16B0-2712A5741576}"/>
              </a:ext>
            </a:extLst>
          </p:cNvPr>
          <p:cNvSpPr>
            <a:spLocks noGrp="1"/>
          </p:cNvSpPr>
          <p:nvPr>
            <p:ph type="sldNum" sz="quarter" idx="12"/>
          </p:nvPr>
        </p:nvSpPr>
        <p:spPr/>
        <p:txBody>
          <a:bodyPr/>
          <a:lstStyle/>
          <a:p>
            <a:fld id="{5C1BF830-87C3-42F5-865E-35C573BADD1F}" type="slidenum">
              <a:rPr lang="en-US" smtClean="0"/>
              <a:t>13</a:t>
            </a:fld>
            <a:endParaRPr lang="en-US"/>
          </a:p>
        </p:txBody>
      </p:sp>
      <p:sp>
        <p:nvSpPr>
          <p:cNvPr id="7" name="Title 1">
            <a:extLst>
              <a:ext uri="{FF2B5EF4-FFF2-40B4-BE49-F238E27FC236}">
                <a16:creationId xmlns:a16="http://schemas.microsoft.com/office/drawing/2014/main" id="{8ADC7259-CCCD-4CB3-D63F-597C46A212B6}"/>
              </a:ext>
            </a:extLst>
          </p:cNvPr>
          <p:cNvSpPr txBox="1">
            <a:spLocks/>
          </p:cNvSpPr>
          <p:nvPr/>
        </p:nvSpPr>
        <p:spPr>
          <a:xfrm>
            <a:off x="838199" y="291090"/>
            <a:ext cx="7772401" cy="758482"/>
          </a:xfrm>
          <a:prstGeom prst="rect">
            <a:avLst/>
          </a:prstGeom>
          <a:solidFill>
            <a:schemeClr val="bg1">
              <a:lumMod val="95000"/>
            </a:schemeClr>
          </a:solidFill>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Integration with EIC Project (I)</a:t>
            </a:r>
          </a:p>
        </p:txBody>
      </p:sp>
      <p:pic>
        <p:nvPicPr>
          <p:cNvPr id="9" name="Picture 8" descr="Timeline&#10;&#10;Description automatically generated">
            <a:extLst>
              <a:ext uri="{FF2B5EF4-FFF2-40B4-BE49-F238E27FC236}">
                <a16:creationId xmlns:a16="http://schemas.microsoft.com/office/drawing/2014/main" id="{8EC4C363-090D-43BF-12E4-AE59B29A13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072" y="1325880"/>
            <a:ext cx="6608063" cy="4956048"/>
          </a:xfrm>
          <a:prstGeom prst="rect">
            <a:avLst/>
          </a:prstGeom>
          <a:ln>
            <a:solidFill>
              <a:schemeClr val="tx1"/>
            </a:solidFill>
          </a:ln>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9C9885CD-4BDA-5771-EB3F-F2CF05FF649D}"/>
              </a:ext>
            </a:extLst>
          </p:cNvPr>
          <p:cNvSpPr txBox="1"/>
          <p:nvPr/>
        </p:nvSpPr>
        <p:spPr>
          <a:xfrm>
            <a:off x="7444596" y="1716657"/>
            <a:ext cx="4252823" cy="2862322"/>
          </a:xfrm>
          <a:prstGeom prst="rect">
            <a:avLst/>
          </a:prstGeom>
          <a:noFill/>
          <a:ln>
            <a:solidFill>
              <a:schemeClr val="tx1"/>
            </a:solidFill>
          </a:ln>
        </p:spPr>
        <p:txBody>
          <a:bodyPr wrap="square" rtlCol="0">
            <a:spAutoFit/>
          </a:bodyPr>
          <a:lstStyle/>
          <a:p>
            <a:r>
              <a:rPr lang="en-US" dirty="0"/>
              <a:t>For Si Tracker, seems logical that DSL/DSTC can be drawn from EICSC, and overlap with L4 Technical Contacts</a:t>
            </a:r>
          </a:p>
          <a:p>
            <a:endParaRPr lang="en-US" dirty="0"/>
          </a:p>
          <a:p>
            <a:r>
              <a:rPr lang="en-US" dirty="0"/>
              <a:t>MPGD tracking may be broken down further to </a:t>
            </a:r>
            <a:r>
              <a:rPr lang="en-US" dirty="0" err="1">
                <a:latin typeface="Symbol" panose="05050102010706020507" pitchFamily="18" charset="2"/>
              </a:rPr>
              <a:t>m</a:t>
            </a:r>
            <a:r>
              <a:rPr lang="en-US" dirty="0" err="1"/>
              <a:t>RWell</a:t>
            </a:r>
            <a:r>
              <a:rPr lang="en-US" dirty="0"/>
              <a:t> and </a:t>
            </a:r>
            <a:r>
              <a:rPr lang="en-US" dirty="0" err="1">
                <a:latin typeface="Symbol" panose="05050102010706020507" pitchFamily="18" charset="2"/>
              </a:rPr>
              <a:t>m</a:t>
            </a:r>
            <a:r>
              <a:rPr lang="en-US" dirty="0" err="1"/>
              <a:t>Megas</a:t>
            </a:r>
            <a:r>
              <a:rPr lang="en-US" dirty="0"/>
              <a:t> at the DSL/DSTC level. </a:t>
            </a:r>
          </a:p>
          <a:p>
            <a:endParaRPr lang="en-US" dirty="0"/>
          </a:p>
          <a:p>
            <a:r>
              <a:rPr lang="en-US" dirty="0"/>
              <a:t>Work Package Owners can also be drawn from the collaboration. </a:t>
            </a:r>
          </a:p>
        </p:txBody>
      </p:sp>
      <p:sp>
        <p:nvSpPr>
          <p:cNvPr id="11" name="TextBox 10">
            <a:extLst>
              <a:ext uri="{FF2B5EF4-FFF2-40B4-BE49-F238E27FC236}">
                <a16:creationId xmlns:a16="http://schemas.microsoft.com/office/drawing/2014/main" id="{78030045-65AF-2CF6-6ED6-2EC0C3FC3435}"/>
              </a:ext>
            </a:extLst>
          </p:cNvPr>
          <p:cNvSpPr txBox="1"/>
          <p:nvPr/>
        </p:nvSpPr>
        <p:spPr>
          <a:xfrm>
            <a:off x="7513608" y="5158596"/>
            <a:ext cx="4114800" cy="923330"/>
          </a:xfrm>
          <a:prstGeom prst="rect">
            <a:avLst/>
          </a:prstGeom>
          <a:noFill/>
        </p:spPr>
        <p:txBody>
          <a:bodyPr wrap="square" rtlCol="0">
            <a:spAutoFit/>
          </a:bodyPr>
          <a:lstStyle/>
          <a:p>
            <a:r>
              <a:rPr lang="en-US" i="1" dirty="0">
                <a:solidFill>
                  <a:schemeClr val="accent1"/>
                </a:solidFill>
              </a:rPr>
              <a:t>The goal is a tight integration between the project and the collaboration at a technical level. </a:t>
            </a:r>
          </a:p>
        </p:txBody>
      </p:sp>
      <p:sp>
        <p:nvSpPr>
          <p:cNvPr id="2" name="TextBox 1">
            <a:extLst>
              <a:ext uri="{FF2B5EF4-FFF2-40B4-BE49-F238E27FC236}">
                <a16:creationId xmlns:a16="http://schemas.microsoft.com/office/drawing/2014/main" id="{329959B4-2998-862E-BA05-DC1DAF04AEB2}"/>
              </a:ext>
            </a:extLst>
          </p:cNvPr>
          <p:cNvSpPr txBox="1"/>
          <p:nvPr/>
        </p:nvSpPr>
        <p:spPr>
          <a:xfrm>
            <a:off x="91440" y="1049572"/>
            <a:ext cx="2438400" cy="246221"/>
          </a:xfrm>
          <a:prstGeom prst="rect">
            <a:avLst/>
          </a:prstGeom>
          <a:noFill/>
        </p:spPr>
        <p:txBody>
          <a:bodyPr wrap="square" rtlCol="0">
            <a:spAutoFit/>
          </a:bodyPr>
          <a:lstStyle/>
          <a:p>
            <a:r>
              <a:rPr lang="en-US" sz="1000" dirty="0"/>
              <a:t>Slide from Elke and Rolf</a:t>
            </a:r>
          </a:p>
        </p:txBody>
      </p:sp>
      <p:sp>
        <p:nvSpPr>
          <p:cNvPr id="3" name="Footer Placeholder 2">
            <a:extLst>
              <a:ext uri="{FF2B5EF4-FFF2-40B4-BE49-F238E27FC236}">
                <a16:creationId xmlns:a16="http://schemas.microsoft.com/office/drawing/2014/main" id="{50527902-1369-AD82-5739-B156C9C35745}"/>
              </a:ext>
            </a:extLst>
          </p:cNvPr>
          <p:cNvSpPr>
            <a:spLocks noGrp="1"/>
          </p:cNvSpPr>
          <p:nvPr>
            <p:ph type="ftr" sz="quarter" idx="11"/>
          </p:nvPr>
        </p:nvSpPr>
        <p:spPr/>
        <p:txBody>
          <a:bodyPr/>
          <a:lstStyle/>
          <a:p>
            <a:r>
              <a:rPr lang="it-IT"/>
              <a:t>ePIC Management Plan (Lajoie/Dalla Torre)</a:t>
            </a:r>
            <a:endParaRPr lang="en-US"/>
          </a:p>
        </p:txBody>
      </p:sp>
    </p:spTree>
    <p:extLst>
      <p:ext uri="{BB962C8B-B14F-4D97-AF65-F5344CB8AC3E}">
        <p14:creationId xmlns:p14="http://schemas.microsoft.com/office/powerpoint/2010/main" val="4140843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B8C915D-55F8-D7E4-98BA-DE5F111EF91A}"/>
              </a:ext>
            </a:extLst>
          </p:cNvPr>
          <p:cNvSpPr>
            <a:spLocks noGrp="1"/>
          </p:cNvSpPr>
          <p:nvPr>
            <p:ph type="dt" sz="half" idx="10"/>
          </p:nvPr>
        </p:nvSpPr>
        <p:spPr/>
        <p:txBody>
          <a:bodyPr/>
          <a:lstStyle/>
          <a:p>
            <a:r>
              <a:rPr lang="en-US"/>
              <a:t>3/9/2023</a:t>
            </a:r>
          </a:p>
        </p:txBody>
      </p:sp>
      <p:sp>
        <p:nvSpPr>
          <p:cNvPr id="6" name="Slide Number Placeholder 5">
            <a:extLst>
              <a:ext uri="{FF2B5EF4-FFF2-40B4-BE49-F238E27FC236}">
                <a16:creationId xmlns:a16="http://schemas.microsoft.com/office/drawing/2014/main" id="{79037505-7F00-E4AA-16B0-2712A5741576}"/>
              </a:ext>
            </a:extLst>
          </p:cNvPr>
          <p:cNvSpPr>
            <a:spLocks noGrp="1"/>
          </p:cNvSpPr>
          <p:nvPr>
            <p:ph type="sldNum" sz="quarter" idx="12"/>
          </p:nvPr>
        </p:nvSpPr>
        <p:spPr/>
        <p:txBody>
          <a:bodyPr/>
          <a:lstStyle/>
          <a:p>
            <a:fld id="{5C1BF830-87C3-42F5-865E-35C573BADD1F}" type="slidenum">
              <a:rPr lang="en-US" smtClean="0"/>
              <a:t>14</a:t>
            </a:fld>
            <a:endParaRPr lang="en-US"/>
          </a:p>
        </p:txBody>
      </p:sp>
      <p:sp>
        <p:nvSpPr>
          <p:cNvPr id="7" name="Title 1">
            <a:extLst>
              <a:ext uri="{FF2B5EF4-FFF2-40B4-BE49-F238E27FC236}">
                <a16:creationId xmlns:a16="http://schemas.microsoft.com/office/drawing/2014/main" id="{8ADC7259-CCCD-4CB3-D63F-597C46A212B6}"/>
              </a:ext>
            </a:extLst>
          </p:cNvPr>
          <p:cNvSpPr txBox="1">
            <a:spLocks/>
          </p:cNvSpPr>
          <p:nvPr/>
        </p:nvSpPr>
        <p:spPr>
          <a:xfrm>
            <a:off x="838199" y="291090"/>
            <a:ext cx="7772401" cy="758482"/>
          </a:xfrm>
          <a:prstGeom prst="rect">
            <a:avLst/>
          </a:prstGeom>
          <a:solidFill>
            <a:schemeClr val="bg1">
              <a:lumMod val="95000"/>
            </a:schemeClr>
          </a:solidFill>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Integration with EIC Project (II)</a:t>
            </a:r>
          </a:p>
        </p:txBody>
      </p:sp>
      <p:pic>
        <p:nvPicPr>
          <p:cNvPr id="3" name="Picture 2" descr="Timeline&#10;&#10;Description automatically generated">
            <a:extLst>
              <a:ext uri="{FF2B5EF4-FFF2-40B4-BE49-F238E27FC236}">
                <a16:creationId xmlns:a16="http://schemas.microsoft.com/office/drawing/2014/main" id="{9947CEB7-1105-AC07-A854-7F62C6EF31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143" y="1323704"/>
            <a:ext cx="6612329" cy="4959247"/>
          </a:xfrm>
          <a:prstGeom prst="rect">
            <a:avLst/>
          </a:prstGeom>
          <a:ln>
            <a:solidFill>
              <a:schemeClr val="tx1"/>
            </a:solidFill>
          </a:ln>
          <a:effectLst>
            <a:outerShdw blurRad="50800" dist="38100" dir="2700000" algn="tl" rotWithShape="0">
              <a:prstClr val="black">
                <a:alpha val="40000"/>
              </a:prstClr>
            </a:outerShdw>
          </a:effectLst>
        </p:spPr>
      </p:pic>
      <p:sp>
        <p:nvSpPr>
          <p:cNvPr id="2" name="TextBox 1">
            <a:extLst>
              <a:ext uri="{FF2B5EF4-FFF2-40B4-BE49-F238E27FC236}">
                <a16:creationId xmlns:a16="http://schemas.microsoft.com/office/drawing/2014/main" id="{D8E6709D-8634-F58E-4A0F-367882ED5B97}"/>
              </a:ext>
            </a:extLst>
          </p:cNvPr>
          <p:cNvSpPr txBox="1"/>
          <p:nvPr/>
        </p:nvSpPr>
        <p:spPr>
          <a:xfrm>
            <a:off x="7444596" y="1716657"/>
            <a:ext cx="4252823" cy="2308324"/>
          </a:xfrm>
          <a:prstGeom prst="rect">
            <a:avLst/>
          </a:prstGeom>
          <a:noFill/>
          <a:ln>
            <a:solidFill>
              <a:schemeClr val="tx1"/>
            </a:solidFill>
          </a:ln>
        </p:spPr>
        <p:txBody>
          <a:bodyPr wrap="square" rtlCol="0">
            <a:spAutoFit/>
          </a:bodyPr>
          <a:lstStyle/>
          <a:p>
            <a:r>
              <a:rPr lang="en-US" dirty="0"/>
              <a:t>This example looks at how things might be structured for a potential in-kind contribution. </a:t>
            </a:r>
          </a:p>
          <a:p>
            <a:endParaRPr lang="en-US" dirty="0"/>
          </a:p>
          <a:p>
            <a:r>
              <a:rPr lang="en-US" dirty="0"/>
              <a:t>Again, DSL/</a:t>
            </a:r>
            <a:r>
              <a:rPr lang="en-US"/>
              <a:t>DSTC connected with project as </a:t>
            </a:r>
            <a:r>
              <a:rPr lang="en-US" dirty="0"/>
              <a:t>L4 Technical Contact. Work Package Owners can also be drawn from the collaboration (examples shown).  </a:t>
            </a:r>
          </a:p>
        </p:txBody>
      </p:sp>
      <p:sp>
        <p:nvSpPr>
          <p:cNvPr id="8" name="TextBox 7">
            <a:extLst>
              <a:ext uri="{FF2B5EF4-FFF2-40B4-BE49-F238E27FC236}">
                <a16:creationId xmlns:a16="http://schemas.microsoft.com/office/drawing/2014/main" id="{90B61689-3187-BE34-D17C-3D8ACFD1B32D}"/>
              </a:ext>
            </a:extLst>
          </p:cNvPr>
          <p:cNvSpPr txBox="1"/>
          <p:nvPr/>
        </p:nvSpPr>
        <p:spPr>
          <a:xfrm>
            <a:off x="7513608" y="5158596"/>
            <a:ext cx="4114800" cy="923330"/>
          </a:xfrm>
          <a:prstGeom prst="rect">
            <a:avLst/>
          </a:prstGeom>
          <a:noFill/>
        </p:spPr>
        <p:txBody>
          <a:bodyPr wrap="square" rtlCol="0">
            <a:spAutoFit/>
          </a:bodyPr>
          <a:lstStyle/>
          <a:p>
            <a:r>
              <a:rPr lang="en-US" i="1" dirty="0">
                <a:solidFill>
                  <a:schemeClr val="accent1"/>
                </a:solidFill>
              </a:rPr>
              <a:t>The goal is a tight integration between the project and the collaboration at a technical level. </a:t>
            </a:r>
          </a:p>
        </p:txBody>
      </p:sp>
      <p:sp>
        <p:nvSpPr>
          <p:cNvPr id="9" name="TextBox 8">
            <a:extLst>
              <a:ext uri="{FF2B5EF4-FFF2-40B4-BE49-F238E27FC236}">
                <a16:creationId xmlns:a16="http://schemas.microsoft.com/office/drawing/2014/main" id="{8DA0A37B-CE5D-1F7D-1243-6D315AD56089}"/>
              </a:ext>
            </a:extLst>
          </p:cNvPr>
          <p:cNvSpPr txBox="1"/>
          <p:nvPr/>
        </p:nvSpPr>
        <p:spPr>
          <a:xfrm>
            <a:off x="91440" y="1049572"/>
            <a:ext cx="2438400" cy="246221"/>
          </a:xfrm>
          <a:prstGeom prst="rect">
            <a:avLst/>
          </a:prstGeom>
          <a:noFill/>
        </p:spPr>
        <p:txBody>
          <a:bodyPr wrap="square" rtlCol="0">
            <a:spAutoFit/>
          </a:bodyPr>
          <a:lstStyle/>
          <a:p>
            <a:r>
              <a:rPr lang="en-US" sz="1000" dirty="0"/>
              <a:t>Slide from Elke and Rolf</a:t>
            </a:r>
          </a:p>
        </p:txBody>
      </p:sp>
      <p:sp>
        <p:nvSpPr>
          <p:cNvPr id="10" name="Footer Placeholder 9">
            <a:extLst>
              <a:ext uri="{FF2B5EF4-FFF2-40B4-BE49-F238E27FC236}">
                <a16:creationId xmlns:a16="http://schemas.microsoft.com/office/drawing/2014/main" id="{FA57CAC4-8F55-49B5-6AF9-7393DAF68609}"/>
              </a:ext>
            </a:extLst>
          </p:cNvPr>
          <p:cNvSpPr>
            <a:spLocks noGrp="1"/>
          </p:cNvSpPr>
          <p:nvPr>
            <p:ph type="ftr" sz="quarter" idx="11"/>
          </p:nvPr>
        </p:nvSpPr>
        <p:spPr/>
        <p:txBody>
          <a:bodyPr/>
          <a:lstStyle/>
          <a:p>
            <a:r>
              <a:rPr lang="it-IT"/>
              <a:t>ePIC Management Plan (Lajoie/Dalla Torre)</a:t>
            </a:r>
            <a:endParaRPr lang="en-US"/>
          </a:p>
        </p:txBody>
      </p:sp>
    </p:spTree>
    <p:extLst>
      <p:ext uri="{BB962C8B-B14F-4D97-AF65-F5344CB8AC3E}">
        <p14:creationId xmlns:p14="http://schemas.microsoft.com/office/powerpoint/2010/main" val="161366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2C20EC36-D179-1A61-468B-7EBBF4CAA1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624" y="964692"/>
            <a:ext cx="6908800" cy="3886200"/>
          </a:xfrm>
          <a:prstGeom prst="rect">
            <a:avLst/>
          </a:prstGeom>
        </p:spPr>
      </p:pic>
      <p:sp>
        <p:nvSpPr>
          <p:cNvPr id="3" name="Oval 2">
            <a:extLst>
              <a:ext uri="{FF2B5EF4-FFF2-40B4-BE49-F238E27FC236}">
                <a16:creationId xmlns:a16="http://schemas.microsoft.com/office/drawing/2014/main" id="{E6BBD817-D43E-F299-3490-C654AFE2294C}"/>
              </a:ext>
            </a:extLst>
          </p:cNvPr>
          <p:cNvSpPr/>
          <p:nvPr/>
        </p:nvSpPr>
        <p:spPr>
          <a:xfrm>
            <a:off x="2307153" y="3295549"/>
            <a:ext cx="2655174" cy="76691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29A3CAE-2B5A-4C00-CB89-077DD79B0CDE}"/>
              </a:ext>
            </a:extLst>
          </p:cNvPr>
          <p:cNvSpPr txBox="1"/>
          <p:nvPr/>
        </p:nvSpPr>
        <p:spPr>
          <a:xfrm>
            <a:off x="3903200" y="4932786"/>
            <a:ext cx="3654824" cy="923330"/>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b="1" i="1" dirty="0"/>
              <a:t>RO and DAQ</a:t>
            </a:r>
            <a:r>
              <a:rPr lang="en-US" i="1" dirty="0"/>
              <a:t>, which is cross-cutting to sub-detectors, remains a separate WG with ~3 conveners</a:t>
            </a:r>
          </a:p>
        </p:txBody>
      </p:sp>
      <p:sp>
        <p:nvSpPr>
          <p:cNvPr id="13" name="Slide Number Placeholder 12">
            <a:extLst>
              <a:ext uri="{FF2B5EF4-FFF2-40B4-BE49-F238E27FC236}">
                <a16:creationId xmlns:a16="http://schemas.microsoft.com/office/drawing/2014/main" id="{04A5758C-19E7-1EF6-5E5F-75BD36CDF596}"/>
              </a:ext>
            </a:extLst>
          </p:cNvPr>
          <p:cNvSpPr>
            <a:spLocks noGrp="1"/>
          </p:cNvSpPr>
          <p:nvPr>
            <p:ph type="sldNum" sz="quarter" idx="12"/>
          </p:nvPr>
        </p:nvSpPr>
        <p:spPr/>
        <p:txBody>
          <a:bodyPr/>
          <a:lstStyle/>
          <a:p>
            <a:fld id="{5C1BF830-87C3-42F5-865E-35C573BADD1F}" type="slidenum">
              <a:rPr lang="en-US" smtClean="0"/>
              <a:t>15</a:t>
            </a:fld>
            <a:endParaRPr lang="en-US" dirty="0"/>
          </a:p>
        </p:txBody>
      </p:sp>
      <p:sp>
        <p:nvSpPr>
          <p:cNvPr id="15" name="Date Placeholder 14">
            <a:extLst>
              <a:ext uri="{FF2B5EF4-FFF2-40B4-BE49-F238E27FC236}">
                <a16:creationId xmlns:a16="http://schemas.microsoft.com/office/drawing/2014/main" id="{98E7CF8A-AFAD-D4FB-8D32-1DEAAC35837B}"/>
              </a:ext>
            </a:extLst>
          </p:cNvPr>
          <p:cNvSpPr>
            <a:spLocks noGrp="1"/>
          </p:cNvSpPr>
          <p:nvPr>
            <p:ph type="dt" sz="half" idx="10"/>
          </p:nvPr>
        </p:nvSpPr>
        <p:spPr/>
        <p:txBody>
          <a:bodyPr/>
          <a:lstStyle/>
          <a:p>
            <a:r>
              <a:rPr lang="en-US"/>
              <a:t>3/9/2023</a:t>
            </a:r>
            <a:endParaRPr lang="en-US" dirty="0"/>
          </a:p>
        </p:txBody>
      </p:sp>
      <p:sp>
        <p:nvSpPr>
          <p:cNvPr id="19" name="Title 1">
            <a:extLst>
              <a:ext uri="{FF2B5EF4-FFF2-40B4-BE49-F238E27FC236}">
                <a16:creationId xmlns:a16="http://schemas.microsoft.com/office/drawing/2014/main" id="{5324D67F-577A-7BD0-6FD6-851E8AE7EAC5}"/>
              </a:ext>
            </a:extLst>
          </p:cNvPr>
          <p:cNvSpPr>
            <a:spLocks noGrp="1"/>
          </p:cNvSpPr>
          <p:nvPr>
            <p:ph type="title"/>
          </p:nvPr>
        </p:nvSpPr>
        <p:spPr>
          <a:xfrm>
            <a:off x="711241" y="115079"/>
            <a:ext cx="10444705" cy="599037"/>
          </a:xfrm>
          <a:solidFill>
            <a:schemeClr val="bg1">
              <a:lumMod val="95000"/>
            </a:schemeClr>
          </a:solidFill>
        </p:spPr>
        <p:txBody>
          <a:bodyPr vert="horz" lIns="91440" tIns="45720" rIns="91440" bIns="45720" rtlCol="0" anchor="b">
            <a:normAutofit/>
          </a:bodyPr>
          <a:lstStyle/>
          <a:p>
            <a:r>
              <a:rPr lang="en-US" sz="2400" b="1" kern="1200" dirty="0">
                <a:solidFill>
                  <a:schemeClr val="tx1"/>
                </a:solidFill>
                <a:latin typeface="+mj-lt"/>
                <a:ea typeface="+mj-ea"/>
                <a:cs typeface="+mj-cs"/>
              </a:rPr>
              <a:t>Collaboration Structure </a:t>
            </a:r>
            <a:r>
              <a:rPr lang="en-US" sz="2400" b="1" dirty="0"/>
              <a:t>I</a:t>
            </a:r>
            <a:r>
              <a:rPr lang="en-US" sz="2400" b="1" kern="1200" dirty="0">
                <a:solidFill>
                  <a:schemeClr val="tx1"/>
                </a:solidFill>
                <a:latin typeface="+mj-lt"/>
                <a:ea typeface="+mj-ea"/>
                <a:cs typeface="+mj-cs"/>
              </a:rPr>
              <a:t>ncluding the Scientific </a:t>
            </a:r>
            <a:r>
              <a:rPr lang="en-US" sz="2400" b="1" dirty="0"/>
              <a:t>S</a:t>
            </a:r>
            <a:r>
              <a:rPr lang="en-US" sz="2400" b="1" kern="1200" dirty="0">
                <a:solidFill>
                  <a:schemeClr val="tx1"/>
                </a:solidFill>
                <a:latin typeface="+mj-lt"/>
                <a:ea typeface="+mj-ea"/>
                <a:cs typeface="+mj-cs"/>
              </a:rPr>
              <a:t>tructure for the Next Two-Year Term</a:t>
            </a:r>
            <a:endParaRPr lang="en-US" sz="2200" i="1" kern="1200" dirty="0">
              <a:solidFill>
                <a:schemeClr val="tx1"/>
              </a:solidFill>
              <a:latin typeface="+mj-lt"/>
              <a:ea typeface="+mj-ea"/>
              <a:cs typeface="+mj-cs"/>
            </a:endParaRPr>
          </a:p>
        </p:txBody>
      </p:sp>
      <p:sp>
        <p:nvSpPr>
          <p:cNvPr id="7" name="Rectangle 6">
            <a:extLst>
              <a:ext uri="{FF2B5EF4-FFF2-40B4-BE49-F238E27FC236}">
                <a16:creationId xmlns:a16="http://schemas.microsoft.com/office/drawing/2014/main" id="{D6B42A19-22A3-9ACB-B086-22B4ACDC9154}"/>
              </a:ext>
            </a:extLst>
          </p:cNvPr>
          <p:cNvSpPr/>
          <p:nvPr/>
        </p:nvSpPr>
        <p:spPr>
          <a:xfrm>
            <a:off x="535136" y="2854362"/>
            <a:ext cx="7291341" cy="1761346"/>
          </a:xfrm>
          <a:prstGeom prst="rect">
            <a:avLst/>
          </a:prstGeom>
          <a:no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56261D0-4333-3501-A094-F88C868863A3}"/>
              </a:ext>
            </a:extLst>
          </p:cNvPr>
          <p:cNvSpPr txBox="1"/>
          <p:nvPr/>
        </p:nvSpPr>
        <p:spPr>
          <a:xfrm>
            <a:off x="8097380" y="1117799"/>
            <a:ext cx="3713620" cy="4247317"/>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i="1" dirty="0"/>
              <a:t>Need to </a:t>
            </a:r>
            <a:r>
              <a:rPr lang="en-US" b="1" i="1" dirty="0"/>
              <a:t>evolve DWGs </a:t>
            </a:r>
            <a:r>
              <a:rPr lang="en-US" i="1" dirty="0"/>
              <a:t>to a structure more appropriate to the (pre-)TDR/construction phase:   </a:t>
            </a:r>
          </a:p>
          <a:p>
            <a:r>
              <a:rPr lang="en-US" b="1" i="1" dirty="0"/>
              <a:t>     WGs </a:t>
            </a:r>
            <a:r>
              <a:rPr lang="en-US" b="1" i="1" dirty="0">
                <a:sym typeface="Wingdings" panose="05000000000000000000" pitchFamily="2" charset="2"/>
              </a:rPr>
              <a:t> Detector </a:t>
            </a:r>
            <a:r>
              <a:rPr lang="en-US" b="1" i="1" dirty="0" err="1">
                <a:sym typeface="Wingdings" panose="05000000000000000000" pitchFamily="2" charset="2"/>
              </a:rPr>
              <a:t>Subsytems</a:t>
            </a:r>
            <a:endParaRPr lang="en-US" b="1" i="1" dirty="0">
              <a:sym typeface="Wingdings" panose="05000000000000000000" pitchFamily="2" charset="2"/>
            </a:endParaRPr>
          </a:p>
          <a:p>
            <a:pPr marL="285750" indent="-285750">
              <a:buFont typeface="Arial" panose="020B0604020202020204" pitchFamily="34" charset="0"/>
              <a:buChar char="•"/>
            </a:pPr>
            <a:r>
              <a:rPr lang="en-US" i="1" dirty="0"/>
              <a:t>Each project corresponds to a subdetector built by a </a:t>
            </a:r>
            <a:r>
              <a:rPr lang="en-US" b="1" i="1" dirty="0"/>
              <a:t>Detector Subsystem Collaboration (DSC) </a:t>
            </a:r>
            <a:r>
              <a:rPr lang="en-US" i="1" dirty="0"/>
              <a:t>of the groups and institutions contributing to it</a:t>
            </a:r>
          </a:p>
          <a:p>
            <a:pPr marL="285750" indent="-285750">
              <a:buFont typeface="Arial" panose="020B0604020202020204" pitchFamily="34" charset="0"/>
              <a:buChar char="•"/>
            </a:pPr>
            <a:r>
              <a:rPr lang="en-US" i="1" dirty="0"/>
              <a:t>Each DSC will choose its </a:t>
            </a:r>
            <a:r>
              <a:rPr lang="en-US" b="1" i="1" dirty="0"/>
              <a:t>Detector</a:t>
            </a:r>
            <a:r>
              <a:rPr lang="en-US" i="1" dirty="0"/>
              <a:t> </a:t>
            </a:r>
            <a:r>
              <a:rPr lang="en-US" b="1" i="1" dirty="0"/>
              <a:t>Subsystem Lead (DSL) </a:t>
            </a:r>
            <a:r>
              <a:rPr lang="en-US" i="1" dirty="0"/>
              <a:t>and</a:t>
            </a:r>
            <a:r>
              <a:rPr lang="en-US" b="1" i="1" dirty="0"/>
              <a:t> Detector Subsystem Technical Contact (DSTC)</a:t>
            </a:r>
          </a:p>
          <a:p>
            <a:pPr marL="285750" indent="-285750">
              <a:buFont typeface="Arial" panose="020B0604020202020204" pitchFamily="34" charset="0"/>
              <a:buChar char="•"/>
            </a:pPr>
            <a:r>
              <a:rPr lang="en-US" dirty="0"/>
              <a:t>DSL/DSTC (Collab.) &lt;-&gt; L4 Tech. Contacts (Project)</a:t>
            </a:r>
          </a:p>
        </p:txBody>
      </p:sp>
      <p:sp>
        <p:nvSpPr>
          <p:cNvPr id="5" name="Footer Placeholder 4">
            <a:extLst>
              <a:ext uri="{FF2B5EF4-FFF2-40B4-BE49-F238E27FC236}">
                <a16:creationId xmlns:a16="http://schemas.microsoft.com/office/drawing/2014/main" id="{5F9D2F29-6166-5494-9FDA-8A4AC86DBB68}"/>
              </a:ext>
            </a:extLst>
          </p:cNvPr>
          <p:cNvSpPr>
            <a:spLocks noGrp="1"/>
          </p:cNvSpPr>
          <p:nvPr>
            <p:ph type="ftr" sz="quarter" idx="11"/>
          </p:nvPr>
        </p:nvSpPr>
        <p:spPr/>
        <p:txBody>
          <a:bodyPr/>
          <a:lstStyle/>
          <a:p>
            <a:r>
              <a:rPr lang="it-IT"/>
              <a:t>ePIC Management Plan (Lajoie/Dalla Torre)</a:t>
            </a:r>
            <a:endParaRPr lang="en-US"/>
          </a:p>
        </p:txBody>
      </p:sp>
    </p:spTree>
    <p:extLst>
      <p:ext uri="{BB962C8B-B14F-4D97-AF65-F5344CB8AC3E}">
        <p14:creationId xmlns:p14="http://schemas.microsoft.com/office/powerpoint/2010/main" val="910455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iagram&#10;&#10;Description automatically generated">
            <a:extLst>
              <a:ext uri="{FF2B5EF4-FFF2-40B4-BE49-F238E27FC236}">
                <a16:creationId xmlns:a16="http://schemas.microsoft.com/office/drawing/2014/main" id="{854B095D-66B5-2B30-D5B0-1A906E9C7F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624" y="964692"/>
            <a:ext cx="6908800" cy="3886200"/>
          </a:xfrm>
          <a:prstGeom prst="rect">
            <a:avLst/>
          </a:prstGeom>
        </p:spPr>
      </p:pic>
      <p:sp>
        <p:nvSpPr>
          <p:cNvPr id="4" name="TextBox 3">
            <a:extLst>
              <a:ext uri="{FF2B5EF4-FFF2-40B4-BE49-F238E27FC236}">
                <a16:creationId xmlns:a16="http://schemas.microsoft.com/office/drawing/2014/main" id="{629A3CAE-2B5A-4C00-CB89-077DD79B0CDE}"/>
              </a:ext>
            </a:extLst>
          </p:cNvPr>
          <p:cNvSpPr txBox="1"/>
          <p:nvPr/>
        </p:nvSpPr>
        <p:spPr>
          <a:xfrm>
            <a:off x="3903200" y="4932786"/>
            <a:ext cx="3654824" cy="923330"/>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b="1" i="1" dirty="0"/>
              <a:t>RO and DAQ</a:t>
            </a:r>
            <a:r>
              <a:rPr lang="en-US" i="1" dirty="0"/>
              <a:t>, which is cross-cutting to sub-detectors, remains a separate WG with ~3 conveners</a:t>
            </a:r>
          </a:p>
        </p:txBody>
      </p:sp>
      <p:sp>
        <p:nvSpPr>
          <p:cNvPr id="13" name="Slide Number Placeholder 12">
            <a:extLst>
              <a:ext uri="{FF2B5EF4-FFF2-40B4-BE49-F238E27FC236}">
                <a16:creationId xmlns:a16="http://schemas.microsoft.com/office/drawing/2014/main" id="{04A5758C-19E7-1EF6-5E5F-75BD36CDF596}"/>
              </a:ext>
            </a:extLst>
          </p:cNvPr>
          <p:cNvSpPr>
            <a:spLocks noGrp="1"/>
          </p:cNvSpPr>
          <p:nvPr>
            <p:ph type="sldNum" sz="quarter" idx="12"/>
          </p:nvPr>
        </p:nvSpPr>
        <p:spPr/>
        <p:txBody>
          <a:bodyPr/>
          <a:lstStyle/>
          <a:p>
            <a:fld id="{5C1BF830-87C3-42F5-865E-35C573BADD1F}" type="slidenum">
              <a:rPr lang="en-US" smtClean="0"/>
              <a:t>16</a:t>
            </a:fld>
            <a:endParaRPr lang="en-US" dirty="0"/>
          </a:p>
        </p:txBody>
      </p:sp>
      <p:sp>
        <p:nvSpPr>
          <p:cNvPr id="15" name="Date Placeholder 14">
            <a:extLst>
              <a:ext uri="{FF2B5EF4-FFF2-40B4-BE49-F238E27FC236}">
                <a16:creationId xmlns:a16="http://schemas.microsoft.com/office/drawing/2014/main" id="{98E7CF8A-AFAD-D4FB-8D32-1DEAAC35837B}"/>
              </a:ext>
            </a:extLst>
          </p:cNvPr>
          <p:cNvSpPr>
            <a:spLocks noGrp="1"/>
          </p:cNvSpPr>
          <p:nvPr>
            <p:ph type="dt" sz="half" idx="10"/>
          </p:nvPr>
        </p:nvSpPr>
        <p:spPr/>
        <p:txBody>
          <a:bodyPr/>
          <a:lstStyle/>
          <a:p>
            <a:r>
              <a:rPr lang="en-US"/>
              <a:t>3/9/2023</a:t>
            </a:r>
            <a:endParaRPr lang="en-US" dirty="0"/>
          </a:p>
        </p:txBody>
      </p:sp>
      <p:sp>
        <p:nvSpPr>
          <p:cNvPr id="19" name="Title 1">
            <a:extLst>
              <a:ext uri="{FF2B5EF4-FFF2-40B4-BE49-F238E27FC236}">
                <a16:creationId xmlns:a16="http://schemas.microsoft.com/office/drawing/2014/main" id="{5324D67F-577A-7BD0-6FD6-851E8AE7EAC5}"/>
              </a:ext>
            </a:extLst>
          </p:cNvPr>
          <p:cNvSpPr>
            <a:spLocks noGrp="1"/>
          </p:cNvSpPr>
          <p:nvPr>
            <p:ph type="title"/>
          </p:nvPr>
        </p:nvSpPr>
        <p:spPr>
          <a:xfrm>
            <a:off x="711241" y="115079"/>
            <a:ext cx="10444705" cy="599037"/>
          </a:xfrm>
          <a:solidFill>
            <a:schemeClr val="bg1">
              <a:lumMod val="95000"/>
            </a:schemeClr>
          </a:solidFill>
        </p:spPr>
        <p:txBody>
          <a:bodyPr vert="horz" lIns="91440" tIns="45720" rIns="91440" bIns="45720" rtlCol="0" anchor="b">
            <a:normAutofit/>
          </a:bodyPr>
          <a:lstStyle/>
          <a:p>
            <a:r>
              <a:rPr lang="en-US" sz="2400" b="1" kern="1200" dirty="0">
                <a:solidFill>
                  <a:schemeClr val="tx1"/>
                </a:solidFill>
                <a:latin typeface="+mj-lt"/>
                <a:ea typeface="+mj-ea"/>
                <a:cs typeface="+mj-cs"/>
              </a:rPr>
              <a:t>Collaboration Structure </a:t>
            </a:r>
            <a:r>
              <a:rPr lang="en-US" sz="2400" b="1" dirty="0"/>
              <a:t>I</a:t>
            </a:r>
            <a:r>
              <a:rPr lang="en-US" sz="2400" b="1" kern="1200" dirty="0">
                <a:solidFill>
                  <a:schemeClr val="tx1"/>
                </a:solidFill>
                <a:latin typeface="+mj-lt"/>
                <a:ea typeface="+mj-ea"/>
                <a:cs typeface="+mj-cs"/>
              </a:rPr>
              <a:t>ncluding the Scientific </a:t>
            </a:r>
            <a:r>
              <a:rPr lang="en-US" sz="2400" b="1" dirty="0"/>
              <a:t>S</a:t>
            </a:r>
            <a:r>
              <a:rPr lang="en-US" sz="2400" b="1" kern="1200" dirty="0">
                <a:solidFill>
                  <a:schemeClr val="tx1"/>
                </a:solidFill>
                <a:latin typeface="+mj-lt"/>
                <a:ea typeface="+mj-ea"/>
                <a:cs typeface="+mj-cs"/>
              </a:rPr>
              <a:t>tructure for the Next Two-Year Term</a:t>
            </a:r>
            <a:endParaRPr lang="en-US" sz="2200" i="1" kern="1200" dirty="0">
              <a:solidFill>
                <a:schemeClr val="tx1"/>
              </a:solidFill>
              <a:latin typeface="+mj-lt"/>
              <a:ea typeface="+mj-ea"/>
              <a:cs typeface="+mj-cs"/>
            </a:endParaRPr>
          </a:p>
        </p:txBody>
      </p:sp>
      <p:sp>
        <p:nvSpPr>
          <p:cNvPr id="7" name="Rectangle 6">
            <a:extLst>
              <a:ext uri="{FF2B5EF4-FFF2-40B4-BE49-F238E27FC236}">
                <a16:creationId xmlns:a16="http://schemas.microsoft.com/office/drawing/2014/main" id="{D6B42A19-22A3-9ACB-B086-22B4ACDC9154}"/>
              </a:ext>
            </a:extLst>
          </p:cNvPr>
          <p:cNvSpPr/>
          <p:nvPr/>
        </p:nvSpPr>
        <p:spPr>
          <a:xfrm>
            <a:off x="535136" y="2854362"/>
            <a:ext cx="7291341" cy="1761346"/>
          </a:xfrm>
          <a:prstGeom prst="rect">
            <a:avLst/>
          </a:prstGeom>
          <a:no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196F500-5304-2884-A143-AD2D1FCBE216}"/>
              </a:ext>
            </a:extLst>
          </p:cNvPr>
          <p:cNvSpPr txBox="1"/>
          <p:nvPr/>
        </p:nvSpPr>
        <p:spPr>
          <a:xfrm>
            <a:off x="435370" y="4814193"/>
            <a:ext cx="3146030" cy="1877437"/>
          </a:xfrm>
          <a:prstGeom prst="rect">
            <a:avLst/>
          </a:prstGeom>
          <a:solidFill>
            <a:schemeClr val="bg1"/>
          </a:solidFill>
          <a:ln>
            <a:solidFill>
              <a:schemeClr val="tx1"/>
            </a:solidFill>
          </a:ln>
        </p:spPr>
        <p:txBody>
          <a:bodyPr wrap="square" rtlCol="0">
            <a:spAutoFit/>
          </a:bodyPr>
          <a:lstStyle/>
          <a:p>
            <a:r>
              <a:rPr lang="en-US" b="1" i="1" dirty="0"/>
              <a:t>Technical and Integration Council </a:t>
            </a:r>
            <a:r>
              <a:rPr lang="en-US" i="1" dirty="0"/>
              <a:t>is formed by</a:t>
            </a:r>
          </a:p>
          <a:p>
            <a:pPr marL="285750" indent="-285750">
              <a:buFont typeface="Arial" panose="020B0604020202020204" pitchFamily="34" charset="0"/>
              <a:buChar char="•"/>
            </a:pPr>
            <a:r>
              <a:rPr lang="en-US" sz="1600" i="1" dirty="0"/>
              <a:t>TC (chair)</a:t>
            </a:r>
          </a:p>
          <a:p>
            <a:pPr marL="285750" indent="-285750">
              <a:buFont typeface="Arial" panose="020B0604020202020204" pitchFamily="34" charset="0"/>
              <a:buChar char="•"/>
            </a:pPr>
            <a:r>
              <a:rPr lang="en-US" sz="1600" i="1" dirty="0"/>
              <a:t>DSL’s and DSTC’s</a:t>
            </a:r>
          </a:p>
          <a:p>
            <a:pPr marL="285750" indent="-285750">
              <a:buFont typeface="Arial" panose="020B0604020202020204" pitchFamily="34" charset="0"/>
              <a:buChar char="•"/>
            </a:pPr>
            <a:r>
              <a:rPr lang="en-US" sz="1600" i="1"/>
              <a:t>RO&amp;DAQ </a:t>
            </a:r>
            <a:r>
              <a:rPr lang="en-US" sz="1600" i="1" dirty="0"/>
              <a:t>WG conveners</a:t>
            </a:r>
          </a:p>
          <a:p>
            <a:pPr marL="285750" indent="-285750">
              <a:buFont typeface="Arial" panose="020B0604020202020204" pitchFamily="34" charset="0"/>
              <a:buChar char="•"/>
            </a:pPr>
            <a:r>
              <a:rPr lang="en-US" sz="1600" i="1" dirty="0"/>
              <a:t>CC WG conveners</a:t>
            </a:r>
          </a:p>
          <a:p>
            <a:pPr marL="285750" indent="-285750">
              <a:buFont typeface="Arial" panose="020B0604020202020204" pitchFamily="34" charset="0"/>
              <a:buChar char="•"/>
            </a:pPr>
            <a:r>
              <a:rPr lang="en-US" sz="1600" i="1" dirty="0"/>
              <a:t>EIC PTR (ex-</a:t>
            </a:r>
            <a:r>
              <a:rPr lang="en-US" sz="1600" i="1" dirty="0" err="1"/>
              <a:t>offico</a:t>
            </a:r>
            <a:r>
              <a:rPr lang="en-US" sz="1600" i="1" dirty="0"/>
              <a:t>)</a:t>
            </a:r>
          </a:p>
        </p:txBody>
      </p:sp>
      <p:sp>
        <p:nvSpPr>
          <p:cNvPr id="6" name="Oval 5">
            <a:extLst>
              <a:ext uri="{FF2B5EF4-FFF2-40B4-BE49-F238E27FC236}">
                <a16:creationId xmlns:a16="http://schemas.microsoft.com/office/drawing/2014/main" id="{280AD172-1787-F8D6-F069-BA63C0CD4544}"/>
              </a:ext>
            </a:extLst>
          </p:cNvPr>
          <p:cNvSpPr/>
          <p:nvPr/>
        </p:nvSpPr>
        <p:spPr>
          <a:xfrm>
            <a:off x="772201" y="3308735"/>
            <a:ext cx="2051625" cy="117851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2FC0D8A-D5CC-8643-E890-F8E60BBE6C83}"/>
              </a:ext>
            </a:extLst>
          </p:cNvPr>
          <p:cNvSpPr txBox="1"/>
          <p:nvPr/>
        </p:nvSpPr>
        <p:spPr>
          <a:xfrm>
            <a:off x="8097380" y="1117799"/>
            <a:ext cx="3713620" cy="4247317"/>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i="1" dirty="0"/>
              <a:t>Need to </a:t>
            </a:r>
            <a:r>
              <a:rPr lang="en-US" b="1" i="1" dirty="0"/>
              <a:t>evolve DWGs </a:t>
            </a:r>
            <a:r>
              <a:rPr lang="en-US" i="1" dirty="0"/>
              <a:t>to a structure more appropriate to the (pre-)TDR/construction phase:   </a:t>
            </a:r>
          </a:p>
          <a:p>
            <a:r>
              <a:rPr lang="en-US" b="1" i="1" dirty="0"/>
              <a:t>     WGs </a:t>
            </a:r>
            <a:r>
              <a:rPr lang="en-US" b="1" i="1" dirty="0">
                <a:sym typeface="Wingdings" panose="05000000000000000000" pitchFamily="2" charset="2"/>
              </a:rPr>
              <a:t> Detector </a:t>
            </a:r>
            <a:r>
              <a:rPr lang="en-US" b="1" i="1" dirty="0" err="1">
                <a:sym typeface="Wingdings" panose="05000000000000000000" pitchFamily="2" charset="2"/>
              </a:rPr>
              <a:t>Subsytems</a:t>
            </a:r>
            <a:endParaRPr lang="en-US" b="1" i="1" dirty="0">
              <a:sym typeface="Wingdings" panose="05000000000000000000" pitchFamily="2" charset="2"/>
            </a:endParaRPr>
          </a:p>
          <a:p>
            <a:pPr marL="285750" indent="-285750">
              <a:buFont typeface="Arial" panose="020B0604020202020204" pitchFamily="34" charset="0"/>
              <a:buChar char="•"/>
            </a:pPr>
            <a:r>
              <a:rPr lang="en-US" i="1" dirty="0"/>
              <a:t>Each project corresponds to a subdetector built by a </a:t>
            </a:r>
            <a:r>
              <a:rPr lang="en-US" b="1" i="1" dirty="0"/>
              <a:t>Detector Subsystem Collaboration (DSC) </a:t>
            </a:r>
            <a:r>
              <a:rPr lang="en-US" i="1" dirty="0"/>
              <a:t>of the groups and institutions contributing to it</a:t>
            </a:r>
          </a:p>
          <a:p>
            <a:pPr marL="285750" indent="-285750">
              <a:buFont typeface="Arial" panose="020B0604020202020204" pitchFamily="34" charset="0"/>
              <a:buChar char="•"/>
            </a:pPr>
            <a:r>
              <a:rPr lang="en-US" i="1"/>
              <a:t>Each DSC will </a:t>
            </a:r>
            <a:r>
              <a:rPr lang="en-US" i="1" dirty="0"/>
              <a:t>choose its </a:t>
            </a:r>
            <a:r>
              <a:rPr lang="en-US" b="1" i="1" dirty="0"/>
              <a:t>Detector</a:t>
            </a:r>
            <a:r>
              <a:rPr lang="en-US" i="1" dirty="0"/>
              <a:t> </a:t>
            </a:r>
            <a:r>
              <a:rPr lang="en-US" b="1" i="1" dirty="0"/>
              <a:t>Subsystem Lead (DSL) </a:t>
            </a:r>
            <a:r>
              <a:rPr lang="en-US" i="1" dirty="0"/>
              <a:t>and</a:t>
            </a:r>
            <a:r>
              <a:rPr lang="en-US" b="1" i="1" dirty="0"/>
              <a:t> Detector Subsystem Technical Contact (DSTC)</a:t>
            </a:r>
          </a:p>
          <a:p>
            <a:pPr marL="285750" indent="-285750">
              <a:buFont typeface="Arial" panose="020B0604020202020204" pitchFamily="34" charset="0"/>
              <a:buChar char="•"/>
            </a:pPr>
            <a:r>
              <a:rPr lang="en-US" dirty="0"/>
              <a:t>DSL/DSTC (Collab.) &lt;-&gt; L4 Tech. Contacts (Project)</a:t>
            </a:r>
          </a:p>
        </p:txBody>
      </p:sp>
      <p:sp>
        <p:nvSpPr>
          <p:cNvPr id="9" name="Footer Placeholder 8">
            <a:extLst>
              <a:ext uri="{FF2B5EF4-FFF2-40B4-BE49-F238E27FC236}">
                <a16:creationId xmlns:a16="http://schemas.microsoft.com/office/drawing/2014/main" id="{322185C6-0DA7-14C9-F2D1-6C7A68157664}"/>
              </a:ext>
            </a:extLst>
          </p:cNvPr>
          <p:cNvSpPr>
            <a:spLocks noGrp="1"/>
          </p:cNvSpPr>
          <p:nvPr>
            <p:ph type="ftr" sz="quarter" idx="11"/>
          </p:nvPr>
        </p:nvSpPr>
        <p:spPr/>
        <p:txBody>
          <a:bodyPr/>
          <a:lstStyle/>
          <a:p>
            <a:r>
              <a:rPr lang="it-IT"/>
              <a:t>ePIC Management Plan (Lajoie/Dalla Torre)</a:t>
            </a:r>
            <a:endParaRPr lang="en-US"/>
          </a:p>
        </p:txBody>
      </p:sp>
    </p:spTree>
    <p:extLst>
      <p:ext uri="{BB962C8B-B14F-4D97-AF65-F5344CB8AC3E}">
        <p14:creationId xmlns:p14="http://schemas.microsoft.com/office/powerpoint/2010/main" val="3266012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iagram&#10;&#10;Description automatically generated">
            <a:extLst>
              <a:ext uri="{FF2B5EF4-FFF2-40B4-BE49-F238E27FC236}">
                <a16:creationId xmlns:a16="http://schemas.microsoft.com/office/drawing/2014/main" id="{F991ACAF-CA58-C2CE-51B7-9231167402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724" y="1053846"/>
            <a:ext cx="8444992" cy="4750308"/>
          </a:xfrm>
          <a:prstGeom prst="rect">
            <a:avLst/>
          </a:prstGeom>
        </p:spPr>
      </p:pic>
      <p:sp>
        <p:nvSpPr>
          <p:cNvPr id="3" name="Oval 2">
            <a:extLst>
              <a:ext uri="{FF2B5EF4-FFF2-40B4-BE49-F238E27FC236}">
                <a16:creationId xmlns:a16="http://schemas.microsoft.com/office/drawing/2014/main" id="{E6BBD817-D43E-F299-3490-C654AFE2294C}"/>
              </a:ext>
            </a:extLst>
          </p:cNvPr>
          <p:cNvSpPr/>
          <p:nvPr/>
        </p:nvSpPr>
        <p:spPr>
          <a:xfrm>
            <a:off x="2209800" y="4952260"/>
            <a:ext cx="3445904" cy="58993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2">
            <a:extLst>
              <a:ext uri="{FF2B5EF4-FFF2-40B4-BE49-F238E27FC236}">
                <a16:creationId xmlns:a16="http://schemas.microsoft.com/office/drawing/2014/main" id="{04A5758C-19E7-1EF6-5E5F-75BD36CDF596}"/>
              </a:ext>
            </a:extLst>
          </p:cNvPr>
          <p:cNvSpPr>
            <a:spLocks noGrp="1"/>
          </p:cNvSpPr>
          <p:nvPr>
            <p:ph type="sldNum" sz="quarter" idx="12"/>
          </p:nvPr>
        </p:nvSpPr>
        <p:spPr/>
        <p:txBody>
          <a:bodyPr/>
          <a:lstStyle/>
          <a:p>
            <a:fld id="{5C1BF830-87C3-42F5-865E-35C573BADD1F}" type="slidenum">
              <a:rPr lang="en-US" smtClean="0"/>
              <a:t>17</a:t>
            </a:fld>
            <a:endParaRPr lang="en-US" dirty="0"/>
          </a:p>
        </p:txBody>
      </p:sp>
      <p:sp>
        <p:nvSpPr>
          <p:cNvPr id="15" name="Date Placeholder 14">
            <a:extLst>
              <a:ext uri="{FF2B5EF4-FFF2-40B4-BE49-F238E27FC236}">
                <a16:creationId xmlns:a16="http://schemas.microsoft.com/office/drawing/2014/main" id="{98E7CF8A-AFAD-D4FB-8D32-1DEAAC35837B}"/>
              </a:ext>
            </a:extLst>
          </p:cNvPr>
          <p:cNvSpPr>
            <a:spLocks noGrp="1"/>
          </p:cNvSpPr>
          <p:nvPr>
            <p:ph type="dt" sz="half" idx="10"/>
          </p:nvPr>
        </p:nvSpPr>
        <p:spPr/>
        <p:txBody>
          <a:bodyPr/>
          <a:lstStyle/>
          <a:p>
            <a:r>
              <a:rPr lang="en-US"/>
              <a:t>3/9/2023</a:t>
            </a:r>
            <a:endParaRPr lang="en-US" dirty="0"/>
          </a:p>
        </p:txBody>
      </p:sp>
      <p:sp>
        <p:nvSpPr>
          <p:cNvPr id="19" name="Title 1">
            <a:extLst>
              <a:ext uri="{FF2B5EF4-FFF2-40B4-BE49-F238E27FC236}">
                <a16:creationId xmlns:a16="http://schemas.microsoft.com/office/drawing/2014/main" id="{5324D67F-577A-7BD0-6FD6-851E8AE7EAC5}"/>
              </a:ext>
            </a:extLst>
          </p:cNvPr>
          <p:cNvSpPr>
            <a:spLocks noGrp="1"/>
          </p:cNvSpPr>
          <p:nvPr>
            <p:ph type="title"/>
          </p:nvPr>
        </p:nvSpPr>
        <p:spPr>
          <a:xfrm>
            <a:off x="711241" y="115079"/>
            <a:ext cx="10444705" cy="599037"/>
          </a:xfrm>
          <a:solidFill>
            <a:schemeClr val="bg1">
              <a:lumMod val="95000"/>
            </a:schemeClr>
          </a:solidFill>
        </p:spPr>
        <p:txBody>
          <a:bodyPr vert="horz" lIns="91440" tIns="45720" rIns="91440" bIns="45720" rtlCol="0" anchor="b">
            <a:normAutofit/>
          </a:bodyPr>
          <a:lstStyle/>
          <a:p>
            <a:r>
              <a:rPr lang="en-US" sz="2400" b="1" kern="1200" dirty="0">
                <a:solidFill>
                  <a:schemeClr val="tx1"/>
                </a:solidFill>
                <a:latin typeface="+mj-lt"/>
                <a:ea typeface="+mj-ea"/>
                <a:cs typeface="+mj-cs"/>
              </a:rPr>
              <a:t>Collaboration Structure </a:t>
            </a:r>
            <a:r>
              <a:rPr lang="en-US" sz="2400" b="1" dirty="0"/>
              <a:t>I</a:t>
            </a:r>
            <a:r>
              <a:rPr lang="en-US" sz="2400" b="1" kern="1200" dirty="0">
                <a:solidFill>
                  <a:schemeClr val="tx1"/>
                </a:solidFill>
                <a:latin typeface="+mj-lt"/>
                <a:ea typeface="+mj-ea"/>
                <a:cs typeface="+mj-cs"/>
              </a:rPr>
              <a:t>ncluding the Scientific </a:t>
            </a:r>
            <a:r>
              <a:rPr lang="en-US" sz="2400" b="1" dirty="0"/>
              <a:t>S</a:t>
            </a:r>
            <a:r>
              <a:rPr lang="en-US" sz="2400" b="1" kern="1200" dirty="0">
                <a:solidFill>
                  <a:schemeClr val="tx1"/>
                </a:solidFill>
                <a:latin typeface="+mj-lt"/>
                <a:ea typeface="+mj-ea"/>
                <a:cs typeface="+mj-cs"/>
              </a:rPr>
              <a:t>tructure for the Next Two-Year Term</a:t>
            </a:r>
            <a:endParaRPr lang="en-US" sz="2200" i="1" kern="1200" dirty="0">
              <a:solidFill>
                <a:schemeClr val="tx1"/>
              </a:solidFill>
              <a:latin typeface="+mj-lt"/>
              <a:ea typeface="+mj-ea"/>
              <a:cs typeface="+mj-cs"/>
            </a:endParaRPr>
          </a:p>
        </p:txBody>
      </p:sp>
      <p:sp>
        <p:nvSpPr>
          <p:cNvPr id="7" name="Rectangle 6">
            <a:extLst>
              <a:ext uri="{FF2B5EF4-FFF2-40B4-BE49-F238E27FC236}">
                <a16:creationId xmlns:a16="http://schemas.microsoft.com/office/drawing/2014/main" id="{D6B42A19-22A3-9ACB-B086-22B4ACDC9154}"/>
              </a:ext>
            </a:extLst>
          </p:cNvPr>
          <p:cNvSpPr/>
          <p:nvPr/>
        </p:nvSpPr>
        <p:spPr>
          <a:xfrm>
            <a:off x="403860" y="3393656"/>
            <a:ext cx="8348856" cy="2092744"/>
          </a:xfrm>
          <a:prstGeom prst="rect">
            <a:avLst/>
          </a:prstGeom>
          <a:no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EAEC791-C7DA-0368-7D62-9B44A1EAA6AD}"/>
              </a:ext>
            </a:extLst>
          </p:cNvPr>
          <p:cNvSpPr txBox="1"/>
          <p:nvPr/>
        </p:nvSpPr>
        <p:spPr>
          <a:xfrm>
            <a:off x="9095616" y="1838699"/>
            <a:ext cx="2847410" cy="2862322"/>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i="1" dirty="0"/>
              <a:t>Cross-Cutting WG’s (CCWG’s) preserve a forum to complete the design of integrated systems and evolve the analysis software and techniques.</a:t>
            </a:r>
          </a:p>
          <a:p>
            <a:pPr marL="285750" indent="-285750">
              <a:buFont typeface="Arial" panose="020B0604020202020204" pitchFamily="34" charset="0"/>
              <a:buChar char="•"/>
            </a:pPr>
            <a:endParaRPr lang="en-US" i="1" dirty="0"/>
          </a:p>
          <a:p>
            <a:pPr marL="285750" indent="-285750">
              <a:buFont typeface="Arial" panose="020B0604020202020204" pitchFamily="34" charset="0"/>
              <a:buChar char="•"/>
            </a:pPr>
            <a:r>
              <a:rPr lang="en-US" i="1"/>
              <a:t>2 Conveners per CCWG</a:t>
            </a:r>
            <a:endParaRPr lang="en-US"/>
          </a:p>
          <a:p>
            <a:r>
              <a:rPr lang="en-US" i="1"/>
              <a:t>  </a:t>
            </a:r>
            <a:endParaRPr lang="en-US" dirty="0"/>
          </a:p>
        </p:txBody>
      </p:sp>
      <p:sp>
        <p:nvSpPr>
          <p:cNvPr id="8" name="Footer Placeholder 7">
            <a:extLst>
              <a:ext uri="{FF2B5EF4-FFF2-40B4-BE49-F238E27FC236}">
                <a16:creationId xmlns:a16="http://schemas.microsoft.com/office/drawing/2014/main" id="{A5A664E5-1D3D-02D5-8095-87B27002BF5C}"/>
              </a:ext>
            </a:extLst>
          </p:cNvPr>
          <p:cNvSpPr>
            <a:spLocks noGrp="1"/>
          </p:cNvSpPr>
          <p:nvPr>
            <p:ph type="ftr" sz="quarter" idx="11"/>
          </p:nvPr>
        </p:nvSpPr>
        <p:spPr/>
        <p:txBody>
          <a:bodyPr/>
          <a:lstStyle/>
          <a:p>
            <a:r>
              <a:rPr lang="it-IT"/>
              <a:t>ePIC Management Plan (Lajoie/Dalla Torre)</a:t>
            </a:r>
            <a:endParaRPr lang="en-US"/>
          </a:p>
        </p:txBody>
      </p:sp>
    </p:spTree>
    <p:extLst>
      <p:ext uri="{BB962C8B-B14F-4D97-AF65-F5344CB8AC3E}">
        <p14:creationId xmlns:p14="http://schemas.microsoft.com/office/powerpoint/2010/main" val="3902738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iagram&#10;&#10;Description automatically generated">
            <a:extLst>
              <a:ext uri="{FF2B5EF4-FFF2-40B4-BE49-F238E27FC236}">
                <a16:creationId xmlns:a16="http://schemas.microsoft.com/office/drawing/2014/main" id="{E83FBE4A-442F-E2B6-440C-C158994DD7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 y="896112"/>
            <a:ext cx="7461504" cy="4197096"/>
          </a:xfrm>
          <a:prstGeom prst="rect">
            <a:avLst/>
          </a:prstGeom>
        </p:spPr>
      </p:pic>
      <p:sp>
        <p:nvSpPr>
          <p:cNvPr id="3" name="Oval 2">
            <a:extLst>
              <a:ext uri="{FF2B5EF4-FFF2-40B4-BE49-F238E27FC236}">
                <a16:creationId xmlns:a16="http://schemas.microsoft.com/office/drawing/2014/main" id="{E6BBD817-D43E-F299-3490-C654AFE2294C}"/>
              </a:ext>
            </a:extLst>
          </p:cNvPr>
          <p:cNvSpPr/>
          <p:nvPr/>
        </p:nvSpPr>
        <p:spPr>
          <a:xfrm>
            <a:off x="0" y="3556847"/>
            <a:ext cx="7828547" cy="120032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2">
            <a:extLst>
              <a:ext uri="{FF2B5EF4-FFF2-40B4-BE49-F238E27FC236}">
                <a16:creationId xmlns:a16="http://schemas.microsoft.com/office/drawing/2014/main" id="{04A5758C-19E7-1EF6-5E5F-75BD36CDF596}"/>
              </a:ext>
            </a:extLst>
          </p:cNvPr>
          <p:cNvSpPr>
            <a:spLocks noGrp="1"/>
          </p:cNvSpPr>
          <p:nvPr>
            <p:ph type="sldNum" sz="quarter" idx="12"/>
          </p:nvPr>
        </p:nvSpPr>
        <p:spPr/>
        <p:txBody>
          <a:bodyPr/>
          <a:lstStyle/>
          <a:p>
            <a:fld id="{5C1BF830-87C3-42F5-865E-35C573BADD1F}" type="slidenum">
              <a:rPr lang="en-US" smtClean="0"/>
              <a:t>18</a:t>
            </a:fld>
            <a:endParaRPr lang="en-US" dirty="0"/>
          </a:p>
        </p:txBody>
      </p:sp>
      <p:sp>
        <p:nvSpPr>
          <p:cNvPr id="15" name="Date Placeholder 14">
            <a:extLst>
              <a:ext uri="{FF2B5EF4-FFF2-40B4-BE49-F238E27FC236}">
                <a16:creationId xmlns:a16="http://schemas.microsoft.com/office/drawing/2014/main" id="{98E7CF8A-AFAD-D4FB-8D32-1DEAAC35837B}"/>
              </a:ext>
            </a:extLst>
          </p:cNvPr>
          <p:cNvSpPr>
            <a:spLocks noGrp="1"/>
          </p:cNvSpPr>
          <p:nvPr>
            <p:ph type="dt" sz="half" idx="10"/>
          </p:nvPr>
        </p:nvSpPr>
        <p:spPr/>
        <p:txBody>
          <a:bodyPr/>
          <a:lstStyle/>
          <a:p>
            <a:r>
              <a:rPr lang="en-US"/>
              <a:t>3/9/2023</a:t>
            </a:r>
            <a:endParaRPr lang="en-US" dirty="0"/>
          </a:p>
        </p:txBody>
      </p:sp>
      <p:sp>
        <p:nvSpPr>
          <p:cNvPr id="19" name="Title 1">
            <a:extLst>
              <a:ext uri="{FF2B5EF4-FFF2-40B4-BE49-F238E27FC236}">
                <a16:creationId xmlns:a16="http://schemas.microsoft.com/office/drawing/2014/main" id="{5324D67F-577A-7BD0-6FD6-851E8AE7EAC5}"/>
              </a:ext>
            </a:extLst>
          </p:cNvPr>
          <p:cNvSpPr>
            <a:spLocks noGrp="1"/>
          </p:cNvSpPr>
          <p:nvPr>
            <p:ph type="title"/>
          </p:nvPr>
        </p:nvSpPr>
        <p:spPr>
          <a:xfrm>
            <a:off x="711241" y="115079"/>
            <a:ext cx="10444705" cy="599037"/>
          </a:xfrm>
          <a:solidFill>
            <a:schemeClr val="bg1">
              <a:lumMod val="95000"/>
            </a:schemeClr>
          </a:solidFill>
        </p:spPr>
        <p:txBody>
          <a:bodyPr vert="horz" lIns="91440" tIns="45720" rIns="91440" bIns="45720" rtlCol="0" anchor="b">
            <a:normAutofit/>
          </a:bodyPr>
          <a:lstStyle/>
          <a:p>
            <a:r>
              <a:rPr lang="en-US" sz="2400" b="1" kern="1200" dirty="0">
                <a:solidFill>
                  <a:schemeClr val="tx1"/>
                </a:solidFill>
                <a:latin typeface="+mj-lt"/>
                <a:ea typeface="+mj-ea"/>
                <a:cs typeface="+mj-cs"/>
              </a:rPr>
              <a:t>Collaboration Structure </a:t>
            </a:r>
            <a:r>
              <a:rPr lang="en-US" sz="2400" b="1" dirty="0"/>
              <a:t>I</a:t>
            </a:r>
            <a:r>
              <a:rPr lang="en-US" sz="2400" b="1" kern="1200" dirty="0">
                <a:solidFill>
                  <a:schemeClr val="tx1"/>
                </a:solidFill>
                <a:latin typeface="+mj-lt"/>
                <a:ea typeface="+mj-ea"/>
                <a:cs typeface="+mj-cs"/>
              </a:rPr>
              <a:t>ncluding the Scientific </a:t>
            </a:r>
            <a:r>
              <a:rPr lang="en-US" sz="2400" b="1" dirty="0"/>
              <a:t>S</a:t>
            </a:r>
            <a:r>
              <a:rPr lang="en-US" sz="2400" b="1" kern="1200" dirty="0">
                <a:solidFill>
                  <a:schemeClr val="tx1"/>
                </a:solidFill>
                <a:latin typeface="+mj-lt"/>
                <a:ea typeface="+mj-ea"/>
                <a:cs typeface="+mj-cs"/>
              </a:rPr>
              <a:t>tructure for the </a:t>
            </a:r>
            <a:r>
              <a:rPr lang="en-US" sz="2400" b="1" kern="1200">
                <a:solidFill>
                  <a:schemeClr val="tx1"/>
                </a:solidFill>
                <a:latin typeface="+mj-lt"/>
                <a:ea typeface="+mj-ea"/>
                <a:cs typeface="+mj-cs"/>
              </a:rPr>
              <a:t>Next Two-Year </a:t>
            </a:r>
            <a:r>
              <a:rPr lang="en-US" sz="2400" b="1" kern="1200" dirty="0">
                <a:solidFill>
                  <a:schemeClr val="tx1"/>
                </a:solidFill>
                <a:latin typeface="+mj-lt"/>
                <a:ea typeface="+mj-ea"/>
                <a:cs typeface="+mj-cs"/>
              </a:rPr>
              <a:t>Term</a:t>
            </a:r>
            <a:endParaRPr lang="en-US" sz="2200" i="1" kern="1200" dirty="0">
              <a:solidFill>
                <a:schemeClr val="tx1"/>
              </a:solidFill>
              <a:latin typeface="+mj-lt"/>
              <a:ea typeface="+mj-ea"/>
              <a:cs typeface="+mj-cs"/>
            </a:endParaRPr>
          </a:p>
        </p:txBody>
      </p:sp>
      <p:sp>
        <p:nvSpPr>
          <p:cNvPr id="7" name="Rectangle 6">
            <a:extLst>
              <a:ext uri="{FF2B5EF4-FFF2-40B4-BE49-F238E27FC236}">
                <a16:creationId xmlns:a16="http://schemas.microsoft.com/office/drawing/2014/main" id="{D6B42A19-22A3-9ACB-B086-22B4ACDC9154}"/>
              </a:ext>
            </a:extLst>
          </p:cNvPr>
          <p:cNvSpPr/>
          <p:nvPr/>
        </p:nvSpPr>
        <p:spPr>
          <a:xfrm>
            <a:off x="109728" y="2948279"/>
            <a:ext cx="7536651" cy="1935822"/>
          </a:xfrm>
          <a:prstGeom prst="rect">
            <a:avLst/>
          </a:prstGeom>
          <a:no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23CE542-A96F-4831-FCAC-BE1B78BB5E59}"/>
              </a:ext>
            </a:extLst>
          </p:cNvPr>
          <p:cNvSpPr txBox="1"/>
          <p:nvPr/>
        </p:nvSpPr>
        <p:spPr>
          <a:xfrm>
            <a:off x="7752963" y="1696900"/>
            <a:ext cx="4249965" cy="1477328"/>
          </a:xfrm>
          <a:prstGeom prst="rect">
            <a:avLst/>
          </a:prstGeom>
          <a:noFill/>
          <a:ln>
            <a:solidFill>
              <a:schemeClr val="tx1"/>
            </a:solidFill>
          </a:ln>
        </p:spPr>
        <p:txBody>
          <a:bodyPr wrap="square" rtlCol="0">
            <a:spAutoFit/>
          </a:bodyPr>
          <a:lstStyle/>
          <a:p>
            <a:r>
              <a:rPr lang="en-US" b="1" dirty="0"/>
              <a:t>Task Forces</a:t>
            </a:r>
          </a:p>
          <a:p>
            <a:pPr marL="285750" indent="-285750">
              <a:buFont typeface="Arial" panose="020B0604020202020204" pitchFamily="34" charset="0"/>
              <a:buChar char="•"/>
            </a:pPr>
            <a:r>
              <a:rPr lang="en-US" i="1" dirty="0"/>
              <a:t>Proposed by coordinators (TC,SCC,AC)</a:t>
            </a:r>
          </a:p>
          <a:p>
            <a:pPr marL="285750" indent="-285750">
              <a:buFont typeface="Arial" panose="020B0604020202020204" pitchFamily="34" charset="0"/>
              <a:buChar char="•"/>
            </a:pPr>
            <a:r>
              <a:rPr lang="en-US" i="1" dirty="0"/>
              <a:t>Formed as needed to address critical issues, or issues that require coordination between efforts</a:t>
            </a:r>
          </a:p>
        </p:txBody>
      </p:sp>
      <p:sp>
        <p:nvSpPr>
          <p:cNvPr id="23" name="TextBox 22">
            <a:extLst>
              <a:ext uri="{FF2B5EF4-FFF2-40B4-BE49-F238E27FC236}">
                <a16:creationId xmlns:a16="http://schemas.microsoft.com/office/drawing/2014/main" id="{43E3A718-1761-A178-3F5C-8A6648B003FC}"/>
              </a:ext>
            </a:extLst>
          </p:cNvPr>
          <p:cNvSpPr txBox="1"/>
          <p:nvPr/>
        </p:nvSpPr>
        <p:spPr>
          <a:xfrm>
            <a:off x="7646379" y="5046635"/>
            <a:ext cx="4539915" cy="1200329"/>
          </a:xfrm>
          <a:prstGeom prst="rect">
            <a:avLst/>
          </a:prstGeom>
          <a:noFill/>
          <a:ln>
            <a:solidFill>
              <a:schemeClr val="tx1"/>
            </a:solidFill>
          </a:ln>
        </p:spPr>
        <p:txBody>
          <a:bodyPr wrap="square" rtlCol="0">
            <a:spAutoFit/>
          </a:bodyPr>
          <a:lstStyle/>
          <a:p>
            <a:r>
              <a:rPr lang="en-US" b="1" dirty="0"/>
              <a:t>Examples: </a:t>
            </a:r>
          </a:p>
          <a:p>
            <a:pPr marL="285750" indent="-285750">
              <a:buFont typeface="Arial" panose="020B0604020202020204" pitchFamily="34" charset="0"/>
              <a:buChar char="•"/>
            </a:pPr>
            <a:r>
              <a:rPr lang="en-US" i="1" dirty="0"/>
              <a:t>Background Task Force (formed by Project)</a:t>
            </a:r>
          </a:p>
          <a:p>
            <a:pPr marL="285750" indent="-285750">
              <a:buFont typeface="Arial" panose="020B0604020202020204" pitchFamily="34" charset="0"/>
              <a:buChar char="•"/>
            </a:pPr>
            <a:r>
              <a:rPr lang="en-US" i="1" dirty="0"/>
              <a:t>Potential TF’s: ACTS/Tracking TF, Global Event Kinematics, etc. </a:t>
            </a:r>
          </a:p>
        </p:txBody>
      </p:sp>
      <p:sp>
        <p:nvSpPr>
          <p:cNvPr id="2" name="TextBox 1">
            <a:extLst>
              <a:ext uri="{FF2B5EF4-FFF2-40B4-BE49-F238E27FC236}">
                <a16:creationId xmlns:a16="http://schemas.microsoft.com/office/drawing/2014/main" id="{C923E16E-9A8B-3D0D-537F-51C8C383A6C0}"/>
              </a:ext>
            </a:extLst>
          </p:cNvPr>
          <p:cNvSpPr txBox="1"/>
          <p:nvPr/>
        </p:nvSpPr>
        <p:spPr>
          <a:xfrm>
            <a:off x="990600" y="5506613"/>
            <a:ext cx="5890260" cy="646331"/>
          </a:xfrm>
          <a:prstGeom prst="rect">
            <a:avLst/>
          </a:prstGeom>
          <a:noFill/>
        </p:spPr>
        <p:txBody>
          <a:bodyPr wrap="square" rtlCol="0">
            <a:spAutoFit/>
          </a:bodyPr>
          <a:lstStyle/>
          <a:p>
            <a:r>
              <a:rPr lang="en-US" b="1" dirty="0"/>
              <a:t>Task forces and Cross-Cutting WG’s provide the bridge between disparate efforts!</a:t>
            </a:r>
          </a:p>
        </p:txBody>
      </p:sp>
      <p:sp>
        <p:nvSpPr>
          <p:cNvPr id="9" name="Footer Placeholder 8">
            <a:extLst>
              <a:ext uri="{FF2B5EF4-FFF2-40B4-BE49-F238E27FC236}">
                <a16:creationId xmlns:a16="http://schemas.microsoft.com/office/drawing/2014/main" id="{83090C5A-AF98-F650-10C4-8A62A32369C6}"/>
              </a:ext>
            </a:extLst>
          </p:cNvPr>
          <p:cNvSpPr>
            <a:spLocks noGrp="1"/>
          </p:cNvSpPr>
          <p:nvPr>
            <p:ph type="ftr" sz="quarter" idx="11"/>
          </p:nvPr>
        </p:nvSpPr>
        <p:spPr/>
        <p:txBody>
          <a:bodyPr/>
          <a:lstStyle/>
          <a:p>
            <a:r>
              <a:rPr lang="it-IT"/>
              <a:t>ePIC Management Plan (Lajoie/Dalla Torre)</a:t>
            </a:r>
            <a:endParaRPr lang="en-US"/>
          </a:p>
        </p:txBody>
      </p:sp>
    </p:spTree>
    <p:extLst>
      <p:ext uri="{BB962C8B-B14F-4D97-AF65-F5344CB8AC3E}">
        <p14:creationId xmlns:p14="http://schemas.microsoft.com/office/powerpoint/2010/main" val="4123467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178BDB29-A4D7-BCA6-DA44-383A10E7FB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 y="1014984"/>
            <a:ext cx="8583168" cy="4828032"/>
          </a:xfrm>
          <a:prstGeom prst="rect">
            <a:avLst/>
          </a:prstGeom>
        </p:spPr>
      </p:pic>
      <p:sp>
        <p:nvSpPr>
          <p:cNvPr id="2" name="Title 1">
            <a:extLst>
              <a:ext uri="{FF2B5EF4-FFF2-40B4-BE49-F238E27FC236}">
                <a16:creationId xmlns:a16="http://schemas.microsoft.com/office/drawing/2014/main" id="{7FE49EF7-89E2-07DF-6C84-C5734B3E3790}"/>
              </a:ext>
            </a:extLst>
          </p:cNvPr>
          <p:cNvSpPr>
            <a:spLocks noGrp="1"/>
          </p:cNvSpPr>
          <p:nvPr>
            <p:ph type="title"/>
          </p:nvPr>
        </p:nvSpPr>
        <p:spPr>
          <a:xfrm>
            <a:off x="838199" y="291090"/>
            <a:ext cx="7772401" cy="758482"/>
          </a:xfrm>
          <a:solidFill>
            <a:schemeClr val="bg1">
              <a:lumMod val="95000"/>
            </a:schemeClr>
          </a:solidFill>
        </p:spPr>
        <p:txBody>
          <a:bodyPr vert="horz" lIns="91440" tIns="45720" rIns="91440" bIns="45720" rtlCol="0" anchor="b">
            <a:normAutofit/>
          </a:bodyPr>
          <a:lstStyle/>
          <a:p>
            <a:r>
              <a:rPr lang="en-US" sz="4000" kern="1200" dirty="0">
                <a:solidFill>
                  <a:schemeClr val="tx1"/>
                </a:solidFill>
                <a:latin typeface="+mj-lt"/>
                <a:ea typeface="+mj-ea"/>
                <a:cs typeface="+mj-cs"/>
              </a:rPr>
              <a:t>Detector </a:t>
            </a:r>
            <a:r>
              <a:rPr lang="en-US" sz="4000" dirty="0"/>
              <a:t>D</a:t>
            </a:r>
            <a:r>
              <a:rPr lang="en-US" sz="4000" kern="1200" dirty="0">
                <a:solidFill>
                  <a:schemeClr val="tx1"/>
                </a:solidFill>
                <a:latin typeface="+mj-lt"/>
                <a:ea typeface="+mj-ea"/>
                <a:cs typeface="+mj-cs"/>
              </a:rPr>
              <a:t>ecision </a:t>
            </a:r>
            <a:r>
              <a:rPr lang="en-US" sz="4000" dirty="0"/>
              <a:t>F</a:t>
            </a:r>
            <a:r>
              <a:rPr lang="en-US" sz="4000" kern="1200" dirty="0">
                <a:solidFill>
                  <a:schemeClr val="tx1"/>
                </a:solidFill>
                <a:latin typeface="+mj-lt"/>
                <a:ea typeface="+mj-ea"/>
                <a:cs typeface="+mj-cs"/>
              </a:rPr>
              <a:t>low </a:t>
            </a:r>
          </a:p>
        </p:txBody>
      </p:sp>
      <p:sp>
        <p:nvSpPr>
          <p:cNvPr id="3" name="TextBox 2">
            <a:extLst>
              <a:ext uri="{FF2B5EF4-FFF2-40B4-BE49-F238E27FC236}">
                <a16:creationId xmlns:a16="http://schemas.microsoft.com/office/drawing/2014/main" id="{962A2DD2-1D6B-A71F-3096-365C1981065D}"/>
              </a:ext>
            </a:extLst>
          </p:cNvPr>
          <p:cNvSpPr txBox="1"/>
          <p:nvPr/>
        </p:nvSpPr>
        <p:spPr>
          <a:xfrm>
            <a:off x="9105462" y="391178"/>
            <a:ext cx="2911980" cy="3477875"/>
          </a:xfrm>
          <a:prstGeom prst="rect">
            <a:avLst/>
          </a:prstGeom>
          <a:noFill/>
          <a:ln>
            <a:solidFill>
              <a:schemeClr val="tx1"/>
            </a:solidFill>
          </a:ln>
        </p:spPr>
        <p:txBody>
          <a:bodyPr wrap="square" rtlCol="0">
            <a:spAutoFit/>
          </a:bodyPr>
          <a:lstStyle/>
          <a:p>
            <a:pPr marL="342900" indent="-342900">
              <a:buFont typeface="Arial" panose="020B0604020202020204" pitchFamily="34" charset="0"/>
              <a:buChar char="•"/>
            </a:pPr>
            <a:r>
              <a:rPr lang="en-US" sz="2000" i="1" dirty="0"/>
              <a:t>Review, analysis and report by TIC</a:t>
            </a:r>
          </a:p>
          <a:p>
            <a:pPr marL="342900" indent="-342900">
              <a:buFont typeface="Arial" panose="020B0604020202020204" pitchFamily="34" charset="0"/>
              <a:buChar char="•"/>
            </a:pPr>
            <a:r>
              <a:rPr lang="en-US" sz="2000" i="1" dirty="0"/>
              <a:t>Recommendation formulated by SP Office in consultation with EB </a:t>
            </a:r>
          </a:p>
          <a:p>
            <a:pPr marL="342900" indent="-342900">
              <a:buFont typeface="Arial" panose="020B0604020202020204" pitchFamily="34" charset="0"/>
              <a:buChar char="•"/>
            </a:pPr>
            <a:r>
              <a:rPr lang="en-US" sz="2000" i="1" dirty="0"/>
              <a:t>SP Office ensures communication with EIC Project and CC, consistent with ePIC charter</a:t>
            </a:r>
          </a:p>
        </p:txBody>
      </p:sp>
      <p:sp>
        <p:nvSpPr>
          <p:cNvPr id="8" name="Slide Number Placeholder 7">
            <a:extLst>
              <a:ext uri="{FF2B5EF4-FFF2-40B4-BE49-F238E27FC236}">
                <a16:creationId xmlns:a16="http://schemas.microsoft.com/office/drawing/2014/main" id="{2A8B0255-85C4-2CA9-2C0A-1D3238A08646}"/>
              </a:ext>
            </a:extLst>
          </p:cNvPr>
          <p:cNvSpPr>
            <a:spLocks noGrp="1"/>
          </p:cNvSpPr>
          <p:nvPr>
            <p:ph type="sldNum" sz="quarter" idx="12"/>
          </p:nvPr>
        </p:nvSpPr>
        <p:spPr/>
        <p:txBody>
          <a:bodyPr/>
          <a:lstStyle/>
          <a:p>
            <a:fld id="{5C1BF830-87C3-42F5-865E-35C573BADD1F}" type="slidenum">
              <a:rPr lang="en-US" smtClean="0"/>
              <a:t>19</a:t>
            </a:fld>
            <a:endParaRPr lang="en-US"/>
          </a:p>
        </p:txBody>
      </p:sp>
      <p:sp>
        <p:nvSpPr>
          <p:cNvPr id="10" name="Date Placeholder 9">
            <a:extLst>
              <a:ext uri="{FF2B5EF4-FFF2-40B4-BE49-F238E27FC236}">
                <a16:creationId xmlns:a16="http://schemas.microsoft.com/office/drawing/2014/main" id="{C06C5344-DCBB-FD09-EA77-F42477B06945}"/>
              </a:ext>
            </a:extLst>
          </p:cNvPr>
          <p:cNvSpPr>
            <a:spLocks noGrp="1"/>
          </p:cNvSpPr>
          <p:nvPr>
            <p:ph type="dt" sz="half" idx="10"/>
          </p:nvPr>
        </p:nvSpPr>
        <p:spPr/>
        <p:txBody>
          <a:bodyPr/>
          <a:lstStyle/>
          <a:p>
            <a:r>
              <a:rPr lang="en-US"/>
              <a:t>3/9/2023</a:t>
            </a:r>
          </a:p>
        </p:txBody>
      </p:sp>
      <p:sp>
        <p:nvSpPr>
          <p:cNvPr id="5" name="Rectangle 4">
            <a:extLst>
              <a:ext uri="{FF2B5EF4-FFF2-40B4-BE49-F238E27FC236}">
                <a16:creationId xmlns:a16="http://schemas.microsoft.com/office/drawing/2014/main" id="{61D59EAE-B47B-1899-7ADF-061FAAB4265C}"/>
              </a:ext>
            </a:extLst>
          </p:cNvPr>
          <p:cNvSpPr/>
          <p:nvPr/>
        </p:nvSpPr>
        <p:spPr>
          <a:xfrm>
            <a:off x="258273" y="3378097"/>
            <a:ext cx="8725707" cy="2136092"/>
          </a:xfrm>
          <a:prstGeom prst="rect">
            <a:avLst/>
          </a:prstGeom>
          <a:no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B3A0E7E5-2F3A-06BA-8117-08B812FE142C}"/>
              </a:ext>
            </a:extLst>
          </p:cNvPr>
          <p:cNvSpPr txBox="1"/>
          <p:nvPr/>
        </p:nvSpPr>
        <p:spPr>
          <a:xfrm>
            <a:off x="9360408" y="4228485"/>
            <a:ext cx="2619668" cy="2492990"/>
          </a:xfrm>
          <a:prstGeom prst="rect">
            <a:avLst/>
          </a:prstGeom>
          <a:solidFill>
            <a:schemeClr val="bg1"/>
          </a:solidFill>
          <a:ln>
            <a:solidFill>
              <a:schemeClr val="tx1"/>
            </a:solidFill>
          </a:ln>
        </p:spPr>
        <p:txBody>
          <a:bodyPr wrap="square" rtlCol="0">
            <a:spAutoFit/>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"Whenever unforeseen constraints identified by the EIC Project require substantial modifications to the detector design, the Collaboration will work with the EIC Project on related technical proposals, will assess the impact on physics capabilities of EPIC and will report their findings to the EIC project. In cases of particular relevance, this may even necessitate the Spokesperson to call for a Collaboration Council vote on the proposed changes." </a:t>
            </a:r>
          </a:p>
        </p:txBody>
      </p:sp>
      <p:sp>
        <p:nvSpPr>
          <p:cNvPr id="7" name="TextBox 6">
            <a:extLst>
              <a:ext uri="{FF2B5EF4-FFF2-40B4-BE49-F238E27FC236}">
                <a16:creationId xmlns:a16="http://schemas.microsoft.com/office/drawing/2014/main" id="{73F92177-A3C7-DF97-2646-D78578B0B726}"/>
              </a:ext>
            </a:extLst>
          </p:cNvPr>
          <p:cNvSpPr txBox="1"/>
          <p:nvPr/>
        </p:nvSpPr>
        <p:spPr>
          <a:xfrm>
            <a:off x="9323042" y="3951486"/>
            <a:ext cx="2657034" cy="276999"/>
          </a:xfrm>
          <a:prstGeom prst="rect">
            <a:avLst/>
          </a:prstGeom>
          <a:noFill/>
        </p:spPr>
        <p:txBody>
          <a:bodyPr wrap="square" rtlCol="0">
            <a:spAutoFit/>
          </a:bodyPr>
          <a:lstStyle/>
          <a:p>
            <a:r>
              <a:rPr lang="en-US" sz="1200" dirty="0"/>
              <a:t>ePIC Charter lines 66-70:</a:t>
            </a:r>
          </a:p>
        </p:txBody>
      </p:sp>
      <p:sp>
        <p:nvSpPr>
          <p:cNvPr id="13" name="Footer Placeholder 12">
            <a:extLst>
              <a:ext uri="{FF2B5EF4-FFF2-40B4-BE49-F238E27FC236}">
                <a16:creationId xmlns:a16="http://schemas.microsoft.com/office/drawing/2014/main" id="{3536123B-FF00-BC32-C841-7C5F20590FAF}"/>
              </a:ext>
            </a:extLst>
          </p:cNvPr>
          <p:cNvSpPr>
            <a:spLocks noGrp="1"/>
          </p:cNvSpPr>
          <p:nvPr>
            <p:ph type="ftr" sz="quarter" idx="11"/>
          </p:nvPr>
        </p:nvSpPr>
        <p:spPr/>
        <p:txBody>
          <a:bodyPr/>
          <a:lstStyle/>
          <a:p>
            <a:r>
              <a:rPr lang="it-IT"/>
              <a:t>ePIC Management Plan (Lajoie/Dalla Torre)</a:t>
            </a:r>
            <a:endParaRPr lang="en-US"/>
          </a:p>
        </p:txBody>
      </p:sp>
    </p:spTree>
    <p:extLst>
      <p:ext uri="{BB962C8B-B14F-4D97-AF65-F5344CB8AC3E}">
        <p14:creationId xmlns:p14="http://schemas.microsoft.com/office/powerpoint/2010/main" val="3695933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49EF7-89E2-07DF-6C84-C5734B3E3790}"/>
              </a:ext>
            </a:extLst>
          </p:cNvPr>
          <p:cNvSpPr>
            <a:spLocks noGrp="1"/>
          </p:cNvSpPr>
          <p:nvPr>
            <p:ph type="title"/>
          </p:nvPr>
        </p:nvSpPr>
        <p:spPr>
          <a:xfrm>
            <a:off x="838200" y="222251"/>
            <a:ext cx="10515600" cy="854074"/>
          </a:xfrm>
          <a:solidFill>
            <a:schemeClr val="bg1">
              <a:lumMod val="95000"/>
            </a:schemeClr>
          </a:solidFill>
        </p:spPr>
        <p:txBody>
          <a:bodyPr/>
          <a:lstStyle/>
          <a:p>
            <a:r>
              <a:rPr lang="en-US" dirty="0"/>
              <a:t>Introductory Notes  (1/2)</a:t>
            </a:r>
          </a:p>
        </p:txBody>
      </p:sp>
      <p:sp>
        <p:nvSpPr>
          <p:cNvPr id="8" name="Title 1">
            <a:extLst>
              <a:ext uri="{FF2B5EF4-FFF2-40B4-BE49-F238E27FC236}">
                <a16:creationId xmlns:a16="http://schemas.microsoft.com/office/drawing/2014/main" id="{00F27D5F-4605-1C3F-6CFC-F4F68D17ADC2}"/>
              </a:ext>
            </a:extLst>
          </p:cNvPr>
          <p:cNvSpPr txBox="1">
            <a:spLocks/>
          </p:cNvSpPr>
          <p:nvPr/>
        </p:nvSpPr>
        <p:spPr>
          <a:xfrm>
            <a:off x="520505" y="1547446"/>
            <a:ext cx="10951697" cy="4751754"/>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Arial" panose="020B0604020202020204" pitchFamily="34" charset="0"/>
              <a:buChar char="•"/>
            </a:pPr>
            <a:r>
              <a:rPr lang="en-US" dirty="0"/>
              <a:t>This </a:t>
            </a:r>
            <a:r>
              <a:rPr lang="en-US" dirty="0" err="1"/>
              <a:t>ePIC</a:t>
            </a:r>
            <a:r>
              <a:rPr lang="en-US" dirty="0"/>
              <a:t> management plan is proposed with a focus on the next two years</a:t>
            </a:r>
          </a:p>
          <a:p>
            <a:pPr marL="571500" indent="-571500">
              <a:buFont typeface="Arial" panose="020B0604020202020204" pitchFamily="34" charset="0"/>
              <a:buChar char="•"/>
            </a:pPr>
            <a:endParaRPr lang="en-US" dirty="0"/>
          </a:p>
          <a:p>
            <a:pPr marL="571500" indent="-571500">
              <a:buFont typeface="Arial" panose="020B0604020202020204" pitchFamily="34" charset="0"/>
              <a:buChar char="•"/>
            </a:pPr>
            <a:r>
              <a:rPr lang="en-US" dirty="0"/>
              <a:t>It has been developed by the SP/Deputy SP candidates jointly</a:t>
            </a:r>
          </a:p>
          <a:p>
            <a:pPr marL="571500" indent="-571500">
              <a:buFont typeface="Arial" panose="020B0604020202020204" pitchFamily="34" charset="0"/>
              <a:buChar char="•"/>
            </a:pPr>
            <a:endParaRPr lang="en-US" dirty="0"/>
          </a:p>
          <a:p>
            <a:pPr marL="571500" indent="-571500">
              <a:buFont typeface="Arial" panose="020B0604020202020204" pitchFamily="34" charset="0"/>
              <a:buChar char="•"/>
            </a:pPr>
            <a:r>
              <a:rPr lang="en-US" dirty="0"/>
              <a:t>It includes contributions from the </a:t>
            </a:r>
            <a:r>
              <a:rPr lang="en-US" dirty="0" err="1"/>
              <a:t>ePIC</a:t>
            </a:r>
            <a:r>
              <a:rPr lang="en-US" dirty="0"/>
              <a:t> SC based on the experience gained together</a:t>
            </a:r>
          </a:p>
          <a:p>
            <a:pPr marL="571500" indent="-571500">
              <a:buFont typeface="Arial" panose="020B0604020202020204" pitchFamily="34" charset="0"/>
              <a:buChar char="•"/>
            </a:pPr>
            <a:endParaRPr lang="en-US" dirty="0"/>
          </a:p>
          <a:p>
            <a:pPr marL="571500" indent="-571500">
              <a:buFont typeface="Arial" panose="020B0604020202020204" pitchFamily="34" charset="0"/>
              <a:buChar char="•"/>
            </a:pPr>
            <a:r>
              <a:rPr lang="en-US" dirty="0"/>
              <a:t>We consider this a Work-In-Progress and look forward to feedback </a:t>
            </a:r>
            <a:r>
              <a:rPr lang="en-US"/>
              <a:t>and suggestions!</a:t>
            </a:r>
            <a:endParaRPr lang="en-US" dirty="0"/>
          </a:p>
          <a:p>
            <a:pPr marL="571500" indent="-571500">
              <a:buFont typeface="Arial" panose="020B0604020202020204" pitchFamily="34" charset="0"/>
              <a:buChar char="•"/>
            </a:pPr>
            <a:endParaRPr lang="en-US" dirty="0"/>
          </a:p>
        </p:txBody>
      </p:sp>
      <p:sp>
        <p:nvSpPr>
          <p:cNvPr id="3" name="Slide Number Placeholder 2">
            <a:extLst>
              <a:ext uri="{FF2B5EF4-FFF2-40B4-BE49-F238E27FC236}">
                <a16:creationId xmlns:a16="http://schemas.microsoft.com/office/drawing/2014/main" id="{71667170-CBB6-07CF-557B-C00B3CEB9585}"/>
              </a:ext>
            </a:extLst>
          </p:cNvPr>
          <p:cNvSpPr>
            <a:spLocks noGrp="1"/>
          </p:cNvSpPr>
          <p:nvPr>
            <p:ph type="sldNum" sz="quarter" idx="12"/>
          </p:nvPr>
        </p:nvSpPr>
        <p:spPr/>
        <p:txBody>
          <a:bodyPr/>
          <a:lstStyle/>
          <a:p>
            <a:fld id="{5C1BF830-87C3-42F5-865E-35C573BADD1F}" type="slidenum">
              <a:rPr lang="en-US" smtClean="0"/>
              <a:t>2</a:t>
            </a:fld>
            <a:endParaRPr lang="en-US"/>
          </a:p>
        </p:txBody>
      </p:sp>
      <p:sp>
        <p:nvSpPr>
          <p:cNvPr id="4" name="Date Placeholder 3">
            <a:extLst>
              <a:ext uri="{FF2B5EF4-FFF2-40B4-BE49-F238E27FC236}">
                <a16:creationId xmlns:a16="http://schemas.microsoft.com/office/drawing/2014/main" id="{BA42C79D-D532-8FF2-3ACE-4A5E39BC9398}"/>
              </a:ext>
            </a:extLst>
          </p:cNvPr>
          <p:cNvSpPr>
            <a:spLocks noGrp="1"/>
          </p:cNvSpPr>
          <p:nvPr>
            <p:ph type="dt" sz="half" idx="10"/>
          </p:nvPr>
        </p:nvSpPr>
        <p:spPr/>
        <p:txBody>
          <a:bodyPr/>
          <a:lstStyle/>
          <a:p>
            <a:r>
              <a:rPr lang="en-US"/>
              <a:t>3/9/2023</a:t>
            </a:r>
          </a:p>
        </p:txBody>
      </p:sp>
      <p:sp>
        <p:nvSpPr>
          <p:cNvPr id="6" name="Footer Placeholder 5">
            <a:extLst>
              <a:ext uri="{FF2B5EF4-FFF2-40B4-BE49-F238E27FC236}">
                <a16:creationId xmlns:a16="http://schemas.microsoft.com/office/drawing/2014/main" id="{EA324696-3701-036A-1C83-2C993FBF6E4E}"/>
              </a:ext>
            </a:extLst>
          </p:cNvPr>
          <p:cNvSpPr>
            <a:spLocks noGrp="1"/>
          </p:cNvSpPr>
          <p:nvPr>
            <p:ph type="ftr" sz="quarter" idx="11"/>
          </p:nvPr>
        </p:nvSpPr>
        <p:spPr/>
        <p:txBody>
          <a:bodyPr/>
          <a:lstStyle/>
          <a:p>
            <a:r>
              <a:rPr lang="it-IT"/>
              <a:t>ePIC Management Plan (Lajoie/Dalla Torre)</a:t>
            </a:r>
            <a:endParaRPr lang="en-US"/>
          </a:p>
        </p:txBody>
      </p:sp>
    </p:spTree>
    <p:extLst>
      <p:ext uri="{BB962C8B-B14F-4D97-AF65-F5344CB8AC3E}">
        <p14:creationId xmlns:p14="http://schemas.microsoft.com/office/powerpoint/2010/main" val="1194178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iagram&#10;&#10;Description automatically generated">
            <a:extLst>
              <a:ext uri="{FF2B5EF4-FFF2-40B4-BE49-F238E27FC236}">
                <a16:creationId xmlns:a16="http://schemas.microsoft.com/office/drawing/2014/main" id="{D2AE501E-7EF4-8B23-3D90-4ECD03320A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 y="1316736"/>
            <a:ext cx="8534400" cy="4800600"/>
          </a:xfrm>
          <a:prstGeom prst="rect">
            <a:avLst/>
          </a:prstGeom>
        </p:spPr>
      </p:pic>
      <p:sp>
        <p:nvSpPr>
          <p:cNvPr id="2" name="Title 1">
            <a:extLst>
              <a:ext uri="{FF2B5EF4-FFF2-40B4-BE49-F238E27FC236}">
                <a16:creationId xmlns:a16="http://schemas.microsoft.com/office/drawing/2014/main" id="{7FE49EF7-89E2-07DF-6C84-C5734B3E3790}"/>
              </a:ext>
            </a:extLst>
          </p:cNvPr>
          <p:cNvSpPr>
            <a:spLocks noGrp="1"/>
          </p:cNvSpPr>
          <p:nvPr>
            <p:ph type="title"/>
          </p:nvPr>
        </p:nvSpPr>
        <p:spPr>
          <a:xfrm>
            <a:off x="508000" y="118534"/>
            <a:ext cx="11009573" cy="932009"/>
          </a:xfrm>
        </p:spPr>
        <p:txBody>
          <a:bodyPr vert="horz" lIns="91440" tIns="45720" rIns="91440" bIns="45720" rtlCol="0" anchor="b">
            <a:normAutofit fontScale="90000"/>
          </a:bodyPr>
          <a:lstStyle/>
          <a:p>
            <a:r>
              <a:rPr lang="en-US" sz="4000" b="1" dirty="0" err="1">
                <a:solidFill>
                  <a:schemeClr val="accent1"/>
                </a:solidFill>
              </a:rPr>
              <a:t>ePIC</a:t>
            </a:r>
            <a:r>
              <a:rPr lang="en-US" sz="4000" b="1" dirty="0">
                <a:solidFill>
                  <a:schemeClr val="accent1"/>
                </a:solidFill>
              </a:rPr>
              <a:t> Official m</a:t>
            </a:r>
            <a:r>
              <a:rPr lang="en-US" sz="4000" b="1" kern="1200" dirty="0">
                <a:solidFill>
                  <a:schemeClr val="accent1"/>
                </a:solidFill>
                <a:latin typeface="+mj-lt"/>
                <a:ea typeface="+mj-ea"/>
                <a:cs typeface="+mj-cs"/>
              </a:rPr>
              <a:t>eetings</a:t>
            </a:r>
            <a:br>
              <a:rPr lang="en-US" sz="3000" b="1" kern="1200" dirty="0">
                <a:solidFill>
                  <a:schemeClr val="tx1"/>
                </a:solidFill>
                <a:latin typeface="+mj-lt"/>
                <a:ea typeface="+mj-ea"/>
                <a:cs typeface="+mj-cs"/>
              </a:rPr>
            </a:br>
            <a:r>
              <a:rPr lang="en-US" sz="2200" i="1" u="sng" dirty="0"/>
              <a:t>G</a:t>
            </a:r>
            <a:r>
              <a:rPr lang="en-US" sz="2200" i="1" u="sng" kern="1200" dirty="0">
                <a:solidFill>
                  <a:schemeClr val="tx1"/>
                </a:solidFill>
                <a:latin typeface="+mj-lt"/>
                <a:ea typeface="+mj-ea"/>
                <a:cs typeface="+mj-cs"/>
              </a:rPr>
              <a:t>oal: each meeting has a clear purpose, reduce redundancy in meetings</a:t>
            </a:r>
          </a:p>
        </p:txBody>
      </p:sp>
      <p:sp>
        <p:nvSpPr>
          <p:cNvPr id="3" name="Slide Number Placeholder 2">
            <a:extLst>
              <a:ext uri="{FF2B5EF4-FFF2-40B4-BE49-F238E27FC236}">
                <a16:creationId xmlns:a16="http://schemas.microsoft.com/office/drawing/2014/main" id="{B9722A2E-6318-C908-1FFD-7610EC5C0FD2}"/>
              </a:ext>
            </a:extLst>
          </p:cNvPr>
          <p:cNvSpPr>
            <a:spLocks noGrp="1"/>
          </p:cNvSpPr>
          <p:nvPr>
            <p:ph type="sldNum" sz="quarter" idx="12"/>
          </p:nvPr>
        </p:nvSpPr>
        <p:spPr/>
        <p:txBody>
          <a:bodyPr/>
          <a:lstStyle/>
          <a:p>
            <a:fld id="{5C1BF830-87C3-42F5-865E-35C573BADD1F}" type="slidenum">
              <a:rPr lang="en-US" smtClean="0"/>
              <a:t>20</a:t>
            </a:fld>
            <a:endParaRPr lang="en-US"/>
          </a:p>
        </p:txBody>
      </p:sp>
      <p:sp>
        <p:nvSpPr>
          <p:cNvPr id="4" name="TextBox 3">
            <a:extLst>
              <a:ext uri="{FF2B5EF4-FFF2-40B4-BE49-F238E27FC236}">
                <a16:creationId xmlns:a16="http://schemas.microsoft.com/office/drawing/2014/main" id="{42363755-F59F-2830-3CC2-571FD3E6E66B}"/>
              </a:ext>
            </a:extLst>
          </p:cNvPr>
          <p:cNvSpPr txBox="1"/>
          <p:nvPr/>
        </p:nvSpPr>
        <p:spPr>
          <a:xfrm>
            <a:off x="9110087" y="1261188"/>
            <a:ext cx="2944463" cy="3477875"/>
          </a:xfrm>
          <a:prstGeom prst="rect">
            <a:avLst/>
          </a:prstGeom>
          <a:noFill/>
          <a:ln>
            <a:solidFill>
              <a:schemeClr val="tx1"/>
            </a:solidFill>
          </a:ln>
        </p:spPr>
        <p:txBody>
          <a:bodyPr wrap="square" rtlCol="0">
            <a:spAutoFit/>
          </a:bodyPr>
          <a:lstStyle/>
          <a:p>
            <a:r>
              <a:rPr lang="en-US" sz="2000" b="1" i="1" dirty="0"/>
              <a:t>ePIC General Meetings:</a:t>
            </a:r>
          </a:p>
          <a:p>
            <a:endParaRPr lang="en-US" sz="2000" i="1" dirty="0"/>
          </a:p>
          <a:p>
            <a:pPr marL="342900" indent="-342900">
              <a:buFont typeface="+mj-lt"/>
              <a:buAutoNum type="arabicPeriod"/>
            </a:pPr>
            <a:r>
              <a:rPr lang="en-US" sz="2000" i="1" dirty="0"/>
              <a:t>Monthly (held at two times?)</a:t>
            </a:r>
          </a:p>
          <a:p>
            <a:pPr marL="342900" indent="-342900">
              <a:buFont typeface="+mj-lt"/>
              <a:buAutoNum type="arabicPeriod"/>
            </a:pPr>
            <a:r>
              <a:rPr lang="en-US" sz="2000" i="1" dirty="0"/>
              <a:t>Twice per year in-person (hybrid)</a:t>
            </a:r>
          </a:p>
          <a:p>
            <a:pPr marL="800100" lvl="1" indent="-342900">
              <a:buFont typeface="Arial" panose="020B0604020202020204" pitchFamily="34" charset="0"/>
              <a:buChar char="•"/>
            </a:pPr>
            <a:r>
              <a:rPr lang="en-US" sz="2000" i="1" dirty="0"/>
              <a:t>One per year outside US</a:t>
            </a:r>
          </a:p>
          <a:p>
            <a:pPr marL="800100" lvl="1" indent="-342900">
              <a:buFont typeface="Arial" panose="020B0604020202020204" pitchFamily="34" charset="0"/>
              <a:buChar char="•"/>
            </a:pPr>
            <a:endParaRPr lang="en-US" sz="2000" i="1" dirty="0"/>
          </a:p>
          <a:p>
            <a:r>
              <a:rPr lang="en-US" sz="2000" b="1" i="1" dirty="0"/>
              <a:t>Attendance: </a:t>
            </a:r>
            <a:r>
              <a:rPr lang="en-US" sz="2000" i="1" dirty="0"/>
              <a:t>the whole collaboration</a:t>
            </a:r>
          </a:p>
        </p:txBody>
      </p:sp>
      <p:sp>
        <p:nvSpPr>
          <p:cNvPr id="9" name="Date Placeholder 8">
            <a:extLst>
              <a:ext uri="{FF2B5EF4-FFF2-40B4-BE49-F238E27FC236}">
                <a16:creationId xmlns:a16="http://schemas.microsoft.com/office/drawing/2014/main" id="{04FA1D94-73F6-8BBE-2044-64F2E291AB87}"/>
              </a:ext>
            </a:extLst>
          </p:cNvPr>
          <p:cNvSpPr>
            <a:spLocks noGrp="1"/>
          </p:cNvSpPr>
          <p:nvPr>
            <p:ph type="dt" sz="half" idx="10"/>
          </p:nvPr>
        </p:nvSpPr>
        <p:spPr/>
        <p:txBody>
          <a:bodyPr/>
          <a:lstStyle/>
          <a:p>
            <a:r>
              <a:rPr lang="en-US"/>
              <a:t>3/9/2023</a:t>
            </a:r>
          </a:p>
        </p:txBody>
      </p:sp>
      <p:sp>
        <p:nvSpPr>
          <p:cNvPr id="5" name="Rectangle 4">
            <a:extLst>
              <a:ext uri="{FF2B5EF4-FFF2-40B4-BE49-F238E27FC236}">
                <a16:creationId xmlns:a16="http://schemas.microsoft.com/office/drawing/2014/main" id="{0B7A08AE-B39D-544B-F56A-FC822725202C}"/>
              </a:ext>
            </a:extLst>
          </p:cNvPr>
          <p:cNvSpPr/>
          <p:nvPr/>
        </p:nvSpPr>
        <p:spPr>
          <a:xfrm>
            <a:off x="137160" y="3633599"/>
            <a:ext cx="8862171" cy="2210927"/>
          </a:xfrm>
          <a:prstGeom prst="rect">
            <a:avLst/>
          </a:prstGeom>
          <a:no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Placeholder 10">
            <a:extLst>
              <a:ext uri="{FF2B5EF4-FFF2-40B4-BE49-F238E27FC236}">
                <a16:creationId xmlns:a16="http://schemas.microsoft.com/office/drawing/2014/main" id="{09EA965D-11C1-08B3-924F-CA6283FAB029}"/>
              </a:ext>
            </a:extLst>
          </p:cNvPr>
          <p:cNvSpPr>
            <a:spLocks noGrp="1"/>
          </p:cNvSpPr>
          <p:nvPr>
            <p:ph type="ftr" sz="quarter" idx="11"/>
          </p:nvPr>
        </p:nvSpPr>
        <p:spPr/>
        <p:txBody>
          <a:bodyPr/>
          <a:lstStyle/>
          <a:p>
            <a:r>
              <a:rPr lang="it-IT"/>
              <a:t>ePIC Management Plan (Lajoie/Dalla Torre)</a:t>
            </a:r>
            <a:endParaRPr lang="en-US"/>
          </a:p>
        </p:txBody>
      </p:sp>
    </p:spTree>
    <p:extLst>
      <p:ext uri="{BB962C8B-B14F-4D97-AF65-F5344CB8AC3E}">
        <p14:creationId xmlns:p14="http://schemas.microsoft.com/office/powerpoint/2010/main" val="3665614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49EF7-89E2-07DF-6C84-C5734B3E3790}"/>
              </a:ext>
            </a:extLst>
          </p:cNvPr>
          <p:cNvSpPr>
            <a:spLocks noGrp="1"/>
          </p:cNvSpPr>
          <p:nvPr>
            <p:ph type="title"/>
          </p:nvPr>
        </p:nvSpPr>
        <p:spPr>
          <a:xfrm>
            <a:off x="508000" y="118534"/>
            <a:ext cx="11009573" cy="932009"/>
          </a:xfrm>
        </p:spPr>
        <p:txBody>
          <a:bodyPr vert="horz" lIns="91440" tIns="45720" rIns="91440" bIns="45720" rtlCol="0" anchor="b">
            <a:normAutofit fontScale="90000"/>
          </a:bodyPr>
          <a:lstStyle/>
          <a:p>
            <a:r>
              <a:rPr lang="en-US" sz="4000" b="1" dirty="0" err="1">
                <a:solidFill>
                  <a:schemeClr val="accent1"/>
                </a:solidFill>
              </a:rPr>
              <a:t>ePIC</a:t>
            </a:r>
            <a:r>
              <a:rPr lang="en-US" sz="4000" b="1" dirty="0">
                <a:solidFill>
                  <a:schemeClr val="accent1"/>
                </a:solidFill>
              </a:rPr>
              <a:t> Official m</a:t>
            </a:r>
            <a:r>
              <a:rPr lang="en-US" sz="4000" b="1" kern="1200" dirty="0">
                <a:solidFill>
                  <a:schemeClr val="accent1"/>
                </a:solidFill>
                <a:latin typeface="+mj-lt"/>
                <a:ea typeface="+mj-ea"/>
                <a:cs typeface="+mj-cs"/>
              </a:rPr>
              <a:t>eetings</a:t>
            </a:r>
            <a:br>
              <a:rPr lang="en-US" sz="3000" b="1" kern="1200" dirty="0">
                <a:solidFill>
                  <a:schemeClr val="tx1"/>
                </a:solidFill>
                <a:latin typeface="+mj-lt"/>
                <a:ea typeface="+mj-ea"/>
                <a:cs typeface="+mj-cs"/>
              </a:rPr>
            </a:br>
            <a:r>
              <a:rPr lang="en-US" sz="2200" i="1" u="sng" dirty="0"/>
              <a:t>G</a:t>
            </a:r>
            <a:r>
              <a:rPr lang="en-US" sz="2200" i="1" u="sng" kern="1200" dirty="0">
                <a:solidFill>
                  <a:schemeClr val="tx1"/>
                </a:solidFill>
                <a:latin typeface="+mj-lt"/>
                <a:ea typeface="+mj-ea"/>
                <a:cs typeface="+mj-cs"/>
              </a:rPr>
              <a:t>oal: each meeting has a clear purpose, reduce redundancy in meetings</a:t>
            </a:r>
          </a:p>
        </p:txBody>
      </p:sp>
      <p:sp>
        <p:nvSpPr>
          <p:cNvPr id="3" name="Slide Number Placeholder 2">
            <a:extLst>
              <a:ext uri="{FF2B5EF4-FFF2-40B4-BE49-F238E27FC236}">
                <a16:creationId xmlns:a16="http://schemas.microsoft.com/office/drawing/2014/main" id="{B9722A2E-6318-C908-1FFD-7610EC5C0FD2}"/>
              </a:ext>
            </a:extLst>
          </p:cNvPr>
          <p:cNvSpPr>
            <a:spLocks noGrp="1"/>
          </p:cNvSpPr>
          <p:nvPr>
            <p:ph type="sldNum" sz="quarter" idx="12"/>
          </p:nvPr>
        </p:nvSpPr>
        <p:spPr/>
        <p:txBody>
          <a:bodyPr/>
          <a:lstStyle/>
          <a:p>
            <a:fld id="{5C1BF830-87C3-42F5-865E-35C573BADD1F}" type="slidenum">
              <a:rPr lang="en-US" smtClean="0"/>
              <a:t>21</a:t>
            </a:fld>
            <a:endParaRPr lang="en-US"/>
          </a:p>
        </p:txBody>
      </p:sp>
      <p:sp>
        <p:nvSpPr>
          <p:cNvPr id="9" name="Date Placeholder 8">
            <a:extLst>
              <a:ext uri="{FF2B5EF4-FFF2-40B4-BE49-F238E27FC236}">
                <a16:creationId xmlns:a16="http://schemas.microsoft.com/office/drawing/2014/main" id="{04FA1D94-73F6-8BBE-2044-64F2E291AB87}"/>
              </a:ext>
            </a:extLst>
          </p:cNvPr>
          <p:cNvSpPr>
            <a:spLocks noGrp="1"/>
          </p:cNvSpPr>
          <p:nvPr>
            <p:ph type="dt" sz="half" idx="10"/>
          </p:nvPr>
        </p:nvSpPr>
        <p:spPr/>
        <p:txBody>
          <a:bodyPr/>
          <a:lstStyle/>
          <a:p>
            <a:r>
              <a:rPr lang="en-US"/>
              <a:t>3/9/2023</a:t>
            </a:r>
          </a:p>
        </p:txBody>
      </p:sp>
      <p:sp>
        <p:nvSpPr>
          <p:cNvPr id="7" name="TextBox 6">
            <a:extLst>
              <a:ext uri="{FF2B5EF4-FFF2-40B4-BE49-F238E27FC236}">
                <a16:creationId xmlns:a16="http://schemas.microsoft.com/office/drawing/2014/main" id="{823A474F-683D-FC7E-F9B4-2361A0D169D5}"/>
              </a:ext>
            </a:extLst>
          </p:cNvPr>
          <p:cNvSpPr txBox="1"/>
          <p:nvPr/>
        </p:nvSpPr>
        <p:spPr>
          <a:xfrm>
            <a:off x="8962847" y="647929"/>
            <a:ext cx="3099135" cy="2862322"/>
          </a:xfrm>
          <a:prstGeom prst="rect">
            <a:avLst/>
          </a:prstGeom>
          <a:noFill/>
          <a:ln>
            <a:solidFill>
              <a:schemeClr val="tx1"/>
            </a:solidFill>
          </a:ln>
        </p:spPr>
        <p:txBody>
          <a:bodyPr wrap="square" rtlCol="0">
            <a:spAutoFit/>
          </a:bodyPr>
          <a:lstStyle/>
          <a:p>
            <a:r>
              <a:rPr lang="en-US" sz="2000" b="1" i="1" dirty="0"/>
              <a:t>EB Meetings:</a:t>
            </a:r>
          </a:p>
          <a:p>
            <a:endParaRPr lang="en-US" sz="2000" i="1" dirty="0"/>
          </a:p>
          <a:p>
            <a:pPr marL="342900" indent="-342900">
              <a:buFont typeface="+mj-lt"/>
              <a:buAutoNum type="arabicPeriod"/>
            </a:pPr>
            <a:r>
              <a:rPr lang="en-US" sz="2000" i="1" dirty="0"/>
              <a:t>Bi-weekly</a:t>
            </a:r>
          </a:p>
          <a:p>
            <a:pPr marL="342900" indent="-342900">
              <a:buFont typeface="+mj-lt"/>
              <a:buAutoNum type="arabicPeriod"/>
            </a:pPr>
            <a:endParaRPr lang="en-US" sz="2000" i="1" dirty="0"/>
          </a:p>
          <a:p>
            <a:pPr marL="342900" indent="-342900">
              <a:buFont typeface="+mj-lt"/>
              <a:buAutoNum type="arabicPeriod"/>
            </a:pPr>
            <a:r>
              <a:rPr lang="en-US" sz="2000" i="1" dirty="0"/>
              <a:t>Additional meetings as needed</a:t>
            </a:r>
          </a:p>
          <a:p>
            <a:pPr marL="342900" indent="-342900">
              <a:buFont typeface="+mj-lt"/>
              <a:buAutoNum type="arabicPeriod"/>
            </a:pPr>
            <a:endParaRPr lang="en-US" sz="2000" i="1" dirty="0"/>
          </a:p>
          <a:p>
            <a:r>
              <a:rPr lang="en-US" sz="2000" b="1" i="1" dirty="0"/>
              <a:t>Attendance: </a:t>
            </a:r>
            <a:r>
              <a:rPr lang="en-US" sz="2000" i="1" dirty="0"/>
              <a:t>the EB members and invited guests</a:t>
            </a:r>
          </a:p>
        </p:txBody>
      </p:sp>
      <p:sp>
        <p:nvSpPr>
          <p:cNvPr id="6" name="Footer Placeholder 5">
            <a:extLst>
              <a:ext uri="{FF2B5EF4-FFF2-40B4-BE49-F238E27FC236}">
                <a16:creationId xmlns:a16="http://schemas.microsoft.com/office/drawing/2014/main" id="{03E2638E-C3DA-225C-3E44-7E3ED3AECDA5}"/>
              </a:ext>
            </a:extLst>
          </p:cNvPr>
          <p:cNvSpPr>
            <a:spLocks noGrp="1"/>
          </p:cNvSpPr>
          <p:nvPr>
            <p:ph type="ftr" sz="quarter" idx="11"/>
          </p:nvPr>
        </p:nvSpPr>
        <p:spPr/>
        <p:txBody>
          <a:bodyPr/>
          <a:lstStyle/>
          <a:p>
            <a:r>
              <a:rPr lang="it-IT"/>
              <a:t>ePIC Management Plan (Lajoie/Dalla Torre)</a:t>
            </a:r>
            <a:endParaRPr lang="en-US"/>
          </a:p>
        </p:txBody>
      </p:sp>
      <p:pic>
        <p:nvPicPr>
          <p:cNvPr id="8" name="Picture 7" descr="Diagram&#10;&#10;Description automatically generated">
            <a:extLst>
              <a:ext uri="{FF2B5EF4-FFF2-40B4-BE49-F238E27FC236}">
                <a16:creationId xmlns:a16="http://schemas.microsoft.com/office/drawing/2014/main" id="{3E14D0E1-C478-D8ED-E40C-CC8047FCD7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 y="1316736"/>
            <a:ext cx="8534400" cy="4800600"/>
          </a:xfrm>
          <a:prstGeom prst="rect">
            <a:avLst/>
          </a:prstGeom>
        </p:spPr>
      </p:pic>
      <p:sp>
        <p:nvSpPr>
          <p:cNvPr id="10" name="Rectangle 9">
            <a:extLst>
              <a:ext uri="{FF2B5EF4-FFF2-40B4-BE49-F238E27FC236}">
                <a16:creationId xmlns:a16="http://schemas.microsoft.com/office/drawing/2014/main" id="{01E35BC5-9694-B44F-9BF2-A3B7CC205C89}"/>
              </a:ext>
            </a:extLst>
          </p:cNvPr>
          <p:cNvSpPr/>
          <p:nvPr/>
        </p:nvSpPr>
        <p:spPr>
          <a:xfrm>
            <a:off x="137160" y="3633599"/>
            <a:ext cx="8862171" cy="2210927"/>
          </a:xfrm>
          <a:prstGeom prst="rect">
            <a:avLst/>
          </a:prstGeom>
          <a:no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53396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49EF7-89E2-07DF-6C84-C5734B3E3790}"/>
              </a:ext>
            </a:extLst>
          </p:cNvPr>
          <p:cNvSpPr>
            <a:spLocks noGrp="1"/>
          </p:cNvSpPr>
          <p:nvPr>
            <p:ph type="title"/>
          </p:nvPr>
        </p:nvSpPr>
        <p:spPr>
          <a:xfrm>
            <a:off x="508000" y="118534"/>
            <a:ext cx="11009573" cy="932009"/>
          </a:xfrm>
        </p:spPr>
        <p:txBody>
          <a:bodyPr vert="horz" lIns="91440" tIns="45720" rIns="91440" bIns="45720" rtlCol="0" anchor="b">
            <a:normAutofit fontScale="90000"/>
          </a:bodyPr>
          <a:lstStyle/>
          <a:p>
            <a:r>
              <a:rPr lang="en-US" sz="4000" b="1" dirty="0" err="1">
                <a:solidFill>
                  <a:schemeClr val="accent1"/>
                </a:solidFill>
              </a:rPr>
              <a:t>ePIC</a:t>
            </a:r>
            <a:r>
              <a:rPr lang="en-US" sz="4000" b="1" dirty="0">
                <a:solidFill>
                  <a:schemeClr val="accent1"/>
                </a:solidFill>
              </a:rPr>
              <a:t> Official m</a:t>
            </a:r>
            <a:r>
              <a:rPr lang="en-US" sz="4000" b="1" kern="1200" dirty="0">
                <a:solidFill>
                  <a:schemeClr val="accent1"/>
                </a:solidFill>
                <a:latin typeface="+mj-lt"/>
                <a:ea typeface="+mj-ea"/>
                <a:cs typeface="+mj-cs"/>
              </a:rPr>
              <a:t>eetings</a:t>
            </a:r>
            <a:br>
              <a:rPr lang="en-US" sz="3000" b="1" kern="1200" dirty="0">
                <a:solidFill>
                  <a:schemeClr val="tx1"/>
                </a:solidFill>
                <a:latin typeface="+mj-lt"/>
                <a:ea typeface="+mj-ea"/>
                <a:cs typeface="+mj-cs"/>
              </a:rPr>
            </a:br>
            <a:r>
              <a:rPr lang="en-US" sz="2200" i="1" u="sng" dirty="0"/>
              <a:t>G</a:t>
            </a:r>
            <a:r>
              <a:rPr lang="en-US" sz="2200" i="1" u="sng" kern="1200" dirty="0">
                <a:solidFill>
                  <a:schemeClr val="tx1"/>
                </a:solidFill>
                <a:latin typeface="+mj-lt"/>
                <a:ea typeface="+mj-ea"/>
                <a:cs typeface="+mj-cs"/>
              </a:rPr>
              <a:t>oal: each meeting has a clear purpose, reduce redundancy in meetings</a:t>
            </a:r>
          </a:p>
        </p:txBody>
      </p:sp>
      <p:sp>
        <p:nvSpPr>
          <p:cNvPr id="3" name="Slide Number Placeholder 2">
            <a:extLst>
              <a:ext uri="{FF2B5EF4-FFF2-40B4-BE49-F238E27FC236}">
                <a16:creationId xmlns:a16="http://schemas.microsoft.com/office/drawing/2014/main" id="{B9722A2E-6318-C908-1FFD-7610EC5C0FD2}"/>
              </a:ext>
            </a:extLst>
          </p:cNvPr>
          <p:cNvSpPr>
            <a:spLocks noGrp="1"/>
          </p:cNvSpPr>
          <p:nvPr>
            <p:ph type="sldNum" sz="quarter" idx="12"/>
          </p:nvPr>
        </p:nvSpPr>
        <p:spPr/>
        <p:txBody>
          <a:bodyPr/>
          <a:lstStyle/>
          <a:p>
            <a:fld id="{5C1BF830-87C3-42F5-865E-35C573BADD1F}" type="slidenum">
              <a:rPr lang="en-US" smtClean="0"/>
              <a:t>22</a:t>
            </a:fld>
            <a:endParaRPr lang="en-US"/>
          </a:p>
        </p:txBody>
      </p:sp>
      <p:sp>
        <p:nvSpPr>
          <p:cNvPr id="9" name="Date Placeholder 8">
            <a:extLst>
              <a:ext uri="{FF2B5EF4-FFF2-40B4-BE49-F238E27FC236}">
                <a16:creationId xmlns:a16="http://schemas.microsoft.com/office/drawing/2014/main" id="{04FA1D94-73F6-8BBE-2044-64F2E291AB87}"/>
              </a:ext>
            </a:extLst>
          </p:cNvPr>
          <p:cNvSpPr>
            <a:spLocks noGrp="1"/>
          </p:cNvSpPr>
          <p:nvPr>
            <p:ph type="dt" sz="half" idx="10"/>
          </p:nvPr>
        </p:nvSpPr>
        <p:spPr/>
        <p:txBody>
          <a:bodyPr/>
          <a:lstStyle/>
          <a:p>
            <a:r>
              <a:rPr lang="en-US"/>
              <a:t>3/9/2023</a:t>
            </a:r>
          </a:p>
        </p:txBody>
      </p:sp>
      <p:sp>
        <p:nvSpPr>
          <p:cNvPr id="4" name="TextBox 3">
            <a:extLst>
              <a:ext uri="{FF2B5EF4-FFF2-40B4-BE49-F238E27FC236}">
                <a16:creationId xmlns:a16="http://schemas.microsoft.com/office/drawing/2014/main" id="{84CD419F-6A22-DB4D-F1AF-6DFC15B6DB99}"/>
              </a:ext>
            </a:extLst>
          </p:cNvPr>
          <p:cNvSpPr txBox="1"/>
          <p:nvPr/>
        </p:nvSpPr>
        <p:spPr>
          <a:xfrm>
            <a:off x="9159708" y="584538"/>
            <a:ext cx="2894842" cy="5016758"/>
          </a:xfrm>
          <a:prstGeom prst="rect">
            <a:avLst/>
          </a:prstGeom>
          <a:noFill/>
          <a:ln>
            <a:solidFill>
              <a:schemeClr val="tx1"/>
            </a:solidFill>
          </a:ln>
        </p:spPr>
        <p:txBody>
          <a:bodyPr wrap="square" rtlCol="0">
            <a:spAutoFit/>
          </a:bodyPr>
          <a:lstStyle/>
          <a:p>
            <a:r>
              <a:rPr lang="en-US" sz="2000" b="1" i="1" dirty="0"/>
              <a:t>TIC, Software and Computing, Analysis Meetings:</a:t>
            </a:r>
          </a:p>
          <a:p>
            <a:endParaRPr lang="en-US" sz="2000" i="1" dirty="0"/>
          </a:p>
          <a:p>
            <a:pPr marL="342900" indent="-342900">
              <a:buFont typeface="+mj-lt"/>
              <a:buAutoNum type="arabicPeriod"/>
            </a:pPr>
            <a:r>
              <a:rPr lang="en-US" sz="2000" i="1" dirty="0"/>
              <a:t>Bi-weekly</a:t>
            </a:r>
          </a:p>
          <a:p>
            <a:endParaRPr lang="en-US" sz="2000" i="1" dirty="0"/>
          </a:p>
          <a:p>
            <a:r>
              <a:rPr lang="en-US" sz="2000" b="1" i="1" dirty="0"/>
              <a:t>Attendance: </a:t>
            </a:r>
            <a:endParaRPr lang="en-US" sz="2000" i="1" dirty="0"/>
          </a:p>
          <a:p>
            <a:pPr marL="342900" indent="-342900">
              <a:buFont typeface="Arial" panose="020B0604020202020204" pitchFamily="34" charset="0"/>
              <a:buChar char="•"/>
            </a:pPr>
            <a:r>
              <a:rPr lang="en-US" sz="2000" i="1" dirty="0"/>
              <a:t>TIC, Computing WG/Task Force Leaders, PWG Conveners (respectively)</a:t>
            </a:r>
          </a:p>
          <a:p>
            <a:pPr marL="342900" indent="-342900">
              <a:buFont typeface="Arial" panose="020B0604020202020204" pitchFamily="34" charset="0"/>
              <a:buChar char="•"/>
            </a:pPr>
            <a:r>
              <a:rPr lang="en-US" sz="2000" i="1" dirty="0"/>
              <a:t>Open to collaboration (publicly announced in the collaboration calendar)</a:t>
            </a:r>
          </a:p>
        </p:txBody>
      </p:sp>
      <p:sp>
        <p:nvSpPr>
          <p:cNvPr id="7" name="Footer Placeholder 6">
            <a:extLst>
              <a:ext uri="{FF2B5EF4-FFF2-40B4-BE49-F238E27FC236}">
                <a16:creationId xmlns:a16="http://schemas.microsoft.com/office/drawing/2014/main" id="{A3E03DDE-1CBB-8442-73F4-ABF5BFEED98A}"/>
              </a:ext>
            </a:extLst>
          </p:cNvPr>
          <p:cNvSpPr>
            <a:spLocks noGrp="1"/>
          </p:cNvSpPr>
          <p:nvPr>
            <p:ph type="ftr" sz="quarter" idx="11"/>
          </p:nvPr>
        </p:nvSpPr>
        <p:spPr/>
        <p:txBody>
          <a:bodyPr/>
          <a:lstStyle/>
          <a:p>
            <a:r>
              <a:rPr lang="it-IT"/>
              <a:t>ePIC Management Plan (Lajoie/Dalla Torre)</a:t>
            </a:r>
            <a:endParaRPr lang="en-US"/>
          </a:p>
        </p:txBody>
      </p:sp>
      <p:pic>
        <p:nvPicPr>
          <p:cNvPr id="8" name="Picture 7" descr="Diagram&#10;&#10;Description automatically generated">
            <a:extLst>
              <a:ext uri="{FF2B5EF4-FFF2-40B4-BE49-F238E27FC236}">
                <a16:creationId xmlns:a16="http://schemas.microsoft.com/office/drawing/2014/main" id="{BF0DBB03-3671-3126-68A7-27BAD718AB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 y="1316736"/>
            <a:ext cx="8534400" cy="4800600"/>
          </a:xfrm>
          <a:prstGeom prst="rect">
            <a:avLst/>
          </a:prstGeom>
        </p:spPr>
      </p:pic>
      <p:sp>
        <p:nvSpPr>
          <p:cNvPr id="10" name="Rectangle 9">
            <a:extLst>
              <a:ext uri="{FF2B5EF4-FFF2-40B4-BE49-F238E27FC236}">
                <a16:creationId xmlns:a16="http://schemas.microsoft.com/office/drawing/2014/main" id="{B7186F12-9688-36D9-8981-AC7B9D066DFD}"/>
              </a:ext>
            </a:extLst>
          </p:cNvPr>
          <p:cNvSpPr/>
          <p:nvPr/>
        </p:nvSpPr>
        <p:spPr>
          <a:xfrm>
            <a:off x="137160" y="3633599"/>
            <a:ext cx="8862171" cy="2210927"/>
          </a:xfrm>
          <a:prstGeom prst="rect">
            <a:avLst/>
          </a:prstGeom>
          <a:no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01704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49EF7-89E2-07DF-6C84-C5734B3E3790}"/>
              </a:ext>
            </a:extLst>
          </p:cNvPr>
          <p:cNvSpPr>
            <a:spLocks noGrp="1"/>
          </p:cNvSpPr>
          <p:nvPr>
            <p:ph type="title"/>
          </p:nvPr>
        </p:nvSpPr>
        <p:spPr>
          <a:xfrm>
            <a:off x="508000" y="118534"/>
            <a:ext cx="11009573" cy="932009"/>
          </a:xfrm>
        </p:spPr>
        <p:txBody>
          <a:bodyPr vert="horz" lIns="91440" tIns="45720" rIns="91440" bIns="45720" rtlCol="0" anchor="b">
            <a:normAutofit fontScale="90000"/>
          </a:bodyPr>
          <a:lstStyle/>
          <a:p>
            <a:r>
              <a:rPr lang="en-US" sz="4000" b="1" dirty="0" err="1">
                <a:solidFill>
                  <a:schemeClr val="accent1"/>
                </a:solidFill>
              </a:rPr>
              <a:t>ePIC</a:t>
            </a:r>
            <a:r>
              <a:rPr lang="en-US" sz="4000" b="1" dirty="0">
                <a:solidFill>
                  <a:schemeClr val="accent1"/>
                </a:solidFill>
              </a:rPr>
              <a:t> Official m</a:t>
            </a:r>
            <a:r>
              <a:rPr lang="en-US" sz="4000" b="1" kern="1200" dirty="0">
                <a:solidFill>
                  <a:schemeClr val="accent1"/>
                </a:solidFill>
                <a:latin typeface="+mj-lt"/>
                <a:ea typeface="+mj-ea"/>
                <a:cs typeface="+mj-cs"/>
              </a:rPr>
              <a:t>eetings</a:t>
            </a:r>
            <a:br>
              <a:rPr lang="en-US" sz="3000" b="1" kern="1200" dirty="0">
                <a:solidFill>
                  <a:schemeClr val="tx1"/>
                </a:solidFill>
                <a:latin typeface="+mj-lt"/>
                <a:ea typeface="+mj-ea"/>
                <a:cs typeface="+mj-cs"/>
              </a:rPr>
            </a:br>
            <a:r>
              <a:rPr lang="en-US" sz="2200" i="1" u="sng" dirty="0"/>
              <a:t>G</a:t>
            </a:r>
            <a:r>
              <a:rPr lang="en-US" sz="2200" i="1" u="sng" kern="1200" dirty="0">
                <a:solidFill>
                  <a:schemeClr val="tx1"/>
                </a:solidFill>
                <a:latin typeface="+mj-lt"/>
                <a:ea typeface="+mj-ea"/>
                <a:cs typeface="+mj-cs"/>
              </a:rPr>
              <a:t>oal: each meeting has a clear purpose, reduce redundancy in meetings</a:t>
            </a:r>
          </a:p>
        </p:txBody>
      </p:sp>
      <p:sp>
        <p:nvSpPr>
          <p:cNvPr id="3" name="Slide Number Placeholder 2">
            <a:extLst>
              <a:ext uri="{FF2B5EF4-FFF2-40B4-BE49-F238E27FC236}">
                <a16:creationId xmlns:a16="http://schemas.microsoft.com/office/drawing/2014/main" id="{B9722A2E-6318-C908-1FFD-7610EC5C0FD2}"/>
              </a:ext>
            </a:extLst>
          </p:cNvPr>
          <p:cNvSpPr>
            <a:spLocks noGrp="1"/>
          </p:cNvSpPr>
          <p:nvPr>
            <p:ph type="sldNum" sz="quarter" idx="12"/>
          </p:nvPr>
        </p:nvSpPr>
        <p:spPr/>
        <p:txBody>
          <a:bodyPr/>
          <a:lstStyle/>
          <a:p>
            <a:fld id="{5C1BF830-87C3-42F5-865E-35C573BADD1F}" type="slidenum">
              <a:rPr lang="en-US" smtClean="0"/>
              <a:t>23</a:t>
            </a:fld>
            <a:endParaRPr lang="en-US"/>
          </a:p>
        </p:txBody>
      </p:sp>
      <p:sp>
        <p:nvSpPr>
          <p:cNvPr id="9" name="Date Placeholder 8">
            <a:extLst>
              <a:ext uri="{FF2B5EF4-FFF2-40B4-BE49-F238E27FC236}">
                <a16:creationId xmlns:a16="http://schemas.microsoft.com/office/drawing/2014/main" id="{04FA1D94-73F6-8BBE-2044-64F2E291AB87}"/>
              </a:ext>
            </a:extLst>
          </p:cNvPr>
          <p:cNvSpPr>
            <a:spLocks noGrp="1"/>
          </p:cNvSpPr>
          <p:nvPr>
            <p:ph type="dt" sz="half" idx="10"/>
          </p:nvPr>
        </p:nvSpPr>
        <p:spPr/>
        <p:txBody>
          <a:bodyPr/>
          <a:lstStyle/>
          <a:p>
            <a:r>
              <a:rPr lang="en-US"/>
              <a:t>3/9/2023</a:t>
            </a:r>
          </a:p>
        </p:txBody>
      </p:sp>
      <p:sp>
        <p:nvSpPr>
          <p:cNvPr id="7" name="TextBox 6">
            <a:extLst>
              <a:ext uri="{FF2B5EF4-FFF2-40B4-BE49-F238E27FC236}">
                <a16:creationId xmlns:a16="http://schemas.microsoft.com/office/drawing/2014/main" id="{89FF00F4-D0B9-1029-3957-460040446717}"/>
              </a:ext>
            </a:extLst>
          </p:cNvPr>
          <p:cNvSpPr txBox="1"/>
          <p:nvPr/>
        </p:nvSpPr>
        <p:spPr>
          <a:xfrm>
            <a:off x="9195472" y="1050543"/>
            <a:ext cx="2859078" cy="4093428"/>
          </a:xfrm>
          <a:prstGeom prst="rect">
            <a:avLst/>
          </a:prstGeom>
          <a:noFill/>
          <a:ln>
            <a:solidFill>
              <a:schemeClr val="tx1"/>
            </a:solidFill>
          </a:ln>
        </p:spPr>
        <p:txBody>
          <a:bodyPr wrap="square" rtlCol="0">
            <a:spAutoFit/>
          </a:bodyPr>
          <a:lstStyle/>
          <a:p>
            <a:r>
              <a:rPr lang="en-US" sz="2000" b="1" i="1" dirty="0"/>
              <a:t>WG/TF/DSC MEETINGs:</a:t>
            </a:r>
          </a:p>
          <a:p>
            <a:endParaRPr lang="en-US" sz="2000" i="1" dirty="0"/>
          </a:p>
          <a:p>
            <a:pPr marL="342900" indent="-342900">
              <a:buFont typeface="Arial" panose="020B0604020202020204" pitchFamily="34" charset="0"/>
              <a:buChar char="•"/>
            </a:pPr>
            <a:r>
              <a:rPr lang="en-US" sz="2000" i="1" dirty="0"/>
              <a:t>Detector Subsystems, RO and DAQ WG, computing WGs/Task Forces, PWGs will organize their agendas as they see fit</a:t>
            </a:r>
          </a:p>
          <a:p>
            <a:pPr marL="342900" indent="-342900">
              <a:buFont typeface="Arial" panose="020B0604020202020204" pitchFamily="34" charset="0"/>
              <a:buChar char="•"/>
            </a:pPr>
            <a:r>
              <a:rPr lang="en-US" sz="2000" i="1" dirty="0"/>
              <a:t>Open to collaboration (publicly announced in the collaboration calendar)</a:t>
            </a:r>
          </a:p>
        </p:txBody>
      </p:sp>
      <p:sp>
        <p:nvSpPr>
          <p:cNvPr id="6" name="Footer Placeholder 5">
            <a:extLst>
              <a:ext uri="{FF2B5EF4-FFF2-40B4-BE49-F238E27FC236}">
                <a16:creationId xmlns:a16="http://schemas.microsoft.com/office/drawing/2014/main" id="{AC817FB2-740C-D503-879D-22AF7FF811E7}"/>
              </a:ext>
            </a:extLst>
          </p:cNvPr>
          <p:cNvSpPr>
            <a:spLocks noGrp="1"/>
          </p:cNvSpPr>
          <p:nvPr>
            <p:ph type="ftr" sz="quarter" idx="11"/>
          </p:nvPr>
        </p:nvSpPr>
        <p:spPr/>
        <p:txBody>
          <a:bodyPr/>
          <a:lstStyle/>
          <a:p>
            <a:r>
              <a:rPr lang="it-IT"/>
              <a:t>ePIC Management Plan (Lajoie/Dalla Torre)</a:t>
            </a:r>
            <a:endParaRPr lang="en-US"/>
          </a:p>
        </p:txBody>
      </p:sp>
      <p:pic>
        <p:nvPicPr>
          <p:cNvPr id="8" name="Picture 7" descr="Diagram&#10;&#10;Description automatically generated">
            <a:extLst>
              <a:ext uri="{FF2B5EF4-FFF2-40B4-BE49-F238E27FC236}">
                <a16:creationId xmlns:a16="http://schemas.microsoft.com/office/drawing/2014/main" id="{FCFADAE5-9CFD-F9FA-25DB-B753D8D2B1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 y="1316736"/>
            <a:ext cx="8534400" cy="4800600"/>
          </a:xfrm>
          <a:prstGeom prst="rect">
            <a:avLst/>
          </a:prstGeom>
        </p:spPr>
      </p:pic>
      <p:sp>
        <p:nvSpPr>
          <p:cNvPr id="10" name="Rectangle 9">
            <a:extLst>
              <a:ext uri="{FF2B5EF4-FFF2-40B4-BE49-F238E27FC236}">
                <a16:creationId xmlns:a16="http://schemas.microsoft.com/office/drawing/2014/main" id="{920BE4E2-6E7D-BC5B-AAA5-5F1CFEF5F22A}"/>
              </a:ext>
            </a:extLst>
          </p:cNvPr>
          <p:cNvSpPr/>
          <p:nvPr/>
        </p:nvSpPr>
        <p:spPr>
          <a:xfrm>
            <a:off x="137160" y="3633599"/>
            <a:ext cx="8862171" cy="2210927"/>
          </a:xfrm>
          <a:prstGeom prst="rect">
            <a:avLst/>
          </a:prstGeom>
          <a:no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39156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49EF7-89E2-07DF-6C84-C5734B3E3790}"/>
              </a:ext>
            </a:extLst>
          </p:cNvPr>
          <p:cNvSpPr>
            <a:spLocks noGrp="1"/>
          </p:cNvSpPr>
          <p:nvPr>
            <p:ph type="title"/>
          </p:nvPr>
        </p:nvSpPr>
        <p:spPr>
          <a:xfrm>
            <a:off x="508000" y="118534"/>
            <a:ext cx="11009573" cy="932009"/>
          </a:xfrm>
        </p:spPr>
        <p:txBody>
          <a:bodyPr vert="horz" lIns="91440" tIns="45720" rIns="91440" bIns="45720" rtlCol="0" anchor="b">
            <a:normAutofit fontScale="90000"/>
          </a:bodyPr>
          <a:lstStyle/>
          <a:p>
            <a:r>
              <a:rPr lang="en-US" sz="4000" b="1" dirty="0" err="1">
                <a:solidFill>
                  <a:schemeClr val="accent1"/>
                </a:solidFill>
              </a:rPr>
              <a:t>ePIC</a:t>
            </a:r>
            <a:r>
              <a:rPr lang="en-US" sz="4000" b="1" dirty="0">
                <a:solidFill>
                  <a:schemeClr val="accent1"/>
                </a:solidFill>
              </a:rPr>
              <a:t> Official m</a:t>
            </a:r>
            <a:r>
              <a:rPr lang="en-US" sz="4000" b="1" kern="1200" dirty="0">
                <a:solidFill>
                  <a:schemeClr val="accent1"/>
                </a:solidFill>
                <a:latin typeface="+mj-lt"/>
                <a:ea typeface="+mj-ea"/>
                <a:cs typeface="+mj-cs"/>
              </a:rPr>
              <a:t>eetings</a:t>
            </a:r>
            <a:br>
              <a:rPr lang="en-US" sz="3000" b="1" kern="1200" dirty="0">
                <a:solidFill>
                  <a:schemeClr val="tx1"/>
                </a:solidFill>
                <a:latin typeface="+mj-lt"/>
                <a:ea typeface="+mj-ea"/>
                <a:cs typeface="+mj-cs"/>
              </a:rPr>
            </a:br>
            <a:r>
              <a:rPr lang="en-US" sz="2200" i="1" u="sng" dirty="0"/>
              <a:t>G</a:t>
            </a:r>
            <a:r>
              <a:rPr lang="en-US" sz="2200" i="1" u="sng" kern="1200" dirty="0">
                <a:solidFill>
                  <a:schemeClr val="tx1"/>
                </a:solidFill>
                <a:latin typeface="+mj-lt"/>
                <a:ea typeface="+mj-ea"/>
                <a:cs typeface="+mj-cs"/>
              </a:rPr>
              <a:t>oal: each meeting has a clear purpose, reduce redundancy in meetings</a:t>
            </a:r>
          </a:p>
        </p:txBody>
      </p:sp>
      <p:sp>
        <p:nvSpPr>
          <p:cNvPr id="3" name="Slide Number Placeholder 2">
            <a:extLst>
              <a:ext uri="{FF2B5EF4-FFF2-40B4-BE49-F238E27FC236}">
                <a16:creationId xmlns:a16="http://schemas.microsoft.com/office/drawing/2014/main" id="{B9722A2E-6318-C908-1FFD-7610EC5C0FD2}"/>
              </a:ext>
            </a:extLst>
          </p:cNvPr>
          <p:cNvSpPr>
            <a:spLocks noGrp="1"/>
          </p:cNvSpPr>
          <p:nvPr>
            <p:ph type="sldNum" sz="quarter" idx="12"/>
          </p:nvPr>
        </p:nvSpPr>
        <p:spPr/>
        <p:txBody>
          <a:bodyPr/>
          <a:lstStyle/>
          <a:p>
            <a:fld id="{5C1BF830-87C3-42F5-865E-35C573BADD1F}" type="slidenum">
              <a:rPr lang="en-US" smtClean="0"/>
              <a:t>24</a:t>
            </a:fld>
            <a:endParaRPr lang="en-US"/>
          </a:p>
        </p:txBody>
      </p:sp>
      <p:sp>
        <p:nvSpPr>
          <p:cNvPr id="9" name="Date Placeholder 8">
            <a:extLst>
              <a:ext uri="{FF2B5EF4-FFF2-40B4-BE49-F238E27FC236}">
                <a16:creationId xmlns:a16="http://schemas.microsoft.com/office/drawing/2014/main" id="{04FA1D94-73F6-8BBE-2044-64F2E291AB87}"/>
              </a:ext>
            </a:extLst>
          </p:cNvPr>
          <p:cNvSpPr>
            <a:spLocks noGrp="1"/>
          </p:cNvSpPr>
          <p:nvPr>
            <p:ph type="dt" sz="half" idx="10"/>
          </p:nvPr>
        </p:nvSpPr>
        <p:spPr/>
        <p:txBody>
          <a:bodyPr/>
          <a:lstStyle/>
          <a:p>
            <a:r>
              <a:rPr lang="en-US"/>
              <a:t>3/9/2023</a:t>
            </a:r>
          </a:p>
        </p:txBody>
      </p:sp>
      <p:sp>
        <p:nvSpPr>
          <p:cNvPr id="4" name="TextBox 3">
            <a:extLst>
              <a:ext uri="{FF2B5EF4-FFF2-40B4-BE49-F238E27FC236}">
                <a16:creationId xmlns:a16="http://schemas.microsoft.com/office/drawing/2014/main" id="{EB8C218B-5E79-BCA5-75D7-D725AFA9ABA1}"/>
              </a:ext>
            </a:extLst>
          </p:cNvPr>
          <p:cNvSpPr txBox="1"/>
          <p:nvPr/>
        </p:nvSpPr>
        <p:spPr>
          <a:xfrm>
            <a:off x="9282372" y="912133"/>
            <a:ext cx="2743201" cy="3785652"/>
          </a:xfrm>
          <a:prstGeom prst="rect">
            <a:avLst/>
          </a:prstGeom>
          <a:noFill/>
          <a:ln>
            <a:solidFill>
              <a:schemeClr val="tx1"/>
            </a:solidFill>
          </a:ln>
        </p:spPr>
        <p:txBody>
          <a:bodyPr wrap="square" rtlCol="0">
            <a:spAutoFit/>
          </a:bodyPr>
          <a:lstStyle/>
          <a:p>
            <a:r>
              <a:rPr lang="en-US" sz="2000" b="1" i="1" dirty="0"/>
              <a:t>CC Meetings </a:t>
            </a:r>
            <a:br>
              <a:rPr lang="en-US" sz="2000" b="1" i="1" dirty="0"/>
            </a:br>
            <a:r>
              <a:rPr lang="en-US" sz="2000" i="1" dirty="0"/>
              <a:t>(TBD by CC): </a:t>
            </a:r>
          </a:p>
          <a:p>
            <a:pPr marL="342900" indent="-342900">
              <a:buFont typeface="+mj-lt"/>
              <a:buAutoNum type="arabicPeriod"/>
            </a:pPr>
            <a:r>
              <a:rPr lang="en-US" sz="2000" i="1" dirty="0"/>
              <a:t>SP-office would suggest meetings every few (~3) months </a:t>
            </a:r>
          </a:p>
          <a:p>
            <a:pPr marL="800100" lvl="1" indent="-342900">
              <a:buFont typeface="Arial" panose="020B0604020202020204" pitchFamily="34" charset="0"/>
              <a:buChar char="•"/>
            </a:pPr>
            <a:r>
              <a:rPr lang="en-US" sz="2000" i="1" dirty="0"/>
              <a:t>In-person meetings should include CC meeting</a:t>
            </a:r>
          </a:p>
          <a:p>
            <a:r>
              <a:rPr lang="en-US" sz="2000" b="1" i="1" dirty="0"/>
              <a:t>Attendance: </a:t>
            </a:r>
            <a:r>
              <a:rPr lang="en-US" sz="2000" i="1" dirty="0"/>
              <a:t>the whole collaboration</a:t>
            </a:r>
          </a:p>
        </p:txBody>
      </p:sp>
      <p:sp>
        <p:nvSpPr>
          <p:cNvPr id="7" name="Footer Placeholder 6">
            <a:extLst>
              <a:ext uri="{FF2B5EF4-FFF2-40B4-BE49-F238E27FC236}">
                <a16:creationId xmlns:a16="http://schemas.microsoft.com/office/drawing/2014/main" id="{29303FD0-2042-A878-4F7E-6703A59686C3}"/>
              </a:ext>
            </a:extLst>
          </p:cNvPr>
          <p:cNvSpPr>
            <a:spLocks noGrp="1"/>
          </p:cNvSpPr>
          <p:nvPr>
            <p:ph type="ftr" sz="quarter" idx="11"/>
          </p:nvPr>
        </p:nvSpPr>
        <p:spPr/>
        <p:txBody>
          <a:bodyPr/>
          <a:lstStyle/>
          <a:p>
            <a:r>
              <a:rPr lang="it-IT"/>
              <a:t>ePIC Management Plan (Lajoie/Dalla Torre)</a:t>
            </a:r>
            <a:endParaRPr lang="en-US"/>
          </a:p>
        </p:txBody>
      </p:sp>
      <p:pic>
        <p:nvPicPr>
          <p:cNvPr id="8" name="Picture 7" descr="Diagram&#10;&#10;Description automatically generated">
            <a:extLst>
              <a:ext uri="{FF2B5EF4-FFF2-40B4-BE49-F238E27FC236}">
                <a16:creationId xmlns:a16="http://schemas.microsoft.com/office/drawing/2014/main" id="{A905BCEC-65C9-A1DE-E467-20053AD765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 y="1316736"/>
            <a:ext cx="8534400" cy="4800600"/>
          </a:xfrm>
          <a:prstGeom prst="rect">
            <a:avLst/>
          </a:prstGeom>
        </p:spPr>
      </p:pic>
      <p:sp>
        <p:nvSpPr>
          <p:cNvPr id="10" name="Rectangle 9">
            <a:extLst>
              <a:ext uri="{FF2B5EF4-FFF2-40B4-BE49-F238E27FC236}">
                <a16:creationId xmlns:a16="http://schemas.microsoft.com/office/drawing/2014/main" id="{E6DF3FE2-8196-DE9F-5101-539803722E66}"/>
              </a:ext>
            </a:extLst>
          </p:cNvPr>
          <p:cNvSpPr/>
          <p:nvPr/>
        </p:nvSpPr>
        <p:spPr>
          <a:xfrm>
            <a:off x="137160" y="3633599"/>
            <a:ext cx="8862171" cy="2210927"/>
          </a:xfrm>
          <a:prstGeom prst="rect">
            <a:avLst/>
          </a:prstGeom>
          <a:no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834859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49EF7-89E2-07DF-6C84-C5734B3E3790}"/>
              </a:ext>
            </a:extLst>
          </p:cNvPr>
          <p:cNvSpPr>
            <a:spLocks noGrp="1"/>
          </p:cNvSpPr>
          <p:nvPr>
            <p:ph type="title"/>
          </p:nvPr>
        </p:nvSpPr>
        <p:spPr>
          <a:xfrm>
            <a:off x="838200" y="222251"/>
            <a:ext cx="10515600" cy="854074"/>
          </a:xfrm>
          <a:solidFill>
            <a:schemeClr val="bg1">
              <a:lumMod val="95000"/>
            </a:schemeClr>
          </a:solidFill>
        </p:spPr>
        <p:txBody>
          <a:bodyPr/>
          <a:lstStyle/>
          <a:p>
            <a:r>
              <a:rPr lang="en-US" dirty="0"/>
              <a:t>The SP Office</a:t>
            </a:r>
          </a:p>
        </p:txBody>
      </p:sp>
      <p:sp>
        <p:nvSpPr>
          <p:cNvPr id="8" name="Title 1">
            <a:extLst>
              <a:ext uri="{FF2B5EF4-FFF2-40B4-BE49-F238E27FC236}">
                <a16:creationId xmlns:a16="http://schemas.microsoft.com/office/drawing/2014/main" id="{00F27D5F-4605-1C3F-6CFC-F4F68D17ADC2}"/>
              </a:ext>
            </a:extLst>
          </p:cNvPr>
          <p:cNvSpPr txBox="1">
            <a:spLocks/>
          </p:cNvSpPr>
          <p:nvPr/>
        </p:nvSpPr>
        <p:spPr>
          <a:xfrm>
            <a:off x="838200" y="1614115"/>
            <a:ext cx="10515600" cy="46850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1"/>
            <a:endParaRPr lang="en-US" sz="2800" dirty="0">
              <a:sym typeface="Wingdings" panose="05000000000000000000" pitchFamily="2" charset="2"/>
            </a:endParaRPr>
          </a:p>
          <a:p>
            <a:pPr marL="571500" indent="-571500">
              <a:buFont typeface="Arial" panose="020B0604020202020204" pitchFamily="34" charset="0"/>
              <a:buChar char="•"/>
            </a:pPr>
            <a:r>
              <a:rPr lang="en-US" sz="2800" dirty="0">
                <a:sym typeface="Wingdings" panose="05000000000000000000" pitchFamily="2" charset="2"/>
              </a:rPr>
              <a:t>SP:  </a:t>
            </a:r>
            <a:r>
              <a:rPr lang="en-US" sz="2800" b="1" dirty="0">
                <a:latin typeface="+mn-lt"/>
                <a:sym typeface="Wingdings" panose="05000000000000000000" pitchFamily="2" charset="2"/>
              </a:rPr>
              <a:t>John Lajoie</a:t>
            </a:r>
          </a:p>
          <a:p>
            <a:pPr marL="571500" indent="-571500">
              <a:buFont typeface="Arial" panose="020B0604020202020204" pitchFamily="34" charset="0"/>
              <a:buChar char="•"/>
            </a:pPr>
            <a:endParaRPr lang="en-US" sz="2800" dirty="0">
              <a:sym typeface="Wingdings" panose="05000000000000000000" pitchFamily="2" charset="2"/>
            </a:endParaRPr>
          </a:p>
          <a:p>
            <a:pPr marL="571500" indent="-571500">
              <a:buFont typeface="Arial" panose="020B0604020202020204" pitchFamily="34" charset="0"/>
              <a:buChar char="•"/>
            </a:pPr>
            <a:r>
              <a:rPr lang="en-US" sz="2800" dirty="0">
                <a:sym typeface="Wingdings" panose="05000000000000000000" pitchFamily="2" charset="2"/>
              </a:rPr>
              <a:t>Deputy SP:  </a:t>
            </a:r>
            <a:r>
              <a:rPr lang="en-US" sz="2800" b="1" dirty="0">
                <a:latin typeface="+mn-lt"/>
                <a:sym typeface="Wingdings" panose="05000000000000000000" pitchFamily="2" charset="2"/>
              </a:rPr>
              <a:t>Silvia Dalla Torre</a:t>
            </a:r>
          </a:p>
          <a:p>
            <a:endParaRPr lang="en-US" sz="2800" b="1" dirty="0">
              <a:sym typeface="Wingdings" panose="05000000000000000000" pitchFamily="2" charset="2"/>
            </a:endParaRPr>
          </a:p>
          <a:p>
            <a:pPr marL="571500" indent="-571500">
              <a:buFont typeface="Arial" panose="020B0604020202020204" pitchFamily="34" charset="0"/>
              <a:buChar char="•"/>
            </a:pPr>
            <a:endParaRPr lang="en-US" sz="2800" dirty="0">
              <a:sym typeface="Wingdings" panose="05000000000000000000" pitchFamily="2" charset="2"/>
            </a:endParaRPr>
          </a:p>
          <a:p>
            <a:pPr marL="571500" indent="-571500">
              <a:buFont typeface="Arial" panose="020B0604020202020204" pitchFamily="34" charset="0"/>
              <a:buChar char="•"/>
            </a:pPr>
            <a:r>
              <a:rPr lang="en-US" sz="2800" dirty="0">
                <a:sym typeface="Wingdings" panose="05000000000000000000" pitchFamily="2" charset="2"/>
              </a:rPr>
              <a:t>Both SP and Deputy SP will dedicate to </a:t>
            </a:r>
            <a:r>
              <a:rPr lang="en-US" sz="2800" dirty="0" err="1">
                <a:sym typeface="Wingdings" panose="05000000000000000000" pitchFamily="2" charset="2"/>
              </a:rPr>
              <a:t>ePIC</a:t>
            </a:r>
            <a:r>
              <a:rPr lang="en-US" sz="2800" dirty="0">
                <a:sym typeface="Wingdings" panose="05000000000000000000" pitchFamily="2" charset="2"/>
              </a:rPr>
              <a:t> &gt; 80% of their professional time</a:t>
            </a:r>
          </a:p>
          <a:p>
            <a:pPr marL="571500" indent="-571500">
              <a:buFont typeface="Arial" panose="020B0604020202020204" pitchFamily="34" charset="0"/>
              <a:buChar char="•"/>
            </a:pPr>
            <a:endParaRPr lang="en-US" sz="2800" dirty="0">
              <a:sym typeface="Wingdings" panose="05000000000000000000" pitchFamily="2" charset="2"/>
            </a:endParaRPr>
          </a:p>
          <a:p>
            <a:pPr marL="571500" indent="-571500">
              <a:buFont typeface="Arial" panose="020B0604020202020204" pitchFamily="34" charset="0"/>
              <a:buChar char="•"/>
            </a:pPr>
            <a:r>
              <a:rPr lang="en-US" sz="2800" dirty="0">
                <a:sym typeface="Wingdings" panose="05000000000000000000" pitchFamily="2" charset="2"/>
              </a:rPr>
              <a:t>Well defined distribution of responsibilities</a:t>
            </a:r>
          </a:p>
        </p:txBody>
      </p:sp>
      <p:sp>
        <p:nvSpPr>
          <p:cNvPr id="3" name="Slide Number Placeholder 2">
            <a:extLst>
              <a:ext uri="{FF2B5EF4-FFF2-40B4-BE49-F238E27FC236}">
                <a16:creationId xmlns:a16="http://schemas.microsoft.com/office/drawing/2014/main" id="{71667170-CBB6-07CF-557B-C00B3CEB9585}"/>
              </a:ext>
            </a:extLst>
          </p:cNvPr>
          <p:cNvSpPr>
            <a:spLocks noGrp="1"/>
          </p:cNvSpPr>
          <p:nvPr>
            <p:ph type="sldNum" sz="quarter" idx="12"/>
          </p:nvPr>
        </p:nvSpPr>
        <p:spPr>
          <a:xfrm>
            <a:off x="8610600" y="6315075"/>
            <a:ext cx="2743200" cy="365125"/>
          </a:xfrm>
        </p:spPr>
        <p:txBody>
          <a:bodyPr/>
          <a:lstStyle/>
          <a:p>
            <a:fld id="{5C1BF830-87C3-42F5-865E-35C573BADD1F}" type="slidenum">
              <a:rPr lang="en-US" smtClean="0"/>
              <a:t>25</a:t>
            </a:fld>
            <a:endParaRPr lang="en-US"/>
          </a:p>
        </p:txBody>
      </p:sp>
      <p:pic>
        <p:nvPicPr>
          <p:cNvPr id="9" name="Picture 8" descr="Text&#10;&#10;Description automatically generated">
            <a:extLst>
              <a:ext uri="{FF2B5EF4-FFF2-40B4-BE49-F238E27FC236}">
                <a16:creationId xmlns:a16="http://schemas.microsoft.com/office/drawing/2014/main" id="{115E02D2-5427-BF07-EF37-B4F39F5D3E9E}"/>
              </a:ext>
            </a:extLst>
          </p:cNvPr>
          <p:cNvPicPr>
            <a:picLocks noChangeAspect="1"/>
          </p:cNvPicPr>
          <p:nvPr/>
        </p:nvPicPr>
        <p:blipFill rotWithShape="1">
          <a:blip r:embed="rId2">
            <a:extLst>
              <a:ext uri="{28A0092B-C50C-407E-A947-70E740481C1C}">
                <a14:useLocalDpi xmlns:a14="http://schemas.microsoft.com/office/drawing/2010/main" val="0"/>
              </a:ext>
            </a:extLst>
          </a:blip>
          <a:srcRect r="10615"/>
          <a:stretch/>
        </p:blipFill>
        <p:spPr>
          <a:xfrm>
            <a:off x="8731719" y="2315532"/>
            <a:ext cx="2974771" cy="1872035"/>
          </a:xfrm>
          <a:prstGeom prst="rect">
            <a:avLst/>
          </a:prstGeom>
        </p:spPr>
      </p:pic>
      <p:pic>
        <p:nvPicPr>
          <p:cNvPr id="6" name="Picture 5" descr="A person holding a game controller&#10;&#10;Description automatically generated with medium confidence">
            <a:extLst>
              <a:ext uri="{FF2B5EF4-FFF2-40B4-BE49-F238E27FC236}">
                <a16:creationId xmlns:a16="http://schemas.microsoft.com/office/drawing/2014/main" id="{1BFA7885-B28A-9B04-C2E6-FDB65A96BC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8395" y="1331471"/>
            <a:ext cx="2896086" cy="1910972"/>
          </a:xfrm>
          <a:prstGeom prst="rect">
            <a:avLst/>
          </a:prstGeom>
        </p:spPr>
      </p:pic>
      <p:sp>
        <p:nvSpPr>
          <p:cNvPr id="4" name="Date Placeholder 3">
            <a:extLst>
              <a:ext uri="{FF2B5EF4-FFF2-40B4-BE49-F238E27FC236}">
                <a16:creationId xmlns:a16="http://schemas.microsoft.com/office/drawing/2014/main" id="{23CAFD97-24C1-B949-2F83-FAFD2FF731C1}"/>
              </a:ext>
            </a:extLst>
          </p:cNvPr>
          <p:cNvSpPr>
            <a:spLocks noGrp="1"/>
          </p:cNvSpPr>
          <p:nvPr>
            <p:ph type="dt" sz="half" idx="10"/>
          </p:nvPr>
        </p:nvSpPr>
        <p:spPr/>
        <p:txBody>
          <a:bodyPr/>
          <a:lstStyle/>
          <a:p>
            <a:r>
              <a:rPr lang="en-US"/>
              <a:t>3/9/2023</a:t>
            </a:r>
          </a:p>
        </p:txBody>
      </p:sp>
      <p:sp>
        <p:nvSpPr>
          <p:cNvPr id="7" name="Footer Placeholder 6">
            <a:extLst>
              <a:ext uri="{FF2B5EF4-FFF2-40B4-BE49-F238E27FC236}">
                <a16:creationId xmlns:a16="http://schemas.microsoft.com/office/drawing/2014/main" id="{844D7651-B8E2-D4A7-D007-4E76C6C8CDB9}"/>
              </a:ext>
            </a:extLst>
          </p:cNvPr>
          <p:cNvSpPr>
            <a:spLocks noGrp="1"/>
          </p:cNvSpPr>
          <p:nvPr>
            <p:ph type="ftr" sz="quarter" idx="11"/>
          </p:nvPr>
        </p:nvSpPr>
        <p:spPr/>
        <p:txBody>
          <a:bodyPr/>
          <a:lstStyle/>
          <a:p>
            <a:r>
              <a:rPr lang="it-IT"/>
              <a:t>ePIC Management Plan (Lajoie/Dalla Torre)</a:t>
            </a:r>
            <a:endParaRPr lang="en-US"/>
          </a:p>
        </p:txBody>
      </p:sp>
    </p:spTree>
    <p:extLst>
      <p:ext uri="{BB962C8B-B14F-4D97-AF65-F5344CB8AC3E}">
        <p14:creationId xmlns:p14="http://schemas.microsoft.com/office/powerpoint/2010/main" val="1056962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49EF7-89E2-07DF-6C84-C5734B3E3790}"/>
              </a:ext>
            </a:extLst>
          </p:cNvPr>
          <p:cNvSpPr>
            <a:spLocks noGrp="1"/>
          </p:cNvSpPr>
          <p:nvPr>
            <p:ph type="title"/>
          </p:nvPr>
        </p:nvSpPr>
        <p:spPr>
          <a:xfrm>
            <a:off x="838200" y="222251"/>
            <a:ext cx="10515600" cy="854074"/>
          </a:xfrm>
          <a:solidFill>
            <a:schemeClr val="bg1">
              <a:lumMod val="95000"/>
            </a:schemeClr>
          </a:solidFill>
        </p:spPr>
        <p:txBody>
          <a:bodyPr>
            <a:normAutofit/>
          </a:bodyPr>
          <a:lstStyle/>
          <a:p>
            <a:r>
              <a:rPr lang="en-US" dirty="0"/>
              <a:t>The SP-Office and Responsibilities</a:t>
            </a:r>
          </a:p>
        </p:txBody>
      </p:sp>
      <p:sp>
        <p:nvSpPr>
          <p:cNvPr id="8" name="Title 1">
            <a:extLst>
              <a:ext uri="{FF2B5EF4-FFF2-40B4-BE49-F238E27FC236}">
                <a16:creationId xmlns:a16="http://schemas.microsoft.com/office/drawing/2014/main" id="{00F27D5F-4605-1C3F-6CFC-F4F68D17ADC2}"/>
              </a:ext>
            </a:extLst>
          </p:cNvPr>
          <p:cNvSpPr txBox="1">
            <a:spLocks/>
          </p:cNvSpPr>
          <p:nvPr/>
        </p:nvSpPr>
        <p:spPr>
          <a:xfrm>
            <a:off x="838200" y="1504060"/>
            <a:ext cx="10515600" cy="4795140"/>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Arial" panose="020B0604020202020204" pitchFamily="34" charset="0"/>
              <a:buChar char="•"/>
            </a:pPr>
            <a:endParaRPr lang="en-US" sz="2600" b="1" dirty="0">
              <a:latin typeface="+mn-lt"/>
            </a:endParaRPr>
          </a:p>
          <a:p>
            <a:r>
              <a:rPr lang="en-US" sz="2800" b="1" dirty="0">
                <a:latin typeface="+mn-lt"/>
              </a:rPr>
              <a:t>SP:</a:t>
            </a:r>
          </a:p>
          <a:p>
            <a:pPr marL="1028700" lvl="1" indent="-571500">
              <a:buFont typeface="Arial" panose="020B0604020202020204" pitchFamily="34" charset="0"/>
              <a:buChar char="•"/>
            </a:pPr>
            <a:r>
              <a:rPr lang="en-US" sz="2600" dirty="0"/>
              <a:t>Represents the Collaboration in all circumstances</a:t>
            </a:r>
          </a:p>
          <a:p>
            <a:pPr marL="1028700" lvl="1" indent="-571500">
              <a:buFont typeface="Arial" panose="020B0604020202020204" pitchFamily="34" charset="0"/>
              <a:buChar char="•"/>
            </a:pPr>
            <a:r>
              <a:rPr lang="en-US" sz="2600" dirty="0"/>
              <a:t>Overall responsibility for </a:t>
            </a:r>
            <a:r>
              <a:rPr lang="en-US" sz="2600" dirty="0" err="1"/>
              <a:t>ePIC</a:t>
            </a:r>
            <a:r>
              <a:rPr lang="en-US" sz="2600" dirty="0"/>
              <a:t> scientific management</a:t>
            </a:r>
          </a:p>
          <a:p>
            <a:pPr marL="1028700" lvl="1" indent="-571500">
              <a:buFont typeface="Arial" panose="020B0604020202020204" pitchFamily="34" charset="0"/>
              <a:buChar char="•"/>
            </a:pPr>
            <a:r>
              <a:rPr lang="en-US" sz="2600" dirty="0"/>
              <a:t>Relationship and communication with EB, PM, CC and its Committees</a:t>
            </a:r>
          </a:p>
          <a:p>
            <a:pPr marL="1028700" lvl="1" indent="-571500">
              <a:buFont typeface="Arial" panose="020B0604020202020204" pitchFamily="34" charset="0"/>
              <a:buChar char="•"/>
            </a:pPr>
            <a:r>
              <a:rPr lang="en-US" sz="2600" dirty="0"/>
              <a:t>Relationship with BNL, </a:t>
            </a:r>
            <a:r>
              <a:rPr lang="en-US" sz="2600" dirty="0" err="1"/>
              <a:t>JLab</a:t>
            </a:r>
            <a:r>
              <a:rPr lang="en-US" sz="2600" dirty="0"/>
              <a:t> and laboratory user groups, university groups</a:t>
            </a:r>
          </a:p>
          <a:p>
            <a:pPr marL="1028700" lvl="1" indent="-571500">
              <a:buFont typeface="Arial" panose="020B0604020202020204" pitchFamily="34" charset="0"/>
              <a:buChar char="•"/>
            </a:pPr>
            <a:r>
              <a:rPr lang="en-US" sz="2600" dirty="0"/>
              <a:t>Raising the visibility of </a:t>
            </a:r>
            <a:r>
              <a:rPr lang="en-US" sz="2600" dirty="0" err="1"/>
              <a:t>ePIC</a:t>
            </a:r>
            <a:r>
              <a:rPr lang="en-US" sz="2600" dirty="0"/>
              <a:t>/EIC worldwide</a:t>
            </a:r>
          </a:p>
          <a:p>
            <a:pPr marL="1028700" lvl="1" indent="-571500">
              <a:buFont typeface="Arial" panose="020B0604020202020204" pitchFamily="34" charset="0"/>
              <a:buChar char="•"/>
            </a:pPr>
            <a:endParaRPr lang="en-US" sz="2800" dirty="0"/>
          </a:p>
          <a:p>
            <a:r>
              <a:rPr lang="en-US" sz="2800" b="1" dirty="0">
                <a:latin typeface="+mn-lt"/>
              </a:rPr>
              <a:t>Deputy SP: </a:t>
            </a:r>
          </a:p>
          <a:p>
            <a:pPr marL="1028700" lvl="1" indent="-571500">
              <a:buFont typeface="Arial" panose="020B0604020202020204" pitchFamily="34" charset="0"/>
              <a:buChar char="•"/>
            </a:pPr>
            <a:r>
              <a:rPr lang="en-US" sz="2600" dirty="0">
                <a:latin typeface="+mn-lt"/>
              </a:rPr>
              <a:t>Communication with the coordinators (TC, PC, CoC) and the </a:t>
            </a:r>
            <a:br>
              <a:rPr lang="en-US" sz="2600" dirty="0">
                <a:latin typeface="+mn-lt"/>
              </a:rPr>
            </a:br>
            <a:r>
              <a:rPr lang="en-US" sz="2600" dirty="0">
                <a:latin typeface="+mn-lt"/>
              </a:rPr>
              <a:t>corresponding board (TIC)</a:t>
            </a:r>
          </a:p>
          <a:p>
            <a:pPr marL="1028700" lvl="1" indent="-571500">
              <a:buFont typeface="Arial" panose="020B0604020202020204" pitchFamily="34" charset="0"/>
              <a:buChar char="•"/>
            </a:pPr>
            <a:r>
              <a:rPr lang="en-US" sz="2600" dirty="0">
                <a:latin typeface="+mn-lt"/>
              </a:rPr>
              <a:t>Managing the detector technology and integration decision process </a:t>
            </a:r>
          </a:p>
          <a:p>
            <a:pPr marL="1028700" lvl="1" indent="-571500">
              <a:buFont typeface="Arial" panose="020B0604020202020204" pitchFamily="34" charset="0"/>
              <a:buChar char="•"/>
            </a:pPr>
            <a:r>
              <a:rPr lang="en-US" sz="2600" dirty="0">
                <a:latin typeface="+mn-lt"/>
              </a:rPr>
              <a:t>Relationship with RRB</a:t>
            </a:r>
          </a:p>
          <a:p>
            <a:pPr marL="1028700" lvl="1" indent="-571500">
              <a:buFont typeface="Arial" panose="020B0604020202020204" pitchFamily="34" charset="0"/>
              <a:buChar char="•"/>
            </a:pPr>
            <a:r>
              <a:rPr lang="en-US" sz="2600" dirty="0"/>
              <a:t>R</a:t>
            </a:r>
            <a:r>
              <a:rPr lang="en-US" sz="2600" dirty="0">
                <a:latin typeface="+mn-lt"/>
              </a:rPr>
              <a:t>elationships with Institutes/Groups concerning effective FTE and in-kind</a:t>
            </a:r>
          </a:p>
          <a:p>
            <a:pPr marL="1028700" lvl="1" indent="-571500">
              <a:buFont typeface="Arial" panose="020B0604020202020204" pitchFamily="34" charset="0"/>
              <a:buChar char="•"/>
            </a:pPr>
            <a:endParaRPr lang="en-US" sz="2600" dirty="0"/>
          </a:p>
          <a:p>
            <a:pPr lvl="1"/>
            <a:endParaRPr lang="en-US" sz="2600" dirty="0"/>
          </a:p>
          <a:p>
            <a:r>
              <a:rPr lang="en-US" sz="2800" b="1" dirty="0">
                <a:latin typeface="+mn-lt"/>
              </a:rPr>
              <a:t>Joint Responsibilities: </a:t>
            </a:r>
            <a:endParaRPr lang="en-US" sz="2600" dirty="0">
              <a:latin typeface="+mn-lt"/>
            </a:endParaRPr>
          </a:p>
          <a:p>
            <a:pPr marL="1028700" lvl="1" indent="-571500">
              <a:buFont typeface="Arial" panose="020B0604020202020204" pitchFamily="34" charset="0"/>
              <a:buChar char="•"/>
            </a:pPr>
            <a:r>
              <a:rPr lang="en-US" sz="2600" dirty="0">
                <a:latin typeface="+mn-lt"/>
              </a:rPr>
              <a:t>We plan to work as a collegial team.  The areas above are intended as guidelines to make the work </a:t>
            </a:r>
            <a:r>
              <a:rPr lang="en-US" sz="2600" dirty="0"/>
              <a:t>efficient.  </a:t>
            </a:r>
          </a:p>
          <a:p>
            <a:pPr marL="571500" indent="-571500">
              <a:buFont typeface="Arial" panose="020B0604020202020204" pitchFamily="34" charset="0"/>
              <a:buChar char="•"/>
            </a:pPr>
            <a:endParaRPr lang="en-US" sz="2600" dirty="0">
              <a:latin typeface="+mn-lt"/>
            </a:endParaRPr>
          </a:p>
          <a:p>
            <a:pPr marL="571500" indent="-571500">
              <a:buFont typeface="Arial" panose="020B0604020202020204" pitchFamily="34" charset="0"/>
              <a:buChar char="•"/>
            </a:pPr>
            <a:endParaRPr lang="en-US" sz="2800" dirty="0"/>
          </a:p>
        </p:txBody>
      </p:sp>
      <p:sp>
        <p:nvSpPr>
          <p:cNvPr id="3" name="Slide Number Placeholder 2">
            <a:extLst>
              <a:ext uri="{FF2B5EF4-FFF2-40B4-BE49-F238E27FC236}">
                <a16:creationId xmlns:a16="http://schemas.microsoft.com/office/drawing/2014/main" id="{71667170-CBB6-07CF-557B-C00B3CEB9585}"/>
              </a:ext>
            </a:extLst>
          </p:cNvPr>
          <p:cNvSpPr>
            <a:spLocks noGrp="1"/>
          </p:cNvSpPr>
          <p:nvPr>
            <p:ph type="sldNum" sz="quarter" idx="12"/>
          </p:nvPr>
        </p:nvSpPr>
        <p:spPr/>
        <p:txBody>
          <a:bodyPr/>
          <a:lstStyle/>
          <a:p>
            <a:fld id="{5C1BF830-87C3-42F5-865E-35C573BADD1F}" type="slidenum">
              <a:rPr lang="en-US" smtClean="0"/>
              <a:t>26</a:t>
            </a:fld>
            <a:endParaRPr lang="en-US"/>
          </a:p>
        </p:txBody>
      </p:sp>
      <p:sp>
        <p:nvSpPr>
          <p:cNvPr id="4" name="Date Placeholder 3">
            <a:extLst>
              <a:ext uri="{FF2B5EF4-FFF2-40B4-BE49-F238E27FC236}">
                <a16:creationId xmlns:a16="http://schemas.microsoft.com/office/drawing/2014/main" id="{92AF2A8F-9EF4-4CB5-971F-88B54A9FD907}"/>
              </a:ext>
            </a:extLst>
          </p:cNvPr>
          <p:cNvSpPr>
            <a:spLocks noGrp="1"/>
          </p:cNvSpPr>
          <p:nvPr>
            <p:ph type="dt" sz="half" idx="10"/>
          </p:nvPr>
        </p:nvSpPr>
        <p:spPr/>
        <p:txBody>
          <a:bodyPr/>
          <a:lstStyle/>
          <a:p>
            <a:r>
              <a:rPr lang="en-US"/>
              <a:t>3/9/2023</a:t>
            </a:r>
          </a:p>
        </p:txBody>
      </p:sp>
      <p:sp>
        <p:nvSpPr>
          <p:cNvPr id="6" name="Footer Placeholder 5">
            <a:extLst>
              <a:ext uri="{FF2B5EF4-FFF2-40B4-BE49-F238E27FC236}">
                <a16:creationId xmlns:a16="http://schemas.microsoft.com/office/drawing/2014/main" id="{2294EC62-0B44-756A-EB69-27DA8E4893DF}"/>
              </a:ext>
            </a:extLst>
          </p:cNvPr>
          <p:cNvSpPr>
            <a:spLocks noGrp="1"/>
          </p:cNvSpPr>
          <p:nvPr>
            <p:ph type="ftr" sz="quarter" idx="11"/>
          </p:nvPr>
        </p:nvSpPr>
        <p:spPr/>
        <p:txBody>
          <a:bodyPr/>
          <a:lstStyle/>
          <a:p>
            <a:r>
              <a:rPr lang="it-IT"/>
              <a:t>ePIC Management Plan (Lajoie/Dalla Torre)</a:t>
            </a:r>
            <a:endParaRPr lang="en-US"/>
          </a:p>
        </p:txBody>
      </p:sp>
    </p:spTree>
    <p:extLst>
      <p:ext uri="{BB962C8B-B14F-4D97-AF65-F5344CB8AC3E}">
        <p14:creationId xmlns:p14="http://schemas.microsoft.com/office/powerpoint/2010/main" val="9872469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49EF7-89E2-07DF-6C84-C5734B3E3790}"/>
              </a:ext>
            </a:extLst>
          </p:cNvPr>
          <p:cNvSpPr>
            <a:spLocks noGrp="1"/>
          </p:cNvSpPr>
          <p:nvPr>
            <p:ph type="title"/>
          </p:nvPr>
        </p:nvSpPr>
        <p:spPr>
          <a:xfrm>
            <a:off x="838200" y="365126"/>
            <a:ext cx="10515600" cy="812886"/>
          </a:xfrm>
          <a:solidFill>
            <a:schemeClr val="bg1">
              <a:lumMod val="95000"/>
            </a:schemeClr>
          </a:solidFill>
        </p:spPr>
        <p:txBody>
          <a:bodyPr>
            <a:normAutofit/>
          </a:bodyPr>
          <a:lstStyle/>
          <a:p>
            <a:r>
              <a:rPr lang="en-US" dirty="0"/>
              <a:t>Increasing International Engagement</a:t>
            </a:r>
          </a:p>
        </p:txBody>
      </p:sp>
      <p:sp>
        <p:nvSpPr>
          <p:cNvPr id="6" name="Content Placeholder 5">
            <a:extLst>
              <a:ext uri="{FF2B5EF4-FFF2-40B4-BE49-F238E27FC236}">
                <a16:creationId xmlns:a16="http://schemas.microsoft.com/office/drawing/2014/main" id="{D9978D4A-FCD6-EF7C-1DB4-FB58FCE7E0A6}"/>
              </a:ext>
            </a:extLst>
          </p:cNvPr>
          <p:cNvSpPr>
            <a:spLocks noGrp="1"/>
          </p:cNvSpPr>
          <p:nvPr>
            <p:ph idx="1"/>
          </p:nvPr>
        </p:nvSpPr>
        <p:spPr>
          <a:xfrm>
            <a:off x="838200" y="1446910"/>
            <a:ext cx="10515600" cy="4730053"/>
          </a:xfrm>
        </p:spPr>
        <p:txBody>
          <a:bodyPr/>
          <a:lstStyle/>
          <a:p>
            <a:r>
              <a:rPr lang="en-US" dirty="0" err="1"/>
              <a:t>ePIC</a:t>
            </a:r>
            <a:r>
              <a:rPr lang="en-US" dirty="0"/>
              <a:t> will need strong international engagement in order to succeed!</a:t>
            </a:r>
          </a:p>
          <a:p>
            <a:r>
              <a:rPr lang="en-US" dirty="0"/>
              <a:t>Role of the Spokesperson’s Office: </a:t>
            </a:r>
          </a:p>
          <a:p>
            <a:pPr lvl="1"/>
            <a:r>
              <a:rPr lang="en-US" dirty="0"/>
              <a:t>Outreach/encourage participation in </a:t>
            </a:r>
            <a:r>
              <a:rPr lang="en-US" dirty="0" err="1"/>
              <a:t>ePIC</a:t>
            </a:r>
            <a:endParaRPr lang="en-US" dirty="0"/>
          </a:p>
          <a:p>
            <a:pPr lvl="1"/>
            <a:r>
              <a:rPr lang="en-US" dirty="0"/>
              <a:t>Help nuclear physics communities raise EIC visibility in their home countries</a:t>
            </a:r>
          </a:p>
          <a:p>
            <a:pPr lvl="1"/>
            <a:r>
              <a:rPr lang="en-US" dirty="0"/>
              <a:t>Support international groups by helping them engage with </a:t>
            </a:r>
            <a:r>
              <a:rPr lang="en-US" dirty="0" err="1"/>
              <a:t>ePIC</a:t>
            </a:r>
            <a:r>
              <a:rPr lang="en-US" dirty="0"/>
              <a:t>, match their talents and capabilities to work that need to be done</a:t>
            </a:r>
          </a:p>
          <a:p>
            <a:pPr lvl="2"/>
            <a:r>
              <a:rPr lang="en-US" dirty="0"/>
              <a:t>Provide assistance/training to students and postdocs integrating into WG’s</a:t>
            </a:r>
          </a:p>
          <a:p>
            <a:pPr lvl="2"/>
            <a:r>
              <a:rPr lang="en-US" dirty="0"/>
              <a:t>Help with laboratory appointments, access to resources </a:t>
            </a:r>
          </a:p>
          <a:p>
            <a:pPr lvl="1"/>
            <a:r>
              <a:rPr lang="en-US" dirty="0"/>
              <a:t>Assist Project with coordinating planning for international contributions</a:t>
            </a:r>
          </a:p>
          <a:p>
            <a:pPr lvl="2"/>
            <a:r>
              <a:rPr lang="en-US" dirty="0"/>
              <a:t>Especially workforce in international groups</a:t>
            </a:r>
          </a:p>
          <a:p>
            <a:pPr lvl="1"/>
            <a:r>
              <a:rPr lang="en-US" dirty="0"/>
              <a:t>Support the efforts of the Project in the RRB</a:t>
            </a:r>
          </a:p>
        </p:txBody>
      </p:sp>
      <p:sp>
        <p:nvSpPr>
          <p:cNvPr id="4" name="Date Placeholder 3">
            <a:extLst>
              <a:ext uri="{FF2B5EF4-FFF2-40B4-BE49-F238E27FC236}">
                <a16:creationId xmlns:a16="http://schemas.microsoft.com/office/drawing/2014/main" id="{92AF2A8F-9EF4-4CB5-971F-88B54A9FD907}"/>
              </a:ext>
            </a:extLst>
          </p:cNvPr>
          <p:cNvSpPr>
            <a:spLocks noGrp="1"/>
          </p:cNvSpPr>
          <p:nvPr>
            <p:ph type="dt" sz="half" idx="10"/>
          </p:nvPr>
        </p:nvSpPr>
        <p:spPr/>
        <p:txBody>
          <a:bodyPr/>
          <a:lstStyle/>
          <a:p>
            <a:r>
              <a:rPr lang="en-US"/>
              <a:t>3/9/2023</a:t>
            </a:r>
          </a:p>
        </p:txBody>
      </p:sp>
      <p:sp>
        <p:nvSpPr>
          <p:cNvPr id="3" name="Slide Number Placeholder 2">
            <a:extLst>
              <a:ext uri="{FF2B5EF4-FFF2-40B4-BE49-F238E27FC236}">
                <a16:creationId xmlns:a16="http://schemas.microsoft.com/office/drawing/2014/main" id="{71667170-CBB6-07CF-557B-C00B3CEB9585}"/>
              </a:ext>
            </a:extLst>
          </p:cNvPr>
          <p:cNvSpPr>
            <a:spLocks noGrp="1"/>
          </p:cNvSpPr>
          <p:nvPr>
            <p:ph type="sldNum" sz="quarter" idx="12"/>
          </p:nvPr>
        </p:nvSpPr>
        <p:spPr/>
        <p:txBody>
          <a:bodyPr/>
          <a:lstStyle/>
          <a:p>
            <a:fld id="{5C1BF830-87C3-42F5-865E-35C573BADD1F}" type="slidenum">
              <a:rPr lang="en-US" smtClean="0"/>
              <a:t>27</a:t>
            </a:fld>
            <a:endParaRPr lang="en-US"/>
          </a:p>
        </p:txBody>
      </p:sp>
      <p:sp>
        <p:nvSpPr>
          <p:cNvPr id="8" name="Title 1">
            <a:extLst>
              <a:ext uri="{FF2B5EF4-FFF2-40B4-BE49-F238E27FC236}">
                <a16:creationId xmlns:a16="http://schemas.microsoft.com/office/drawing/2014/main" id="{00F27D5F-4605-1C3F-6CFC-F4F68D17ADC2}"/>
              </a:ext>
            </a:extLst>
          </p:cNvPr>
          <p:cNvSpPr txBox="1">
            <a:spLocks/>
          </p:cNvSpPr>
          <p:nvPr/>
        </p:nvSpPr>
        <p:spPr>
          <a:xfrm>
            <a:off x="838200" y="1504060"/>
            <a:ext cx="10515600" cy="47951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600" dirty="0">
              <a:latin typeface="+mn-lt"/>
            </a:endParaRPr>
          </a:p>
          <a:p>
            <a:pPr marL="571500" indent="-571500">
              <a:buFont typeface="Arial" panose="020B0604020202020204" pitchFamily="34" charset="0"/>
              <a:buChar char="•"/>
            </a:pPr>
            <a:endParaRPr lang="en-US" sz="2800" dirty="0"/>
          </a:p>
        </p:txBody>
      </p:sp>
      <p:sp>
        <p:nvSpPr>
          <p:cNvPr id="7" name="Footer Placeholder 6">
            <a:extLst>
              <a:ext uri="{FF2B5EF4-FFF2-40B4-BE49-F238E27FC236}">
                <a16:creationId xmlns:a16="http://schemas.microsoft.com/office/drawing/2014/main" id="{17AD80AD-BC73-3270-82EB-45A22ED8B320}"/>
              </a:ext>
            </a:extLst>
          </p:cNvPr>
          <p:cNvSpPr>
            <a:spLocks noGrp="1"/>
          </p:cNvSpPr>
          <p:nvPr>
            <p:ph type="ftr" sz="quarter" idx="11"/>
          </p:nvPr>
        </p:nvSpPr>
        <p:spPr/>
        <p:txBody>
          <a:bodyPr/>
          <a:lstStyle/>
          <a:p>
            <a:r>
              <a:rPr lang="it-IT"/>
              <a:t>ePIC Management Plan (Lajoie/Dalla Torre)</a:t>
            </a:r>
            <a:endParaRPr lang="en-US"/>
          </a:p>
        </p:txBody>
      </p:sp>
    </p:spTree>
    <p:extLst>
      <p:ext uri="{BB962C8B-B14F-4D97-AF65-F5344CB8AC3E}">
        <p14:creationId xmlns:p14="http://schemas.microsoft.com/office/powerpoint/2010/main" val="2225551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49EF7-89E2-07DF-6C84-C5734B3E3790}"/>
              </a:ext>
            </a:extLst>
          </p:cNvPr>
          <p:cNvSpPr>
            <a:spLocks noGrp="1"/>
          </p:cNvSpPr>
          <p:nvPr>
            <p:ph type="title"/>
          </p:nvPr>
        </p:nvSpPr>
        <p:spPr>
          <a:xfrm>
            <a:off x="838200" y="365126"/>
            <a:ext cx="10515600" cy="812886"/>
          </a:xfrm>
          <a:solidFill>
            <a:schemeClr val="bg1">
              <a:lumMod val="95000"/>
            </a:schemeClr>
          </a:solidFill>
        </p:spPr>
        <p:txBody>
          <a:bodyPr>
            <a:normAutofit/>
          </a:bodyPr>
          <a:lstStyle/>
          <a:p>
            <a:r>
              <a:rPr lang="en-US" dirty="0"/>
              <a:t>Community</a:t>
            </a:r>
          </a:p>
        </p:txBody>
      </p:sp>
      <p:sp>
        <p:nvSpPr>
          <p:cNvPr id="6" name="Content Placeholder 5">
            <a:extLst>
              <a:ext uri="{FF2B5EF4-FFF2-40B4-BE49-F238E27FC236}">
                <a16:creationId xmlns:a16="http://schemas.microsoft.com/office/drawing/2014/main" id="{D9978D4A-FCD6-EF7C-1DB4-FB58FCE7E0A6}"/>
              </a:ext>
            </a:extLst>
          </p:cNvPr>
          <p:cNvSpPr>
            <a:spLocks noGrp="1"/>
          </p:cNvSpPr>
          <p:nvPr>
            <p:ph idx="1"/>
          </p:nvPr>
        </p:nvSpPr>
        <p:spPr>
          <a:xfrm>
            <a:off x="838200" y="1322364"/>
            <a:ext cx="10515600" cy="4854600"/>
          </a:xfrm>
        </p:spPr>
        <p:txBody>
          <a:bodyPr>
            <a:normAutofit fontScale="85000" lnSpcReduction="20000"/>
          </a:bodyPr>
          <a:lstStyle/>
          <a:p>
            <a:r>
              <a:rPr lang="en-US" dirty="0"/>
              <a:t>To be successful we will not only need to grow the ePIC Collaboration but take full advantage of the skills, talents, and capabilities of all our collaborators</a:t>
            </a:r>
          </a:p>
          <a:p>
            <a:pPr lvl="1"/>
            <a:r>
              <a:rPr lang="en-US" dirty="0"/>
              <a:t>Silvia and I are dedicated to making ePIC a collegial, friendly, safe, and welcoming environment for everyone</a:t>
            </a:r>
          </a:p>
          <a:p>
            <a:pPr lvl="1"/>
            <a:r>
              <a:rPr lang="en-US" dirty="0"/>
              <a:t>It is critical to build this into ePIC culture from the very beginning!</a:t>
            </a:r>
          </a:p>
          <a:p>
            <a:r>
              <a:rPr lang="en-US" dirty="0"/>
              <a:t>Support the CC in developing a strong Code of Conduct</a:t>
            </a:r>
          </a:p>
          <a:p>
            <a:pPr lvl="1"/>
            <a:r>
              <a:rPr lang="en-US" dirty="0"/>
              <a:t>The ePIC charter includes concrete provisions to address misconduct</a:t>
            </a:r>
          </a:p>
          <a:p>
            <a:pPr lvl="1"/>
            <a:r>
              <a:rPr lang="en-US" dirty="0"/>
              <a:t>Code of Conduct should be developed quickly as a policy document</a:t>
            </a:r>
          </a:p>
          <a:p>
            <a:r>
              <a:rPr lang="en-US" dirty="0"/>
              <a:t>Support the CC in appointing a Talks Committee </a:t>
            </a:r>
          </a:p>
          <a:p>
            <a:pPr lvl="1"/>
            <a:r>
              <a:rPr lang="en-US" dirty="0"/>
              <a:t>Track assignment of talks, ensure an equitable distribution across all groups</a:t>
            </a:r>
          </a:p>
          <a:p>
            <a:r>
              <a:rPr lang="en-US" dirty="0"/>
              <a:t>Support the professional development of junior scientists</a:t>
            </a:r>
          </a:p>
          <a:p>
            <a:pPr lvl="1"/>
            <a:r>
              <a:rPr lang="en-US" dirty="0"/>
              <a:t>Provide opportunities for leadership and recognition</a:t>
            </a:r>
          </a:p>
          <a:p>
            <a:r>
              <a:rPr lang="en-US" dirty="0"/>
              <a:t>Facilitate participation in ePIC</a:t>
            </a:r>
          </a:p>
          <a:p>
            <a:pPr lvl="1"/>
            <a:r>
              <a:rPr lang="en-US" dirty="0"/>
              <a:t>While some can dedicate all their time to ePIC, many will have to balance ongoing commitments. Make sure that everyone can contribute to the best of their ability. </a:t>
            </a:r>
          </a:p>
        </p:txBody>
      </p:sp>
      <p:sp>
        <p:nvSpPr>
          <p:cNvPr id="4" name="Date Placeholder 3">
            <a:extLst>
              <a:ext uri="{FF2B5EF4-FFF2-40B4-BE49-F238E27FC236}">
                <a16:creationId xmlns:a16="http://schemas.microsoft.com/office/drawing/2014/main" id="{92AF2A8F-9EF4-4CB5-971F-88B54A9FD907}"/>
              </a:ext>
            </a:extLst>
          </p:cNvPr>
          <p:cNvSpPr>
            <a:spLocks noGrp="1"/>
          </p:cNvSpPr>
          <p:nvPr>
            <p:ph type="dt" sz="half" idx="10"/>
          </p:nvPr>
        </p:nvSpPr>
        <p:spPr/>
        <p:txBody>
          <a:bodyPr/>
          <a:lstStyle/>
          <a:p>
            <a:r>
              <a:rPr lang="en-US"/>
              <a:t>3/9/2023</a:t>
            </a:r>
          </a:p>
        </p:txBody>
      </p:sp>
      <p:sp>
        <p:nvSpPr>
          <p:cNvPr id="3" name="Slide Number Placeholder 2">
            <a:extLst>
              <a:ext uri="{FF2B5EF4-FFF2-40B4-BE49-F238E27FC236}">
                <a16:creationId xmlns:a16="http://schemas.microsoft.com/office/drawing/2014/main" id="{71667170-CBB6-07CF-557B-C00B3CEB9585}"/>
              </a:ext>
            </a:extLst>
          </p:cNvPr>
          <p:cNvSpPr>
            <a:spLocks noGrp="1"/>
          </p:cNvSpPr>
          <p:nvPr>
            <p:ph type="sldNum" sz="quarter" idx="12"/>
          </p:nvPr>
        </p:nvSpPr>
        <p:spPr/>
        <p:txBody>
          <a:bodyPr/>
          <a:lstStyle/>
          <a:p>
            <a:fld id="{5C1BF830-87C3-42F5-865E-35C573BADD1F}" type="slidenum">
              <a:rPr lang="en-US" smtClean="0"/>
              <a:t>28</a:t>
            </a:fld>
            <a:endParaRPr lang="en-US"/>
          </a:p>
        </p:txBody>
      </p:sp>
      <p:sp>
        <p:nvSpPr>
          <p:cNvPr id="8" name="Title 1">
            <a:extLst>
              <a:ext uri="{FF2B5EF4-FFF2-40B4-BE49-F238E27FC236}">
                <a16:creationId xmlns:a16="http://schemas.microsoft.com/office/drawing/2014/main" id="{00F27D5F-4605-1C3F-6CFC-F4F68D17ADC2}"/>
              </a:ext>
            </a:extLst>
          </p:cNvPr>
          <p:cNvSpPr txBox="1">
            <a:spLocks/>
          </p:cNvSpPr>
          <p:nvPr/>
        </p:nvSpPr>
        <p:spPr>
          <a:xfrm>
            <a:off x="838200" y="1504060"/>
            <a:ext cx="10515600" cy="47951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600" dirty="0">
              <a:latin typeface="+mn-lt"/>
            </a:endParaRPr>
          </a:p>
          <a:p>
            <a:pPr marL="571500" indent="-571500">
              <a:buFont typeface="Arial" panose="020B0604020202020204" pitchFamily="34" charset="0"/>
              <a:buChar char="•"/>
            </a:pPr>
            <a:endParaRPr lang="en-US" sz="2800" dirty="0"/>
          </a:p>
        </p:txBody>
      </p:sp>
      <p:sp>
        <p:nvSpPr>
          <p:cNvPr id="7" name="Footer Placeholder 6">
            <a:extLst>
              <a:ext uri="{FF2B5EF4-FFF2-40B4-BE49-F238E27FC236}">
                <a16:creationId xmlns:a16="http://schemas.microsoft.com/office/drawing/2014/main" id="{8BCA0019-D1AC-BD93-830F-544D0CC2041B}"/>
              </a:ext>
            </a:extLst>
          </p:cNvPr>
          <p:cNvSpPr>
            <a:spLocks noGrp="1"/>
          </p:cNvSpPr>
          <p:nvPr>
            <p:ph type="ftr" sz="quarter" idx="11"/>
          </p:nvPr>
        </p:nvSpPr>
        <p:spPr/>
        <p:txBody>
          <a:bodyPr/>
          <a:lstStyle/>
          <a:p>
            <a:r>
              <a:rPr lang="it-IT"/>
              <a:t>ePIC Management Plan (Lajoie/Dalla Torre)</a:t>
            </a:r>
            <a:endParaRPr lang="en-US"/>
          </a:p>
        </p:txBody>
      </p:sp>
    </p:spTree>
    <p:extLst>
      <p:ext uri="{BB962C8B-B14F-4D97-AF65-F5344CB8AC3E}">
        <p14:creationId xmlns:p14="http://schemas.microsoft.com/office/powerpoint/2010/main" val="19475515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49EF7-89E2-07DF-6C84-C5734B3E3790}"/>
              </a:ext>
            </a:extLst>
          </p:cNvPr>
          <p:cNvSpPr>
            <a:spLocks noGrp="1"/>
          </p:cNvSpPr>
          <p:nvPr>
            <p:ph type="title"/>
          </p:nvPr>
        </p:nvSpPr>
        <p:spPr>
          <a:xfrm>
            <a:off x="838199" y="222251"/>
            <a:ext cx="10858169" cy="854074"/>
          </a:xfrm>
          <a:solidFill>
            <a:schemeClr val="bg1">
              <a:lumMod val="95000"/>
            </a:schemeClr>
          </a:solidFill>
        </p:spPr>
        <p:txBody>
          <a:bodyPr>
            <a:normAutofit/>
          </a:bodyPr>
          <a:lstStyle/>
          <a:p>
            <a:r>
              <a:rPr lang="en-US" dirty="0" err="1"/>
              <a:t>ePIC</a:t>
            </a:r>
            <a:r>
              <a:rPr lang="en-US" dirty="0"/>
              <a:t> Relationship with PM </a:t>
            </a:r>
            <a:r>
              <a:rPr lang="en-US" sz="3600" dirty="0"/>
              <a:t>(via SP supported by CC)</a:t>
            </a:r>
          </a:p>
        </p:txBody>
      </p:sp>
      <p:sp>
        <p:nvSpPr>
          <p:cNvPr id="8" name="Title 1">
            <a:extLst>
              <a:ext uri="{FF2B5EF4-FFF2-40B4-BE49-F238E27FC236}">
                <a16:creationId xmlns:a16="http://schemas.microsoft.com/office/drawing/2014/main" id="{00F27D5F-4605-1C3F-6CFC-F4F68D17ADC2}"/>
              </a:ext>
            </a:extLst>
          </p:cNvPr>
          <p:cNvSpPr txBox="1">
            <a:spLocks/>
          </p:cNvSpPr>
          <p:nvPr/>
        </p:nvSpPr>
        <p:spPr>
          <a:xfrm>
            <a:off x="838200" y="1076325"/>
            <a:ext cx="10515600" cy="5222875"/>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600" b="1" dirty="0">
              <a:latin typeface="+mn-lt"/>
            </a:endParaRPr>
          </a:p>
          <a:p>
            <a:endParaRPr lang="en-US" sz="2600" b="1" dirty="0">
              <a:latin typeface="+mn-lt"/>
            </a:endParaRPr>
          </a:p>
          <a:p>
            <a:r>
              <a:rPr lang="en-US" sz="2600" b="1" dirty="0">
                <a:latin typeface="+mn-lt"/>
              </a:rPr>
              <a:t>Major Guidelines:</a:t>
            </a:r>
          </a:p>
          <a:p>
            <a:pPr lvl="1"/>
            <a:endParaRPr lang="en-US" sz="2600" dirty="0">
              <a:latin typeface="+mn-lt"/>
            </a:endParaRPr>
          </a:p>
          <a:p>
            <a:pPr marL="914400" lvl="1" indent="-457200">
              <a:buFont typeface="Arial" panose="020B0604020202020204" pitchFamily="34" charset="0"/>
              <a:buChar char="•"/>
            </a:pPr>
            <a:r>
              <a:rPr lang="en-US" sz="2600" dirty="0"/>
              <a:t>Work with EIC PM to ensure the realization of the full EIC science program in the ePIC detector</a:t>
            </a:r>
          </a:p>
          <a:p>
            <a:pPr marL="1371600" lvl="2" indent="-457200">
              <a:buFont typeface="Arial" panose="020B0604020202020204" pitchFamily="34" charset="0"/>
              <a:buChar char="•"/>
            </a:pPr>
            <a:r>
              <a:rPr lang="en-US" sz="2600" dirty="0"/>
              <a:t>PTR an ex-officio member of the TIC</a:t>
            </a:r>
          </a:p>
          <a:p>
            <a:pPr marL="1371600" lvl="2" indent="-457200">
              <a:buFont typeface="Arial" panose="020B0604020202020204" pitchFamily="34" charset="0"/>
              <a:buChar char="•"/>
            </a:pPr>
            <a:r>
              <a:rPr lang="en-US" sz="2600" dirty="0"/>
              <a:t>Detector Subsystem Collaborations work in concert with EIC CAMs</a:t>
            </a:r>
          </a:p>
          <a:p>
            <a:pPr marL="914400" lvl="1" indent="-457200">
              <a:buFont typeface="Arial" panose="020B0604020202020204" pitchFamily="34" charset="0"/>
              <a:buChar char="•"/>
            </a:pPr>
            <a:r>
              <a:rPr lang="en-US" sz="2600" dirty="0">
                <a:latin typeface="+mn-lt"/>
              </a:rPr>
              <a:t>Facilitate communication to ensure transparency </a:t>
            </a:r>
            <a:r>
              <a:rPr lang="en-US" sz="2600" dirty="0"/>
              <a:t>in project </a:t>
            </a:r>
            <a:r>
              <a:rPr lang="en-US" sz="2600" dirty="0">
                <a:latin typeface="+mn-lt"/>
              </a:rPr>
              <a:t>decisions and the prompt exchange of information</a:t>
            </a:r>
          </a:p>
          <a:p>
            <a:pPr marL="914400" lvl="1" indent="-457200">
              <a:buFont typeface="Arial" panose="020B0604020202020204" pitchFamily="34" charset="0"/>
              <a:buChar char="•"/>
            </a:pPr>
            <a:r>
              <a:rPr lang="en-US" sz="2600" dirty="0"/>
              <a:t>Ensure that </a:t>
            </a:r>
            <a:r>
              <a:rPr lang="en-US" sz="2600" dirty="0" err="1"/>
              <a:t>ePIC</a:t>
            </a:r>
            <a:r>
              <a:rPr lang="en-US" sz="2600" dirty="0"/>
              <a:t> responds in a timely and complete manner to </a:t>
            </a:r>
            <a:br>
              <a:rPr lang="en-US" sz="2600" dirty="0"/>
            </a:br>
            <a:r>
              <a:rPr lang="en-US" sz="2600" dirty="0"/>
              <a:t>EIC PM requests </a:t>
            </a:r>
          </a:p>
          <a:p>
            <a:pPr marL="914400" lvl="1" indent="-457200">
              <a:buFont typeface="Arial" panose="020B0604020202020204" pitchFamily="34" charset="0"/>
              <a:buChar char="•"/>
            </a:pPr>
            <a:r>
              <a:rPr lang="en-US" sz="2600" dirty="0"/>
              <a:t>Provide the link between the</a:t>
            </a:r>
            <a:r>
              <a:rPr lang="en-US" sz="2600" dirty="0">
                <a:latin typeface="+mn-lt"/>
              </a:rPr>
              <a:t> </a:t>
            </a:r>
            <a:r>
              <a:rPr lang="en-US" sz="2600" dirty="0"/>
              <a:t>c</a:t>
            </a:r>
            <a:r>
              <a:rPr lang="en-US" sz="2600" dirty="0">
                <a:latin typeface="+mn-lt"/>
              </a:rPr>
              <a:t>ollaboration and </a:t>
            </a:r>
            <a:r>
              <a:rPr lang="en-US" sz="2600" dirty="0"/>
              <a:t>EIC</a:t>
            </a:r>
            <a:r>
              <a:rPr lang="en-US" sz="2600" dirty="0">
                <a:latin typeface="+mn-lt"/>
              </a:rPr>
              <a:t> PM to guarantee a constructive and friendly environment for </a:t>
            </a:r>
            <a:r>
              <a:rPr lang="en-US" sz="2600" dirty="0" err="1">
                <a:latin typeface="+mn-lt"/>
              </a:rPr>
              <a:t>ePIC</a:t>
            </a:r>
            <a:endParaRPr lang="en-US" sz="2600" dirty="0"/>
          </a:p>
          <a:p>
            <a:pPr marL="914400" lvl="1" indent="-457200">
              <a:buFont typeface="Arial" panose="020B0604020202020204" pitchFamily="34" charset="0"/>
              <a:buChar char="•"/>
            </a:pPr>
            <a:r>
              <a:rPr lang="en-US" sz="2600" dirty="0">
                <a:latin typeface="+mn-lt"/>
              </a:rPr>
              <a:t>Support </a:t>
            </a:r>
            <a:r>
              <a:rPr lang="en-US" sz="2600" dirty="0"/>
              <a:t>collaboration proposals to PM</a:t>
            </a:r>
            <a:endParaRPr lang="en-US" sz="2600" dirty="0">
              <a:latin typeface="+mn-lt"/>
            </a:endParaRPr>
          </a:p>
          <a:p>
            <a:pPr marL="914400" lvl="1" indent="-457200">
              <a:buFont typeface="Arial" panose="020B0604020202020204" pitchFamily="34" charset="0"/>
              <a:buChar char="•"/>
            </a:pPr>
            <a:r>
              <a:rPr lang="en-US" sz="2600" dirty="0"/>
              <a:t>Maintain a c</a:t>
            </a:r>
            <a:r>
              <a:rPr lang="en-US" sz="2600" dirty="0">
                <a:latin typeface="+mn-lt"/>
              </a:rPr>
              <a:t>onstructive and cooperative attitude</a:t>
            </a:r>
            <a:endParaRPr lang="en-US" sz="2600" dirty="0"/>
          </a:p>
          <a:p>
            <a:pPr marL="571500" indent="-571500">
              <a:buFont typeface="Arial" panose="020B0604020202020204" pitchFamily="34" charset="0"/>
              <a:buChar char="•"/>
            </a:pPr>
            <a:endParaRPr lang="en-US" sz="2600" dirty="0">
              <a:latin typeface="+mn-lt"/>
            </a:endParaRPr>
          </a:p>
          <a:p>
            <a:pPr marL="571500" indent="-571500">
              <a:buFont typeface="Arial" panose="020B0604020202020204" pitchFamily="34" charset="0"/>
              <a:buChar char="•"/>
            </a:pPr>
            <a:endParaRPr lang="en-US" sz="2800" dirty="0"/>
          </a:p>
        </p:txBody>
      </p:sp>
      <p:sp>
        <p:nvSpPr>
          <p:cNvPr id="3" name="Slide Number Placeholder 2">
            <a:extLst>
              <a:ext uri="{FF2B5EF4-FFF2-40B4-BE49-F238E27FC236}">
                <a16:creationId xmlns:a16="http://schemas.microsoft.com/office/drawing/2014/main" id="{71667170-CBB6-07CF-557B-C00B3CEB9585}"/>
              </a:ext>
            </a:extLst>
          </p:cNvPr>
          <p:cNvSpPr>
            <a:spLocks noGrp="1"/>
          </p:cNvSpPr>
          <p:nvPr>
            <p:ph type="sldNum" sz="quarter" idx="12"/>
          </p:nvPr>
        </p:nvSpPr>
        <p:spPr/>
        <p:txBody>
          <a:bodyPr/>
          <a:lstStyle/>
          <a:p>
            <a:fld id="{5C1BF830-87C3-42F5-865E-35C573BADD1F}" type="slidenum">
              <a:rPr lang="en-US" smtClean="0"/>
              <a:t>29</a:t>
            </a:fld>
            <a:endParaRPr lang="en-US"/>
          </a:p>
        </p:txBody>
      </p:sp>
      <p:sp>
        <p:nvSpPr>
          <p:cNvPr id="4" name="Date Placeholder 3">
            <a:extLst>
              <a:ext uri="{FF2B5EF4-FFF2-40B4-BE49-F238E27FC236}">
                <a16:creationId xmlns:a16="http://schemas.microsoft.com/office/drawing/2014/main" id="{D5762BEE-83A6-6346-437F-DB24094BA6A0}"/>
              </a:ext>
            </a:extLst>
          </p:cNvPr>
          <p:cNvSpPr>
            <a:spLocks noGrp="1"/>
          </p:cNvSpPr>
          <p:nvPr>
            <p:ph type="dt" sz="half" idx="10"/>
          </p:nvPr>
        </p:nvSpPr>
        <p:spPr/>
        <p:txBody>
          <a:bodyPr/>
          <a:lstStyle/>
          <a:p>
            <a:r>
              <a:rPr lang="en-US"/>
              <a:t>3/9/2023</a:t>
            </a:r>
          </a:p>
        </p:txBody>
      </p:sp>
      <p:sp>
        <p:nvSpPr>
          <p:cNvPr id="6" name="Footer Placeholder 5">
            <a:extLst>
              <a:ext uri="{FF2B5EF4-FFF2-40B4-BE49-F238E27FC236}">
                <a16:creationId xmlns:a16="http://schemas.microsoft.com/office/drawing/2014/main" id="{C472FBB6-9E50-0D59-CE5F-3C959B49C531}"/>
              </a:ext>
            </a:extLst>
          </p:cNvPr>
          <p:cNvSpPr>
            <a:spLocks noGrp="1"/>
          </p:cNvSpPr>
          <p:nvPr>
            <p:ph type="ftr" sz="quarter" idx="11"/>
          </p:nvPr>
        </p:nvSpPr>
        <p:spPr/>
        <p:txBody>
          <a:bodyPr/>
          <a:lstStyle/>
          <a:p>
            <a:r>
              <a:rPr lang="it-IT"/>
              <a:t>ePIC Management Plan (Lajoie/Dalla Torre)</a:t>
            </a:r>
            <a:endParaRPr lang="en-US"/>
          </a:p>
        </p:txBody>
      </p:sp>
    </p:spTree>
    <p:extLst>
      <p:ext uri="{BB962C8B-B14F-4D97-AF65-F5344CB8AC3E}">
        <p14:creationId xmlns:p14="http://schemas.microsoft.com/office/powerpoint/2010/main" val="1491684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49EF7-89E2-07DF-6C84-C5734B3E3790}"/>
              </a:ext>
            </a:extLst>
          </p:cNvPr>
          <p:cNvSpPr>
            <a:spLocks noGrp="1"/>
          </p:cNvSpPr>
          <p:nvPr>
            <p:ph type="title"/>
          </p:nvPr>
        </p:nvSpPr>
        <p:spPr>
          <a:xfrm>
            <a:off x="838200" y="222251"/>
            <a:ext cx="10515600" cy="854074"/>
          </a:xfrm>
          <a:solidFill>
            <a:schemeClr val="bg1">
              <a:lumMod val="95000"/>
            </a:schemeClr>
          </a:solidFill>
        </p:spPr>
        <p:txBody>
          <a:bodyPr/>
          <a:lstStyle/>
          <a:p>
            <a:r>
              <a:rPr lang="en-US" dirty="0"/>
              <a:t>Introductory Notes (2/2)</a:t>
            </a:r>
          </a:p>
        </p:txBody>
      </p:sp>
      <p:sp>
        <p:nvSpPr>
          <p:cNvPr id="8" name="Title 1">
            <a:extLst>
              <a:ext uri="{FF2B5EF4-FFF2-40B4-BE49-F238E27FC236}">
                <a16:creationId xmlns:a16="http://schemas.microsoft.com/office/drawing/2014/main" id="{00F27D5F-4605-1C3F-6CFC-F4F68D17ADC2}"/>
              </a:ext>
            </a:extLst>
          </p:cNvPr>
          <p:cNvSpPr txBox="1">
            <a:spLocks/>
          </p:cNvSpPr>
          <p:nvPr/>
        </p:nvSpPr>
        <p:spPr>
          <a:xfrm>
            <a:off x="838200" y="1076325"/>
            <a:ext cx="10515600" cy="522287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Arial" panose="020B0604020202020204" pitchFamily="34" charset="0"/>
              <a:buChar char="•"/>
            </a:pPr>
            <a:r>
              <a:rPr lang="en-US" dirty="0"/>
              <a:t>The Charter establishes the high-level managerial structure, while the scientific management structure is not depicted in the document</a:t>
            </a:r>
            <a:endParaRPr lang="en-US" dirty="0">
              <a:sym typeface="Wingdings" panose="05000000000000000000" pitchFamily="2" charset="2"/>
            </a:endParaRPr>
          </a:p>
          <a:p>
            <a:pPr lvl="1"/>
            <a:endParaRPr lang="en-US" sz="2800" dirty="0">
              <a:sym typeface="Wingdings" panose="05000000000000000000" pitchFamily="2" charset="2"/>
            </a:endParaRPr>
          </a:p>
          <a:p>
            <a:pPr marL="571500" indent="-571500">
              <a:buFont typeface="Arial" panose="020B0604020202020204" pitchFamily="34" charset="0"/>
              <a:buChar char="•"/>
            </a:pPr>
            <a:r>
              <a:rPr lang="en-US" dirty="0">
                <a:sym typeface="Wingdings" panose="05000000000000000000" pitchFamily="2" charset="2"/>
              </a:rPr>
              <a:t>Our focus: present our model for the ePIC scientific management structure</a:t>
            </a:r>
          </a:p>
          <a:p>
            <a:pPr marL="1485900" lvl="2" indent="-571500">
              <a:buFont typeface="Arial" panose="020B0604020202020204" pitchFamily="34" charset="0"/>
              <a:buChar char="•"/>
            </a:pPr>
            <a:r>
              <a:rPr lang="en-US" sz="2800" dirty="0">
                <a:ea typeface="+mj-ea"/>
                <a:cs typeface="+mj-cs"/>
                <a:sym typeface="Wingdings" panose="05000000000000000000" pitchFamily="2" charset="2"/>
              </a:rPr>
              <a:t>We expect t</a:t>
            </a:r>
            <a:r>
              <a:rPr lang="en-US" sz="2800" kern="1200" dirty="0">
                <a:solidFill>
                  <a:schemeClr val="tx1"/>
                </a:solidFill>
                <a:ea typeface="+mj-ea"/>
                <a:cs typeface="+mj-cs"/>
              </a:rPr>
              <a:t>his structure will evolve </a:t>
            </a:r>
            <a:r>
              <a:rPr lang="en-US" sz="2800" dirty="0">
                <a:ea typeface="+mj-ea"/>
                <a:cs typeface="+mj-cs"/>
              </a:rPr>
              <a:t>as the </a:t>
            </a:r>
            <a:r>
              <a:rPr lang="en-US" sz="2800" kern="1200" dirty="0">
                <a:solidFill>
                  <a:schemeClr val="tx1"/>
                </a:solidFill>
                <a:ea typeface="+mj-ea"/>
                <a:cs typeface="+mj-cs"/>
              </a:rPr>
              <a:t>Collaboration evolves, according to the needs in the different phases</a:t>
            </a:r>
          </a:p>
          <a:p>
            <a:pPr marL="1485900" lvl="2" indent="-571500">
              <a:buFont typeface="Arial" panose="020B0604020202020204" pitchFamily="34" charset="0"/>
              <a:buChar char="•"/>
            </a:pPr>
            <a:r>
              <a:rPr lang="en-US" sz="2800" dirty="0">
                <a:ea typeface="+mj-ea"/>
                <a:cs typeface="+mj-cs"/>
              </a:rPr>
              <a:t>Emphasis here is on the structure needed to support CD-2/3</a:t>
            </a:r>
            <a:endParaRPr lang="en-US" sz="2800" kern="1200" dirty="0">
              <a:solidFill>
                <a:schemeClr val="tx1"/>
              </a:solidFill>
              <a:ea typeface="+mj-ea"/>
              <a:cs typeface="+mj-cs"/>
            </a:endParaRPr>
          </a:p>
        </p:txBody>
      </p:sp>
      <p:sp>
        <p:nvSpPr>
          <p:cNvPr id="3" name="Slide Number Placeholder 2">
            <a:extLst>
              <a:ext uri="{FF2B5EF4-FFF2-40B4-BE49-F238E27FC236}">
                <a16:creationId xmlns:a16="http://schemas.microsoft.com/office/drawing/2014/main" id="{71667170-CBB6-07CF-557B-C00B3CEB9585}"/>
              </a:ext>
            </a:extLst>
          </p:cNvPr>
          <p:cNvSpPr>
            <a:spLocks noGrp="1"/>
          </p:cNvSpPr>
          <p:nvPr>
            <p:ph type="sldNum" sz="quarter" idx="12"/>
          </p:nvPr>
        </p:nvSpPr>
        <p:spPr/>
        <p:txBody>
          <a:bodyPr/>
          <a:lstStyle/>
          <a:p>
            <a:fld id="{5C1BF830-87C3-42F5-865E-35C573BADD1F}" type="slidenum">
              <a:rPr lang="en-US" smtClean="0"/>
              <a:t>3</a:t>
            </a:fld>
            <a:endParaRPr lang="en-US"/>
          </a:p>
        </p:txBody>
      </p:sp>
      <p:sp>
        <p:nvSpPr>
          <p:cNvPr id="4" name="Date Placeholder 3">
            <a:extLst>
              <a:ext uri="{FF2B5EF4-FFF2-40B4-BE49-F238E27FC236}">
                <a16:creationId xmlns:a16="http://schemas.microsoft.com/office/drawing/2014/main" id="{94E5357A-4928-3CDD-395C-585EBFB563EC}"/>
              </a:ext>
            </a:extLst>
          </p:cNvPr>
          <p:cNvSpPr>
            <a:spLocks noGrp="1"/>
          </p:cNvSpPr>
          <p:nvPr>
            <p:ph type="dt" sz="half" idx="10"/>
          </p:nvPr>
        </p:nvSpPr>
        <p:spPr/>
        <p:txBody>
          <a:bodyPr/>
          <a:lstStyle/>
          <a:p>
            <a:r>
              <a:rPr lang="en-US"/>
              <a:t>3/9/2023</a:t>
            </a:r>
          </a:p>
        </p:txBody>
      </p:sp>
      <p:sp>
        <p:nvSpPr>
          <p:cNvPr id="6" name="Footer Placeholder 5">
            <a:extLst>
              <a:ext uri="{FF2B5EF4-FFF2-40B4-BE49-F238E27FC236}">
                <a16:creationId xmlns:a16="http://schemas.microsoft.com/office/drawing/2014/main" id="{6A7C6587-C9FD-E403-DB4D-560655A54EF3}"/>
              </a:ext>
            </a:extLst>
          </p:cNvPr>
          <p:cNvSpPr>
            <a:spLocks noGrp="1"/>
          </p:cNvSpPr>
          <p:nvPr>
            <p:ph type="ftr" sz="quarter" idx="11"/>
          </p:nvPr>
        </p:nvSpPr>
        <p:spPr/>
        <p:txBody>
          <a:bodyPr/>
          <a:lstStyle/>
          <a:p>
            <a:r>
              <a:rPr lang="it-IT"/>
              <a:t>ePIC Management Plan (Lajoie/Dalla Torre)</a:t>
            </a:r>
            <a:endParaRPr lang="en-US"/>
          </a:p>
        </p:txBody>
      </p:sp>
    </p:spTree>
    <p:extLst>
      <p:ext uri="{BB962C8B-B14F-4D97-AF65-F5344CB8AC3E}">
        <p14:creationId xmlns:p14="http://schemas.microsoft.com/office/powerpoint/2010/main" val="42052001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49EF7-89E2-07DF-6C84-C5734B3E3790}"/>
              </a:ext>
            </a:extLst>
          </p:cNvPr>
          <p:cNvSpPr>
            <a:spLocks noGrp="1"/>
          </p:cNvSpPr>
          <p:nvPr>
            <p:ph type="title"/>
          </p:nvPr>
        </p:nvSpPr>
        <p:spPr>
          <a:xfrm>
            <a:off x="838200" y="222251"/>
            <a:ext cx="10515600" cy="854074"/>
          </a:xfrm>
          <a:solidFill>
            <a:schemeClr val="bg1">
              <a:lumMod val="95000"/>
            </a:schemeClr>
          </a:solidFill>
        </p:spPr>
        <p:txBody>
          <a:bodyPr/>
          <a:lstStyle/>
          <a:p>
            <a:r>
              <a:rPr lang="en-US" dirty="0"/>
              <a:t>Transition of the Scientific Structure (1)</a:t>
            </a:r>
          </a:p>
        </p:txBody>
      </p:sp>
      <p:sp>
        <p:nvSpPr>
          <p:cNvPr id="8" name="Title 1">
            <a:extLst>
              <a:ext uri="{FF2B5EF4-FFF2-40B4-BE49-F238E27FC236}">
                <a16:creationId xmlns:a16="http://schemas.microsoft.com/office/drawing/2014/main" id="{00F27D5F-4605-1C3F-6CFC-F4F68D17ADC2}"/>
              </a:ext>
            </a:extLst>
          </p:cNvPr>
          <p:cNvSpPr txBox="1">
            <a:spLocks/>
          </p:cNvSpPr>
          <p:nvPr/>
        </p:nvSpPr>
        <p:spPr>
          <a:xfrm>
            <a:off x="838200" y="1076325"/>
            <a:ext cx="10515600" cy="522287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General considerations </a:t>
            </a:r>
            <a:r>
              <a:rPr lang="en-US" dirty="0">
                <a:sym typeface="Wingdings" panose="05000000000000000000" pitchFamily="2" charset="2"/>
              </a:rPr>
              <a:t>:</a:t>
            </a:r>
          </a:p>
          <a:p>
            <a:pPr marL="1028700" lvl="1" indent="-571500">
              <a:buFont typeface="Arial" panose="020B0604020202020204" pitchFamily="34" charset="0"/>
              <a:buChar char="•"/>
            </a:pPr>
            <a:r>
              <a:rPr lang="en-US" sz="2800" dirty="0">
                <a:sym typeface="Wingdings" panose="05000000000000000000" pitchFamily="2" charset="2"/>
              </a:rPr>
              <a:t>The transition of the high-level Collaboration management structure will follow the path indicated in the charter</a:t>
            </a:r>
          </a:p>
          <a:p>
            <a:pPr marL="1028700" lvl="1" indent="-571500">
              <a:buFont typeface="Arial" panose="020B0604020202020204" pitchFamily="34" charset="0"/>
              <a:buChar char="•"/>
            </a:pPr>
            <a:endParaRPr lang="en-US" sz="2800" dirty="0">
              <a:sym typeface="Wingdings" panose="05000000000000000000" pitchFamily="2" charset="2"/>
            </a:endParaRPr>
          </a:p>
          <a:p>
            <a:pPr marL="1028700" lvl="1" indent="-571500">
              <a:buFont typeface="Arial" panose="020B0604020202020204" pitchFamily="34" charset="0"/>
              <a:buChar char="•"/>
            </a:pPr>
            <a:r>
              <a:rPr lang="en-US" sz="2800" dirty="0">
                <a:sym typeface="Wingdings" panose="05000000000000000000" pitchFamily="2" charset="2"/>
              </a:rPr>
              <a:t>The transition of the scientific structure </a:t>
            </a:r>
            <a:r>
              <a:rPr lang="en-US" sz="2800" dirty="0">
                <a:ea typeface="+mj-ea"/>
                <a:cs typeface="+mj-cs"/>
                <a:sym typeface="Wingdings" panose="05000000000000000000" pitchFamily="2" charset="2"/>
              </a:rPr>
              <a:t>is proposed in the next slides and follows the guiding principles:</a:t>
            </a:r>
          </a:p>
          <a:p>
            <a:pPr marL="1028700" lvl="1" indent="-571500">
              <a:buFont typeface="Arial" panose="020B0604020202020204" pitchFamily="34" charset="0"/>
              <a:buChar char="•"/>
            </a:pPr>
            <a:endParaRPr lang="en-US" sz="2800" dirty="0">
              <a:ea typeface="+mj-ea"/>
              <a:cs typeface="+mj-cs"/>
              <a:sym typeface="Wingdings" panose="05000000000000000000" pitchFamily="2" charset="2"/>
            </a:endParaRPr>
          </a:p>
          <a:p>
            <a:pPr marL="1485900" lvl="2" indent="-571500">
              <a:buFont typeface="Arial" panose="020B0604020202020204" pitchFamily="34" charset="0"/>
              <a:buChar char="•"/>
            </a:pPr>
            <a:r>
              <a:rPr lang="en-US" sz="2800" dirty="0">
                <a:ea typeface="+mj-ea"/>
                <a:cs typeface="+mj-cs"/>
                <a:sym typeface="Wingdings" panose="05000000000000000000" pitchFamily="2" charset="2"/>
              </a:rPr>
              <a:t>Complete the transition in a reasonable time, but avoid disruption due to unnecessarily sharp transitions</a:t>
            </a:r>
          </a:p>
          <a:p>
            <a:pPr marL="1485900" lvl="2" indent="-571500">
              <a:buFont typeface="Arial" panose="020B0604020202020204" pitchFamily="34" charset="0"/>
              <a:buChar char="•"/>
            </a:pPr>
            <a:r>
              <a:rPr lang="en-US" sz="2800" dirty="0">
                <a:ea typeface="+mj-ea"/>
                <a:cs typeface="+mj-cs"/>
                <a:sym typeface="Wingdings" panose="05000000000000000000" pitchFamily="2" charset="2"/>
              </a:rPr>
              <a:t>Work as much as possible in consultation with the community</a:t>
            </a:r>
          </a:p>
          <a:p>
            <a:pPr marL="1485900" lvl="2" indent="-571500">
              <a:buFont typeface="Arial" panose="020B0604020202020204" pitchFamily="34" charset="0"/>
              <a:buChar char="•"/>
            </a:pPr>
            <a:r>
              <a:rPr lang="en-US" sz="2800" dirty="0">
                <a:ea typeface="+mj-ea"/>
                <a:cs typeface="+mj-cs"/>
                <a:sym typeface="Wingdings" panose="05000000000000000000" pitchFamily="2" charset="2"/>
              </a:rPr>
              <a:t>Truly dedicated WG conveners, DSL’s and DSTC’s </a:t>
            </a:r>
            <a:endParaRPr lang="en-US" sz="2800" dirty="0"/>
          </a:p>
        </p:txBody>
      </p:sp>
      <p:sp>
        <p:nvSpPr>
          <p:cNvPr id="3" name="Slide Number Placeholder 2">
            <a:extLst>
              <a:ext uri="{FF2B5EF4-FFF2-40B4-BE49-F238E27FC236}">
                <a16:creationId xmlns:a16="http://schemas.microsoft.com/office/drawing/2014/main" id="{71667170-CBB6-07CF-557B-C00B3CEB9585}"/>
              </a:ext>
            </a:extLst>
          </p:cNvPr>
          <p:cNvSpPr>
            <a:spLocks noGrp="1"/>
          </p:cNvSpPr>
          <p:nvPr>
            <p:ph type="sldNum" sz="quarter" idx="12"/>
          </p:nvPr>
        </p:nvSpPr>
        <p:spPr/>
        <p:txBody>
          <a:bodyPr/>
          <a:lstStyle/>
          <a:p>
            <a:fld id="{5C1BF830-87C3-42F5-865E-35C573BADD1F}" type="slidenum">
              <a:rPr lang="en-US" smtClean="0"/>
              <a:t>30</a:t>
            </a:fld>
            <a:endParaRPr lang="en-US"/>
          </a:p>
        </p:txBody>
      </p:sp>
      <p:sp>
        <p:nvSpPr>
          <p:cNvPr id="4" name="Date Placeholder 3">
            <a:extLst>
              <a:ext uri="{FF2B5EF4-FFF2-40B4-BE49-F238E27FC236}">
                <a16:creationId xmlns:a16="http://schemas.microsoft.com/office/drawing/2014/main" id="{B41FE624-0A27-BECE-D74F-7666C0D63187}"/>
              </a:ext>
            </a:extLst>
          </p:cNvPr>
          <p:cNvSpPr>
            <a:spLocks noGrp="1"/>
          </p:cNvSpPr>
          <p:nvPr>
            <p:ph type="dt" sz="half" idx="10"/>
          </p:nvPr>
        </p:nvSpPr>
        <p:spPr/>
        <p:txBody>
          <a:bodyPr/>
          <a:lstStyle/>
          <a:p>
            <a:r>
              <a:rPr lang="en-US"/>
              <a:t>3/9/2023</a:t>
            </a:r>
          </a:p>
        </p:txBody>
      </p:sp>
      <p:sp>
        <p:nvSpPr>
          <p:cNvPr id="6" name="Footer Placeholder 5">
            <a:extLst>
              <a:ext uri="{FF2B5EF4-FFF2-40B4-BE49-F238E27FC236}">
                <a16:creationId xmlns:a16="http://schemas.microsoft.com/office/drawing/2014/main" id="{D7437230-AC83-33D1-7888-68DDC5B57497}"/>
              </a:ext>
            </a:extLst>
          </p:cNvPr>
          <p:cNvSpPr>
            <a:spLocks noGrp="1"/>
          </p:cNvSpPr>
          <p:nvPr>
            <p:ph type="ftr" sz="quarter" idx="11"/>
          </p:nvPr>
        </p:nvSpPr>
        <p:spPr/>
        <p:txBody>
          <a:bodyPr/>
          <a:lstStyle/>
          <a:p>
            <a:r>
              <a:rPr lang="it-IT"/>
              <a:t>ePIC Management Plan (Lajoie/Dalla Torre)</a:t>
            </a:r>
            <a:endParaRPr lang="en-US"/>
          </a:p>
        </p:txBody>
      </p:sp>
    </p:spTree>
    <p:extLst>
      <p:ext uri="{BB962C8B-B14F-4D97-AF65-F5344CB8AC3E}">
        <p14:creationId xmlns:p14="http://schemas.microsoft.com/office/powerpoint/2010/main" val="2766494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0F27D5F-4605-1C3F-6CFC-F4F68D17ADC2}"/>
              </a:ext>
            </a:extLst>
          </p:cNvPr>
          <p:cNvSpPr txBox="1">
            <a:spLocks/>
          </p:cNvSpPr>
          <p:nvPr/>
        </p:nvSpPr>
        <p:spPr>
          <a:xfrm>
            <a:off x="838200" y="1076325"/>
            <a:ext cx="10515600" cy="4607023"/>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685800" indent="-685800">
              <a:buFont typeface="Arial" panose="020B0604020202020204" pitchFamily="34" charset="0"/>
              <a:buChar char="•"/>
            </a:pPr>
            <a:r>
              <a:rPr lang="en-US" sz="5400" dirty="0"/>
              <a:t>PWGs: </a:t>
            </a:r>
          </a:p>
          <a:p>
            <a:pPr marL="1028700" lvl="1" indent="-571500">
              <a:buFont typeface="Arial" panose="020B0604020202020204" pitchFamily="34" charset="0"/>
              <a:buChar char="•"/>
            </a:pPr>
            <a:r>
              <a:rPr lang="en-US" sz="2900" dirty="0"/>
              <a:t>Presently 5 WGs with 4 conveners each</a:t>
            </a:r>
          </a:p>
          <a:p>
            <a:pPr marL="1028700" lvl="1" indent="-571500">
              <a:buFont typeface="Arial" panose="020B0604020202020204" pitchFamily="34" charset="0"/>
              <a:buChar char="•"/>
            </a:pPr>
            <a:r>
              <a:rPr lang="en-US" sz="2900" dirty="0"/>
              <a:t>Model to be discussed with the community: 5 or 6 PWGs with 2 conveners each</a:t>
            </a:r>
          </a:p>
          <a:p>
            <a:pPr marL="1028700" lvl="1" indent="-571500">
              <a:buFont typeface="Arial" panose="020B0604020202020204" pitchFamily="34" charset="0"/>
              <a:buChar char="•"/>
            </a:pPr>
            <a:r>
              <a:rPr lang="en-US" sz="2900" dirty="0"/>
              <a:t>Look at ways to maintain contact between PWG’s, make it possible for people to be active in multiple PWG’s </a:t>
            </a:r>
          </a:p>
          <a:p>
            <a:pPr marL="571500" indent="-571500">
              <a:buFont typeface="Arial" panose="020B0604020202020204" pitchFamily="34" charset="0"/>
              <a:buChar char="•"/>
            </a:pPr>
            <a:endParaRPr lang="en-US" dirty="0">
              <a:sym typeface="Wingdings" panose="05000000000000000000" pitchFamily="2" charset="2"/>
            </a:endParaRPr>
          </a:p>
          <a:p>
            <a:pPr marL="571500" indent="-571500">
              <a:buFont typeface="Arial" panose="020B0604020202020204" pitchFamily="34" charset="0"/>
              <a:buChar char="•"/>
            </a:pPr>
            <a:r>
              <a:rPr lang="en-US" sz="5400" dirty="0">
                <a:sym typeface="Wingdings" panose="05000000000000000000" pitchFamily="2" charset="2"/>
              </a:rPr>
              <a:t>Computing:</a:t>
            </a:r>
          </a:p>
          <a:p>
            <a:pPr marL="742950" lvl="1" indent="-285750">
              <a:buFont typeface="Arial" panose="020B0604020202020204" pitchFamily="34" charset="0"/>
              <a:buChar char="•"/>
            </a:pPr>
            <a:r>
              <a:rPr lang="en-US" sz="2800" dirty="0">
                <a:sym typeface="Wingdings" panose="05000000000000000000" pitchFamily="2" charset="2"/>
              </a:rPr>
              <a:t>Areas of Responsibility: </a:t>
            </a:r>
          </a:p>
          <a:p>
            <a:pPr marL="1200150" lvl="2" indent="-285750">
              <a:buFont typeface="Arial" panose="020B0604020202020204" pitchFamily="34" charset="0"/>
              <a:buChar char="•"/>
            </a:pPr>
            <a:r>
              <a:rPr lang="en-US" sz="2800" i="1" dirty="0"/>
              <a:t>Software architecture; Simulations; Computing resources; Advanced algorithms and AI; Documentation; User Support; ….</a:t>
            </a:r>
          </a:p>
          <a:p>
            <a:pPr marL="742950" lvl="1" indent="-285750">
              <a:buFont typeface="Arial" panose="020B0604020202020204" pitchFamily="34" charset="0"/>
              <a:buChar char="•"/>
            </a:pPr>
            <a:r>
              <a:rPr lang="en-US" sz="2800" dirty="0"/>
              <a:t>Presently: 2 WGs with 4 conveners each (condensed to one group)</a:t>
            </a:r>
          </a:p>
          <a:p>
            <a:pPr marL="742950" lvl="1" indent="-285750">
              <a:buFont typeface="Arial" panose="020B0604020202020204" pitchFamily="34" charset="0"/>
              <a:buChar char="•"/>
            </a:pPr>
            <a:r>
              <a:rPr lang="en-US" sz="2800" dirty="0">
                <a:sym typeface="Wingdings" panose="05000000000000000000" pitchFamily="2" charset="2"/>
              </a:rPr>
              <a:t>Possible model:</a:t>
            </a:r>
          </a:p>
          <a:p>
            <a:pPr marL="1200150" lvl="2" indent="-285750">
              <a:buFont typeface="Arial" panose="020B0604020202020204" pitchFamily="34" charset="0"/>
              <a:buChar char="•"/>
            </a:pPr>
            <a:r>
              <a:rPr lang="en-US" sz="2800" dirty="0">
                <a:sym typeface="Wingdings" panose="05000000000000000000" pitchFamily="2" charset="2"/>
              </a:rPr>
              <a:t>Flexible subgroups and task forces</a:t>
            </a:r>
          </a:p>
          <a:p>
            <a:pPr marL="742950" lvl="1" indent="-285750">
              <a:buFont typeface="Arial" panose="020B0604020202020204" pitchFamily="34" charset="0"/>
              <a:buChar char="•"/>
            </a:pPr>
            <a:r>
              <a:rPr lang="en-US" sz="2800" dirty="0"/>
              <a:t>To be determined in consultation with the community</a:t>
            </a:r>
            <a:endParaRPr lang="en-US" sz="2800" dirty="0">
              <a:sym typeface="Wingdings" panose="05000000000000000000" pitchFamily="2" charset="2"/>
            </a:endParaRPr>
          </a:p>
        </p:txBody>
      </p:sp>
      <p:sp>
        <p:nvSpPr>
          <p:cNvPr id="3" name="Slide Number Placeholder 2">
            <a:extLst>
              <a:ext uri="{FF2B5EF4-FFF2-40B4-BE49-F238E27FC236}">
                <a16:creationId xmlns:a16="http://schemas.microsoft.com/office/drawing/2014/main" id="{71667170-CBB6-07CF-557B-C00B3CEB9585}"/>
              </a:ext>
            </a:extLst>
          </p:cNvPr>
          <p:cNvSpPr>
            <a:spLocks noGrp="1"/>
          </p:cNvSpPr>
          <p:nvPr>
            <p:ph type="sldNum" sz="quarter" idx="12"/>
          </p:nvPr>
        </p:nvSpPr>
        <p:spPr/>
        <p:txBody>
          <a:bodyPr/>
          <a:lstStyle/>
          <a:p>
            <a:fld id="{5C1BF830-87C3-42F5-865E-35C573BADD1F}" type="slidenum">
              <a:rPr lang="en-US" smtClean="0"/>
              <a:t>31</a:t>
            </a:fld>
            <a:endParaRPr lang="en-US"/>
          </a:p>
        </p:txBody>
      </p:sp>
      <p:sp>
        <p:nvSpPr>
          <p:cNvPr id="4" name="Date Placeholder 3">
            <a:extLst>
              <a:ext uri="{FF2B5EF4-FFF2-40B4-BE49-F238E27FC236}">
                <a16:creationId xmlns:a16="http://schemas.microsoft.com/office/drawing/2014/main" id="{D8A80C82-7BF9-1715-1BE4-C85AA3764B56}"/>
              </a:ext>
            </a:extLst>
          </p:cNvPr>
          <p:cNvSpPr>
            <a:spLocks noGrp="1"/>
          </p:cNvSpPr>
          <p:nvPr>
            <p:ph type="dt" sz="half" idx="10"/>
          </p:nvPr>
        </p:nvSpPr>
        <p:spPr/>
        <p:txBody>
          <a:bodyPr/>
          <a:lstStyle/>
          <a:p>
            <a:r>
              <a:rPr lang="en-US"/>
              <a:t>3/9/2023</a:t>
            </a:r>
          </a:p>
        </p:txBody>
      </p:sp>
      <p:sp>
        <p:nvSpPr>
          <p:cNvPr id="9" name="Title 1">
            <a:extLst>
              <a:ext uri="{FF2B5EF4-FFF2-40B4-BE49-F238E27FC236}">
                <a16:creationId xmlns:a16="http://schemas.microsoft.com/office/drawing/2014/main" id="{0E879728-A1D4-2AA9-8A89-8E56A99089AC}"/>
              </a:ext>
            </a:extLst>
          </p:cNvPr>
          <p:cNvSpPr txBox="1">
            <a:spLocks/>
          </p:cNvSpPr>
          <p:nvPr/>
        </p:nvSpPr>
        <p:spPr>
          <a:xfrm>
            <a:off x="922606" y="222251"/>
            <a:ext cx="10515600" cy="854074"/>
          </a:xfrm>
          <a:prstGeom prst="rect">
            <a:avLst/>
          </a:prstGeom>
          <a:solidFill>
            <a:schemeClr val="bg1">
              <a:lumMod val="9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Transition of the Scientific Structure (2)</a:t>
            </a:r>
          </a:p>
        </p:txBody>
      </p:sp>
      <p:sp>
        <p:nvSpPr>
          <p:cNvPr id="2" name="Footer Placeholder 1">
            <a:extLst>
              <a:ext uri="{FF2B5EF4-FFF2-40B4-BE49-F238E27FC236}">
                <a16:creationId xmlns:a16="http://schemas.microsoft.com/office/drawing/2014/main" id="{64EFB29B-3934-7933-CEE8-5F7445995976}"/>
              </a:ext>
            </a:extLst>
          </p:cNvPr>
          <p:cNvSpPr>
            <a:spLocks noGrp="1"/>
          </p:cNvSpPr>
          <p:nvPr>
            <p:ph type="ftr" sz="quarter" idx="11"/>
          </p:nvPr>
        </p:nvSpPr>
        <p:spPr/>
        <p:txBody>
          <a:bodyPr/>
          <a:lstStyle/>
          <a:p>
            <a:r>
              <a:rPr lang="it-IT"/>
              <a:t>ePIC Management Plan (Lajoie/Dalla Torre)</a:t>
            </a:r>
            <a:endParaRPr lang="en-US"/>
          </a:p>
        </p:txBody>
      </p:sp>
    </p:spTree>
    <p:extLst>
      <p:ext uri="{BB962C8B-B14F-4D97-AF65-F5344CB8AC3E}">
        <p14:creationId xmlns:p14="http://schemas.microsoft.com/office/powerpoint/2010/main" val="37570631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0F27D5F-4605-1C3F-6CFC-F4F68D17ADC2}"/>
              </a:ext>
            </a:extLst>
          </p:cNvPr>
          <p:cNvSpPr txBox="1">
            <a:spLocks/>
          </p:cNvSpPr>
          <p:nvPr/>
        </p:nvSpPr>
        <p:spPr>
          <a:xfrm>
            <a:off x="838200" y="1076325"/>
            <a:ext cx="10515600" cy="5222875"/>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Arial" panose="020B0604020202020204" pitchFamily="34" charset="0"/>
              <a:buChar char="•"/>
            </a:pPr>
            <a:endParaRPr lang="en-US" dirty="0"/>
          </a:p>
          <a:p>
            <a:pPr marL="571500" indent="-571500">
              <a:buFont typeface="Arial" panose="020B0604020202020204" pitchFamily="34" charset="0"/>
              <a:buChar char="•"/>
            </a:pPr>
            <a:r>
              <a:rPr lang="en-US" sz="5400" dirty="0"/>
              <a:t>R-O &amp; DAQ: </a:t>
            </a:r>
          </a:p>
          <a:p>
            <a:pPr marL="1028700" lvl="1" indent="-571500">
              <a:buFont typeface="Arial" panose="020B0604020202020204" pitchFamily="34" charset="0"/>
              <a:buChar char="•"/>
            </a:pPr>
            <a:r>
              <a:rPr lang="en-US" sz="2800" dirty="0"/>
              <a:t>Connections to all detector projects</a:t>
            </a:r>
          </a:p>
          <a:p>
            <a:pPr marL="1028700" lvl="1" indent="-571500">
              <a:buFont typeface="Arial" panose="020B0604020202020204" pitchFamily="34" charset="0"/>
              <a:buChar char="•"/>
            </a:pPr>
            <a:r>
              <a:rPr lang="en-US" sz="2900" dirty="0"/>
              <a:t>Presently 1 WG with 4 conveners</a:t>
            </a:r>
          </a:p>
          <a:p>
            <a:pPr marL="1028700" lvl="1" indent="-571500">
              <a:buFont typeface="Arial" panose="020B0604020202020204" pitchFamily="34" charset="0"/>
              <a:buChar char="•"/>
            </a:pPr>
            <a:r>
              <a:rPr lang="en-US" sz="2900" dirty="0"/>
              <a:t>Model proposed: 1 WG with 2-4 conveners</a:t>
            </a:r>
          </a:p>
          <a:p>
            <a:pPr marL="571500" indent="-571500">
              <a:buFont typeface="Arial" panose="020B0604020202020204" pitchFamily="34" charset="0"/>
              <a:buChar char="•"/>
            </a:pPr>
            <a:endParaRPr lang="en-US" dirty="0">
              <a:sym typeface="Wingdings" panose="05000000000000000000" pitchFamily="2" charset="2"/>
            </a:endParaRPr>
          </a:p>
          <a:p>
            <a:pPr marL="571500" indent="-571500">
              <a:buFont typeface="Arial" panose="020B0604020202020204" pitchFamily="34" charset="0"/>
              <a:buChar char="•"/>
            </a:pPr>
            <a:r>
              <a:rPr lang="en-US" sz="5400" dirty="0">
                <a:sym typeface="Wingdings" panose="05000000000000000000" pitchFamily="2" charset="2"/>
              </a:rPr>
              <a:t>Subdetectors:</a:t>
            </a:r>
          </a:p>
          <a:p>
            <a:pPr marL="742950" lvl="1" indent="-285750">
              <a:buFont typeface="Arial" panose="020B0604020202020204" pitchFamily="34" charset="0"/>
              <a:buChar char="•"/>
            </a:pPr>
            <a:r>
              <a:rPr lang="en-US" sz="2800" dirty="0"/>
              <a:t>Presently: 6 WGs with 4 conveners each</a:t>
            </a:r>
          </a:p>
          <a:p>
            <a:pPr marL="742950" lvl="1" indent="-285750">
              <a:buFont typeface="Arial" panose="020B0604020202020204" pitchFamily="34" charset="0"/>
              <a:buChar char="•"/>
            </a:pPr>
            <a:r>
              <a:rPr lang="en-US" sz="2800" dirty="0">
                <a:sym typeface="Wingdings" panose="05000000000000000000" pitchFamily="2" charset="2"/>
              </a:rPr>
              <a:t>Proposed model:</a:t>
            </a:r>
          </a:p>
          <a:p>
            <a:pPr marL="1200150" lvl="2" indent="-285750">
              <a:buFont typeface="Arial" panose="020B0604020202020204" pitchFamily="34" charset="0"/>
              <a:buChar char="•"/>
            </a:pPr>
            <a:r>
              <a:rPr lang="en-US" sz="2800" dirty="0">
                <a:sym typeface="Wingdings" panose="05000000000000000000" pitchFamily="2" charset="2"/>
              </a:rPr>
              <a:t>Detector Subsystem Collaborations (DSC’s) each building a well-defined subdetector</a:t>
            </a:r>
          </a:p>
          <a:p>
            <a:pPr marL="1200150" lvl="2" indent="-285750">
              <a:buFont typeface="Arial" panose="020B0604020202020204" pitchFamily="34" charset="0"/>
              <a:buChar char="•"/>
            </a:pPr>
            <a:r>
              <a:rPr lang="en-US" sz="2800" dirty="0">
                <a:sym typeface="Wingdings" panose="05000000000000000000" pitchFamily="2" charset="2"/>
              </a:rPr>
              <a:t>Each DSC determines its Detector Subsystem Leader (DSL) and Detector Subsystem Technical Contact (DSTC)</a:t>
            </a:r>
          </a:p>
          <a:p>
            <a:pPr marL="1200150" lvl="2" indent="-285750">
              <a:buFont typeface="Arial" panose="020B0604020202020204" pitchFamily="34" charset="0"/>
              <a:buChar char="•"/>
            </a:pPr>
            <a:r>
              <a:rPr lang="en-US" sz="2800" dirty="0">
                <a:sym typeface="Wingdings" panose="05000000000000000000" pitchFamily="2" charset="2"/>
              </a:rPr>
              <a:t>The breakdown in projects to be discussed/optimized with the collaboration</a:t>
            </a:r>
          </a:p>
        </p:txBody>
      </p:sp>
      <p:sp>
        <p:nvSpPr>
          <p:cNvPr id="3" name="Slide Number Placeholder 2">
            <a:extLst>
              <a:ext uri="{FF2B5EF4-FFF2-40B4-BE49-F238E27FC236}">
                <a16:creationId xmlns:a16="http://schemas.microsoft.com/office/drawing/2014/main" id="{71667170-CBB6-07CF-557B-C00B3CEB9585}"/>
              </a:ext>
            </a:extLst>
          </p:cNvPr>
          <p:cNvSpPr>
            <a:spLocks noGrp="1"/>
          </p:cNvSpPr>
          <p:nvPr>
            <p:ph type="sldNum" sz="quarter" idx="12"/>
          </p:nvPr>
        </p:nvSpPr>
        <p:spPr/>
        <p:txBody>
          <a:bodyPr/>
          <a:lstStyle/>
          <a:p>
            <a:fld id="{5C1BF830-87C3-42F5-865E-35C573BADD1F}" type="slidenum">
              <a:rPr lang="en-US" smtClean="0"/>
              <a:t>32</a:t>
            </a:fld>
            <a:endParaRPr lang="en-US"/>
          </a:p>
        </p:txBody>
      </p:sp>
      <p:sp>
        <p:nvSpPr>
          <p:cNvPr id="4" name="Date Placeholder 3">
            <a:extLst>
              <a:ext uri="{FF2B5EF4-FFF2-40B4-BE49-F238E27FC236}">
                <a16:creationId xmlns:a16="http://schemas.microsoft.com/office/drawing/2014/main" id="{D94969EE-43A9-3A75-4A6F-3371609141D5}"/>
              </a:ext>
            </a:extLst>
          </p:cNvPr>
          <p:cNvSpPr>
            <a:spLocks noGrp="1"/>
          </p:cNvSpPr>
          <p:nvPr>
            <p:ph type="dt" sz="half" idx="10"/>
          </p:nvPr>
        </p:nvSpPr>
        <p:spPr/>
        <p:txBody>
          <a:bodyPr/>
          <a:lstStyle/>
          <a:p>
            <a:r>
              <a:rPr lang="en-US"/>
              <a:t>3/9/2023</a:t>
            </a:r>
          </a:p>
        </p:txBody>
      </p:sp>
      <p:sp>
        <p:nvSpPr>
          <p:cNvPr id="9" name="Title 1">
            <a:extLst>
              <a:ext uri="{FF2B5EF4-FFF2-40B4-BE49-F238E27FC236}">
                <a16:creationId xmlns:a16="http://schemas.microsoft.com/office/drawing/2014/main" id="{F7ED303B-9960-5D70-CBC6-48DB44A731AD}"/>
              </a:ext>
            </a:extLst>
          </p:cNvPr>
          <p:cNvSpPr txBox="1">
            <a:spLocks/>
          </p:cNvSpPr>
          <p:nvPr/>
        </p:nvSpPr>
        <p:spPr>
          <a:xfrm>
            <a:off x="838200" y="222251"/>
            <a:ext cx="10515600" cy="854074"/>
          </a:xfrm>
          <a:prstGeom prst="rect">
            <a:avLst/>
          </a:prstGeom>
          <a:solidFill>
            <a:schemeClr val="bg1">
              <a:lumMod val="9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Transition of the Scientific Structure (3)</a:t>
            </a:r>
          </a:p>
        </p:txBody>
      </p:sp>
      <p:sp>
        <p:nvSpPr>
          <p:cNvPr id="2" name="Footer Placeholder 1">
            <a:extLst>
              <a:ext uri="{FF2B5EF4-FFF2-40B4-BE49-F238E27FC236}">
                <a16:creationId xmlns:a16="http://schemas.microsoft.com/office/drawing/2014/main" id="{499DCBB7-CAF1-BAC8-A367-762E45760473}"/>
              </a:ext>
            </a:extLst>
          </p:cNvPr>
          <p:cNvSpPr>
            <a:spLocks noGrp="1"/>
          </p:cNvSpPr>
          <p:nvPr>
            <p:ph type="ftr" sz="quarter" idx="11"/>
          </p:nvPr>
        </p:nvSpPr>
        <p:spPr/>
        <p:txBody>
          <a:bodyPr/>
          <a:lstStyle/>
          <a:p>
            <a:r>
              <a:rPr lang="it-IT"/>
              <a:t>ePIC Management Plan (Lajoie/Dalla Torre)</a:t>
            </a:r>
            <a:endParaRPr lang="en-US"/>
          </a:p>
        </p:txBody>
      </p:sp>
    </p:spTree>
    <p:extLst>
      <p:ext uri="{BB962C8B-B14F-4D97-AF65-F5344CB8AC3E}">
        <p14:creationId xmlns:p14="http://schemas.microsoft.com/office/powerpoint/2010/main" val="17116859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49EF7-89E2-07DF-6C84-C5734B3E3790}"/>
              </a:ext>
            </a:extLst>
          </p:cNvPr>
          <p:cNvSpPr>
            <a:spLocks noGrp="1"/>
          </p:cNvSpPr>
          <p:nvPr>
            <p:ph type="title"/>
          </p:nvPr>
        </p:nvSpPr>
        <p:spPr>
          <a:xfrm>
            <a:off x="838200" y="222251"/>
            <a:ext cx="10515600" cy="1188538"/>
          </a:xfrm>
          <a:solidFill>
            <a:schemeClr val="bg1">
              <a:lumMod val="95000"/>
            </a:schemeClr>
          </a:solidFill>
        </p:spPr>
        <p:txBody>
          <a:bodyPr>
            <a:normAutofit fontScale="90000"/>
          </a:bodyPr>
          <a:lstStyle/>
          <a:p>
            <a:r>
              <a:rPr lang="en-US" dirty="0"/>
              <a:t>The Ongoing GD/I Review Process </a:t>
            </a:r>
            <a:br>
              <a:rPr lang="en-US" dirty="0"/>
            </a:br>
            <a:r>
              <a:rPr lang="en-US" dirty="0"/>
              <a:t>(</a:t>
            </a:r>
            <a:r>
              <a:rPr lang="en-US" dirty="0" err="1"/>
              <a:t>BECal</a:t>
            </a:r>
            <a:r>
              <a:rPr lang="en-US" dirty="0"/>
              <a:t>/backwards RICH)</a:t>
            </a:r>
          </a:p>
        </p:txBody>
      </p:sp>
      <p:sp>
        <p:nvSpPr>
          <p:cNvPr id="8" name="Title 1">
            <a:extLst>
              <a:ext uri="{FF2B5EF4-FFF2-40B4-BE49-F238E27FC236}">
                <a16:creationId xmlns:a16="http://schemas.microsoft.com/office/drawing/2014/main" id="{00F27D5F-4605-1C3F-6CFC-F4F68D17ADC2}"/>
              </a:ext>
            </a:extLst>
          </p:cNvPr>
          <p:cNvSpPr txBox="1">
            <a:spLocks/>
          </p:cNvSpPr>
          <p:nvPr/>
        </p:nvSpPr>
        <p:spPr>
          <a:xfrm>
            <a:off x="838200" y="1550126"/>
            <a:ext cx="10515600" cy="47490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Arial" panose="020B0604020202020204" pitchFamily="34" charset="0"/>
              <a:buChar char="•"/>
            </a:pPr>
            <a:r>
              <a:rPr lang="en-US" sz="3200" dirty="0">
                <a:sym typeface="Wingdings" panose="05000000000000000000" pitchFamily="2" charset="2"/>
              </a:rPr>
              <a:t>Review process is already underway:</a:t>
            </a:r>
          </a:p>
          <a:p>
            <a:pPr marL="1371600" lvl="2" indent="-457200">
              <a:buFont typeface="Arial" panose="020B0604020202020204" pitchFamily="34" charset="0"/>
              <a:buChar char="•"/>
            </a:pPr>
            <a:r>
              <a:rPr lang="en-US" sz="2400" dirty="0">
                <a:sym typeface="Wingdings" panose="05000000000000000000" pitchFamily="2" charset="2"/>
              </a:rPr>
              <a:t>The review committee is GD/I with external reviewers</a:t>
            </a:r>
          </a:p>
          <a:p>
            <a:pPr marL="1371600" lvl="2" indent="-457200">
              <a:buFont typeface="Arial" panose="020B0604020202020204" pitchFamily="34" charset="0"/>
              <a:buChar char="•"/>
            </a:pPr>
            <a:r>
              <a:rPr lang="en-US" sz="2400" dirty="0">
                <a:sym typeface="Wingdings" panose="05000000000000000000" pitchFamily="2" charset="2"/>
              </a:rPr>
              <a:t>External reviewers contacted, dates set, charge discussed with proponents</a:t>
            </a:r>
          </a:p>
          <a:p>
            <a:pPr marL="571500" indent="-571500">
              <a:buFont typeface="Arial" panose="020B0604020202020204" pitchFamily="34" charset="0"/>
              <a:buChar char="•"/>
            </a:pPr>
            <a:r>
              <a:rPr lang="en-US" sz="3500" dirty="0">
                <a:sym typeface="Wingdings" panose="05000000000000000000" pitchFamily="2" charset="2"/>
              </a:rPr>
              <a:t>GD/I remains in charge of the process as a review committee</a:t>
            </a:r>
          </a:p>
          <a:p>
            <a:pPr marL="1485900" lvl="2" indent="-571500">
              <a:buFont typeface="Arial" panose="020B0604020202020204" pitchFamily="34" charset="0"/>
              <a:buChar char="•"/>
            </a:pPr>
            <a:r>
              <a:rPr lang="en-US" sz="2400" dirty="0">
                <a:sym typeface="Wingdings" panose="05000000000000000000" pitchFamily="2" charset="2"/>
              </a:rPr>
              <a:t>No change to current plans</a:t>
            </a:r>
          </a:p>
          <a:p>
            <a:pPr marL="1485900" lvl="2" indent="-571500">
              <a:buFont typeface="Arial" panose="020B0604020202020204" pitchFamily="34" charset="0"/>
              <a:buChar char="•"/>
            </a:pPr>
            <a:r>
              <a:rPr lang="en-US" sz="2400" dirty="0">
                <a:sym typeface="Wingdings" panose="05000000000000000000" pitchFamily="2" charset="2"/>
              </a:rPr>
              <a:t>GD/I will provide a report to the EB</a:t>
            </a:r>
          </a:p>
          <a:p>
            <a:pPr marL="1485900" lvl="2" indent="-571500">
              <a:buFont typeface="Arial" panose="020B0604020202020204" pitchFamily="34" charset="0"/>
              <a:buChar char="•"/>
            </a:pPr>
            <a:r>
              <a:rPr lang="en-US" sz="2400" dirty="0">
                <a:sym typeface="Wingdings" panose="05000000000000000000" pitchFamily="2" charset="2"/>
              </a:rPr>
              <a:t>GD/I will be terminated after the completions of these reviews</a:t>
            </a:r>
          </a:p>
          <a:p>
            <a:pPr marL="1028700" lvl="1" indent="-571500">
              <a:buFont typeface="Arial" panose="020B0604020202020204" pitchFamily="34" charset="0"/>
              <a:buChar char="•"/>
            </a:pPr>
            <a:endParaRPr lang="en-US" sz="2800" dirty="0">
              <a:ea typeface="+mj-ea"/>
              <a:cs typeface="+mj-cs"/>
              <a:sym typeface="Wingdings" panose="05000000000000000000" pitchFamily="2" charset="2"/>
            </a:endParaRPr>
          </a:p>
          <a:p>
            <a:pPr marL="571500" indent="-571500">
              <a:buFont typeface="Arial" panose="020B0604020202020204" pitchFamily="34" charset="0"/>
              <a:buChar char="•"/>
            </a:pPr>
            <a:r>
              <a:rPr lang="en-US" sz="3200">
                <a:ea typeface="+mj-ea"/>
                <a:cs typeface="+mj-cs"/>
                <a:sym typeface="Wingdings" panose="05000000000000000000" pitchFamily="2" charset="2"/>
              </a:rPr>
              <a:t>The TIC </a:t>
            </a:r>
            <a:r>
              <a:rPr lang="en-US" sz="3200" dirty="0">
                <a:ea typeface="+mj-ea"/>
                <a:cs typeface="+mj-cs"/>
                <a:sym typeface="Wingdings" panose="05000000000000000000" pitchFamily="2" charset="2"/>
              </a:rPr>
              <a:t>will be set up in parallel to this process</a:t>
            </a:r>
          </a:p>
          <a:p>
            <a:pPr marL="1028700" lvl="1" indent="-571500">
              <a:buFont typeface="Arial" panose="020B0604020202020204" pitchFamily="34" charset="0"/>
              <a:buChar char="•"/>
            </a:pPr>
            <a:endParaRPr lang="en-US" sz="2800" dirty="0">
              <a:ea typeface="+mj-ea"/>
              <a:cs typeface="+mj-cs"/>
              <a:sym typeface="Wingdings" panose="05000000000000000000" pitchFamily="2" charset="2"/>
            </a:endParaRPr>
          </a:p>
        </p:txBody>
      </p:sp>
      <p:sp>
        <p:nvSpPr>
          <p:cNvPr id="3" name="Slide Number Placeholder 2">
            <a:extLst>
              <a:ext uri="{FF2B5EF4-FFF2-40B4-BE49-F238E27FC236}">
                <a16:creationId xmlns:a16="http://schemas.microsoft.com/office/drawing/2014/main" id="{71667170-CBB6-07CF-557B-C00B3CEB9585}"/>
              </a:ext>
            </a:extLst>
          </p:cNvPr>
          <p:cNvSpPr>
            <a:spLocks noGrp="1"/>
          </p:cNvSpPr>
          <p:nvPr>
            <p:ph type="sldNum" sz="quarter" idx="12"/>
          </p:nvPr>
        </p:nvSpPr>
        <p:spPr/>
        <p:txBody>
          <a:bodyPr/>
          <a:lstStyle/>
          <a:p>
            <a:fld id="{5C1BF830-87C3-42F5-865E-35C573BADD1F}" type="slidenum">
              <a:rPr lang="en-US" smtClean="0"/>
              <a:t>33</a:t>
            </a:fld>
            <a:endParaRPr lang="en-US"/>
          </a:p>
        </p:txBody>
      </p:sp>
      <p:sp>
        <p:nvSpPr>
          <p:cNvPr id="4" name="Date Placeholder 3">
            <a:extLst>
              <a:ext uri="{FF2B5EF4-FFF2-40B4-BE49-F238E27FC236}">
                <a16:creationId xmlns:a16="http://schemas.microsoft.com/office/drawing/2014/main" id="{B6B12BDE-FA36-5E79-D891-68C9EF121474}"/>
              </a:ext>
            </a:extLst>
          </p:cNvPr>
          <p:cNvSpPr>
            <a:spLocks noGrp="1"/>
          </p:cNvSpPr>
          <p:nvPr>
            <p:ph type="dt" sz="half" idx="10"/>
          </p:nvPr>
        </p:nvSpPr>
        <p:spPr/>
        <p:txBody>
          <a:bodyPr/>
          <a:lstStyle/>
          <a:p>
            <a:r>
              <a:rPr lang="en-US"/>
              <a:t>3/9/2023</a:t>
            </a:r>
          </a:p>
        </p:txBody>
      </p:sp>
      <p:sp>
        <p:nvSpPr>
          <p:cNvPr id="6" name="Footer Placeholder 5">
            <a:extLst>
              <a:ext uri="{FF2B5EF4-FFF2-40B4-BE49-F238E27FC236}">
                <a16:creationId xmlns:a16="http://schemas.microsoft.com/office/drawing/2014/main" id="{D493CCD7-4C62-D558-7C42-3BDC35A1443C}"/>
              </a:ext>
            </a:extLst>
          </p:cNvPr>
          <p:cNvSpPr>
            <a:spLocks noGrp="1"/>
          </p:cNvSpPr>
          <p:nvPr>
            <p:ph type="ftr" sz="quarter" idx="11"/>
          </p:nvPr>
        </p:nvSpPr>
        <p:spPr/>
        <p:txBody>
          <a:bodyPr/>
          <a:lstStyle/>
          <a:p>
            <a:r>
              <a:rPr lang="it-IT"/>
              <a:t>ePIC Management Plan (Lajoie/Dalla Torre)</a:t>
            </a:r>
            <a:endParaRPr lang="en-US"/>
          </a:p>
        </p:txBody>
      </p:sp>
    </p:spTree>
    <p:extLst>
      <p:ext uri="{BB962C8B-B14F-4D97-AF65-F5344CB8AC3E}">
        <p14:creationId xmlns:p14="http://schemas.microsoft.com/office/powerpoint/2010/main" val="661403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49EF7-89E2-07DF-6C84-C5734B3E3790}"/>
              </a:ext>
            </a:extLst>
          </p:cNvPr>
          <p:cNvSpPr>
            <a:spLocks noGrp="1"/>
          </p:cNvSpPr>
          <p:nvPr>
            <p:ph type="title"/>
          </p:nvPr>
        </p:nvSpPr>
        <p:spPr>
          <a:xfrm>
            <a:off x="838200" y="365126"/>
            <a:ext cx="10515600" cy="854074"/>
          </a:xfrm>
          <a:solidFill>
            <a:schemeClr val="bg1">
              <a:lumMod val="95000"/>
            </a:schemeClr>
          </a:solidFill>
        </p:spPr>
        <p:txBody>
          <a:bodyPr/>
          <a:lstStyle/>
          <a:p>
            <a:r>
              <a:rPr lang="en-US" dirty="0"/>
              <a:t>Collaboration structure from the Charter</a:t>
            </a:r>
          </a:p>
        </p:txBody>
      </p:sp>
      <p:pic>
        <p:nvPicPr>
          <p:cNvPr id="7" name="Picture 6">
            <a:extLst>
              <a:ext uri="{FF2B5EF4-FFF2-40B4-BE49-F238E27FC236}">
                <a16:creationId xmlns:a16="http://schemas.microsoft.com/office/drawing/2014/main" id="{A93CB976-F289-DCD1-D4F9-3221A63665BA}"/>
              </a:ext>
            </a:extLst>
          </p:cNvPr>
          <p:cNvPicPr>
            <a:picLocks noChangeAspect="1"/>
          </p:cNvPicPr>
          <p:nvPr/>
        </p:nvPicPr>
        <p:blipFill>
          <a:blip r:embed="rId2"/>
          <a:stretch>
            <a:fillRect/>
          </a:stretch>
        </p:blipFill>
        <p:spPr>
          <a:xfrm>
            <a:off x="0" y="1600615"/>
            <a:ext cx="12192000" cy="3656769"/>
          </a:xfrm>
          <a:prstGeom prst="rect">
            <a:avLst/>
          </a:prstGeom>
        </p:spPr>
      </p:pic>
      <p:sp>
        <p:nvSpPr>
          <p:cNvPr id="8" name="Title 1">
            <a:extLst>
              <a:ext uri="{FF2B5EF4-FFF2-40B4-BE49-F238E27FC236}">
                <a16:creationId xmlns:a16="http://schemas.microsoft.com/office/drawing/2014/main" id="{00F27D5F-4605-1C3F-6CFC-F4F68D17ADC2}"/>
              </a:ext>
            </a:extLst>
          </p:cNvPr>
          <p:cNvSpPr txBox="1">
            <a:spLocks/>
          </p:cNvSpPr>
          <p:nvPr/>
        </p:nvSpPr>
        <p:spPr>
          <a:xfrm>
            <a:off x="794084" y="5379830"/>
            <a:ext cx="10655968" cy="854074"/>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The high-level management structure, as set by the charter. </a:t>
            </a:r>
          </a:p>
        </p:txBody>
      </p:sp>
      <p:sp>
        <p:nvSpPr>
          <p:cNvPr id="3" name="Slide Number Placeholder 2">
            <a:extLst>
              <a:ext uri="{FF2B5EF4-FFF2-40B4-BE49-F238E27FC236}">
                <a16:creationId xmlns:a16="http://schemas.microsoft.com/office/drawing/2014/main" id="{71667170-CBB6-07CF-557B-C00B3CEB9585}"/>
              </a:ext>
            </a:extLst>
          </p:cNvPr>
          <p:cNvSpPr>
            <a:spLocks noGrp="1"/>
          </p:cNvSpPr>
          <p:nvPr>
            <p:ph type="sldNum" sz="quarter" idx="12"/>
          </p:nvPr>
        </p:nvSpPr>
        <p:spPr/>
        <p:txBody>
          <a:bodyPr/>
          <a:lstStyle/>
          <a:p>
            <a:fld id="{5C1BF830-87C3-42F5-865E-35C573BADD1F}" type="slidenum">
              <a:rPr lang="en-US" smtClean="0"/>
              <a:t>4</a:t>
            </a:fld>
            <a:endParaRPr lang="en-US"/>
          </a:p>
        </p:txBody>
      </p:sp>
      <p:sp>
        <p:nvSpPr>
          <p:cNvPr id="4" name="Date Placeholder 3">
            <a:extLst>
              <a:ext uri="{FF2B5EF4-FFF2-40B4-BE49-F238E27FC236}">
                <a16:creationId xmlns:a16="http://schemas.microsoft.com/office/drawing/2014/main" id="{98D0471C-5F4A-F43B-E475-27A0D2F5B08C}"/>
              </a:ext>
            </a:extLst>
          </p:cNvPr>
          <p:cNvSpPr>
            <a:spLocks noGrp="1"/>
          </p:cNvSpPr>
          <p:nvPr>
            <p:ph type="dt" sz="half" idx="10"/>
          </p:nvPr>
        </p:nvSpPr>
        <p:spPr/>
        <p:txBody>
          <a:bodyPr/>
          <a:lstStyle/>
          <a:p>
            <a:r>
              <a:rPr lang="en-US"/>
              <a:t>3/9/2023</a:t>
            </a:r>
          </a:p>
        </p:txBody>
      </p:sp>
      <p:sp>
        <p:nvSpPr>
          <p:cNvPr id="6" name="Footer Placeholder 5">
            <a:extLst>
              <a:ext uri="{FF2B5EF4-FFF2-40B4-BE49-F238E27FC236}">
                <a16:creationId xmlns:a16="http://schemas.microsoft.com/office/drawing/2014/main" id="{2CD015BD-7CEB-25CD-A687-BE2BD88DF2F3}"/>
              </a:ext>
            </a:extLst>
          </p:cNvPr>
          <p:cNvSpPr>
            <a:spLocks noGrp="1"/>
          </p:cNvSpPr>
          <p:nvPr>
            <p:ph type="ftr" sz="quarter" idx="11"/>
          </p:nvPr>
        </p:nvSpPr>
        <p:spPr/>
        <p:txBody>
          <a:bodyPr/>
          <a:lstStyle/>
          <a:p>
            <a:r>
              <a:rPr lang="it-IT"/>
              <a:t>ePIC Management Plan (Lajoie/Dalla Torre)</a:t>
            </a:r>
            <a:endParaRPr lang="en-US"/>
          </a:p>
        </p:txBody>
      </p:sp>
    </p:spTree>
    <p:extLst>
      <p:ext uri="{BB962C8B-B14F-4D97-AF65-F5344CB8AC3E}">
        <p14:creationId xmlns:p14="http://schemas.microsoft.com/office/powerpoint/2010/main" val="316606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iagram&#10;&#10;Description automatically generated">
            <a:extLst>
              <a:ext uri="{FF2B5EF4-FFF2-40B4-BE49-F238E27FC236}">
                <a16:creationId xmlns:a16="http://schemas.microsoft.com/office/drawing/2014/main" id="{C5F5D2AC-13C6-E02E-82AD-92C6B3E5EB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512" y="809320"/>
            <a:ext cx="10940288" cy="6153912"/>
          </a:xfrm>
          <a:prstGeom prst="rect">
            <a:avLst/>
          </a:prstGeom>
        </p:spPr>
      </p:pic>
      <p:sp>
        <p:nvSpPr>
          <p:cNvPr id="3" name="Date Placeholder 2">
            <a:extLst>
              <a:ext uri="{FF2B5EF4-FFF2-40B4-BE49-F238E27FC236}">
                <a16:creationId xmlns:a16="http://schemas.microsoft.com/office/drawing/2014/main" id="{2B0DF829-B857-21DE-97DF-34D858179104}"/>
              </a:ext>
            </a:extLst>
          </p:cNvPr>
          <p:cNvSpPr>
            <a:spLocks noGrp="1"/>
          </p:cNvSpPr>
          <p:nvPr>
            <p:ph type="dt" sz="half" idx="10"/>
          </p:nvPr>
        </p:nvSpPr>
        <p:spPr/>
        <p:txBody>
          <a:bodyPr/>
          <a:lstStyle/>
          <a:p>
            <a:r>
              <a:rPr lang="en-US"/>
              <a:t>3/9/2023</a:t>
            </a:r>
            <a:endParaRPr lang="en-US" dirty="0"/>
          </a:p>
        </p:txBody>
      </p:sp>
      <p:sp>
        <p:nvSpPr>
          <p:cNvPr id="2" name="Title 1">
            <a:extLst>
              <a:ext uri="{FF2B5EF4-FFF2-40B4-BE49-F238E27FC236}">
                <a16:creationId xmlns:a16="http://schemas.microsoft.com/office/drawing/2014/main" id="{7FE49EF7-89E2-07DF-6C84-C5734B3E3790}"/>
              </a:ext>
            </a:extLst>
          </p:cNvPr>
          <p:cNvSpPr>
            <a:spLocks noGrp="1"/>
          </p:cNvSpPr>
          <p:nvPr>
            <p:ph type="title"/>
          </p:nvPr>
        </p:nvSpPr>
        <p:spPr>
          <a:xfrm>
            <a:off x="909095" y="19488"/>
            <a:ext cx="10444705" cy="599037"/>
          </a:xfrm>
          <a:solidFill>
            <a:schemeClr val="bg1">
              <a:lumMod val="95000"/>
            </a:schemeClr>
          </a:solidFill>
        </p:spPr>
        <p:txBody>
          <a:bodyPr vert="horz" lIns="91440" tIns="45720" rIns="91440" bIns="45720" rtlCol="0" anchor="b">
            <a:normAutofit/>
          </a:bodyPr>
          <a:lstStyle/>
          <a:p>
            <a:r>
              <a:rPr lang="en-US" sz="2400" b="1" kern="1200" dirty="0">
                <a:solidFill>
                  <a:schemeClr val="tx1"/>
                </a:solidFill>
                <a:latin typeface="+mj-lt"/>
                <a:ea typeface="+mj-ea"/>
                <a:cs typeface="+mj-cs"/>
              </a:rPr>
              <a:t>Collaboration Structure </a:t>
            </a:r>
            <a:r>
              <a:rPr lang="en-US" sz="2400" b="1" dirty="0"/>
              <a:t>I</a:t>
            </a:r>
            <a:r>
              <a:rPr lang="en-US" sz="2400" b="1" kern="1200" dirty="0">
                <a:solidFill>
                  <a:schemeClr val="tx1"/>
                </a:solidFill>
                <a:latin typeface="+mj-lt"/>
                <a:ea typeface="+mj-ea"/>
                <a:cs typeface="+mj-cs"/>
              </a:rPr>
              <a:t>ncluding the Scientific </a:t>
            </a:r>
            <a:r>
              <a:rPr lang="en-US" sz="2400" b="1" dirty="0"/>
              <a:t>S</a:t>
            </a:r>
            <a:r>
              <a:rPr lang="en-US" sz="2400" b="1" kern="1200" dirty="0">
                <a:solidFill>
                  <a:schemeClr val="tx1"/>
                </a:solidFill>
                <a:latin typeface="+mj-lt"/>
                <a:ea typeface="+mj-ea"/>
                <a:cs typeface="+mj-cs"/>
              </a:rPr>
              <a:t>tructure for the Next Two-Year Term</a:t>
            </a:r>
            <a:endParaRPr lang="en-US" sz="2200" i="1" kern="1200" dirty="0">
              <a:solidFill>
                <a:schemeClr val="tx1"/>
              </a:solidFill>
              <a:latin typeface="+mj-lt"/>
              <a:ea typeface="+mj-ea"/>
              <a:cs typeface="+mj-cs"/>
            </a:endParaRPr>
          </a:p>
        </p:txBody>
      </p:sp>
      <p:sp>
        <p:nvSpPr>
          <p:cNvPr id="9" name="Slide Number Placeholder 8">
            <a:extLst>
              <a:ext uri="{FF2B5EF4-FFF2-40B4-BE49-F238E27FC236}">
                <a16:creationId xmlns:a16="http://schemas.microsoft.com/office/drawing/2014/main" id="{C174E2C0-0D97-96C5-ADCE-9F33D43DE3EA}"/>
              </a:ext>
            </a:extLst>
          </p:cNvPr>
          <p:cNvSpPr>
            <a:spLocks noGrp="1"/>
          </p:cNvSpPr>
          <p:nvPr>
            <p:ph type="sldNum" sz="quarter" idx="12"/>
          </p:nvPr>
        </p:nvSpPr>
        <p:spPr/>
        <p:txBody>
          <a:bodyPr/>
          <a:lstStyle/>
          <a:p>
            <a:fld id="{5C1BF830-87C3-42F5-865E-35C573BADD1F}" type="slidenum">
              <a:rPr lang="en-US" smtClean="0"/>
              <a:t>5</a:t>
            </a:fld>
            <a:endParaRPr lang="en-US"/>
          </a:p>
        </p:txBody>
      </p:sp>
      <p:sp>
        <p:nvSpPr>
          <p:cNvPr id="5" name="Rectangle 4">
            <a:extLst>
              <a:ext uri="{FF2B5EF4-FFF2-40B4-BE49-F238E27FC236}">
                <a16:creationId xmlns:a16="http://schemas.microsoft.com/office/drawing/2014/main" id="{0B7A08AE-B39D-544B-F56A-FC822725202C}"/>
              </a:ext>
            </a:extLst>
          </p:cNvPr>
          <p:cNvSpPr/>
          <p:nvPr/>
        </p:nvSpPr>
        <p:spPr>
          <a:xfrm>
            <a:off x="413512" y="3764279"/>
            <a:ext cx="11191748" cy="2815217"/>
          </a:xfrm>
          <a:prstGeom prst="rect">
            <a:avLst/>
          </a:prstGeom>
          <a:no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CB1C32A-4845-C872-EF8E-36B419413E4C}"/>
              </a:ext>
            </a:extLst>
          </p:cNvPr>
          <p:cNvSpPr txBox="1"/>
          <p:nvPr/>
        </p:nvSpPr>
        <p:spPr>
          <a:xfrm>
            <a:off x="136021" y="624654"/>
            <a:ext cx="6327630" cy="369332"/>
          </a:xfrm>
          <a:prstGeom prst="rect">
            <a:avLst/>
          </a:prstGeom>
          <a:noFill/>
          <a:ln>
            <a:solidFill>
              <a:schemeClr val="tx1"/>
            </a:solidFill>
          </a:ln>
        </p:spPr>
        <p:txBody>
          <a:bodyPr wrap="none" rtlCol="0">
            <a:spAutoFit/>
          </a:bodyPr>
          <a:lstStyle/>
          <a:p>
            <a:r>
              <a:rPr lang="en-US" b="1" i="1" dirty="0">
                <a:effectLst>
                  <a:outerShdw blurRad="38100" dist="38100" dir="2700000" algn="tl">
                    <a:srgbClr val="000000">
                      <a:alpha val="43137"/>
                    </a:srgbClr>
                  </a:outerShdw>
                </a:effectLst>
              </a:rPr>
              <a:t>Black dashed lines indicate communication paths (bidirectional) </a:t>
            </a:r>
          </a:p>
        </p:txBody>
      </p:sp>
      <p:sp>
        <p:nvSpPr>
          <p:cNvPr id="6" name="Rectangle 5">
            <a:extLst>
              <a:ext uri="{FF2B5EF4-FFF2-40B4-BE49-F238E27FC236}">
                <a16:creationId xmlns:a16="http://schemas.microsoft.com/office/drawing/2014/main" id="{8B2AB232-961B-A4AB-0398-08D5C6C9C6AA}"/>
              </a:ext>
            </a:extLst>
          </p:cNvPr>
          <p:cNvSpPr/>
          <p:nvPr/>
        </p:nvSpPr>
        <p:spPr>
          <a:xfrm>
            <a:off x="3581400" y="2794356"/>
            <a:ext cx="2514600" cy="909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12">
            <a:extLst>
              <a:ext uri="{FF2B5EF4-FFF2-40B4-BE49-F238E27FC236}">
                <a16:creationId xmlns:a16="http://schemas.microsoft.com/office/drawing/2014/main" id="{48055016-8E89-1F29-B022-064BFB549201}"/>
              </a:ext>
            </a:extLst>
          </p:cNvPr>
          <p:cNvSpPr>
            <a:spLocks noGrp="1"/>
          </p:cNvSpPr>
          <p:nvPr>
            <p:ph type="ftr" sz="quarter" idx="11"/>
          </p:nvPr>
        </p:nvSpPr>
        <p:spPr/>
        <p:txBody>
          <a:bodyPr/>
          <a:lstStyle/>
          <a:p>
            <a:r>
              <a:rPr lang="it-IT"/>
              <a:t>ePIC Management Plan (Lajoie/Dalla Torre)</a:t>
            </a:r>
            <a:endParaRPr lang="en-US"/>
          </a:p>
        </p:txBody>
      </p:sp>
      <p:sp>
        <p:nvSpPr>
          <p:cNvPr id="10" name="TextBox 9">
            <a:extLst>
              <a:ext uri="{FF2B5EF4-FFF2-40B4-BE49-F238E27FC236}">
                <a16:creationId xmlns:a16="http://schemas.microsoft.com/office/drawing/2014/main" id="{C4640AA6-5D0F-F194-5004-7A744942B77F}"/>
              </a:ext>
            </a:extLst>
          </p:cNvPr>
          <p:cNvSpPr txBox="1"/>
          <p:nvPr/>
        </p:nvSpPr>
        <p:spPr>
          <a:xfrm>
            <a:off x="4174030" y="2987745"/>
            <a:ext cx="1859858" cy="523220"/>
          </a:xfrm>
          <a:prstGeom prst="rect">
            <a:avLst/>
          </a:prstGeom>
          <a:noFill/>
          <a:ln>
            <a:solidFill>
              <a:srgbClr val="0000CC"/>
            </a:solidFill>
          </a:ln>
        </p:spPr>
        <p:txBody>
          <a:bodyPr wrap="square" rtlCol="0">
            <a:spAutoFit/>
          </a:bodyPr>
          <a:lstStyle/>
          <a:p>
            <a:r>
              <a:rPr lang="en-US" sz="1400" dirty="0">
                <a:solidFill>
                  <a:srgbClr val="0000CC"/>
                </a:solidFill>
              </a:rPr>
              <a:t>Our proposal for </a:t>
            </a:r>
          </a:p>
          <a:p>
            <a:r>
              <a:rPr lang="en-US" sz="1400" dirty="0">
                <a:solidFill>
                  <a:srgbClr val="0000CC"/>
                </a:solidFill>
              </a:rPr>
              <a:t>the management plan</a:t>
            </a:r>
          </a:p>
        </p:txBody>
      </p:sp>
    </p:spTree>
    <p:extLst>
      <p:ext uri="{BB962C8B-B14F-4D97-AF65-F5344CB8AC3E}">
        <p14:creationId xmlns:p14="http://schemas.microsoft.com/office/powerpoint/2010/main" val="2292150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11B48480-E71B-DE2C-2F1C-76C9B01B41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 y="813816"/>
            <a:ext cx="10940288" cy="6153912"/>
          </a:xfrm>
          <a:prstGeom prst="rect">
            <a:avLst/>
          </a:prstGeom>
        </p:spPr>
      </p:pic>
      <p:sp>
        <p:nvSpPr>
          <p:cNvPr id="3" name="Date Placeholder 2">
            <a:extLst>
              <a:ext uri="{FF2B5EF4-FFF2-40B4-BE49-F238E27FC236}">
                <a16:creationId xmlns:a16="http://schemas.microsoft.com/office/drawing/2014/main" id="{2B0DF829-B857-21DE-97DF-34D858179104}"/>
              </a:ext>
            </a:extLst>
          </p:cNvPr>
          <p:cNvSpPr>
            <a:spLocks noGrp="1"/>
          </p:cNvSpPr>
          <p:nvPr>
            <p:ph type="dt" sz="half" idx="10"/>
          </p:nvPr>
        </p:nvSpPr>
        <p:spPr/>
        <p:txBody>
          <a:bodyPr/>
          <a:lstStyle/>
          <a:p>
            <a:r>
              <a:rPr lang="en-US"/>
              <a:t>3/9/2023</a:t>
            </a:r>
            <a:endParaRPr lang="en-US" dirty="0"/>
          </a:p>
        </p:txBody>
      </p:sp>
      <p:sp>
        <p:nvSpPr>
          <p:cNvPr id="2" name="Title 1">
            <a:extLst>
              <a:ext uri="{FF2B5EF4-FFF2-40B4-BE49-F238E27FC236}">
                <a16:creationId xmlns:a16="http://schemas.microsoft.com/office/drawing/2014/main" id="{7FE49EF7-89E2-07DF-6C84-C5734B3E3790}"/>
              </a:ext>
            </a:extLst>
          </p:cNvPr>
          <p:cNvSpPr>
            <a:spLocks noGrp="1"/>
          </p:cNvSpPr>
          <p:nvPr>
            <p:ph type="title"/>
          </p:nvPr>
        </p:nvSpPr>
        <p:spPr>
          <a:xfrm>
            <a:off x="909095" y="0"/>
            <a:ext cx="10444705" cy="599037"/>
          </a:xfrm>
          <a:solidFill>
            <a:schemeClr val="bg1">
              <a:lumMod val="95000"/>
            </a:schemeClr>
          </a:solidFill>
        </p:spPr>
        <p:txBody>
          <a:bodyPr vert="horz" lIns="91440" tIns="45720" rIns="91440" bIns="45720" rtlCol="0" anchor="b">
            <a:normAutofit/>
          </a:bodyPr>
          <a:lstStyle/>
          <a:p>
            <a:r>
              <a:rPr lang="en-US" sz="2400" b="1" kern="1200" dirty="0">
                <a:solidFill>
                  <a:schemeClr val="tx1"/>
                </a:solidFill>
                <a:latin typeface="+mj-lt"/>
                <a:ea typeface="+mj-ea"/>
                <a:cs typeface="+mj-cs"/>
              </a:rPr>
              <a:t>Collaboration Structure </a:t>
            </a:r>
            <a:r>
              <a:rPr lang="en-US" sz="2400" b="1" dirty="0"/>
              <a:t>I</a:t>
            </a:r>
            <a:r>
              <a:rPr lang="en-US" sz="2400" b="1" kern="1200" dirty="0">
                <a:solidFill>
                  <a:schemeClr val="tx1"/>
                </a:solidFill>
                <a:latin typeface="+mj-lt"/>
                <a:ea typeface="+mj-ea"/>
                <a:cs typeface="+mj-cs"/>
              </a:rPr>
              <a:t>ncluding the Scientific </a:t>
            </a:r>
            <a:r>
              <a:rPr lang="en-US" sz="2400" b="1" dirty="0"/>
              <a:t>S</a:t>
            </a:r>
            <a:r>
              <a:rPr lang="en-US" sz="2400" b="1" kern="1200" dirty="0">
                <a:solidFill>
                  <a:schemeClr val="tx1"/>
                </a:solidFill>
                <a:latin typeface="+mj-lt"/>
                <a:ea typeface="+mj-ea"/>
                <a:cs typeface="+mj-cs"/>
              </a:rPr>
              <a:t>tructure for the Next Two-Year Term</a:t>
            </a:r>
            <a:endParaRPr lang="en-US" sz="2200" i="1" kern="1200" dirty="0">
              <a:solidFill>
                <a:schemeClr val="tx1"/>
              </a:solidFill>
              <a:latin typeface="+mj-lt"/>
              <a:ea typeface="+mj-ea"/>
              <a:cs typeface="+mj-cs"/>
            </a:endParaRPr>
          </a:p>
        </p:txBody>
      </p:sp>
      <p:sp>
        <p:nvSpPr>
          <p:cNvPr id="9" name="Slide Number Placeholder 8">
            <a:extLst>
              <a:ext uri="{FF2B5EF4-FFF2-40B4-BE49-F238E27FC236}">
                <a16:creationId xmlns:a16="http://schemas.microsoft.com/office/drawing/2014/main" id="{C174E2C0-0D97-96C5-ADCE-9F33D43DE3EA}"/>
              </a:ext>
            </a:extLst>
          </p:cNvPr>
          <p:cNvSpPr>
            <a:spLocks noGrp="1"/>
          </p:cNvSpPr>
          <p:nvPr>
            <p:ph type="sldNum" sz="quarter" idx="12"/>
          </p:nvPr>
        </p:nvSpPr>
        <p:spPr/>
        <p:txBody>
          <a:bodyPr/>
          <a:lstStyle/>
          <a:p>
            <a:fld id="{5C1BF830-87C3-42F5-865E-35C573BADD1F}" type="slidenum">
              <a:rPr lang="en-US" smtClean="0"/>
              <a:t>6</a:t>
            </a:fld>
            <a:endParaRPr lang="en-US"/>
          </a:p>
        </p:txBody>
      </p:sp>
      <p:sp>
        <p:nvSpPr>
          <p:cNvPr id="4" name="TextBox 3">
            <a:extLst>
              <a:ext uri="{FF2B5EF4-FFF2-40B4-BE49-F238E27FC236}">
                <a16:creationId xmlns:a16="http://schemas.microsoft.com/office/drawing/2014/main" id="{607D855E-0D0C-3400-CD3E-03AB73B594D4}"/>
              </a:ext>
            </a:extLst>
          </p:cNvPr>
          <p:cNvSpPr txBox="1"/>
          <p:nvPr/>
        </p:nvSpPr>
        <p:spPr>
          <a:xfrm>
            <a:off x="136021" y="624654"/>
            <a:ext cx="3630417" cy="369332"/>
          </a:xfrm>
          <a:prstGeom prst="rect">
            <a:avLst/>
          </a:prstGeom>
          <a:noFill/>
          <a:ln>
            <a:solidFill>
              <a:schemeClr val="tx1"/>
            </a:solidFill>
          </a:ln>
        </p:spPr>
        <p:txBody>
          <a:bodyPr wrap="none" rtlCol="0">
            <a:spAutoFit/>
          </a:bodyPr>
          <a:lstStyle/>
          <a:p>
            <a:r>
              <a:rPr lang="en-US" b="1" i="1" dirty="0">
                <a:effectLst>
                  <a:outerShdw blurRad="38100" dist="38100" dir="2700000" algn="tl">
                    <a:srgbClr val="000000">
                      <a:alpha val="43137"/>
                    </a:srgbClr>
                  </a:outerShdw>
                </a:effectLst>
              </a:rPr>
              <a:t>Arrows indicate reporting pathways</a:t>
            </a:r>
          </a:p>
        </p:txBody>
      </p:sp>
      <p:sp>
        <p:nvSpPr>
          <p:cNvPr id="8" name="Rectangle 7">
            <a:extLst>
              <a:ext uri="{FF2B5EF4-FFF2-40B4-BE49-F238E27FC236}">
                <a16:creationId xmlns:a16="http://schemas.microsoft.com/office/drawing/2014/main" id="{5D148D6B-D6EC-679A-3810-499F86F341D0}"/>
              </a:ext>
            </a:extLst>
          </p:cNvPr>
          <p:cNvSpPr/>
          <p:nvPr/>
        </p:nvSpPr>
        <p:spPr>
          <a:xfrm>
            <a:off x="3396239" y="2879100"/>
            <a:ext cx="2354510" cy="909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12">
            <a:extLst>
              <a:ext uri="{FF2B5EF4-FFF2-40B4-BE49-F238E27FC236}">
                <a16:creationId xmlns:a16="http://schemas.microsoft.com/office/drawing/2014/main" id="{5407250B-E12D-1696-B01B-D12C54DDDB37}"/>
              </a:ext>
            </a:extLst>
          </p:cNvPr>
          <p:cNvSpPr>
            <a:spLocks noGrp="1"/>
          </p:cNvSpPr>
          <p:nvPr>
            <p:ph type="ftr" sz="quarter" idx="11"/>
          </p:nvPr>
        </p:nvSpPr>
        <p:spPr/>
        <p:txBody>
          <a:bodyPr/>
          <a:lstStyle/>
          <a:p>
            <a:r>
              <a:rPr lang="it-IT"/>
              <a:t>ePIC Management Plan (Lajoie/Dalla Torre)</a:t>
            </a:r>
            <a:endParaRPr lang="en-US"/>
          </a:p>
        </p:txBody>
      </p:sp>
      <p:sp>
        <p:nvSpPr>
          <p:cNvPr id="11" name="TextBox 10">
            <a:extLst>
              <a:ext uri="{FF2B5EF4-FFF2-40B4-BE49-F238E27FC236}">
                <a16:creationId xmlns:a16="http://schemas.microsoft.com/office/drawing/2014/main" id="{6415EEC1-D2FA-A9D2-7333-1D8B36BD0E34}"/>
              </a:ext>
            </a:extLst>
          </p:cNvPr>
          <p:cNvSpPr txBox="1"/>
          <p:nvPr/>
        </p:nvSpPr>
        <p:spPr>
          <a:xfrm>
            <a:off x="4178808" y="2990088"/>
            <a:ext cx="1859858" cy="523220"/>
          </a:xfrm>
          <a:prstGeom prst="rect">
            <a:avLst/>
          </a:prstGeom>
          <a:noFill/>
          <a:ln>
            <a:solidFill>
              <a:srgbClr val="0000CC"/>
            </a:solidFill>
          </a:ln>
        </p:spPr>
        <p:txBody>
          <a:bodyPr wrap="square" rtlCol="0">
            <a:spAutoFit/>
          </a:bodyPr>
          <a:lstStyle/>
          <a:p>
            <a:r>
              <a:rPr lang="en-US" sz="1400" dirty="0">
                <a:solidFill>
                  <a:srgbClr val="0000CC"/>
                </a:solidFill>
              </a:rPr>
              <a:t>Our proposal for </a:t>
            </a:r>
          </a:p>
          <a:p>
            <a:r>
              <a:rPr lang="en-US" sz="1400" dirty="0">
                <a:solidFill>
                  <a:srgbClr val="0000CC"/>
                </a:solidFill>
              </a:rPr>
              <a:t>the management plan</a:t>
            </a:r>
          </a:p>
        </p:txBody>
      </p:sp>
      <p:sp>
        <p:nvSpPr>
          <p:cNvPr id="5" name="Rectangle 4">
            <a:extLst>
              <a:ext uri="{FF2B5EF4-FFF2-40B4-BE49-F238E27FC236}">
                <a16:creationId xmlns:a16="http://schemas.microsoft.com/office/drawing/2014/main" id="{0B7A08AE-B39D-544B-F56A-FC822725202C}"/>
              </a:ext>
            </a:extLst>
          </p:cNvPr>
          <p:cNvSpPr/>
          <p:nvPr/>
        </p:nvSpPr>
        <p:spPr>
          <a:xfrm>
            <a:off x="411480" y="3767328"/>
            <a:ext cx="11187345" cy="2816352"/>
          </a:xfrm>
          <a:prstGeom prst="rect">
            <a:avLst/>
          </a:prstGeom>
          <a:no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148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A4C179BA-9C5C-7DB1-2480-670A1534B4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 y="1014984"/>
            <a:ext cx="8583168" cy="4828032"/>
          </a:xfrm>
          <a:prstGeom prst="rect">
            <a:avLst/>
          </a:prstGeom>
        </p:spPr>
      </p:pic>
      <p:sp>
        <p:nvSpPr>
          <p:cNvPr id="2" name="Title 1">
            <a:extLst>
              <a:ext uri="{FF2B5EF4-FFF2-40B4-BE49-F238E27FC236}">
                <a16:creationId xmlns:a16="http://schemas.microsoft.com/office/drawing/2014/main" id="{7FE49EF7-89E2-07DF-6C84-C5734B3E3790}"/>
              </a:ext>
            </a:extLst>
          </p:cNvPr>
          <p:cNvSpPr>
            <a:spLocks noGrp="1"/>
          </p:cNvSpPr>
          <p:nvPr>
            <p:ph type="title"/>
          </p:nvPr>
        </p:nvSpPr>
        <p:spPr>
          <a:xfrm>
            <a:off x="1009359" y="345072"/>
            <a:ext cx="10444705" cy="599037"/>
          </a:xfrm>
          <a:solidFill>
            <a:schemeClr val="bg1">
              <a:lumMod val="95000"/>
            </a:schemeClr>
          </a:solidFill>
        </p:spPr>
        <p:txBody>
          <a:bodyPr vert="horz" lIns="91440" tIns="45720" rIns="91440" bIns="45720" rtlCol="0" anchor="b">
            <a:normAutofit/>
          </a:bodyPr>
          <a:lstStyle/>
          <a:p>
            <a:r>
              <a:rPr lang="en-US" sz="2400" b="1" kern="1200" dirty="0">
                <a:solidFill>
                  <a:schemeClr val="tx1"/>
                </a:solidFill>
                <a:latin typeface="+mj-lt"/>
                <a:ea typeface="+mj-ea"/>
                <a:cs typeface="+mj-cs"/>
              </a:rPr>
              <a:t>Collaboration Structure </a:t>
            </a:r>
            <a:r>
              <a:rPr lang="en-US" sz="2400" b="1" dirty="0"/>
              <a:t>I</a:t>
            </a:r>
            <a:r>
              <a:rPr lang="en-US" sz="2400" b="1" kern="1200" dirty="0">
                <a:solidFill>
                  <a:schemeClr val="tx1"/>
                </a:solidFill>
                <a:latin typeface="+mj-lt"/>
                <a:ea typeface="+mj-ea"/>
                <a:cs typeface="+mj-cs"/>
              </a:rPr>
              <a:t>ncluding the Scientific </a:t>
            </a:r>
            <a:r>
              <a:rPr lang="en-US" sz="2400" b="1" dirty="0"/>
              <a:t>S</a:t>
            </a:r>
            <a:r>
              <a:rPr lang="en-US" sz="2400" b="1" kern="1200" dirty="0">
                <a:solidFill>
                  <a:schemeClr val="tx1"/>
                </a:solidFill>
                <a:latin typeface="+mj-lt"/>
                <a:ea typeface="+mj-ea"/>
                <a:cs typeface="+mj-cs"/>
              </a:rPr>
              <a:t>tructure for the Next Two-Year Term</a:t>
            </a:r>
            <a:endParaRPr lang="en-US" sz="2200" i="1" kern="1200" dirty="0">
              <a:solidFill>
                <a:schemeClr val="tx1"/>
              </a:solidFill>
              <a:latin typeface="+mj-lt"/>
              <a:ea typeface="+mj-ea"/>
              <a:cs typeface="+mj-cs"/>
            </a:endParaRPr>
          </a:p>
        </p:txBody>
      </p:sp>
      <p:sp>
        <p:nvSpPr>
          <p:cNvPr id="9" name="Slide Number Placeholder 8">
            <a:extLst>
              <a:ext uri="{FF2B5EF4-FFF2-40B4-BE49-F238E27FC236}">
                <a16:creationId xmlns:a16="http://schemas.microsoft.com/office/drawing/2014/main" id="{C174E2C0-0D97-96C5-ADCE-9F33D43DE3EA}"/>
              </a:ext>
            </a:extLst>
          </p:cNvPr>
          <p:cNvSpPr>
            <a:spLocks noGrp="1"/>
          </p:cNvSpPr>
          <p:nvPr>
            <p:ph type="sldNum" sz="quarter" idx="12"/>
          </p:nvPr>
        </p:nvSpPr>
        <p:spPr/>
        <p:txBody>
          <a:bodyPr/>
          <a:lstStyle/>
          <a:p>
            <a:fld id="{5C1BF830-87C3-42F5-865E-35C573BADD1F}" type="slidenum">
              <a:rPr lang="en-US" smtClean="0"/>
              <a:t>7</a:t>
            </a:fld>
            <a:endParaRPr lang="en-US"/>
          </a:p>
        </p:txBody>
      </p:sp>
      <p:sp>
        <p:nvSpPr>
          <p:cNvPr id="5" name="Rectangle 4">
            <a:extLst>
              <a:ext uri="{FF2B5EF4-FFF2-40B4-BE49-F238E27FC236}">
                <a16:creationId xmlns:a16="http://schemas.microsoft.com/office/drawing/2014/main" id="{0B7A08AE-B39D-544B-F56A-FC822725202C}"/>
              </a:ext>
            </a:extLst>
          </p:cNvPr>
          <p:cNvSpPr/>
          <p:nvPr/>
        </p:nvSpPr>
        <p:spPr>
          <a:xfrm>
            <a:off x="174004" y="3354206"/>
            <a:ext cx="8875239" cy="2210449"/>
          </a:xfrm>
          <a:prstGeom prst="rect">
            <a:avLst/>
          </a:prstGeom>
          <a:no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2B0DF829-B857-21DE-97DF-34D858179104}"/>
              </a:ext>
            </a:extLst>
          </p:cNvPr>
          <p:cNvSpPr>
            <a:spLocks noGrp="1"/>
          </p:cNvSpPr>
          <p:nvPr>
            <p:ph type="dt" sz="half" idx="10"/>
          </p:nvPr>
        </p:nvSpPr>
        <p:spPr/>
        <p:txBody>
          <a:bodyPr/>
          <a:lstStyle/>
          <a:p>
            <a:r>
              <a:rPr lang="en-US"/>
              <a:t>3/9/2023</a:t>
            </a:r>
          </a:p>
        </p:txBody>
      </p:sp>
      <p:sp>
        <p:nvSpPr>
          <p:cNvPr id="10" name="TextBox 9">
            <a:extLst>
              <a:ext uri="{FF2B5EF4-FFF2-40B4-BE49-F238E27FC236}">
                <a16:creationId xmlns:a16="http://schemas.microsoft.com/office/drawing/2014/main" id="{597057BE-51C0-7E05-2D20-CDEAB6495BED}"/>
              </a:ext>
            </a:extLst>
          </p:cNvPr>
          <p:cNvSpPr txBox="1"/>
          <p:nvPr/>
        </p:nvSpPr>
        <p:spPr>
          <a:xfrm>
            <a:off x="9335173" y="1791491"/>
            <a:ext cx="2611897" cy="3416320"/>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i="1" dirty="0">
                <a:sym typeface="Wingdings" panose="05000000000000000000" pitchFamily="2" charset="2"/>
              </a:rPr>
              <a:t>EB members advise the SP Office and provide needed input from collaboration stakeholders</a:t>
            </a:r>
          </a:p>
          <a:p>
            <a:pPr marL="285750" indent="-285750">
              <a:buFont typeface="Arial" panose="020B0604020202020204" pitchFamily="34" charset="0"/>
              <a:buChar char="•"/>
            </a:pPr>
            <a:endParaRPr lang="en-US" i="1" dirty="0">
              <a:sym typeface="Wingdings" panose="05000000000000000000" pitchFamily="2" charset="2"/>
            </a:endParaRPr>
          </a:p>
          <a:p>
            <a:pPr marL="285750" indent="-285750">
              <a:buFont typeface="Arial" panose="020B0604020202020204" pitchFamily="34" charset="0"/>
              <a:buChar char="•"/>
            </a:pPr>
            <a:r>
              <a:rPr lang="en-US" i="1" dirty="0">
                <a:sym typeface="Wingdings" panose="05000000000000000000" pitchFamily="2" charset="2"/>
              </a:rPr>
              <a:t>CC Chair and Vice Chair standing guests</a:t>
            </a:r>
          </a:p>
          <a:p>
            <a:pPr marL="285750" indent="-285750">
              <a:buFont typeface="Arial" panose="020B0604020202020204" pitchFamily="34" charset="0"/>
              <a:buChar char="•"/>
            </a:pPr>
            <a:endParaRPr lang="en-US" i="1" dirty="0">
              <a:sym typeface="Wingdings" panose="05000000000000000000" pitchFamily="2" charset="2"/>
            </a:endParaRPr>
          </a:p>
          <a:p>
            <a:pPr marL="285750" indent="-285750">
              <a:buFont typeface="Arial" panose="020B0604020202020204" pitchFamily="34" charset="0"/>
              <a:buChar char="•"/>
            </a:pPr>
            <a:r>
              <a:rPr lang="en-US" i="1" dirty="0">
                <a:sym typeface="Wingdings" panose="05000000000000000000" pitchFamily="2" charset="2"/>
              </a:rPr>
              <a:t>SP Office provides clear direction and accountability</a:t>
            </a:r>
          </a:p>
        </p:txBody>
      </p:sp>
      <p:sp>
        <p:nvSpPr>
          <p:cNvPr id="11" name="Oval 10">
            <a:extLst>
              <a:ext uri="{FF2B5EF4-FFF2-40B4-BE49-F238E27FC236}">
                <a16:creationId xmlns:a16="http://schemas.microsoft.com/office/drawing/2014/main" id="{884F068F-99B8-C0C4-4374-195191FD9B0F}"/>
              </a:ext>
            </a:extLst>
          </p:cNvPr>
          <p:cNvSpPr/>
          <p:nvPr/>
        </p:nvSpPr>
        <p:spPr>
          <a:xfrm>
            <a:off x="6231711" y="1509828"/>
            <a:ext cx="2611897" cy="191917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7">
            <a:extLst>
              <a:ext uri="{FF2B5EF4-FFF2-40B4-BE49-F238E27FC236}">
                <a16:creationId xmlns:a16="http://schemas.microsoft.com/office/drawing/2014/main" id="{BF6A243B-8090-DE40-F9DC-E7DD2893FBD2}"/>
              </a:ext>
            </a:extLst>
          </p:cNvPr>
          <p:cNvSpPr>
            <a:spLocks noGrp="1"/>
          </p:cNvSpPr>
          <p:nvPr>
            <p:ph type="ftr" sz="quarter" idx="11"/>
          </p:nvPr>
        </p:nvSpPr>
        <p:spPr/>
        <p:txBody>
          <a:bodyPr/>
          <a:lstStyle/>
          <a:p>
            <a:r>
              <a:rPr lang="it-IT"/>
              <a:t>ePIC Management Plan (Lajoie/Dalla Torre)</a:t>
            </a:r>
            <a:endParaRPr lang="en-US"/>
          </a:p>
        </p:txBody>
      </p:sp>
    </p:spTree>
    <p:extLst>
      <p:ext uri="{BB962C8B-B14F-4D97-AF65-F5344CB8AC3E}">
        <p14:creationId xmlns:p14="http://schemas.microsoft.com/office/powerpoint/2010/main" val="451788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iagram&#10;&#10;Description automatically generated">
            <a:extLst>
              <a:ext uri="{FF2B5EF4-FFF2-40B4-BE49-F238E27FC236}">
                <a16:creationId xmlns:a16="http://schemas.microsoft.com/office/drawing/2014/main" id="{CD476AE3-65A8-7FCC-0AB7-9FD938D770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 y="1014984"/>
            <a:ext cx="8583168" cy="4828032"/>
          </a:xfrm>
          <a:prstGeom prst="rect">
            <a:avLst/>
          </a:prstGeom>
        </p:spPr>
      </p:pic>
      <p:sp>
        <p:nvSpPr>
          <p:cNvPr id="2" name="Title 1">
            <a:extLst>
              <a:ext uri="{FF2B5EF4-FFF2-40B4-BE49-F238E27FC236}">
                <a16:creationId xmlns:a16="http://schemas.microsoft.com/office/drawing/2014/main" id="{7FE49EF7-89E2-07DF-6C84-C5734B3E3790}"/>
              </a:ext>
            </a:extLst>
          </p:cNvPr>
          <p:cNvSpPr>
            <a:spLocks noGrp="1"/>
          </p:cNvSpPr>
          <p:nvPr>
            <p:ph type="title"/>
          </p:nvPr>
        </p:nvSpPr>
        <p:spPr>
          <a:xfrm>
            <a:off x="1009359" y="345072"/>
            <a:ext cx="10444705" cy="599037"/>
          </a:xfrm>
          <a:solidFill>
            <a:schemeClr val="bg1">
              <a:lumMod val="95000"/>
            </a:schemeClr>
          </a:solidFill>
        </p:spPr>
        <p:txBody>
          <a:bodyPr vert="horz" lIns="91440" tIns="45720" rIns="91440" bIns="45720" rtlCol="0" anchor="b">
            <a:normAutofit/>
          </a:bodyPr>
          <a:lstStyle/>
          <a:p>
            <a:r>
              <a:rPr lang="en-US" sz="2400" b="1" kern="1200" dirty="0">
                <a:solidFill>
                  <a:schemeClr val="tx1"/>
                </a:solidFill>
                <a:latin typeface="+mj-lt"/>
                <a:ea typeface="+mj-ea"/>
                <a:cs typeface="+mj-cs"/>
              </a:rPr>
              <a:t>Collaboration Structure </a:t>
            </a:r>
            <a:r>
              <a:rPr lang="en-US" sz="2400" b="1" dirty="0"/>
              <a:t>I</a:t>
            </a:r>
            <a:r>
              <a:rPr lang="en-US" sz="2400" b="1" kern="1200" dirty="0">
                <a:solidFill>
                  <a:schemeClr val="tx1"/>
                </a:solidFill>
                <a:latin typeface="+mj-lt"/>
                <a:ea typeface="+mj-ea"/>
                <a:cs typeface="+mj-cs"/>
              </a:rPr>
              <a:t>ncluding the Scientific </a:t>
            </a:r>
            <a:r>
              <a:rPr lang="en-US" sz="2400" b="1" dirty="0"/>
              <a:t>S</a:t>
            </a:r>
            <a:r>
              <a:rPr lang="en-US" sz="2400" b="1" kern="1200" dirty="0">
                <a:solidFill>
                  <a:schemeClr val="tx1"/>
                </a:solidFill>
                <a:latin typeface="+mj-lt"/>
                <a:ea typeface="+mj-ea"/>
                <a:cs typeface="+mj-cs"/>
              </a:rPr>
              <a:t>tructure for the Next Two-Year Term</a:t>
            </a:r>
            <a:endParaRPr lang="en-US" sz="2200" i="1" kern="1200" dirty="0">
              <a:solidFill>
                <a:schemeClr val="tx1"/>
              </a:solidFill>
              <a:latin typeface="+mj-lt"/>
              <a:ea typeface="+mj-ea"/>
              <a:cs typeface="+mj-cs"/>
            </a:endParaRPr>
          </a:p>
        </p:txBody>
      </p:sp>
      <p:sp>
        <p:nvSpPr>
          <p:cNvPr id="9" name="Slide Number Placeholder 8">
            <a:extLst>
              <a:ext uri="{FF2B5EF4-FFF2-40B4-BE49-F238E27FC236}">
                <a16:creationId xmlns:a16="http://schemas.microsoft.com/office/drawing/2014/main" id="{C174E2C0-0D97-96C5-ADCE-9F33D43DE3EA}"/>
              </a:ext>
            </a:extLst>
          </p:cNvPr>
          <p:cNvSpPr>
            <a:spLocks noGrp="1"/>
          </p:cNvSpPr>
          <p:nvPr>
            <p:ph type="sldNum" sz="quarter" idx="12"/>
          </p:nvPr>
        </p:nvSpPr>
        <p:spPr/>
        <p:txBody>
          <a:bodyPr/>
          <a:lstStyle/>
          <a:p>
            <a:fld id="{5C1BF830-87C3-42F5-865E-35C573BADD1F}" type="slidenum">
              <a:rPr lang="en-US" smtClean="0"/>
              <a:t>8</a:t>
            </a:fld>
            <a:endParaRPr lang="en-US"/>
          </a:p>
        </p:txBody>
      </p:sp>
      <p:sp>
        <p:nvSpPr>
          <p:cNvPr id="5" name="Rectangle 4">
            <a:extLst>
              <a:ext uri="{FF2B5EF4-FFF2-40B4-BE49-F238E27FC236}">
                <a16:creationId xmlns:a16="http://schemas.microsoft.com/office/drawing/2014/main" id="{0B7A08AE-B39D-544B-F56A-FC822725202C}"/>
              </a:ext>
            </a:extLst>
          </p:cNvPr>
          <p:cNvSpPr/>
          <p:nvPr/>
        </p:nvSpPr>
        <p:spPr>
          <a:xfrm>
            <a:off x="174799" y="3355848"/>
            <a:ext cx="8875239" cy="2210449"/>
          </a:xfrm>
          <a:prstGeom prst="rect">
            <a:avLst/>
          </a:prstGeom>
          <a:no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2B0DF829-B857-21DE-97DF-34D858179104}"/>
              </a:ext>
            </a:extLst>
          </p:cNvPr>
          <p:cNvSpPr>
            <a:spLocks noGrp="1"/>
          </p:cNvSpPr>
          <p:nvPr>
            <p:ph type="dt" sz="half" idx="10"/>
          </p:nvPr>
        </p:nvSpPr>
        <p:spPr/>
        <p:txBody>
          <a:bodyPr/>
          <a:lstStyle/>
          <a:p>
            <a:r>
              <a:rPr lang="en-US"/>
              <a:t>3/9/2023</a:t>
            </a:r>
          </a:p>
        </p:txBody>
      </p:sp>
      <p:sp>
        <p:nvSpPr>
          <p:cNvPr id="11" name="Oval 10">
            <a:extLst>
              <a:ext uri="{FF2B5EF4-FFF2-40B4-BE49-F238E27FC236}">
                <a16:creationId xmlns:a16="http://schemas.microsoft.com/office/drawing/2014/main" id="{884F068F-99B8-C0C4-4374-195191FD9B0F}"/>
              </a:ext>
            </a:extLst>
          </p:cNvPr>
          <p:cNvSpPr/>
          <p:nvPr/>
        </p:nvSpPr>
        <p:spPr>
          <a:xfrm>
            <a:off x="6236208" y="1508760"/>
            <a:ext cx="2611897" cy="191917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A381751-DF64-E219-0B03-68C866934A3C}"/>
              </a:ext>
            </a:extLst>
          </p:cNvPr>
          <p:cNvSpPr txBox="1"/>
          <p:nvPr/>
        </p:nvSpPr>
        <p:spPr>
          <a:xfrm>
            <a:off x="9331983" y="2615615"/>
            <a:ext cx="2611897" cy="2862322"/>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i="1" dirty="0">
                <a:sym typeface="Wingdings" panose="05000000000000000000" pitchFamily="2" charset="2"/>
              </a:rPr>
              <a:t>TC, SCC and AC are proposed by SP and endorsed by CC as coordinators and EB members</a:t>
            </a:r>
          </a:p>
          <a:p>
            <a:pPr marL="285750" indent="-285750">
              <a:buFont typeface="Arial" panose="020B0604020202020204" pitchFamily="34" charset="0"/>
              <a:buChar char="•"/>
            </a:pPr>
            <a:endParaRPr lang="en-US" i="1" dirty="0">
              <a:sym typeface="Wingdings" panose="05000000000000000000" pitchFamily="2" charset="2"/>
            </a:endParaRPr>
          </a:p>
          <a:p>
            <a:pPr marL="285750" indent="-285750">
              <a:buFont typeface="Arial" panose="020B0604020202020204" pitchFamily="34" charset="0"/>
              <a:buChar char="•"/>
            </a:pPr>
            <a:r>
              <a:rPr lang="en-US" b="1" i="1" dirty="0">
                <a:sym typeface="Wingdings" panose="05000000000000000000" pitchFamily="2" charset="2"/>
              </a:rPr>
              <a:t>Coordinator Deputies can be envisioned</a:t>
            </a:r>
            <a:r>
              <a:rPr lang="en-US" i="1" dirty="0">
                <a:sym typeface="Wingdings" panose="05000000000000000000" pitchFamily="2" charset="2"/>
              </a:rPr>
              <a:t>, to be discussed with the individual coordinators</a:t>
            </a:r>
            <a:endParaRPr lang="en-US" i="1" dirty="0"/>
          </a:p>
        </p:txBody>
      </p:sp>
      <p:sp>
        <p:nvSpPr>
          <p:cNvPr id="6" name="Oval 5">
            <a:extLst>
              <a:ext uri="{FF2B5EF4-FFF2-40B4-BE49-F238E27FC236}">
                <a16:creationId xmlns:a16="http://schemas.microsoft.com/office/drawing/2014/main" id="{C852F902-DCF2-68FD-724C-9FD645D8179B}"/>
              </a:ext>
            </a:extLst>
          </p:cNvPr>
          <p:cNvSpPr/>
          <p:nvPr/>
        </p:nvSpPr>
        <p:spPr>
          <a:xfrm>
            <a:off x="2067584" y="3277384"/>
            <a:ext cx="2097946" cy="80437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11">
            <a:extLst>
              <a:ext uri="{FF2B5EF4-FFF2-40B4-BE49-F238E27FC236}">
                <a16:creationId xmlns:a16="http://schemas.microsoft.com/office/drawing/2014/main" id="{D8D91B41-B62A-34E6-8392-93615F4B0D73}"/>
              </a:ext>
            </a:extLst>
          </p:cNvPr>
          <p:cNvSpPr>
            <a:spLocks noGrp="1"/>
          </p:cNvSpPr>
          <p:nvPr>
            <p:ph type="ftr" sz="quarter" idx="11"/>
          </p:nvPr>
        </p:nvSpPr>
        <p:spPr/>
        <p:txBody>
          <a:bodyPr/>
          <a:lstStyle/>
          <a:p>
            <a:r>
              <a:rPr lang="it-IT"/>
              <a:t>ePIC Management Plan (Lajoie/Dalla Torre)</a:t>
            </a:r>
            <a:endParaRPr lang="en-US"/>
          </a:p>
        </p:txBody>
      </p:sp>
      <p:sp>
        <p:nvSpPr>
          <p:cNvPr id="14" name="Oval 13">
            <a:extLst>
              <a:ext uri="{FF2B5EF4-FFF2-40B4-BE49-F238E27FC236}">
                <a16:creationId xmlns:a16="http://schemas.microsoft.com/office/drawing/2014/main" id="{D96DB833-EF97-0372-84FE-F364B930EC85}"/>
              </a:ext>
            </a:extLst>
          </p:cNvPr>
          <p:cNvSpPr/>
          <p:nvPr/>
        </p:nvSpPr>
        <p:spPr>
          <a:xfrm>
            <a:off x="4368824" y="3300800"/>
            <a:ext cx="2097946" cy="80437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ED63929-3F5A-910D-C301-6DE2886631C5}"/>
              </a:ext>
            </a:extLst>
          </p:cNvPr>
          <p:cNvSpPr/>
          <p:nvPr/>
        </p:nvSpPr>
        <p:spPr>
          <a:xfrm>
            <a:off x="6878677" y="3286116"/>
            <a:ext cx="2097946" cy="80437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5724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1FF33C1A-27E7-6C5C-F6A5-C771336332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 y="1014984"/>
            <a:ext cx="8583168" cy="4828032"/>
          </a:xfrm>
          <a:prstGeom prst="rect">
            <a:avLst/>
          </a:prstGeom>
        </p:spPr>
      </p:pic>
      <p:sp>
        <p:nvSpPr>
          <p:cNvPr id="2" name="Title 1">
            <a:extLst>
              <a:ext uri="{FF2B5EF4-FFF2-40B4-BE49-F238E27FC236}">
                <a16:creationId xmlns:a16="http://schemas.microsoft.com/office/drawing/2014/main" id="{7FE49EF7-89E2-07DF-6C84-C5734B3E3790}"/>
              </a:ext>
            </a:extLst>
          </p:cNvPr>
          <p:cNvSpPr>
            <a:spLocks noGrp="1"/>
          </p:cNvSpPr>
          <p:nvPr>
            <p:ph type="title"/>
          </p:nvPr>
        </p:nvSpPr>
        <p:spPr>
          <a:xfrm>
            <a:off x="1009359" y="345072"/>
            <a:ext cx="10444705" cy="599037"/>
          </a:xfrm>
          <a:solidFill>
            <a:schemeClr val="bg1">
              <a:lumMod val="95000"/>
            </a:schemeClr>
          </a:solidFill>
        </p:spPr>
        <p:txBody>
          <a:bodyPr vert="horz" lIns="91440" tIns="45720" rIns="91440" bIns="45720" rtlCol="0" anchor="b">
            <a:normAutofit/>
          </a:bodyPr>
          <a:lstStyle/>
          <a:p>
            <a:r>
              <a:rPr lang="en-US" sz="2400" b="1" kern="1200" dirty="0">
                <a:solidFill>
                  <a:schemeClr val="tx1"/>
                </a:solidFill>
                <a:latin typeface="+mj-lt"/>
                <a:ea typeface="+mj-ea"/>
                <a:cs typeface="+mj-cs"/>
              </a:rPr>
              <a:t>Collaboration Structure </a:t>
            </a:r>
            <a:r>
              <a:rPr lang="en-US" sz="2400" b="1" dirty="0"/>
              <a:t>I</a:t>
            </a:r>
            <a:r>
              <a:rPr lang="en-US" sz="2400" b="1" kern="1200" dirty="0">
                <a:solidFill>
                  <a:schemeClr val="tx1"/>
                </a:solidFill>
                <a:latin typeface="+mj-lt"/>
                <a:ea typeface="+mj-ea"/>
                <a:cs typeface="+mj-cs"/>
              </a:rPr>
              <a:t>ncluding the Scientific </a:t>
            </a:r>
            <a:r>
              <a:rPr lang="en-US" sz="2400" b="1" dirty="0"/>
              <a:t>S</a:t>
            </a:r>
            <a:r>
              <a:rPr lang="en-US" sz="2400" b="1" kern="1200" dirty="0">
                <a:solidFill>
                  <a:schemeClr val="tx1"/>
                </a:solidFill>
                <a:latin typeface="+mj-lt"/>
                <a:ea typeface="+mj-ea"/>
                <a:cs typeface="+mj-cs"/>
              </a:rPr>
              <a:t>tructure for the Next Two-Year Term</a:t>
            </a:r>
            <a:endParaRPr lang="en-US" sz="2200" i="1" kern="1200" dirty="0">
              <a:solidFill>
                <a:schemeClr val="tx1"/>
              </a:solidFill>
              <a:latin typeface="+mj-lt"/>
              <a:ea typeface="+mj-ea"/>
              <a:cs typeface="+mj-cs"/>
            </a:endParaRPr>
          </a:p>
        </p:txBody>
      </p:sp>
      <p:sp>
        <p:nvSpPr>
          <p:cNvPr id="9" name="Slide Number Placeholder 8">
            <a:extLst>
              <a:ext uri="{FF2B5EF4-FFF2-40B4-BE49-F238E27FC236}">
                <a16:creationId xmlns:a16="http://schemas.microsoft.com/office/drawing/2014/main" id="{C174E2C0-0D97-96C5-ADCE-9F33D43DE3EA}"/>
              </a:ext>
            </a:extLst>
          </p:cNvPr>
          <p:cNvSpPr>
            <a:spLocks noGrp="1"/>
          </p:cNvSpPr>
          <p:nvPr>
            <p:ph type="sldNum" sz="quarter" idx="12"/>
          </p:nvPr>
        </p:nvSpPr>
        <p:spPr/>
        <p:txBody>
          <a:bodyPr/>
          <a:lstStyle/>
          <a:p>
            <a:fld id="{5C1BF830-87C3-42F5-865E-35C573BADD1F}" type="slidenum">
              <a:rPr lang="en-US" smtClean="0"/>
              <a:t>9</a:t>
            </a:fld>
            <a:endParaRPr lang="en-US"/>
          </a:p>
        </p:txBody>
      </p:sp>
      <p:sp>
        <p:nvSpPr>
          <p:cNvPr id="5" name="Rectangle 4">
            <a:extLst>
              <a:ext uri="{FF2B5EF4-FFF2-40B4-BE49-F238E27FC236}">
                <a16:creationId xmlns:a16="http://schemas.microsoft.com/office/drawing/2014/main" id="{0B7A08AE-B39D-544B-F56A-FC822725202C}"/>
              </a:ext>
            </a:extLst>
          </p:cNvPr>
          <p:cNvSpPr/>
          <p:nvPr/>
        </p:nvSpPr>
        <p:spPr>
          <a:xfrm>
            <a:off x="174799" y="3355848"/>
            <a:ext cx="8875239" cy="2210449"/>
          </a:xfrm>
          <a:prstGeom prst="rect">
            <a:avLst/>
          </a:prstGeom>
          <a:no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2B0DF829-B857-21DE-97DF-34D858179104}"/>
              </a:ext>
            </a:extLst>
          </p:cNvPr>
          <p:cNvSpPr>
            <a:spLocks noGrp="1"/>
          </p:cNvSpPr>
          <p:nvPr>
            <p:ph type="dt" sz="half" idx="10"/>
          </p:nvPr>
        </p:nvSpPr>
        <p:spPr/>
        <p:txBody>
          <a:bodyPr/>
          <a:lstStyle/>
          <a:p>
            <a:r>
              <a:rPr lang="en-US"/>
              <a:t>3/9/2023</a:t>
            </a:r>
          </a:p>
        </p:txBody>
      </p:sp>
      <p:sp>
        <p:nvSpPr>
          <p:cNvPr id="13" name="Oval 12">
            <a:extLst>
              <a:ext uri="{FF2B5EF4-FFF2-40B4-BE49-F238E27FC236}">
                <a16:creationId xmlns:a16="http://schemas.microsoft.com/office/drawing/2014/main" id="{FC9CF96D-0785-3E96-D390-126E66C85EC6}"/>
              </a:ext>
            </a:extLst>
          </p:cNvPr>
          <p:cNvSpPr/>
          <p:nvPr/>
        </p:nvSpPr>
        <p:spPr>
          <a:xfrm>
            <a:off x="6491686" y="3837737"/>
            <a:ext cx="2411522" cy="95958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DB3BE9D-5868-1C3E-F06A-03DF9CB12DF2}"/>
              </a:ext>
            </a:extLst>
          </p:cNvPr>
          <p:cNvSpPr txBox="1"/>
          <p:nvPr/>
        </p:nvSpPr>
        <p:spPr>
          <a:xfrm>
            <a:off x="9260063" y="1089164"/>
            <a:ext cx="2611897" cy="5632311"/>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b="1" i="1" dirty="0"/>
              <a:t>Primary Goal</a:t>
            </a:r>
            <a:r>
              <a:rPr lang="en-US" i="1" dirty="0"/>
              <a:t>: To use physics performance as a tool to guide the technical design</a:t>
            </a:r>
          </a:p>
          <a:p>
            <a:pPr marL="285750" indent="-285750">
              <a:buFont typeface="Arial" panose="020B0604020202020204" pitchFamily="34" charset="0"/>
              <a:buChar char="•"/>
            </a:pPr>
            <a:endParaRPr lang="en-US" i="1" dirty="0"/>
          </a:p>
          <a:p>
            <a:pPr marL="285750" indent="-285750">
              <a:buFont typeface="Arial" panose="020B0604020202020204" pitchFamily="34" charset="0"/>
              <a:buChar char="•"/>
            </a:pPr>
            <a:r>
              <a:rPr lang="en-US" i="1" dirty="0"/>
              <a:t>WG structure provides a clear entry point for new collaborators </a:t>
            </a:r>
          </a:p>
          <a:p>
            <a:pPr marL="285750" indent="-285750">
              <a:buFont typeface="Arial" panose="020B0604020202020204" pitchFamily="34" charset="0"/>
              <a:buChar char="•"/>
            </a:pPr>
            <a:endParaRPr lang="en-US" i="1" dirty="0"/>
          </a:p>
          <a:p>
            <a:pPr marL="285750" indent="-285750">
              <a:buFont typeface="Arial" panose="020B0604020202020204" pitchFamily="34" charset="0"/>
              <a:buChar char="•"/>
            </a:pPr>
            <a:r>
              <a:rPr lang="en-US" i="1" dirty="0"/>
              <a:t>Physics WGs with ~ 2 conveners</a:t>
            </a:r>
          </a:p>
          <a:p>
            <a:endParaRPr lang="en-US" i="1" dirty="0"/>
          </a:p>
          <a:p>
            <a:pPr marL="285750" indent="-285750">
              <a:buFont typeface="Arial" panose="020B0604020202020204" pitchFamily="34" charset="0"/>
              <a:buChar char="•"/>
            </a:pPr>
            <a:r>
              <a:rPr lang="en-US" i="1" dirty="0"/>
              <a:t>Number and domain of WGs to be discussed with the present WGs/collaboration</a:t>
            </a:r>
          </a:p>
          <a:p>
            <a:endParaRPr lang="en-US" i="1" dirty="0"/>
          </a:p>
          <a:p>
            <a:pPr marL="285750" indent="-285750">
              <a:buFont typeface="Arial" panose="020B0604020202020204" pitchFamily="34" charset="0"/>
              <a:buChar char="•"/>
            </a:pPr>
            <a:r>
              <a:rPr lang="en-US" i="1" dirty="0"/>
              <a:t>Enhance flexibility and communication with short-term task forces</a:t>
            </a:r>
          </a:p>
        </p:txBody>
      </p:sp>
      <p:sp>
        <p:nvSpPr>
          <p:cNvPr id="8" name="Footer Placeholder 7">
            <a:extLst>
              <a:ext uri="{FF2B5EF4-FFF2-40B4-BE49-F238E27FC236}">
                <a16:creationId xmlns:a16="http://schemas.microsoft.com/office/drawing/2014/main" id="{4F7A0EBB-13D7-ADE4-D932-35EBC05AA1D3}"/>
              </a:ext>
            </a:extLst>
          </p:cNvPr>
          <p:cNvSpPr>
            <a:spLocks noGrp="1"/>
          </p:cNvSpPr>
          <p:nvPr>
            <p:ph type="ftr" sz="quarter" idx="11"/>
          </p:nvPr>
        </p:nvSpPr>
        <p:spPr/>
        <p:txBody>
          <a:bodyPr/>
          <a:lstStyle/>
          <a:p>
            <a:r>
              <a:rPr lang="it-IT"/>
              <a:t>ePIC Management Plan (Lajoie/Dalla Torre)</a:t>
            </a:r>
            <a:endParaRPr lang="en-US"/>
          </a:p>
        </p:txBody>
      </p:sp>
    </p:spTree>
    <p:extLst>
      <p:ext uri="{BB962C8B-B14F-4D97-AF65-F5344CB8AC3E}">
        <p14:creationId xmlns:p14="http://schemas.microsoft.com/office/powerpoint/2010/main" val="17209312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7768</TotalTime>
  <Words>2591</Words>
  <Application>Microsoft Office PowerPoint</Application>
  <PresentationFormat>Widescreen</PresentationFormat>
  <Paragraphs>358</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Symbol</vt:lpstr>
      <vt:lpstr>Office Theme</vt:lpstr>
      <vt:lpstr>ePIC Management Plan for the Next 2-Year Term  John Lajoie and Silvia Dalla Torre Revised: 3/9/2023 </vt:lpstr>
      <vt:lpstr>Introductory Notes  (1/2)</vt:lpstr>
      <vt:lpstr>Introductory Notes (2/2)</vt:lpstr>
      <vt:lpstr>Collaboration structure from the Charter</vt:lpstr>
      <vt:lpstr>Collaboration Structure Including the Scientific Structure for the Next Two-Year Term</vt:lpstr>
      <vt:lpstr>Collaboration Structure Including the Scientific Structure for the Next Two-Year Term</vt:lpstr>
      <vt:lpstr>Collaboration Structure Including the Scientific Structure for the Next Two-Year Term</vt:lpstr>
      <vt:lpstr>Collaboration Structure Including the Scientific Structure for the Next Two-Year Term</vt:lpstr>
      <vt:lpstr>Collaboration Structure Including the Scientific Structure for the Next Two-Year Term</vt:lpstr>
      <vt:lpstr>Collaboration Structure Including the Scientific Structure for the Next Two-Year Term</vt:lpstr>
      <vt:lpstr>Collaboration Structure Including the Scientific Structure for the Next Two-Year Term</vt:lpstr>
      <vt:lpstr>PowerPoint Presentation</vt:lpstr>
      <vt:lpstr>PowerPoint Presentation</vt:lpstr>
      <vt:lpstr>PowerPoint Presentation</vt:lpstr>
      <vt:lpstr>Collaboration Structure Including the Scientific Structure for the Next Two-Year Term</vt:lpstr>
      <vt:lpstr>Collaboration Structure Including the Scientific Structure for the Next Two-Year Term</vt:lpstr>
      <vt:lpstr>Collaboration Structure Including the Scientific Structure for the Next Two-Year Term</vt:lpstr>
      <vt:lpstr>Collaboration Structure Including the Scientific Structure for the Next Two-Year Term</vt:lpstr>
      <vt:lpstr>Detector Decision Flow </vt:lpstr>
      <vt:lpstr>ePIC Official meetings Goal: each meeting has a clear purpose, reduce redundancy in meetings</vt:lpstr>
      <vt:lpstr>ePIC Official meetings Goal: each meeting has a clear purpose, reduce redundancy in meetings</vt:lpstr>
      <vt:lpstr>ePIC Official meetings Goal: each meeting has a clear purpose, reduce redundancy in meetings</vt:lpstr>
      <vt:lpstr>ePIC Official meetings Goal: each meeting has a clear purpose, reduce redundancy in meetings</vt:lpstr>
      <vt:lpstr>ePIC Official meetings Goal: each meeting has a clear purpose, reduce redundancy in meetings</vt:lpstr>
      <vt:lpstr>The SP Office</vt:lpstr>
      <vt:lpstr>The SP-Office and Responsibilities</vt:lpstr>
      <vt:lpstr>Increasing International Engagement</vt:lpstr>
      <vt:lpstr>Community</vt:lpstr>
      <vt:lpstr>ePIC Relationship with PM (via SP supported by CC)</vt:lpstr>
      <vt:lpstr>Transition of the Scientific Structure (1)</vt:lpstr>
      <vt:lpstr>PowerPoint Presentation</vt:lpstr>
      <vt:lpstr>PowerPoint Presentation</vt:lpstr>
      <vt:lpstr>The Ongoing GD/I Review Process  (BECal/backwards RICH)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Notes for the SC meeting on 11/21st, 2022</dc:title>
  <dc:creator>Silvia Dalla Torre</dc:creator>
  <cp:lastModifiedBy>Lajoie, John G [PHYSA]</cp:lastModifiedBy>
  <cp:revision>394</cp:revision>
  <dcterms:created xsi:type="dcterms:W3CDTF">2022-11-20T16:57:46Z</dcterms:created>
  <dcterms:modified xsi:type="dcterms:W3CDTF">2023-03-23T22:44:48Z</dcterms:modified>
</cp:coreProperties>
</file>