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sldIdLst>
    <p:sldId id="256" r:id="rId5"/>
    <p:sldId id="4733" r:id="rId6"/>
    <p:sldId id="5683" r:id="rId7"/>
    <p:sldId id="3915" r:id="rId8"/>
    <p:sldId id="3914" r:id="rId9"/>
    <p:sldId id="3916" r:id="rId10"/>
    <p:sldId id="5684" r:id="rId11"/>
    <p:sldId id="5685" r:id="rId12"/>
    <p:sldId id="3917" r:id="rId1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2" userDrawn="1">
          <p15:clr>
            <a:srgbClr val="A4A3A4"/>
          </p15:clr>
        </p15:guide>
        <p15:guide id="2" pos="46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0519D"/>
    <a:srgbClr val="2440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0" autoAdjust="0"/>
    <p:restoredTop sz="93447" autoAdjust="0"/>
  </p:normalViewPr>
  <p:slideViewPr>
    <p:cSldViewPr snapToGrid="0">
      <p:cViewPr varScale="1">
        <p:scale>
          <a:sx n="215" d="100"/>
          <a:sy n="215" d="100"/>
        </p:scale>
        <p:origin x="1056" y="192"/>
      </p:cViewPr>
      <p:guideLst>
        <p:guide orient="horz" pos="1512"/>
        <p:guide pos="4608"/>
      </p:guideLst>
    </p:cSldViewPr>
  </p:slideViewPr>
  <p:notesTextViewPr>
    <p:cViewPr>
      <p:scale>
        <a:sx n="1" d="1"/>
        <a:sy n="1" d="1"/>
      </p:scale>
      <p:origin x="0" y="0"/>
    </p:cViewPr>
  </p:notesTextViewPr>
  <p:sorterViewPr>
    <p:cViewPr>
      <p:scale>
        <a:sx n="100" d="100"/>
        <a:sy n="100" d="100"/>
      </p:scale>
      <p:origin x="0" y="-31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ECFAD0DF-F63F-4951-88B8-7E7D2CB1BA02}" type="datetimeFigureOut">
              <a:rPr lang="en-US" smtClean="0"/>
              <a:t>3/23/23</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58010FB5-4D6F-42F5-A809-7A1093A9D772}" type="slidenum">
              <a:rPr lang="en-US" smtClean="0"/>
              <a:t>‹#›</a:t>
            </a:fld>
            <a:endParaRPr lang="en-US" dirty="0"/>
          </a:p>
        </p:txBody>
      </p:sp>
    </p:spTree>
    <p:extLst>
      <p:ext uri="{BB962C8B-B14F-4D97-AF65-F5344CB8AC3E}">
        <p14:creationId xmlns:p14="http://schemas.microsoft.com/office/powerpoint/2010/main" val="1483142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010FB5-4D6F-42F5-A809-7A1093A9D772}" type="slidenum">
              <a:rPr lang="en-US" smtClean="0"/>
              <a:t>7</a:t>
            </a:fld>
            <a:endParaRPr lang="en-US"/>
          </a:p>
        </p:txBody>
      </p:sp>
    </p:spTree>
    <p:extLst>
      <p:ext uri="{BB962C8B-B14F-4D97-AF65-F5344CB8AC3E}">
        <p14:creationId xmlns:p14="http://schemas.microsoft.com/office/powerpoint/2010/main" val="119573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010FB5-4D6F-42F5-A809-7A1093A9D772}" type="slidenum">
              <a:rPr lang="en-US" smtClean="0"/>
              <a:t>8</a:t>
            </a:fld>
            <a:endParaRPr lang="en-US"/>
          </a:p>
        </p:txBody>
      </p:sp>
    </p:spTree>
    <p:extLst>
      <p:ext uri="{BB962C8B-B14F-4D97-AF65-F5344CB8AC3E}">
        <p14:creationId xmlns:p14="http://schemas.microsoft.com/office/powerpoint/2010/main" val="4056652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4056185" y="2790092"/>
            <a:ext cx="4741984" cy="1774948"/>
          </a:xfrm>
        </p:spPr>
        <p:txBody>
          <a:bodyPr anchor="b">
            <a:normAutofit/>
          </a:bodyPr>
          <a:lstStyle>
            <a:lvl1pPr algn="r">
              <a:defRPr sz="4400" b="0" i="0">
                <a:solidFill>
                  <a:schemeClr val="bg1"/>
                </a:solidFill>
                <a:latin typeface="Arial" charset="0"/>
                <a:ea typeface="Arial" charset="0"/>
                <a:cs typeface="Arial" charset="0"/>
              </a:defRPr>
            </a:lvl1pPr>
          </a:lstStyle>
          <a:p>
            <a:r>
              <a:rPr lang="en-US"/>
              <a:t>Click to edit Master title style</a:t>
            </a:r>
          </a:p>
        </p:txBody>
      </p:sp>
      <p:sp>
        <p:nvSpPr>
          <p:cNvPr id="3" name="Subtitle 2"/>
          <p:cNvSpPr>
            <a:spLocks noGrp="1"/>
          </p:cNvSpPr>
          <p:nvPr>
            <p:ph type="subTitle" idx="1"/>
          </p:nvPr>
        </p:nvSpPr>
        <p:spPr>
          <a:xfrm>
            <a:off x="4056185" y="4642339"/>
            <a:ext cx="4741984" cy="580292"/>
          </a:xfrm>
        </p:spPr>
        <p:txBody>
          <a:bodyPr/>
          <a:lstStyle>
            <a:lvl1pPr marL="0" indent="0" algn="r">
              <a:buNone/>
              <a:defRPr sz="2400">
                <a:solidFill>
                  <a:schemeClr val="bg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0519D"/>
                </a:solidFill>
                <a:latin typeface="Arial" charset="0"/>
                <a:ea typeface="Arial" charset="0"/>
                <a:cs typeface="Arial"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97212" y="6439090"/>
            <a:ext cx="2057400" cy="365125"/>
          </a:xfrm>
        </p:spPr>
        <p:txBody>
          <a:bodyPr/>
          <a:lstStyle/>
          <a:p>
            <a:fld id="{893C5830-40F3-F04E-B2E3-10E6672BA8F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03188" y="6445998"/>
            <a:ext cx="2057400" cy="365125"/>
          </a:xfrm>
        </p:spPr>
        <p:txBody>
          <a:bodyPr/>
          <a:lstStyle/>
          <a:p>
            <a:fld id="{893C5830-40F3-F04E-B2E3-10E6672BA8F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021117" y="6440021"/>
            <a:ext cx="2057400" cy="365125"/>
          </a:xfrm>
        </p:spPr>
        <p:txBody>
          <a:bodyPr/>
          <a:lstStyle/>
          <a:p>
            <a:fld id="{893C5830-40F3-F04E-B2E3-10E6672BA8F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003188" y="6445998"/>
            <a:ext cx="2057400" cy="365125"/>
          </a:xfrm>
        </p:spPr>
        <p:txBody>
          <a:bodyPr/>
          <a:lstStyle/>
          <a:p>
            <a:fld id="{893C5830-40F3-F04E-B2E3-10E6672BA8F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003188" y="6440021"/>
            <a:ext cx="2057400" cy="365125"/>
          </a:xfrm>
        </p:spPr>
        <p:txBody>
          <a:bodyPr/>
          <a:lstStyle/>
          <a:p>
            <a:fld id="{893C5830-40F3-F04E-B2E3-10E6672BA8F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997212" y="6445998"/>
            <a:ext cx="2057400" cy="365125"/>
          </a:xfrm>
        </p:spPr>
        <p:txBody>
          <a:bodyPr/>
          <a:lstStyle/>
          <a:p>
            <a:fld id="{893C5830-40F3-F04E-B2E3-10E6672BA8F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8548"/>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latin typeface="Arial" charset="0"/>
                <a:ea typeface="Arial" charset="0"/>
                <a:cs typeface="Arial" charset="0"/>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4"/>
          </p:nvPr>
        </p:nvSpPr>
        <p:spPr>
          <a:xfrm>
            <a:off x="6997212" y="6356351"/>
            <a:ext cx="2057400" cy="365125"/>
          </a:xfrm>
          <a:prstGeom prst="rect">
            <a:avLst/>
          </a:prstGeom>
        </p:spPr>
        <p:txBody>
          <a:bodyPr vert="horz" lIns="91440" tIns="45720" rIns="91440" bIns="45720" rtlCol="0" anchor="ctr"/>
          <a:lstStyle>
            <a:lvl1pPr algn="r">
              <a:defRPr sz="1200">
                <a:solidFill>
                  <a:schemeClr val="bg1"/>
                </a:solidFill>
                <a:latin typeface="Arial" charset="0"/>
                <a:ea typeface="Arial" charset="0"/>
                <a:cs typeface="Arial" charset="0"/>
              </a:defRPr>
            </a:lvl1pPr>
          </a:lstStyle>
          <a:p>
            <a:fld id="{893C5830-40F3-F04E-B2E3-10E6672BA8FF}" type="slidenum">
              <a:rPr lang="en-US" smtClean="0"/>
              <a:pPr/>
              <a:t>‹#›</a:t>
            </a:fld>
            <a:endParaRPr lang="en-US" dirty="0"/>
          </a:p>
        </p:txBody>
      </p:sp>
      <p:pic>
        <p:nvPicPr>
          <p:cNvPr id="8" name="Picture 7"/>
          <p:cNvPicPr>
            <a:picLocks noChangeAspect="1"/>
          </p:cNvPicPr>
          <p:nvPr userDrawn="1"/>
        </p:nvPicPr>
        <p:blipFill>
          <a:blip r:embed="rId10">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extLst>
      <p:ext uri="{BB962C8B-B14F-4D97-AF65-F5344CB8AC3E}">
        <p14:creationId xmlns:p14="http://schemas.microsoft.com/office/powerpoint/2010/main" val="1092360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914400" rtl="0" eaLnBrk="1" latinLnBrk="0" hangingPunct="1">
        <a:lnSpc>
          <a:spcPct val="90000"/>
        </a:lnSpc>
        <a:spcBef>
          <a:spcPct val="0"/>
        </a:spcBef>
        <a:buNone/>
        <a:defRPr sz="4400" kern="1200">
          <a:solidFill>
            <a:srgbClr val="30519D"/>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245E5-B96D-4C8D-947E-45F782E4165F}"/>
              </a:ext>
            </a:extLst>
          </p:cNvPr>
          <p:cNvSpPr>
            <a:spLocks noGrp="1"/>
          </p:cNvSpPr>
          <p:nvPr>
            <p:ph type="ctrTitle"/>
          </p:nvPr>
        </p:nvSpPr>
        <p:spPr>
          <a:xfrm>
            <a:off x="2732690" y="1654052"/>
            <a:ext cx="6273085" cy="1774948"/>
          </a:xfrm>
        </p:spPr>
        <p:txBody>
          <a:bodyPr>
            <a:normAutofit/>
          </a:bodyPr>
          <a:lstStyle/>
          <a:p>
            <a:r>
              <a:rPr lang="en-US" dirty="0"/>
              <a:t>EIC Project Update</a:t>
            </a:r>
            <a:br>
              <a:rPr lang="en-US" dirty="0"/>
            </a:br>
            <a:endParaRPr lang="en-US" dirty="0"/>
          </a:p>
        </p:txBody>
      </p:sp>
      <p:sp>
        <p:nvSpPr>
          <p:cNvPr id="3" name="Subtitle 2">
            <a:extLst>
              <a:ext uri="{FF2B5EF4-FFF2-40B4-BE49-F238E27FC236}">
                <a16:creationId xmlns:a16="http://schemas.microsoft.com/office/drawing/2014/main" id="{35F1F55E-30EE-4C1A-8892-83A289C0D6EE}"/>
              </a:ext>
            </a:extLst>
          </p:cNvPr>
          <p:cNvSpPr>
            <a:spLocks noGrp="1"/>
          </p:cNvSpPr>
          <p:nvPr>
            <p:ph type="subTitle" idx="1"/>
          </p:nvPr>
        </p:nvSpPr>
        <p:spPr>
          <a:xfrm>
            <a:off x="3899422" y="3429000"/>
            <a:ext cx="5230906" cy="1980560"/>
          </a:xfrm>
        </p:spPr>
        <p:txBody>
          <a:bodyPr vert="horz" lIns="91440" tIns="45720" rIns="91440" bIns="45720" rtlCol="0" anchor="t">
            <a:normAutofit fontScale="85000" lnSpcReduction="20000"/>
          </a:bodyPr>
          <a:lstStyle/>
          <a:p>
            <a:endParaRPr lang="en-US" dirty="0">
              <a:effectLst/>
              <a:latin typeface="Arial"/>
              <a:cs typeface="Arial"/>
            </a:endParaRPr>
          </a:p>
          <a:p>
            <a:r>
              <a:rPr lang="en-US" dirty="0">
                <a:effectLst/>
              </a:rPr>
              <a:t>Elke </a:t>
            </a:r>
            <a:r>
              <a:rPr lang="en-US" dirty="0" err="1">
                <a:effectLst/>
              </a:rPr>
              <a:t>Aschenauer</a:t>
            </a:r>
            <a:r>
              <a:rPr lang="en-US" dirty="0">
                <a:effectLst/>
              </a:rPr>
              <a:t> and Rolf Ent</a:t>
            </a:r>
          </a:p>
          <a:p>
            <a:pPr>
              <a:lnSpc>
                <a:spcPct val="120000"/>
              </a:lnSpc>
            </a:pPr>
            <a:r>
              <a:rPr lang="en-US" dirty="0">
                <a:effectLst/>
              </a:rPr>
              <a:t>Co-Associate Directors for the Experimental Program</a:t>
            </a:r>
          </a:p>
          <a:p>
            <a:r>
              <a:rPr lang="en-US" dirty="0" err="1">
                <a:effectLst/>
              </a:rPr>
              <a:t>ePIC</a:t>
            </a:r>
            <a:r>
              <a:rPr lang="en-US" dirty="0">
                <a:effectLst/>
              </a:rPr>
              <a:t> Council Meeting</a:t>
            </a:r>
          </a:p>
          <a:p>
            <a:r>
              <a:rPr lang="en-US" sz="1400">
                <a:effectLst/>
              </a:rPr>
              <a:t>March </a:t>
            </a:r>
            <a:r>
              <a:rPr lang="en-US" sz="1400"/>
              <a:t>2</a:t>
            </a:r>
            <a:r>
              <a:rPr lang="en-US" sz="1400" dirty="0"/>
              <a:t>4</a:t>
            </a:r>
            <a:r>
              <a:rPr lang="en-US" sz="1400" baseline="30000">
                <a:effectLst/>
              </a:rPr>
              <a:t>th</a:t>
            </a:r>
            <a:r>
              <a:rPr lang="en-US" sz="1400">
                <a:effectLst/>
              </a:rPr>
              <a:t> </a:t>
            </a:r>
            <a:r>
              <a:rPr lang="en-US" sz="1400" dirty="0">
                <a:effectLst/>
              </a:rPr>
              <a:t>2023</a:t>
            </a:r>
          </a:p>
        </p:txBody>
      </p:sp>
    </p:spTree>
    <p:extLst>
      <p:ext uri="{BB962C8B-B14F-4D97-AF65-F5344CB8AC3E}">
        <p14:creationId xmlns:p14="http://schemas.microsoft.com/office/powerpoint/2010/main" val="310723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06DD156-B186-424A-95C3-BC40E6ED070E}"/>
              </a:ext>
            </a:extLst>
          </p:cNvPr>
          <p:cNvSpPr>
            <a:spLocks noGrp="1"/>
          </p:cNvSpPr>
          <p:nvPr>
            <p:ph type="dt" sz="half" idx="10"/>
          </p:nvPr>
        </p:nvSpPr>
        <p:spPr/>
        <p:txBody>
          <a:bodyPr/>
          <a:lstStyle/>
          <a:p>
            <a:r>
              <a:rPr lang="en-US"/>
              <a:t>E.C. Aschenauer</a:t>
            </a:r>
            <a:endParaRPr lang="en-US" dirty="0"/>
          </a:p>
        </p:txBody>
      </p:sp>
      <p:sp>
        <p:nvSpPr>
          <p:cNvPr id="4" name="Slide Number Placeholder 3">
            <a:extLst>
              <a:ext uri="{FF2B5EF4-FFF2-40B4-BE49-F238E27FC236}">
                <a16:creationId xmlns:a16="http://schemas.microsoft.com/office/drawing/2014/main" id="{BD19ACEB-46F4-3346-A2DD-CA77E723861B}"/>
              </a:ext>
            </a:extLst>
          </p:cNvPr>
          <p:cNvSpPr>
            <a:spLocks noGrp="1"/>
          </p:cNvSpPr>
          <p:nvPr>
            <p:ph type="sldNum" sz="quarter" idx="12"/>
          </p:nvPr>
        </p:nvSpPr>
        <p:spPr/>
        <p:txBody>
          <a:bodyPr/>
          <a:lstStyle/>
          <a:p>
            <a:fld id="{893C5830-40F3-F04E-B2E3-10E6672BA8FF}" type="slidenum">
              <a:rPr lang="en-US" smtClean="0"/>
              <a:pPr/>
              <a:t>2</a:t>
            </a:fld>
            <a:endParaRPr lang="en-US"/>
          </a:p>
        </p:txBody>
      </p:sp>
      <p:sp>
        <p:nvSpPr>
          <p:cNvPr id="6" name="Title 5">
            <a:extLst>
              <a:ext uri="{FF2B5EF4-FFF2-40B4-BE49-F238E27FC236}">
                <a16:creationId xmlns:a16="http://schemas.microsoft.com/office/drawing/2014/main" id="{3861E525-522B-1A4A-9EC8-89D51D18A48F}"/>
              </a:ext>
            </a:extLst>
          </p:cNvPr>
          <p:cNvSpPr>
            <a:spLocks noGrp="1"/>
          </p:cNvSpPr>
          <p:nvPr>
            <p:ph type="title"/>
          </p:nvPr>
        </p:nvSpPr>
        <p:spPr>
          <a:xfrm>
            <a:off x="-8581" y="544"/>
            <a:ext cx="9144000" cy="584669"/>
          </a:xfrm>
        </p:spPr>
        <p:txBody>
          <a:bodyPr/>
          <a:lstStyle/>
          <a:p>
            <a:r>
              <a:rPr lang="en-US" dirty="0"/>
              <a:t>Project Schedule</a:t>
            </a:r>
          </a:p>
        </p:txBody>
      </p:sp>
      <p:sp>
        <p:nvSpPr>
          <p:cNvPr id="7" name="Right Arrow 6">
            <a:extLst>
              <a:ext uri="{FF2B5EF4-FFF2-40B4-BE49-F238E27FC236}">
                <a16:creationId xmlns:a16="http://schemas.microsoft.com/office/drawing/2014/main" id="{0DE7D179-8996-AB46-AC07-358D2496992E}"/>
              </a:ext>
            </a:extLst>
          </p:cNvPr>
          <p:cNvSpPr/>
          <p:nvPr/>
        </p:nvSpPr>
        <p:spPr>
          <a:xfrm>
            <a:off x="213359" y="2286000"/>
            <a:ext cx="8936729" cy="481584"/>
          </a:xfrm>
          <a:prstGeom prst="rightArrow">
            <a:avLst/>
          </a:prstGeom>
          <a:gradFill flip="none" rotWithShape="1">
            <a:gsLst>
              <a:gs pos="0">
                <a:srgbClr val="0432FF"/>
              </a:gs>
              <a:gs pos="54000">
                <a:srgbClr val="0096FF"/>
              </a:gs>
              <a:gs pos="100000">
                <a:schemeClr val="bg1"/>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F09AAC72-045D-864C-A673-802DE8AE2F8C}"/>
              </a:ext>
            </a:extLst>
          </p:cNvPr>
          <p:cNvCxnSpPr>
            <a:cxnSpLocks/>
          </p:cNvCxnSpPr>
          <p:nvPr/>
        </p:nvCxnSpPr>
        <p:spPr>
          <a:xfrm>
            <a:off x="219456" y="2081784"/>
            <a:ext cx="0" cy="103632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AF44FA9-3FB4-C840-A45C-90D4A5290844}"/>
              </a:ext>
            </a:extLst>
          </p:cNvPr>
          <p:cNvSpPr txBox="1"/>
          <p:nvPr/>
        </p:nvSpPr>
        <p:spPr>
          <a:xfrm>
            <a:off x="-56783" y="1627582"/>
            <a:ext cx="737701" cy="461665"/>
          </a:xfrm>
          <a:prstGeom prst="rect">
            <a:avLst/>
          </a:prstGeom>
          <a:noFill/>
        </p:spPr>
        <p:txBody>
          <a:bodyPr wrap="none" rtlCol="0">
            <a:spAutoFit/>
          </a:bodyPr>
          <a:lstStyle/>
          <a:p>
            <a:pPr algn="ctr"/>
            <a:r>
              <a:rPr lang="en-US" sz="1200" dirty="0">
                <a:latin typeface="+mj-lt"/>
              </a:rPr>
              <a:t>CD-0</a:t>
            </a:r>
          </a:p>
          <a:p>
            <a:pPr algn="ctr"/>
            <a:r>
              <a:rPr lang="en-US" sz="1200" dirty="0">
                <a:latin typeface="+mj-lt"/>
              </a:rPr>
              <a:t>12/2019</a:t>
            </a:r>
          </a:p>
        </p:txBody>
      </p:sp>
      <p:cxnSp>
        <p:nvCxnSpPr>
          <p:cNvPr id="13" name="Straight Arrow Connector 12">
            <a:extLst>
              <a:ext uri="{FF2B5EF4-FFF2-40B4-BE49-F238E27FC236}">
                <a16:creationId xmlns:a16="http://schemas.microsoft.com/office/drawing/2014/main" id="{AD69E0D3-812D-8641-A1DE-3FAC24DB9DF6}"/>
              </a:ext>
            </a:extLst>
          </p:cNvPr>
          <p:cNvCxnSpPr>
            <a:cxnSpLocks/>
          </p:cNvCxnSpPr>
          <p:nvPr/>
        </p:nvCxnSpPr>
        <p:spPr>
          <a:xfrm>
            <a:off x="1233938" y="2078185"/>
            <a:ext cx="0" cy="103632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ACC7D00-B0BE-1E48-A9A9-890EFB26794C}"/>
              </a:ext>
            </a:extLst>
          </p:cNvPr>
          <p:cNvSpPr txBox="1"/>
          <p:nvPr/>
        </p:nvSpPr>
        <p:spPr>
          <a:xfrm>
            <a:off x="872353" y="1630079"/>
            <a:ext cx="737702" cy="461665"/>
          </a:xfrm>
          <a:prstGeom prst="rect">
            <a:avLst/>
          </a:prstGeom>
          <a:noFill/>
        </p:spPr>
        <p:txBody>
          <a:bodyPr wrap="none" rtlCol="0">
            <a:spAutoFit/>
          </a:bodyPr>
          <a:lstStyle/>
          <a:p>
            <a:pPr algn="ctr"/>
            <a:r>
              <a:rPr lang="en-US" sz="1200" dirty="0">
                <a:latin typeface="+mj-lt"/>
              </a:rPr>
              <a:t>CD-1</a:t>
            </a:r>
          </a:p>
          <a:p>
            <a:pPr algn="ctr"/>
            <a:r>
              <a:rPr lang="en-US" sz="1200" dirty="0">
                <a:latin typeface="+mj-lt"/>
              </a:rPr>
              <a:t>06/2021</a:t>
            </a:r>
          </a:p>
        </p:txBody>
      </p:sp>
      <p:cxnSp>
        <p:nvCxnSpPr>
          <p:cNvPr id="15" name="Straight Arrow Connector 14">
            <a:extLst>
              <a:ext uri="{FF2B5EF4-FFF2-40B4-BE49-F238E27FC236}">
                <a16:creationId xmlns:a16="http://schemas.microsoft.com/office/drawing/2014/main" id="{AEE398FA-BEF0-1442-9F23-19C07444E17B}"/>
              </a:ext>
            </a:extLst>
          </p:cNvPr>
          <p:cNvCxnSpPr>
            <a:cxnSpLocks/>
            <a:endCxn id="39" idx="0"/>
          </p:cNvCxnSpPr>
          <p:nvPr/>
        </p:nvCxnSpPr>
        <p:spPr>
          <a:xfrm flipH="1">
            <a:off x="2519072" y="2076226"/>
            <a:ext cx="4840" cy="2413031"/>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68F5E42-0AED-E744-BA68-8ABA4FDE3E64}"/>
              </a:ext>
            </a:extLst>
          </p:cNvPr>
          <p:cNvSpPr txBox="1"/>
          <p:nvPr/>
        </p:nvSpPr>
        <p:spPr>
          <a:xfrm>
            <a:off x="2162328" y="1628120"/>
            <a:ext cx="737701" cy="461665"/>
          </a:xfrm>
          <a:prstGeom prst="rect">
            <a:avLst/>
          </a:prstGeom>
          <a:noFill/>
        </p:spPr>
        <p:txBody>
          <a:bodyPr wrap="none" rtlCol="0">
            <a:spAutoFit/>
          </a:bodyPr>
          <a:lstStyle/>
          <a:p>
            <a:pPr algn="ctr"/>
            <a:r>
              <a:rPr lang="en-US" sz="1200" dirty="0">
                <a:latin typeface="+mj-lt"/>
              </a:rPr>
              <a:t>CD-3A</a:t>
            </a:r>
          </a:p>
          <a:p>
            <a:pPr algn="ctr"/>
            <a:r>
              <a:rPr lang="en-US" sz="1200" dirty="0">
                <a:latin typeface="+mj-lt"/>
              </a:rPr>
              <a:t>01/2024</a:t>
            </a:r>
          </a:p>
        </p:txBody>
      </p:sp>
      <p:cxnSp>
        <p:nvCxnSpPr>
          <p:cNvPr id="17" name="Straight Arrow Connector 16">
            <a:extLst>
              <a:ext uri="{FF2B5EF4-FFF2-40B4-BE49-F238E27FC236}">
                <a16:creationId xmlns:a16="http://schemas.microsoft.com/office/drawing/2014/main" id="{B19F85A1-1B05-9E4A-8CD7-896ECD999BFA}"/>
              </a:ext>
            </a:extLst>
          </p:cNvPr>
          <p:cNvCxnSpPr>
            <a:cxnSpLocks/>
          </p:cNvCxnSpPr>
          <p:nvPr/>
        </p:nvCxnSpPr>
        <p:spPr>
          <a:xfrm>
            <a:off x="3672253" y="2077647"/>
            <a:ext cx="0" cy="1319339"/>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94690EC-4BF6-2745-8E8B-6F67B67E8C05}"/>
              </a:ext>
            </a:extLst>
          </p:cNvPr>
          <p:cNvSpPr txBox="1"/>
          <p:nvPr/>
        </p:nvSpPr>
        <p:spPr>
          <a:xfrm>
            <a:off x="3310668" y="1629541"/>
            <a:ext cx="737702" cy="461665"/>
          </a:xfrm>
          <a:prstGeom prst="rect">
            <a:avLst/>
          </a:prstGeom>
          <a:noFill/>
        </p:spPr>
        <p:txBody>
          <a:bodyPr wrap="none" rtlCol="0">
            <a:spAutoFit/>
          </a:bodyPr>
          <a:lstStyle/>
          <a:p>
            <a:pPr algn="ctr"/>
            <a:r>
              <a:rPr lang="en-US" sz="1200" dirty="0">
                <a:latin typeface="+mj-lt"/>
              </a:rPr>
              <a:t>CD-3</a:t>
            </a:r>
          </a:p>
          <a:p>
            <a:pPr algn="ctr"/>
            <a:r>
              <a:rPr lang="en-US" sz="1200" dirty="0">
                <a:latin typeface="+mj-lt"/>
              </a:rPr>
              <a:t>04/2025</a:t>
            </a:r>
          </a:p>
        </p:txBody>
      </p:sp>
      <p:cxnSp>
        <p:nvCxnSpPr>
          <p:cNvPr id="19" name="Straight Arrow Connector 18">
            <a:extLst>
              <a:ext uri="{FF2B5EF4-FFF2-40B4-BE49-F238E27FC236}">
                <a16:creationId xmlns:a16="http://schemas.microsoft.com/office/drawing/2014/main" id="{8494FC79-BC39-1F45-B2F7-CF3C421B3EE8}"/>
              </a:ext>
            </a:extLst>
          </p:cNvPr>
          <p:cNvCxnSpPr>
            <a:cxnSpLocks/>
          </p:cNvCxnSpPr>
          <p:nvPr/>
        </p:nvCxnSpPr>
        <p:spPr>
          <a:xfrm>
            <a:off x="6632509" y="2092659"/>
            <a:ext cx="0" cy="103632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97617D2B-F52C-E846-B0A9-FFB6809D68DF}"/>
              </a:ext>
            </a:extLst>
          </p:cNvPr>
          <p:cNvSpPr txBox="1"/>
          <p:nvPr/>
        </p:nvSpPr>
        <p:spPr>
          <a:xfrm>
            <a:off x="6258734" y="1449481"/>
            <a:ext cx="737702" cy="646331"/>
          </a:xfrm>
          <a:prstGeom prst="rect">
            <a:avLst/>
          </a:prstGeom>
          <a:noFill/>
        </p:spPr>
        <p:txBody>
          <a:bodyPr wrap="none" rtlCol="0">
            <a:spAutoFit/>
          </a:bodyPr>
          <a:lstStyle/>
          <a:p>
            <a:pPr algn="ctr"/>
            <a:r>
              <a:rPr lang="en-US" sz="1200" dirty="0">
                <a:latin typeface="+mj-lt"/>
              </a:rPr>
              <a:t>early</a:t>
            </a:r>
          </a:p>
          <a:p>
            <a:pPr algn="ctr"/>
            <a:r>
              <a:rPr lang="en-US" sz="1200" dirty="0">
                <a:latin typeface="+mj-lt"/>
              </a:rPr>
              <a:t>CD-4A</a:t>
            </a:r>
          </a:p>
          <a:p>
            <a:pPr algn="ctr"/>
            <a:r>
              <a:rPr lang="en-US" sz="1200" dirty="0">
                <a:latin typeface="+mj-lt"/>
              </a:rPr>
              <a:t>04/2031</a:t>
            </a:r>
          </a:p>
        </p:txBody>
      </p:sp>
      <p:cxnSp>
        <p:nvCxnSpPr>
          <p:cNvPr id="21" name="Straight Arrow Connector 20">
            <a:extLst>
              <a:ext uri="{FF2B5EF4-FFF2-40B4-BE49-F238E27FC236}">
                <a16:creationId xmlns:a16="http://schemas.microsoft.com/office/drawing/2014/main" id="{D1FF51AB-725D-C34F-B025-C34B985FA3FC}"/>
              </a:ext>
            </a:extLst>
          </p:cNvPr>
          <p:cNvCxnSpPr>
            <a:cxnSpLocks/>
          </p:cNvCxnSpPr>
          <p:nvPr/>
        </p:nvCxnSpPr>
        <p:spPr>
          <a:xfrm>
            <a:off x="7545958" y="2070265"/>
            <a:ext cx="0" cy="103632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CE378DF-A18F-9747-8711-10CA9CD91173}"/>
              </a:ext>
            </a:extLst>
          </p:cNvPr>
          <p:cNvSpPr txBox="1"/>
          <p:nvPr/>
        </p:nvSpPr>
        <p:spPr>
          <a:xfrm>
            <a:off x="7094607" y="1451471"/>
            <a:ext cx="917239" cy="646331"/>
          </a:xfrm>
          <a:prstGeom prst="rect">
            <a:avLst/>
          </a:prstGeom>
          <a:noFill/>
        </p:spPr>
        <p:txBody>
          <a:bodyPr wrap="none" rtlCol="0">
            <a:spAutoFit/>
          </a:bodyPr>
          <a:lstStyle/>
          <a:p>
            <a:pPr algn="ctr"/>
            <a:r>
              <a:rPr lang="en-US" sz="1200" dirty="0">
                <a:latin typeface="+mj-lt"/>
              </a:rPr>
              <a:t>early CD-4</a:t>
            </a:r>
          </a:p>
          <a:p>
            <a:pPr algn="ctr"/>
            <a:r>
              <a:rPr lang="en-US" sz="1200" dirty="0">
                <a:latin typeface="+mj-lt"/>
              </a:rPr>
              <a:t>CD-4A</a:t>
            </a:r>
          </a:p>
          <a:p>
            <a:pPr algn="ctr"/>
            <a:r>
              <a:rPr lang="en-US" sz="1200" dirty="0">
                <a:latin typeface="+mj-lt"/>
              </a:rPr>
              <a:t>04/2032</a:t>
            </a:r>
          </a:p>
        </p:txBody>
      </p:sp>
      <p:cxnSp>
        <p:nvCxnSpPr>
          <p:cNvPr id="23" name="Straight Arrow Connector 22">
            <a:extLst>
              <a:ext uri="{FF2B5EF4-FFF2-40B4-BE49-F238E27FC236}">
                <a16:creationId xmlns:a16="http://schemas.microsoft.com/office/drawing/2014/main" id="{4FE9B78B-5E2E-A646-9934-85EFC9F7B846}"/>
              </a:ext>
            </a:extLst>
          </p:cNvPr>
          <p:cNvCxnSpPr>
            <a:cxnSpLocks/>
          </p:cNvCxnSpPr>
          <p:nvPr/>
        </p:nvCxnSpPr>
        <p:spPr>
          <a:xfrm>
            <a:off x="8721535" y="2089839"/>
            <a:ext cx="0" cy="103632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4C14F2A-85F7-A84E-81D3-4C70A4479B6F}"/>
              </a:ext>
            </a:extLst>
          </p:cNvPr>
          <p:cNvSpPr txBox="1"/>
          <p:nvPr/>
        </p:nvSpPr>
        <p:spPr>
          <a:xfrm>
            <a:off x="8359952" y="1629541"/>
            <a:ext cx="737702" cy="461665"/>
          </a:xfrm>
          <a:prstGeom prst="rect">
            <a:avLst/>
          </a:prstGeom>
          <a:noFill/>
        </p:spPr>
        <p:txBody>
          <a:bodyPr wrap="none" rtlCol="0">
            <a:spAutoFit/>
          </a:bodyPr>
          <a:lstStyle/>
          <a:p>
            <a:pPr algn="ctr"/>
            <a:r>
              <a:rPr lang="en-US" sz="1200" dirty="0">
                <a:latin typeface="+mj-lt"/>
              </a:rPr>
              <a:t>CD-4</a:t>
            </a:r>
          </a:p>
          <a:p>
            <a:pPr algn="ctr"/>
            <a:r>
              <a:rPr lang="en-US" sz="1200" dirty="0">
                <a:latin typeface="+mj-lt"/>
              </a:rPr>
              <a:t>04/2034</a:t>
            </a:r>
          </a:p>
        </p:txBody>
      </p:sp>
      <p:cxnSp>
        <p:nvCxnSpPr>
          <p:cNvPr id="26" name="Straight Arrow Connector 25">
            <a:extLst>
              <a:ext uri="{FF2B5EF4-FFF2-40B4-BE49-F238E27FC236}">
                <a16:creationId xmlns:a16="http://schemas.microsoft.com/office/drawing/2014/main" id="{3FB0388E-7799-814E-AAE1-2C6916D9E889}"/>
              </a:ext>
            </a:extLst>
          </p:cNvPr>
          <p:cNvCxnSpPr/>
          <p:nvPr/>
        </p:nvCxnSpPr>
        <p:spPr>
          <a:xfrm>
            <a:off x="310896" y="2882196"/>
            <a:ext cx="841248" cy="0"/>
          </a:xfrm>
          <a:prstGeom prst="straightConnector1">
            <a:avLst/>
          </a:prstGeom>
          <a:ln w="19050">
            <a:solidFill>
              <a:srgbClr val="00FA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C039C7F-FC41-9441-8060-F070E0884072}"/>
              </a:ext>
            </a:extLst>
          </p:cNvPr>
          <p:cNvSpPr txBox="1"/>
          <p:nvPr/>
        </p:nvSpPr>
        <p:spPr>
          <a:xfrm>
            <a:off x="327208" y="2966099"/>
            <a:ext cx="899605" cy="430887"/>
          </a:xfrm>
          <a:prstGeom prst="rect">
            <a:avLst/>
          </a:prstGeom>
          <a:noFill/>
        </p:spPr>
        <p:txBody>
          <a:bodyPr wrap="none" rtlCol="0">
            <a:spAutoFit/>
          </a:bodyPr>
          <a:lstStyle/>
          <a:p>
            <a:pPr algn="ctr"/>
            <a:r>
              <a:rPr lang="en-US" sz="1100" dirty="0">
                <a:solidFill>
                  <a:srgbClr val="00FA00"/>
                </a:solidFill>
                <a:latin typeface="+mj-lt"/>
              </a:rPr>
              <a:t>Conceptual</a:t>
            </a:r>
          </a:p>
          <a:p>
            <a:pPr algn="ctr"/>
            <a:r>
              <a:rPr lang="en-US" sz="1100" dirty="0">
                <a:solidFill>
                  <a:srgbClr val="00FA00"/>
                </a:solidFill>
                <a:latin typeface="+mj-lt"/>
              </a:rPr>
              <a:t>Design</a:t>
            </a:r>
          </a:p>
        </p:txBody>
      </p:sp>
      <p:cxnSp>
        <p:nvCxnSpPr>
          <p:cNvPr id="28" name="Straight Arrow Connector 27">
            <a:extLst>
              <a:ext uri="{FF2B5EF4-FFF2-40B4-BE49-F238E27FC236}">
                <a16:creationId xmlns:a16="http://schemas.microsoft.com/office/drawing/2014/main" id="{DA038138-A9E3-3B4B-A1D4-9742D035B1E4}"/>
              </a:ext>
            </a:extLst>
          </p:cNvPr>
          <p:cNvCxnSpPr>
            <a:cxnSpLocks/>
          </p:cNvCxnSpPr>
          <p:nvPr/>
        </p:nvCxnSpPr>
        <p:spPr>
          <a:xfrm flipV="1">
            <a:off x="1369617" y="2895600"/>
            <a:ext cx="1849071" cy="663"/>
          </a:xfrm>
          <a:prstGeom prst="straightConnector1">
            <a:avLst/>
          </a:prstGeom>
          <a:ln w="19050">
            <a:solidFill>
              <a:srgbClr val="0432F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0597316-CE71-5A4B-8676-F25D5686D73A}"/>
              </a:ext>
            </a:extLst>
          </p:cNvPr>
          <p:cNvSpPr txBox="1"/>
          <p:nvPr/>
        </p:nvSpPr>
        <p:spPr>
          <a:xfrm>
            <a:off x="1762792" y="2882196"/>
            <a:ext cx="891591" cy="430887"/>
          </a:xfrm>
          <a:prstGeom prst="rect">
            <a:avLst/>
          </a:prstGeom>
          <a:noFill/>
        </p:spPr>
        <p:txBody>
          <a:bodyPr wrap="none" rtlCol="0">
            <a:spAutoFit/>
          </a:bodyPr>
          <a:lstStyle/>
          <a:p>
            <a:pPr algn="ctr"/>
            <a:r>
              <a:rPr lang="en-US" sz="1100" dirty="0">
                <a:solidFill>
                  <a:srgbClr val="0432FF"/>
                </a:solidFill>
                <a:latin typeface="+mj-lt"/>
              </a:rPr>
              <a:t>Preliminary</a:t>
            </a:r>
          </a:p>
          <a:p>
            <a:pPr algn="ctr"/>
            <a:r>
              <a:rPr lang="en-US" sz="1100" dirty="0">
                <a:solidFill>
                  <a:srgbClr val="0432FF"/>
                </a:solidFill>
                <a:latin typeface="+mj-lt"/>
              </a:rPr>
              <a:t>Design</a:t>
            </a:r>
          </a:p>
        </p:txBody>
      </p:sp>
      <p:cxnSp>
        <p:nvCxnSpPr>
          <p:cNvPr id="32" name="Straight Arrow Connector 31">
            <a:extLst>
              <a:ext uri="{FF2B5EF4-FFF2-40B4-BE49-F238E27FC236}">
                <a16:creationId xmlns:a16="http://schemas.microsoft.com/office/drawing/2014/main" id="{00BDCC36-D88D-C747-A202-4F5C6652E7D1}"/>
              </a:ext>
            </a:extLst>
          </p:cNvPr>
          <p:cNvCxnSpPr>
            <a:cxnSpLocks/>
          </p:cNvCxnSpPr>
          <p:nvPr/>
        </p:nvCxnSpPr>
        <p:spPr>
          <a:xfrm>
            <a:off x="3842800" y="2896263"/>
            <a:ext cx="2545808" cy="0"/>
          </a:xfrm>
          <a:prstGeom prst="straightConnector1">
            <a:avLst/>
          </a:prstGeom>
          <a:ln w="19050">
            <a:solidFill>
              <a:srgbClr val="FF40F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2681585F-19B5-D548-96BD-8868F59D849C}"/>
              </a:ext>
            </a:extLst>
          </p:cNvPr>
          <p:cNvSpPr txBox="1"/>
          <p:nvPr/>
        </p:nvSpPr>
        <p:spPr>
          <a:xfrm>
            <a:off x="4547230" y="2942812"/>
            <a:ext cx="976549" cy="261610"/>
          </a:xfrm>
          <a:prstGeom prst="rect">
            <a:avLst/>
          </a:prstGeom>
          <a:noFill/>
        </p:spPr>
        <p:txBody>
          <a:bodyPr wrap="none" rtlCol="0">
            <a:spAutoFit/>
          </a:bodyPr>
          <a:lstStyle/>
          <a:p>
            <a:pPr algn="ctr"/>
            <a:r>
              <a:rPr lang="en-US" sz="1100" dirty="0">
                <a:solidFill>
                  <a:srgbClr val="FF40FF"/>
                </a:solidFill>
                <a:latin typeface="+mj-lt"/>
              </a:rPr>
              <a:t>Construction</a:t>
            </a:r>
          </a:p>
        </p:txBody>
      </p:sp>
      <p:cxnSp>
        <p:nvCxnSpPr>
          <p:cNvPr id="35" name="Straight Arrow Connector 34">
            <a:extLst>
              <a:ext uri="{FF2B5EF4-FFF2-40B4-BE49-F238E27FC236}">
                <a16:creationId xmlns:a16="http://schemas.microsoft.com/office/drawing/2014/main" id="{0E060621-165D-D148-9D1F-35D6748CEDF7}"/>
              </a:ext>
            </a:extLst>
          </p:cNvPr>
          <p:cNvCxnSpPr>
            <a:cxnSpLocks/>
          </p:cNvCxnSpPr>
          <p:nvPr/>
        </p:nvCxnSpPr>
        <p:spPr>
          <a:xfrm>
            <a:off x="6388608" y="2896263"/>
            <a:ext cx="2261616" cy="0"/>
          </a:xfrm>
          <a:prstGeom prst="straightConnector1">
            <a:avLst/>
          </a:prstGeom>
          <a:ln w="19050">
            <a:solidFill>
              <a:srgbClr val="FF40FF"/>
            </a:solidFill>
            <a:prstDash val="lgDash"/>
            <a:headEnd type="none"/>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75A6A148-1F51-2A48-BA83-379FF353FECA}"/>
              </a:ext>
            </a:extLst>
          </p:cNvPr>
          <p:cNvSpPr txBox="1"/>
          <p:nvPr/>
        </p:nvSpPr>
        <p:spPr>
          <a:xfrm>
            <a:off x="1573139" y="4489257"/>
            <a:ext cx="1891865" cy="1323439"/>
          </a:xfrm>
          <a:prstGeom prst="rect">
            <a:avLst/>
          </a:prstGeom>
          <a:noFill/>
        </p:spPr>
        <p:txBody>
          <a:bodyPr wrap="none" rtlCol="0">
            <a:spAutoFit/>
          </a:bodyPr>
          <a:lstStyle/>
          <a:p>
            <a:pPr algn="l"/>
            <a:r>
              <a:rPr lang="en-US" sz="1000" dirty="0">
                <a:latin typeface="+mj-lt"/>
              </a:rPr>
              <a:t>Define Baseline:</a:t>
            </a:r>
          </a:p>
          <a:p>
            <a:pPr algn="l"/>
            <a:r>
              <a:rPr lang="en-US" sz="1000" dirty="0">
                <a:latin typeface="+mj-lt"/>
              </a:rPr>
              <a:t>Subdetector technologies, </a:t>
            </a:r>
          </a:p>
          <a:p>
            <a:pPr algn="l"/>
            <a:r>
              <a:rPr lang="en-US" sz="1000" dirty="0">
                <a:latin typeface="+mj-lt"/>
              </a:rPr>
              <a:t>Scope, Cost  &amp; Schedule</a:t>
            </a:r>
          </a:p>
          <a:p>
            <a:pPr algn="l"/>
            <a:r>
              <a:rPr lang="en-US" sz="1000" dirty="0">
                <a:latin typeface="+mj-lt"/>
              </a:rPr>
              <a:t>Long Lead Procurement items</a:t>
            </a:r>
          </a:p>
          <a:p>
            <a:r>
              <a:rPr lang="en-US" sz="1000" dirty="0">
                <a:latin typeface="+mj-lt"/>
              </a:rPr>
              <a:t>Design Maturity: ~90%</a:t>
            </a:r>
          </a:p>
          <a:p>
            <a:r>
              <a:rPr lang="en-US" sz="1000" dirty="0">
                <a:latin typeface="+mj-lt"/>
              </a:rPr>
              <a:t>Plan is tracked through EVMS</a:t>
            </a:r>
          </a:p>
          <a:p>
            <a:r>
              <a:rPr lang="en-US" sz="1000" dirty="0">
                <a:latin typeface="+mj-lt"/>
              </a:rPr>
              <a:t>&amp; Change control process</a:t>
            </a:r>
          </a:p>
          <a:p>
            <a:r>
              <a:rPr lang="en-US" sz="1000" dirty="0">
                <a:latin typeface="+mj-lt"/>
              </a:rPr>
              <a:t>Need TDR for LLPs</a:t>
            </a:r>
          </a:p>
        </p:txBody>
      </p:sp>
      <p:sp>
        <p:nvSpPr>
          <p:cNvPr id="41" name="TextBox 40">
            <a:extLst>
              <a:ext uri="{FF2B5EF4-FFF2-40B4-BE49-F238E27FC236}">
                <a16:creationId xmlns:a16="http://schemas.microsoft.com/office/drawing/2014/main" id="{05223820-4384-8745-8ED5-22C382874DB1}"/>
              </a:ext>
            </a:extLst>
          </p:cNvPr>
          <p:cNvSpPr txBox="1"/>
          <p:nvPr/>
        </p:nvSpPr>
        <p:spPr>
          <a:xfrm>
            <a:off x="3542455" y="3363400"/>
            <a:ext cx="1473480" cy="707886"/>
          </a:xfrm>
          <a:prstGeom prst="rect">
            <a:avLst/>
          </a:prstGeom>
          <a:noFill/>
        </p:spPr>
        <p:txBody>
          <a:bodyPr wrap="none" rtlCol="0">
            <a:spAutoFit/>
          </a:bodyPr>
          <a:lstStyle/>
          <a:p>
            <a:pPr algn="l"/>
            <a:r>
              <a:rPr lang="en-US" sz="1000" dirty="0">
                <a:latin typeface="+mj-lt"/>
              </a:rPr>
              <a:t>Approve final design</a:t>
            </a:r>
          </a:p>
          <a:p>
            <a:pPr algn="l"/>
            <a:r>
              <a:rPr lang="en-US" sz="1000" dirty="0">
                <a:latin typeface="+mj-lt"/>
              </a:rPr>
              <a:t>for all subdetectors</a:t>
            </a:r>
          </a:p>
          <a:p>
            <a:r>
              <a:rPr lang="en-US" sz="1000" dirty="0">
                <a:latin typeface="+mj-lt"/>
              </a:rPr>
              <a:t>Design Maturity: ~90%</a:t>
            </a:r>
          </a:p>
          <a:p>
            <a:r>
              <a:rPr lang="en-US" sz="1000" dirty="0">
                <a:latin typeface="+mj-lt"/>
              </a:rPr>
              <a:t>Need full TDR</a:t>
            </a:r>
          </a:p>
        </p:txBody>
      </p:sp>
      <p:cxnSp>
        <p:nvCxnSpPr>
          <p:cNvPr id="43" name="Straight Arrow Connector 42">
            <a:extLst>
              <a:ext uri="{FF2B5EF4-FFF2-40B4-BE49-F238E27FC236}">
                <a16:creationId xmlns:a16="http://schemas.microsoft.com/office/drawing/2014/main" id="{B247E1A2-02DD-7142-967F-E0F3034AA4E9}"/>
              </a:ext>
            </a:extLst>
          </p:cNvPr>
          <p:cNvCxnSpPr>
            <a:cxnSpLocks/>
          </p:cNvCxnSpPr>
          <p:nvPr/>
        </p:nvCxnSpPr>
        <p:spPr>
          <a:xfrm>
            <a:off x="1890595" y="2394033"/>
            <a:ext cx="0" cy="1159935"/>
          </a:xfrm>
          <a:prstGeom prst="straightConnector1">
            <a:avLst/>
          </a:prstGeom>
          <a:ln w="31750">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C8CBA22-C41A-3C4A-946C-B1046ACF0E5A}"/>
              </a:ext>
            </a:extLst>
          </p:cNvPr>
          <p:cNvSpPr txBox="1"/>
          <p:nvPr/>
        </p:nvSpPr>
        <p:spPr>
          <a:xfrm>
            <a:off x="997562" y="3581583"/>
            <a:ext cx="1338828" cy="861774"/>
          </a:xfrm>
          <a:prstGeom prst="rect">
            <a:avLst/>
          </a:prstGeom>
          <a:noFill/>
        </p:spPr>
        <p:txBody>
          <a:bodyPr wrap="none" rtlCol="0">
            <a:spAutoFit/>
          </a:bodyPr>
          <a:lstStyle/>
          <a:p>
            <a:pPr algn="l"/>
            <a:r>
              <a:rPr lang="en-US" sz="1000" dirty="0">
                <a:solidFill>
                  <a:srgbClr val="0432FF"/>
                </a:solidFill>
                <a:latin typeface="+mj-lt"/>
              </a:rPr>
              <a:t>January 2023:</a:t>
            </a:r>
          </a:p>
          <a:p>
            <a:pPr algn="l"/>
            <a:r>
              <a:rPr lang="en-US" sz="1000" dirty="0">
                <a:latin typeface="+mj-lt"/>
              </a:rPr>
              <a:t>start change control </a:t>
            </a:r>
          </a:p>
          <a:p>
            <a:pPr algn="l"/>
            <a:r>
              <a:rPr lang="en-US" sz="1000" dirty="0">
                <a:latin typeface="+mj-lt"/>
              </a:rPr>
              <a:t>process for detector</a:t>
            </a:r>
          </a:p>
          <a:p>
            <a:pPr algn="l"/>
            <a:r>
              <a:rPr lang="en-US" sz="1000" dirty="0">
                <a:solidFill>
                  <a:srgbClr val="0432FF"/>
                </a:solidFill>
                <a:latin typeface="+mj-lt"/>
              </a:rPr>
              <a:t>April 2023:</a:t>
            </a:r>
          </a:p>
          <a:p>
            <a:pPr algn="l"/>
            <a:r>
              <a:rPr lang="en-US" sz="1000" dirty="0">
                <a:latin typeface="+mj-lt"/>
              </a:rPr>
              <a:t>train EVMS process</a:t>
            </a:r>
          </a:p>
        </p:txBody>
      </p:sp>
      <p:sp>
        <p:nvSpPr>
          <p:cNvPr id="49" name="TextBox 48">
            <a:extLst>
              <a:ext uri="{FF2B5EF4-FFF2-40B4-BE49-F238E27FC236}">
                <a16:creationId xmlns:a16="http://schemas.microsoft.com/office/drawing/2014/main" id="{507EA2FF-922E-A14B-82E7-00EE6BE4F4B6}"/>
              </a:ext>
            </a:extLst>
          </p:cNvPr>
          <p:cNvSpPr txBox="1"/>
          <p:nvPr/>
        </p:nvSpPr>
        <p:spPr>
          <a:xfrm>
            <a:off x="6116101" y="3163345"/>
            <a:ext cx="1021433" cy="400110"/>
          </a:xfrm>
          <a:prstGeom prst="rect">
            <a:avLst/>
          </a:prstGeom>
          <a:noFill/>
        </p:spPr>
        <p:txBody>
          <a:bodyPr wrap="none" rtlCol="0">
            <a:spAutoFit/>
          </a:bodyPr>
          <a:lstStyle/>
          <a:p>
            <a:pPr algn="ctr"/>
            <a:r>
              <a:rPr lang="en-US" sz="1000" dirty="0">
                <a:latin typeface="+mj-lt"/>
              </a:rPr>
              <a:t>Transition into </a:t>
            </a:r>
          </a:p>
          <a:p>
            <a:pPr algn="ctr"/>
            <a:r>
              <a:rPr lang="en-US" sz="1000" dirty="0">
                <a:latin typeface="+mj-lt"/>
              </a:rPr>
              <a:t>Operations</a:t>
            </a:r>
          </a:p>
        </p:txBody>
      </p:sp>
      <p:sp>
        <p:nvSpPr>
          <p:cNvPr id="50" name="TextBox 49">
            <a:extLst>
              <a:ext uri="{FF2B5EF4-FFF2-40B4-BE49-F238E27FC236}">
                <a16:creationId xmlns:a16="http://schemas.microsoft.com/office/drawing/2014/main" id="{A1D975AB-7114-5048-BBE5-D61ADF4C5AE6}"/>
              </a:ext>
            </a:extLst>
          </p:cNvPr>
          <p:cNvSpPr txBox="1"/>
          <p:nvPr/>
        </p:nvSpPr>
        <p:spPr>
          <a:xfrm>
            <a:off x="8324685" y="3133048"/>
            <a:ext cx="808235" cy="707886"/>
          </a:xfrm>
          <a:prstGeom prst="rect">
            <a:avLst/>
          </a:prstGeom>
          <a:noFill/>
        </p:spPr>
        <p:txBody>
          <a:bodyPr wrap="none" rtlCol="0">
            <a:spAutoFit/>
          </a:bodyPr>
          <a:lstStyle/>
          <a:p>
            <a:pPr algn="ctr"/>
            <a:r>
              <a:rPr lang="en-US" sz="1000" dirty="0">
                <a:latin typeface="+mj-lt"/>
              </a:rPr>
              <a:t>Start of</a:t>
            </a:r>
          </a:p>
          <a:p>
            <a:pPr algn="ctr"/>
            <a:r>
              <a:rPr lang="en-US" sz="1000" dirty="0">
                <a:latin typeface="+mj-lt"/>
              </a:rPr>
              <a:t>Operations</a:t>
            </a:r>
          </a:p>
          <a:p>
            <a:pPr algn="ctr"/>
            <a:r>
              <a:rPr lang="en-US" sz="1000" dirty="0">
                <a:latin typeface="+mj-lt"/>
              </a:rPr>
              <a:t>&amp;</a:t>
            </a:r>
          </a:p>
          <a:p>
            <a:pPr algn="ctr"/>
            <a:r>
              <a:rPr lang="en-US" sz="1000" dirty="0">
                <a:latin typeface="+mj-lt"/>
              </a:rPr>
              <a:t>Science</a:t>
            </a:r>
          </a:p>
        </p:txBody>
      </p:sp>
      <p:cxnSp>
        <p:nvCxnSpPr>
          <p:cNvPr id="36" name="Straight Arrow Connector 35">
            <a:extLst>
              <a:ext uri="{FF2B5EF4-FFF2-40B4-BE49-F238E27FC236}">
                <a16:creationId xmlns:a16="http://schemas.microsoft.com/office/drawing/2014/main" id="{80F0A992-F453-3D47-93AE-5BBD5A785C23}"/>
              </a:ext>
            </a:extLst>
          </p:cNvPr>
          <p:cNvCxnSpPr>
            <a:cxnSpLocks/>
            <a:stCxn id="37" idx="2"/>
          </p:cNvCxnSpPr>
          <p:nvPr/>
        </p:nvCxnSpPr>
        <p:spPr>
          <a:xfrm>
            <a:off x="3278502" y="1766956"/>
            <a:ext cx="11497" cy="230433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AF01423-60DF-BC4E-8D72-AF3815FD535D}"/>
              </a:ext>
            </a:extLst>
          </p:cNvPr>
          <p:cNvSpPr txBox="1"/>
          <p:nvPr/>
        </p:nvSpPr>
        <p:spPr>
          <a:xfrm>
            <a:off x="2909651" y="1305291"/>
            <a:ext cx="737702" cy="461665"/>
          </a:xfrm>
          <a:prstGeom prst="rect">
            <a:avLst/>
          </a:prstGeom>
          <a:noFill/>
        </p:spPr>
        <p:txBody>
          <a:bodyPr wrap="none" rtlCol="0">
            <a:spAutoFit/>
          </a:bodyPr>
          <a:lstStyle/>
          <a:p>
            <a:pPr algn="ctr"/>
            <a:r>
              <a:rPr lang="en-US" sz="1200" dirty="0">
                <a:latin typeface="+mj-lt"/>
              </a:rPr>
              <a:t>CD-2</a:t>
            </a:r>
          </a:p>
          <a:p>
            <a:pPr algn="ctr"/>
            <a:r>
              <a:rPr lang="en-US" sz="1200" dirty="0">
                <a:latin typeface="+mj-lt"/>
              </a:rPr>
              <a:t>01/2025</a:t>
            </a:r>
          </a:p>
        </p:txBody>
      </p:sp>
      <p:cxnSp>
        <p:nvCxnSpPr>
          <p:cNvPr id="42" name="Straight Arrow Connector 41">
            <a:extLst>
              <a:ext uri="{FF2B5EF4-FFF2-40B4-BE49-F238E27FC236}">
                <a16:creationId xmlns:a16="http://schemas.microsoft.com/office/drawing/2014/main" id="{8E75B3E4-294E-374E-91D3-378D330B6DF5}"/>
              </a:ext>
            </a:extLst>
          </p:cNvPr>
          <p:cNvCxnSpPr>
            <a:cxnSpLocks/>
          </p:cNvCxnSpPr>
          <p:nvPr/>
        </p:nvCxnSpPr>
        <p:spPr>
          <a:xfrm flipV="1">
            <a:off x="1364532" y="3313083"/>
            <a:ext cx="1127313" cy="1"/>
          </a:xfrm>
          <a:prstGeom prst="straightConnector1">
            <a:avLst/>
          </a:prstGeom>
          <a:ln w="190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A4EA7B72-4F50-A14C-BF28-B7B9A033786E}"/>
              </a:ext>
            </a:extLst>
          </p:cNvPr>
          <p:cNvSpPr txBox="1"/>
          <p:nvPr/>
        </p:nvSpPr>
        <p:spPr>
          <a:xfrm>
            <a:off x="1255125" y="3343840"/>
            <a:ext cx="1332416" cy="261610"/>
          </a:xfrm>
          <a:prstGeom prst="rect">
            <a:avLst/>
          </a:prstGeom>
          <a:noFill/>
        </p:spPr>
        <p:txBody>
          <a:bodyPr wrap="none" rtlCol="0">
            <a:spAutoFit/>
          </a:bodyPr>
          <a:lstStyle/>
          <a:p>
            <a:pPr algn="ctr"/>
            <a:r>
              <a:rPr lang="en-US" sz="1100" dirty="0">
                <a:solidFill>
                  <a:srgbClr val="FF0000"/>
                </a:solidFill>
                <a:latin typeface="+mj-lt"/>
              </a:rPr>
              <a:t>Final Design LLPs</a:t>
            </a:r>
          </a:p>
        </p:txBody>
      </p:sp>
      <p:sp>
        <p:nvSpPr>
          <p:cNvPr id="47" name="TextBox 46">
            <a:extLst>
              <a:ext uri="{FF2B5EF4-FFF2-40B4-BE49-F238E27FC236}">
                <a16:creationId xmlns:a16="http://schemas.microsoft.com/office/drawing/2014/main" id="{57453C3D-FD7A-BF40-9A49-7D6366AC9C01}"/>
              </a:ext>
            </a:extLst>
          </p:cNvPr>
          <p:cNvSpPr txBox="1"/>
          <p:nvPr/>
        </p:nvSpPr>
        <p:spPr>
          <a:xfrm>
            <a:off x="3152388" y="4059033"/>
            <a:ext cx="1731564" cy="707886"/>
          </a:xfrm>
          <a:prstGeom prst="rect">
            <a:avLst/>
          </a:prstGeom>
          <a:noFill/>
        </p:spPr>
        <p:txBody>
          <a:bodyPr wrap="none" rtlCol="0">
            <a:spAutoFit/>
          </a:bodyPr>
          <a:lstStyle/>
          <a:p>
            <a:pPr algn="l"/>
            <a:r>
              <a:rPr lang="en-US" sz="1000" dirty="0">
                <a:latin typeface="+mj-lt"/>
              </a:rPr>
              <a:t>Approve preliminary design</a:t>
            </a:r>
          </a:p>
          <a:p>
            <a:pPr algn="l"/>
            <a:r>
              <a:rPr lang="en-US" sz="1000" dirty="0">
                <a:latin typeface="+mj-lt"/>
              </a:rPr>
              <a:t>for all subdetectors</a:t>
            </a:r>
          </a:p>
          <a:p>
            <a:r>
              <a:rPr lang="en-US" sz="1000" dirty="0">
                <a:latin typeface="+mj-lt"/>
              </a:rPr>
              <a:t>Design Maturity: &gt;60%</a:t>
            </a:r>
          </a:p>
          <a:p>
            <a:r>
              <a:rPr lang="en-US" sz="1000" dirty="0">
                <a:latin typeface="+mj-lt"/>
              </a:rPr>
              <a:t>Need “pre-”TDR</a:t>
            </a:r>
          </a:p>
        </p:txBody>
      </p:sp>
      <p:cxnSp>
        <p:nvCxnSpPr>
          <p:cNvPr id="40" name="Straight Arrow Connector 39">
            <a:extLst>
              <a:ext uri="{FF2B5EF4-FFF2-40B4-BE49-F238E27FC236}">
                <a16:creationId xmlns:a16="http://schemas.microsoft.com/office/drawing/2014/main" id="{3EC86053-132E-E442-ADA1-C131B1F28351}"/>
              </a:ext>
            </a:extLst>
          </p:cNvPr>
          <p:cNvCxnSpPr>
            <a:cxnSpLocks/>
          </p:cNvCxnSpPr>
          <p:nvPr/>
        </p:nvCxnSpPr>
        <p:spPr>
          <a:xfrm flipV="1">
            <a:off x="2606976" y="2974000"/>
            <a:ext cx="1040377" cy="3129"/>
          </a:xfrm>
          <a:prstGeom prst="straightConnector1">
            <a:avLst/>
          </a:prstGeom>
          <a:ln w="190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B857D8B-8D02-4343-BEE5-B37089EE3DC0}"/>
              </a:ext>
            </a:extLst>
          </p:cNvPr>
          <p:cNvSpPr txBox="1"/>
          <p:nvPr/>
        </p:nvSpPr>
        <p:spPr>
          <a:xfrm>
            <a:off x="2741329" y="2940134"/>
            <a:ext cx="625492" cy="430887"/>
          </a:xfrm>
          <a:prstGeom prst="rect">
            <a:avLst/>
          </a:prstGeom>
          <a:noFill/>
        </p:spPr>
        <p:txBody>
          <a:bodyPr wrap="none" rtlCol="0">
            <a:spAutoFit/>
          </a:bodyPr>
          <a:lstStyle/>
          <a:p>
            <a:pPr algn="ctr"/>
            <a:r>
              <a:rPr lang="en-US" sz="1100" dirty="0">
                <a:solidFill>
                  <a:srgbClr val="FF0000"/>
                </a:solidFill>
                <a:latin typeface="+mj-lt"/>
              </a:rPr>
              <a:t>Final</a:t>
            </a:r>
          </a:p>
          <a:p>
            <a:pPr algn="ctr"/>
            <a:r>
              <a:rPr lang="en-US" sz="1100" dirty="0">
                <a:solidFill>
                  <a:srgbClr val="FF0000"/>
                </a:solidFill>
                <a:latin typeface="+mj-lt"/>
              </a:rPr>
              <a:t>Design</a:t>
            </a:r>
          </a:p>
        </p:txBody>
      </p:sp>
      <p:cxnSp>
        <p:nvCxnSpPr>
          <p:cNvPr id="48" name="Straight Arrow Connector 47">
            <a:extLst>
              <a:ext uri="{FF2B5EF4-FFF2-40B4-BE49-F238E27FC236}">
                <a16:creationId xmlns:a16="http://schemas.microsoft.com/office/drawing/2014/main" id="{2D86EAF5-8D87-5049-9879-C7CA92913978}"/>
              </a:ext>
            </a:extLst>
          </p:cNvPr>
          <p:cNvCxnSpPr>
            <a:cxnSpLocks/>
          </p:cNvCxnSpPr>
          <p:nvPr/>
        </p:nvCxnSpPr>
        <p:spPr>
          <a:xfrm>
            <a:off x="3842800" y="1327016"/>
            <a:ext cx="0" cy="1308737"/>
          </a:xfrm>
          <a:prstGeom prst="straightConnector1">
            <a:avLst/>
          </a:prstGeom>
          <a:ln w="31750">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196C6834-F360-9748-A98D-55732414888D}"/>
              </a:ext>
            </a:extLst>
          </p:cNvPr>
          <p:cNvSpPr txBox="1"/>
          <p:nvPr/>
        </p:nvSpPr>
        <p:spPr>
          <a:xfrm>
            <a:off x="3166176" y="765868"/>
            <a:ext cx="1353256" cy="646331"/>
          </a:xfrm>
          <a:prstGeom prst="rect">
            <a:avLst/>
          </a:prstGeom>
          <a:noFill/>
        </p:spPr>
        <p:txBody>
          <a:bodyPr wrap="none" rtlCol="0">
            <a:spAutoFit/>
          </a:bodyPr>
          <a:lstStyle/>
          <a:p>
            <a:pPr algn="ctr"/>
            <a:r>
              <a:rPr lang="en-US" sz="1200" dirty="0">
                <a:latin typeface="+mj-lt"/>
              </a:rPr>
              <a:t>Conclusion of</a:t>
            </a:r>
          </a:p>
          <a:p>
            <a:pPr algn="ctr"/>
            <a:r>
              <a:rPr lang="en-US" sz="1200" dirty="0">
                <a:latin typeface="+mj-lt"/>
              </a:rPr>
              <a:t>RHIC Operations</a:t>
            </a:r>
          </a:p>
          <a:p>
            <a:pPr algn="ctr"/>
            <a:r>
              <a:rPr lang="en-US" sz="1200" dirty="0">
                <a:latin typeface="+mj-lt"/>
              </a:rPr>
              <a:t>06/2025</a:t>
            </a:r>
          </a:p>
        </p:txBody>
      </p:sp>
      <p:sp>
        <p:nvSpPr>
          <p:cNvPr id="52" name="TextBox 51">
            <a:extLst>
              <a:ext uri="{FF2B5EF4-FFF2-40B4-BE49-F238E27FC236}">
                <a16:creationId xmlns:a16="http://schemas.microsoft.com/office/drawing/2014/main" id="{E5B0DBB0-EA75-8E41-BD37-3357FD1A71CC}"/>
              </a:ext>
            </a:extLst>
          </p:cNvPr>
          <p:cNvSpPr txBox="1"/>
          <p:nvPr/>
        </p:nvSpPr>
        <p:spPr>
          <a:xfrm>
            <a:off x="6006581" y="4537378"/>
            <a:ext cx="3078754" cy="1938992"/>
          </a:xfrm>
          <a:prstGeom prst="rect">
            <a:avLst/>
          </a:prstGeom>
          <a:solidFill>
            <a:schemeClr val="bg1"/>
          </a:solidFill>
          <a:ln>
            <a:solidFill>
              <a:srgbClr val="30519D"/>
            </a:solidFill>
          </a:ln>
        </p:spPr>
        <p:txBody>
          <a:bodyPr wrap="square" rtlCol="0">
            <a:spAutoFit/>
          </a:bodyPr>
          <a:lstStyle/>
          <a:p>
            <a:pPr marL="57150" marR="0" lvl="2" indent="0" algn="ctr" defTabSz="914400" rtl="0" eaLnBrk="1" fontAlgn="auto" latinLnBrk="0" hangingPunct="1">
              <a:lnSpc>
                <a:spcPct val="100000"/>
              </a:lnSpc>
              <a:spcBef>
                <a:spcPts val="0"/>
              </a:spcBef>
              <a:spcAft>
                <a:spcPts val="0"/>
              </a:spcAft>
              <a:buClrTx/>
              <a:buSzTx/>
              <a:buFontTx/>
              <a:buNone/>
              <a:tabLst>
                <a:tab pos="4341813" algn="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EIC Critical Decision Plan</a:t>
            </a:r>
          </a:p>
          <a:p>
            <a:pPr marL="57150" marR="0" lvl="2" indent="0" algn="l" defTabSz="914400" rtl="0" eaLnBrk="1" fontAlgn="auto" latinLnBrk="0" hangingPunct="1">
              <a:lnSpc>
                <a:spcPct val="100000"/>
              </a:lnSpc>
              <a:spcBef>
                <a:spcPts val="0"/>
              </a:spcBef>
              <a:spcAft>
                <a:spcPts val="0"/>
              </a:spcAft>
              <a:buClrTx/>
              <a:buSzTx/>
              <a:buFontTx/>
              <a:buNone/>
              <a:tabLst>
                <a:tab pos="4341813" algn="r"/>
              </a:tabLst>
              <a:defRPr/>
            </a:pPr>
            <a:r>
              <a:rPr kumimoji="0" lang="en-US" sz="1200" i="0" u="none" strike="noStrike" kern="1200" cap="none" spc="0" normalizeH="0" baseline="0" noProof="0" dirty="0">
                <a:ln>
                  <a:noFill/>
                </a:ln>
                <a:solidFill>
                  <a:srgbClr val="0432FF"/>
                </a:solidFill>
                <a:effectLst/>
                <a:uLnTx/>
                <a:uFillTx/>
                <a:latin typeface="Arial" panose="020B0604020202020204" pitchFamily="34" charset="0"/>
                <a:ea typeface="+mn-ea"/>
                <a:cs typeface="Arial" panose="020B0604020202020204" pitchFamily="34" charset="0"/>
              </a:rPr>
              <a:t>CD-0/Site Selection      December 2019 ✓</a:t>
            </a:r>
          </a:p>
          <a:p>
            <a:pPr marL="57150" lvl="2">
              <a:tabLst>
                <a:tab pos="4341813" algn="r"/>
              </a:tabLst>
            </a:pPr>
            <a:r>
              <a:rPr lang="en-US" sz="1200" dirty="0">
                <a:solidFill>
                  <a:srgbClr val="0432FF"/>
                </a:solidFill>
                <a:latin typeface="Arial" panose="020B0604020202020204" pitchFamily="34" charset="0"/>
                <a:cs typeface="Arial" panose="020B0604020202020204" pitchFamily="34" charset="0"/>
              </a:rPr>
              <a:t>CD-1                                     June 2021 ✓</a:t>
            </a:r>
            <a:endParaRPr kumimoji="0" lang="en-US" sz="1200" i="0" u="none" strike="noStrike" kern="1200" cap="none" spc="0" normalizeH="0" baseline="0" noProof="0" dirty="0">
              <a:ln>
                <a:noFill/>
              </a:ln>
              <a:solidFill>
                <a:srgbClr val="0432FF"/>
              </a:solidFill>
              <a:effectLst/>
              <a:uLnTx/>
              <a:uFillTx/>
              <a:latin typeface="Arial" panose="020B0604020202020204" pitchFamily="34" charset="0"/>
              <a:ea typeface="+mn-ea"/>
              <a:cs typeface="Arial" panose="020B0604020202020204" pitchFamily="34" charset="0"/>
            </a:endParaRPr>
          </a:p>
          <a:p>
            <a:pPr marL="57150" marR="0" lvl="2" indent="0" algn="l" defTabSz="914400" rtl="0" eaLnBrk="1" fontAlgn="auto" latinLnBrk="0" hangingPunct="1">
              <a:lnSpc>
                <a:spcPct val="100000"/>
              </a:lnSpc>
              <a:spcBef>
                <a:spcPts val="0"/>
              </a:spcBef>
              <a:spcAft>
                <a:spcPts val="0"/>
              </a:spcAft>
              <a:buClrTx/>
              <a:buSzTx/>
              <a:buFontTx/>
              <a:buNone/>
              <a:tabLst>
                <a:tab pos="4341813" algn="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CD-3a 	January 2024</a:t>
            </a:r>
          </a:p>
          <a:p>
            <a:pPr marL="57150" lvl="2">
              <a:tabLst>
                <a:tab pos="4341813" algn="r"/>
              </a:tabLst>
              <a:defRPr/>
            </a:pPr>
            <a:r>
              <a:rPr lang="en-US" sz="1200" dirty="0">
                <a:solidFill>
                  <a:prstClr val="black"/>
                </a:solidFill>
                <a:latin typeface="Arial" panose="020B0604020202020204" pitchFamily="34" charset="0"/>
                <a:cs typeface="Arial" panose="020B0604020202020204" pitchFamily="34" charset="0"/>
              </a:rPr>
              <a:t>CD-2 	January 2025</a:t>
            </a:r>
            <a:endParaRPr kumimoji="0" lang="en-US" sz="1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7150" marR="0" lvl="2" indent="0" algn="l" defTabSz="914400" rtl="0" eaLnBrk="1" fontAlgn="auto" latinLnBrk="0" hangingPunct="1">
              <a:lnSpc>
                <a:spcPct val="100000"/>
              </a:lnSpc>
              <a:spcBef>
                <a:spcPts val="0"/>
              </a:spcBef>
              <a:spcAft>
                <a:spcPts val="0"/>
              </a:spcAft>
              <a:buClrTx/>
              <a:buSzTx/>
              <a:buFontTx/>
              <a:buNone/>
              <a:tabLst>
                <a:tab pos="4341813" algn="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CD-3	April 2025</a:t>
            </a:r>
          </a:p>
          <a:p>
            <a:pPr marL="57150" marR="0" lvl="2" indent="0" algn="l" defTabSz="914400" rtl="0" eaLnBrk="1" fontAlgn="auto" latinLnBrk="0" hangingPunct="1">
              <a:lnSpc>
                <a:spcPct val="100000"/>
              </a:lnSpc>
              <a:spcBef>
                <a:spcPts val="0"/>
              </a:spcBef>
              <a:spcAft>
                <a:spcPts val="0"/>
              </a:spcAft>
              <a:buClrTx/>
              <a:buSzTx/>
              <a:buFontTx/>
              <a:buNone/>
              <a:tabLst>
                <a:tab pos="4341813" algn="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CD-4a early finish	April 2031</a:t>
            </a:r>
          </a:p>
          <a:p>
            <a:pPr marL="57150" marR="0" lvl="2" indent="0" algn="l" defTabSz="914400" rtl="0" eaLnBrk="1" fontAlgn="auto" latinLnBrk="0" hangingPunct="1">
              <a:lnSpc>
                <a:spcPct val="100000"/>
              </a:lnSpc>
              <a:spcBef>
                <a:spcPts val="0"/>
              </a:spcBef>
              <a:spcAft>
                <a:spcPts val="0"/>
              </a:spcAft>
              <a:buClrTx/>
              <a:buSzTx/>
              <a:buFontTx/>
              <a:buNone/>
              <a:tabLst>
                <a:tab pos="4341813" algn="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CD-4a 	April 2032</a:t>
            </a:r>
          </a:p>
          <a:p>
            <a:pPr marL="57150" marR="0" lvl="2" indent="0" algn="l" defTabSz="914400" rtl="0" eaLnBrk="1" fontAlgn="auto" latinLnBrk="0" hangingPunct="1">
              <a:lnSpc>
                <a:spcPct val="100000"/>
              </a:lnSpc>
              <a:spcBef>
                <a:spcPts val="0"/>
              </a:spcBef>
              <a:spcAft>
                <a:spcPts val="0"/>
              </a:spcAft>
              <a:buClrTx/>
              <a:buSzTx/>
              <a:buFontTx/>
              <a:buNone/>
              <a:tabLst>
                <a:tab pos="4341813" algn="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CD-4 early finish	April 2032 </a:t>
            </a:r>
          </a:p>
          <a:p>
            <a:pPr marL="57150" marR="0" lvl="2" indent="0" algn="l" defTabSz="914400" rtl="0" eaLnBrk="1" fontAlgn="auto" latinLnBrk="0" hangingPunct="1">
              <a:lnSpc>
                <a:spcPct val="100000"/>
              </a:lnSpc>
              <a:spcBef>
                <a:spcPts val="0"/>
              </a:spcBef>
              <a:spcAft>
                <a:spcPts val="0"/>
              </a:spcAft>
              <a:buClrTx/>
              <a:buSzTx/>
              <a:buFontTx/>
              <a:buNone/>
              <a:tabLst>
                <a:tab pos="4341813" algn="r"/>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CD-4	April 2034</a:t>
            </a:r>
          </a:p>
        </p:txBody>
      </p:sp>
      <p:sp>
        <p:nvSpPr>
          <p:cNvPr id="2" name="TextBox 1">
            <a:extLst>
              <a:ext uri="{FF2B5EF4-FFF2-40B4-BE49-F238E27FC236}">
                <a16:creationId xmlns:a16="http://schemas.microsoft.com/office/drawing/2014/main" id="{E40C6F64-F82F-994A-AE62-D849E0DF813C}"/>
              </a:ext>
            </a:extLst>
          </p:cNvPr>
          <p:cNvSpPr txBox="1"/>
          <p:nvPr/>
        </p:nvSpPr>
        <p:spPr>
          <a:xfrm>
            <a:off x="2011072" y="1202486"/>
            <a:ext cx="1010213" cy="523220"/>
          </a:xfrm>
          <a:prstGeom prst="rect">
            <a:avLst/>
          </a:prstGeom>
          <a:noFill/>
        </p:spPr>
        <p:txBody>
          <a:bodyPr wrap="none" rtlCol="0">
            <a:spAutoFit/>
          </a:bodyPr>
          <a:lstStyle/>
          <a:p>
            <a:pPr algn="ctr"/>
            <a:r>
              <a:rPr lang="en-US" sz="1400" dirty="0">
                <a:solidFill>
                  <a:srgbClr val="FF0000"/>
                </a:solidFill>
                <a:latin typeface="Arial" panose="020B0604020202020204" pitchFamily="34" charset="0"/>
                <a:cs typeface="Arial" panose="020B0604020202020204" pitchFamily="34" charset="0"/>
              </a:rPr>
              <a:t>Review</a:t>
            </a:r>
          </a:p>
          <a:p>
            <a:pPr algn="ctr"/>
            <a:r>
              <a:rPr lang="en-US" sz="1400" dirty="0">
                <a:solidFill>
                  <a:srgbClr val="FF0000"/>
                </a:solidFill>
                <a:latin typeface="Arial" panose="020B0604020202020204" pitchFamily="34" charset="0"/>
                <a:cs typeface="Arial" panose="020B0604020202020204" pitchFamily="34" charset="0"/>
              </a:rPr>
              <a:t>14-16 Nov</a:t>
            </a:r>
          </a:p>
        </p:txBody>
      </p:sp>
      <p:sp>
        <p:nvSpPr>
          <p:cNvPr id="5" name="Oval 4">
            <a:extLst>
              <a:ext uri="{FF2B5EF4-FFF2-40B4-BE49-F238E27FC236}">
                <a16:creationId xmlns:a16="http://schemas.microsoft.com/office/drawing/2014/main" id="{93956DAB-09E5-B142-812C-E887C79A4948}"/>
              </a:ext>
            </a:extLst>
          </p:cNvPr>
          <p:cNvSpPr/>
          <p:nvPr/>
        </p:nvSpPr>
        <p:spPr>
          <a:xfrm rot="1584472">
            <a:off x="2841627" y="1355108"/>
            <a:ext cx="1324858" cy="64189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2A617D4-2D32-E74D-8DE5-044174DC4F2F}"/>
              </a:ext>
            </a:extLst>
          </p:cNvPr>
          <p:cNvSpPr txBox="1"/>
          <p:nvPr/>
        </p:nvSpPr>
        <p:spPr>
          <a:xfrm>
            <a:off x="3828194" y="1625292"/>
            <a:ext cx="1647438" cy="738664"/>
          </a:xfrm>
          <a:prstGeom prst="rect">
            <a:avLst/>
          </a:prstGeom>
          <a:noFill/>
        </p:spPr>
        <p:txBody>
          <a:bodyPr wrap="none" rtlCol="0">
            <a:spAutoFit/>
          </a:bodyPr>
          <a:lstStyle/>
          <a:p>
            <a:pPr algn="ctr"/>
            <a:r>
              <a:rPr lang="en-US" sz="1400" dirty="0">
                <a:solidFill>
                  <a:srgbClr val="FF0000"/>
                </a:solidFill>
                <a:latin typeface="Arial" panose="020B0604020202020204" pitchFamily="34" charset="0"/>
                <a:cs typeface="Arial" panose="020B0604020202020204" pitchFamily="34" charset="0"/>
              </a:rPr>
              <a:t>suggestion </a:t>
            </a:r>
          </a:p>
          <a:p>
            <a:pPr algn="ctr"/>
            <a:r>
              <a:rPr lang="en-US" sz="1400" dirty="0">
                <a:solidFill>
                  <a:srgbClr val="FF0000"/>
                </a:solidFill>
                <a:latin typeface="Arial" panose="020B0604020202020204" pitchFamily="34" charset="0"/>
                <a:cs typeface="Arial" panose="020B0604020202020204" pitchFamily="34" charset="0"/>
              </a:rPr>
              <a:t>to combine</a:t>
            </a:r>
          </a:p>
          <a:p>
            <a:pPr algn="ctr"/>
            <a:r>
              <a:rPr lang="en-US" sz="1400" dirty="0">
                <a:solidFill>
                  <a:srgbClr val="FF0000"/>
                </a:solidFill>
                <a:latin typeface="Arial" panose="020B0604020202020204" pitchFamily="34" charset="0"/>
                <a:cs typeface="Arial" panose="020B0604020202020204" pitchFamily="34" charset="0"/>
              </a:rPr>
              <a:t>Jan OPA review </a:t>
            </a:r>
            <a:r>
              <a:rPr lang="en-US" sz="1400" dirty="0">
                <a:solidFill>
                  <a:srgbClr val="FF0000"/>
                </a:solidFill>
                <a:latin typeface="Arial" panose="020B0604020202020204" pitchFamily="34" charset="0"/>
                <a:cs typeface="Arial" panose="020B0604020202020204" pitchFamily="34" charset="0"/>
                <a:sym typeface="Wingdings" pitchFamily="2" charset="2"/>
              </a:rPr>
              <a:t></a:t>
            </a:r>
            <a:endParaRPr lang="en-US" sz="1400" dirty="0">
              <a:solidFill>
                <a:srgbClr val="FF0000"/>
              </a:solidFill>
              <a:latin typeface="Arial" panose="020B0604020202020204" pitchFamily="34" charset="0"/>
              <a:cs typeface="Arial" panose="020B0604020202020204" pitchFamily="34" charset="0"/>
            </a:endParaRPr>
          </a:p>
        </p:txBody>
      </p:sp>
      <p:cxnSp>
        <p:nvCxnSpPr>
          <p:cNvPr id="11" name="Straight Connector 10">
            <a:extLst>
              <a:ext uri="{FF2B5EF4-FFF2-40B4-BE49-F238E27FC236}">
                <a16:creationId xmlns:a16="http://schemas.microsoft.com/office/drawing/2014/main" id="{617AC4D9-89A6-4748-B702-E3F8724AE400}"/>
              </a:ext>
            </a:extLst>
          </p:cNvPr>
          <p:cNvCxnSpPr/>
          <p:nvPr/>
        </p:nvCxnSpPr>
        <p:spPr>
          <a:xfrm>
            <a:off x="3127164" y="4012470"/>
            <a:ext cx="1554559" cy="80891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74FB42F-EB36-2749-A2F4-E9EA0DBBD9FF}"/>
              </a:ext>
            </a:extLst>
          </p:cNvPr>
          <p:cNvCxnSpPr>
            <a:cxnSpLocks/>
          </p:cNvCxnSpPr>
          <p:nvPr/>
        </p:nvCxnSpPr>
        <p:spPr>
          <a:xfrm flipV="1">
            <a:off x="3127164" y="4012470"/>
            <a:ext cx="1579783" cy="78811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821DFE1A-80A3-C44C-86C1-348AEE86B520}"/>
              </a:ext>
            </a:extLst>
          </p:cNvPr>
          <p:cNvSpPr/>
          <p:nvPr/>
        </p:nvSpPr>
        <p:spPr>
          <a:xfrm>
            <a:off x="6005466" y="5271726"/>
            <a:ext cx="3078754" cy="45489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417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barn(inVertical)">
                                      <p:cBhvr>
                                        <p:cTn id="18" dur="500"/>
                                        <p:tgtEl>
                                          <p:spTgt spid="53"/>
                                        </p:tgtEl>
                                      </p:cBhvr>
                                    </p:animEffect>
                                  </p:childTnLst>
                                </p:cTn>
                              </p:par>
                              <p:par>
                                <p:cTn id="19" presetID="16" presetClass="entr" presetSubtype="21"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8"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A675C-D15C-4E57-8A01-832D7F829E84}"/>
              </a:ext>
            </a:extLst>
          </p:cNvPr>
          <p:cNvSpPr>
            <a:spLocks noGrp="1"/>
          </p:cNvSpPr>
          <p:nvPr>
            <p:ph type="title"/>
          </p:nvPr>
        </p:nvSpPr>
        <p:spPr>
          <a:xfrm>
            <a:off x="0" y="0"/>
            <a:ext cx="8482262" cy="798897"/>
          </a:xfrm>
        </p:spPr>
        <p:txBody>
          <a:bodyPr>
            <a:noAutofit/>
          </a:bodyPr>
          <a:lstStyle/>
          <a:p>
            <a:r>
              <a:rPr lang="en-US" sz="3200" dirty="0"/>
              <a:t>EIC Project – Path to CD-3A and CD-2/3</a:t>
            </a:r>
          </a:p>
        </p:txBody>
      </p:sp>
      <p:sp>
        <p:nvSpPr>
          <p:cNvPr id="5" name="Slide Number Placeholder 2">
            <a:extLst>
              <a:ext uri="{FF2B5EF4-FFF2-40B4-BE49-F238E27FC236}">
                <a16:creationId xmlns:a16="http://schemas.microsoft.com/office/drawing/2014/main" id="{1B592563-6C1B-4369-A1A8-75B27CC35030}"/>
              </a:ext>
            </a:extLst>
          </p:cNvPr>
          <p:cNvSpPr>
            <a:spLocks noGrp="1"/>
          </p:cNvSpPr>
          <p:nvPr>
            <p:ph type="sldNum" sz="quarter" idx="12"/>
          </p:nvPr>
        </p:nvSpPr>
        <p:spPr>
          <a:xfrm>
            <a:off x="7063828" y="6459303"/>
            <a:ext cx="2057400" cy="365125"/>
          </a:xfrm>
        </p:spPr>
        <p:txBody>
          <a:bodyPr/>
          <a:lstStyle/>
          <a:p>
            <a:fld id="{893C5830-40F3-F04E-B2E3-10E6672BA8FF}" type="slidenum">
              <a:rPr lang="en-US" smtClean="0"/>
              <a:t>3</a:t>
            </a:fld>
            <a:endParaRPr lang="en-US" dirty="0"/>
          </a:p>
        </p:txBody>
      </p:sp>
      <p:sp>
        <p:nvSpPr>
          <p:cNvPr id="4" name="TextBox 3">
            <a:extLst>
              <a:ext uri="{FF2B5EF4-FFF2-40B4-BE49-F238E27FC236}">
                <a16:creationId xmlns:a16="http://schemas.microsoft.com/office/drawing/2014/main" id="{C6D8E51A-AF94-82C6-5CA4-ACBF52529267}"/>
              </a:ext>
            </a:extLst>
          </p:cNvPr>
          <p:cNvSpPr txBox="1"/>
          <p:nvPr/>
        </p:nvSpPr>
        <p:spPr>
          <a:xfrm>
            <a:off x="442344" y="721275"/>
            <a:ext cx="8259312" cy="5306324"/>
          </a:xfrm>
          <a:prstGeom prst="rect">
            <a:avLst/>
          </a:prstGeom>
          <a:noFill/>
        </p:spPr>
        <p:txBody>
          <a:bodyPr wrap="none" rtlCol="0">
            <a:spAutoFit/>
          </a:bodyPr>
          <a:lstStyle/>
          <a:p>
            <a:pPr marL="285750" indent="-285750">
              <a:lnSpc>
                <a:spcPct val="120000"/>
              </a:lnSpc>
              <a:buFont typeface="Wingdings" panose="05000000000000000000" pitchFamily="2" charset="2"/>
              <a:buChar char="ü"/>
              <a:tabLst>
                <a:tab pos="7996238" algn="r"/>
              </a:tabLst>
            </a:pPr>
            <a:r>
              <a:rPr lang="en-US" sz="1800" dirty="0">
                <a:latin typeface="Arial" panose="020B0604020202020204" pitchFamily="34" charset="0"/>
                <a:cs typeface="Arial" panose="020B0604020202020204" pitchFamily="34" charset="0"/>
              </a:rPr>
              <a:t>DOE OPA Status Review (Remote)	October 19-21, 2021(A)</a:t>
            </a:r>
          </a:p>
          <a:p>
            <a:pPr marL="285750" indent="-285750" fontAlgn="t">
              <a:lnSpc>
                <a:spcPct val="120000"/>
              </a:lnSpc>
              <a:buFont typeface="Wingdings" panose="05000000000000000000" pitchFamily="2" charset="2"/>
              <a:buChar char="ü"/>
              <a:tabLst>
                <a:tab pos="7996238" algn="r"/>
              </a:tabLst>
            </a:pPr>
            <a:r>
              <a:rPr lang="en-US" sz="1800" dirty="0">
                <a:latin typeface="Arial" panose="020B0604020202020204" pitchFamily="34" charset="0"/>
                <a:cs typeface="Arial" panose="020B0604020202020204" pitchFamily="34" charset="0"/>
              </a:rPr>
              <a:t>Funding Discussion at DOE ONP (In-Person)	       April 26, 2022 (A)</a:t>
            </a:r>
          </a:p>
          <a:p>
            <a:pPr marL="285750" indent="-285750">
              <a:lnSpc>
                <a:spcPct val="120000"/>
              </a:lnSpc>
              <a:buFont typeface="Wingdings" panose="05000000000000000000" pitchFamily="2" charset="2"/>
              <a:buChar char="ü"/>
              <a:tabLst>
                <a:tab pos="7996238" algn="r"/>
              </a:tabLst>
            </a:pPr>
            <a:r>
              <a:rPr lang="en-US" sz="1800" dirty="0">
                <a:latin typeface="Arial" panose="020B0604020202020204" pitchFamily="34" charset="0"/>
                <a:cs typeface="Arial" panose="020B0604020202020204" pitchFamily="34" charset="0"/>
              </a:rPr>
              <a:t>FPD Status Update at BNL (Hybrid) 	June 28-30, 2022 (A)</a:t>
            </a:r>
          </a:p>
          <a:p>
            <a:pPr marL="285750" indent="-285750">
              <a:lnSpc>
                <a:spcPct val="120000"/>
              </a:lnSpc>
              <a:buFont typeface="Wingdings" panose="05000000000000000000" pitchFamily="2" charset="2"/>
              <a:buChar char="ü"/>
              <a:tabLst>
                <a:tab pos="7996238" algn="r"/>
              </a:tabLst>
            </a:pPr>
            <a:r>
              <a:rPr lang="en-US" sz="1800" dirty="0">
                <a:latin typeface="Arial" panose="020B0604020202020204" pitchFamily="34" charset="0"/>
                <a:cs typeface="Arial" panose="020B0604020202020204" pitchFamily="34" charset="0"/>
              </a:rPr>
              <a:t>Cost and Schedule Scrutiny Meetings	 July - September 2022 (A)</a:t>
            </a:r>
          </a:p>
          <a:p>
            <a:pPr marL="285750" indent="-285750">
              <a:lnSpc>
                <a:spcPct val="120000"/>
              </a:lnSpc>
              <a:buFont typeface="Wingdings" panose="05000000000000000000" pitchFamily="2" charset="2"/>
              <a:buChar char="ü"/>
              <a:tabLst>
                <a:tab pos="7996238" algn="r"/>
              </a:tabLst>
            </a:pPr>
            <a:r>
              <a:rPr lang="en-US" sz="1800" dirty="0">
                <a:latin typeface="Arial" panose="020B0604020202020204" pitchFamily="34" charset="0"/>
                <a:cs typeface="Arial" panose="020B0604020202020204" pitchFamily="34" charset="0"/>
              </a:rPr>
              <a:t>Project Detector Meetings	2022</a:t>
            </a:r>
          </a:p>
          <a:p>
            <a:pPr marL="742950" lvl="1" indent="-285750">
              <a:lnSpc>
                <a:spcPct val="120000"/>
              </a:lnSpc>
              <a:buFont typeface="Courier New" panose="02070309020205020404" pitchFamily="49" charset="0"/>
              <a:buChar char="o"/>
              <a:tabLst>
                <a:tab pos="7996238" algn="r"/>
              </a:tabLst>
            </a:pPr>
            <a:r>
              <a:rPr lang="en-US" sz="1600" i="1" dirty="0">
                <a:latin typeface="Arial" panose="020B0604020202020204" pitchFamily="34" charset="0"/>
                <a:cs typeface="Arial" panose="020B0604020202020204" pitchFamily="34" charset="0"/>
              </a:rPr>
              <a:t>Technical Subsystem Reviews	Feb. – Dec. 2022</a:t>
            </a:r>
          </a:p>
          <a:p>
            <a:pPr marL="742950" lvl="1" indent="-285750">
              <a:lnSpc>
                <a:spcPct val="120000"/>
              </a:lnSpc>
              <a:buFont typeface="Courier New" panose="02070309020205020404" pitchFamily="49" charset="0"/>
              <a:buChar char="o"/>
              <a:tabLst>
                <a:tab pos="7996238" algn="r"/>
              </a:tabLst>
            </a:pPr>
            <a:r>
              <a:rPr lang="en-US" sz="1600" i="1" dirty="0">
                <a:latin typeface="Arial" panose="020B0604020202020204" pitchFamily="34" charset="0"/>
                <a:cs typeface="Arial" panose="020B0604020202020204" pitchFamily="34" charset="0"/>
              </a:rPr>
              <a:t>Pre-Resource Review Board Kickoff Meeting	October 2022</a:t>
            </a:r>
          </a:p>
          <a:p>
            <a:pPr marL="285750" indent="-285750">
              <a:lnSpc>
                <a:spcPct val="120000"/>
              </a:lnSpc>
              <a:buFont typeface="Wingdings" panose="05000000000000000000" pitchFamily="2" charset="2"/>
              <a:buChar char="ü"/>
              <a:tabLst>
                <a:tab pos="7996238" algn="r"/>
              </a:tabLst>
            </a:pPr>
            <a:r>
              <a:rPr lang="en-US" sz="1800" dirty="0">
                <a:latin typeface="Arial" panose="020B0604020202020204" pitchFamily="34" charset="0"/>
                <a:cs typeface="Arial" panose="020B0604020202020204" pitchFamily="34" charset="0"/>
              </a:rPr>
              <a:t>DOE OPA Status Review - Confirm CD-3A Plans	Jan. 31 – Feb. 2, 2023 (A)</a:t>
            </a:r>
            <a:endParaRPr lang="en-US" sz="1800" dirty="0">
              <a:latin typeface="Arial" panose="020B0604020202020204" pitchFamily="34" charset="0"/>
              <a:cs typeface="Arial" panose="020B0604020202020204" pitchFamily="34" charset="0"/>
              <a:sym typeface="Wingdings" panose="05000000000000000000" pitchFamily="2" charset="2"/>
            </a:endParaRPr>
          </a:p>
          <a:p>
            <a:pPr marL="285750" indent="-285750">
              <a:lnSpc>
                <a:spcPct val="120000"/>
              </a:lnSpc>
              <a:buFont typeface="Arial" panose="020B0604020202020204" pitchFamily="34" charset="0"/>
              <a:buChar char="•"/>
              <a:tabLst>
                <a:tab pos="7996238" algn="r"/>
              </a:tabLst>
            </a:pPr>
            <a:r>
              <a:rPr lang="en-US" dirty="0">
                <a:latin typeface="Arial" panose="020B0604020202020204" pitchFamily="34" charset="0"/>
                <a:cs typeface="Arial" panose="020B0604020202020204" pitchFamily="34" charset="0"/>
                <a:sym typeface="Wingdings" panose="05000000000000000000" pitchFamily="2" charset="2"/>
              </a:rPr>
              <a:t>Subsystem </a:t>
            </a:r>
            <a:r>
              <a:rPr lang="en-US" sz="1800" dirty="0">
                <a:latin typeface="Arial" panose="020B0604020202020204" pitchFamily="34" charset="0"/>
                <a:cs typeface="Arial" panose="020B0604020202020204" pitchFamily="34" charset="0"/>
                <a:sym typeface="Wingdings" panose="05000000000000000000" pitchFamily="2" charset="2"/>
              </a:rPr>
              <a:t>Preliminary and Final (LLP) Design Reviews</a:t>
            </a:r>
            <a:r>
              <a:rPr lang="en-US" sz="1800" dirty="0">
                <a:solidFill>
                  <a:schemeClr val="bg2">
                    <a:lumMod val="75000"/>
                  </a:schemeClr>
                </a:solidFill>
                <a:latin typeface="Arial" panose="020B0604020202020204" pitchFamily="34" charset="0"/>
                <a:cs typeface="Arial" panose="020B0604020202020204" pitchFamily="34" charset="0"/>
                <a:sym typeface="Wingdings" panose="05000000000000000000" pitchFamily="2" charset="2"/>
              </a:rPr>
              <a:t>	</a:t>
            </a:r>
            <a:r>
              <a:rPr lang="en-US" sz="1800" dirty="0">
                <a:latin typeface="Arial" panose="020B0604020202020204" pitchFamily="34" charset="0"/>
                <a:cs typeface="Arial" panose="020B0604020202020204" pitchFamily="34" charset="0"/>
                <a:sym typeface="Wingdings" panose="05000000000000000000" pitchFamily="2" charset="2"/>
              </a:rPr>
              <a:t>2023</a:t>
            </a:r>
          </a:p>
          <a:p>
            <a:pPr marL="285750" indent="-285750">
              <a:lnSpc>
                <a:spcPct val="120000"/>
              </a:lnSpc>
              <a:buFont typeface="Arial" panose="020B0604020202020204" pitchFamily="34" charset="0"/>
              <a:buChar char="•"/>
              <a:tabLst>
                <a:tab pos="7996238" algn="r"/>
              </a:tabLst>
            </a:pPr>
            <a:r>
              <a:rPr lang="en-US" sz="1800" dirty="0">
                <a:latin typeface="Arial" panose="020B0604020202020204" pitchFamily="34" charset="0"/>
                <a:cs typeface="Arial" panose="020B0604020202020204" pitchFamily="34" charset="0"/>
                <a:sym typeface="Wingdings" panose="05000000000000000000" pitchFamily="2" charset="2"/>
              </a:rPr>
              <a:t>DOE CD-3A Design Review      	  September 2023?</a:t>
            </a:r>
          </a:p>
          <a:p>
            <a:pPr marL="285750" indent="-285750">
              <a:lnSpc>
                <a:spcPct val="120000"/>
              </a:lnSpc>
              <a:buFont typeface="Arial" panose="020B0604020202020204" pitchFamily="34" charset="0"/>
              <a:buChar char="•"/>
              <a:tabLst>
                <a:tab pos="7996238" algn="r"/>
              </a:tabLst>
            </a:pPr>
            <a:r>
              <a:rPr lang="en-US" sz="1800" dirty="0">
                <a:latin typeface="Arial" panose="020B0604020202020204" pitchFamily="34" charset="0"/>
                <a:cs typeface="Arial" panose="020B0604020202020204" pitchFamily="34" charset="0"/>
                <a:sym typeface="Wingdings" panose="05000000000000000000" pitchFamily="2" charset="2"/>
              </a:rPr>
              <a:t>DOE CD-3A ICR (Independent Costing Review)	October 2023?</a:t>
            </a:r>
          </a:p>
          <a:p>
            <a:pPr marL="285750" indent="-285750">
              <a:lnSpc>
                <a:spcPct val="120000"/>
              </a:lnSpc>
              <a:buFont typeface="Arial" panose="020B0604020202020204" pitchFamily="34" charset="0"/>
              <a:buChar char="•"/>
              <a:tabLst>
                <a:tab pos="7996238" algn="r"/>
              </a:tabLst>
            </a:pPr>
            <a:r>
              <a:rPr lang="en-US" sz="1800" dirty="0">
                <a:latin typeface="Arial" panose="020B0604020202020204" pitchFamily="34" charset="0"/>
                <a:cs typeface="Arial" panose="020B0604020202020204" pitchFamily="34" charset="0"/>
                <a:sym typeface="Wingdings" panose="05000000000000000000" pitchFamily="2" charset="2"/>
              </a:rPr>
              <a:t>DOE CD-3A IPR (Independent Project Review)</a:t>
            </a:r>
            <a:r>
              <a:rPr lang="en-US" dirty="0">
                <a:latin typeface="Arial" panose="020B0604020202020204" pitchFamily="34" charset="0"/>
                <a:cs typeface="Arial" panose="020B0604020202020204" pitchFamily="34" charset="0"/>
                <a:sym typeface="Wingdings" panose="05000000000000000000" pitchFamily="2" charset="2"/>
              </a:rPr>
              <a:t>	</a:t>
            </a:r>
            <a:r>
              <a:rPr lang="en-US" sz="1800" dirty="0">
                <a:latin typeface="Arial" panose="020B0604020202020204" pitchFamily="34" charset="0"/>
                <a:cs typeface="Arial" panose="020B0604020202020204" pitchFamily="34" charset="0"/>
                <a:sym typeface="Wingdings" panose="05000000000000000000" pitchFamily="2" charset="2"/>
              </a:rPr>
              <a:t>November 14-16, 2023</a:t>
            </a:r>
          </a:p>
          <a:p>
            <a:pPr marL="285750" indent="-285750">
              <a:lnSpc>
                <a:spcPct val="120000"/>
              </a:lnSpc>
              <a:buFont typeface="Arial" panose="020B0604020202020204" pitchFamily="34" charset="0"/>
              <a:buChar char="•"/>
              <a:tabLst>
                <a:tab pos="7996238" algn="r"/>
              </a:tabLst>
            </a:pPr>
            <a:r>
              <a:rPr lang="en-US" sz="1800" dirty="0">
                <a:latin typeface="Arial" panose="020B0604020202020204" pitchFamily="34" charset="0"/>
                <a:cs typeface="Arial" panose="020B0604020202020204" pitchFamily="34" charset="0"/>
                <a:sym typeface="Wingdings" panose="05000000000000000000" pitchFamily="2" charset="2"/>
              </a:rPr>
              <a:t>DOE CD-3A ESAAB Approval                                  	~January 2024</a:t>
            </a:r>
          </a:p>
          <a:p>
            <a:pPr marL="285750" indent="-285750">
              <a:lnSpc>
                <a:spcPct val="120000"/>
              </a:lnSpc>
              <a:buFont typeface="Arial" panose="020B0604020202020204" pitchFamily="34" charset="0"/>
              <a:buChar char="•"/>
              <a:tabLst>
                <a:tab pos="7996238" algn="r"/>
              </a:tabLst>
            </a:pPr>
            <a:endParaRPr lang="en-US" sz="800" dirty="0">
              <a:latin typeface="Arial" panose="020B0604020202020204" pitchFamily="34" charset="0"/>
              <a:cs typeface="Arial" panose="020B0604020202020204" pitchFamily="34" charset="0"/>
              <a:sym typeface="Wingdings" panose="05000000000000000000" pitchFamily="2" charset="2"/>
            </a:endParaRPr>
          </a:p>
          <a:p>
            <a:pPr marL="285750" indent="-285750">
              <a:lnSpc>
                <a:spcPct val="120000"/>
              </a:lnSpc>
              <a:buFont typeface="Arial" panose="020B0604020202020204" pitchFamily="34" charset="0"/>
              <a:buChar char="•"/>
              <a:tabLst>
                <a:tab pos="7996238" algn="r"/>
              </a:tabLst>
            </a:pPr>
            <a:r>
              <a:rPr lang="en-US" dirty="0">
                <a:latin typeface="Arial" panose="020B0604020202020204" pitchFamily="34" charset="0"/>
                <a:cs typeface="Arial" panose="020B0604020202020204" pitchFamily="34" charset="0"/>
                <a:sym typeface="Wingdings" panose="05000000000000000000" pitchFamily="2" charset="2"/>
              </a:rPr>
              <a:t>DOE CD-2/3 OPA Review,</a:t>
            </a:r>
            <a:r>
              <a:rPr lang="en-US" dirty="0">
                <a:solidFill>
                  <a:srgbClr val="0432FF"/>
                </a:solidFill>
                <a:latin typeface="Arial" panose="020B0604020202020204" pitchFamily="34" charset="0"/>
                <a:cs typeface="Arial" panose="020B0604020202020204" pitchFamily="34" charset="0"/>
                <a:sym typeface="Wingdings" panose="05000000000000000000" pitchFamily="2" charset="2"/>
              </a:rPr>
              <a:t> requires TDR</a:t>
            </a:r>
            <a:r>
              <a:rPr lang="en-US" dirty="0">
                <a:latin typeface="Arial" panose="020B0604020202020204" pitchFamily="34" charset="0"/>
                <a:cs typeface="Arial" panose="020B0604020202020204" pitchFamily="34" charset="0"/>
                <a:sym typeface="Wingdings" panose="05000000000000000000" pitchFamily="2" charset="2"/>
              </a:rPr>
              <a:t>	~January 2025</a:t>
            </a:r>
          </a:p>
          <a:p>
            <a:pPr marL="285750" indent="-285750">
              <a:lnSpc>
                <a:spcPct val="120000"/>
              </a:lnSpc>
              <a:buFont typeface="Arial" panose="020B0604020202020204" pitchFamily="34" charset="0"/>
              <a:buChar char="•"/>
              <a:tabLst>
                <a:tab pos="7996238" algn="r"/>
              </a:tabLst>
            </a:pPr>
            <a:r>
              <a:rPr lang="en-US" sz="1800" dirty="0">
                <a:latin typeface="Arial" panose="020B0604020202020204" pitchFamily="34" charset="0"/>
                <a:cs typeface="Arial" panose="020B0604020202020204" pitchFamily="34" charset="0"/>
                <a:sym typeface="Wingdings" panose="05000000000000000000" pitchFamily="2" charset="2"/>
              </a:rPr>
              <a:t>DOE CD-2/3 ESAAB Approval	~April 2025</a:t>
            </a:r>
          </a:p>
        </p:txBody>
      </p:sp>
      <p:sp>
        <p:nvSpPr>
          <p:cNvPr id="6" name="TextBox 5">
            <a:extLst>
              <a:ext uri="{FF2B5EF4-FFF2-40B4-BE49-F238E27FC236}">
                <a16:creationId xmlns:a16="http://schemas.microsoft.com/office/drawing/2014/main" id="{C991E80F-E4FE-EA93-D800-8C10112B3E50}"/>
              </a:ext>
            </a:extLst>
          </p:cNvPr>
          <p:cNvSpPr txBox="1"/>
          <p:nvPr/>
        </p:nvSpPr>
        <p:spPr>
          <a:xfrm>
            <a:off x="4017555" y="5595895"/>
            <a:ext cx="3848939" cy="1015663"/>
          </a:xfrm>
          <a:prstGeom prst="rect">
            <a:avLst/>
          </a:prstGeom>
          <a:noFill/>
        </p:spPr>
        <p:txBody>
          <a:bodyPr wrap="none" rtlCol="0">
            <a:spAutoFit/>
          </a:bodyPr>
          <a:lstStyle/>
          <a:p>
            <a:pPr algn="l"/>
            <a:r>
              <a:rPr lang="en-US" sz="1200" i="1" dirty="0">
                <a:latin typeface="Arial" panose="020B0604020202020204" pitchFamily="34" charset="0"/>
                <a:cs typeface="Arial" panose="020B0604020202020204" pitchFamily="34" charset="0"/>
              </a:rPr>
              <a:t>OPA = Office of Project Assessment</a:t>
            </a:r>
          </a:p>
          <a:p>
            <a:pPr algn="l"/>
            <a:r>
              <a:rPr lang="en-US" sz="1200" i="1" dirty="0">
                <a:latin typeface="Arial" panose="020B0604020202020204" pitchFamily="34" charset="0"/>
                <a:cs typeface="Arial" panose="020B0604020202020204" pitchFamily="34" charset="0"/>
              </a:rPr>
              <a:t>FPD = Federal Project Director</a:t>
            </a:r>
          </a:p>
          <a:p>
            <a:pPr algn="l"/>
            <a:r>
              <a:rPr lang="en-US" sz="1200" i="1" dirty="0">
                <a:latin typeface="Arial" panose="020B0604020202020204" pitchFamily="34" charset="0"/>
                <a:cs typeface="Arial" panose="020B0604020202020204" pitchFamily="34" charset="0"/>
              </a:rPr>
              <a:t>ICR = Independent Cost Review</a:t>
            </a:r>
          </a:p>
          <a:p>
            <a:pPr algn="l"/>
            <a:r>
              <a:rPr lang="en-US" sz="1200" i="1" dirty="0">
                <a:latin typeface="Arial" panose="020B0604020202020204" pitchFamily="34" charset="0"/>
                <a:cs typeface="Arial" panose="020B0604020202020204" pitchFamily="34" charset="0"/>
              </a:rPr>
              <a:t>ESAAB = Energy Systems Acquisition Advisory Board</a:t>
            </a:r>
          </a:p>
          <a:p>
            <a:pPr algn="l"/>
            <a:r>
              <a:rPr lang="en-US" sz="1200" i="1" dirty="0">
                <a:latin typeface="Arial" panose="020B0604020202020204" pitchFamily="34" charset="0"/>
                <a:cs typeface="Arial" panose="020B0604020202020204" pitchFamily="34" charset="0"/>
              </a:rPr>
              <a:t>TDR = Technical Design Report</a:t>
            </a:r>
          </a:p>
        </p:txBody>
      </p:sp>
    </p:spTree>
    <p:extLst>
      <p:ext uri="{BB962C8B-B14F-4D97-AF65-F5344CB8AC3E}">
        <p14:creationId xmlns:p14="http://schemas.microsoft.com/office/powerpoint/2010/main" val="165796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654BE-7C17-A24E-BFCE-8DA837CA2FDA}"/>
              </a:ext>
            </a:extLst>
          </p:cNvPr>
          <p:cNvSpPr>
            <a:spLocks noGrp="1"/>
          </p:cNvSpPr>
          <p:nvPr>
            <p:ph type="title"/>
          </p:nvPr>
        </p:nvSpPr>
        <p:spPr>
          <a:xfrm>
            <a:off x="243840" y="21371"/>
            <a:ext cx="8308322" cy="582845"/>
          </a:xfrm>
        </p:spPr>
        <p:txBody>
          <a:bodyPr>
            <a:normAutofit/>
          </a:bodyPr>
          <a:lstStyle/>
          <a:p>
            <a:r>
              <a:rPr lang="en-US" sz="3200" dirty="0"/>
              <a:t>The Integrated Change Control Process</a:t>
            </a:r>
          </a:p>
        </p:txBody>
      </p:sp>
      <p:sp>
        <p:nvSpPr>
          <p:cNvPr id="3" name="Slide Number Placeholder 2">
            <a:extLst>
              <a:ext uri="{FF2B5EF4-FFF2-40B4-BE49-F238E27FC236}">
                <a16:creationId xmlns:a16="http://schemas.microsoft.com/office/drawing/2014/main" id="{12C6BE38-021B-264E-A9A1-525358D0E157}"/>
              </a:ext>
            </a:extLst>
          </p:cNvPr>
          <p:cNvSpPr>
            <a:spLocks noGrp="1"/>
          </p:cNvSpPr>
          <p:nvPr>
            <p:ph type="sldNum" sz="quarter" idx="12"/>
          </p:nvPr>
        </p:nvSpPr>
        <p:spPr/>
        <p:txBody>
          <a:bodyPr/>
          <a:lstStyle/>
          <a:p>
            <a:fld id="{893C5830-40F3-F04E-B2E3-10E6672BA8FF}" type="slidenum">
              <a:rPr lang="en-US" smtClean="0"/>
              <a:t>4</a:t>
            </a:fld>
            <a:endParaRPr lang="en-US" dirty="0"/>
          </a:p>
        </p:txBody>
      </p:sp>
      <p:sp>
        <p:nvSpPr>
          <p:cNvPr id="4" name="TextBox 3">
            <a:extLst>
              <a:ext uri="{FF2B5EF4-FFF2-40B4-BE49-F238E27FC236}">
                <a16:creationId xmlns:a16="http://schemas.microsoft.com/office/drawing/2014/main" id="{4AA052A5-F3B0-20A5-F6E4-491E98FCB035}"/>
              </a:ext>
            </a:extLst>
          </p:cNvPr>
          <p:cNvSpPr txBox="1"/>
          <p:nvPr/>
        </p:nvSpPr>
        <p:spPr>
          <a:xfrm>
            <a:off x="89388" y="553416"/>
            <a:ext cx="8810772" cy="5262979"/>
          </a:xfrm>
          <a:prstGeom prst="rect">
            <a:avLst/>
          </a:prstGeom>
          <a:noFill/>
        </p:spPr>
        <p:txBody>
          <a:bodyPr wrap="square" rtlCol="0">
            <a:spAutoFit/>
          </a:bodyPr>
          <a:lstStyle/>
          <a:p>
            <a:r>
              <a:rPr lang="en-US" sz="2400" dirty="0"/>
              <a:t>This is a five-step process:</a:t>
            </a:r>
          </a:p>
          <a:p>
            <a:pPr marL="800100" lvl="1" indent="-342900">
              <a:buFont typeface="+mj-lt"/>
              <a:buAutoNum type="arabicPeriod"/>
            </a:pPr>
            <a:r>
              <a:rPr lang="en-US" sz="2400" dirty="0"/>
              <a:t>The detector collaboration initiates a possible change in baseline scope</a:t>
            </a:r>
          </a:p>
          <a:p>
            <a:pPr marL="800100" lvl="1" indent="-342900">
              <a:buFont typeface="+mj-lt"/>
              <a:buAutoNum type="arabicPeriod"/>
            </a:pPr>
            <a:r>
              <a:rPr lang="en-US" sz="2400" dirty="0"/>
              <a:t>The collaboration technical board or equivalent ensures the change is consistent with the NAS science requirements and initiates the change request</a:t>
            </a:r>
          </a:p>
          <a:p>
            <a:pPr marL="800100" lvl="1" indent="-342900">
              <a:buFont typeface="+mj-lt"/>
              <a:buAutoNum type="arabicPeriod"/>
            </a:pPr>
            <a:endParaRPr lang="en-US" sz="2400" dirty="0"/>
          </a:p>
          <a:p>
            <a:pPr marL="800100" lvl="1" indent="-342900">
              <a:buFont typeface="+mj-lt"/>
              <a:buAutoNum type="arabicPeriod"/>
            </a:pPr>
            <a:r>
              <a:rPr lang="en-US" sz="2400" dirty="0"/>
              <a:t>The detector TCCB collects wide input, discusses, and gives advise</a:t>
            </a:r>
          </a:p>
          <a:p>
            <a:pPr marL="800100" lvl="1" indent="-342900">
              <a:buFont typeface="+mj-lt"/>
              <a:buAutoNum type="arabicPeriod"/>
            </a:pPr>
            <a:r>
              <a:rPr lang="en-US" sz="2400" dirty="0"/>
              <a:t>The Project Technical Director gives approval</a:t>
            </a:r>
          </a:p>
          <a:p>
            <a:pPr marL="800100" lvl="1" indent="-342900">
              <a:buFont typeface="+mj-lt"/>
              <a:buAutoNum type="arabicPeriod"/>
            </a:pPr>
            <a:r>
              <a:rPr lang="en-US" sz="2400" dirty="0"/>
              <a:t>The EIC Management Team needs to approve the formal baseline change control</a:t>
            </a:r>
            <a:endParaRPr lang="en-US" sz="2400" dirty="0">
              <a:latin typeface="Arial" panose="020B0604020202020204" pitchFamily="34" charset="0"/>
              <a:cs typeface="Arial" panose="020B0604020202020204" pitchFamily="34" charset="0"/>
            </a:endParaRPr>
          </a:p>
          <a:p>
            <a:pPr marL="285750" indent="-285750">
              <a:buClr>
                <a:srgbClr val="0432FF"/>
              </a:buClr>
              <a:buFont typeface="Wingdings" panose="05000000000000000000" pitchFamily="2" charset="2"/>
              <a:buChar char="q"/>
            </a:pPr>
            <a:endParaRPr lang="en-US" sz="2400" dirty="0">
              <a:latin typeface="Arial" panose="020B0604020202020204" pitchFamily="34" charset="0"/>
              <a:cs typeface="Arial" panose="020B0604020202020204" pitchFamily="34" charset="0"/>
            </a:endParaRPr>
          </a:p>
          <a:p>
            <a:pPr marL="285750" indent="-285750">
              <a:buClr>
                <a:srgbClr val="0432FF"/>
              </a:buClr>
              <a:buFont typeface="Wingdings" panose="05000000000000000000" pitchFamily="2" charset="2"/>
              <a:buChar char="q"/>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8755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654BE-7C17-A24E-BFCE-8DA837CA2FDA}"/>
              </a:ext>
            </a:extLst>
          </p:cNvPr>
          <p:cNvSpPr>
            <a:spLocks noGrp="1"/>
          </p:cNvSpPr>
          <p:nvPr>
            <p:ph type="title"/>
          </p:nvPr>
        </p:nvSpPr>
        <p:spPr>
          <a:xfrm>
            <a:off x="243840" y="21371"/>
            <a:ext cx="8308322" cy="582845"/>
          </a:xfrm>
        </p:spPr>
        <p:txBody>
          <a:bodyPr>
            <a:normAutofit/>
          </a:bodyPr>
          <a:lstStyle/>
          <a:p>
            <a:r>
              <a:rPr lang="en-US" sz="3200" dirty="0"/>
              <a:t>A Tale Of Two Perceptions</a:t>
            </a:r>
          </a:p>
        </p:txBody>
      </p:sp>
      <p:sp>
        <p:nvSpPr>
          <p:cNvPr id="3" name="Slide Number Placeholder 2">
            <a:extLst>
              <a:ext uri="{FF2B5EF4-FFF2-40B4-BE49-F238E27FC236}">
                <a16:creationId xmlns:a16="http://schemas.microsoft.com/office/drawing/2014/main" id="{12C6BE38-021B-264E-A9A1-525358D0E157}"/>
              </a:ext>
            </a:extLst>
          </p:cNvPr>
          <p:cNvSpPr>
            <a:spLocks noGrp="1"/>
          </p:cNvSpPr>
          <p:nvPr>
            <p:ph type="sldNum" sz="quarter" idx="12"/>
          </p:nvPr>
        </p:nvSpPr>
        <p:spPr/>
        <p:txBody>
          <a:bodyPr/>
          <a:lstStyle/>
          <a:p>
            <a:fld id="{893C5830-40F3-F04E-B2E3-10E6672BA8FF}" type="slidenum">
              <a:rPr lang="en-US" smtClean="0"/>
              <a:t>5</a:t>
            </a:fld>
            <a:endParaRPr lang="en-US" dirty="0"/>
          </a:p>
        </p:txBody>
      </p:sp>
      <p:sp>
        <p:nvSpPr>
          <p:cNvPr id="4" name="TextBox 3">
            <a:extLst>
              <a:ext uri="{FF2B5EF4-FFF2-40B4-BE49-F238E27FC236}">
                <a16:creationId xmlns:a16="http://schemas.microsoft.com/office/drawing/2014/main" id="{4AA052A5-F3B0-20A5-F6E4-491E98FCB035}"/>
              </a:ext>
            </a:extLst>
          </p:cNvPr>
          <p:cNvSpPr txBox="1"/>
          <p:nvPr/>
        </p:nvSpPr>
        <p:spPr>
          <a:xfrm>
            <a:off x="89388" y="553416"/>
            <a:ext cx="8810772" cy="6571030"/>
          </a:xfrm>
          <a:prstGeom prst="rect">
            <a:avLst/>
          </a:prstGeom>
          <a:noFill/>
        </p:spPr>
        <p:txBody>
          <a:bodyPr wrap="square" rtlCol="0">
            <a:spAutoFit/>
          </a:bodyPr>
          <a:lstStyle/>
          <a:p>
            <a:pPr>
              <a:spcAft>
                <a:spcPts val="600"/>
              </a:spcAft>
              <a:buClr>
                <a:srgbClr val="0432FF"/>
              </a:buClr>
            </a:pPr>
            <a:r>
              <a:rPr lang="en-US" sz="1600" dirty="0">
                <a:latin typeface="Arial" panose="020B0604020202020204" pitchFamily="34" charset="0"/>
                <a:cs typeface="Arial" panose="020B0604020202020204" pitchFamily="34" charset="0"/>
              </a:rPr>
              <a:t>Preamble:</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EIC User Community made the EIC Science Case</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DOE declared the EIC as US Mission Need to do the NSAC and NAS endorsed science</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host labs are responsible to make the EIC Project a success following DOE project rules</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Both DOE and the host labs aspire for the EIC to be fully international in character</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overall DOE commitment for EIC is ~95% of the scope.</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EIC Detector has a rough $300M cost and assumes a $100 M in-kind from either non-DOE contributions or reuse of equipment.</a:t>
            </a:r>
          </a:p>
          <a:p>
            <a:pPr>
              <a:spcAft>
                <a:spcPts val="600"/>
              </a:spcAft>
              <a:buClr>
                <a:srgbClr val="0432FF"/>
              </a:buClr>
            </a:pPr>
            <a:endParaRPr lang="en-US" sz="1600" dirty="0">
              <a:latin typeface="Arial" panose="020B0604020202020204" pitchFamily="34" charset="0"/>
              <a:cs typeface="Arial" panose="020B0604020202020204" pitchFamily="34" charset="0"/>
            </a:endParaRPr>
          </a:p>
          <a:p>
            <a:pPr>
              <a:spcAft>
                <a:spcPts val="600"/>
              </a:spcAft>
              <a:buClr>
                <a:srgbClr val="0432FF"/>
              </a:buClr>
            </a:pPr>
            <a:r>
              <a:rPr lang="en-US" sz="1600" dirty="0">
                <a:latin typeface="Arial" panose="020B0604020202020204" pitchFamily="34" charset="0"/>
                <a:cs typeface="Arial" panose="020B0604020202020204" pitchFamily="34" charset="0"/>
              </a:rPr>
              <a:t>Two sometimes conflicting perceptions:</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a:t>
            </a:r>
            <a:r>
              <a:rPr lang="en-US" sz="1600" dirty="0" err="1">
                <a:latin typeface="Arial" panose="020B0604020202020204" pitchFamily="34" charset="0"/>
                <a:cs typeface="Arial" panose="020B0604020202020204" pitchFamily="34" charset="0"/>
              </a:rPr>
              <a:t>ePIC</a:t>
            </a:r>
            <a:r>
              <a:rPr lang="en-US" sz="1600" dirty="0">
                <a:latin typeface="Arial" panose="020B0604020202020204" pitchFamily="34" charset="0"/>
                <a:cs typeface="Arial" panose="020B0604020202020204" pitchFamily="34" charset="0"/>
              </a:rPr>
              <a:t> Collaboration ensures the </a:t>
            </a:r>
            <a:r>
              <a:rPr lang="en-US" sz="1600" dirty="0" err="1">
                <a:latin typeface="Arial" panose="020B0604020202020204" pitchFamily="34" charset="0"/>
                <a:cs typeface="Arial" panose="020B0604020202020204" pitchFamily="34" charset="0"/>
              </a:rPr>
              <a:t>ePIC</a:t>
            </a:r>
            <a:r>
              <a:rPr lang="en-US" sz="1600" dirty="0">
                <a:latin typeface="Arial" panose="020B0604020202020204" pitchFamily="34" charset="0"/>
                <a:cs typeface="Arial" panose="020B0604020202020204" pitchFamily="34" charset="0"/>
              </a:rPr>
              <a:t> detector can do their science</a:t>
            </a:r>
          </a:p>
          <a:p>
            <a:pPr marL="742950" lvl="1" indent="-285750">
              <a:spcAft>
                <a:spcPts val="600"/>
              </a:spcAft>
              <a:buClr>
                <a:srgbClr val="0432FF"/>
              </a:buClr>
              <a:buFont typeface="Wingdings" panose="05000000000000000000" pitchFamily="2" charset="2"/>
              <a:buChar char="à"/>
            </a:pPr>
            <a:r>
              <a:rPr lang="en-US" sz="1400" dirty="0">
                <a:latin typeface="Arial" panose="020B0604020202020204" pitchFamily="34" charset="0"/>
                <a:cs typeface="Arial" panose="020B0604020202020204" pitchFamily="34" charset="0"/>
                <a:sym typeface="Wingdings" panose="05000000000000000000" pitchFamily="2" charset="2"/>
              </a:rPr>
              <a:t>Follows the internal collaboration review processes (steps 1-2 of the five-step process)</a:t>
            </a:r>
            <a:endParaRPr lang="en-US" sz="1400" dirty="0">
              <a:latin typeface="Arial" panose="020B0604020202020204" pitchFamily="34" charset="0"/>
              <a:cs typeface="Arial" panose="020B0604020202020204" pitchFamily="34" charset="0"/>
            </a:endParaRP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DOE expects the EIC project to be completed </a:t>
            </a:r>
            <a:r>
              <a:rPr lang="en-US" sz="1600" u="sng" dirty="0">
                <a:latin typeface="Arial" panose="020B0604020202020204" pitchFamily="34" charset="0"/>
                <a:cs typeface="Arial" panose="020B0604020202020204" pitchFamily="34" charset="0"/>
              </a:rPr>
              <a:t>on cost</a:t>
            </a:r>
            <a:r>
              <a:rPr lang="en-US" sz="1600" dirty="0">
                <a:latin typeface="Arial" panose="020B0604020202020204" pitchFamily="34" charset="0"/>
                <a:cs typeface="Arial" panose="020B0604020202020204" pitchFamily="34" charset="0"/>
              </a:rPr>
              <a:t> and </a:t>
            </a:r>
            <a:r>
              <a:rPr lang="en-US" sz="1600" u="sng" dirty="0">
                <a:latin typeface="Arial" panose="020B0604020202020204" pitchFamily="34" charset="0"/>
                <a:cs typeface="Arial" panose="020B0604020202020204" pitchFamily="34" charset="0"/>
              </a:rPr>
              <a:t>on schedule</a:t>
            </a:r>
          </a:p>
          <a:p>
            <a:pPr marL="742950" lvl="1" indent="-285750">
              <a:spcAft>
                <a:spcPts val="600"/>
              </a:spcAft>
              <a:buClr>
                <a:srgbClr val="0432FF"/>
              </a:buClr>
              <a:buFont typeface="Wingdings" panose="05000000000000000000" pitchFamily="2" charset="2"/>
              <a:buChar char="à"/>
            </a:pPr>
            <a:r>
              <a:rPr lang="en-US" sz="1400" dirty="0">
                <a:latin typeface="Arial" panose="020B0604020202020204" pitchFamily="34" charset="0"/>
                <a:cs typeface="Arial" panose="020B0604020202020204" pitchFamily="34" charset="0"/>
                <a:sym typeface="Wingdings" panose="05000000000000000000" pitchFamily="2" charset="2"/>
              </a:rPr>
              <a:t>They ensure this by holding the host labs accountable, by providing day-to-day oversight with a Federal Project Director and a DOE-Project Integrated Project Team, and by periodic OPA reviews.</a:t>
            </a:r>
          </a:p>
          <a:p>
            <a:pPr marL="742950" lvl="1" indent="-285750">
              <a:spcAft>
                <a:spcPts val="600"/>
              </a:spcAft>
              <a:buClr>
                <a:srgbClr val="0432FF"/>
              </a:buClr>
              <a:buFont typeface="Wingdings" panose="05000000000000000000" pitchFamily="2" charset="2"/>
              <a:buChar char="à"/>
            </a:pPr>
            <a:r>
              <a:rPr lang="en-US" sz="1400" dirty="0">
                <a:latin typeface="Arial" panose="020B0604020202020204" pitchFamily="34" charset="0"/>
                <a:cs typeface="Arial" panose="020B0604020202020204" pitchFamily="34" charset="0"/>
              </a:rPr>
              <a:t>Words from a venerable Project Manager “if you loose two days you will never get them back”.</a:t>
            </a:r>
          </a:p>
          <a:p>
            <a:pPr marL="742950" lvl="1" indent="-285750">
              <a:spcAft>
                <a:spcPts val="600"/>
              </a:spcAft>
              <a:buClr>
                <a:srgbClr val="0432FF"/>
              </a:buClr>
              <a:buFont typeface="Wingdings" panose="05000000000000000000" pitchFamily="2" charset="2"/>
              <a:buChar char="à"/>
            </a:pPr>
            <a:r>
              <a:rPr lang="en-US" sz="1400" dirty="0">
                <a:latin typeface="Arial" panose="020B0604020202020204" pitchFamily="34" charset="0"/>
                <a:cs typeface="Arial" panose="020B0604020202020204" pitchFamily="34" charset="0"/>
              </a:rPr>
              <a:t>Change controls tend to be risk averse and minimize the potential cost and schedule increases (needs to be folded into steps 3-5 of the five-step process)</a:t>
            </a:r>
          </a:p>
          <a:p>
            <a:pPr marL="1200150" lvl="2" indent="-285750">
              <a:spcAft>
                <a:spcPts val="600"/>
              </a:spcAft>
              <a:buClr>
                <a:srgbClr val="0432FF"/>
              </a:buClr>
              <a:buFont typeface="Wingdings" panose="05000000000000000000" pitchFamily="2" charset="2"/>
              <a:buChar char="à"/>
            </a:pPr>
            <a:r>
              <a:rPr lang="en-US" sz="1400" dirty="0">
                <a:latin typeface="Arial" panose="020B0604020202020204" pitchFamily="34" charset="0"/>
                <a:cs typeface="Arial" panose="020B0604020202020204" pitchFamily="34" charset="0"/>
              </a:rPr>
              <a:t>therefore arguments to motivate a change need  to be crisp, clear and to the point (black &amp; white)</a:t>
            </a:r>
          </a:p>
          <a:p>
            <a:pPr marL="285750" indent="-285750">
              <a:spcAft>
                <a:spcPts val="600"/>
              </a:spcAft>
              <a:buClr>
                <a:srgbClr val="0432FF"/>
              </a:buClr>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a:p>
            <a:pPr marL="285750" indent="-285750">
              <a:spcAft>
                <a:spcPts val="600"/>
              </a:spcAft>
              <a:buClr>
                <a:srgbClr val="0432FF"/>
              </a:buClr>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8375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654BE-7C17-A24E-BFCE-8DA837CA2FDA}"/>
              </a:ext>
            </a:extLst>
          </p:cNvPr>
          <p:cNvSpPr>
            <a:spLocks noGrp="1"/>
          </p:cNvSpPr>
          <p:nvPr>
            <p:ph type="title"/>
          </p:nvPr>
        </p:nvSpPr>
        <p:spPr>
          <a:xfrm>
            <a:off x="243840" y="21371"/>
            <a:ext cx="8816748" cy="582845"/>
          </a:xfrm>
        </p:spPr>
        <p:txBody>
          <a:bodyPr>
            <a:normAutofit fontScale="90000"/>
          </a:bodyPr>
          <a:lstStyle/>
          <a:p>
            <a:r>
              <a:rPr lang="en-US" sz="3200" dirty="0"/>
              <a:t>General remarks about the Collaboration Structure</a:t>
            </a:r>
          </a:p>
        </p:txBody>
      </p:sp>
      <p:sp>
        <p:nvSpPr>
          <p:cNvPr id="3" name="Slide Number Placeholder 2">
            <a:extLst>
              <a:ext uri="{FF2B5EF4-FFF2-40B4-BE49-F238E27FC236}">
                <a16:creationId xmlns:a16="http://schemas.microsoft.com/office/drawing/2014/main" id="{12C6BE38-021B-264E-A9A1-525358D0E157}"/>
              </a:ext>
            </a:extLst>
          </p:cNvPr>
          <p:cNvSpPr>
            <a:spLocks noGrp="1"/>
          </p:cNvSpPr>
          <p:nvPr>
            <p:ph type="sldNum" sz="quarter" idx="12"/>
          </p:nvPr>
        </p:nvSpPr>
        <p:spPr/>
        <p:txBody>
          <a:bodyPr/>
          <a:lstStyle/>
          <a:p>
            <a:fld id="{893C5830-40F3-F04E-B2E3-10E6672BA8FF}" type="slidenum">
              <a:rPr lang="en-US" smtClean="0"/>
              <a:t>6</a:t>
            </a:fld>
            <a:endParaRPr lang="en-US" dirty="0"/>
          </a:p>
        </p:txBody>
      </p:sp>
      <p:sp>
        <p:nvSpPr>
          <p:cNvPr id="4" name="TextBox 3">
            <a:extLst>
              <a:ext uri="{FF2B5EF4-FFF2-40B4-BE49-F238E27FC236}">
                <a16:creationId xmlns:a16="http://schemas.microsoft.com/office/drawing/2014/main" id="{4AA052A5-F3B0-20A5-F6E4-491E98FCB035}"/>
              </a:ext>
            </a:extLst>
          </p:cNvPr>
          <p:cNvSpPr txBox="1"/>
          <p:nvPr/>
        </p:nvSpPr>
        <p:spPr>
          <a:xfrm>
            <a:off x="101264" y="808735"/>
            <a:ext cx="8810772" cy="4924425"/>
          </a:xfrm>
          <a:prstGeom prst="rect">
            <a:avLst/>
          </a:prstGeom>
          <a:noFill/>
        </p:spPr>
        <p:txBody>
          <a:bodyPr wrap="square" rtlCol="0">
            <a:spAutoFit/>
          </a:bodyPr>
          <a:lstStyle/>
          <a:p>
            <a:pPr marL="285750" indent="-285750">
              <a:spcAft>
                <a:spcPts val="600"/>
              </a:spcAft>
              <a:buClr>
                <a:srgbClr val="0432FF"/>
              </a:buClr>
              <a:buFont typeface="Wingdings" pitchFamily="2" charset="2"/>
              <a:buChar char="q"/>
            </a:pPr>
            <a:r>
              <a:rPr lang="en-US" sz="1600" dirty="0">
                <a:latin typeface="Arial" panose="020B0604020202020204" pitchFamily="34" charset="0"/>
                <a:cs typeface="Arial" panose="020B0604020202020204" pitchFamily="34" charset="0"/>
              </a:rPr>
              <a:t>The Collaboration does not report to the Project, there should only be a communication line</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Project and </a:t>
            </a:r>
            <a:r>
              <a:rPr lang="en-US" sz="1400" dirty="0" err="1">
                <a:latin typeface="Arial" panose="020B0604020202020204" pitchFamily="34" charset="0"/>
                <a:cs typeface="Arial" panose="020B0604020202020204" pitchFamily="34" charset="0"/>
              </a:rPr>
              <a:t>ePIC</a:t>
            </a:r>
            <a:r>
              <a:rPr lang="en-US" sz="1400" dirty="0">
                <a:latin typeface="Arial" panose="020B0604020202020204" pitchFamily="34" charset="0"/>
                <a:cs typeface="Arial" panose="020B0604020202020204" pitchFamily="34" charset="0"/>
              </a:rPr>
              <a:t> should have a strong collaboration </a:t>
            </a:r>
            <a:r>
              <a:rPr lang="en-US" sz="1400" dirty="0">
                <a:solidFill>
                  <a:srgbClr val="0000FF"/>
                </a:solidFill>
                <a:latin typeface="Arial" panose="020B0604020202020204" pitchFamily="34" charset="0"/>
                <a:cs typeface="Arial" panose="020B0604020202020204" pitchFamily="34" charset="0"/>
                <a:sym typeface="Wingdings" pitchFamily="2" charset="2"/>
              </a:rPr>
              <a:t></a:t>
            </a:r>
            <a:r>
              <a:rPr lang="en-US" sz="1400" dirty="0">
                <a:latin typeface="Arial" panose="020B0604020202020204" pitchFamily="34" charset="0"/>
                <a:cs typeface="Arial" panose="020B0604020202020204" pitchFamily="34" charset="0"/>
              </a:rPr>
              <a:t> Project provides a service</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Communication and collaboration between Project and </a:t>
            </a:r>
            <a:r>
              <a:rPr lang="en-US" sz="1400" dirty="0" err="1">
                <a:latin typeface="Arial" panose="020B0604020202020204" pitchFamily="34" charset="0"/>
                <a:cs typeface="Arial" panose="020B0604020202020204" pitchFamily="34" charset="0"/>
              </a:rPr>
              <a:t>ePIC</a:t>
            </a:r>
            <a:r>
              <a:rPr lang="en-US" sz="1400" dirty="0">
                <a:latin typeface="Arial" panose="020B0604020202020204" pitchFamily="34" charset="0"/>
                <a:cs typeface="Arial" panose="020B0604020202020204" pitchFamily="34" charset="0"/>
              </a:rPr>
              <a:t> will be key to our success</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DOE expects accountability, which comes in through the structure of the Project.</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Collaboration structure should be lean and not fully filled in at this stage</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What is needed is an elaboration of the organization in the charter.</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It can not be too rigid yet, as not all in-kind has been defined yet and we have to be welcoming.</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The structure needs to allow room for people to come in and take meaningful, visible roles.</a:t>
            </a:r>
            <a:endParaRPr lang="en-US" sz="1600" dirty="0">
              <a:latin typeface="Arial" panose="020B0604020202020204" pitchFamily="34" charset="0"/>
              <a:cs typeface="Arial" panose="020B0604020202020204" pitchFamily="34" charset="0"/>
            </a:endParaRP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Priority has to be that the project can be executed successfully</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This is in all of our interests to get to EIC science</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It also defines the success of the collaboration: by coordinating in-kind real work for the project.</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The collaboration should play a role in the EIC Project structure</a:t>
            </a:r>
          </a:p>
          <a:p>
            <a:pPr marL="1200150" lvl="2" indent="-285750">
              <a:spcAft>
                <a:spcPts val="600"/>
              </a:spcAft>
              <a:buClr>
                <a:srgbClr val="0432FF"/>
              </a:buClr>
              <a:buFont typeface="Wingdings" panose="05000000000000000000" pitchFamily="2" charset="2"/>
              <a:buChar char="§"/>
            </a:pPr>
            <a:r>
              <a:rPr lang="en-US" sz="1400" dirty="0">
                <a:latin typeface="Arial" panose="020B0604020202020204" pitchFamily="34" charset="0"/>
                <a:cs typeface="Arial" panose="020B0604020202020204" pitchFamily="34" charset="0"/>
              </a:rPr>
              <a:t>For coordination and communication</a:t>
            </a:r>
          </a:p>
          <a:p>
            <a:pPr marL="1200150" lvl="2" indent="-285750">
              <a:spcAft>
                <a:spcPts val="600"/>
              </a:spcAft>
              <a:buClr>
                <a:srgbClr val="0432FF"/>
              </a:buClr>
              <a:buFont typeface="Wingdings" panose="05000000000000000000" pitchFamily="2" charset="2"/>
              <a:buChar char="§"/>
            </a:pPr>
            <a:r>
              <a:rPr lang="en-US" sz="1400" dirty="0">
                <a:latin typeface="Arial" panose="020B0604020202020204" pitchFamily="34" charset="0"/>
                <a:cs typeface="Arial" panose="020B0604020202020204" pitchFamily="34" charset="0"/>
              </a:rPr>
              <a:t>To show the important role their scientists and engineers play (we have shown examples of how this would work, with the collaboration functioning as technical leads to work with the CAMs, to act as work package owners, etc.)</a:t>
            </a:r>
          </a:p>
          <a:p>
            <a:pPr marL="800100" lvl="1" indent="-34290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Organizational structures and decision trees have to be “lean” to expedite project progress.</a:t>
            </a:r>
          </a:p>
        </p:txBody>
      </p:sp>
    </p:spTree>
    <p:extLst>
      <p:ext uri="{BB962C8B-B14F-4D97-AF65-F5344CB8AC3E}">
        <p14:creationId xmlns:p14="http://schemas.microsoft.com/office/powerpoint/2010/main" val="273359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85075EF3-5158-4598-9B3E-4737B7D34A2D}"/>
              </a:ext>
            </a:extLst>
          </p:cNvPr>
          <p:cNvSpPr>
            <a:spLocks noGrp="1"/>
          </p:cNvSpPr>
          <p:nvPr>
            <p:ph type="title"/>
          </p:nvPr>
        </p:nvSpPr>
        <p:spPr>
          <a:xfrm>
            <a:off x="0" y="10511"/>
            <a:ext cx="9144000" cy="584306"/>
          </a:xfrm>
        </p:spPr>
        <p:txBody>
          <a:bodyPr>
            <a:noAutofit/>
          </a:bodyPr>
          <a:lstStyle/>
          <a:p>
            <a:r>
              <a:rPr lang="en-US" sz="3200" dirty="0"/>
              <a:t>Collaboration – Project </a:t>
            </a:r>
          </a:p>
        </p:txBody>
      </p:sp>
      <p:sp>
        <p:nvSpPr>
          <p:cNvPr id="4" name="Slide Number Placeholder 3">
            <a:extLst>
              <a:ext uri="{FF2B5EF4-FFF2-40B4-BE49-F238E27FC236}">
                <a16:creationId xmlns:a16="http://schemas.microsoft.com/office/drawing/2014/main" id="{EED13A5E-75FB-4E00-9A69-E3B1CC0428EE}"/>
              </a:ext>
            </a:extLst>
          </p:cNvPr>
          <p:cNvSpPr>
            <a:spLocks noGrp="1"/>
          </p:cNvSpPr>
          <p:nvPr>
            <p:ph type="sldNum" sz="quarter" idx="12"/>
          </p:nvPr>
        </p:nvSpPr>
        <p:spPr/>
        <p:txBody>
          <a:bodyPr/>
          <a:lstStyle/>
          <a:p>
            <a:fld id="{893C5830-40F3-F04E-B2E3-10E6672BA8FF}" type="slidenum">
              <a:rPr lang="en-US" smtClean="0"/>
              <a:t>7</a:t>
            </a:fld>
            <a:endParaRPr lang="en-US" dirty="0"/>
          </a:p>
        </p:txBody>
      </p:sp>
      <p:sp>
        <p:nvSpPr>
          <p:cNvPr id="33" name="TextBox 32">
            <a:extLst>
              <a:ext uri="{FF2B5EF4-FFF2-40B4-BE49-F238E27FC236}">
                <a16:creationId xmlns:a16="http://schemas.microsoft.com/office/drawing/2014/main" id="{0C68E059-C432-4842-988F-F4541C250496}"/>
              </a:ext>
            </a:extLst>
          </p:cNvPr>
          <p:cNvSpPr txBox="1"/>
          <p:nvPr/>
        </p:nvSpPr>
        <p:spPr>
          <a:xfrm>
            <a:off x="4708117" y="2647919"/>
            <a:ext cx="4435883" cy="3293209"/>
          </a:xfrm>
          <a:prstGeom prst="rect">
            <a:avLst/>
          </a:prstGeom>
          <a:noFill/>
        </p:spPr>
        <p:txBody>
          <a:bodyPr wrap="square" rtlCol="0">
            <a:spAutoFit/>
          </a:bodyPr>
          <a:lstStyle/>
          <a:p>
            <a:r>
              <a:rPr lang="en-US" sz="1600" b="1" dirty="0">
                <a:solidFill>
                  <a:srgbClr val="0000FF"/>
                </a:solidFill>
                <a:latin typeface="Arial" panose="020B0604020202020204" pitchFamily="34" charset="0"/>
                <a:cs typeface="Arial" panose="020B0604020202020204" pitchFamily="34" charset="0"/>
              </a:rPr>
              <a:t>Integrating Collaborators:</a:t>
            </a:r>
          </a:p>
          <a:p>
            <a:r>
              <a:rPr lang="en-US" sz="1600" dirty="0">
                <a:latin typeface="Arial" panose="020B0604020202020204" pitchFamily="34" charset="0"/>
                <a:cs typeface="Arial" panose="020B0604020202020204" pitchFamily="34" charset="0"/>
              </a:rPr>
              <a:t>L3:</a:t>
            </a:r>
            <a:r>
              <a:rPr lang="en-US" sz="1600" b="1" dirty="0">
                <a:solidFill>
                  <a:srgbClr val="0000FF"/>
                </a:solidFill>
                <a:latin typeface="Arial" panose="020B0604020202020204" pitchFamily="34" charset="0"/>
                <a:cs typeface="Arial" panose="020B0604020202020204" pitchFamily="34" charset="0"/>
              </a:rPr>
              <a:t> CAM from the project</a:t>
            </a:r>
          </a:p>
          <a:p>
            <a:r>
              <a:rPr lang="en-US" sz="1600" dirty="0">
                <a:latin typeface="Arial" panose="020B0604020202020204" pitchFamily="34" charset="0"/>
                <a:cs typeface="Arial" panose="020B0604020202020204" pitchFamily="34" charset="0"/>
              </a:rPr>
              <a:t>Fold in users/collaborators as</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on L4: </a:t>
            </a:r>
            <a:r>
              <a:rPr lang="en-US" sz="1600" dirty="0">
                <a:solidFill>
                  <a:srgbClr val="0432FF"/>
                </a:solidFill>
                <a:latin typeface="Arial" panose="020B0604020202020204" pitchFamily="34" charset="0"/>
                <a:cs typeface="Arial" panose="020B0604020202020204" pitchFamily="34" charset="0"/>
              </a:rPr>
              <a:t>CAM</a:t>
            </a:r>
            <a:r>
              <a:rPr lang="en-US" sz="1600" dirty="0">
                <a:latin typeface="Arial" panose="020B0604020202020204" pitchFamily="34" charset="0"/>
                <a:cs typeface="Arial" panose="020B0604020202020204" pitchFamily="34" charset="0"/>
              </a:rPr>
              <a:t> + technical contact == DSTC </a:t>
            </a:r>
          </a:p>
          <a:p>
            <a:pPr marL="742950" lvl="1" indent="-285750">
              <a:buFont typeface="Arial" panose="020B0604020202020204" pitchFamily="34" charset="0"/>
              <a:buChar char="•"/>
            </a:pPr>
            <a:r>
              <a:rPr lang="en-US" sz="1600" dirty="0" err="1">
                <a:latin typeface="Arial" panose="020B0604020202020204" pitchFamily="34" charset="0"/>
                <a:cs typeface="Arial" panose="020B0604020202020204" pitchFamily="34" charset="0"/>
              </a:rPr>
              <a:t>bRICH</a:t>
            </a:r>
            <a:endParaRPr lang="en-US"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DIRC</a:t>
            </a:r>
          </a:p>
          <a:p>
            <a:pPr marL="742950" lvl="1" indent="-285750">
              <a:buFont typeface="Arial" panose="020B0604020202020204" pitchFamily="34" charset="0"/>
              <a:buChar char="•"/>
            </a:pPr>
            <a:r>
              <a:rPr lang="en-US" sz="1600" dirty="0" err="1">
                <a:latin typeface="Arial" panose="020B0604020202020204" pitchFamily="34" charset="0"/>
                <a:cs typeface="Arial" panose="020B0604020202020204" pitchFamily="34" charset="0"/>
              </a:rPr>
              <a:t>dRICH</a:t>
            </a:r>
            <a:endParaRPr lang="en-US" sz="16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err="1">
                <a:latin typeface="Arial" panose="020B0604020202020204" pitchFamily="34" charset="0"/>
                <a:cs typeface="Arial" panose="020B0604020202020204" pitchFamily="34" charset="0"/>
              </a:rPr>
              <a:t>ToF</a:t>
            </a: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on L5 Work Package leaders </a:t>
            </a:r>
          </a:p>
          <a:p>
            <a:r>
              <a:rPr lang="en-US" sz="1600" dirty="0">
                <a:latin typeface="Arial" panose="020B0604020202020204" pitchFamily="34" charset="0"/>
                <a:cs typeface="Arial" panose="020B0604020202020204" pitchFamily="34" charset="0"/>
              </a:rPr>
              <a:t>     as defined in the DSS - structure</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Photon-Sensors</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Quartz-Bars</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a:t>
            </a:r>
          </a:p>
        </p:txBody>
      </p:sp>
      <p:pic>
        <p:nvPicPr>
          <p:cNvPr id="21" name="Picture 20">
            <a:extLst>
              <a:ext uri="{FF2B5EF4-FFF2-40B4-BE49-F238E27FC236}">
                <a16:creationId xmlns:a16="http://schemas.microsoft.com/office/drawing/2014/main" id="{5A3B9CBB-DB47-6540-9536-3822F6586BC2}"/>
              </a:ext>
            </a:extLst>
          </p:cNvPr>
          <p:cNvPicPr>
            <a:picLocks noChangeAspect="1"/>
          </p:cNvPicPr>
          <p:nvPr/>
        </p:nvPicPr>
        <p:blipFill rotWithShape="1">
          <a:blip r:embed="rId3"/>
          <a:srcRect l="68563" t="32196" r="16435" b="12283"/>
          <a:stretch/>
        </p:blipFill>
        <p:spPr>
          <a:xfrm>
            <a:off x="92064" y="385413"/>
            <a:ext cx="3087292" cy="6442423"/>
          </a:xfrm>
          <a:prstGeom prst="rect">
            <a:avLst/>
          </a:prstGeom>
        </p:spPr>
      </p:pic>
      <p:sp>
        <p:nvSpPr>
          <p:cNvPr id="23" name="TextBox 22">
            <a:extLst>
              <a:ext uri="{FF2B5EF4-FFF2-40B4-BE49-F238E27FC236}">
                <a16:creationId xmlns:a16="http://schemas.microsoft.com/office/drawing/2014/main" id="{CAE97A50-D3C8-1D47-B130-EF4ACAC5EE09}"/>
              </a:ext>
            </a:extLst>
          </p:cNvPr>
          <p:cNvSpPr txBox="1"/>
          <p:nvPr/>
        </p:nvSpPr>
        <p:spPr>
          <a:xfrm>
            <a:off x="1243406" y="1571761"/>
            <a:ext cx="854529" cy="369332"/>
          </a:xfrm>
          <a:prstGeom prst="rect">
            <a:avLst/>
          </a:prstGeom>
          <a:noFill/>
        </p:spPr>
        <p:txBody>
          <a:bodyPr wrap="none" rtlCol="0">
            <a:spAutoFit/>
          </a:bodyPr>
          <a:lstStyle/>
          <a:p>
            <a:r>
              <a:rPr lang="en-US" dirty="0">
                <a:solidFill>
                  <a:srgbClr val="FF0000"/>
                </a:solidFill>
              </a:rPr>
              <a:t>Level-2</a:t>
            </a:r>
          </a:p>
        </p:txBody>
      </p:sp>
      <p:sp>
        <p:nvSpPr>
          <p:cNvPr id="3" name="Rectangle 2">
            <a:extLst>
              <a:ext uri="{FF2B5EF4-FFF2-40B4-BE49-F238E27FC236}">
                <a16:creationId xmlns:a16="http://schemas.microsoft.com/office/drawing/2014/main" id="{B8E2219E-3CF7-FD44-894F-E713827BF655}"/>
              </a:ext>
            </a:extLst>
          </p:cNvPr>
          <p:cNvSpPr/>
          <p:nvPr/>
        </p:nvSpPr>
        <p:spPr>
          <a:xfrm>
            <a:off x="5363762" y="256870"/>
            <a:ext cx="1654628" cy="724037"/>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6.10.04 Particle</a:t>
            </a:r>
          </a:p>
          <a:p>
            <a:pPr algn="ctr"/>
            <a:r>
              <a:rPr lang="en-US" sz="1600" dirty="0"/>
              <a:t>Identification</a:t>
            </a:r>
          </a:p>
          <a:p>
            <a:pPr algn="ctr"/>
            <a:r>
              <a:rPr lang="en-US" sz="1600" dirty="0">
                <a:solidFill>
                  <a:srgbClr val="FF0000"/>
                </a:solidFill>
              </a:rPr>
              <a:t>Level-3</a:t>
            </a:r>
          </a:p>
        </p:txBody>
      </p:sp>
      <p:sp>
        <p:nvSpPr>
          <p:cNvPr id="26" name="Rectangle 25">
            <a:extLst>
              <a:ext uri="{FF2B5EF4-FFF2-40B4-BE49-F238E27FC236}">
                <a16:creationId xmlns:a16="http://schemas.microsoft.com/office/drawing/2014/main" id="{015C24D3-0E49-0E40-BA6D-D606296DD722}"/>
              </a:ext>
            </a:extLst>
          </p:cNvPr>
          <p:cNvSpPr/>
          <p:nvPr/>
        </p:nvSpPr>
        <p:spPr>
          <a:xfrm>
            <a:off x="3338060" y="1210125"/>
            <a:ext cx="1370057" cy="62607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6.10.04.01 Backward RICH</a:t>
            </a:r>
          </a:p>
          <a:p>
            <a:pPr algn="ctr"/>
            <a:r>
              <a:rPr lang="en-US" sz="1400" dirty="0">
                <a:solidFill>
                  <a:srgbClr val="FF0000"/>
                </a:solidFill>
              </a:rPr>
              <a:t>Level-4</a:t>
            </a:r>
          </a:p>
        </p:txBody>
      </p:sp>
      <p:sp>
        <p:nvSpPr>
          <p:cNvPr id="27" name="Rectangle 26">
            <a:extLst>
              <a:ext uri="{FF2B5EF4-FFF2-40B4-BE49-F238E27FC236}">
                <a16:creationId xmlns:a16="http://schemas.microsoft.com/office/drawing/2014/main" id="{E0EE9210-8C63-4D46-A3F5-B2C8FE449BBD}"/>
              </a:ext>
            </a:extLst>
          </p:cNvPr>
          <p:cNvSpPr/>
          <p:nvPr/>
        </p:nvSpPr>
        <p:spPr>
          <a:xfrm>
            <a:off x="4821023" y="1226623"/>
            <a:ext cx="1370053" cy="619852"/>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6.10.04.02 Barrel DIRC</a:t>
            </a:r>
          </a:p>
          <a:p>
            <a:pPr algn="ctr"/>
            <a:r>
              <a:rPr lang="en-US" sz="1400" dirty="0">
                <a:solidFill>
                  <a:srgbClr val="FF0000"/>
                </a:solidFill>
              </a:rPr>
              <a:t>Level-4</a:t>
            </a:r>
          </a:p>
        </p:txBody>
      </p:sp>
      <p:sp>
        <p:nvSpPr>
          <p:cNvPr id="28" name="Rectangle 27">
            <a:extLst>
              <a:ext uri="{FF2B5EF4-FFF2-40B4-BE49-F238E27FC236}">
                <a16:creationId xmlns:a16="http://schemas.microsoft.com/office/drawing/2014/main" id="{C52EFFA7-1700-1545-AA3D-0C9104AC131B}"/>
              </a:ext>
            </a:extLst>
          </p:cNvPr>
          <p:cNvSpPr/>
          <p:nvPr/>
        </p:nvSpPr>
        <p:spPr>
          <a:xfrm>
            <a:off x="6303982" y="1218245"/>
            <a:ext cx="1320878" cy="619852"/>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6.10.04.03  </a:t>
            </a:r>
            <a:r>
              <a:rPr lang="en-US" sz="1400" dirty="0" err="1"/>
              <a:t>dRICH</a:t>
            </a:r>
            <a:endParaRPr lang="en-US" sz="1400" dirty="0"/>
          </a:p>
          <a:p>
            <a:pPr algn="ctr"/>
            <a:r>
              <a:rPr lang="en-US" sz="1400" dirty="0">
                <a:solidFill>
                  <a:srgbClr val="FF0000"/>
                </a:solidFill>
              </a:rPr>
              <a:t>Level-4</a:t>
            </a:r>
          </a:p>
        </p:txBody>
      </p:sp>
      <p:cxnSp>
        <p:nvCxnSpPr>
          <p:cNvPr id="8" name="Straight Arrow Connector 7">
            <a:extLst>
              <a:ext uri="{FF2B5EF4-FFF2-40B4-BE49-F238E27FC236}">
                <a16:creationId xmlns:a16="http://schemas.microsoft.com/office/drawing/2014/main" id="{11DD3BEF-FB38-B24E-8190-A9648DB14D5C}"/>
              </a:ext>
            </a:extLst>
          </p:cNvPr>
          <p:cNvCxnSpPr>
            <a:cxnSpLocks/>
            <a:endCxn id="26" idx="0"/>
          </p:cNvCxnSpPr>
          <p:nvPr/>
        </p:nvCxnSpPr>
        <p:spPr>
          <a:xfrm flipH="1">
            <a:off x="4023089" y="967649"/>
            <a:ext cx="1399436" cy="24247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4F48092-10FF-D14A-B120-FF0D4F4AF7AB}"/>
              </a:ext>
            </a:extLst>
          </p:cNvPr>
          <p:cNvCxnSpPr>
            <a:cxnSpLocks/>
            <a:endCxn id="20" idx="0"/>
          </p:cNvCxnSpPr>
          <p:nvPr/>
        </p:nvCxnSpPr>
        <p:spPr>
          <a:xfrm>
            <a:off x="7018390" y="987592"/>
            <a:ext cx="1343141" cy="23903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6FA6B2-DAE5-7442-A025-5A67C0031E09}"/>
              </a:ext>
            </a:extLst>
          </p:cNvPr>
          <p:cNvCxnSpPr>
            <a:cxnSpLocks/>
            <a:endCxn id="27" idx="0"/>
          </p:cNvCxnSpPr>
          <p:nvPr/>
        </p:nvCxnSpPr>
        <p:spPr>
          <a:xfrm flipH="1">
            <a:off x="5506050" y="994278"/>
            <a:ext cx="270119" cy="23234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5960EF9-DCD9-A34C-A451-13E5A724628C}"/>
              </a:ext>
            </a:extLst>
          </p:cNvPr>
          <p:cNvSpPr txBox="1"/>
          <p:nvPr/>
        </p:nvSpPr>
        <p:spPr>
          <a:xfrm>
            <a:off x="3110756" y="3047760"/>
            <a:ext cx="1933855" cy="2246769"/>
          </a:xfrm>
          <a:prstGeom prst="rect">
            <a:avLst/>
          </a:prstGeom>
          <a:noFill/>
        </p:spPr>
        <p:txBody>
          <a:bodyPr wrap="square" rtlCol="0">
            <a:spAutoFit/>
          </a:bodyPr>
          <a:lstStyle/>
          <a:p>
            <a:r>
              <a:rPr lang="en-US" sz="1400" dirty="0"/>
              <a:t>We need a control account manager (CAM) at each WBS level. WBS levels  go down to where it is meaningful to accumulate cost and schedule variance. There can be many Work Packages below.</a:t>
            </a:r>
          </a:p>
        </p:txBody>
      </p:sp>
      <p:cxnSp>
        <p:nvCxnSpPr>
          <p:cNvPr id="39" name="Straight Arrow Connector 38">
            <a:extLst>
              <a:ext uri="{FF2B5EF4-FFF2-40B4-BE49-F238E27FC236}">
                <a16:creationId xmlns:a16="http://schemas.microsoft.com/office/drawing/2014/main" id="{4B01B743-D939-504A-8E09-D46E39696F1B}"/>
              </a:ext>
            </a:extLst>
          </p:cNvPr>
          <p:cNvCxnSpPr>
            <a:cxnSpLocks/>
            <a:endCxn id="43" idx="0"/>
          </p:cNvCxnSpPr>
          <p:nvPr/>
        </p:nvCxnSpPr>
        <p:spPr>
          <a:xfrm>
            <a:off x="6062181" y="1827116"/>
            <a:ext cx="185316" cy="27833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C701D222-622E-D746-9452-0D6418A57A38}"/>
              </a:ext>
            </a:extLst>
          </p:cNvPr>
          <p:cNvCxnSpPr>
            <a:cxnSpLocks/>
            <a:endCxn id="42" idx="0"/>
          </p:cNvCxnSpPr>
          <p:nvPr/>
        </p:nvCxnSpPr>
        <p:spPr>
          <a:xfrm flipH="1">
            <a:off x="4821023" y="1827116"/>
            <a:ext cx="139064" cy="27295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C8B6D131-044F-4847-BB2F-884B93AA7B50}"/>
              </a:ext>
            </a:extLst>
          </p:cNvPr>
          <p:cNvSpPr/>
          <p:nvPr/>
        </p:nvSpPr>
        <p:spPr>
          <a:xfrm>
            <a:off x="4200444" y="2100074"/>
            <a:ext cx="1241158"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DIRC-Photon-sensors</a:t>
            </a:r>
          </a:p>
          <a:p>
            <a:pPr algn="ctr"/>
            <a:r>
              <a:rPr lang="en-US" sz="1000" dirty="0">
                <a:solidFill>
                  <a:srgbClr val="FF0000"/>
                </a:solidFill>
              </a:rPr>
              <a:t>Level-5</a:t>
            </a:r>
          </a:p>
        </p:txBody>
      </p:sp>
      <p:sp>
        <p:nvSpPr>
          <p:cNvPr id="43" name="Rectangle 42">
            <a:extLst>
              <a:ext uri="{FF2B5EF4-FFF2-40B4-BE49-F238E27FC236}">
                <a16:creationId xmlns:a16="http://schemas.microsoft.com/office/drawing/2014/main" id="{48AAA8A0-3AA1-F747-8A42-B74AE0C799CE}"/>
              </a:ext>
            </a:extLst>
          </p:cNvPr>
          <p:cNvSpPr/>
          <p:nvPr/>
        </p:nvSpPr>
        <p:spPr>
          <a:xfrm>
            <a:off x="5626918" y="2105449"/>
            <a:ext cx="1241158"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DIRC-Quartz-bars</a:t>
            </a:r>
          </a:p>
          <a:p>
            <a:pPr algn="ctr"/>
            <a:r>
              <a:rPr lang="en-US" sz="1000" dirty="0">
                <a:solidFill>
                  <a:srgbClr val="FF0000"/>
                </a:solidFill>
              </a:rPr>
              <a:t>Level-5</a:t>
            </a:r>
          </a:p>
        </p:txBody>
      </p:sp>
      <p:sp>
        <p:nvSpPr>
          <p:cNvPr id="44" name="TextBox 43">
            <a:extLst>
              <a:ext uri="{FF2B5EF4-FFF2-40B4-BE49-F238E27FC236}">
                <a16:creationId xmlns:a16="http://schemas.microsoft.com/office/drawing/2014/main" id="{87C5CD06-4F8F-8843-BD3B-6588AAF1B09F}"/>
              </a:ext>
            </a:extLst>
          </p:cNvPr>
          <p:cNvSpPr txBox="1"/>
          <p:nvPr/>
        </p:nvSpPr>
        <p:spPr>
          <a:xfrm>
            <a:off x="1187109" y="1335464"/>
            <a:ext cx="967124" cy="307777"/>
          </a:xfrm>
          <a:prstGeom prst="rect">
            <a:avLst/>
          </a:prstGeom>
          <a:noFill/>
        </p:spPr>
        <p:txBody>
          <a:bodyPr wrap="none" rtlCol="0">
            <a:spAutoFit/>
          </a:bodyPr>
          <a:lstStyle/>
          <a:p>
            <a:r>
              <a:rPr lang="en-US" sz="1400" dirty="0">
                <a:solidFill>
                  <a:schemeClr val="bg1"/>
                </a:solidFill>
              </a:rPr>
              <a:t>Rolf &amp; Elke</a:t>
            </a:r>
          </a:p>
        </p:txBody>
      </p:sp>
      <p:sp>
        <p:nvSpPr>
          <p:cNvPr id="20" name="Rectangle 19">
            <a:extLst>
              <a:ext uri="{FF2B5EF4-FFF2-40B4-BE49-F238E27FC236}">
                <a16:creationId xmlns:a16="http://schemas.microsoft.com/office/drawing/2014/main" id="{17C6A4DC-25C2-41CB-BDC2-37F8E3615F3E}"/>
              </a:ext>
            </a:extLst>
          </p:cNvPr>
          <p:cNvSpPr/>
          <p:nvPr/>
        </p:nvSpPr>
        <p:spPr>
          <a:xfrm>
            <a:off x="7737766" y="1226623"/>
            <a:ext cx="1247529" cy="619852"/>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6.10.04.04 Time-of-Flight</a:t>
            </a:r>
          </a:p>
          <a:p>
            <a:pPr algn="ctr"/>
            <a:r>
              <a:rPr lang="en-US" sz="1400" dirty="0">
                <a:solidFill>
                  <a:srgbClr val="FF0000"/>
                </a:solidFill>
              </a:rPr>
              <a:t>Level-4</a:t>
            </a:r>
          </a:p>
        </p:txBody>
      </p:sp>
      <p:cxnSp>
        <p:nvCxnSpPr>
          <p:cNvPr id="35" name="Straight Arrow Connector 34">
            <a:extLst>
              <a:ext uri="{FF2B5EF4-FFF2-40B4-BE49-F238E27FC236}">
                <a16:creationId xmlns:a16="http://schemas.microsoft.com/office/drawing/2014/main" id="{5A7A86AD-0C16-475D-95C2-5A02CA40DA36}"/>
              </a:ext>
            </a:extLst>
          </p:cNvPr>
          <p:cNvCxnSpPr>
            <a:cxnSpLocks/>
            <a:endCxn id="28" idx="0"/>
          </p:cNvCxnSpPr>
          <p:nvPr/>
        </p:nvCxnSpPr>
        <p:spPr>
          <a:xfrm>
            <a:off x="6571220" y="994278"/>
            <a:ext cx="393201" cy="22396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2D46660-DA5B-BF42-8F45-CCED30F59EEF}"/>
              </a:ext>
            </a:extLst>
          </p:cNvPr>
          <p:cNvCxnSpPr>
            <a:cxnSpLocks/>
          </p:cNvCxnSpPr>
          <p:nvPr/>
        </p:nvCxnSpPr>
        <p:spPr>
          <a:xfrm>
            <a:off x="8675957" y="1842765"/>
            <a:ext cx="154745" cy="29138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B478ADA-07D4-0443-816C-98D28A7108F3}"/>
              </a:ext>
            </a:extLst>
          </p:cNvPr>
          <p:cNvCxnSpPr>
            <a:cxnSpLocks/>
            <a:endCxn id="25" idx="0"/>
          </p:cNvCxnSpPr>
          <p:nvPr/>
        </p:nvCxnSpPr>
        <p:spPr>
          <a:xfrm flipH="1">
            <a:off x="7710648" y="1861187"/>
            <a:ext cx="277482" cy="27295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EE5E3488-C70D-724B-BB66-7519546CD5E8}"/>
              </a:ext>
            </a:extLst>
          </p:cNvPr>
          <p:cNvSpPr/>
          <p:nvPr/>
        </p:nvSpPr>
        <p:spPr>
          <a:xfrm>
            <a:off x="7228486" y="2134145"/>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6.10.04.04.01</a:t>
            </a:r>
          </a:p>
          <a:p>
            <a:pPr algn="ctr"/>
            <a:r>
              <a:rPr lang="en-US" sz="1000" dirty="0" err="1"/>
              <a:t>bToF</a:t>
            </a:r>
            <a:endParaRPr lang="en-US" sz="1000" dirty="0"/>
          </a:p>
          <a:p>
            <a:pPr algn="ctr"/>
            <a:r>
              <a:rPr lang="en-US" sz="1000" dirty="0">
                <a:solidFill>
                  <a:srgbClr val="FF0000"/>
                </a:solidFill>
              </a:rPr>
              <a:t>Level-5</a:t>
            </a:r>
          </a:p>
        </p:txBody>
      </p:sp>
      <p:sp>
        <p:nvSpPr>
          <p:cNvPr id="29" name="Rectangle 28">
            <a:extLst>
              <a:ext uri="{FF2B5EF4-FFF2-40B4-BE49-F238E27FC236}">
                <a16:creationId xmlns:a16="http://schemas.microsoft.com/office/drawing/2014/main" id="{77828778-967F-A64B-8D25-FADF1C6D8D2C}"/>
              </a:ext>
            </a:extLst>
          </p:cNvPr>
          <p:cNvSpPr/>
          <p:nvPr/>
        </p:nvSpPr>
        <p:spPr>
          <a:xfrm>
            <a:off x="8219697" y="2134145"/>
            <a:ext cx="92430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6.10.04.04.02</a:t>
            </a:r>
          </a:p>
          <a:p>
            <a:pPr algn="ctr"/>
            <a:r>
              <a:rPr lang="en-US" sz="1000" dirty="0" err="1"/>
              <a:t>fToF</a:t>
            </a:r>
            <a:endParaRPr lang="en-US" sz="1000" dirty="0"/>
          </a:p>
          <a:p>
            <a:pPr algn="ctr"/>
            <a:r>
              <a:rPr lang="en-US" sz="1000" dirty="0">
                <a:solidFill>
                  <a:srgbClr val="FF0000"/>
                </a:solidFill>
              </a:rPr>
              <a:t>Level-5</a:t>
            </a:r>
          </a:p>
        </p:txBody>
      </p:sp>
    </p:spTree>
    <p:extLst>
      <p:ext uri="{BB962C8B-B14F-4D97-AF65-F5344CB8AC3E}">
        <p14:creationId xmlns:p14="http://schemas.microsoft.com/office/powerpoint/2010/main" val="3997020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85075EF3-5158-4598-9B3E-4737B7D34A2D}"/>
              </a:ext>
            </a:extLst>
          </p:cNvPr>
          <p:cNvSpPr>
            <a:spLocks noGrp="1"/>
          </p:cNvSpPr>
          <p:nvPr>
            <p:ph type="title"/>
          </p:nvPr>
        </p:nvSpPr>
        <p:spPr>
          <a:xfrm>
            <a:off x="0" y="10511"/>
            <a:ext cx="9144000" cy="584306"/>
          </a:xfrm>
        </p:spPr>
        <p:txBody>
          <a:bodyPr>
            <a:noAutofit/>
          </a:bodyPr>
          <a:lstStyle/>
          <a:p>
            <a:r>
              <a:rPr lang="en-US" sz="3200" dirty="0"/>
              <a:t>Collaboration – Project </a:t>
            </a:r>
          </a:p>
        </p:txBody>
      </p:sp>
      <p:sp>
        <p:nvSpPr>
          <p:cNvPr id="4" name="Slide Number Placeholder 3">
            <a:extLst>
              <a:ext uri="{FF2B5EF4-FFF2-40B4-BE49-F238E27FC236}">
                <a16:creationId xmlns:a16="http://schemas.microsoft.com/office/drawing/2014/main" id="{EED13A5E-75FB-4E00-9A69-E3B1CC0428EE}"/>
              </a:ext>
            </a:extLst>
          </p:cNvPr>
          <p:cNvSpPr>
            <a:spLocks noGrp="1"/>
          </p:cNvSpPr>
          <p:nvPr>
            <p:ph type="sldNum" sz="quarter" idx="12"/>
          </p:nvPr>
        </p:nvSpPr>
        <p:spPr/>
        <p:txBody>
          <a:bodyPr/>
          <a:lstStyle/>
          <a:p>
            <a:fld id="{893C5830-40F3-F04E-B2E3-10E6672BA8FF}" type="slidenum">
              <a:rPr lang="en-US" smtClean="0"/>
              <a:t>8</a:t>
            </a:fld>
            <a:endParaRPr lang="en-US" dirty="0"/>
          </a:p>
        </p:txBody>
      </p:sp>
      <p:sp>
        <p:nvSpPr>
          <p:cNvPr id="3" name="Rectangle 2">
            <a:extLst>
              <a:ext uri="{FF2B5EF4-FFF2-40B4-BE49-F238E27FC236}">
                <a16:creationId xmlns:a16="http://schemas.microsoft.com/office/drawing/2014/main" id="{B8E2219E-3CF7-FD44-894F-E713827BF655}"/>
              </a:ext>
            </a:extLst>
          </p:cNvPr>
          <p:cNvSpPr/>
          <p:nvPr/>
        </p:nvSpPr>
        <p:spPr>
          <a:xfrm>
            <a:off x="3697185" y="497399"/>
            <a:ext cx="1654628" cy="724037"/>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6.10.04 Particle</a:t>
            </a:r>
          </a:p>
          <a:p>
            <a:pPr algn="ctr"/>
            <a:r>
              <a:rPr lang="en-US" sz="1600" dirty="0"/>
              <a:t>Identification</a:t>
            </a:r>
          </a:p>
          <a:p>
            <a:pPr algn="ctr"/>
            <a:r>
              <a:rPr lang="en-US" sz="1600" dirty="0">
                <a:solidFill>
                  <a:srgbClr val="FF0000"/>
                </a:solidFill>
              </a:rPr>
              <a:t>Level-3</a:t>
            </a:r>
          </a:p>
        </p:txBody>
      </p:sp>
      <p:sp>
        <p:nvSpPr>
          <p:cNvPr id="26" name="Rectangle 25">
            <a:extLst>
              <a:ext uri="{FF2B5EF4-FFF2-40B4-BE49-F238E27FC236}">
                <a16:creationId xmlns:a16="http://schemas.microsoft.com/office/drawing/2014/main" id="{015C24D3-0E49-0E40-BA6D-D606296DD722}"/>
              </a:ext>
            </a:extLst>
          </p:cNvPr>
          <p:cNvSpPr/>
          <p:nvPr/>
        </p:nvSpPr>
        <p:spPr>
          <a:xfrm>
            <a:off x="458072" y="1460925"/>
            <a:ext cx="1370057" cy="626079"/>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6.10.04.01 Backward RICH</a:t>
            </a:r>
          </a:p>
          <a:p>
            <a:pPr algn="ctr"/>
            <a:r>
              <a:rPr lang="en-US" sz="1400" dirty="0">
                <a:solidFill>
                  <a:srgbClr val="FF0000"/>
                </a:solidFill>
              </a:rPr>
              <a:t>Level-4</a:t>
            </a:r>
          </a:p>
        </p:txBody>
      </p:sp>
      <p:sp>
        <p:nvSpPr>
          <p:cNvPr id="27" name="Rectangle 26">
            <a:extLst>
              <a:ext uri="{FF2B5EF4-FFF2-40B4-BE49-F238E27FC236}">
                <a16:creationId xmlns:a16="http://schemas.microsoft.com/office/drawing/2014/main" id="{E0EE9210-8C63-4D46-A3F5-B2C8FE449BBD}"/>
              </a:ext>
            </a:extLst>
          </p:cNvPr>
          <p:cNvSpPr/>
          <p:nvPr/>
        </p:nvSpPr>
        <p:spPr>
          <a:xfrm>
            <a:off x="2536930" y="1467152"/>
            <a:ext cx="1370053" cy="619852"/>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6.10.04.02 Barrel DIRC</a:t>
            </a:r>
          </a:p>
          <a:p>
            <a:pPr algn="ctr"/>
            <a:r>
              <a:rPr lang="en-US" sz="1400" dirty="0">
                <a:solidFill>
                  <a:srgbClr val="FF0000"/>
                </a:solidFill>
              </a:rPr>
              <a:t>Level-4</a:t>
            </a:r>
          </a:p>
        </p:txBody>
      </p:sp>
      <p:sp>
        <p:nvSpPr>
          <p:cNvPr id="28" name="Rectangle 27">
            <a:extLst>
              <a:ext uri="{FF2B5EF4-FFF2-40B4-BE49-F238E27FC236}">
                <a16:creationId xmlns:a16="http://schemas.microsoft.com/office/drawing/2014/main" id="{C52EFFA7-1700-1545-AA3D-0C9104AC131B}"/>
              </a:ext>
            </a:extLst>
          </p:cNvPr>
          <p:cNvSpPr/>
          <p:nvPr/>
        </p:nvSpPr>
        <p:spPr>
          <a:xfrm>
            <a:off x="5260861" y="1458774"/>
            <a:ext cx="1320878" cy="619852"/>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6.10.04.03  </a:t>
            </a:r>
            <a:r>
              <a:rPr lang="en-US" sz="1400" dirty="0" err="1"/>
              <a:t>dRICH</a:t>
            </a:r>
            <a:endParaRPr lang="en-US" sz="1400" dirty="0"/>
          </a:p>
          <a:p>
            <a:pPr algn="ctr"/>
            <a:r>
              <a:rPr lang="en-US" sz="1400" dirty="0">
                <a:solidFill>
                  <a:srgbClr val="FF0000"/>
                </a:solidFill>
              </a:rPr>
              <a:t>Level-4</a:t>
            </a:r>
          </a:p>
        </p:txBody>
      </p:sp>
      <p:cxnSp>
        <p:nvCxnSpPr>
          <p:cNvPr id="8" name="Straight Arrow Connector 7">
            <a:extLst>
              <a:ext uri="{FF2B5EF4-FFF2-40B4-BE49-F238E27FC236}">
                <a16:creationId xmlns:a16="http://schemas.microsoft.com/office/drawing/2014/main" id="{11DD3BEF-FB38-B24E-8190-A9648DB14D5C}"/>
              </a:ext>
            </a:extLst>
          </p:cNvPr>
          <p:cNvCxnSpPr>
            <a:cxnSpLocks/>
          </p:cNvCxnSpPr>
          <p:nvPr/>
        </p:nvCxnSpPr>
        <p:spPr>
          <a:xfrm flipH="1">
            <a:off x="1799112" y="1217221"/>
            <a:ext cx="1870363" cy="23750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4F48092-10FF-D14A-B120-FF0D4F4AF7AB}"/>
              </a:ext>
            </a:extLst>
          </p:cNvPr>
          <p:cNvCxnSpPr>
            <a:cxnSpLocks/>
          </p:cNvCxnSpPr>
          <p:nvPr/>
        </p:nvCxnSpPr>
        <p:spPr>
          <a:xfrm>
            <a:off x="5397335" y="1217221"/>
            <a:ext cx="1965366" cy="23750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6FA6B2-DAE5-7442-A025-5A67C0031E09}"/>
              </a:ext>
            </a:extLst>
          </p:cNvPr>
          <p:cNvCxnSpPr>
            <a:cxnSpLocks/>
            <a:endCxn id="27" idx="0"/>
          </p:cNvCxnSpPr>
          <p:nvPr/>
        </p:nvCxnSpPr>
        <p:spPr>
          <a:xfrm flipH="1">
            <a:off x="3221957" y="1223158"/>
            <a:ext cx="459394" cy="24399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C701D222-622E-D746-9452-0D6418A57A38}"/>
              </a:ext>
            </a:extLst>
          </p:cNvPr>
          <p:cNvCxnSpPr>
            <a:cxnSpLocks/>
            <a:endCxn id="42" idx="0"/>
          </p:cNvCxnSpPr>
          <p:nvPr/>
        </p:nvCxnSpPr>
        <p:spPr>
          <a:xfrm>
            <a:off x="3224152" y="2090058"/>
            <a:ext cx="8150" cy="30398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C8B6D131-044F-4847-BB2F-884B93AA7B50}"/>
              </a:ext>
            </a:extLst>
          </p:cNvPr>
          <p:cNvSpPr/>
          <p:nvPr/>
        </p:nvSpPr>
        <p:spPr>
          <a:xfrm>
            <a:off x="2753564" y="2394040"/>
            <a:ext cx="957476"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Photonsensors</a:t>
            </a:r>
            <a:endParaRPr lang="en-US" sz="1000" dirty="0"/>
          </a:p>
          <a:p>
            <a:pPr algn="ctr"/>
            <a:r>
              <a:rPr lang="en-US" sz="1000" dirty="0">
                <a:solidFill>
                  <a:srgbClr val="FF0000"/>
                </a:solidFill>
              </a:rPr>
              <a:t>Level-5</a:t>
            </a:r>
          </a:p>
        </p:txBody>
      </p:sp>
      <p:sp>
        <p:nvSpPr>
          <p:cNvPr id="43" name="Rectangle 42">
            <a:extLst>
              <a:ext uri="{FF2B5EF4-FFF2-40B4-BE49-F238E27FC236}">
                <a16:creationId xmlns:a16="http://schemas.microsoft.com/office/drawing/2014/main" id="{48AAA8A0-3AA1-F747-8A42-B74AE0C799CE}"/>
              </a:ext>
            </a:extLst>
          </p:cNvPr>
          <p:cNvSpPr/>
          <p:nvPr/>
        </p:nvSpPr>
        <p:spPr>
          <a:xfrm>
            <a:off x="2749060" y="2939743"/>
            <a:ext cx="961981"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DIRC-Quartz-bars</a:t>
            </a:r>
          </a:p>
          <a:p>
            <a:pPr algn="ctr"/>
            <a:r>
              <a:rPr lang="en-US" sz="1000" dirty="0">
                <a:solidFill>
                  <a:srgbClr val="FF0000"/>
                </a:solidFill>
              </a:rPr>
              <a:t>Level-5</a:t>
            </a:r>
          </a:p>
        </p:txBody>
      </p:sp>
      <p:sp>
        <p:nvSpPr>
          <p:cNvPr id="20" name="Rectangle 19">
            <a:extLst>
              <a:ext uri="{FF2B5EF4-FFF2-40B4-BE49-F238E27FC236}">
                <a16:creationId xmlns:a16="http://schemas.microsoft.com/office/drawing/2014/main" id="{17C6A4DC-25C2-41CB-BDC2-37F8E3615F3E}"/>
              </a:ext>
            </a:extLst>
          </p:cNvPr>
          <p:cNvSpPr/>
          <p:nvPr/>
        </p:nvSpPr>
        <p:spPr>
          <a:xfrm>
            <a:off x="7329984" y="1467152"/>
            <a:ext cx="1247529" cy="619852"/>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6.10.04.04 Time-of-Flight</a:t>
            </a:r>
          </a:p>
          <a:p>
            <a:pPr algn="ctr"/>
            <a:r>
              <a:rPr lang="en-US" sz="1400" dirty="0">
                <a:solidFill>
                  <a:srgbClr val="FF0000"/>
                </a:solidFill>
              </a:rPr>
              <a:t>Level-4</a:t>
            </a:r>
          </a:p>
        </p:txBody>
      </p:sp>
      <p:cxnSp>
        <p:nvCxnSpPr>
          <p:cNvPr id="35" name="Straight Arrow Connector 34">
            <a:extLst>
              <a:ext uri="{FF2B5EF4-FFF2-40B4-BE49-F238E27FC236}">
                <a16:creationId xmlns:a16="http://schemas.microsoft.com/office/drawing/2014/main" id="{5A7A86AD-0C16-475D-95C2-5A02CA40DA36}"/>
              </a:ext>
            </a:extLst>
          </p:cNvPr>
          <p:cNvCxnSpPr>
            <a:cxnSpLocks/>
            <a:endCxn id="28" idx="0"/>
          </p:cNvCxnSpPr>
          <p:nvPr/>
        </p:nvCxnSpPr>
        <p:spPr>
          <a:xfrm>
            <a:off x="5361709" y="1229096"/>
            <a:ext cx="559591" cy="22967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2D46660-DA5B-BF42-8F45-CCED30F59EEF}"/>
              </a:ext>
            </a:extLst>
          </p:cNvPr>
          <p:cNvCxnSpPr>
            <a:cxnSpLocks/>
          </p:cNvCxnSpPr>
          <p:nvPr/>
        </p:nvCxnSpPr>
        <p:spPr>
          <a:xfrm>
            <a:off x="8339416" y="2077356"/>
            <a:ext cx="154745" cy="29138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B478ADA-07D4-0443-816C-98D28A7108F3}"/>
              </a:ext>
            </a:extLst>
          </p:cNvPr>
          <p:cNvCxnSpPr>
            <a:cxnSpLocks/>
            <a:stCxn id="28" idx="2"/>
            <a:endCxn id="36" idx="0"/>
          </p:cNvCxnSpPr>
          <p:nvPr/>
        </p:nvCxnSpPr>
        <p:spPr>
          <a:xfrm>
            <a:off x="5921300" y="2078626"/>
            <a:ext cx="2040" cy="26438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EE5E3488-C70D-724B-BB66-7519546CD5E8}"/>
              </a:ext>
            </a:extLst>
          </p:cNvPr>
          <p:cNvSpPr/>
          <p:nvPr/>
        </p:nvSpPr>
        <p:spPr>
          <a:xfrm>
            <a:off x="7034450" y="2350924"/>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6.10.04.04.01</a:t>
            </a:r>
          </a:p>
          <a:p>
            <a:pPr algn="ctr"/>
            <a:r>
              <a:rPr lang="en-US" sz="1000" dirty="0" err="1"/>
              <a:t>bToF</a:t>
            </a:r>
            <a:endParaRPr lang="en-US" sz="1000" dirty="0"/>
          </a:p>
          <a:p>
            <a:pPr algn="ctr"/>
            <a:r>
              <a:rPr lang="en-US" sz="1000" dirty="0">
                <a:solidFill>
                  <a:srgbClr val="FF0000"/>
                </a:solidFill>
              </a:rPr>
              <a:t>Level-5</a:t>
            </a:r>
          </a:p>
        </p:txBody>
      </p:sp>
      <p:sp>
        <p:nvSpPr>
          <p:cNvPr id="29" name="Rectangle 28">
            <a:extLst>
              <a:ext uri="{FF2B5EF4-FFF2-40B4-BE49-F238E27FC236}">
                <a16:creationId xmlns:a16="http://schemas.microsoft.com/office/drawing/2014/main" id="{77828778-967F-A64B-8D25-FADF1C6D8D2C}"/>
              </a:ext>
            </a:extLst>
          </p:cNvPr>
          <p:cNvSpPr/>
          <p:nvPr/>
        </p:nvSpPr>
        <p:spPr>
          <a:xfrm>
            <a:off x="8025661" y="2350924"/>
            <a:ext cx="92430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6.10.04.04.02</a:t>
            </a:r>
          </a:p>
          <a:p>
            <a:pPr algn="ctr"/>
            <a:r>
              <a:rPr lang="en-US" sz="1000" dirty="0" err="1"/>
              <a:t>fToF</a:t>
            </a:r>
            <a:endParaRPr lang="en-US" sz="1000" dirty="0"/>
          </a:p>
          <a:p>
            <a:pPr algn="ctr"/>
            <a:r>
              <a:rPr lang="en-US" sz="1000" dirty="0">
                <a:solidFill>
                  <a:srgbClr val="FF0000"/>
                </a:solidFill>
              </a:rPr>
              <a:t>Level-5</a:t>
            </a:r>
          </a:p>
        </p:txBody>
      </p:sp>
      <p:sp>
        <p:nvSpPr>
          <p:cNvPr id="36" name="Rectangle 35">
            <a:extLst>
              <a:ext uri="{FF2B5EF4-FFF2-40B4-BE49-F238E27FC236}">
                <a16:creationId xmlns:a16="http://schemas.microsoft.com/office/drawing/2014/main" id="{7245D6EA-1D44-A14D-AF9D-FF89BDBCABCE}"/>
              </a:ext>
            </a:extLst>
          </p:cNvPr>
          <p:cNvSpPr/>
          <p:nvPr/>
        </p:nvSpPr>
        <p:spPr>
          <a:xfrm>
            <a:off x="5441178" y="2343008"/>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Photonsensors</a:t>
            </a:r>
            <a:endParaRPr lang="en-US" sz="1000" dirty="0"/>
          </a:p>
          <a:p>
            <a:pPr algn="ctr"/>
            <a:r>
              <a:rPr lang="en-US" sz="1000" dirty="0">
                <a:solidFill>
                  <a:srgbClr val="FF0000"/>
                </a:solidFill>
              </a:rPr>
              <a:t>Level-5</a:t>
            </a:r>
          </a:p>
        </p:txBody>
      </p:sp>
      <p:sp>
        <p:nvSpPr>
          <p:cNvPr id="40" name="Rectangle 39">
            <a:extLst>
              <a:ext uri="{FF2B5EF4-FFF2-40B4-BE49-F238E27FC236}">
                <a16:creationId xmlns:a16="http://schemas.microsoft.com/office/drawing/2014/main" id="{FFD243F0-7247-DE42-BC28-3A637A9FF498}"/>
              </a:ext>
            </a:extLst>
          </p:cNvPr>
          <p:cNvSpPr/>
          <p:nvPr/>
        </p:nvSpPr>
        <p:spPr>
          <a:xfrm>
            <a:off x="5443158" y="3419700"/>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Gas system</a:t>
            </a:r>
          </a:p>
          <a:p>
            <a:pPr algn="ctr"/>
            <a:r>
              <a:rPr lang="en-US" sz="1000" dirty="0">
                <a:solidFill>
                  <a:srgbClr val="FF0000"/>
                </a:solidFill>
              </a:rPr>
              <a:t>Level-5</a:t>
            </a:r>
          </a:p>
        </p:txBody>
      </p:sp>
      <p:sp>
        <p:nvSpPr>
          <p:cNvPr id="45" name="Rectangle 44">
            <a:extLst>
              <a:ext uri="{FF2B5EF4-FFF2-40B4-BE49-F238E27FC236}">
                <a16:creationId xmlns:a16="http://schemas.microsoft.com/office/drawing/2014/main" id="{B528B69A-3482-314C-A32E-AE1F59AACF13}"/>
              </a:ext>
            </a:extLst>
          </p:cNvPr>
          <p:cNvSpPr/>
          <p:nvPr/>
        </p:nvSpPr>
        <p:spPr>
          <a:xfrm>
            <a:off x="5441179" y="3958049"/>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Vessel</a:t>
            </a:r>
          </a:p>
          <a:p>
            <a:pPr algn="ctr"/>
            <a:r>
              <a:rPr lang="en-US" sz="1000" dirty="0">
                <a:solidFill>
                  <a:srgbClr val="FF0000"/>
                </a:solidFill>
              </a:rPr>
              <a:t>Level-5</a:t>
            </a:r>
          </a:p>
        </p:txBody>
      </p:sp>
      <p:sp>
        <p:nvSpPr>
          <p:cNvPr id="46" name="Rectangle 45">
            <a:extLst>
              <a:ext uri="{FF2B5EF4-FFF2-40B4-BE49-F238E27FC236}">
                <a16:creationId xmlns:a16="http://schemas.microsoft.com/office/drawing/2014/main" id="{B45692DF-BD7E-894C-94BD-252107843350}"/>
              </a:ext>
            </a:extLst>
          </p:cNvPr>
          <p:cNvSpPr/>
          <p:nvPr/>
        </p:nvSpPr>
        <p:spPr>
          <a:xfrm>
            <a:off x="5445138" y="4508268"/>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Mirror</a:t>
            </a:r>
          </a:p>
          <a:p>
            <a:pPr algn="ctr"/>
            <a:r>
              <a:rPr lang="en-US" sz="1000" dirty="0">
                <a:solidFill>
                  <a:srgbClr val="FF0000"/>
                </a:solidFill>
              </a:rPr>
              <a:t>Level-5</a:t>
            </a:r>
          </a:p>
        </p:txBody>
      </p:sp>
      <p:sp>
        <p:nvSpPr>
          <p:cNvPr id="47" name="Rectangle 46">
            <a:extLst>
              <a:ext uri="{FF2B5EF4-FFF2-40B4-BE49-F238E27FC236}">
                <a16:creationId xmlns:a16="http://schemas.microsoft.com/office/drawing/2014/main" id="{39ECE6E6-1FDA-4040-9EBA-E7B602DE3510}"/>
              </a:ext>
            </a:extLst>
          </p:cNvPr>
          <p:cNvSpPr/>
          <p:nvPr/>
        </p:nvSpPr>
        <p:spPr>
          <a:xfrm>
            <a:off x="5443158" y="5052559"/>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Readout</a:t>
            </a:r>
          </a:p>
          <a:p>
            <a:pPr algn="ctr"/>
            <a:r>
              <a:rPr lang="en-US" sz="1000" dirty="0">
                <a:solidFill>
                  <a:srgbClr val="FF0000"/>
                </a:solidFill>
              </a:rPr>
              <a:t>Level-5</a:t>
            </a:r>
          </a:p>
        </p:txBody>
      </p:sp>
      <p:cxnSp>
        <p:nvCxnSpPr>
          <p:cNvPr id="48" name="Straight Arrow Connector 47">
            <a:extLst>
              <a:ext uri="{FF2B5EF4-FFF2-40B4-BE49-F238E27FC236}">
                <a16:creationId xmlns:a16="http://schemas.microsoft.com/office/drawing/2014/main" id="{6435AFFE-5747-E24B-9C4F-ECC9220D538A}"/>
              </a:ext>
            </a:extLst>
          </p:cNvPr>
          <p:cNvCxnSpPr>
            <a:cxnSpLocks/>
            <a:endCxn id="25" idx="0"/>
          </p:cNvCxnSpPr>
          <p:nvPr/>
        </p:nvCxnSpPr>
        <p:spPr>
          <a:xfrm flipH="1">
            <a:off x="7516612" y="2081314"/>
            <a:ext cx="90494" cy="26961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C0182293-AE86-8547-B713-78FBE0780659}"/>
              </a:ext>
            </a:extLst>
          </p:cNvPr>
          <p:cNvSpPr/>
          <p:nvPr/>
        </p:nvSpPr>
        <p:spPr>
          <a:xfrm>
            <a:off x="5445137" y="2881353"/>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Cooling</a:t>
            </a:r>
          </a:p>
          <a:p>
            <a:pPr algn="ctr"/>
            <a:r>
              <a:rPr lang="en-US" sz="1000" dirty="0">
                <a:solidFill>
                  <a:srgbClr val="FF0000"/>
                </a:solidFill>
              </a:rPr>
              <a:t>Level-5</a:t>
            </a:r>
          </a:p>
        </p:txBody>
      </p:sp>
      <p:sp>
        <p:nvSpPr>
          <p:cNvPr id="50" name="Rectangle 49">
            <a:extLst>
              <a:ext uri="{FF2B5EF4-FFF2-40B4-BE49-F238E27FC236}">
                <a16:creationId xmlns:a16="http://schemas.microsoft.com/office/drawing/2014/main" id="{D048030D-01C5-1549-B6AD-731D6AC43BCB}"/>
              </a:ext>
            </a:extLst>
          </p:cNvPr>
          <p:cNvSpPr/>
          <p:nvPr/>
        </p:nvSpPr>
        <p:spPr>
          <a:xfrm>
            <a:off x="7503527" y="3015943"/>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Cooling</a:t>
            </a:r>
          </a:p>
          <a:p>
            <a:pPr algn="ctr"/>
            <a:r>
              <a:rPr lang="en-US" sz="1000" dirty="0">
                <a:solidFill>
                  <a:srgbClr val="FF0000"/>
                </a:solidFill>
              </a:rPr>
              <a:t>Level-6</a:t>
            </a:r>
          </a:p>
        </p:txBody>
      </p:sp>
      <p:sp>
        <p:nvSpPr>
          <p:cNvPr id="51" name="Rectangle 50">
            <a:extLst>
              <a:ext uri="{FF2B5EF4-FFF2-40B4-BE49-F238E27FC236}">
                <a16:creationId xmlns:a16="http://schemas.microsoft.com/office/drawing/2014/main" id="{03043228-6708-8B4F-B0B4-7F76805B8898}"/>
              </a:ext>
            </a:extLst>
          </p:cNvPr>
          <p:cNvSpPr/>
          <p:nvPr/>
        </p:nvSpPr>
        <p:spPr>
          <a:xfrm>
            <a:off x="7531236" y="3631479"/>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Readout</a:t>
            </a:r>
          </a:p>
          <a:p>
            <a:pPr algn="ctr"/>
            <a:r>
              <a:rPr lang="en-US" sz="1000" dirty="0">
                <a:solidFill>
                  <a:srgbClr val="FF0000"/>
                </a:solidFill>
              </a:rPr>
              <a:t>Level-6</a:t>
            </a:r>
          </a:p>
        </p:txBody>
      </p:sp>
      <p:sp>
        <p:nvSpPr>
          <p:cNvPr id="52" name="Rectangle 51">
            <a:extLst>
              <a:ext uri="{FF2B5EF4-FFF2-40B4-BE49-F238E27FC236}">
                <a16:creationId xmlns:a16="http://schemas.microsoft.com/office/drawing/2014/main" id="{5C926491-A3C3-7B49-8528-D3523C79A415}"/>
              </a:ext>
            </a:extLst>
          </p:cNvPr>
          <p:cNvSpPr/>
          <p:nvPr/>
        </p:nvSpPr>
        <p:spPr>
          <a:xfrm>
            <a:off x="7018617" y="4235141"/>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Sensor</a:t>
            </a:r>
          </a:p>
          <a:p>
            <a:pPr algn="ctr"/>
            <a:r>
              <a:rPr lang="en-US" sz="1000" dirty="0">
                <a:solidFill>
                  <a:srgbClr val="FF0000"/>
                </a:solidFill>
              </a:rPr>
              <a:t>Level-6</a:t>
            </a:r>
          </a:p>
        </p:txBody>
      </p:sp>
      <p:sp>
        <p:nvSpPr>
          <p:cNvPr id="53" name="Rectangle 52">
            <a:extLst>
              <a:ext uri="{FF2B5EF4-FFF2-40B4-BE49-F238E27FC236}">
                <a16:creationId xmlns:a16="http://schemas.microsoft.com/office/drawing/2014/main" id="{D8BA0C6E-0C62-4B47-9FC7-EFDDA0A945EF}"/>
              </a:ext>
            </a:extLst>
          </p:cNvPr>
          <p:cNvSpPr/>
          <p:nvPr/>
        </p:nvSpPr>
        <p:spPr>
          <a:xfrm>
            <a:off x="8037916" y="4227225"/>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Sensor</a:t>
            </a:r>
          </a:p>
          <a:p>
            <a:pPr algn="ctr"/>
            <a:r>
              <a:rPr lang="en-US" sz="1000" dirty="0">
                <a:solidFill>
                  <a:srgbClr val="FF0000"/>
                </a:solidFill>
              </a:rPr>
              <a:t>Level-6</a:t>
            </a:r>
          </a:p>
        </p:txBody>
      </p:sp>
      <p:sp>
        <p:nvSpPr>
          <p:cNvPr id="54" name="Rectangle 53">
            <a:extLst>
              <a:ext uri="{FF2B5EF4-FFF2-40B4-BE49-F238E27FC236}">
                <a16:creationId xmlns:a16="http://schemas.microsoft.com/office/drawing/2014/main" id="{1E534096-1873-884E-9E54-1FDE2BF6EBC3}"/>
              </a:ext>
            </a:extLst>
          </p:cNvPr>
          <p:cNvSpPr/>
          <p:nvPr/>
        </p:nvSpPr>
        <p:spPr>
          <a:xfrm>
            <a:off x="8035937" y="4813075"/>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Support</a:t>
            </a:r>
          </a:p>
          <a:p>
            <a:pPr algn="ctr"/>
            <a:r>
              <a:rPr lang="en-US" sz="1000" dirty="0"/>
              <a:t>Structure</a:t>
            </a:r>
          </a:p>
          <a:p>
            <a:pPr algn="ctr"/>
            <a:r>
              <a:rPr lang="en-US" sz="1000" dirty="0">
                <a:solidFill>
                  <a:srgbClr val="FF0000"/>
                </a:solidFill>
              </a:rPr>
              <a:t>Level-6</a:t>
            </a:r>
          </a:p>
        </p:txBody>
      </p:sp>
      <p:sp>
        <p:nvSpPr>
          <p:cNvPr id="55" name="Rectangle 54">
            <a:extLst>
              <a:ext uri="{FF2B5EF4-FFF2-40B4-BE49-F238E27FC236}">
                <a16:creationId xmlns:a16="http://schemas.microsoft.com/office/drawing/2014/main" id="{772B5CCA-3A7F-FE44-8258-F4D9C9A51B19}"/>
              </a:ext>
            </a:extLst>
          </p:cNvPr>
          <p:cNvSpPr/>
          <p:nvPr/>
        </p:nvSpPr>
        <p:spPr>
          <a:xfrm>
            <a:off x="7012680" y="4817033"/>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Support</a:t>
            </a:r>
          </a:p>
          <a:p>
            <a:pPr algn="ctr"/>
            <a:r>
              <a:rPr lang="en-US" sz="1000" dirty="0"/>
              <a:t>Structure</a:t>
            </a:r>
          </a:p>
          <a:p>
            <a:pPr algn="ctr"/>
            <a:r>
              <a:rPr lang="en-US" sz="1000" dirty="0">
                <a:solidFill>
                  <a:srgbClr val="FF0000"/>
                </a:solidFill>
              </a:rPr>
              <a:t>Level-6</a:t>
            </a:r>
          </a:p>
        </p:txBody>
      </p:sp>
      <p:cxnSp>
        <p:nvCxnSpPr>
          <p:cNvPr id="56" name="Straight Arrow Connector 55">
            <a:extLst>
              <a:ext uri="{FF2B5EF4-FFF2-40B4-BE49-F238E27FC236}">
                <a16:creationId xmlns:a16="http://schemas.microsoft.com/office/drawing/2014/main" id="{C9DD5362-08F0-0449-BF79-B89663E0D698}"/>
              </a:ext>
            </a:extLst>
          </p:cNvPr>
          <p:cNvCxnSpPr>
            <a:cxnSpLocks/>
            <a:endCxn id="50" idx="0"/>
          </p:cNvCxnSpPr>
          <p:nvPr/>
        </p:nvCxnSpPr>
        <p:spPr>
          <a:xfrm>
            <a:off x="7510125" y="2839356"/>
            <a:ext cx="475564" cy="17658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CD4392E4-BB50-464C-8CFA-A49E8605F01C}"/>
              </a:ext>
            </a:extLst>
          </p:cNvPr>
          <p:cNvCxnSpPr>
            <a:cxnSpLocks/>
            <a:endCxn id="50" idx="0"/>
          </p:cNvCxnSpPr>
          <p:nvPr/>
        </p:nvCxnSpPr>
        <p:spPr>
          <a:xfrm flipH="1">
            <a:off x="7985689" y="2837377"/>
            <a:ext cx="442794" cy="17856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DA99168-2A1E-FA48-BDB4-7C3729D21766}"/>
              </a:ext>
            </a:extLst>
          </p:cNvPr>
          <p:cNvCxnSpPr>
            <a:cxnSpLocks/>
          </p:cNvCxnSpPr>
          <p:nvPr/>
        </p:nvCxnSpPr>
        <p:spPr>
          <a:xfrm>
            <a:off x="8574945" y="2841336"/>
            <a:ext cx="0" cy="13803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6D05CF9D-1C9E-7F45-B080-66CF44CCD61D}"/>
              </a:ext>
            </a:extLst>
          </p:cNvPr>
          <p:cNvCxnSpPr>
            <a:cxnSpLocks/>
          </p:cNvCxnSpPr>
          <p:nvPr/>
        </p:nvCxnSpPr>
        <p:spPr>
          <a:xfrm>
            <a:off x="7450748" y="2851232"/>
            <a:ext cx="0" cy="13803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423346EC-2E62-244A-9DCB-E6E01631C5B2}"/>
              </a:ext>
            </a:extLst>
          </p:cNvPr>
          <p:cNvSpPr txBox="1"/>
          <p:nvPr/>
        </p:nvSpPr>
        <p:spPr>
          <a:xfrm>
            <a:off x="7463642" y="5272645"/>
            <a:ext cx="1090555" cy="369332"/>
          </a:xfrm>
          <a:prstGeom prst="rect">
            <a:avLst/>
          </a:prstGeom>
          <a:noFill/>
        </p:spPr>
        <p:txBody>
          <a:bodyPr wrap="none" rtlCol="0">
            <a:spAutoFit/>
          </a:bodyPr>
          <a:lstStyle/>
          <a:p>
            <a:r>
              <a:rPr lang="en-US" dirty="0"/>
              <a:t>and more</a:t>
            </a:r>
          </a:p>
        </p:txBody>
      </p:sp>
      <p:sp>
        <p:nvSpPr>
          <p:cNvPr id="60" name="TextBox 59">
            <a:extLst>
              <a:ext uri="{FF2B5EF4-FFF2-40B4-BE49-F238E27FC236}">
                <a16:creationId xmlns:a16="http://schemas.microsoft.com/office/drawing/2014/main" id="{1C41CC6A-D353-FA47-987D-87B3B8B94B4A}"/>
              </a:ext>
            </a:extLst>
          </p:cNvPr>
          <p:cNvSpPr txBox="1"/>
          <p:nvPr/>
        </p:nvSpPr>
        <p:spPr>
          <a:xfrm>
            <a:off x="5413168" y="5502234"/>
            <a:ext cx="1090555" cy="369332"/>
          </a:xfrm>
          <a:prstGeom prst="rect">
            <a:avLst/>
          </a:prstGeom>
          <a:noFill/>
        </p:spPr>
        <p:txBody>
          <a:bodyPr wrap="none" rtlCol="0">
            <a:spAutoFit/>
          </a:bodyPr>
          <a:lstStyle/>
          <a:p>
            <a:r>
              <a:rPr lang="en-US" dirty="0"/>
              <a:t>and more</a:t>
            </a:r>
          </a:p>
        </p:txBody>
      </p:sp>
      <p:sp>
        <p:nvSpPr>
          <p:cNvPr id="61" name="TextBox 60">
            <a:extLst>
              <a:ext uri="{FF2B5EF4-FFF2-40B4-BE49-F238E27FC236}">
                <a16:creationId xmlns:a16="http://schemas.microsoft.com/office/drawing/2014/main" id="{5D68A042-CB78-5640-9DF5-A0F929D2BF80}"/>
              </a:ext>
            </a:extLst>
          </p:cNvPr>
          <p:cNvSpPr txBox="1"/>
          <p:nvPr/>
        </p:nvSpPr>
        <p:spPr>
          <a:xfrm>
            <a:off x="2741222" y="3976255"/>
            <a:ext cx="1090555" cy="369332"/>
          </a:xfrm>
          <a:prstGeom prst="rect">
            <a:avLst/>
          </a:prstGeom>
          <a:noFill/>
        </p:spPr>
        <p:txBody>
          <a:bodyPr wrap="none" rtlCol="0">
            <a:spAutoFit/>
          </a:bodyPr>
          <a:lstStyle/>
          <a:p>
            <a:r>
              <a:rPr lang="en-US" dirty="0"/>
              <a:t>and more</a:t>
            </a:r>
          </a:p>
        </p:txBody>
      </p:sp>
      <p:sp>
        <p:nvSpPr>
          <p:cNvPr id="62" name="Rectangle 61">
            <a:extLst>
              <a:ext uri="{FF2B5EF4-FFF2-40B4-BE49-F238E27FC236}">
                <a16:creationId xmlns:a16="http://schemas.microsoft.com/office/drawing/2014/main" id="{D5DE36ED-D539-8646-B73A-D0A696DEA70C}"/>
              </a:ext>
            </a:extLst>
          </p:cNvPr>
          <p:cNvSpPr/>
          <p:nvPr/>
        </p:nvSpPr>
        <p:spPr>
          <a:xfrm>
            <a:off x="2816732" y="5098081"/>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Aerogel</a:t>
            </a:r>
          </a:p>
          <a:p>
            <a:pPr algn="ctr"/>
            <a:r>
              <a:rPr lang="en-US" sz="1000" dirty="0">
                <a:solidFill>
                  <a:srgbClr val="FF0000"/>
                </a:solidFill>
              </a:rPr>
              <a:t>Level-5</a:t>
            </a:r>
          </a:p>
        </p:txBody>
      </p:sp>
      <p:cxnSp>
        <p:nvCxnSpPr>
          <p:cNvPr id="63" name="Straight Arrow Connector 62">
            <a:extLst>
              <a:ext uri="{FF2B5EF4-FFF2-40B4-BE49-F238E27FC236}">
                <a16:creationId xmlns:a16="http://schemas.microsoft.com/office/drawing/2014/main" id="{27C27EE7-7A15-BF49-9536-92C080CFBA6D}"/>
              </a:ext>
            </a:extLst>
          </p:cNvPr>
          <p:cNvCxnSpPr>
            <a:cxnSpLocks/>
            <a:endCxn id="62" idx="0"/>
          </p:cNvCxnSpPr>
          <p:nvPr/>
        </p:nvCxnSpPr>
        <p:spPr>
          <a:xfrm flipH="1">
            <a:off x="3298894" y="2070709"/>
            <a:ext cx="2210728" cy="302737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064E064C-90D2-6140-AD72-B42E5C5DD4DA}"/>
              </a:ext>
            </a:extLst>
          </p:cNvPr>
          <p:cNvCxnSpPr>
            <a:cxnSpLocks/>
            <a:endCxn id="62" idx="0"/>
          </p:cNvCxnSpPr>
          <p:nvPr/>
        </p:nvCxnSpPr>
        <p:spPr>
          <a:xfrm>
            <a:off x="1511596" y="2080605"/>
            <a:ext cx="1787298" cy="301747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FB3364BC-3DDE-564D-955F-18FF5FEA442D}"/>
              </a:ext>
            </a:extLst>
          </p:cNvPr>
          <p:cNvSpPr/>
          <p:nvPr/>
        </p:nvSpPr>
        <p:spPr>
          <a:xfrm>
            <a:off x="600005" y="4003575"/>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Vessel / Boxes</a:t>
            </a:r>
          </a:p>
          <a:p>
            <a:pPr algn="ctr"/>
            <a:r>
              <a:rPr lang="en-US" sz="1000" dirty="0">
                <a:solidFill>
                  <a:srgbClr val="FF0000"/>
                </a:solidFill>
              </a:rPr>
              <a:t>Level-5</a:t>
            </a:r>
          </a:p>
        </p:txBody>
      </p:sp>
      <p:sp>
        <p:nvSpPr>
          <p:cNvPr id="70" name="Rectangle 69">
            <a:extLst>
              <a:ext uri="{FF2B5EF4-FFF2-40B4-BE49-F238E27FC236}">
                <a16:creationId xmlns:a16="http://schemas.microsoft.com/office/drawing/2014/main" id="{58E25932-8C1B-4747-8A39-EB6C896EA36D}"/>
              </a:ext>
            </a:extLst>
          </p:cNvPr>
          <p:cNvSpPr/>
          <p:nvPr/>
        </p:nvSpPr>
        <p:spPr>
          <a:xfrm>
            <a:off x="603964" y="4553794"/>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Mirror /F-Lens</a:t>
            </a:r>
          </a:p>
          <a:p>
            <a:pPr algn="ctr"/>
            <a:r>
              <a:rPr lang="en-US" sz="1000" dirty="0">
                <a:solidFill>
                  <a:srgbClr val="FF0000"/>
                </a:solidFill>
              </a:rPr>
              <a:t>Level-5</a:t>
            </a:r>
          </a:p>
        </p:txBody>
      </p:sp>
      <p:sp>
        <p:nvSpPr>
          <p:cNvPr id="71" name="Rectangle 70">
            <a:extLst>
              <a:ext uri="{FF2B5EF4-FFF2-40B4-BE49-F238E27FC236}">
                <a16:creationId xmlns:a16="http://schemas.microsoft.com/office/drawing/2014/main" id="{8662F61F-6DA0-144A-A90E-E1E20CA0D244}"/>
              </a:ext>
            </a:extLst>
          </p:cNvPr>
          <p:cNvSpPr/>
          <p:nvPr/>
        </p:nvSpPr>
        <p:spPr>
          <a:xfrm>
            <a:off x="607921" y="3471165"/>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Readout</a:t>
            </a:r>
          </a:p>
          <a:p>
            <a:pPr algn="ctr"/>
            <a:r>
              <a:rPr lang="en-US" sz="1000" dirty="0">
                <a:solidFill>
                  <a:srgbClr val="FF0000"/>
                </a:solidFill>
              </a:rPr>
              <a:t>Level-5</a:t>
            </a:r>
          </a:p>
        </p:txBody>
      </p:sp>
      <p:sp>
        <p:nvSpPr>
          <p:cNvPr id="72" name="Rectangle 71">
            <a:extLst>
              <a:ext uri="{FF2B5EF4-FFF2-40B4-BE49-F238E27FC236}">
                <a16:creationId xmlns:a16="http://schemas.microsoft.com/office/drawing/2014/main" id="{599997EC-2C9F-3044-9B9F-DABF697356B2}"/>
              </a:ext>
            </a:extLst>
          </p:cNvPr>
          <p:cNvSpPr/>
          <p:nvPr/>
        </p:nvSpPr>
        <p:spPr>
          <a:xfrm>
            <a:off x="603963" y="2926879"/>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Cooling</a:t>
            </a:r>
          </a:p>
          <a:p>
            <a:pPr algn="ctr"/>
            <a:r>
              <a:rPr lang="en-US" sz="1000" dirty="0">
                <a:solidFill>
                  <a:srgbClr val="FF0000"/>
                </a:solidFill>
              </a:rPr>
              <a:t>Level-5</a:t>
            </a:r>
          </a:p>
        </p:txBody>
      </p:sp>
      <p:sp>
        <p:nvSpPr>
          <p:cNvPr id="73" name="Rectangle 72">
            <a:extLst>
              <a:ext uri="{FF2B5EF4-FFF2-40B4-BE49-F238E27FC236}">
                <a16:creationId xmlns:a16="http://schemas.microsoft.com/office/drawing/2014/main" id="{79AE63E5-C277-4D4E-948C-0DAD53C7C1A7}"/>
              </a:ext>
            </a:extLst>
          </p:cNvPr>
          <p:cNvSpPr/>
          <p:nvPr/>
        </p:nvSpPr>
        <p:spPr>
          <a:xfrm>
            <a:off x="598025" y="5100062"/>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Support</a:t>
            </a:r>
          </a:p>
          <a:p>
            <a:pPr algn="ctr"/>
            <a:r>
              <a:rPr lang="en-US" sz="1000" dirty="0"/>
              <a:t>Structure</a:t>
            </a:r>
          </a:p>
          <a:p>
            <a:pPr algn="ctr"/>
            <a:r>
              <a:rPr lang="en-US" sz="1000" dirty="0">
                <a:solidFill>
                  <a:srgbClr val="FF0000"/>
                </a:solidFill>
              </a:rPr>
              <a:t>Level-6</a:t>
            </a:r>
          </a:p>
        </p:txBody>
      </p:sp>
      <p:cxnSp>
        <p:nvCxnSpPr>
          <p:cNvPr id="74" name="Straight Arrow Connector 73">
            <a:extLst>
              <a:ext uri="{FF2B5EF4-FFF2-40B4-BE49-F238E27FC236}">
                <a16:creationId xmlns:a16="http://schemas.microsoft.com/office/drawing/2014/main" id="{ADFC99F1-2146-7F49-9329-632171F777D7}"/>
              </a:ext>
            </a:extLst>
          </p:cNvPr>
          <p:cNvCxnSpPr>
            <a:cxnSpLocks/>
          </p:cNvCxnSpPr>
          <p:nvPr/>
        </p:nvCxnSpPr>
        <p:spPr>
          <a:xfrm>
            <a:off x="1074188" y="2058832"/>
            <a:ext cx="6701" cy="29760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D752EA8F-F50E-C842-9FA7-D4C90CFA74AD}"/>
              </a:ext>
            </a:extLst>
          </p:cNvPr>
          <p:cNvSpPr/>
          <p:nvPr/>
        </p:nvSpPr>
        <p:spPr>
          <a:xfrm>
            <a:off x="2751419" y="3471159"/>
            <a:ext cx="964323"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Readout</a:t>
            </a:r>
          </a:p>
          <a:p>
            <a:pPr algn="ctr"/>
            <a:r>
              <a:rPr lang="en-US" sz="1000" dirty="0">
                <a:solidFill>
                  <a:srgbClr val="FF0000"/>
                </a:solidFill>
              </a:rPr>
              <a:t>Level-5</a:t>
            </a:r>
          </a:p>
        </p:txBody>
      </p:sp>
      <p:sp>
        <p:nvSpPr>
          <p:cNvPr id="79" name="Rectangle 78">
            <a:extLst>
              <a:ext uri="{FF2B5EF4-FFF2-40B4-BE49-F238E27FC236}">
                <a16:creationId xmlns:a16="http://schemas.microsoft.com/office/drawing/2014/main" id="{86ABF352-AE6A-054E-B315-0205B4AEF0E3}"/>
              </a:ext>
            </a:extLst>
          </p:cNvPr>
          <p:cNvSpPr/>
          <p:nvPr/>
        </p:nvSpPr>
        <p:spPr>
          <a:xfrm>
            <a:off x="602151" y="2386125"/>
            <a:ext cx="957476" cy="48768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Photonsensors</a:t>
            </a:r>
            <a:endParaRPr lang="en-US" sz="1000" dirty="0"/>
          </a:p>
          <a:p>
            <a:pPr algn="ctr"/>
            <a:r>
              <a:rPr lang="en-US" sz="1000" dirty="0">
                <a:solidFill>
                  <a:srgbClr val="FF0000"/>
                </a:solidFill>
              </a:rPr>
              <a:t>Level-5</a:t>
            </a:r>
          </a:p>
        </p:txBody>
      </p:sp>
      <p:sp>
        <p:nvSpPr>
          <p:cNvPr id="82" name="TextBox 81">
            <a:extLst>
              <a:ext uri="{FF2B5EF4-FFF2-40B4-BE49-F238E27FC236}">
                <a16:creationId xmlns:a16="http://schemas.microsoft.com/office/drawing/2014/main" id="{B2BDBD4F-FC28-274B-928D-4BA65EF21910}"/>
              </a:ext>
            </a:extLst>
          </p:cNvPr>
          <p:cNvSpPr txBox="1"/>
          <p:nvPr/>
        </p:nvSpPr>
        <p:spPr>
          <a:xfrm>
            <a:off x="506683" y="5541814"/>
            <a:ext cx="1090555" cy="369332"/>
          </a:xfrm>
          <a:prstGeom prst="rect">
            <a:avLst/>
          </a:prstGeom>
          <a:noFill/>
        </p:spPr>
        <p:txBody>
          <a:bodyPr wrap="none" rtlCol="0">
            <a:spAutoFit/>
          </a:bodyPr>
          <a:lstStyle/>
          <a:p>
            <a:r>
              <a:rPr lang="en-US" dirty="0"/>
              <a:t>and more</a:t>
            </a:r>
          </a:p>
        </p:txBody>
      </p:sp>
      <p:cxnSp>
        <p:nvCxnSpPr>
          <p:cNvPr id="84" name="Straight Arrow Connector 83">
            <a:extLst>
              <a:ext uri="{FF2B5EF4-FFF2-40B4-BE49-F238E27FC236}">
                <a16:creationId xmlns:a16="http://schemas.microsoft.com/office/drawing/2014/main" id="{7663F282-F133-2845-A6CD-E5AD063262B7}"/>
              </a:ext>
            </a:extLst>
          </p:cNvPr>
          <p:cNvCxnSpPr>
            <a:cxnSpLocks/>
            <a:stCxn id="79" idx="3"/>
          </p:cNvCxnSpPr>
          <p:nvPr/>
        </p:nvCxnSpPr>
        <p:spPr>
          <a:xfrm>
            <a:off x="1559627" y="2629965"/>
            <a:ext cx="1153885"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8C2DBC6B-1775-D84D-AB46-63C94AECD970}"/>
              </a:ext>
            </a:extLst>
          </p:cNvPr>
          <p:cNvSpPr txBox="1"/>
          <p:nvPr/>
        </p:nvSpPr>
        <p:spPr>
          <a:xfrm>
            <a:off x="1695882" y="2357252"/>
            <a:ext cx="973343" cy="738664"/>
          </a:xfrm>
          <a:prstGeom prst="rect">
            <a:avLst/>
          </a:prstGeom>
          <a:noFill/>
        </p:spPr>
        <p:txBody>
          <a:bodyPr wrap="none" rtlCol="0">
            <a:spAutoFit/>
          </a:bodyPr>
          <a:lstStyle/>
          <a:p>
            <a:pPr algn="ctr"/>
            <a:r>
              <a:rPr lang="en-US" sz="1400" dirty="0"/>
              <a:t>can be </a:t>
            </a:r>
          </a:p>
          <a:p>
            <a:pPr algn="ctr"/>
            <a:r>
              <a:rPr lang="en-US" sz="1400" dirty="0"/>
              <a:t>the same</a:t>
            </a:r>
          </a:p>
          <a:p>
            <a:pPr algn="ctr"/>
            <a:r>
              <a:rPr lang="en-US" sz="1400" dirty="0">
                <a:sym typeface="Wingdings" pitchFamily="2" charset="2"/>
              </a:rPr>
              <a:t> one WP</a:t>
            </a:r>
            <a:endParaRPr lang="en-US" sz="1400" dirty="0"/>
          </a:p>
        </p:txBody>
      </p:sp>
      <p:cxnSp>
        <p:nvCxnSpPr>
          <p:cNvPr id="90" name="Straight Arrow Connector 89">
            <a:extLst>
              <a:ext uri="{FF2B5EF4-FFF2-40B4-BE49-F238E27FC236}">
                <a16:creationId xmlns:a16="http://schemas.microsoft.com/office/drawing/2014/main" id="{A1167A31-82ED-0A4B-AD12-0760A2716A92}"/>
              </a:ext>
            </a:extLst>
          </p:cNvPr>
          <p:cNvCxnSpPr>
            <a:cxnSpLocks/>
          </p:cNvCxnSpPr>
          <p:nvPr/>
        </p:nvCxnSpPr>
        <p:spPr>
          <a:xfrm>
            <a:off x="1593273" y="3684889"/>
            <a:ext cx="1153885"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843FB878-5DEC-0343-B473-1B553386E83D}"/>
              </a:ext>
            </a:extLst>
          </p:cNvPr>
          <p:cNvSpPr txBox="1"/>
          <p:nvPr/>
        </p:nvSpPr>
        <p:spPr>
          <a:xfrm>
            <a:off x="1612510" y="3471552"/>
            <a:ext cx="1207382" cy="600164"/>
          </a:xfrm>
          <a:prstGeom prst="rect">
            <a:avLst/>
          </a:prstGeom>
          <a:noFill/>
        </p:spPr>
        <p:txBody>
          <a:bodyPr wrap="none" rtlCol="0">
            <a:spAutoFit/>
          </a:bodyPr>
          <a:lstStyle/>
          <a:p>
            <a:pPr algn="ctr"/>
            <a:r>
              <a:rPr lang="en-US" sz="1100" dirty="0"/>
              <a:t>merge</a:t>
            </a:r>
          </a:p>
          <a:p>
            <a:pPr algn="ctr"/>
            <a:r>
              <a:rPr lang="en-US" sz="1100" dirty="0"/>
              <a:t>if PS are the same</a:t>
            </a:r>
          </a:p>
          <a:p>
            <a:pPr algn="ctr"/>
            <a:r>
              <a:rPr lang="en-US" sz="1100" dirty="0">
                <a:sym typeface="Wingdings" pitchFamily="2" charset="2"/>
              </a:rPr>
              <a:t> one WP</a:t>
            </a:r>
            <a:endParaRPr lang="en-US" sz="1100" dirty="0"/>
          </a:p>
        </p:txBody>
      </p:sp>
    </p:spTree>
    <p:extLst>
      <p:ext uri="{BB962C8B-B14F-4D97-AF65-F5344CB8AC3E}">
        <p14:creationId xmlns:p14="http://schemas.microsoft.com/office/powerpoint/2010/main" val="2807677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654BE-7C17-A24E-BFCE-8DA837CA2FDA}"/>
              </a:ext>
            </a:extLst>
          </p:cNvPr>
          <p:cNvSpPr>
            <a:spLocks noGrp="1"/>
          </p:cNvSpPr>
          <p:nvPr>
            <p:ph type="title"/>
          </p:nvPr>
        </p:nvSpPr>
        <p:spPr>
          <a:xfrm>
            <a:off x="243840" y="21371"/>
            <a:ext cx="8308322" cy="582845"/>
          </a:xfrm>
        </p:spPr>
        <p:txBody>
          <a:bodyPr>
            <a:normAutofit/>
          </a:bodyPr>
          <a:lstStyle/>
          <a:p>
            <a:r>
              <a:rPr lang="en-US" sz="3200" dirty="0"/>
              <a:t>Concerns with the Management Structure</a:t>
            </a:r>
          </a:p>
        </p:txBody>
      </p:sp>
      <p:sp>
        <p:nvSpPr>
          <p:cNvPr id="3" name="Slide Number Placeholder 2">
            <a:extLst>
              <a:ext uri="{FF2B5EF4-FFF2-40B4-BE49-F238E27FC236}">
                <a16:creationId xmlns:a16="http://schemas.microsoft.com/office/drawing/2014/main" id="{12C6BE38-021B-264E-A9A1-525358D0E157}"/>
              </a:ext>
            </a:extLst>
          </p:cNvPr>
          <p:cNvSpPr>
            <a:spLocks noGrp="1"/>
          </p:cNvSpPr>
          <p:nvPr>
            <p:ph type="sldNum" sz="quarter" idx="12"/>
          </p:nvPr>
        </p:nvSpPr>
        <p:spPr/>
        <p:txBody>
          <a:bodyPr/>
          <a:lstStyle/>
          <a:p>
            <a:fld id="{893C5830-40F3-F04E-B2E3-10E6672BA8FF}" type="slidenum">
              <a:rPr lang="en-US" smtClean="0"/>
              <a:t>9</a:t>
            </a:fld>
            <a:endParaRPr lang="en-US" dirty="0"/>
          </a:p>
        </p:txBody>
      </p:sp>
      <p:sp>
        <p:nvSpPr>
          <p:cNvPr id="4" name="TextBox 3">
            <a:extLst>
              <a:ext uri="{FF2B5EF4-FFF2-40B4-BE49-F238E27FC236}">
                <a16:creationId xmlns:a16="http://schemas.microsoft.com/office/drawing/2014/main" id="{4AA052A5-F3B0-20A5-F6E4-491E98FCB035}"/>
              </a:ext>
            </a:extLst>
          </p:cNvPr>
          <p:cNvSpPr txBox="1"/>
          <p:nvPr/>
        </p:nvSpPr>
        <p:spPr>
          <a:xfrm>
            <a:off x="132931" y="368369"/>
            <a:ext cx="8810772" cy="6155531"/>
          </a:xfrm>
          <a:prstGeom prst="rect">
            <a:avLst/>
          </a:prstGeom>
          <a:noFill/>
        </p:spPr>
        <p:txBody>
          <a:bodyPr wrap="square" rtlCol="0">
            <a:spAutoFit/>
          </a:bodyPr>
          <a:lstStyle/>
          <a:p>
            <a:pPr>
              <a:spcAft>
                <a:spcPts val="600"/>
              </a:spcAft>
              <a:buClr>
                <a:srgbClr val="0432FF"/>
              </a:buClr>
            </a:pPr>
            <a:endParaRPr lang="en-US" sz="1600" dirty="0">
              <a:latin typeface="Arial" panose="020B0604020202020204" pitchFamily="34" charset="0"/>
              <a:cs typeface="Arial" panose="020B0604020202020204" pitchFamily="34" charset="0"/>
            </a:endParaRP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proposed structure is too rigid </a:t>
            </a:r>
            <a:r>
              <a:rPr lang="en-US" sz="1600" b="1" dirty="0">
                <a:latin typeface="Arial" panose="020B0604020202020204" pitchFamily="34" charset="0"/>
                <a:cs typeface="Arial" panose="020B0604020202020204" pitchFamily="34" charset="0"/>
              </a:rPr>
              <a:t>at this stage of the project</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New groups will still want to come in and see a role for them</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If country &lt;A&gt; will assume a large in-kind contribution to a detector system, they will expect to see a lead role (DSL/DSTC).</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Lack of a lean yet integrated structure, where EIC is an integrated system to the extreme</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The EIC has some 25+ different detector technologies – in the structure these all (or nearly all) have their own DSC’s (about 20 proposed), with an DSL/DSTC each. That is 40 people.</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Many detector technologies have things in common (frames, space, sub-technologies, aerogels, sensors, etc.).</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That implies a need for cross-cutting teams, or working groups, as included in the structure – but our experience from various earlier meetings are that these are the higher priority to maintain integration at a stage of still limited workforce</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All have to interface with readout electronics/DAQ in a streaming readout assumption. This is assumed to come from an electronics, readout &amp; DAQ working group.</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Beyond DSC’s and task forces/working groups, there is assumed to be horizontal communication but that puts a lot of burden on people to ensure this happens, who do you exactly include, and then a technical and integration council – but the latter includes ~50 people.</a:t>
            </a:r>
          </a:p>
          <a:p>
            <a:pPr marL="742950" lvl="1" indent="-285750">
              <a:spcAft>
                <a:spcPts val="600"/>
              </a:spcAft>
              <a:buClr>
                <a:srgbClr val="0432FF"/>
              </a:buClr>
              <a:buFont typeface="Courier New" panose="02070309020205020404" pitchFamily="49" charset="0"/>
              <a:buChar char="o"/>
            </a:pPr>
            <a:r>
              <a:rPr lang="en-US" sz="1400" dirty="0">
                <a:latin typeface="Arial" panose="020B0604020202020204" pitchFamily="34" charset="0"/>
                <a:cs typeface="Arial" panose="020B0604020202020204" pitchFamily="34" charset="0"/>
              </a:rPr>
              <a:t>So beyond the technical and integration council, which is not a practical body for many integration questions, where do we go?</a:t>
            </a:r>
          </a:p>
          <a:p>
            <a:pPr marL="285750" indent="-285750">
              <a:spcAft>
                <a:spcPts val="600"/>
              </a:spcAft>
              <a:buClr>
                <a:srgbClr val="0432FF"/>
              </a:buClr>
              <a:buFont typeface="Wingdings" panose="05000000000000000000" pitchFamily="2" charset="2"/>
              <a:buChar char="q"/>
            </a:pPr>
            <a:r>
              <a:rPr lang="en-US" sz="1600" dirty="0">
                <a:latin typeface="Arial" panose="020B0604020202020204" pitchFamily="34" charset="0"/>
                <a:cs typeface="Arial" panose="020B0604020202020204" pitchFamily="34" charset="0"/>
              </a:rPr>
              <a:t>The concern of not timely decisions on integration and selection questions – who has the authority to answer technical questions that may need answers within a day once the project is nearing its CD-3A and CD-2/CD-3 gates, and beyond?</a:t>
            </a:r>
          </a:p>
        </p:txBody>
      </p:sp>
    </p:spTree>
    <p:extLst>
      <p:ext uri="{BB962C8B-B14F-4D97-AF65-F5344CB8AC3E}">
        <p14:creationId xmlns:p14="http://schemas.microsoft.com/office/powerpoint/2010/main" val="33268442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BNL-TJNAF March 11 Meeting DRAFTv3.pptx" id="{46AF6D6A-4294-4B22-94CD-AA52460A2916}" vid="{4162AC15-BCCC-4400-91DD-5CAEFA6AE1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DBEAD70EAE274A9CB120AA87B60764" ma:contentTypeVersion="8" ma:contentTypeDescription="Create a new document." ma:contentTypeScope="" ma:versionID="33a7afeecd0e21aeec922d0810b20a29">
  <xsd:schema xmlns:xsd="http://www.w3.org/2001/XMLSchema" xmlns:xs="http://www.w3.org/2001/XMLSchema" xmlns:p="http://schemas.microsoft.com/office/2006/metadata/properties" xmlns:ns2="ec2b3955-b7cd-48fd-80d5-fd3efbb6f44b" targetNamespace="http://schemas.microsoft.com/office/2006/metadata/properties" ma:root="true" ma:fieldsID="bdca1b9efceb95fc3541d3a5727325f3" ns2:_="">
    <xsd:import namespace="ec2b3955-b7cd-48fd-80d5-fd3efbb6f44b"/>
    <xsd:element name="properties">
      <xsd:complexType>
        <xsd:sequence>
          <xsd:element name="documentManagement">
            <xsd:complexType>
              <xsd:all>
                <xsd:element ref="ns2:_x0023_" minOccurs="0"/>
                <xsd:element ref="ns2:Presenter_x0028_s_x0029_"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2b3955-b7cd-48fd-80d5-fd3efbb6f44b" elementFormDefault="qualified">
    <xsd:import namespace="http://schemas.microsoft.com/office/2006/documentManagement/types"/>
    <xsd:import namespace="http://schemas.microsoft.com/office/infopath/2007/PartnerControls"/>
    <xsd:element name="_x0023_" ma:index="8" nillable="true" ma:displayName="#" ma:internalName="_x0023_">
      <xsd:simpleType>
        <xsd:restriction base="dms:Text">
          <xsd:maxLength value="255"/>
        </xsd:restriction>
      </xsd:simpleType>
    </xsd:element>
    <xsd:element name="Presenter_x0028_s_x0029_" ma:index="9" nillable="true" ma:displayName="Presenter(s)" ma:format="Dropdown" ma:internalName="Presenter_x0028_s_x0029_">
      <xsd:simpleType>
        <xsd:restriction base="dms:Text">
          <xsd:maxLength value="25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0023_ xmlns="ec2b3955-b7cd-48fd-80d5-fd3efbb6f44b" xsi:nil="true"/>
    <Presenter_x0028_s_x0029_ xmlns="ec2b3955-b7cd-48fd-80d5-fd3efbb6f44b">R. Ent / E. Aschenauer</Presenter_x0028_s_x0029_>
  </documentManagement>
</p:properties>
</file>

<file path=customXml/itemProps1.xml><?xml version="1.0" encoding="utf-8"?>
<ds:datastoreItem xmlns:ds="http://schemas.openxmlformats.org/officeDocument/2006/customXml" ds:itemID="{86C5E899-D38C-4BB2-B3F7-9524909020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2b3955-b7cd-48fd-80d5-fd3efbb6f4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F5CC8D-D5D4-46AE-BC87-A9F5EE92E875}">
  <ds:schemaRefs>
    <ds:schemaRef ds:uri="http://schemas.microsoft.com/sharepoint/v3/contenttype/forms"/>
  </ds:schemaRefs>
</ds:datastoreItem>
</file>

<file path=customXml/itemProps3.xml><?xml version="1.0" encoding="utf-8"?>
<ds:datastoreItem xmlns:ds="http://schemas.openxmlformats.org/officeDocument/2006/customXml" ds:itemID="{DDE98C05-5760-4FD2-B85E-2A9CB1A90B2B}">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ec2b3955-b7cd-48fd-80d5-fd3efbb6f44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7730</TotalTime>
  <Words>1546</Words>
  <Application>Microsoft Macintosh PowerPoint</Application>
  <PresentationFormat>On-screen Show (4:3)</PresentationFormat>
  <Paragraphs>278</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Wingdings</vt:lpstr>
      <vt:lpstr>Office Theme</vt:lpstr>
      <vt:lpstr>EIC Project Update </vt:lpstr>
      <vt:lpstr>Project Schedule</vt:lpstr>
      <vt:lpstr>EIC Project – Path to CD-3A and CD-2/3</vt:lpstr>
      <vt:lpstr>The Integrated Change Control Process</vt:lpstr>
      <vt:lpstr>A Tale Of Two Perceptions</vt:lpstr>
      <vt:lpstr>General remarks about the Collaboration Structure</vt:lpstr>
      <vt:lpstr>Collaboration – Project </vt:lpstr>
      <vt:lpstr>Collaboration – Project </vt:lpstr>
      <vt:lpstr>Concerns with the Management Structure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for EIC Project Support Division</dc:title>
  <dc:creator>Hatton, Diane</dc:creator>
  <cp:lastModifiedBy>Elke-Caroline Aschenauer</cp:lastModifiedBy>
  <cp:revision>146</cp:revision>
  <dcterms:created xsi:type="dcterms:W3CDTF">2020-09-28T13:10:10Z</dcterms:created>
  <dcterms:modified xsi:type="dcterms:W3CDTF">2023-03-24T02:07:17Z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0x0101009BDBEAD70EAE274A9CB120AA87B60764</vt:lpwstr>
  </property>
  <property fmtid="{D5CDD505-2E9C-101B-9397-08002B2CF9AE}" pid="3" name="MediaServiceImageTags">
    <vt:lpwstr/>
  </property>
</Properties>
</file>