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E3D4-AF54-40F8-A5CF-4D1AE523D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4A2DC-67E2-4627-BA60-354F2E60E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C1C10-BB9B-485A-A834-A752056D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7125-4863-469C-B5E9-99827A9379A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6457E-C80D-4B61-A645-072C70484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8074A-D0BE-43CF-A2B9-10F1FE7F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3E-4BFD-446A-8737-FA53E37C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7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B811-630E-4726-8989-94D121CD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FF897-B471-4582-8AEF-F4FDC729F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00E4C-9C0C-418F-BF1A-513EE944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7125-4863-469C-B5E9-99827A9379A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34F53-5593-472B-B8A8-65917B1D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D5368-4E02-41CD-BA7F-A6330DA0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3E-4BFD-446A-8737-FA53E37C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4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3062E-52A5-4A8C-B65F-51067606D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C53A5-29E1-40B3-9D7D-DE9C88CA3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DB737-34A3-46B6-98BE-321194B6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7125-4863-469C-B5E9-99827A9379A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87213-2D3E-42FA-8483-CF2130B2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B528A-0F05-492A-92AB-0AA838CE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3E-4BFD-446A-8737-FA53E37C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6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D818-CCF7-44F5-B32F-DD2E3A0E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7D36-ACCB-45A3-9E05-A10A434BA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A45F-A6AC-4936-8BAD-6BFD1EA0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7125-4863-469C-B5E9-99827A9379A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5D2B6-9ED3-44B3-A36C-C150030E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4C1E-7D72-40A8-AC12-D6424AD8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3E-4BFD-446A-8737-FA53E37C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0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E2D9-8479-48E6-9FA9-949393A4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F5509-2418-43AC-B6B4-49FFFAB09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F8049-F31D-4571-B275-DBA6CA60C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7125-4863-469C-B5E9-99827A9379A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06F7A-60F6-409A-AA07-D0941E96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75456-9C22-4336-B62B-828DBB70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3E-4BFD-446A-8737-FA53E37C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5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FC0B-18C9-479C-8FC7-0BA8DD2C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7EEA3-8BA7-42E4-84FA-4EFFF359B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298B3-19D3-418A-9C99-4D7DCF85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772DC-51BE-4624-82FB-3979DFF8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7125-4863-469C-B5E9-99827A9379A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F1E22-3289-4A38-8925-0C394124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07B2C-2C98-41A1-97C7-8AFA968A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3E-4BFD-446A-8737-FA53E37C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58E1-DE5C-4ACA-84D9-5D60373F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CE51D-AAA7-40A9-A3F0-4909E7A0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462E6-C07A-4343-A115-98DA16FE0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02A20-57E0-4D09-92FA-E2EAA36C6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74DF7-17A7-4179-B9B9-57277D840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6CFFD-FBBA-4953-AAD8-45BC962F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7125-4863-469C-B5E9-99827A9379A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3B094-BAEB-44CF-896B-B3220EFC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5374F-F3A6-47BA-9D06-67521ACE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3E-4BFD-446A-8737-FA53E37C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2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5BE6-C28A-4B3B-8A1A-B0BA0EA1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B2436D-98AF-4443-9383-2E6A9D4C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7125-4863-469C-B5E9-99827A9379A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456D-F033-40BC-B978-2589D575B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25D09-328F-47B3-84F2-314DFB9D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3E-4BFD-446A-8737-FA53E37C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64411-B1A9-428B-A109-E465FD5B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7125-4863-469C-B5E9-99827A9379A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BD858-A26B-451C-9086-9F5C0876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D47C-5487-48D5-B2DD-A9F8F10A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3E-4BFD-446A-8737-FA53E37C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5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55E3-E23A-4F4E-B885-DAE845EC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A973-31B2-4071-B101-9B14FB8C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A6543-E4CF-431F-8AB2-C61372A58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DC182-3BEC-46AE-9036-BDC92C61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7125-4863-469C-B5E9-99827A9379A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826B9-4AF5-4C6C-B57A-2E14C994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C8F88-84F5-4E96-AE65-8A21E438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3E-4BFD-446A-8737-FA53E37C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6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B197-3B49-4EE2-A96E-800081DB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9651E-2180-498B-81F1-30E636B15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2BA72-6810-4E10-B974-B26EE38A5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1E12A-0B8F-476B-B677-3E41C26B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7125-4863-469C-B5E9-99827A9379A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AF4A4-96F8-4D28-94A9-32BE3213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EBF5B-7004-4261-96A5-7179863B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3E-4BFD-446A-8737-FA53E37C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2BD42-89AE-402F-B624-F631A358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24BC6-0B3A-4559-BE70-ED8966C9A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567B3-D43E-440F-A16D-43032BB2C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37125-4863-469C-B5E9-99827A9379A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2D2F-C875-466D-8D38-70148CAFD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93643-A45A-47B5-A646-A535BB6FA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BB63E-4BFD-446A-8737-FA53E37C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5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5DD1-8C63-45F1-91EE-37CA6C800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Techtra</a:t>
            </a:r>
            <a:r>
              <a:rPr lang="en-US" dirty="0"/>
              <a:t> 2” HRPPD Anode Samples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09DA9-6133-4E7D-858C-C1A522ED43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Popecki</a:t>
            </a:r>
          </a:p>
          <a:p>
            <a:r>
              <a:rPr lang="en-US" dirty="0"/>
              <a:t>3/23/2023</a:t>
            </a:r>
          </a:p>
        </p:txBody>
      </p:sp>
    </p:spTree>
    <p:extLst>
      <p:ext uri="{BB962C8B-B14F-4D97-AF65-F5344CB8AC3E}">
        <p14:creationId xmlns:p14="http://schemas.microsoft.com/office/powerpoint/2010/main" val="377939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B7A5-528F-416E-972D-E3C3C02B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61" y="807578"/>
            <a:ext cx="5582265" cy="814746"/>
          </a:xfrm>
        </p:spPr>
        <p:txBody>
          <a:bodyPr>
            <a:normAutofit/>
          </a:bodyPr>
          <a:lstStyle/>
          <a:p>
            <a:r>
              <a:rPr lang="en-US" sz="3200" dirty="0" err="1"/>
              <a:t>Techtra</a:t>
            </a:r>
            <a:r>
              <a:rPr lang="en-US" sz="3200" dirty="0"/>
              <a:t> Two Inch Sample Anode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BB50-74DD-4EC8-8C1A-94765C68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064" y="2838347"/>
            <a:ext cx="2996381" cy="2077781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A fast, positive MCP-like pulse was applied to Input A, and observed on Output A1</a:t>
            </a:r>
          </a:p>
          <a:p>
            <a:r>
              <a:rPr lang="en-US" sz="2000" dirty="0"/>
              <a:t>Caen DT5742B waveform sampler</a:t>
            </a:r>
          </a:p>
          <a:p>
            <a:r>
              <a:rPr lang="en-US" sz="2000" dirty="0"/>
              <a:t>Sample waveforms collected.</a:t>
            </a:r>
          </a:p>
          <a:p>
            <a:r>
              <a:rPr lang="en-US" sz="2000" dirty="0"/>
              <a:t>Sample #1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696245-5649-42C6-8939-ACE682A2855D}"/>
              </a:ext>
            </a:extLst>
          </p:cNvPr>
          <p:cNvGrpSpPr/>
          <p:nvPr/>
        </p:nvGrpSpPr>
        <p:grpSpPr>
          <a:xfrm>
            <a:off x="3793525" y="2362399"/>
            <a:ext cx="3805881" cy="3257434"/>
            <a:chOff x="3793525" y="2362399"/>
            <a:chExt cx="3805881" cy="32574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2A4AF1-16CC-467A-8CD9-5D0D2BDBB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87" t="13907" r="2150" b="15411"/>
            <a:stretch/>
          </p:blipFill>
          <p:spPr>
            <a:xfrm>
              <a:off x="3897295" y="2362399"/>
              <a:ext cx="3653863" cy="325743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68DA355-B8BB-46F2-B621-9253F4FA2658}"/>
                </a:ext>
              </a:extLst>
            </p:cNvPr>
            <p:cNvGrpSpPr/>
            <p:nvPr/>
          </p:nvGrpSpPr>
          <p:grpSpPr>
            <a:xfrm>
              <a:off x="7241060" y="4053016"/>
              <a:ext cx="358346" cy="1234306"/>
              <a:chOff x="7735330" y="4028303"/>
              <a:chExt cx="358346" cy="123430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6BF35E-BF67-4C37-B42E-185F81380511}"/>
                  </a:ext>
                </a:extLst>
              </p:cNvPr>
              <p:cNvSpPr txBox="1"/>
              <p:nvPr/>
            </p:nvSpPr>
            <p:spPr>
              <a:xfrm>
                <a:off x="7735330" y="4028303"/>
                <a:ext cx="345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4EC51F-F8D6-47F6-AA45-1FA4109B2FEA}"/>
                  </a:ext>
                </a:extLst>
              </p:cNvPr>
              <p:cNvSpPr txBox="1"/>
              <p:nvPr/>
            </p:nvSpPr>
            <p:spPr>
              <a:xfrm>
                <a:off x="7739449" y="4316628"/>
                <a:ext cx="345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463266-CC95-4243-B229-849EFDA3169F}"/>
                  </a:ext>
                </a:extLst>
              </p:cNvPr>
              <p:cNvSpPr txBox="1"/>
              <p:nvPr/>
            </p:nvSpPr>
            <p:spPr>
              <a:xfrm>
                <a:off x="7743568" y="4604952"/>
                <a:ext cx="345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B77CC2-2CE5-41FA-81F5-7B384B680340}"/>
                  </a:ext>
                </a:extLst>
              </p:cNvPr>
              <p:cNvSpPr txBox="1"/>
              <p:nvPr/>
            </p:nvSpPr>
            <p:spPr>
              <a:xfrm>
                <a:off x="7747687" y="4893277"/>
                <a:ext cx="345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C99C2C5-5FA6-4B2F-9EC5-D40CF1357BA3}"/>
                </a:ext>
              </a:extLst>
            </p:cNvPr>
            <p:cNvGrpSpPr/>
            <p:nvPr/>
          </p:nvGrpSpPr>
          <p:grpSpPr>
            <a:xfrm>
              <a:off x="3793525" y="4094206"/>
              <a:ext cx="481914" cy="1234306"/>
              <a:chOff x="3361039" y="4069492"/>
              <a:chExt cx="481914" cy="123430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94A826-351A-47F8-96AC-FE0C58442132}"/>
                  </a:ext>
                </a:extLst>
              </p:cNvPr>
              <p:cNvSpPr txBox="1"/>
              <p:nvPr/>
            </p:nvSpPr>
            <p:spPr>
              <a:xfrm>
                <a:off x="3385752" y="4069492"/>
                <a:ext cx="436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11DF84-0E50-4B73-B490-5C6E1EFA5F74}"/>
                  </a:ext>
                </a:extLst>
              </p:cNvPr>
              <p:cNvSpPr txBox="1"/>
              <p:nvPr/>
            </p:nvSpPr>
            <p:spPr>
              <a:xfrm>
                <a:off x="3385752" y="4357817"/>
                <a:ext cx="428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C9F1BF-E93A-4F7B-8983-5055D5527CDD}"/>
                  </a:ext>
                </a:extLst>
              </p:cNvPr>
              <p:cNvSpPr txBox="1"/>
              <p:nvPr/>
            </p:nvSpPr>
            <p:spPr>
              <a:xfrm>
                <a:off x="3361039" y="4646141"/>
                <a:ext cx="481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03EC03-524E-40D4-AB98-53D5584680E1}"/>
                  </a:ext>
                </a:extLst>
              </p:cNvPr>
              <p:cNvSpPr txBox="1"/>
              <p:nvPr/>
            </p:nvSpPr>
            <p:spPr>
              <a:xfrm>
                <a:off x="3361039" y="4934466"/>
                <a:ext cx="473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D1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A3C310-249A-4477-8466-19BB1241D92C}"/>
              </a:ext>
            </a:extLst>
          </p:cNvPr>
          <p:cNvGrpSpPr/>
          <p:nvPr/>
        </p:nvGrpSpPr>
        <p:grpSpPr>
          <a:xfrm>
            <a:off x="8316097" y="1767017"/>
            <a:ext cx="3212757" cy="4328644"/>
            <a:chOff x="8316097" y="1767017"/>
            <a:chExt cx="3212757" cy="43286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20D22D-CA9C-4337-96E7-0E72991A2AD6}"/>
                </a:ext>
              </a:extLst>
            </p:cNvPr>
            <p:cNvSpPr txBox="1"/>
            <p:nvPr/>
          </p:nvSpPr>
          <p:spPr>
            <a:xfrm>
              <a:off x="8637372" y="1767017"/>
              <a:ext cx="1124465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Highland </a:t>
              </a:r>
              <a:r>
                <a:rPr lang="en-US" dirty="0" err="1"/>
                <a:t>pulser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005B75-0CB9-4FAB-BC02-516F3FDC9A3C}"/>
                </a:ext>
              </a:extLst>
            </p:cNvPr>
            <p:cNvSpPr txBox="1"/>
            <p:nvPr/>
          </p:nvSpPr>
          <p:spPr>
            <a:xfrm>
              <a:off x="8674443" y="2384854"/>
              <a:ext cx="148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45852C-C180-49D0-B434-734AE6981473}"/>
                </a:ext>
              </a:extLst>
            </p:cNvPr>
            <p:cNvSpPr txBox="1"/>
            <p:nvPr/>
          </p:nvSpPr>
          <p:spPr>
            <a:xfrm>
              <a:off x="9358183" y="2388973"/>
              <a:ext cx="148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957BC9-5FE8-4060-9A02-20E445A7C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25017" y="2739962"/>
              <a:ext cx="278659" cy="339311"/>
            </a:xfrm>
            <a:custGeom>
              <a:avLst/>
              <a:gdLst>
                <a:gd name="connsiteX0" fmla="*/ 0 w 523135"/>
                <a:gd name="connsiteY0" fmla="*/ 596364 h 637000"/>
                <a:gd name="connsiteX1" fmla="*/ 172994 w 523135"/>
                <a:gd name="connsiteY1" fmla="*/ 522223 h 637000"/>
                <a:gd name="connsiteX2" fmla="*/ 222421 w 523135"/>
                <a:gd name="connsiteY2" fmla="*/ 423369 h 637000"/>
                <a:gd name="connsiteX3" fmla="*/ 259492 w 523135"/>
                <a:gd name="connsiteY3" fmla="*/ 238018 h 637000"/>
                <a:gd name="connsiteX4" fmla="*/ 271848 w 523135"/>
                <a:gd name="connsiteY4" fmla="*/ 40309 h 637000"/>
                <a:gd name="connsiteX5" fmla="*/ 308919 w 523135"/>
                <a:gd name="connsiteY5" fmla="*/ 15596 h 637000"/>
                <a:gd name="connsiteX6" fmla="*/ 333632 w 523135"/>
                <a:gd name="connsiteY6" fmla="*/ 225661 h 637000"/>
                <a:gd name="connsiteX7" fmla="*/ 345989 w 523135"/>
                <a:gd name="connsiteY7" fmla="*/ 411012 h 637000"/>
                <a:gd name="connsiteX8" fmla="*/ 395416 w 523135"/>
                <a:gd name="connsiteY8" fmla="*/ 596364 h 637000"/>
                <a:gd name="connsiteX9" fmla="*/ 518984 w 523135"/>
                <a:gd name="connsiteY9" fmla="*/ 633434 h 637000"/>
                <a:gd name="connsiteX10" fmla="*/ 481913 w 523135"/>
                <a:gd name="connsiteY10" fmla="*/ 633434 h 63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135" h="637000">
                  <a:moveTo>
                    <a:pt x="0" y="596364"/>
                  </a:moveTo>
                  <a:cubicBezTo>
                    <a:pt x="67962" y="573709"/>
                    <a:pt x="135924" y="551055"/>
                    <a:pt x="172994" y="522223"/>
                  </a:cubicBezTo>
                  <a:cubicBezTo>
                    <a:pt x="210064" y="493390"/>
                    <a:pt x="208005" y="470736"/>
                    <a:pt x="222421" y="423369"/>
                  </a:cubicBezTo>
                  <a:cubicBezTo>
                    <a:pt x="236837" y="376001"/>
                    <a:pt x="251254" y="301861"/>
                    <a:pt x="259492" y="238018"/>
                  </a:cubicBezTo>
                  <a:cubicBezTo>
                    <a:pt x="267730" y="174175"/>
                    <a:pt x="271848" y="40309"/>
                    <a:pt x="271848" y="40309"/>
                  </a:cubicBezTo>
                  <a:cubicBezTo>
                    <a:pt x="280086" y="3239"/>
                    <a:pt x="298622" y="-15296"/>
                    <a:pt x="308919" y="15596"/>
                  </a:cubicBezTo>
                  <a:cubicBezTo>
                    <a:pt x="319216" y="46488"/>
                    <a:pt x="327454" y="159758"/>
                    <a:pt x="333632" y="225661"/>
                  </a:cubicBezTo>
                  <a:cubicBezTo>
                    <a:pt x="339810" y="291564"/>
                    <a:pt x="335692" y="349228"/>
                    <a:pt x="345989" y="411012"/>
                  </a:cubicBezTo>
                  <a:cubicBezTo>
                    <a:pt x="356286" y="472796"/>
                    <a:pt x="366584" y="559294"/>
                    <a:pt x="395416" y="596364"/>
                  </a:cubicBezTo>
                  <a:cubicBezTo>
                    <a:pt x="424248" y="633434"/>
                    <a:pt x="504568" y="627256"/>
                    <a:pt x="518984" y="633434"/>
                  </a:cubicBezTo>
                  <a:cubicBezTo>
                    <a:pt x="533400" y="639612"/>
                    <a:pt x="507656" y="636523"/>
                    <a:pt x="481913" y="63343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5112BF8E-03A0-4F1D-A754-6A09566315D5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9292282" y="2792628"/>
              <a:ext cx="351430" cy="145419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8E60922-7002-464C-8E8E-2FBC6D3B10B8}"/>
                </a:ext>
              </a:extLst>
            </p:cNvPr>
            <p:cNvCxnSpPr/>
            <p:nvPr/>
          </p:nvCxnSpPr>
          <p:spPr>
            <a:xfrm>
              <a:off x="8785655" y="3150973"/>
              <a:ext cx="0" cy="518984"/>
            </a:xfrm>
            <a:prstGeom prst="straightConnector1">
              <a:avLst/>
            </a:prstGeom>
            <a:ln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DF9475-E138-49FA-8DDC-0AEBBA079F0C}"/>
                </a:ext>
              </a:extLst>
            </p:cNvPr>
            <p:cNvSpPr txBox="1"/>
            <p:nvPr/>
          </p:nvSpPr>
          <p:spPr>
            <a:xfrm>
              <a:off x="8427308" y="3682313"/>
              <a:ext cx="741406" cy="400110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50 ohm splitter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C286926-57FE-4228-9E91-858ACCFEE172}"/>
                </a:ext>
              </a:extLst>
            </p:cNvPr>
            <p:cNvCxnSpPr/>
            <p:nvPr/>
          </p:nvCxnSpPr>
          <p:spPr>
            <a:xfrm>
              <a:off x="8575589" y="4102443"/>
              <a:ext cx="0" cy="556054"/>
            </a:xfrm>
            <a:prstGeom prst="straightConnector1">
              <a:avLst/>
            </a:prstGeom>
            <a:ln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1C5AAD-345A-4999-86D2-8156217C45FA}"/>
                </a:ext>
              </a:extLst>
            </p:cNvPr>
            <p:cNvSpPr/>
            <p:nvPr/>
          </p:nvSpPr>
          <p:spPr>
            <a:xfrm>
              <a:off x="8947948" y="4102443"/>
              <a:ext cx="690322" cy="256647"/>
            </a:xfrm>
            <a:custGeom>
              <a:avLst/>
              <a:gdLst>
                <a:gd name="connsiteX0" fmla="*/ 10701 w 690322"/>
                <a:gd name="connsiteY0" fmla="*/ 0 h 256647"/>
                <a:gd name="connsiteX1" fmla="*/ 10701 w 690322"/>
                <a:gd name="connsiteY1" fmla="*/ 148281 h 256647"/>
                <a:gd name="connsiteX2" fmla="*/ 121911 w 690322"/>
                <a:gd name="connsiteY2" fmla="*/ 247135 h 256647"/>
                <a:gd name="connsiteX3" fmla="*/ 690322 w 690322"/>
                <a:gd name="connsiteY3" fmla="*/ 247135 h 25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322" h="256647">
                  <a:moveTo>
                    <a:pt x="10701" y="0"/>
                  </a:moveTo>
                  <a:cubicBezTo>
                    <a:pt x="1433" y="53546"/>
                    <a:pt x="-7834" y="107092"/>
                    <a:pt x="10701" y="148281"/>
                  </a:cubicBezTo>
                  <a:cubicBezTo>
                    <a:pt x="29236" y="189470"/>
                    <a:pt x="8641" y="230659"/>
                    <a:pt x="121911" y="247135"/>
                  </a:cubicBezTo>
                  <a:cubicBezTo>
                    <a:pt x="235181" y="263611"/>
                    <a:pt x="462751" y="255373"/>
                    <a:pt x="690322" y="247135"/>
                  </a:cubicBezTo>
                </a:path>
              </a:pathLst>
            </a:custGeom>
            <a:noFill/>
            <a:ln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4E4BAA5-95D9-42F0-8DB2-2060C692D9C8}"/>
                </a:ext>
              </a:extLst>
            </p:cNvPr>
            <p:cNvSpPr txBox="1"/>
            <p:nvPr/>
          </p:nvSpPr>
          <p:spPr>
            <a:xfrm>
              <a:off x="9650627" y="3756453"/>
              <a:ext cx="852617" cy="938719"/>
            </a:xfrm>
            <a:prstGeom prst="rect">
              <a:avLst/>
            </a:prstGeom>
            <a:noFill/>
            <a:ln w="158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Caen DT5742B</a:t>
              </a:r>
            </a:p>
            <a:p>
              <a:r>
                <a:rPr lang="en-US" sz="1100" dirty="0"/>
                <a:t>Tr0</a:t>
              </a:r>
            </a:p>
            <a:p>
              <a:r>
                <a:rPr lang="en-US" sz="1100" dirty="0"/>
                <a:t>Ch 0</a:t>
              </a:r>
            </a:p>
            <a:p>
              <a:r>
                <a:rPr lang="en-US" sz="1100" dirty="0"/>
                <a:t>Ch 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F7888C-DB97-4C24-A7A6-AFDCB914ECD7}"/>
                </a:ext>
              </a:extLst>
            </p:cNvPr>
            <p:cNvSpPr/>
            <p:nvPr/>
          </p:nvSpPr>
          <p:spPr>
            <a:xfrm>
              <a:off x="8316097" y="4683210"/>
              <a:ext cx="1050325" cy="123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FAA7F38-15C9-40AA-A870-C58B6CBA2FC1}"/>
                </a:ext>
              </a:extLst>
            </p:cNvPr>
            <p:cNvSpPr/>
            <p:nvPr/>
          </p:nvSpPr>
          <p:spPr>
            <a:xfrm>
              <a:off x="8986207" y="4556077"/>
              <a:ext cx="639707" cy="127134"/>
            </a:xfrm>
            <a:custGeom>
              <a:avLst/>
              <a:gdLst>
                <a:gd name="connsiteX0" fmla="*/ 9512 w 639707"/>
                <a:gd name="connsiteY0" fmla="*/ 127134 h 127134"/>
                <a:gd name="connsiteX1" fmla="*/ 9512 w 639707"/>
                <a:gd name="connsiteY1" fmla="*/ 40637 h 127134"/>
                <a:gd name="connsiteX2" fmla="*/ 108366 w 639707"/>
                <a:gd name="connsiteY2" fmla="*/ 3566 h 127134"/>
                <a:gd name="connsiteX3" fmla="*/ 639707 w 639707"/>
                <a:gd name="connsiteY3" fmla="*/ 3566 h 12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707" h="127134">
                  <a:moveTo>
                    <a:pt x="9512" y="127134"/>
                  </a:moveTo>
                  <a:cubicBezTo>
                    <a:pt x="1274" y="94183"/>
                    <a:pt x="-6964" y="61232"/>
                    <a:pt x="9512" y="40637"/>
                  </a:cubicBezTo>
                  <a:cubicBezTo>
                    <a:pt x="25988" y="20042"/>
                    <a:pt x="3334" y="9744"/>
                    <a:pt x="108366" y="3566"/>
                  </a:cubicBezTo>
                  <a:cubicBezTo>
                    <a:pt x="213398" y="-2612"/>
                    <a:pt x="426552" y="477"/>
                    <a:pt x="639707" y="3566"/>
                  </a:cubicBezTo>
                </a:path>
              </a:pathLst>
            </a:custGeom>
            <a:noFill/>
            <a:ln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2186047-C286-400E-A2B5-82BB9DC25A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3493" y="4942703"/>
              <a:ext cx="420129" cy="45720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076D47-9BF2-46F3-8581-E689F9514E2A}"/>
                </a:ext>
              </a:extLst>
            </p:cNvPr>
            <p:cNvSpPr txBox="1"/>
            <p:nvPr/>
          </p:nvSpPr>
          <p:spPr>
            <a:xfrm>
              <a:off x="9477632" y="5449330"/>
              <a:ext cx="2051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Techtra</a:t>
              </a:r>
              <a:r>
                <a:rPr lang="en-US" sz="1200" dirty="0"/>
                <a:t> Anode</a:t>
              </a:r>
            </a:p>
            <a:p>
              <a:pPr marL="111125" indent="-111125">
                <a:buFont typeface="Arial" panose="020B0604020202020204" pitchFamily="34" charset="0"/>
                <a:buChar char="•"/>
              </a:pPr>
              <a:r>
                <a:rPr lang="en-US" sz="1200" dirty="0"/>
                <a:t>Input A, B, C or D;</a:t>
              </a:r>
            </a:p>
            <a:p>
              <a:pPr marL="111125" indent="-111125">
                <a:buFont typeface="Arial" panose="020B0604020202020204" pitchFamily="34" charset="0"/>
                <a:buChar char="•"/>
              </a:pPr>
              <a:r>
                <a:rPr lang="en-US" sz="1200" dirty="0"/>
                <a:t>Output A1, B1, C1 or D1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7C8475-5B3D-426B-ABDF-1F674A1B34C9}"/>
                </a:ext>
              </a:extLst>
            </p:cNvPr>
            <p:cNvSpPr txBox="1"/>
            <p:nvPr/>
          </p:nvSpPr>
          <p:spPr>
            <a:xfrm>
              <a:off x="8464378" y="4806779"/>
              <a:ext cx="308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58C3561-60B9-42F5-A41C-92453028E334}"/>
                </a:ext>
              </a:extLst>
            </p:cNvPr>
            <p:cNvSpPr txBox="1"/>
            <p:nvPr/>
          </p:nvSpPr>
          <p:spPr>
            <a:xfrm>
              <a:off x="8913340" y="4810897"/>
              <a:ext cx="428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B1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E2EDC6D-1E85-4D40-95B2-D111FF8E5106}"/>
                </a:ext>
              </a:extLst>
            </p:cNvPr>
            <p:cNvSpPr/>
            <p:nvPr/>
          </p:nvSpPr>
          <p:spPr>
            <a:xfrm>
              <a:off x="9430877" y="3118952"/>
              <a:ext cx="212443" cy="1087395"/>
            </a:xfrm>
            <a:custGeom>
              <a:avLst/>
              <a:gdLst>
                <a:gd name="connsiteX0" fmla="*/ 2378 w 212443"/>
                <a:gd name="connsiteY0" fmla="*/ 0 h 1087395"/>
                <a:gd name="connsiteX1" fmla="*/ 2378 w 212443"/>
                <a:gd name="connsiteY1" fmla="*/ 864973 h 1087395"/>
                <a:gd name="connsiteX2" fmla="*/ 27091 w 212443"/>
                <a:gd name="connsiteY2" fmla="*/ 1000898 h 1087395"/>
                <a:gd name="connsiteX3" fmla="*/ 101232 w 212443"/>
                <a:gd name="connsiteY3" fmla="*/ 1062681 h 1087395"/>
                <a:gd name="connsiteX4" fmla="*/ 212443 w 212443"/>
                <a:gd name="connsiteY4" fmla="*/ 1087395 h 108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43" h="1087395">
                  <a:moveTo>
                    <a:pt x="2378" y="0"/>
                  </a:moveTo>
                  <a:cubicBezTo>
                    <a:pt x="318" y="349078"/>
                    <a:pt x="-1741" y="698157"/>
                    <a:pt x="2378" y="864973"/>
                  </a:cubicBezTo>
                  <a:cubicBezTo>
                    <a:pt x="6497" y="1031789"/>
                    <a:pt x="10615" y="967947"/>
                    <a:pt x="27091" y="1000898"/>
                  </a:cubicBezTo>
                  <a:cubicBezTo>
                    <a:pt x="43567" y="1033849"/>
                    <a:pt x="70340" y="1048265"/>
                    <a:pt x="101232" y="1062681"/>
                  </a:cubicBezTo>
                  <a:cubicBezTo>
                    <a:pt x="132124" y="1077097"/>
                    <a:pt x="172283" y="1082246"/>
                    <a:pt x="212443" y="1087395"/>
                  </a:cubicBezTo>
                </a:path>
              </a:pathLst>
            </a:custGeom>
            <a:noFill/>
            <a:ln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65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2B8C-F613-4F26-83DB-F7D1221BB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80" y="345461"/>
            <a:ext cx="3979607" cy="962230"/>
          </a:xfrm>
        </p:spPr>
        <p:txBody>
          <a:bodyPr>
            <a:normAutofit/>
          </a:bodyPr>
          <a:lstStyle/>
          <a:p>
            <a:r>
              <a:rPr lang="en-US" sz="3200" dirty="0"/>
              <a:t>Sample waveforms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FA09-D67B-4CF2-9C9B-D70FDF298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25" y="1579818"/>
            <a:ext cx="3851787" cy="91757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300 MHz oscilloscope</a:t>
            </a:r>
          </a:p>
          <a:p>
            <a:r>
              <a:rPr lang="en-US" sz="2000" dirty="0"/>
              <a:t>800 mV pulse in</a:t>
            </a:r>
          </a:p>
          <a:p>
            <a:r>
              <a:rPr lang="en-US" sz="2000" dirty="0"/>
              <a:t>B to B1 appears to have the least ringing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A14F19-ECCB-437F-B874-5266D7801BC6}"/>
              </a:ext>
            </a:extLst>
          </p:cNvPr>
          <p:cNvGrpSpPr/>
          <p:nvPr/>
        </p:nvGrpSpPr>
        <p:grpSpPr>
          <a:xfrm>
            <a:off x="1945061" y="2706528"/>
            <a:ext cx="3805881" cy="3257434"/>
            <a:chOff x="3793525" y="2362399"/>
            <a:chExt cx="3805881" cy="32574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C07BD5-6A38-49B4-9C76-AE211DAA10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87" t="13907" r="2150" b="15411"/>
            <a:stretch/>
          </p:blipFill>
          <p:spPr>
            <a:xfrm>
              <a:off x="3897295" y="2362399"/>
              <a:ext cx="3653863" cy="3257434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C2FF44-1F9D-4959-A440-39CA93EAA5DC}"/>
                </a:ext>
              </a:extLst>
            </p:cNvPr>
            <p:cNvGrpSpPr/>
            <p:nvPr/>
          </p:nvGrpSpPr>
          <p:grpSpPr>
            <a:xfrm>
              <a:off x="7241060" y="4053016"/>
              <a:ext cx="358346" cy="1234306"/>
              <a:chOff x="7735330" y="4028303"/>
              <a:chExt cx="358346" cy="123430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61484E-F45C-4CAD-B832-897B33C46F7A}"/>
                  </a:ext>
                </a:extLst>
              </p:cNvPr>
              <p:cNvSpPr txBox="1"/>
              <p:nvPr/>
            </p:nvSpPr>
            <p:spPr>
              <a:xfrm>
                <a:off x="7735330" y="4028303"/>
                <a:ext cx="345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458B3C-3F9B-409F-AB74-91BBEA0E000E}"/>
                  </a:ext>
                </a:extLst>
              </p:cNvPr>
              <p:cNvSpPr txBox="1"/>
              <p:nvPr/>
            </p:nvSpPr>
            <p:spPr>
              <a:xfrm>
                <a:off x="7739449" y="4316628"/>
                <a:ext cx="345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F85AF5-045C-4FDE-A2A2-6ABB4D35BFA8}"/>
                  </a:ext>
                </a:extLst>
              </p:cNvPr>
              <p:cNvSpPr txBox="1"/>
              <p:nvPr/>
            </p:nvSpPr>
            <p:spPr>
              <a:xfrm>
                <a:off x="7743568" y="4604952"/>
                <a:ext cx="345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F74DA7-C87A-4A8A-BE48-C9E7A5DC622A}"/>
                  </a:ext>
                </a:extLst>
              </p:cNvPr>
              <p:cNvSpPr txBox="1"/>
              <p:nvPr/>
            </p:nvSpPr>
            <p:spPr>
              <a:xfrm>
                <a:off x="7747687" y="4893277"/>
                <a:ext cx="345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8E985A-9F68-43D9-91AE-52DA8DFC072C}"/>
                </a:ext>
              </a:extLst>
            </p:cNvPr>
            <p:cNvGrpSpPr/>
            <p:nvPr/>
          </p:nvGrpSpPr>
          <p:grpSpPr>
            <a:xfrm>
              <a:off x="3793525" y="4094206"/>
              <a:ext cx="481914" cy="1234306"/>
              <a:chOff x="3361039" y="4069492"/>
              <a:chExt cx="481914" cy="123430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FE81EA-D760-4208-AF03-9FD563475894}"/>
                  </a:ext>
                </a:extLst>
              </p:cNvPr>
              <p:cNvSpPr txBox="1"/>
              <p:nvPr/>
            </p:nvSpPr>
            <p:spPr>
              <a:xfrm>
                <a:off x="3385752" y="4069492"/>
                <a:ext cx="436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665DA6-3CCF-4150-90F7-976BA03D0B99}"/>
                  </a:ext>
                </a:extLst>
              </p:cNvPr>
              <p:cNvSpPr txBox="1"/>
              <p:nvPr/>
            </p:nvSpPr>
            <p:spPr>
              <a:xfrm>
                <a:off x="3385752" y="4357817"/>
                <a:ext cx="428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700119-A70C-49A6-8D09-0AB919F554AE}"/>
                  </a:ext>
                </a:extLst>
              </p:cNvPr>
              <p:cNvSpPr txBox="1"/>
              <p:nvPr/>
            </p:nvSpPr>
            <p:spPr>
              <a:xfrm>
                <a:off x="3361039" y="4646141"/>
                <a:ext cx="481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65E411-A229-455F-B53E-A206D3A864D4}"/>
                  </a:ext>
                </a:extLst>
              </p:cNvPr>
              <p:cNvSpPr txBox="1"/>
              <p:nvPr/>
            </p:nvSpPr>
            <p:spPr>
              <a:xfrm>
                <a:off x="3361039" y="4934466"/>
                <a:ext cx="473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D1</a:t>
                </a:r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8D84651-878B-44FA-B73A-EBE45A14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86" y="118129"/>
            <a:ext cx="3200400" cy="15601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C4B9A3C-487B-4DBE-87D4-73A686EF2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37" y="1790676"/>
            <a:ext cx="3200400" cy="156019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25B0581-43D3-49B2-8091-C8257C8AD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86" y="3451398"/>
            <a:ext cx="3200400" cy="15601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AF5942A-6606-4D5E-9997-C1F656589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31" y="5131917"/>
            <a:ext cx="3200400" cy="1560195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A08BFAB-6EC5-4AD1-8288-CB9860846528}"/>
              </a:ext>
            </a:extLst>
          </p:cNvPr>
          <p:cNvCxnSpPr>
            <a:cxnSpLocks/>
          </p:cNvCxnSpPr>
          <p:nvPr/>
        </p:nvCxnSpPr>
        <p:spPr>
          <a:xfrm flipV="1">
            <a:off x="5647038" y="1087396"/>
            <a:ext cx="840259" cy="3410463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B52FDC-BAE6-46A2-A399-B8C65E3EAA13}"/>
              </a:ext>
            </a:extLst>
          </p:cNvPr>
          <p:cNvCxnSpPr>
            <a:cxnSpLocks/>
          </p:cNvCxnSpPr>
          <p:nvPr/>
        </p:nvCxnSpPr>
        <p:spPr>
          <a:xfrm flipV="1">
            <a:off x="5700584" y="2706130"/>
            <a:ext cx="762000" cy="2129482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E4B003B-3019-4495-B389-37789390E9F0}"/>
              </a:ext>
            </a:extLst>
          </p:cNvPr>
          <p:cNvCxnSpPr>
            <a:cxnSpLocks/>
          </p:cNvCxnSpPr>
          <p:nvPr/>
        </p:nvCxnSpPr>
        <p:spPr>
          <a:xfrm flipV="1">
            <a:off x="5655276" y="4169712"/>
            <a:ext cx="848496" cy="954224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DA05C44-8124-4510-9279-43298F4C8389}"/>
              </a:ext>
            </a:extLst>
          </p:cNvPr>
          <p:cNvCxnSpPr>
            <a:cxnSpLocks/>
          </p:cNvCxnSpPr>
          <p:nvPr/>
        </p:nvCxnSpPr>
        <p:spPr>
          <a:xfrm>
            <a:off x="5696465" y="5399903"/>
            <a:ext cx="778476" cy="321275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58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6B73-DD9F-460C-85F4-26583314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5" y="0"/>
            <a:ext cx="10515600" cy="870551"/>
          </a:xfrm>
        </p:spPr>
        <p:txBody>
          <a:bodyPr>
            <a:normAutofit/>
          </a:bodyPr>
          <a:lstStyle/>
          <a:p>
            <a:r>
              <a:rPr lang="en-US" sz="3200" dirty="0"/>
              <a:t>Sample Waveforms – Caen DRS4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31062-ABB9-452C-8E82-0C0681E96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91" y="750587"/>
            <a:ext cx="3968579" cy="324452"/>
          </a:xfrm>
        </p:spPr>
        <p:txBody>
          <a:bodyPr>
            <a:normAutofit/>
          </a:bodyPr>
          <a:lstStyle/>
          <a:p>
            <a:r>
              <a:rPr lang="en-US" sz="1600" dirty="0" err="1"/>
              <a:t>Input/Output</a:t>
            </a:r>
            <a:r>
              <a:rPr lang="en-US" sz="1600" dirty="0"/>
              <a:t> waveforms into A, B, C, 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649A99-6830-423F-BB89-8E5A17D3E818}"/>
              </a:ext>
            </a:extLst>
          </p:cNvPr>
          <p:cNvGrpSpPr/>
          <p:nvPr/>
        </p:nvGrpSpPr>
        <p:grpSpPr>
          <a:xfrm>
            <a:off x="6522617" y="463822"/>
            <a:ext cx="5025063" cy="2784590"/>
            <a:chOff x="6522617" y="463822"/>
            <a:chExt cx="5025063" cy="27845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B7C1AE-C098-4683-BCAE-45E667F0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617" y="463822"/>
              <a:ext cx="5025063" cy="278459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2B6849-FDBE-496D-A17E-BCD89BEBDC48}"/>
                </a:ext>
              </a:extLst>
            </p:cNvPr>
            <p:cNvSpPr txBox="1"/>
            <p:nvPr/>
          </p:nvSpPr>
          <p:spPr>
            <a:xfrm>
              <a:off x="7166919" y="679622"/>
              <a:ext cx="395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63D119-B146-4E61-9C8B-5219CDE06859}"/>
              </a:ext>
            </a:extLst>
          </p:cNvPr>
          <p:cNvGrpSpPr/>
          <p:nvPr/>
        </p:nvGrpSpPr>
        <p:grpSpPr>
          <a:xfrm>
            <a:off x="6491206" y="3385680"/>
            <a:ext cx="5051736" cy="2811262"/>
            <a:chOff x="6491206" y="3385680"/>
            <a:chExt cx="5051736" cy="28112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38E6F4-5C95-48F8-80AE-835F1D3C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1206" y="3385680"/>
              <a:ext cx="5051736" cy="281126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7D41D3-E307-46F1-82BA-02FA8DAE974D}"/>
                </a:ext>
              </a:extLst>
            </p:cNvPr>
            <p:cNvSpPr txBox="1"/>
            <p:nvPr/>
          </p:nvSpPr>
          <p:spPr>
            <a:xfrm>
              <a:off x="7129848" y="3558747"/>
              <a:ext cx="333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D092A7-6F9D-42BB-9BCD-DCD4AD0AFA68}"/>
              </a:ext>
            </a:extLst>
          </p:cNvPr>
          <p:cNvGrpSpPr/>
          <p:nvPr/>
        </p:nvGrpSpPr>
        <p:grpSpPr>
          <a:xfrm>
            <a:off x="640800" y="1044591"/>
            <a:ext cx="5025063" cy="2784590"/>
            <a:chOff x="554302" y="3726007"/>
            <a:chExt cx="5025063" cy="27845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87CA73-9864-49CD-96C3-5E2EBE179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02" y="3726007"/>
              <a:ext cx="5025063" cy="278459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BFC16C-C446-41C5-985F-C371507575AA}"/>
                </a:ext>
              </a:extLst>
            </p:cNvPr>
            <p:cNvSpPr txBox="1"/>
            <p:nvPr/>
          </p:nvSpPr>
          <p:spPr>
            <a:xfrm>
              <a:off x="1161536" y="3904734"/>
              <a:ext cx="395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642D93-BEDF-48B1-9482-788174B32A54}"/>
              </a:ext>
            </a:extLst>
          </p:cNvPr>
          <p:cNvGrpSpPr/>
          <p:nvPr/>
        </p:nvGrpSpPr>
        <p:grpSpPr>
          <a:xfrm>
            <a:off x="634103" y="3796229"/>
            <a:ext cx="5051736" cy="2859272"/>
            <a:chOff x="634103" y="3796229"/>
            <a:chExt cx="5051736" cy="28592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56C2FD-71A7-44D8-85DB-0058B8EAC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03" y="3796229"/>
              <a:ext cx="5051736" cy="285927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9995AC-9E16-4A1A-A4EF-19C94D47FEA9}"/>
                </a:ext>
              </a:extLst>
            </p:cNvPr>
            <p:cNvSpPr txBox="1"/>
            <p:nvPr/>
          </p:nvSpPr>
          <p:spPr>
            <a:xfrm>
              <a:off x="1198606" y="4040659"/>
              <a:ext cx="30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53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F955-B22C-4613-8B0A-61596A49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52" y="315699"/>
            <a:ext cx="5710084" cy="746982"/>
          </a:xfrm>
        </p:spPr>
        <p:txBody>
          <a:bodyPr>
            <a:normAutofit/>
          </a:bodyPr>
          <a:lstStyle/>
          <a:p>
            <a:r>
              <a:rPr lang="en-US" sz="3200" dirty="0"/>
              <a:t>Sample Waveforms – Caen DRS4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94C35-05E5-4C70-8519-3E0AC6C4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58" y="1353677"/>
            <a:ext cx="3922872" cy="2019718"/>
          </a:xfrm>
        </p:spPr>
        <p:txBody>
          <a:bodyPr>
            <a:normAutofit fontScale="62500" lnSpcReduction="20000"/>
          </a:bodyPr>
          <a:lstStyle/>
          <a:p>
            <a:pPr marL="117475" indent="-117475"/>
            <a:r>
              <a:rPr lang="en-US" dirty="0"/>
              <a:t>Caen DT5742 DRS4 waveform sampler</a:t>
            </a:r>
          </a:p>
          <a:p>
            <a:pPr marL="117475" indent="-117475"/>
            <a:r>
              <a:rPr lang="en-US" dirty="0"/>
              <a:t>Four output pulses superimposed:</a:t>
            </a:r>
          </a:p>
          <a:p>
            <a:pPr marL="403225" lvl="1" indent="-171450">
              <a:buFont typeface="Courier New" panose="02070309020205020404" pitchFamily="49" charset="0"/>
              <a:buChar char="o"/>
            </a:pPr>
            <a:r>
              <a:rPr lang="en-US" dirty="0"/>
              <a:t>A1010</a:t>
            </a:r>
          </a:p>
          <a:p>
            <a:pPr marL="403225" lvl="1" indent="-171450">
              <a:buFont typeface="Courier New" panose="02070309020205020404" pitchFamily="49" charset="0"/>
              <a:buChar char="o"/>
            </a:pPr>
            <a:r>
              <a:rPr lang="en-US" dirty="0"/>
              <a:t>B1050</a:t>
            </a:r>
          </a:p>
          <a:p>
            <a:pPr marL="403225" lvl="1" indent="-171450">
              <a:buFont typeface="Courier New" panose="02070309020205020404" pitchFamily="49" charset="0"/>
              <a:buChar char="o"/>
            </a:pPr>
            <a:r>
              <a:rPr lang="en-US" dirty="0"/>
              <a:t>C1240</a:t>
            </a:r>
          </a:p>
          <a:p>
            <a:pPr marL="403225" lvl="1" indent="-171450">
              <a:buFont typeface="Courier New" panose="02070309020205020404" pitchFamily="49" charset="0"/>
              <a:buChar char="o"/>
            </a:pPr>
            <a:r>
              <a:rPr lang="en-US" dirty="0"/>
              <a:t>D1160</a:t>
            </a:r>
          </a:p>
          <a:p>
            <a:pPr marL="117475" indent="-117475"/>
            <a:r>
              <a:rPr lang="en-US" dirty="0"/>
              <a:t>Similar output waveforms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A4968-2455-4A3B-95A0-4FCC7D72E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70" y="1773319"/>
            <a:ext cx="7132938" cy="4038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8F294-A5F3-4546-9598-C2DA3634D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09" y="3668959"/>
            <a:ext cx="3106791" cy="260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4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2082-FBBF-45F0-A19E-684017F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– </a:t>
            </a:r>
            <a:r>
              <a:rPr lang="en-US" dirty="0" err="1"/>
              <a:t>Samtec</a:t>
            </a:r>
            <a:r>
              <a:rPr lang="en-US" dirty="0"/>
              <a:t> to Pixel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2C56D-EDFC-466E-AB2B-E1361D104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37155" cy="1704156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Pulse applied to </a:t>
            </a:r>
            <a:r>
              <a:rPr lang="en-US" sz="1800" dirty="0" err="1"/>
              <a:t>Samtec</a:t>
            </a:r>
            <a:r>
              <a:rPr lang="en-US" sz="1800" dirty="0"/>
              <a:t> connector trace, observed at pixel on opposite side.</a:t>
            </a:r>
          </a:p>
          <a:p>
            <a:r>
              <a:rPr lang="en-US" sz="1800" dirty="0"/>
              <a:t>Input pulse height 800 mV.</a:t>
            </a:r>
          </a:p>
          <a:p>
            <a:r>
              <a:rPr lang="en-US" sz="1800" dirty="0"/>
              <a:t>Grounding of coaxial cables may contribute to ringing.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811B7-72D7-4D6D-9B1A-64AC0F912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6" y="3759918"/>
            <a:ext cx="4572000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012DAF-7BC5-479F-9AAB-A769EBC0B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42" y="1105207"/>
            <a:ext cx="4572000" cy="2228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376A2F-D9F1-4FFE-9783-182A4FA591B9}"/>
              </a:ext>
            </a:extLst>
          </p:cNvPr>
          <p:cNvSpPr txBox="1"/>
          <p:nvPr/>
        </p:nvSpPr>
        <p:spPr>
          <a:xfrm>
            <a:off x="4709651" y="1927124"/>
            <a:ext cx="1966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Pulse into </a:t>
            </a:r>
            <a:r>
              <a:rPr lang="en-US" sz="1400" dirty="0" err="1"/>
              <a:t>Samtec</a:t>
            </a:r>
            <a:r>
              <a:rPr lang="en-US" sz="1400" dirty="0"/>
              <a:t> trace 10, observed at corresponding  Pixel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A4597-FBB2-4916-9613-C8F5F75854D4}"/>
              </a:ext>
            </a:extLst>
          </p:cNvPr>
          <p:cNvSpPr txBox="1"/>
          <p:nvPr/>
        </p:nvSpPr>
        <p:spPr>
          <a:xfrm>
            <a:off x="4694903" y="4508092"/>
            <a:ext cx="19664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Pulse into </a:t>
            </a:r>
            <a:r>
              <a:rPr lang="en-US" sz="1400" dirty="0" err="1"/>
              <a:t>Samtec</a:t>
            </a:r>
            <a:r>
              <a:rPr lang="en-US" sz="1400" dirty="0"/>
              <a:t> trace 10, observed at neighboring Pixel 11. Ringing may result from ground arrangement.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4E599D-2C15-4AE4-B7FD-22970D8EF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9" y="3768811"/>
            <a:ext cx="3659817" cy="27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4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37C95B-2D89-4983-9EA7-FF188134414A}"/>
              </a:ext>
            </a:extLst>
          </p:cNvPr>
          <p:cNvSpPr txBox="1"/>
          <p:nvPr/>
        </p:nvSpPr>
        <p:spPr>
          <a:xfrm>
            <a:off x="629264" y="2163097"/>
            <a:ext cx="11474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IDL&gt; fil='E:\HRPPD\</a:t>
            </a:r>
            <a:r>
              <a:rPr lang="en-US" sz="1400" b="1" dirty="0" err="1"/>
              <a:t>Techtra</a:t>
            </a:r>
            <a:r>
              <a:rPr lang="en-US" sz="1400" b="1" dirty="0"/>
              <a:t> 2 inch square anode 03-23-2023\AtoA1_1\_eventdat900’</a:t>
            </a:r>
          </a:p>
          <a:p>
            <a:r>
              <a:rPr lang="en-US" sz="1400" b="1" dirty="0"/>
              <a:t>IDL&gt; asciird,fil,18,1024,dat,2,jct,txt,jtxt</a:t>
            </a:r>
          </a:p>
          <a:p>
            <a:r>
              <a:rPr lang="en-US" sz="1400" dirty="0"/>
              <a:t>IDL&gt; </a:t>
            </a:r>
            <a:r>
              <a:rPr lang="en-US" sz="1400" b="1" dirty="0" err="1"/>
              <a:t>plot,dat</a:t>
            </a:r>
            <a:r>
              <a:rPr lang="en-US" sz="1400" b="1" dirty="0"/>
              <a:t>(0:jct,0)-4,dat(0:jct,2),</a:t>
            </a:r>
            <a:r>
              <a:rPr lang="en-US" sz="1400" b="1" dirty="0" err="1"/>
              <a:t>xtitl</a:t>
            </a:r>
            <a:r>
              <a:rPr lang="en-US" sz="1400" b="1" dirty="0"/>
              <a:t>='DRS4 timestep AtoA1_1, ev900',ytitl='</a:t>
            </a:r>
            <a:r>
              <a:rPr lang="en-US" sz="1400" b="1" dirty="0" err="1"/>
              <a:t>Voltage',back</a:t>
            </a:r>
            <a:r>
              <a:rPr lang="en-US" sz="1400" b="1" dirty="0"/>
              <a:t>=255,color=100,xrange=[200,600],</a:t>
            </a:r>
            <a:r>
              <a:rPr lang="en-US" sz="1400" b="1" dirty="0" err="1"/>
              <a:t>yrange</a:t>
            </a:r>
            <a:r>
              <a:rPr lang="en-US" sz="1400" b="1" dirty="0"/>
              <a:t>=[-0.05,0.5]</a:t>
            </a:r>
          </a:p>
          <a:p>
            <a:r>
              <a:rPr lang="nl-NL" sz="1400" dirty="0"/>
              <a:t>IDL&gt; </a:t>
            </a:r>
            <a:r>
              <a:rPr lang="nl-NL" sz="1400" b="1" dirty="0"/>
              <a:t>oplot,dat(0:jct,0),dat(0:jct,1),color=50</a:t>
            </a:r>
          </a:p>
          <a:p>
            <a:r>
              <a:rPr lang="en-US" sz="1400" dirty="0"/>
              <a:t>IDL&gt; </a:t>
            </a:r>
            <a:r>
              <a:rPr lang="en-US" sz="1400" b="1" dirty="0"/>
              <a:t>xyouts,500,0.41,'Black - </a:t>
            </a:r>
            <a:r>
              <a:rPr lang="en-US" sz="1400" b="1" dirty="0" err="1"/>
              <a:t>input',color</a:t>
            </a:r>
            <a:r>
              <a:rPr lang="en-US" sz="1400" b="1" dirty="0"/>
              <a:t>=0</a:t>
            </a:r>
          </a:p>
          <a:p>
            <a:r>
              <a:rPr lang="en-US" sz="1400" dirty="0"/>
              <a:t>IDL&gt; </a:t>
            </a:r>
            <a:r>
              <a:rPr lang="en-US" sz="1400" b="1" dirty="0"/>
              <a:t>xyouts,500,0.44,'Red - </a:t>
            </a:r>
            <a:r>
              <a:rPr lang="en-US" sz="1400" b="1" dirty="0" err="1"/>
              <a:t>output',color</a:t>
            </a:r>
            <a:r>
              <a:rPr lang="en-US" sz="1400" b="1" dirty="0"/>
              <a:t>=0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193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354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Office Theme</vt:lpstr>
      <vt:lpstr>Techtra 2” HRPPD Anode Samples</vt:lpstr>
      <vt:lpstr>Techtra Two Inch Sample Anode</vt:lpstr>
      <vt:lpstr>Sample waveforms</vt:lpstr>
      <vt:lpstr>Sample Waveforms – Caen DRS4</vt:lpstr>
      <vt:lpstr>Sample Waveforms – Caen DRS4</vt:lpstr>
      <vt:lpstr>Pulse – Samtec to Pixel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Techtra 2” HRPPD Anode Samples</dc:title>
  <dc:creator>Mark A. Popecki</dc:creator>
  <cp:lastModifiedBy>Mark A. Popecki</cp:lastModifiedBy>
  <cp:revision>19</cp:revision>
  <dcterms:created xsi:type="dcterms:W3CDTF">2023-03-24T00:03:55Z</dcterms:created>
  <dcterms:modified xsi:type="dcterms:W3CDTF">2023-03-24T14:05:50Z</dcterms:modified>
</cp:coreProperties>
</file>