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344"/>
    <p:restoredTop sz="96327"/>
  </p:normalViewPr>
  <p:slideViewPr>
    <p:cSldViewPr snapToGrid="0">
      <p:cViewPr>
        <p:scale>
          <a:sx n="111" d="100"/>
          <a:sy n="111" d="100"/>
        </p:scale>
        <p:origin x="2264" y="1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D71F27-0C8F-1031-97D6-61CE6A9C05F4}"/>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73F9FE1B-FADF-B91C-D57B-87D035C75F7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472AA4C8-BFAA-8579-85B5-8AD11AA507D6}"/>
              </a:ext>
            </a:extLst>
          </p:cNvPr>
          <p:cNvSpPr>
            <a:spLocks noGrp="1"/>
          </p:cNvSpPr>
          <p:nvPr>
            <p:ph type="dt" sz="half" idx="10"/>
          </p:nvPr>
        </p:nvSpPr>
        <p:spPr/>
        <p:txBody>
          <a:bodyPr/>
          <a:lstStyle/>
          <a:p>
            <a:fld id="{1BD62DDC-E7C0-EE4F-A57D-055E824E0081}" type="datetimeFigureOut">
              <a:rPr lang="en-US" smtClean="0"/>
              <a:t>3/31/23</a:t>
            </a:fld>
            <a:endParaRPr lang="en-US"/>
          </a:p>
        </p:txBody>
      </p:sp>
      <p:sp>
        <p:nvSpPr>
          <p:cNvPr id="5" name="Footer Placeholder 4">
            <a:extLst>
              <a:ext uri="{FF2B5EF4-FFF2-40B4-BE49-F238E27FC236}">
                <a16:creationId xmlns:a16="http://schemas.microsoft.com/office/drawing/2014/main" id="{F3B73F1D-E52D-7F51-964E-2BB3CEB647B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AB9E328-433F-383F-9AD1-829E64F601F2}"/>
              </a:ext>
            </a:extLst>
          </p:cNvPr>
          <p:cNvSpPr>
            <a:spLocks noGrp="1"/>
          </p:cNvSpPr>
          <p:nvPr>
            <p:ph type="sldNum" sz="quarter" idx="12"/>
          </p:nvPr>
        </p:nvSpPr>
        <p:spPr/>
        <p:txBody>
          <a:bodyPr/>
          <a:lstStyle/>
          <a:p>
            <a:fld id="{A30EF932-CEEE-FF4C-8876-26FD99B1924D}" type="slidenum">
              <a:rPr lang="en-US" smtClean="0"/>
              <a:t>‹#›</a:t>
            </a:fld>
            <a:endParaRPr lang="en-US"/>
          </a:p>
        </p:txBody>
      </p:sp>
    </p:spTree>
    <p:extLst>
      <p:ext uri="{BB962C8B-B14F-4D97-AF65-F5344CB8AC3E}">
        <p14:creationId xmlns:p14="http://schemas.microsoft.com/office/powerpoint/2010/main" val="27701237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D02BDD-1907-B3C1-F8CC-81E97506D160}"/>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E78B04B4-B645-6B65-574A-01156396FA7D}"/>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36C5D80D-A327-28BD-4BBF-89767B87AAF9}"/>
              </a:ext>
            </a:extLst>
          </p:cNvPr>
          <p:cNvSpPr>
            <a:spLocks noGrp="1"/>
          </p:cNvSpPr>
          <p:nvPr>
            <p:ph type="dt" sz="half" idx="10"/>
          </p:nvPr>
        </p:nvSpPr>
        <p:spPr/>
        <p:txBody>
          <a:bodyPr/>
          <a:lstStyle/>
          <a:p>
            <a:fld id="{1BD62DDC-E7C0-EE4F-A57D-055E824E0081}" type="datetimeFigureOut">
              <a:rPr lang="en-US" smtClean="0"/>
              <a:t>3/31/23</a:t>
            </a:fld>
            <a:endParaRPr lang="en-US"/>
          </a:p>
        </p:txBody>
      </p:sp>
      <p:sp>
        <p:nvSpPr>
          <p:cNvPr id="5" name="Footer Placeholder 4">
            <a:extLst>
              <a:ext uri="{FF2B5EF4-FFF2-40B4-BE49-F238E27FC236}">
                <a16:creationId xmlns:a16="http://schemas.microsoft.com/office/drawing/2014/main" id="{3995E457-7D2E-9790-C272-2C37271E3D4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96E9C70-A078-3E36-9286-8AC7547CD201}"/>
              </a:ext>
            </a:extLst>
          </p:cNvPr>
          <p:cNvSpPr>
            <a:spLocks noGrp="1"/>
          </p:cNvSpPr>
          <p:nvPr>
            <p:ph type="sldNum" sz="quarter" idx="12"/>
          </p:nvPr>
        </p:nvSpPr>
        <p:spPr/>
        <p:txBody>
          <a:bodyPr/>
          <a:lstStyle/>
          <a:p>
            <a:fld id="{A30EF932-CEEE-FF4C-8876-26FD99B1924D}" type="slidenum">
              <a:rPr lang="en-US" smtClean="0"/>
              <a:t>‹#›</a:t>
            </a:fld>
            <a:endParaRPr lang="en-US"/>
          </a:p>
        </p:txBody>
      </p:sp>
    </p:spTree>
    <p:extLst>
      <p:ext uri="{BB962C8B-B14F-4D97-AF65-F5344CB8AC3E}">
        <p14:creationId xmlns:p14="http://schemas.microsoft.com/office/powerpoint/2010/main" val="34174555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DA8B38B-0AE0-6A06-2D09-0E2BD91AB817}"/>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493AD8A2-2DBC-087C-D7B1-BEAD88D9C62E}"/>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5F33372E-D9F4-904A-98B3-E390352FA40A}"/>
              </a:ext>
            </a:extLst>
          </p:cNvPr>
          <p:cNvSpPr>
            <a:spLocks noGrp="1"/>
          </p:cNvSpPr>
          <p:nvPr>
            <p:ph type="dt" sz="half" idx="10"/>
          </p:nvPr>
        </p:nvSpPr>
        <p:spPr/>
        <p:txBody>
          <a:bodyPr/>
          <a:lstStyle/>
          <a:p>
            <a:fld id="{1BD62DDC-E7C0-EE4F-A57D-055E824E0081}" type="datetimeFigureOut">
              <a:rPr lang="en-US" smtClean="0"/>
              <a:t>3/31/23</a:t>
            </a:fld>
            <a:endParaRPr lang="en-US"/>
          </a:p>
        </p:txBody>
      </p:sp>
      <p:sp>
        <p:nvSpPr>
          <p:cNvPr id="5" name="Footer Placeholder 4">
            <a:extLst>
              <a:ext uri="{FF2B5EF4-FFF2-40B4-BE49-F238E27FC236}">
                <a16:creationId xmlns:a16="http://schemas.microsoft.com/office/drawing/2014/main" id="{3238475B-F4DE-6B87-9966-FC4A009CE06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3DB4690-27EA-27EF-BE14-7077DAA36F4A}"/>
              </a:ext>
            </a:extLst>
          </p:cNvPr>
          <p:cNvSpPr>
            <a:spLocks noGrp="1"/>
          </p:cNvSpPr>
          <p:nvPr>
            <p:ph type="sldNum" sz="quarter" idx="12"/>
          </p:nvPr>
        </p:nvSpPr>
        <p:spPr/>
        <p:txBody>
          <a:bodyPr/>
          <a:lstStyle/>
          <a:p>
            <a:fld id="{A30EF932-CEEE-FF4C-8876-26FD99B1924D}" type="slidenum">
              <a:rPr lang="en-US" smtClean="0"/>
              <a:t>‹#›</a:t>
            </a:fld>
            <a:endParaRPr lang="en-US"/>
          </a:p>
        </p:txBody>
      </p:sp>
    </p:spTree>
    <p:extLst>
      <p:ext uri="{BB962C8B-B14F-4D97-AF65-F5344CB8AC3E}">
        <p14:creationId xmlns:p14="http://schemas.microsoft.com/office/powerpoint/2010/main" val="28918973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B30261-11D7-378E-5E41-3310BEF82534}"/>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63A4F27B-AE4B-984B-E9FD-0C322FAEF0D1}"/>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FA6D004B-D575-259E-85F8-C1CED7DB1635}"/>
              </a:ext>
            </a:extLst>
          </p:cNvPr>
          <p:cNvSpPr>
            <a:spLocks noGrp="1"/>
          </p:cNvSpPr>
          <p:nvPr>
            <p:ph type="dt" sz="half" idx="10"/>
          </p:nvPr>
        </p:nvSpPr>
        <p:spPr/>
        <p:txBody>
          <a:bodyPr/>
          <a:lstStyle/>
          <a:p>
            <a:fld id="{1BD62DDC-E7C0-EE4F-A57D-055E824E0081}" type="datetimeFigureOut">
              <a:rPr lang="en-US" smtClean="0"/>
              <a:t>3/31/23</a:t>
            </a:fld>
            <a:endParaRPr lang="en-US"/>
          </a:p>
        </p:txBody>
      </p:sp>
      <p:sp>
        <p:nvSpPr>
          <p:cNvPr id="5" name="Footer Placeholder 4">
            <a:extLst>
              <a:ext uri="{FF2B5EF4-FFF2-40B4-BE49-F238E27FC236}">
                <a16:creationId xmlns:a16="http://schemas.microsoft.com/office/drawing/2014/main" id="{399A9399-FDC9-ADF4-FCD6-B03B46DAA6E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8291F39-0343-2628-6076-5D50AA4D9846}"/>
              </a:ext>
            </a:extLst>
          </p:cNvPr>
          <p:cNvSpPr>
            <a:spLocks noGrp="1"/>
          </p:cNvSpPr>
          <p:nvPr>
            <p:ph type="sldNum" sz="quarter" idx="12"/>
          </p:nvPr>
        </p:nvSpPr>
        <p:spPr/>
        <p:txBody>
          <a:bodyPr/>
          <a:lstStyle/>
          <a:p>
            <a:fld id="{A30EF932-CEEE-FF4C-8876-26FD99B1924D}" type="slidenum">
              <a:rPr lang="en-US" smtClean="0"/>
              <a:t>‹#›</a:t>
            </a:fld>
            <a:endParaRPr lang="en-US"/>
          </a:p>
        </p:txBody>
      </p:sp>
    </p:spTree>
    <p:extLst>
      <p:ext uri="{BB962C8B-B14F-4D97-AF65-F5344CB8AC3E}">
        <p14:creationId xmlns:p14="http://schemas.microsoft.com/office/powerpoint/2010/main" val="3569525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7FD239-7B02-44FC-872C-323FFB56A148}"/>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33CB389D-E4B7-933B-689C-A118AFA3BD2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58918011-A8EC-ACC8-C722-5A63A2CFA38E}"/>
              </a:ext>
            </a:extLst>
          </p:cNvPr>
          <p:cNvSpPr>
            <a:spLocks noGrp="1"/>
          </p:cNvSpPr>
          <p:nvPr>
            <p:ph type="dt" sz="half" idx="10"/>
          </p:nvPr>
        </p:nvSpPr>
        <p:spPr/>
        <p:txBody>
          <a:bodyPr/>
          <a:lstStyle/>
          <a:p>
            <a:fld id="{1BD62DDC-E7C0-EE4F-A57D-055E824E0081}" type="datetimeFigureOut">
              <a:rPr lang="en-US" smtClean="0"/>
              <a:t>3/31/23</a:t>
            </a:fld>
            <a:endParaRPr lang="en-US"/>
          </a:p>
        </p:txBody>
      </p:sp>
      <p:sp>
        <p:nvSpPr>
          <p:cNvPr id="5" name="Footer Placeholder 4">
            <a:extLst>
              <a:ext uri="{FF2B5EF4-FFF2-40B4-BE49-F238E27FC236}">
                <a16:creationId xmlns:a16="http://schemas.microsoft.com/office/drawing/2014/main" id="{BDF9D857-6BC9-6505-0438-8394B43E126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23B5EE5-00E3-297C-36EA-F06B7E4460B7}"/>
              </a:ext>
            </a:extLst>
          </p:cNvPr>
          <p:cNvSpPr>
            <a:spLocks noGrp="1"/>
          </p:cNvSpPr>
          <p:nvPr>
            <p:ph type="sldNum" sz="quarter" idx="12"/>
          </p:nvPr>
        </p:nvSpPr>
        <p:spPr/>
        <p:txBody>
          <a:bodyPr/>
          <a:lstStyle/>
          <a:p>
            <a:fld id="{A30EF932-CEEE-FF4C-8876-26FD99B1924D}" type="slidenum">
              <a:rPr lang="en-US" smtClean="0"/>
              <a:t>‹#›</a:t>
            </a:fld>
            <a:endParaRPr lang="en-US"/>
          </a:p>
        </p:txBody>
      </p:sp>
    </p:spTree>
    <p:extLst>
      <p:ext uri="{BB962C8B-B14F-4D97-AF65-F5344CB8AC3E}">
        <p14:creationId xmlns:p14="http://schemas.microsoft.com/office/powerpoint/2010/main" val="35706607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AFEBFB-8F5B-9B7B-AEDF-25DE54B09631}"/>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A2B896FE-CE54-D04C-116B-93BCD00C32FF}"/>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E55DC5B0-46B4-059E-DFCA-AFBB3A301F7F}"/>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EFA0D0C5-1F1F-DCCA-12D5-9F9EBE4E9117}"/>
              </a:ext>
            </a:extLst>
          </p:cNvPr>
          <p:cNvSpPr>
            <a:spLocks noGrp="1"/>
          </p:cNvSpPr>
          <p:nvPr>
            <p:ph type="dt" sz="half" idx="10"/>
          </p:nvPr>
        </p:nvSpPr>
        <p:spPr/>
        <p:txBody>
          <a:bodyPr/>
          <a:lstStyle/>
          <a:p>
            <a:fld id="{1BD62DDC-E7C0-EE4F-A57D-055E824E0081}" type="datetimeFigureOut">
              <a:rPr lang="en-US" smtClean="0"/>
              <a:t>3/31/23</a:t>
            </a:fld>
            <a:endParaRPr lang="en-US"/>
          </a:p>
        </p:txBody>
      </p:sp>
      <p:sp>
        <p:nvSpPr>
          <p:cNvPr id="6" name="Footer Placeholder 5">
            <a:extLst>
              <a:ext uri="{FF2B5EF4-FFF2-40B4-BE49-F238E27FC236}">
                <a16:creationId xmlns:a16="http://schemas.microsoft.com/office/drawing/2014/main" id="{3215D16D-3270-114A-86E4-06399B6B8C5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3C795C8-72C9-4116-7A49-28F0E2EA6195}"/>
              </a:ext>
            </a:extLst>
          </p:cNvPr>
          <p:cNvSpPr>
            <a:spLocks noGrp="1"/>
          </p:cNvSpPr>
          <p:nvPr>
            <p:ph type="sldNum" sz="quarter" idx="12"/>
          </p:nvPr>
        </p:nvSpPr>
        <p:spPr/>
        <p:txBody>
          <a:bodyPr/>
          <a:lstStyle/>
          <a:p>
            <a:fld id="{A30EF932-CEEE-FF4C-8876-26FD99B1924D}" type="slidenum">
              <a:rPr lang="en-US" smtClean="0"/>
              <a:t>‹#›</a:t>
            </a:fld>
            <a:endParaRPr lang="en-US"/>
          </a:p>
        </p:txBody>
      </p:sp>
    </p:spTree>
    <p:extLst>
      <p:ext uri="{BB962C8B-B14F-4D97-AF65-F5344CB8AC3E}">
        <p14:creationId xmlns:p14="http://schemas.microsoft.com/office/powerpoint/2010/main" val="492552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96DC2C-3B07-C6A7-69F2-90169BC179D1}"/>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A255FB29-9D87-0EC3-4E44-563F9585529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AFDA3846-AFDD-A3F4-18CE-7ECC41405F6E}"/>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E323B159-56E7-6F15-A400-A0CA0135463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867BBB55-BB27-40BD-1E9E-9E03D0EF2D0A}"/>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824827D4-0E80-B2B3-D20D-FD114B97F97F}"/>
              </a:ext>
            </a:extLst>
          </p:cNvPr>
          <p:cNvSpPr>
            <a:spLocks noGrp="1"/>
          </p:cNvSpPr>
          <p:nvPr>
            <p:ph type="dt" sz="half" idx="10"/>
          </p:nvPr>
        </p:nvSpPr>
        <p:spPr/>
        <p:txBody>
          <a:bodyPr/>
          <a:lstStyle/>
          <a:p>
            <a:fld id="{1BD62DDC-E7C0-EE4F-A57D-055E824E0081}" type="datetimeFigureOut">
              <a:rPr lang="en-US" smtClean="0"/>
              <a:t>3/31/23</a:t>
            </a:fld>
            <a:endParaRPr lang="en-US"/>
          </a:p>
        </p:txBody>
      </p:sp>
      <p:sp>
        <p:nvSpPr>
          <p:cNvPr id="8" name="Footer Placeholder 7">
            <a:extLst>
              <a:ext uri="{FF2B5EF4-FFF2-40B4-BE49-F238E27FC236}">
                <a16:creationId xmlns:a16="http://schemas.microsoft.com/office/drawing/2014/main" id="{0DB093D6-0F8A-7EEC-66F1-6EC86B28E82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50CC9D4-0707-C4CC-0B67-504B63F1AB9F}"/>
              </a:ext>
            </a:extLst>
          </p:cNvPr>
          <p:cNvSpPr>
            <a:spLocks noGrp="1"/>
          </p:cNvSpPr>
          <p:nvPr>
            <p:ph type="sldNum" sz="quarter" idx="12"/>
          </p:nvPr>
        </p:nvSpPr>
        <p:spPr/>
        <p:txBody>
          <a:bodyPr/>
          <a:lstStyle/>
          <a:p>
            <a:fld id="{A30EF932-CEEE-FF4C-8876-26FD99B1924D}" type="slidenum">
              <a:rPr lang="en-US" smtClean="0"/>
              <a:t>‹#›</a:t>
            </a:fld>
            <a:endParaRPr lang="en-US"/>
          </a:p>
        </p:txBody>
      </p:sp>
    </p:spTree>
    <p:extLst>
      <p:ext uri="{BB962C8B-B14F-4D97-AF65-F5344CB8AC3E}">
        <p14:creationId xmlns:p14="http://schemas.microsoft.com/office/powerpoint/2010/main" val="15354442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1B9200-D8A6-2738-C47B-4A0E5320CB8B}"/>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F1AF2C0B-56B4-63A4-D2CB-74C28BECE952}"/>
              </a:ext>
            </a:extLst>
          </p:cNvPr>
          <p:cNvSpPr>
            <a:spLocks noGrp="1"/>
          </p:cNvSpPr>
          <p:nvPr>
            <p:ph type="dt" sz="half" idx="10"/>
          </p:nvPr>
        </p:nvSpPr>
        <p:spPr/>
        <p:txBody>
          <a:bodyPr/>
          <a:lstStyle/>
          <a:p>
            <a:fld id="{1BD62DDC-E7C0-EE4F-A57D-055E824E0081}" type="datetimeFigureOut">
              <a:rPr lang="en-US" smtClean="0"/>
              <a:t>3/31/23</a:t>
            </a:fld>
            <a:endParaRPr lang="en-US"/>
          </a:p>
        </p:txBody>
      </p:sp>
      <p:sp>
        <p:nvSpPr>
          <p:cNvPr id="4" name="Footer Placeholder 3">
            <a:extLst>
              <a:ext uri="{FF2B5EF4-FFF2-40B4-BE49-F238E27FC236}">
                <a16:creationId xmlns:a16="http://schemas.microsoft.com/office/drawing/2014/main" id="{8D72E270-C0B1-3E0F-520F-943F49F5C42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6220F17-D17B-69CD-BE1A-F551E15EC15C}"/>
              </a:ext>
            </a:extLst>
          </p:cNvPr>
          <p:cNvSpPr>
            <a:spLocks noGrp="1"/>
          </p:cNvSpPr>
          <p:nvPr>
            <p:ph type="sldNum" sz="quarter" idx="12"/>
          </p:nvPr>
        </p:nvSpPr>
        <p:spPr/>
        <p:txBody>
          <a:bodyPr/>
          <a:lstStyle/>
          <a:p>
            <a:fld id="{A30EF932-CEEE-FF4C-8876-26FD99B1924D}" type="slidenum">
              <a:rPr lang="en-US" smtClean="0"/>
              <a:t>‹#›</a:t>
            </a:fld>
            <a:endParaRPr lang="en-US"/>
          </a:p>
        </p:txBody>
      </p:sp>
    </p:spTree>
    <p:extLst>
      <p:ext uri="{BB962C8B-B14F-4D97-AF65-F5344CB8AC3E}">
        <p14:creationId xmlns:p14="http://schemas.microsoft.com/office/powerpoint/2010/main" val="3230761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6E3D204-2D68-462C-56FA-A9BF129A4089}"/>
              </a:ext>
            </a:extLst>
          </p:cNvPr>
          <p:cNvSpPr>
            <a:spLocks noGrp="1"/>
          </p:cNvSpPr>
          <p:nvPr>
            <p:ph type="dt" sz="half" idx="10"/>
          </p:nvPr>
        </p:nvSpPr>
        <p:spPr/>
        <p:txBody>
          <a:bodyPr/>
          <a:lstStyle/>
          <a:p>
            <a:fld id="{1BD62DDC-E7C0-EE4F-A57D-055E824E0081}" type="datetimeFigureOut">
              <a:rPr lang="en-US" smtClean="0"/>
              <a:t>3/31/23</a:t>
            </a:fld>
            <a:endParaRPr lang="en-US"/>
          </a:p>
        </p:txBody>
      </p:sp>
      <p:sp>
        <p:nvSpPr>
          <p:cNvPr id="3" name="Footer Placeholder 2">
            <a:extLst>
              <a:ext uri="{FF2B5EF4-FFF2-40B4-BE49-F238E27FC236}">
                <a16:creationId xmlns:a16="http://schemas.microsoft.com/office/drawing/2014/main" id="{11947732-BB47-30FF-2BFB-1A0ADCDF1DC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4FA8D1F-C15C-E19F-ED96-14CC62B6DE1A}"/>
              </a:ext>
            </a:extLst>
          </p:cNvPr>
          <p:cNvSpPr>
            <a:spLocks noGrp="1"/>
          </p:cNvSpPr>
          <p:nvPr>
            <p:ph type="sldNum" sz="quarter" idx="12"/>
          </p:nvPr>
        </p:nvSpPr>
        <p:spPr/>
        <p:txBody>
          <a:bodyPr/>
          <a:lstStyle/>
          <a:p>
            <a:fld id="{A30EF932-CEEE-FF4C-8876-26FD99B1924D}" type="slidenum">
              <a:rPr lang="en-US" smtClean="0"/>
              <a:t>‹#›</a:t>
            </a:fld>
            <a:endParaRPr lang="en-US"/>
          </a:p>
        </p:txBody>
      </p:sp>
    </p:spTree>
    <p:extLst>
      <p:ext uri="{BB962C8B-B14F-4D97-AF65-F5344CB8AC3E}">
        <p14:creationId xmlns:p14="http://schemas.microsoft.com/office/powerpoint/2010/main" val="42206661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1C02B3-84CF-8177-F295-30DE63070A9B}"/>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9959006F-77E1-02EE-EDD7-C456BDD92E8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B3916919-C5E8-8D31-ADE8-D6269A3B81B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5A2F8609-C728-36D4-BD24-EA8246AB3A96}"/>
              </a:ext>
            </a:extLst>
          </p:cNvPr>
          <p:cNvSpPr>
            <a:spLocks noGrp="1"/>
          </p:cNvSpPr>
          <p:nvPr>
            <p:ph type="dt" sz="half" idx="10"/>
          </p:nvPr>
        </p:nvSpPr>
        <p:spPr/>
        <p:txBody>
          <a:bodyPr/>
          <a:lstStyle/>
          <a:p>
            <a:fld id="{1BD62DDC-E7C0-EE4F-A57D-055E824E0081}" type="datetimeFigureOut">
              <a:rPr lang="en-US" smtClean="0"/>
              <a:t>3/31/23</a:t>
            </a:fld>
            <a:endParaRPr lang="en-US"/>
          </a:p>
        </p:txBody>
      </p:sp>
      <p:sp>
        <p:nvSpPr>
          <p:cNvPr id="6" name="Footer Placeholder 5">
            <a:extLst>
              <a:ext uri="{FF2B5EF4-FFF2-40B4-BE49-F238E27FC236}">
                <a16:creationId xmlns:a16="http://schemas.microsoft.com/office/drawing/2014/main" id="{02FFD186-84B6-58E2-F5D2-360BD4279AD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E621A69-5ADB-7CE3-C737-41E723D4D6AC}"/>
              </a:ext>
            </a:extLst>
          </p:cNvPr>
          <p:cNvSpPr>
            <a:spLocks noGrp="1"/>
          </p:cNvSpPr>
          <p:nvPr>
            <p:ph type="sldNum" sz="quarter" idx="12"/>
          </p:nvPr>
        </p:nvSpPr>
        <p:spPr/>
        <p:txBody>
          <a:bodyPr/>
          <a:lstStyle/>
          <a:p>
            <a:fld id="{A30EF932-CEEE-FF4C-8876-26FD99B1924D}" type="slidenum">
              <a:rPr lang="en-US" smtClean="0"/>
              <a:t>‹#›</a:t>
            </a:fld>
            <a:endParaRPr lang="en-US"/>
          </a:p>
        </p:txBody>
      </p:sp>
    </p:spTree>
    <p:extLst>
      <p:ext uri="{BB962C8B-B14F-4D97-AF65-F5344CB8AC3E}">
        <p14:creationId xmlns:p14="http://schemas.microsoft.com/office/powerpoint/2010/main" val="39142001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540B37-74BF-0ACB-256C-CCE4CC938B36}"/>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8062BF83-E49A-EE66-576D-AA24F7DA45A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56E98CC-547C-620B-2729-4F33BAB4BE7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CE95A4D4-FEB7-2793-C4C2-B1BBD871AEFB}"/>
              </a:ext>
            </a:extLst>
          </p:cNvPr>
          <p:cNvSpPr>
            <a:spLocks noGrp="1"/>
          </p:cNvSpPr>
          <p:nvPr>
            <p:ph type="dt" sz="half" idx="10"/>
          </p:nvPr>
        </p:nvSpPr>
        <p:spPr/>
        <p:txBody>
          <a:bodyPr/>
          <a:lstStyle/>
          <a:p>
            <a:fld id="{1BD62DDC-E7C0-EE4F-A57D-055E824E0081}" type="datetimeFigureOut">
              <a:rPr lang="en-US" smtClean="0"/>
              <a:t>3/31/23</a:t>
            </a:fld>
            <a:endParaRPr lang="en-US"/>
          </a:p>
        </p:txBody>
      </p:sp>
      <p:sp>
        <p:nvSpPr>
          <p:cNvPr id="6" name="Footer Placeholder 5">
            <a:extLst>
              <a:ext uri="{FF2B5EF4-FFF2-40B4-BE49-F238E27FC236}">
                <a16:creationId xmlns:a16="http://schemas.microsoft.com/office/drawing/2014/main" id="{0D8D9BD6-69C0-9E6D-6DDA-750A063EFBD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A175FBA-EECB-06DE-1847-A21C17848CED}"/>
              </a:ext>
            </a:extLst>
          </p:cNvPr>
          <p:cNvSpPr>
            <a:spLocks noGrp="1"/>
          </p:cNvSpPr>
          <p:nvPr>
            <p:ph type="sldNum" sz="quarter" idx="12"/>
          </p:nvPr>
        </p:nvSpPr>
        <p:spPr/>
        <p:txBody>
          <a:bodyPr/>
          <a:lstStyle/>
          <a:p>
            <a:fld id="{A30EF932-CEEE-FF4C-8876-26FD99B1924D}" type="slidenum">
              <a:rPr lang="en-US" smtClean="0"/>
              <a:t>‹#›</a:t>
            </a:fld>
            <a:endParaRPr lang="en-US"/>
          </a:p>
        </p:txBody>
      </p:sp>
    </p:spTree>
    <p:extLst>
      <p:ext uri="{BB962C8B-B14F-4D97-AF65-F5344CB8AC3E}">
        <p14:creationId xmlns:p14="http://schemas.microsoft.com/office/powerpoint/2010/main" val="11133582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E2CC6A7-3581-5E9D-14AC-0D017BE11FE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19204B59-A54B-9ECC-A047-8A04058AB3B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2238451D-3DBE-9728-45C2-3DF77653A85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BD62DDC-E7C0-EE4F-A57D-055E824E0081}" type="datetimeFigureOut">
              <a:rPr lang="en-US" smtClean="0"/>
              <a:t>3/31/23</a:t>
            </a:fld>
            <a:endParaRPr lang="en-US"/>
          </a:p>
        </p:txBody>
      </p:sp>
      <p:sp>
        <p:nvSpPr>
          <p:cNvPr id="5" name="Footer Placeholder 4">
            <a:extLst>
              <a:ext uri="{FF2B5EF4-FFF2-40B4-BE49-F238E27FC236}">
                <a16:creationId xmlns:a16="http://schemas.microsoft.com/office/drawing/2014/main" id="{919C4700-7468-8BE2-E5D2-964D465E98D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9AA860C-F5F6-D781-5FD1-C394FD4079E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30EF932-CEEE-FF4C-8876-26FD99B1924D}" type="slidenum">
              <a:rPr lang="en-US" smtClean="0"/>
              <a:t>‹#›</a:t>
            </a:fld>
            <a:endParaRPr lang="en-US"/>
          </a:p>
        </p:txBody>
      </p:sp>
    </p:spTree>
    <p:extLst>
      <p:ext uri="{BB962C8B-B14F-4D97-AF65-F5344CB8AC3E}">
        <p14:creationId xmlns:p14="http://schemas.microsoft.com/office/powerpoint/2010/main" val="14607986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81C1F1-98BE-E461-3302-909F6DB44035}"/>
              </a:ext>
            </a:extLst>
          </p:cNvPr>
          <p:cNvSpPr>
            <a:spLocks noGrp="1"/>
          </p:cNvSpPr>
          <p:nvPr>
            <p:ph type="ctrTitle"/>
          </p:nvPr>
        </p:nvSpPr>
        <p:spPr>
          <a:xfrm>
            <a:off x="1706880" y="0"/>
            <a:ext cx="9144000" cy="1771048"/>
          </a:xfrm>
        </p:spPr>
        <p:txBody>
          <a:bodyPr/>
          <a:lstStyle/>
          <a:p>
            <a:r>
              <a:rPr lang="en-US" dirty="0"/>
              <a:t>Far Backward Detector Subgroups</a:t>
            </a:r>
          </a:p>
        </p:txBody>
      </p:sp>
      <p:sp>
        <p:nvSpPr>
          <p:cNvPr id="3" name="Subtitle 2">
            <a:extLst>
              <a:ext uri="{FF2B5EF4-FFF2-40B4-BE49-F238E27FC236}">
                <a16:creationId xmlns:a16="http://schemas.microsoft.com/office/drawing/2014/main" id="{7778B876-D848-71E3-C465-20717F85E5F3}"/>
              </a:ext>
            </a:extLst>
          </p:cNvPr>
          <p:cNvSpPr>
            <a:spLocks noGrp="1"/>
          </p:cNvSpPr>
          <p:nvPr>
            <p:ph type="subTitle" idx="1"/>
          </p:nvPr>
        </p:nvSpPr>
        <p:spPr>
          <a:xfrm>
            <a:off x="879106" y="1830989"/>
            <a:ext cx="10983817" cy="4804479"/>
          </a:xfrm>
        </p:spPr>
        <p:txBody>
          <a:bodyPr>
            <a:normAutofit fontScale="92500" lnSpcReduction="10000"/>
          </a:bodyPr>
          <a:lstStyle/>
          <a:p>
            <a:pPr algn="l"/>
            <a:r>
              <a:rPr lang="en-GB" b="1" dirty="0"/>
              <a:t>Three Far Backward Detector Sub-system Collaborations (DSCs) are proposed</a:t>
            </a:r>
          </a:p>
          <a:p>
            <a:pPr marL="342900" indent="-342900" algn="l">
              <a:buFont typeface="Arial" panose="020B0604020202020204" pitchFamily="34" charset="0"/>
              <a:buChar char="•"/>
            </a:pPr>
            <a:r>
              <a:rPr lang="en-GB" dirty="0">
                <a:solidFill>
                  <a:schemeClr val="accent1"/>
                </a:solidFill>
              </a:rPr>
              <a:t>Pair Spectrometer (PS) DSC</a:t>
            </a:r>
          </a:p>
          <a:p>
            <a:pPr marL="800100" lvl="1" indent="-342900" algn="l">
              <a:buFont typeface="Arial" panose="020B0604020202020204" pitchFamily="34" charset="0"/>
              <a:buChar char="•"/>
            </a:pPr>
            <a:r>
              <a:rPr lang="en-GB" b="1" dirty="0"/>
              <a:t>Design and integration of Pair Spectrometer calorimeters, trackers, magnets and converter</a:t>
            </a:r>
          </a:p>
          <a:p>
            <a:pPr marL="342900" indent="-342900" algn="l">
              <a:buFont typeface="Arial" panose="020B0604020202020204" pitchFamily="34" charset="0"/>
              <a:buChar char="•"/>
            </a:pPr>
            <a:r>
              <a:rPr lang="en-GB" dirty="0">
                <a:solidFill>
                  <a:schemeClr val="accent1"/>
                </a:solidFill>
              </a:rPr>
              <a:t>High-Rate Calorimeters (HRC) DSC</a:t>
            </a:r>
          </a:p>
          <a:p>
            <a:pPr marL="800100" lvl="1" indent="-342900" algn="l">
              <a:buFont typeface="Arial" panose="020B0604020202020204" pitchFamily="34" charset="0"/>
              <a:buChar char="•"/>
            </a:pPr>
            <a:r>
              <a:rPr lang="en-GB" b="1" dirty="0"/>
              <a:t>Design and integration of movable direct photon detectors, synchrotron filters with monitors, and two calorimeters that will accompany the Low Q^2 taggers</a:t>
            </a:r>
          </a:p>
          <a:p>
            <a:pPr marL="342900" indent="-342900" algn="l">
              <a:buFont typeface="Arial" panose="020B0604020202020204" pitchFamily="34" charset="0"/>
              <a:buChar char="•"/>
            </a:pPr>
            <a:r>
              <a:rPr lang="en-GB" dirty="0">
                <a:solidFill>
                  <a:schemeClr val="accent1"/>
                </a:solidFill>
              </a:rPr>
              <a:t>High-Rate Tracker (HRT) DSC</a:t>
            </a:r>
          </a:p>
          <a:p>
            <a:pPr marL="800100" lvl="1" indent="-342900" algn="l">
              <a:buFont typeface="Arial" panose="020B0604020202020204" pitchFamily="34" charset="0"/>
              <a:buChar char="•"/>
            </a:pPr>
            <a:r>
              <a:rPr lang="en-GB" b="1" dirty="0"/>
              <a:t>Design and integration of high rate high resolution pixel trackers for the Low Q^2 taggers</a:t>
            </a:r>
          </a:p>
          <a:p>
            <a:pPr marL="800100" lvl="1" indent="-342900" algn="l">
              <a:buFont typeface="Arial" panose="020B0604020202020204" pitchFamily="34" charset="0"/>
              <a:buChar char="•"/>
            </a:pPr>
            <a:endParaRPr lang="en-GB" b="1" dirty="0"/>
          </a:p>
          <a:p>
            <a:pPr algn="l"/>
            <a:r>
              <a:rPr lang="en-GB" dirty="0"/>
              <a:t>Very fruitful interactions between DSCs are foreseen: </a:t>
            </a:r>
          </a:p>
          <a:p>
            <a:pPr marL="342900" indent="-342900" algn="l">
              <a:buFontTx/>
              <a:buChar char="-"/>
            </a:pPr>
            <a:r>
              <a:rPr lang="en-GB" dirty="0"/>
              <a:t>single-g calorimeter developments of the HRC DSC performed together with the PS DSC </a:t>
            </a:r>
          </a:p>
          <a:p>
            <a:pPr marL="342900" indent="-342900" algn="l">
              <a:buFontTx/>
              <a:buChar char="-"/>
            </a:pPr>
            <a:r>
              <a:rPr lang="en-GB" dirty="0"/>
              <a:t>regarding simulations of electron trajectories/backgrounds between HRT and HRC DSCs </a:t>
            </a:r>
          </a:p>
          <a:p>
            <a:pPr marL="342900" indent="-342900" algn="l">
              <a:buFontTx/>
              <a:buChar char="-"/>
            </a:pPr>
            <a:r>
              <a:rPr lang="en-GB" dirty="0"/>
              <a:t>for tracking aspects between PS and HRT DSCs</a:t>
            </a:r>
            <a:endParaRPr lang="en-US" b="1" dirty="0"/>
          </a:p>
        </p:txBody>
      </p:sp>
    </p:spTree>
    <p:extLst>
      <p:ext uri="{BB962C8B-B14F-4D97-AF65-F5344CB8AC3E}">
        <p14:creationId xmlns:p14="http://schemas.microsoft.com/office/powerpoint/2010/main" val="23893698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006365-2581-B085-AE70-A6AC0A6EFC5D}"/>
              </a:ext>
            </a:extLst>
          </p:cNvPr>
          <p:cNvSpPr>
            <a:spLocks noGrp="1"/>
          </p:cNvSpPr>
          <p:nvPr>
            <p:ph type="title"/>
          </p:nvPr>
        </p:nvSpPr>
        <p:spPr>
          <a:xfrm>
            <a:off x="838200" y="365125"/>
            <a:ext cx="10515600" cy="986245"/>
          </a:xfrm>
        </p:spPr>
        <p:txBody>
          <a:bodyPr/>
          <a:lstStyle/>
          <a:p>
            <a:r>
              <a:rPr lang="en-US" dirty="0"/>
              <a:t>Structure of DSC</a:t>
            </a:r>
          </a:p>
        </p:txBody>
      </p:sp>
      <p:graphicFrame>
        <p:nvGraphicFramePr>
          <p:cNvPr id="4" name="Content Placeholder 3">
            <a:extLst>
              <a:ext uri="{FF2B5EF4-FFF2-40B4-BE49-F238E27FC236}">
                <a16:creationId xmlns:a16="http://schemas.microsoft.com/office/drawing/2014/main" id="{0FC062E5-CFD5-E5EE-C71C-75308CA7B9BD}"/>
              </a:ext>
            </a:extLst>
          </p:cNvPr>
          <p:cNvGraphicFramePr>
            <a:graphicFrameLocks noGrp="1"/>
          </p:cNvGraphicFramePr>
          <p:nvPr>
            <p:ph idx="1"/>
            <p:extLst>
              <p:ext uri="{D42A27DB-BD31-4B8C-83A1-F6EECF244321}">
                <p14:modId xmlns:p14="http://schemas.microsoft.com/office/powerpoint/2010/main" val="179860715"/>
              </p:ext>
            </p:extLst>
          </p:nvPr>
        </p:nvGraphicFramePr>
        <p:xfrm>
          <a:off x="140856" y="1629372"/>
          <a:ext cx="4228843" cy="3690696"/>
        </p:xfrm>
        <a:graphic>
          <a:graphicData uri="http://schemas.openxmlformats.org/drawingml/2006/table">
            <a:tbl>
              <a:tblPr/>
              <a:tblGrid>
                <a:gridCol w="1238829">
                  <a:extLst>
                    <a:ext uri="{9D8B030D-6E8A-4147-A177-3AD203B41FA5}">
                      <a16:colId xmlns:a16="http://schemas.microsoft.com/office/drawing/2014/main" val="4108193100"/>
                    </a:ext>
                  </a:extLst>
                </a:gridCol>
                <a:gridCol w="1514125">
                  <a:extLst>
                    <a:ext uri="{9D8B030D-6E8A-4147-A177-3AD203B41FA5}">
                      <a16:colId xmlns:a16="http://schemas.microsoft.com/office/drawing/2014/main" val="3397643193"/>
                    </a:ext>
                  </a:extLst>
                </a:gridCol>
                <a:gridCol w="1475889">
                  <a:extLst>
                    <a:ext uri="{9D8B030D-6E8A-4147-A177-3AD203B41FA5}">
                      <a16:colId xmlns:a16="http://schemas.microsoft.com/office/drawing/2014/main" val="1141437867"/>
                    </a:ext>
                  </a:extLst>
                </a:gridCol>
              </a:tblGrid>
              <a:tr h="180334">
                <a:tc gridSpan="3">
                  <a:txBody>
                    <a:bodyPr/>
                    <a:lstStyle/>
                    <a:p>
                      <a:pPr rtl="0" fontAlgn="b"/>
                      <a:r>
                        <a:rPr lang="en-GB" sz="2000" b="1" u="sng" dirty="0">
                          <a:effectLst/>
                        </a:rPr>
                        <a:t>Pair Spectrometer Collaboration</a:t>
                      </a:r>
                    </a:p>
                  </a:txBody>
                  <a:tcPr marL="28575" marR="28575" marT="19050" marB="19050" anchor="b">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292637831"/>
                  </a:ext>
                </a:extLst>
              </a:tr>
              <a:tr h="287756">
                <a:tc>
                  <a:txBody>
                    <a:bodyPr/>
                    <a:lstStyle/>
                    <a:p>
                      <a:pPr rtl="0" fontAlgn="b"/>
                      <a:r>
                        <a:rPr lang="en-GB" sz="1400" b="1">
                          <a:effectLst/>
                        </a:rPr>
                        <a:t>Project Lead</a:t>
                      </a:r>
                    </a:p>
                  </a:txBody>
                  <a:tcPr marL="28575" marR="28575" marT="19050" marB="19050" anchor="b">
                    <a:lnL w="9525" cap="flat" cmpd="sng" algn="ctr">
                      <a:solidFill>
                        <a:srgbClr val="000000"/>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r>
                        <a:rPr lang="en-GB" sz="1400" b="1">
                          <a:effectLst/>
                        </a:rPr>
                        <a:t>Technical Lead</a:t>
                      </a:r>
                    </a:p>
                  </a:txBody>
                  <a:tcPr marL="28575" marR="28575" marT="19050" marB="1905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r>
                        <a:rPr lang="en-GB" sz="1400" b="1">
                          <a:effectLst/>
                        </a:rPr>
                        <a:t>Collaborators</a:t>
                      </a:r>
                    </a:p>
                  </a:txBody>
                  <a:tcPr marL="28575" marR="28575" marT="19050" marB="19050" anchor="b">
                    <a:lnL w="9525" cap="flat" cmpd="sng" algn="ctr">
                      <a:solidFill>
                        <a:srgbClr val="CCCCCC"/>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15971609"/>
                  </a:ext>
                </a:extLst>
              </a:tr>
              <a:tr h="540420">
                <a:tc>
                  <a:txBody>
                    <a:bodyPr/>
                    <a:lstStyle/>
                    <a:p>
                      <a:pPr rtl="0" fontAlgn="b"/>
                      <a:r>
                        <a:rPr lang="en-GB" sz="1400" dirty="0">
                          <a:effectLst/>
                        </a:rPr>
                        <a:t>Nick Zachariou</a:t>
                      </a:r>
                    </a:p>
                  </a:txBody>
                  <a:tcPr marL="28575" marR="28575" marT="19050" marB="19050" anchor="b">
                    <a:lnL w="9525" cap="flat" cmpd="sng" algn="ctr">
                      <a:solidFill>
                        <a:srgbClr val="000000"/>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r>
                        <a:rPr lang="en-GB" sz="1400">
                          <a:effectLst/>
                        </a:rPr>
                        <a:t>Dhevan Gangadharan</a:t>
                      </a:r>
                    </a:p>
                  </a:txBody>
                  <a:tcPr marL="28575" marR="28575" marT="19050" marB="1905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r>
                        <a:rPr lang="en-GB" sz="1400">
                          <a:effectLst/>
                        </a:rPr>
                        <a:t>Bill Schmidke</a:t>
                      </a:r>
                    </a:p>
                  </a:txBody>
                  <a:tcPr marL="28575" marR="28575" marT="19050" marB="19050" anchor="b">
                    <a:lnL w="9525" cap="flat" cmpd="sng" algn="ctr">
                      <a:solidFill>
                        <a:srgbClr val="CCCCCC"/>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698029822"/>
                  </a:ext>
                </a:extLst>
              </a:tr>
              <a:tr h="287756">
                <a:tc>
                  <a:txBody>
                    <a:bodyPr/>
                    <a:lstStyle/>
                    <a:p>
                      <a:pPr rtl="0" fontAlgn="b"/>
                      <a:endParaRPr lang="en-GB" sz="1400">
                        <a:effectLst/>
                      </a:endParaRPr>
                    </a:p>
                  </a:txBody>
                  <a:tcPr marL="28575" marR="28575" marT="19050" marB="19050" anchor="b">
                    <a:lnL w="9525" cap="flat" cmpd="sng" algn="ctr">
                      <a:solidFill>
                        <a:srgbClr val="000000"/>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GB" sz="1400">
                        <a:effectLst/>
                      </a:endParaRPr>
                    </a:p>
                  </a:txBody>
                  <a:tcPr marL="28575" marR="28575" marT="19050" marB="1905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r>
                        <a:rPr lang="en-GB" sz="1400">
                          <a:effectLst/>
                        </a:rPr>
                        <a:t>Aranya Giri</a:t>
                      </a:r>
                    </a:p>
                  </a:txBody>
                  <a:tcPr marL="28575" marR="28575" marT="19050" marB="19050" anchor="b">
                    <a:lnL w="9525" cap="flat" cmpd="sng" algn="ctr">
                      <a:solidFill>
                        <a:srgbClr val="CCCCCC"/>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1851335530"/>
                  </a:ext>
                </a:extLst>
              </a:tr>
              <a:tr h="287756">
                <a:tc>
                  <a:txBody>
                    <a:bodyPr/>
                    <a:lstStyle/>
                    <a:p>
                      <a:pPr rtl="0" fontAlgn="b"/>
                      <a:endParaRPr lang="en-GB" sz="1400">
                        <a:effectLst/>
                      </a:endParaRPr>
                    </a:p>
                  </a:txBody>
                  <a:tcPr marL="28575" marR="28575" marT="19050" marB="19050" anchor="b">
                    <a:lnL w="9525" cap="flat" cmpd="sng" algn="ctr">
                      <a:solidFill>
                        <a:srgbClr val="000000"/>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GB" sz="1400">
                        <a:effectLst/>
                      </a:endParaRPr>
                    </a:p>
                  </a:txBody>
                  <a:tcPr marL="28575" marR="28575" marT="19050" marB="1905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r>
                        <a:rPr lang="en-GB" sz="1400">
                          <a:effectLst/>
                        </a:rPr>
                        <a:t>Stephen Kay</a:t>
                      </a:r>
                    </a:p>
                  </a:txBody>
                  <a:tcPr marL="28575" marR="28575" marT="19050" marB="19050" anchor="b">
                    <a:lnL w="9525" cap="flat" cmpd="sng" algn="ctr">
                      <a:solidFill>
                        <a:srgbClr val="CCCCCC"/>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532123082"/>
                  </a:ext>
                </a:extLst>
              </a:tr>
              <a:tr h="287756">
                <a:tc>
                  <a:txBody>
                    <a:bodyPr/>
                    <a:lstStyle/>
                    <a:p>
                      <a:pPr rtl="0" fontAlgn="b"/>
                      <a:endParaRPr lang="en-GB" sz="1400">
                        <a:effectLst/>
                      </a:endParaRPr>
                    </a:p>
                  </a:txBody>
                  <a:tcPr marL="28575" marR="28575" marT="19050" marB="19050" anchor="b">
                    <a:lnL w="9525" cap="flat" cmpd="sng" algn="ctr">
                      <a:solidFill>
                        <a:srgbClr val="000000"/>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GB" sz="1400">
                        <a:effectLst/>
                      </a:endParaRPr>
                    </a:p>
                  </a:txBody>
                  <a:tcPr marL="28575" marR="28575" marT="19050" marB="1905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r>
                        <a:rPr lang="en-GB" sz="1400">
                          <a:effectLst/>
                        </a:rPr>
                        <a:t>Alex Smith</a:t>
                      </a:r>
                    </a:p>
                  </a:txBody>
                  <a:tcPr marL="28575" marR="28575" marT="19050" marB="19050" anchor="b">
                    <a:lnL w="9525" cap="flat" cmpd="sng" algn="ctr">
                      <a:solidFill>
                        <a:srgbClr val="CCCCCC"/>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3510841893"/>
                  </a:ext>
                </a:extLst>
              </a:tr>
              <a:tr h="540420">
                <a:tc>
                  <a:txBody>
                    <a:bodyPr/>
                    <a:lstStyle/>
                    <a:p>
                      <a:pPr rtl="0" fontAlgn="b"/>
                      <a:endParaRPr lang="en-GB" sz="1400">
                        <a:effectLst/>
                      </a:endParaRPr>
                    </a:p>
                  </a:txBody>
                  <a:tcPr marL="28575" marR="28575" marT="19050" marB="19050" anchor="b">
                    <a:lnL w="9525" cap="flat" cmpd="sng" algn="ctr">
                      <a:solidFill>
                        <a:srgbClr val="000000"/>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GB" sz="1400">
                        <a:effectLst/>
                      </a:endParaRPr>
                    </a:p>
                  </a:txBody>
                  <a:tcPr marL="28575" marR="28575" marT="19050" marB="1905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r>
                        <a:rPr lang="en-GB" sz="1400">
                          <a:effectLst/>
                        </a:rPr>
                        <a:t>Krzysztof Piotrzkowski </a:t>
                      </a:r>
                    </a:p>
                  </a:txBody>
                  <a:tcPr marL="28575" marR="28575" marT="19050" marB="19050" anchor="b">
                    <a:lnL w="9525" cap="flat" cmpd="sng" algn="ctr">
                      <a:solidFill>
                        <a:srgbClr val="CCCCCC"/>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1774617201"/>
                  </a:ext>
                </a:extLst>
              </a:tr>
              <a:tr h="287756">
                <a:tc>
                  <a:txBody>
                    <a:bodyPr/>
                    <a:lstStyle/>
                    <a:p>
                      <a:pPr rtl="0" fontAlgn="b"/>
                      <a:endParaRPr lang="en-GB" sz="1400">
                        <a:effectLst/>
                      </a:endParaRPr>
                    </a:p>
                  </a:txBody>
                  <a:tcPr marL="28575" marR="28575" marT="19050" marB="19050" anchor="b">
                    <a:lnL w="9525" cap="flat" cmpd="sng" algn="ctr">
                      <a:solidFill>
                        <a:srgbClr val="000000"/>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GB" sz="1400">
                        <a:effectLst/>
                      </a:endParaRPr>
                    </a:p>
                  </a:txBody>
                  <a:tcPr marL="28575" marR="28575" marT="19050" marB="1905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r>
                        <a:rPr lang="en-GB" sz="1400">
                          <a:effectLst/>
                        </a:rPr>
                        <a:t>Igor Korover</a:t>
                      </a:r>
                    </a:p>
                  </a:txBody>
                  <a:tcPr marL="28575" marR="28575" marT="19050" marB="19050" anchor="b">
                    <a:lnL w="9525" cap="flat" cmpd="sng" algn="ctr">
                      <a:solidFill>
                        <a:srgbClr val="CCCCCC"/>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380599752"/>
                  </a:ext>
                </a:extLst>
              </a:tr>
              <a:tr h="287756">
                <a:tc>
                  <a:txBody>
                    <a:bodyPr/>
                    <a:lstStyle/>
                    <a:p>
                      <a:pPr rtl="0" fontAlgn="b"/>
                      <a:endParaRPr lang="en-GB" sz="1400">
                        <a:effectLst/>
                      </a:endParaRPr>
                    </a:p>
                  </a:txBody>
                  <a:tcPr marL="28575" marR="28575" marT="19050" marB="19050" anchor="b">
                    <a:lnL w="9525" cap="flat" cmpd="sng" algn="ctr">
                      <a:solidFill>
                        <a:srgbClr val="000000"/>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GB" sz="1400">
                        <a:effectLst/>
                      </a:endParaRPr>
                    </a:p>
                  </a:txBody>
                  <a:tcPr marL="28575" marR="28575" marT="19050" marB="1905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r>
                        <a:rPr lang="en-GB" sz="1400" dirty="0">
                          <a:effectLst/>
                        </a:rPr>
                        <a:t>Dan Watts</a:t>
                      </a:r>
                    </a:p>
                  </a:txBody>
                  <a:tcPr marL="28575" marR="28575" marT="19050" marB="19050" anchor="b">
                    <a:lnL w="9525" cap="flat" cmpd="sng" algn="ctr">
                      <a:solidFill>
                        <a:srgbClr val="CCCCCC"/>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745989354"/>
                  </a:ext>
                </a:extLst>
              </a:tr>
              <a:tr h="540420">
                <a:tc>
                  <a:txBody>
                    <a:bodyPr/>
                    <a:lstStyle/>
                    <a:p>
                      <a:pPr rtl="0" fontAlgn="b"/>
                      <a:endParaRPr lang="en-GB" sz="1400">
                        <a:effectLst/>
                      </a:endParaRPr>
                    </a:p>
                  </a:txBody>
                  <a:tcPr marL="28575" marR="28575" marT="19050" marB="19050" anchor="b">
                    <a:lnL w="9525" cap="flat" cmpd="sng" algn="ctr">
                      <a:solidFill>
                        <a:srgbClr val="000000"/>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rtl="0" fontAlgn="b"/>
                      <a:endParaRPr lang="en-GB" sz="1400">
                        <a:effectLst/>
                      </a:endParaRPr>
                    </a:p>
                  </a:txBody>
                  <a:tcPr marL="28575" marR="28575" marT="19050" marB="1905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rtl="0" fontAlgn="b"/>
                      <a:r>
                        <a:rPr lang="en-GB" sz="1400" dirty="0">
                          <a:effectLst/>
                        </a:rPr>
                        <a:t>Mikhail </a:t>
                      </a:r>
                      <a:r>
                        <a:rPr lang="en-GB" sz="1400" dirty="0" err="1">
                          <a:effectLst/>
                        </a:rPr>
                        <a:t>Bashkanov</a:t>
                      </a:r>
                      <a:endParaRPr lang="en-GB" sz="1400" dirty="0">
                        <a:effectLst/>
                      </a:endParaRPr>
                    </a:p>
                  </a:txBody>
                  <a:tcPr marL="28575" marR="28575" marT="19050" marB="19050" anchor="b">
                    <a:lnL w="9525" cap="flat" cmpd="sng" algn="ctr">
                      <a:solidFill>
                        <a:srgbClr val="CCCCCC"/>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34795345"/>
                  </a:ext>
                </a:extLst>
              </a:tr>
            </a:tbl>
          </a:graphicData>
        </a:graphic>
      </p:graphicFrame>
      <p:graphicFrame>
        <p:nvGraphicFramePr>
          <p:cNvPr id="5" name="Table 4">
            <a:extLst>
              <a:ext uri="{FF2B5EF4-FFF2-40B4-BE49-F238E27FC236}">
                <a16:creationId xmlns:a16="http://schemas.microsoft.com/office/drawing/2014/main" id="{FEE69DDB-8CE7-8EBC-4539-18AC49EB0134}"/>
              </a:ext>
            </a:extLst>
          </p:cNvPr>
          <p:cNvGraphicFramePr>
            <a:graphicFrameLocks noGrp="1"/>
          </p:cNvGraphicFramePr>
          <p:nvPr>
            <p:extLst>
              <p:ext uri="{D42A27DB-BD31-4B8C-83A1-F6EECF244321}">
                <p14:modId xmlns:p14="http://schemas.microsoft.com/office/powerpoint/2010/main" val="2436072999"/>
              </p:ext>
            </p:extLst>
          </p:nvPr>
        </p:nvGraphicFramePr>
        <p:xfrm>
          <a:off x="4454981" y="1629372"/>
          <a:ext cx="3249718" cy="4990758"/>
        </p:xfrm>
        <a:graphic>
          <a:graphicData uri="http://schemas.openxmlformats.org/drawingml/2006/table">
            <a:tbl>
              <a:tblPr/>
              <a:tblGrid>
                <a:gridCol w="1068149">
                  <a:extLst>
                    <a:ext uri="{9D8B030D-6E8A-4147-A177-3AD203B41FA5}">
                      <a16:colId xmlns:a16="http://schemas.microsoft.com/office/drawing/2014/main" val="1964443013"/>
                    </a:ext>
                  </a:extLst>
                </a:gridCol>
                <a:gridCol w="1047400">
                  <a:extLst>
                    <a:ext uri="{9D8B030D-6E8A-4147-A177-3AD203B41FA5}">
                      <a16:colId xmlns:a16="http://schemas.microsoft.com/office/drawing/2014/main" val="2766013593"/>
                    </a:ext>
                  </a:extLst>
                </a:gridCol>
                <a:gridCol w="1134169">
                  <a:extLst>
                    <a:ext uri="{9D8B030D-6E8A-4147-A177-3AD203B41FA5}">
                      <a16:colId xmlns:a16="http://schemas.microsoft.com/office/drawing/2014/main" val="2219766213"/>
                    </a:ext>
                  </a:extLst>
                </a:gridCol>
              </a:tblGrid>
              <a:tr h="200861">
                <a:tc gridSpan="3">
                  <a:txBody>
                    <a:bodyPr/>
                    <a:lstStyle/>
                    <a:p>
                      <a:pPr rtl="0" fontAlgn="b"/>
                      <a:r>
                        <a:rPr lang="en-GB" sz="2000" b="1" u="sng" dirty="0">
                          <a:effectLst/>
                        </a:rPr>
                        <a:t>High-Rate Calorimeter Collaboration</a:t>
                      </a:r>
                    </a:p>
                  </a:txBody>
                  <a:tcPr marL="28575" marR="28575" marT="19050" marB="19050" anchor="b">
                    <a:lnL w="9525" cap="flat" cmpd="sng" algn="ctr">
                      <a:solidFill>
                        <a:srgbClr val="000000"/>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852674415"/>
                  </a:ext>
                </a:extLst>
              </a:tr>
              <a:tr h="306057">
                <a:tc>
                  <a:txBody>
                    <a:bodyPr/>
                    <a:lstStyle/>
                    <a:p>
                      <a:pPr rtl="0" fontAlgn="b"/>
                      <a:r>
                        <a:rPr lang="en-GB" sz="1400" b="1">
                          <a:effectLst/>
                        </a:rPr>
                        <a:t>Project Lead</a:t>
                      </a:r>
                    </a:p>
                  </a:txBody>
                  <a:tcPr marL="28575" marR="28575" marT="19050" marB="19050" anchor="b">
                    <a:lnL w="9525" cap="flat" cmpd="sng" algn="ctr">
                      <a:solidFill>
                        <a:srgbClr val="000000"/>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r>
                        <a:rPr lang="en-GB" sz="1400" b="1">
                          <a:effectLst/>
                        </a:rPr>
                        <a:t>Technical Lead</a:t>
                      </a:r>
                    </a:p>
                  </a:txBody>
                  <a:tcPr marL="28575" marR="28575" marT="19050" marB="1905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r>
                        <a:rPr lang="en-GB" sz="1400" b="1">
                          <a:effectLst/>
                        </a:rPr>
                        <a:t>Collaborators</a:t>
                      </a:r>
                    </a:p>
                  </a:txBody>
                  <a:tcPr marL="28575" marR="28575" marT="19050" marB="1905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465378739"/>
                  </a:ext>
                </a:extLst>
              </a:tr>
              <a:tr h="574790">
                <a:tc>
                  <a:txBody>
                    <a:bodyPr/>
                    <a:lstStyle/>
                    <a:p>
                      <a:pPr rtl="0" fontAlgn="b"/>
                      <a:r>
                        <a:rPr lang="en-GB" sz="1400">
                          <a:effectLst/>
                        </a:rPr>
                        <a:t>Krzysztof Piotrzkowski </a:t>
                      </a:r>
                    </a:p>
                  </a:txBody>
                  <a:tcPr marL="28575" marR="28575" marT="19050" marB="19050" anchor="b">
                    <a:lnL w="9525" cap="flat" cmpd="sng" algn="ctr">
                      <a:solidFill>
                        <a:srgbClr val="000000"/>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r>
                        <a:rPr lang="en-GB" sz="1400">
                          <a:effectLst/>
                        </a:rPr>
                        <a:t>Krzysztof Piotrzkowski </a:t>
                      </a:r>
                    </a:p>
                  </a:txBody>
                  <a:tcPr marL="28575" marR="28575" marT="19050" marB="1905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r>
                        <a:rPr lang="en-GB" sz="1400" dirty="0">
                          <a:effectLst/>
                        </a:rPr>
                        <a:t>Nick Zachariou</a:t>
                      </a:r>
                    </a:p>
                  </a:txBody>
                  <a:tcPr marL="28575" marR="28575" marT="19050" marB="1905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1481495427"/>
                  </a:ext>
                </a:extLst>
              </a:tr>
              <a:tr h="306057">
                <a:tc>
                  <a:txBody>
                    <a:bodyPr/>
                    <a:lstStyle/>
                    <a:p>
                      <a:pPr rtl="0" fontAlgn="b"/>
                      <a:endParaRPr lang="en-GB" sz="1400">
                        <a:effectLst/>
                      </a:endParaRPr>
                    </a:p>
                  </a:txBody>
                  <a:tcPr marL="28575" marR="28575" marT="19050" marB="19050" anchor="b">
                    <a:lnL w="9525" cap="flat" cmpd="sng" algn="ctr">
                      <a:solidFill>
                        <a:srgbClr val="000000"/>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GB" sz="1400">
                        <a:effectLst/>
                      </a:endParaRPr>
                    </a:p>
                  </a:txBody>
                  <a:tcPr marL="28575" marR="28575" marT="19050" marB="1905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r>
                        <a:rPr lang="en-GB" sz="1400" dirty="0">
                          <a:effectLst/>
                        </a:rPr>
                        <a:t>Alex Smith</a:t>
                      </a:r>
                    </a:p>
                  </a:txBody>
                  <a:tcPr marL="28575" marR="28575" marT="19050" marB="1905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2898122053"/>
                  </a:ext>
                </a:extLst>
              </a:tr>
              <a:tr h="306057">
                <a:tc>
                  <a:txBody>
                    <a:bodyPr/>
                    <a:lstStyle/>
                    <a:p>
                      <a:pPr rtl="0" fontAlgn="b"/>
                      <a:endParaRPr lang="en-GB" sz="1400">
                        <a:effectLst/>
                      </a:endParaRPr>
                    </a:p>
                  </a:txBody>
                  <a:tcPr marL="28575" marR="28575" marT="19050" marB="19050" anchor="b">
                    <a:lnL w="9525" cap="flat" cmpd="sng" algn="ctr">
                      <a:solidFill>
                        <a:srgbClr val="000000"/>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GB" sz="1400">
                        <a:effectLst/>
                      </a:endParaRPr>
                    </a:p>
                  </a:txBody>
                  <a:tcPr marL="28575" marR="28575" marT="19050" marB="1905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r>
                        <a:rPr lang="en-GB" sz="1400">
                          <a:effectLst/>
                        </a:rPr>
                        <a:t>Anna Kowalewska</a:t>
                      </a:r>
                    </a:p>
                  </a:txBody>
                  <a:tcPr marL="28575" marR="28575" marT="19050" marB="1905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1777298073"/>
                  </a:ext>
                </a:extLst>
              </a:tr>
              <a:tr h="306057">
                <a:tc>
                  <a:txBody>
                    <a:bodyPr/>
                    <a:lstStyle/>
                    <a:p>
                      <a:pPr rtl="0" fontAlgn="b"/>
                      <a:endParaRPr lang="en-GB" sz="1400">
                        <a:effectLst/>
                      </a:endParaRPr>
                    </a:p>
                  </a:txBody>
                  <a:tcPr marL="28575" marR="28575" marT="19050" marB="19050" anchor="b">
                    <a:lnL w="9525" cap="flat" cmpd="sng" algn="ctr">
                      <a:solidFill>
                        <a:srgbClr val="000000"/>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GB" sz="1400">
                        <a:effectLst/>
                      </a:endParaRPr>
                    </a:p>
                  </a:txBody>
                  <a:tcPr marL="28575" marR="28575" marT="19050" marB="1905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r>
                        <a:rPr lang="en-GB" sz="1400">
                          <a:effectLst/>
                        </a:rPr>
                        <a:t>Igor Korover</a:t>
                      </a:r>
                    </a:p>
                  </a:txBody>
                  <a:tcPr marL="28575" marR="28575" marT="19050" marB="1905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2702884206"/>
                  </a:ext>
                </a:extLst>
              </a:tr>
              <a:tr h="306057">
                <a:tc>
                  <a:txBody>
                    <a:bodyPr/>
                    <a:lstStyle/>
                    <a:p>
                      <a:pPr rtl="0" fontAlgn="b"/>
                      <a:endParaRPr lang="en-GB" sz="1400">
                        <a:effectLst/>
                      </a:endParaRPr>
                    </a:p>
                  </a:txBody>
                  <a:tcPr marL="28575" marR="28575" marT="19050" marB="19050" anchor="b">
                    <a:lnL w="9525" cap="flat" cmpd="sng" algn="ctr">
                      <a:solidFill>
                        <a:srgbClr val="000000"/>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GB" sz="1400">
                        <a:effectLst/>
                      </a:endParaRPr>
                    </a:p>
                  </a:txBody>
                  <a:tcPr marL="28575" marR="28575" marT="19050" marB="1905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r>
                        <a:rPr lang="en-GB" sz="1400">
                          <a:effectLst/>
                        </a:rPr>
                        <a:t>Yasir Ali</a:t>
                      </a:r>
                    </a:p>
                  </a:txBody>
                  <a:tcPr marL="28575" marR="28575" marT="19050" marB="1905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2137137741"/>
                  </a:ext>
                </a:extLst>
              </a:tr>
              <a:tr h="430354">
                <a:tc>
                  <a:txBody>
                    <a:bodyPr/>
                    <a:lstStyle/>
                    <a:p>
                      <a:pPr rtl="0" fontAlgn="b"/>
                      <a:endParaRPr lang="en-GB" sz="1400">
                        <a:effectLst/>
                      </a:endParaRPr>
                    </a:p>
                  </a:txBody>
                  <a:tcPr marL="28575" marR="28575" marT="19050" marB="19050" anchor="b">
                    <a:lnL w="9525" cap="flat" cmpd="sng" algn="ctr">
                      <a:solidFill>
                        <a:srgbClr val="000000"/>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GB" sz="1400" dirty="0">
                        <a:effectLst/>
                      </a:endParaRPr>
                    </a:p>
                  </a:txBody>
                  <a:tcPr marL="28575" marR="28575" marT="19050" marB="1905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r>
                        <a:rPr lang="en-GB" sz="1400">
                          <a:effectLst/>
                        </a:rPr>
                        <a:t>Mariusz Przybycien</a:t>
                      </a:r>
                    </a:p>
                  </a:txBody>
                  <a:tcPr marL="28575" marR="28575" marT="19050" marB="1905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188103943"/>
                  </a:ext>
                </a:extLst>
              </a:tr>
              <a:tr h="306057">
                <a:tc>
                  <a:txBody>
                    <a:bodyPr/>
                    <a:lstStyle/>
                    <a:p>
                      <a:pPr rtl="0" fontAlgn="b"/>
                      <a:endParaRPr lang="en-GB" sz="1400">
                        <a:effectLst/>
                      </a:endParaRPr>
                    </a:p>
                  </a:txBody>
                  <a:tcPr marL="28575" marR="28575" marT="19050" marB="19050" anchor="b">
                    <a:lnL w="9525" cap="flat" cmpd="sng" algn="ctr">
                      <a:solidFill>
                        <a:srgbClr val="000000"/>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GB" sz="1400">
                        <a:effectLst/>
                      </a:endParaRPr>
                    </a:p>
                  </a:txBody>
                  <a:tcPr marL="28575" marR="28575" marT="19050" marB="1905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r>
                        <a:rPr lang="en-GB" sz="1400">
                          <a:effectLst/>
                        </a:rPr>
                        <a:t>Jaroslav Adam</a:t>
                      </a:r>
                    </a:p>
                  </a:txBody>
                  <a:tcPr marL="28575" marR="28575" marT="19050" marB="1905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2904314815"/>
                  </a:ext>
                </a:extLst>
              </a:tr>
              <a:tr h="574790">
                <a:tc>
                  <a:txBody>
                    <a:bodyPr/>
                    <a:lstStyle/>
                    <a:p>
                      <a:pPr rtl="0" fontAlgn="b"/>
                      <a:endParaRPr lang="en-GB" sz="1400" dirty="0">
                        <a:effectLst/>
                      </a:endParaRPr>
                    </a:p>
                  </a:txBody>
                  <a:tcPr marL="28575" marR="28575" marT="19050" marB="19050" anchor="b">
                    <a:lnL w="9525" cap="flat" cmpd="sng" algn="ctr">
                      <a:solidFill>
                        <a:srgbClr val="000000"/>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GB" sz="1400" dirty="0">
                        <a:effectLst/>
                      </a:endParaRPr>
                    </a:p>
                  </a:txBody>
                  <a:tcPr marL="28575" marR="28575" marT="19050" marB="1905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r>
                        <a:rPr lang="en-GB" sz="1400" dirty="0" err="1">
                          <a:effectLst/>
                        </a:rPr>
                        <a:t>Janusz</a:t>
                      </a:r>
                      <a:r>
                        <a:rPr lang="en-GB" sz="1400" dirty="0">
                          <a:effectLst/>
                        </a:rPr>
                        <a:t> </a:t>
                      </a:r>
                    </a:p>
                    <a:p>
                      <a:pPr rtl="0" fontAlgn="b"/>
                      <a:r>
                        <a:rPr lang="en-GB" sz="1400" dirty="0" err="1">
                          <a:effectLst/>
                        </a:rPr>
                        <a:t>Chwastowski</a:t>
                      </a:r>
                      <a:endParaRPr lang="en-GB" sz="1400" dirty="0">
                        <a:effectLst/>
                      </a:endParaRPr>
                    </a:p>
                  </a:txBody>
                  <a:tcPr marL="28575" marR="28575" marT="19050" marB="1905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3601337741"/>
                  </a:ext>
                </a:extLst>
              </a:tr>
              <a:tr h="574790">
                <a:tc>
                  <a:txBody>
                    <a:bodyPr/>
                    <a:lstStyle/>
                    <a:p>
                      <a:pPr rtl="0" fontAlgn="b"/>
                      <a:endParaRPr lang="en-GB" sz="1400" dirty="0">
                        <a:effectLst/>
                      </a:endParaRPr>
                    </a:p>
                  </a:txBody>
                  <a:tcPr marL="28575" marR="28575" marT="19050" marB="19050" anchor="b">
                    <a:lnL w="9525" cap="flat" cmpd="sng" algn="ctr">
                      <a:solidFill>
                        <a:srgbClr val="000000"/>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rtl="0" fontAlgn="b"/>
                      <a:endParaRPr lang="en-GB" sz="1400" dirty="0">
                        <a:effectLst/>
                      </a:endParaRPr>
                    </a:p>
                  </a:txBody>
                  <a:tcPr marL="28575" marR="28575" marT="19050" marB="1905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GB" sz="1400" dirty="0">
                          <a:effectLst/>
                        </a:rPr>
                        <a:t>Jae Nam</a:t>
                      </a:r>
                    </a:p>
                    <a:p>
                      <a:pPr marL="0" marR="0" lvl="0" indent="0" algn="l" defTabSz="914400" rtl="0" eaLnBrk="1" fontAlgn="b" latinLnBrk="0" hangingPunct="1">
                        <a:lnSpc>
                          <a:spcPct val="100000"/>
                        </a:lnSpc>
                        <a:spcBef>
                          <a:spcPts val="0"/>
                        </a:spcBef>
                        <a:spcAft>
                          <a:spcPts val="0"/>
                        </a:spcAft>
                        <a:buClrTx/>
                        <a:buSzTx/>
                        <a:buFontTx/>
                        <a:buNone/>
                        <a:tabLst/>
                        <a:defRPr/>
                      </a:pPr>
                      <a:endParaRPr lang="en-GB" sz="1400" dirty="0">
                        <a:effectLst/>
                      </a:endParaRPr>
                    </a:p>
                  </a:txBody>
                  <a:tcPr marL="28575" marR="28575" marT="19050" marB="1905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58917584"/>
                  </a:ext>
                </a:extLst>
              </a:tr>
            </a:tbl>
          </a:graphicData>
        </a:graphic>
      </p:graphicFrame>
      <p:graphicFrame>
        <p:nvGraphicFramePr>
          <p:cNvPr id="6" name="Table 5">
            <a:extLst>
              <a:ext uri="{FF2B5EF4-FFF2-40B4-BE49-F238E27FC236}">
                <a16:creationId xmlns:a16="http://schemas.microsoft.com/office/drawing/2014/main" id="{3D27D4E8-CF99-2D27-E3A7-14069D6DD579}"/>
              </a:ext>
            </a:extLst>
          </p:cNvPr>
          <p:cNvGraphicFramePr>
            <a:graphicFrameLocks noGrp="1"/>
          </p:cNvGraphicFramePr>
          <p:nvPr>
            <p:extLst>
              <p:ext uri="{D42A27DB-BD31-4B8C-83A1-F6EECF244321}">
                <p14:modId xmlns:p14="http://schemas.microsoft.com/office/powerpoint/2010/main" val="1793767442"/>
              </p:ext>
            </p:extLst>
          </p:nvPr>
        </p:nvGraphicFramePr>
        <p:xfrm>
          <a:off x="7789982" y="1629372"/>
          <a:ext cx="3563818" cy="4752896"/>
        </p:xfrm>
        <a:graphic>
          <a:graphicData uri="http://schemas.openxmlformats.org/drawingml/2006/table">
            <a:tbl>
              <a:tblPr/>
              <a:tblGrid>
                <a:gridCol w="1192177">
                  <a:extLst>
                    <a:ext uri="{9D8B030D-6E8A-4147-A177-3AD203B41FA5}">
                      <a16:colId xmlns:a16="http://schemas.microsoft.com/office/drawing/2014/main" val="3076400168"/>
                    </a:ext>
                  </a:extLst>
                </a:gridCol>
                <a:gridCol w="1127849">
                  <a:extLst>
                    <a:ext uri="{9D8B030D-6E8A-4147-A177-3AD203B41FA5}">
                      <a16:colId xmlns:a16="http://schemas.microsoft.com/office/drawing/2014/main" val="3167247049"/>
                    </a:ext>
                  </a:extLst>
                </a:gridCol>
                <a:gridCol w="1243792">
                  <a:extLst>
                    <a:ext uri="{9D8B030D-6E8A-4147-A177-3AD203B41FA5}">
                      <a16:colId xmlns:a16="http://schemas.microsoft.com/office/drawing/2014/main" val="2249691416"/>
                    </a:ext>
                  </a:extLst>
                </a:gridCol>
              </a:tblGrid>
              <a:tr h="170135">
                <a:tc gridSpan="3">
                  <a:txBody>
                    <a:bodyPr/>
                    <a:lstStyle/>
                    <a:p>
                      <a:pPr rtl="0" fontAlgn="b"/>
                      <a:r>
                        <a:rPr lang="en-GB" sz="2000" b="1" u="sng" dirty="0">
                          <a:effectLst/>
                        </a:rPr>
                        <a:t>High-Rate tracker Collaboration</a:t>
                      </a:r>
                    </a:p>
                  </a:txBody>
                  <a:tcPr marL="19334" marR="19334" marT="12889" marB="12889" anchor="b">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4283558398"/>
                  </a:ext>
                </a:extLst>
              </a:tr>
              <a:tr h="211380">
                <a:tc>
                  <a:txBody>
                    <a:bodyPr/>
                    <a:lstStyle/>
                    <a:p>
                      <a:pPr rtl="0" fontAlgn="b"/>
                      <a:r>
                        <a:rPr lang="en-GB" sz="1200" b="1">
                          <a:effectLst/>
                        </a:rPr>
                        <a:t>Project Lead</a:t>
                      </a:r>
                    </a:p>
                  </a:txBody>
                  <a:tcPr marL="19334" marR="19334" marT="12889" marB="12889" anchor="b">
                    <a:lnL w="9525" cap="flat" cmpd="sng" algn="ctr">
                      <a:solidFill>
                        <a:srgbClr val="000000"/>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r>
                        <a:rPr lang="en-GB" sz="1200" b="1">
                          <a:effectLst/>
                        </a:rPr>
                        <a:t>Technical Lead</a:t>
                      </a:r>
                    </a:p>
                  </a:txBody>
                  <a:tcPr marL="19334" marR="19334" marT="12889" marB="12889"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r>
                        <a:rPr lang="en-GB" sz="1200" b="1">
                          <a:effectLst/>
                        </a:rPr>
                        <a:t>Collaborators</a:t>
                      </a:r>
                    </a:p>
                  </a:txBody>
                  <a:tcPr marL="19334" marR="19334" marT="12889" marB="12889" anchor="b">
                    <a:lnL w="9525" cap="flat" cmpd="sng" algn="ctr">
                      <a:solidFill>
                        <a:srgbClr val="CCCCCC"/>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1683733650"/>
                  </a:ext>
                </a:extLst>
              </a:tr>
              <a:tr h="396982">
                <a:tc>
                  <a:txBody>
                    <a:bodyPr/>
                    <a:lstStyle/>
                    <a:p>
                      <a:pPr rtl="0" fontAlgn="b"/>
                      <a:r>
                        <a:rPr lang="en-GB" sz="1400" dirty="0">
                          <a:effectLst/>
                        </a:rPr>
                        <a:t>Jaroslav Adam</a:t>
                      </a:r>
                    </a:p>
                  </a:txBody>
                  <a:tcPr marL="19334" marR="19334" marT="12889" marB="12889" anchor="b">
                    <a:lnL w="9525" cap="flat" cmpd="sng" algn="ctr">
                      <a:solidFill>
                        <a:srgbClr val="000000"/>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r>
                        <a:rPr lang="en-GB" sz="1400" dirty="0">
                          <a:effectLst/>
                        </a:rPr>
                        <a:t>Simon Gardner</a:t>
                      </a:r>
                    </a:p>
                  </a:txBody>
                  <a:tcPr marL="19334" marR="19334" marT="12889" marB="12889"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r>
                        <a:rPr lang="en-GB" sz="1400" dirty="0">
                          <a:effectLst/>
                        </a:rPr>
                        <a:t>Derek Glazier </a:t>
                      </a:r>
                    </a:p>
                  </a:txBody>
                  <a:tcPr marL="19334" marR="19334" marT="12889" marB="12889" anchor="b">
                    <a:lnL w="9525" cap="flat" cmpd="sng" algn="ctr">
                      <a:solidFill>
                        <a:srgbClr val="CCCCCC"/>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2947278437"/>
                  </a:ext>
                </a:extLst>
              </a:tr>
              <a:tr h="396982">
                <a:tc>
                  <a:txBody>
                    <a:bodyPr/>
                    <a:lstStyle/>
                    <a:p>
                      <a:pPr rtl="0" fontAlgn="b"/>
                      <a:endParaRPr lang="en-GB" sz="1400" dirty="0">
                        <a:effectLst/>
                      </a:endParaRPr>
                    </a:p>
                  </a:txBody>
                  <a:tcPr marL="19334" marR="19334" marT="12889" marB="12889" anchor="b">
                    <a:lnL w="9525" cap="flat" cmpd="sng" algn="ctr">
                      <a:solidFill>
                        <a:srgbClr val="000000"/>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GB" sz="1400">
                        <a:effectLst/>
                      </a:endParaRPr>
                    </a:p>
                  </a:txBody>
                  <a:tcPr marL="19334" marR="19334" marT="12889" marB="12889"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r>
                        <a:rPr lang="en-GB" sz="1400" dirty="0">
                          <a:effectLst/>
                        </a:rPr>
                        <a:t>Ken Livingston</a:t>
                      </a:r>
                    </a:p>
                  </a:txBody>
                  <a:tcPr marL="19334" marR="19334" marT="12889" marB="12889" anchor="b">
                    <a:lnL w="9525" cap="flat" cmpd="sng" algn="ctr">
                      <a:solidFill>
                        <a:srgbClr val="CCCCCC"/>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2156660457"/>
                  </a:ext>
                </a:extLst>
              </a:tr>
              <a:tr h="396982">
                <a:tc>
                  <a:txBody>
                    <a:bodyPr/>
                    <a:lstStyle/>
                    <a:p>
                      <a:pPr rtl="0" fontAlgn="b"/>
                      <a:endParaRPr lang="en-GB" sz="1400">
                        <a:effectLst/>
                      </a:endParaRPr>
                    </a:p>
                  </a:txBody>
                  <a:tcPr marL="19334" marR="19334" marT="12889" marB="12889" anchor="b">
                    <a:lnL w="9525" cap="flat" cmpd="sng" algn="ctr">
                      <a:solidFill>
                        <a:srgbClr val="000000"/>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GB" sz="1400" dirty="0">
                        <a:effectLst/>
                      </a:endParaRPr>
                    </a:p>
                  </a:txBody>
                  <a:tcPr marL="19334" marR="19334" marT="12889" marB="12889"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r>
                        <a:rPr lang="en-GB" sz="1400" dirty="0">
                          <a:effectLst/>
                        </a:rPr>
                        <a:t>Dima </a:t>
                      </a:r>
                      <a:r>
                        <a:rPr lang="en-GB" sz="1400" dirty="0" err="1">
                          <a:effectLst/>
                        </a:rPr>
                        <a:t>Manueski</a:t>
                      </a:r>
                      <a:endParaRPr lang="en-GB" sz="1400" dirty="0">
                        <a:effectLst/>
                      </a:endParaRPr>
                    </a:p>
                  </a:txBody>
                  <a:tcPr marL="19334" marR="19334" marT="12889" marB="12889" anchor="b">
                    <a:lnL w="9525" cap="flat" cmpd="sng" algn="ctr">
                      <a:solidFill>
                        <a:srgbClr val="CCCCCC"/>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2056534710"/>
                  </a:ext>
                </a:extLst>
              </a:tr>
              <a:tr h="396982">
                <a:tc>
                  <a:txBody>
                    <a:bodyPr/>
                    <a:lstStyle/>
                    <a:p>
                      <a:pPr rtl="0" fontAlgn="b"/>
                      <a:endParaRPr lang="en-GB" sz="1400">
                        <a:effectLst/>
                      </a:endParaRPr>
                    </a:p>
                  </a:txBody>
                  <a:tcPr marL="19334" marR="19334" marT="12889" marB="12889" anchor="b">
                    <a:lnL w="9525" cap="flat" cmpd="sng" algn="ctr">
                      <a:solidFill>
                        <a:srgbClr val="000000"/>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GB" sz="1400" dirty="0">
                        <a:effectLst/>
                      </a:endParaRPr>
                    </a:p>
                  </a:txBody>
                  <a:tcPr marL="19334" marR="19334" marT="12889" marB="12889"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r>
                        <a:rPr lang="en-GB" sz="1400" dirty="0">
                          <a:effectLst/>
                        </a:rPr>
                        <a:t>Ros </a:t>
                      </a:r>
                      <a:r>
                        <a:rPr lang="en-GB" sz="1400" dirty="0" err="1">
                          <a:effectLst/>
                        </a:rPr>
                        <a:t>McGarrie</a:t>
                      </a:r>
                      <a:r>
                        <a:rPr lang="en-GB" sz="1400" dirty="0">
                          <a:effectLst/>
                        </a:rPr>
                        <a:t> </a:t>
                      </a:r>
                    </a:p>
                  </a:txBody>
                  <a:tcPr marL="19334" marR="19334" marT="12889" marB="12889" anchor="b">
                    <a:lnL w="9525" cap="flat" cmpd="sng" algn="ctr">
                      <a:solidFill>
                        <a:srgbClr val="CCCCCC"/>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1234581708"/>
                  </a:ext>
                </a:extLst>
              </a:tr>
              <a:tr h="396982">
                <a:tc>
                  <a:txBody>
                    <a:bodyPr/>
                    <a:lstStyle/>
                    <a:p>
                      <a:pPr rtl="0" fontAlgn="b"/>
                      <a:endParaRPr lang="en-GB" sz="1400">
                        <a:effectLst/>
                      </a:endParaRPr>
                    </a:p>
                  </a:txBody>
                  <a:tcPr marL="19334" marR="19334" marT="12889" marB="12889" anchor="b">
                    <a:lnL w="9525" cap="flat" cmpd="sng" algn="ctr">
                      <a:solidFill>
                        <a:srgbClr val="000000"/>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GB" sz="1400" dirty="0">
                        <a:effectLst/>
                      </a:endParaRPr>
                    </a:p>
                  </a:txBody>
                  <a:tcPr marL="19334" marR="19334" marT="12889" marB="12889"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r>
                        <a:rPr lang="en-GB" sz="1400" dirty="0">
                          <a:effectLst/>
                        </a:rPr>
                        <a:t>Mos </a:t>
                      </a:r>
                      <a:r>
                        <a:rPr lang="en-GB" sz="1400" dirty="0" err="1">
                          <a:effectLst/>
                        </a:rPr>
                        <a:t>Kogimtzis</a:t>
                      </a:r>
                      <a:r>
                        <a:rPr lang="en-GB" sz="1400" dirty="0">
                          <a:effectLst/>
                        </a:rPr>
                        <a:t> </a:t>
                      </a:r>
                    </a:p>
                  </a:txBody>
                  <a:tcPr marL="19334" marR="19334" marT="12889" marB="12889" anchor="b">
                    <a:lnL w="9525" cap="flat" cmpd="sng" algn="ctr">
                      <a:solidFill>
                        <a:srgbClr val="CCCCCC"/>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4267222613"/>
                  </a:ext>
                </a:extLst>
              </a:tr>
              <a:tr h="396982">
                <a:tc>
                  <a:txBody>
                    <a:bodyPr/>
                    <a:lstStyle/>
                    <a:p>
                      <a:pPr rtl="0" fontAlgn="b"/>
                      <a:endParaRPr lang="en-GB" sz="1400">
                        <a:effectLst/>
                      </a:endParaRPr>
                    </a:p>
                  </a:txBody>
                  <a:tcPr marL="19334" marR="19334" marT="12889" marB="12889" anchor="b">
                    <a:lnL w="9525" cap="flat" cmpd="sng" algn="ctr">
                      <a:solidFill>
                        <a:srgbClr val="000000"/>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GB" sz="1400">
                        <a:effectLst/>
                      </a:endParaRPr>
                    </a:p>
                  </a:txBody>
                  <a:tcPr marL="19334" marR="19334" marT="12889" marB="12889"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r>
                        <a:rPr lang="en-GB" sz="1400" dirty="0">
                          <a:effectLst/>
                        </a:rPr>
                        <a:t>Rob </a:t>
                      </a:r>
                      <a:r>
                        <a:rPr lang="en-GB" sz="1400" dirty="0" err="1">
                          <a:effectLst/>
                        </a:rPr>
                        <a:t>Apsimon</a:t>
                      </a:r>
                      <a:r>
                        <a:rPr lang="en-GB" sz="1400" dirty="0">
                          <a:effectLst/>
                        </a:rPr>
                        <a:t> </a:t>
                      </a:r>
                    </a:p>
                  </a:txBody>
                  <a:tcPr marL="19334" marR="19334" marT="12889" marB="12889" anchor="b">
                    <a:lnL w="9525" cap="flat" cmpd="sng" algn="ctr">
                      <a:solidFill>
                        <a:srgbClr val="CCCCCC"/>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2083799925"/>
                  </a:ext>
                </a:extLst>
              </a:tr>
              <a:tr h="582584">
                <a:tc>
                  <a:txBody>
                    <a:bodyPr/>
                    <a:lstStyle/>
                    <a:p>
                      <a:pPr rtl="0" fontAlgn="b"/>
                      <a:endParaRPr lang="en-GB" sz="1400">
                        <a:effectLst/>
                      </a:endParaRPr>
                    </a:p>
                  </a:txBody>
                  <a:tcPr marL="19334" marR="19334" marT="12889" marB="12889" anchor="b">
                    <a:lnL w="9525" cap="flat" cmpd="sng" algn="ctr">
                      <a:solidFill>
                        <a:srgbClr val="000000"/>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GB" sz="1400">
                        <a:effectLst/>
                      </a:endParaRPr>
                    </a:p>
                  </a:txBody>
                  <a:tcPr marL="19334" marR="19334" marT="12889" marB="12889"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r>
                        <a:rPr lang="en-GB" sz="1400" dirty="0">
                          <a:effectLst/>
                        </a:rPr>
                        <a:t>Krzysztof </a:t>
                      </a:r>
                      <a:r>
                        <a:rPr lang="en-GB" sz="1400" dirty="0" err="1">
                          <a:effectLst/>
                        </a:rPr>
                        <a:t>Piotrzkowski</a:t>
                      </a:r>
                      <a:r>
                        <a:rPr lang="en-GB" sz="1400" dirty="0">
                          <a:effectLst/>
                        </a:rPr>
                        <a:t> </a:t>
                      </a:r>
                    </a:p>
                  </a:txBody>
                  <a:tcPr marL="19334" marR="19334" marT="12889" marB="12889" anchor="b">
                    <a:lnL w="9525" cap="flat" cmpd="sng" algn="ctr">
                      <a:solidFill>
                        <a:srgbClr val="CCCCCC"/>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1787954405"/>
                  </a:ext>
                </a:extLst>
              </a:tr>
              <a:tr h="396982">
                <a:tc>
                  <a:txBody>
                    <a:bodyPr/>
                    <a:lstStyle/>
                    <a:p>
                      <a:pPr rtl="0" fontAlgn="b"/>
                      <a:endParaRPr lang="en-GB" sz="1400">
                        <a:effectLst/>
                      </a:endParaRPr>
                    </a:p>
                  </a:txBody>
                  <a:tcPr marL="19334" marR="19334" marT="12889" marB="12889" anchor="b">
                    <a:lnL w="9525" cap="flat" cmpd="sng" algn="ctr">
                      <a:solidFill>
                        <a:srgbClr val="000000"/>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GB" sz="1400">
                        <a:effectLst/>
                      </a:endParaRPr>
                    </a:p>
                  </a:txBody>
                  <a:tcPr marL="19334" marR="19334" marT="12889" marB="12889"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r>
                        <a:rPr lang="en-GB" sz="1400" dirty="0">
                          <a:effectLst/>
                        </a:rPr>
                        <a:t>Miroslav </a:t>
                      </a:r>
                      <a:r>
                        <a:rPr lang="en-GB" sz="1400" dirty="0" err="1">
                          <a:effectLst/>
                        </a:rPr>
                        <a:t>Myska</a:t>
                      </a:r>
                      <a:r>
                        <a:rPr lang="en-GB" sz="1400" dirty="0">
                          <a:effectLst/>
                        </a:rPr>
                        <a:t> </a:t>
                      </a:r>
                    </a:p>
                  </a:txBody>
                  <a:tcPr marL="19334" marR="19334" marT="12889" marB="12889" anchor="b">
                    <a:lnL w="9525" cap="flat" cmpd="sng" algn="ctr">
                      <a:solidFill>
                        <a:srgbClr val="CCCCCC"/>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2432462139"/>
                  </a:ext>
                </a:extLst>
              </a:tr>
              <a:tr h="396982">
                <a:tc>
                  <a:txBody>
                    <a:bodyPr/>
                    <a:lstStyle/>
                    <a:p>
                      <a:pPr rtl="0" fontAlgn="b"/>
                      <a:endParaRPr lang="en-GB" sz="1400">
                        <a:effectLst/>
                      </a:endParaRPr>
                    </a:p>
                  </a:txBody>
                  <a:tcPr marL="19334" marR="19334" marT="12889" marB="12889" anchor="b">
                    <a:lnL w="9525" cap="flat" cmpd="sng" algn="ctr">
                      <a:solidFill>
                        <a:srgbClr val="000000"/>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GB" sz="1400">
                        <a:effectLst/>
                      </a:endParaRPr>
                    </a:p>
                  </a:txBody>
                  <a:tcPr marL="19334" marR="19334" marT="12889" marB="12889"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r>
                        <a:rPr lang="en-GB" sz="1400" b="0" dirty="0" err="1">
                          <a:effectLst/>
                          <a:latin typeface="Arial" panose="020B0604020202020204" pitchFamily="34" charset="0"/>
                        </a:rPr>
                        <a:t>Yulia</a:t>
                      </a:r>
                      <a:r>
                        <a:rPr lang="en-GB" sz="1400" b="0" dirty="0">
                          <a:effectLst/>
                          <a:latin typeface="Arial" panose="020B0604020202020204" pitchFamily="34" charset="0"/>
                        </a:rPr>
                        <a:t> </a:t>
                      </a:r>
                      <a:r>
                        <a:rPr lang="en-GB" sz="1400" b="0" dirty="0" err="1">
                          <a:effectLst/>
                          <a:latin typeface="Arial" panose="020B0604020202020204" pitchFamily="34" charset="0"/>
                        </a:rPr>
                        <a:t>Furletova</a:t>
                      </a:r>
                      <a:endParaRPr lang="en-GB" sz="1400" b="0" dirty="0">
                        <a:effectLst/>
                        <a:latin typeface="Arial" panose="020B0604020202020204" pitchFamily="34" charset="0"/>
                      </a:endParaRPr>
                    </a:p>
                  </a:txBody>
                  <a:tcPr marL="19334" marR="19334" marT="12889" marB="12889" anchor="b">
                    <a:lnL w="9525" cap="flat" cmpd="sng" algn="ctr">
                      <a:solidFill>
                        <a:srgbClr val="CCCCCC"/>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986265809"/>
                  </a:ext>
                </a:extLst>
              </a:tr>
              <a:tr h="211380">
                <a:tc>
                  <a:txBody>
                    <a:bodyPr/>
                    <a:lstStyle/>
                    <a:p>
                      <a:pPr rtl="0" fontAlgn="b"/>
                      <a:endParaRPr lang="en-GB" sz="1400">
                        <a:effectLst/>
                      </a:endParaRPr>
                    </a:p>
                  </a:txBody>
                  <a:tcPr marL="19334" marR="19334" marT="12889" marB="12889" anchor="b">
                    <a:lnL w="9525" cap="flat" cmpd="sng" algn="ctr">
                      <a:solidFill>
                        <a:srgbClr val="000000"/>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rtl="0" fontAlgn="b"/>
                      <a:endParaRPr lang="en-GB" sz="1400">
                        <a:effectLst/>
                      </a:endParaRPr>
                    </a:p>
                  </a:txBody>
                  <a:tcPr marL="19334" marR="19334" marT="12889" marB="12889"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rtl="0" fontAlgn="b"/>
                      <a:r>
                        <a:rPr lang="en-GB" sz="1400" dirty="0">
                          <a:effectLst/>
                        </a:rPr>
                        <a:t>Anna </a:t>
                      </a:r>
                      <a:r>
                        <a:rPr lang="en-GB" sz="1400" dirty="0" err="1">
                          <a:effectLst/>
                        </a:rPr>
                        <a:t>Kowalewska</a:t>
                      </a:r>
                      <a:endParaRPr lang="en-GB" sz="1400" dirty="0">
                        <a:effectLst/>
                      </a:endParaRPr>
                    </a:p>
                  </a:txBody>
                  <a:tcPr marL="19334" marR="19334" marT="12889" marB="12889" anchor="b">
                    <a:lnL w="9525" cap="flat" cmpd="sng" algn="ctr">
                      <a:solidFill>
                        <a:srgbClr val="CCCCCC"/>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69822027"/>
                  </a:ext>
                </a:extLst>
              </a:tr>
            </a:tbl>
          </a:graphicData>
        </a:graphic>
      </p:graphicFrame>
    </p:spTree>
    <p:extLst>
      <p:ext uri="{BB962C8B-B14F-4D97-AF65-F5344CB8AC3E}">
        <p14:creationId xmlns:p14="http://schemas.microsoft.com/office/powerpoint/2010/main" val="8855981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3CC565E-A11A-42EB-F5BB-2AFC0F0D2850}"/>
              </a:ext>
            </a:extLst>
          </p:cNvPr>
          <p:cNvSpPr>
            <a:spLocks noGrp="1"/>
          </p:cNvSpPr>
          <p:nvPr>
            <p:ph idx="1"/>
          </p:nvPr>
        </p:nvSpPr>
        <p:spPr>
          <a:xfrm>
            <a:off x="838200" y="542166"/>
            <a:ext cx="10515600" cy="5634797"/>
          </a:xfrm>
        </p:spPr>
        <p:txBody>
          <a:bodyPr>
            <a:normAutofit lnSpcReduction="10000"/>
          </a:bodyPr>
          <a:lstStyle/>
          <a:p>
            <a:pPr marL="0" indent="0">
              <a:buNone/>
            </a:pPr>
            <a:r>
              <a:rPr lang="en-GB" dirty="0"/>
              <a:t>Why do we need 3 DSCs? </a:t>
            </a:r>
          </a:p>
          <a:p>
            <a:r>
              <a:rPr lang="en-GB" dirty="0"/>
              <a:t>An optimal number of separately led (DSCL) subprojects ensures efficient development, design, construction and delivery of these 3 sub-systems. </a:t>
            </a:r>
          </a:p>
          <a:p>
            <a:r>
              <a:rPr lang="en-GB" dirty="0"/>
              <a:t>The FB sub-systems are small but very challenging, serving two distinct purposes: a very precise luminosity determination and registering physics processes (low-Q2 and the ISR). </a:t>
            </a:r>
          </a:p>
          <a:p>
            <a:r>
              <a:rPr lang="en-GB" dirty="0"/>
              <a:t>Three FB sub-systems are largely independent, apart from PS “aperture constraints” and electron tracker ”material budget”. They also employ different technologies, for example, in the PS and HRC DSCs (event rates differ by factor &gt; 100). </a:t>
            </a:r>
          </a:p>
          <a:p>
            <a:r>
              <a:rPr lang="en-GB" dirty="0"/>
              <a:t>Of course, common FB meetings should be continued (biweekly?) – to cross-coordinate (as EIC beamline integrations!) and discuss the MC simulation progress/physics or </a:t>
            </a:r>
            <a:r>
              <a:rPr lang="en-GB" dirty="0" err="1"/>
              <a:t>lumi</a:t>
            </a:r>
            <a:r>
              <a:rPr lang="en-GB" dirty="0"/>
              <a:t> measurement aspects.</a:t>
            </a:r>
            <a:endParaRPr lang="en-US" dirty="0"/>
          </a:p>
        </p:txBody>
      </p:sp>
    </p:spTree>
    <p:extLst>
      <p:ext uri="{BB962C8B-B14F-4D97-AF65-F5344CB8AC3E}">
        <p14:creationId xmlns:p14="http://schemas.microsoft.com/office/powerpoint/2010/main" val="28657922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TotalTime>
  <Words>362</Words>
  <Application>Microsoft Macintosh PowerPoint</Application>
  <PresentationFormat>Widescreen</PresentationFormat>
  <Paragraphs>65</Paragraphs>
  <Slides>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Calibri</vt:lpstr>
      <vt:lpstr>Calibri Light</vt:lpstr>
      <vt:lpstr>Office Theme</vt:lpstr>
      <vt:lpstr>Far Backward Detector Subgroups</vt:lpstr>
      <vt:lpstr>Structure of DSC</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Far Backward Detector Subgroups</dc:title>
  <dc:creator>Nick Zachariou</dc:creator>
  <cp:lastModifiedBy>Nick Zachariou</cp:lastModifiedBy>
  <cp:revision>1</cp:revision>
  <dcterms:created xsi:type="dcterms:W3CDTF">2023-03-31T08:43:31Z</dcterms:created>
  <dcterms:modified xsi:type="dcterms:W3CDTF">2023-03-31T08:54:58Z</dcterms:modified>
</cp:coreProperties>
</file>