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316" r:id="rId5"/>
    <p:sldId id="3957" r:id="rId6"/>
    <p:sldId id="3958" r:id="rId7"/>
    <p:sldId id="2239" r:id="rId8"/>
    <p:sldId id="3952" r:id="rId9"/>
    <p:sldId id="2286" r:id="rId10"/>
    <p:sldId id="3953" r:id="rId11"/>
    <p:sldId id="2246" r:id="rId12"/>
    <p:sldId id="3959" r:id="rId13"/>
    <p:sldId id="3956" r:id="rId14"/>
    <p:sldId id="3960" r:id="rId15"/>
    <p:sldId id="2299" r:id="rId16"/>
    <p:sldId id="3955" r:id="rId17"/>
    <p:sldId id="14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888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DDD9B984-1D04-4AA3-A198-7200045AB11F}"/>
    <pc:docChg chg="undo custSel delSld modSld sldOrd">
      <pc:chgData name="Fernando Barbosa" userId="26e508f0-5e45-4ff3-9cbc-2459c82fe5c2" providerId="ADAL" clId="{DDD9B984-1D04-4AA3-A198-7200045AB11F}" dt="2023-07-30T18:48:26.167" v="688" actId="478"/>
      <pc:docMkLst>
        <pc:docMk/>
      </pc:docMkLst>
      <pc:sldChg chg="modSp">
        <pc:chgData name="Fernando Barbosa" userId="26e508f0-5e45-4ff3-9cbc-2459c82fe5c2" providerId="ADAL" clId="{DDD9B984-1D04-4AA3-A198-7200045AB11F}" dt="2023-07-30T18:30:56.218" v="641" actId="20577"/>
        <pc:sldMkLst>
          <pc:docMk/>
          <pc:sldMk cId="700661312" sldId="316"/>
        </pc:sldMkLst>
        <pc:spChg chg="mod">
          <ac:chgData name="Fernando Barbosa" userId="26e508f0-5e45-4ff3-9cbc-2459c82fe5c2" providerId="ADAL" clId="{DDD9B984-1D04-4AA3-A198-7200045AB11F}" dt="2023-07-30T18:27:58.715" v="592" actId="1076"/>
          <ac:spMkLst>
            <pc:docMk/>
            <pc:sldMk cId="700661312" sldId="316"/>
            <ac:spMk id="2" creationId="{00000000-0000-0000-0000-000000000000}"/>
          </ac:spMkLst>
        </pc:spChg>
        <pc:spChg chg="mod">
          <ac:chgData name="Fernando Barbosa" userId="26e508f0-5e45-4ff3-9cbc-2459c82fe5c2" providerId="ADAL" clId="{DDD9B984-1D04-4AA3-A198-7200045AB11F}" dt="2023-07-30T18:30:56.218" v="641" actId="20577"/>
          <ac:spMkLst>
            <pc:docMk/>
            <pc:sldMk cId="700661312" sldId="316"/>
            <ac:spMk id="3" creationId="{00000000-0000-0000-0000-000000000000}"/>
          </ac:spMkLst>
        </pc:spChg>
      </pc:sldChg>
      <pc:sldChg chg="modSp">
        <pc:chgData name="Fernando Barbosa" userId="26e508f0-5e45-4ff3-9cbc-2459c82fe5c2" providerId="ADAL" clId="{DDD9B984-1D04-4AA3-A198-7200045AB11F}" dt="2023-07-30T18:43:53.630" v="675" actId="1076"/>
        <pc:sldMkLst>
          <pc:docMk/>
          <pc:sldMk cId="41197285" sldId="1452"/>
        </pc:sldMkLst>
        <pc:spChg chg="mod">
          <ac:chgData name="Fernando Barbosa" userId="26e508f0-5e45-4ff3-9cbc-2459c82fe5c2" providerId="ADAL" clId="{DDD9B984-1D04-4AA3-A198-7200045AB11F}" dt="2023-07-30T18:43:53.630" v="675" actId="1076"/>
          <ac:spMkLst>
            <pc:docMk/>
            <pc:sldMk cId="41197285" sldId="1452"/>
            <ac:spMk id="4" creationId="{0EF8B85E-7683-B044-B70E-CD0459D14330}"/>
          </ac:spMkLst>
        </pc:spChg>
      </pc:sldChg>
      <pc:sldChg chg="delSp">
        <pc:chgData name="Fernando Barbosa" userId="26e508f0-5e45-4ff3-9cbc-2459c82fe5c2" providerId="ADAL" clId="{DDD9B984-1D04-4AA3-A198-7200045AB11F}" dt="2023-07-30T18:48:15.338" v="687" actId="478"/>
        <pc:sldMkLst>
          <pc:docMk/>
          <pc:sldMk cId="59514998" sldId="2239"/>
        </pc:sldMkLst>
        <pc:spChg chg="del">
          <ac:chgData name="Fernando Barbosa" userId="26e508f0-5e45-4ff3-9cbc-2459c82fe5c2" providerId="ADAL" clId="{DDD9B984-1D04-4AA3-A198-7200045AB11F}" dt="2023-07-30T18:48:15.338" v="687" actId="478"/>
          <ac:spMkLst>
            <pc:docMk/>
            <pc:sldMk cId="59514998" sldId="2239"/>
            <ac:spMk id="57" creationId="{C2F09EE7-0F14-4044-8E4C-9754F5439F9A}"/>
          </ac:spMkLst>
        </pc:spChg>
      </pc:sldChg>
      <pc:sldChg chg="delSp modSp">
        <pc:chgData name="Fernando Barbosa" userId="26e508f0-5e45-4ff3-9cbc-2459c82fe5c2" providerId="ADAL" clId="{DDD9B984-1D04-4AA3-A198-7200045AB11F}" dt="2023-07-30T17:56:44.275" v="297" actId="14100"/>
        <pc:sldMkLst>
          <pc:docMk/>
          <pc:sldMk cId="25106029" sldId="2286"/>
        </pc:sldMkLst>
        <pc:spChg chg="mod">
          <ac:chgData name="Fernando Barbosa" userId="26e508f0-5e45-4ff3-9cbc-2459c82fe5c2" providerId="ADAL" clId="{DDD9B984-1D04-4AA3-A198-7200045AB11F}" dt="2023-07-30T17:56:44.275" v="297" actId="14100"/>
          <ac:spMkLst>
            <pc:docMk/>
            <pc:sldMk cId="25106029" sldId="2286"/>
            <ac:spMk id="6" creationId="{53BF5932-DA33-45EF-9BAF-1D0A6F96044C}"/>
          </ac:spMkLst>
        </pc:spChg>
        <pc:spChg chg="del">
          <ac:chgData name="Fernando Barbosa" userId="26e508f0-5e45-4ff3-9cbc-2459c82fe5c2" providerId="ADAL" clId="{DDD9B984-1D04-4AA3-A198-7200045AB11F}" dt="2023-07-30T17:51:11.872" v="217"/>
          <ac:spMkLst>
            <pc:docMk/>
            <pc:sldMk cId="25106029" sldId="2286"/>
            <ac:spMk id="7" creationId="{AAA8AF96-0D56-4DEE-9AF9-053D471AD1F2}"/>
          </ac:spMkLst>
        </pc:spChg>
      </pc:sldChg>
      <pc:sldChg chg="modSp">
        <pc:chgData name="Fernando Barbosa" userId="26e508f0-5e45-4ff3-9cbc-2459c82fe5c2" providerId="ADAL" clId="{DDD9B984-1D04-4AA3-A198-7200045AB11F}" dt="2023-07-30T18:06:16.989" v="307" actId="20577"/>
        <pc:sldMkLst>
          <pc:docMk/>
          <pc:sldMk cId="2022940491" sldId="2299"/>
        </pc:sldMkLst>
        <pc:spChg chg="mod">
          <ac:chgData name="Fernando Barbosa" userId="26e508f0-5e45-4ff3-9cbc-2459c82fe5c2" providerId="ADAL" clId="{DDD9B984-1D04-4AA3-A198-7200045AB11F}" dt="2023-07-30T18:06:16.989" v="307" actId="20577"/>
          <ac:spMkLst>
            <pc:docMk/>
            <pc:sldMk cId="2022940491" sldId="2299"/>
            <ac:spMk id="5" creationId="{348276F0-B659-4591-AAE9-41078AC5A203}"/>
          </ac:spMkLst>
        </pc:spChg>
      </pc:sldChg>
      <pc:sldChg chg="delSp">
        <pc:chgData name="Fernando Barbosa" userId="26e508f0-5e45-4ff3-9cbc-2459c82fe5c2" providerId="ADAL" clId="{DDD9B984-1D04-4AA3-A198-7200045AB11F}" dt="2023-07-30T18:48:26.167" v="688" actId="478"/>
        <pc:sldMkLst>
          <pc:docMk/>
          <pc:sldMk cId="993218122" sldId="3952"/>
        </pc:sldMkLst>
        <pc:spChg chg="del">
          <ac:chgData name="Fernando Barbosa" userId="26e508f0-5e45-4ff3-9cbc-2459c82fe5c2" providerId="ADAL" clId="{DDD9B984-1D04-4AA3-A198-7200045AB11F}" dt="2023-07-30T18:48:26.167" v="688" actId="478"/>
          <ac:spMkLst>
            <pc:docMk/>
            <pc:sldMk cId="993218122" sldId="3952"/>
            <ac:spMk id="5" creationId="{919B8470-16A3-42C3-B8F6-4B93B7D27E58}"/>
          </ac:spMkLst>
        </pc:spChg>
      </pc:sldChg>
      <pc:sldChg chg="addSp modSp">
        <pc:chgData name="Fernando Barbosa" userId="26e508f0-5e45-4ff3-9cbc-2459c82fe5c2" providerId="ADAL" clId="{DDD9B984-1D04-4AA3-A198-7200045AB11F}" dt="2023-07-30T18:45:54.825" v="686" actId="20577"/>
        <pc:sldMkLst>
          <pc:docMk/>
          <pc:sldMk cId="1611085848" sldId="3955"/>
        </pc:sldMkLst>
        <pc:spChg chg="mod">
          <ac:chgData name="Fernando Barbosa" userId="26e508f0-5e45-4ff3-9cbc-2459c82fe5c2" providerId="ADAL" clId="{DDD9B984-1D04-4AA3-A198-7200045AB11F}" dt="2023-07-30T18:25:51.135" v="581" actId="20577"/>
          <ac:spMkLst>
            <pc:docMk/>
            <pc:sldMk cId="1611085848" sldId="3955"/>
            <ac:spMk id="6" creationId="{53BF5932-DA33-45EF-9BAF-1D0A6F96044C}"/>
          </ac:spMkLst>
        </pc:spChg>
        <pc:spChg chg="mod">
          <ac:chgData name="Fernando Barbosa" userId="26e508f0-5e45-4ff3-9cbc-2459c82fe5c2" providerId="ADAL" clId="{DDD9B984-1D04-4AA3-A198-7200045AB11F}" dt="2023-07-30T18:45:54.825" v="686" actId="20577"/>
          <ac:spMkLst>
            <pc:docMk/>
            <pc:sldMk cId="1611085848" sldId="3955"/>
            <ac:spMk id="7" creationId="{FB2AD9C9-84ED-411F-B186-F1413A5C5522}"/>
          </ac:spMkLst>
        </pc:spChg>
        <pc:spChg chg="mod">
          <ac:chgData name="Fernando Barbosa" userId="26e508f0-5e45-4ff3-9cbc-2459c82fe5c2" providerId="ADAL" clId="{DDD9B984-1D04-4AA3-A198-7200045AB11F}" dt="2023-07-30T18:18:45.024" v="394" actId="12"/>
          <ac:spMkLst>
            <pc:docMk/>
            <pc:sldMk cId="1611085848" sldId="3955"/>
            <ac:spMk id="8" creationId="{53DEA451-039A-4F6F-A140-60CE28DBDD29}"/>
          </ac:spMkLst>
        </pc:spChg>
        <pc:spChg chg="add mod">
          <ac:chgData name="Fernando Barbosa" userId="26e508f0-5e45-4ff3-9cbc-2459c82fe5c2" providerId="ADAL" clId="{DDD9B984-1D04-4AA3-A198-7200045AB11F}" dt="2023-07-30T18:25:27.331" v="571" actId="14100"/>
          <ac:spMkLst>
            <pc:docMk/>
            <pc:sldMk cId="1611085848" sldId="3955"/>
            <ac:spMk id="12" creationId="{3B6F7C54-CAA0-45AE-9FE2-A8F8CD4C5ED0}"/>
          </ac:spMkLst>
        </pc:spChg>
        <pc:grpChg chg="mod">
          <ac:chgData name="Fernando Barbosa" userId="26e508f0-5e45-4ff3-9cbc-2459c82fe5c2" providerId="ADAL" clId="{DDD9B984-1D04-4AA3-A198-7200045AB11F}" dt="2023-07-30T18:18:55.067" v="395" actId="1076"/>
          <ac:grpSpMkLst>
            <pc:docMk/>
            <pc:sldMk cId="1611085848" sldId="3955"/>
            <ac:grpSpMk id="3" creationId="{48DFFB22-DBA1-4E65-A103-131B3D48730D}"/>
          </ac:grpSpMkLst>
        </pc:grpChg>
        <pc:picChg chg="add mod">
          <ac:chgData name="Fernando Barbosa" userId="26e508f0-5e45-4ff3-9cbc-2459c82fe5c2" providerId="ADAL" clId="{DDD9B984-1D04-4AA3-A198-7200045AB11F}" dt="2023-07-30T18:23:22.820" v="522" actId="14100"/>
          <ac:picMkLst>
            <pc:docMk/>
            <pc:sldMk cId="1611085848" sldId="3955"/>
            <ac:picMk id="5" creationId="{C5A02B21-6748-4251-9200-9B3414A0691C}"/>
          </ac:picMkLst>
        </pc:picChg>
      </pc:sldChg>
      <pc:sldChg chg="ord">
        <pc:chgData name="Fernando Barbosa" userId="26e508f0-5e45-4ff3-9cbc-2459c82fe5c2" providerId="ADAL" clId="{DDD9B984-1D04-4AA3-A198-7200045AB11F}" dt="2023-07-30T18:01:45.727" v="299"/>
        <pc:sldMkLst>
          <pc:docMk/>
          <pc:sldMk cId="445501736" sldId="3956"/>
        </pc:sldMkLst>
      </pc:sldChg>
      <pc:sldChg chg="delSp modSp">
        <pc:chgData name="Fernando Barbosa" userId="26e508f0-5e45-4ff3-9cbc-2459c82fe5c2" providerId="ADAL" clId="{DDD9B984-1D04-4AA3-A198-7200045AB11F}" dt="2023-07-30T18:29:51.856" v="634" actId="20577"/>
        <pc:sldMkLst>
          <pc:docMk/>
          <pc:sldMk cId="2987179507" sldId="3957"/>
        </pc:sldMkLst>
        <pc:spChg chg="mod">
          <ac:chgData name="Fernando Barbosa" userId="26e508f0-5e45-4ff3-9cbc-2459c82fe5c2" providerId="ADAL" clId="{DDD9B984-1D04-4AA3-A198-7200045AB11F}" dt="2023-07-30T18:29:51.856" v="634" actId="20577"/>
          <ac:spMkLst>
            <pc:docMk/>
            <pc:sldMk cId="2987179507" sldId="3957"/>
            <ac:spMk id="3" creationId="{392DC9F4-577C-444D-9EF5-ECD6E3ADD4E3}"/>
          </ac:spMkLst>
        </pc:spChg>
        <pc:spChg chg="del">
          <ac:chgData name="Fernando Barbosa" userId="26e508f0-5e45-4ff3-9cbc-2459c82fe5c2" providerId="ADAL" clId="{DDD9B984-1D04-4AA3-A198-7200045AB11F}" dt="2023-07-30T17:52:01.488" v="219"/>
          <ac:spMkLst>
            <pc:docMk/>
            <pc:sldMk cId="2987179507" sldId="3957"/>
            <ac:spMk id="8" creationId="{680FC790-C199-4B58-9887-8E719367502C}"/>
          </ac:spMkLst>
        </pc:spChg>
        <pc:picChg chg="del">
          <ac:chgData name="Fernando Barbosa" userId="26e508f0-5e45-4ff3-9cbc-2459c82fe5c2" providerId="ADAL" clId="{DDD9B984-1D04-4AA3-A198-7200045AB11F}" dt="2023-07-30T17:51:58.861" v="218"/>
          <ac:picMkLst>
            <pc:docMk/>
            <pc:sldMk cId="2987179507" sldId="3957"/>
            <ac:picMk id="7" creationId="{E216BF2C-FB04-4E68-A8D8-93FCFEE87AAE}"/>
          </ac:picMkLst>
        </pc:picChg>
      </pc:sldChg>
      <pc:sldChg chg="modSp">
        <pc:chgData name="Fernando Barbosa" userId="26e508f0-5e45-4ff3-9cbc-2459c82fe5c2" providerId="ADAL" clId="{DDD9B984-1D04-4AA3-A198-7200045AB11F}" dt="2023-07-30T17:53:51.050" v="225" actId="255"/>
        <pc:sldMkLst>
          <pc:docMk/>
          <pc:sldMk cId="4193859440" sldId="3958"/>
        </pc:sldMkLst>
        <pc:spChg chg="mod">
          <ac:chgData name="Fernando Barbosa" userId="26e508f0-5e45-4ff3-9cbc-2459c82fe5c2" providerId="ADAL" clId="{DDD9B984-1D04-4AA3-A198-7200045AB11F}" dt="2023-07-30T17:53:51.050" v="225" actId="255"/>
          <ac:spMkLst>
            <pc:docMk/>
            <pc:sldMk cId="4193859440" sldId="3958"/>
            <ac:spMk id="5" creationId="{A2FC414D-DCF5-485C-B058-7F05132F02C9}"/>
          </ac:spMkLst>
        </pc:spChg>
      </pc:sldChg>
      <pc:sldChg chg="del">
        <pc:chgData name="Fernando Barbosa" userId="26e508f0-5e45-4ff3-9cbc-2459c82fe5c2" providerId="ADAL" clId="{DDD9B984-1D04-4AA3-A198-7200045AB11F}" dt="2023-07-30T18:01:22.312" v="298"/>
        <pc:sldMkLst>
          <pc:docMk/>
          <pc:sldMk cId="891099884" sldId="3959"/>
        </pc:sldMkLst>
      </pc:sldChg>
      <pc:sldChg chg="del">
        <pc:chgData name="Fernando Barbosa" userId="26e508f0-5e45-4ff3-9cbc-2459c82fe5c2" providerId="ADAL" clId="{DDD9B984-1D04-4AA3-A198-7200045AB11F}" dt="2023-07-30T18:01:22.312" v="298"/>
        <pc:sldMkLst>
          <pc:docMk/>
          <pc:sldMk cId="1292612048" sldId="3960"/>
        </pc:sldMkLst>
      </pc:sldChg>
      <pc:sldChg chg="del">
        <pc:chgData name="Fernando Barbosa" userId="26e508f0-5e45-4ff3-9cbc-2459c82fe5c2" providerId="ADAL" clId="{DDD9B984-1D04-4AA3-A198-7200045AB11F}" dt="2023-07-30T18:02:58.776" v="300" actId="2696"/>
        <pc:sldMkLst>
          <pc:docMk/>
          <pc:sldMk cId="2209124468" sldId="396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005" y="625746"/>
            <a:ext cx="8370199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RHIC/AGS Annual User’s Meeting</a:t>
            </a:r>
            <a:br>
              <a:rPr lang="en-US" dirty="0"/>
            </a:br>
            <a:r>
              <a:rPr lang="en-US" sz="4000" dirty="0" err="1"/>
              <a:t>ePIC</a:t>
            </a:r>
            <a:r>
              <a:rPr lang="en-US" sz="4000" dirty="0"/>
              <a:t> Readout Electronics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712" y="2818505"/>
            <a:ext cx="6906754" cy="25262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 dirty="0"/>
              <a:t>Fernando Barbosa </a:t>
            </a:r>
            <a:r>
              <a:rPr lang="en-US" dirty="0"/>
              <a:t>(</a:t>
            </a:r>
            <a:r>
              <a:rPr lang="en-US" dirty="0" err="1"/>
              <a:t>JLab</a:t>
            </a:r>
            <a:r>
              <a:rPr lang="en-US" dirty="0"/>
              <a:t>), L3 CAM</a:t>
            </a:r>
          </a:p>
          <a:p>
            <a:r>
              <a:rPr lang="en-US" dirty="0"/>
              <a:t>Jeff </a:t>
            </a:r>
            <a:r>
              <a:rPr lang="en-US" dirty="0" err="1"/>
              <a:t>Landgraff</a:t>
            </a:r>
            <a:r>
              <a:rPr lang="en-US" dirty="0"/>
              <a:t> (BNL), L3 CAM</a:t>
            </a:r>
          </a:p>
          <a:p>
            <a:r>
              <a:rPr lang="en-US" dirty="0"/>
              <a:t>Jin Huang (BNL)</a:t>
            </a:r>
          </a:p>
          <a:p>
            <a:r>
              <a:rPr lang="en-US" dirty="0" err="1"/>
              <a:t>ePIC</a:t>
            </a:r>
            <a:r>
              <a:rPr lang="en-US" dirty="0"/>
              <a:t> Electronics &amp; DAQ WG Conveners</a:t>
            </a:r>
          </a:p>
          <a:p>
            <a:endParaRPr lang="en-US" dirty="0"/>
          </a:p>
          <a:p>
            <a:r>
              <a:rPr lang="en-US" dirty="0"/>
              <a:t>2 August 2023</a:t>
            </a:r>
          </a:p>
          <a:p>
            <a:r>
              <a:rPr lang="en-US" dirty="0"/>
              <a:t>BNL, Upton, NY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ROC ASIC Developments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2" y="830443"/>
            <a:ext cx="3363111" cy="2017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C06D39-41AD-491D-91FD-639F527F53AB}"/>
              </a:ext>
            </a:extLst>
          </p:cNvPr>
          <p:cNvSpPr txBox="1"/>
          <p:nvPr/>
        </p:nvSpPr>
        <p:spPr>
          <a:xfrm>
            <a:off x="3664763" y="758540"/>
            <a:ext cx="4979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 err="1">
                <a:solidFill>
                  <a:prstClr val="black"/>
                </a:solidFill>
              </a:rPr>
              <a:t>Triggerless</a:t>
            </a:r>
            <a:r>
              <a:rPr lang="en-US" sz="1400" kern="0" dirty="0">
                <a:solidFill>
                  <a:prstClr val="black"/>
                </a:solidFill>
              </a:rPr>
              <a:t>, to be checked w/existing chip.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40 MHz operation from external clock with BX 98.5 </a:t>
            </a:r>
            <a:r>
              <a:rPr lang="en-US" sz="1400" kern="0" dirty="0" err="1">
                <a:solidFill>
                  <a:prstClr val="black"/>
                </a:solidFill>
              </a:rPr>
              <a:t>MHz.</a:t>
            </a:r>
            <a:endParaRPr lang="en-US" sz="1400" kern="0" dirty="0">
              <a:solidFill>
                <a:prstClr val="black"/>
              </a:solidFill>
            </a:endParaRPr>
          </a:p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1280 Mbps @ 40 </a:t>
            </a:r>
            <a:r>
              <a:rPr lang="en-US" sz="1400" kern="0" dirty="0" err="1">
                <a:solidFill>
                  <a:prstClr val="black"/>
                </a:solidFill>
              </a:rPr>
              <a:t>MHz.</a:t>
            </a:r>
            <a:endParaRPr lang="en-US" sz="1400" kern="0" dirty="0">
              <a:solidFill>
                <a:prstClr val="black"/>
              </a:solidFill>
            </a:endParaRPr>
          </a:p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06D39-41AD-491D-91FD-639F527F53AB}"/>
              </a:ext>
            </a:extLst>
          </p:cNvPr>
          <p:cNvSpPr txBox="1"/>
          <p:nvPr/>
        </p:nvSpPr>
        <p:spPr>
          <a:xfrm>
            <a:off x="346522" y="567929"/>
            <a:ext cx="462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24407B"/>
                </a:solidFill>
              </a:rPr>
              <a:t>Proposed HGCROC  (based on H2GCROC3) – </a:t>
            </a:r>
            <a:r>
              <a:rPr lang="en-US" sz="1400" kern="0" dirty="0" err="1">
                <a:solidFill>
                  <a:srgbClr val="24407B"/>
                </a:solidFill>
              </a:rPr>
              <a:t>ePIROC</a:t>
            </a:r>
            <a:r>
              <a:rPr lang="en-US" sz="1400" kern="0" dirty="0">
                <a:solidFill>
                  <a:srgbClr val="24407B"/>
                </a:solidFill>
              </a:rPr>
              <a:t>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4407B"/>
              </a:solidFill>
              <a:effectLst/>
              <a:uLnTx/>
              <a:uFillTx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836631" y="2371104"/>
            <a:ext cx="164970" cy="933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080" y="2920213"/>
            <a:ext cx="86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4407B"/>
                </a:solidFill>
              </a:rPr>
              <a:t>No Change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304374" y="1915779"/>
            <a:ext cx="154388" cy="1854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3808" y="2934113"/>
            <a:ext cx="1875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4407B"/>
                </a:solidFill>
              </a:rPr>
              <a:t>Modify trig, mem, CLK dist.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9CD838-0696-42F0-B4BC-FB74A318B1D2}"/>
              </a:ext>
            </a:extLst>
          </p:cNvPr>
          <p:cNvGrpSpPr/>
          <p:nvPr/>
        </p:nvGrpSpPr>
        <p:grpSpPr>
          <a:xfrm>
            <a:off x="3948056" y="1484222"/>
            <a:ext cx="4750926" cy="1870005"/>
            <a:chOff x="3948056" y="1360211"/>
            <a:chExt cx="4750926" cy="18700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302" y="1360211"/>
              <a:ext cx="3855680" cy="18700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48056" y="2295214"/>
              <a:ext cx="1151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4407B"/>
                  </a:solidFill>
                </a:rPr>
                <a:t>Triggered Tests,</a:t>
              </a:r>
            </a:p>
            <a:p>
              <a:r>
                <a:rPr lang="en-US" sz="1200" dirty="0">
                  <a:solidFill>
                    <a:srgbClr val="24407B"/>
                  </a:solidFill>
                </a:rPr>
                <a:t>N. Novitzky</a:t>
              </a:r>
            </a:p>
            <a:p>
              <a:endParaRPr lang="en-US" sz="1200" dirty="0">
                <a:solidFill>
                  <a:srgbClr val="24407B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623791-5CF3-4EBB-8D4E-275CA2FC0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52" y="3443175"/>
            <a:ext cx="4094677" cy="13110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D532D1-ABF2-43F1-B331-3AE85A7A0D0A}"/>
              </a:ext>
            </a:extLst>
          </p:cNvPr>
          <p:cNvSpPr txBox="1"/>
          <p:nvPr/>
        </p:nvSpPr>
        <p:spPr>
          <a:xfrm>
            <a:off x="346522" y="3310618"/>
            <a:ext cx="462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kern="0" dirty="0">
                <a:solidFill>
                  <a:srgbClr val="24407B"/>
                </a:solidFill>
              </a:rPr>
              <a:t>Proposed EICROC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4407B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6AB67-3FCA-4B99-9ED5-B4E91EBBBC40}"/>
              </a:ext>
            </a:extLst>
          </p:cNvPr>
          <p:cNvSpPr txBox="1"/>
          <p:nvPr/>
        </p:nvSpPr>
        <p:spPr>
          <a:xfrm>
            <a:off x="4396329" y="3502097"/>
            <a:ext cx="4446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Different input structure, similar interfaces as HGCROC.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A few variants possible (direct attach BGA, interposer, IC package, # Pixels) to fit detectors.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D632C-F24D-4C9C-8C67-1FFD5E81F3F4}"/>
              </a:ext>
            </a:extLst>
          </p:cNvPr>
          <p:cNvSpPr txBox="1"/>
          <p:nvPr/>
        </p:nvSpPr>
        <p:spPr>
          <a:xfrm>
            <a:off x="1550566" y="4825421"/>
            <a:ext cx="285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srgbClr val="002060"/>
                </a:solidFill>
              </a:rPr>
              <a:t>HGCROC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1D, 72 </a:t>
            </a:r>
            <a:r>
              <a:rPr lang="en-US" sz="1400" kern="0" dirty="0" err="1">
                <a:solidFill>
                  <a:prstClr val="black"/>
                </a:solidFill>
              </a:rPr>
              <a:t>ch.</a:t>
            </a:r>
            <a:endParaRPr lang="en-US" sz="1400" kern="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 err="1">
                <a:solidFill>
                  <a:prstClr val="black"/>
                </a:solidFill>
              </a:rPr>
              <a:t>Cdin</a:t>
            </a:r>
            <a:r>
              <a:rPr lang="en-US" sz="1400" kern="0" dirty="0">
                <a:solidFill>
                  <a:prstClr val="black"/>
                </a:solidFill>
              </a:rPr>
              <a:t>: 5-50 pF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Dynamic Range: 1-10 </a:t>
            </a:r>
            <a:r>
              <a:rPr lang="en-US" sz="1400" kern="0" dirty="0" err="1">
                <a:solidFill>
                  <a:prstClr val="black"/>
                </a:solidFill>
              </a:rPr>
              <a:t>pC</a:t>
            </a:r>
            <a:endParaRPr lang="en-US" sz="1400" kern="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Timing: 100-120 </a:t>
            </a:r>
            <a:r>
              <a:rPr lang="en-US" sz="1400" kern="0" dirty="0" err="1">
                <a:solidFill>
                  <a:prstClr val="black"/>
                </a:solidFill>
              </a:rPr>
              <a:t>ps</a:t>
            </a:r>
            <a:endParaRPr lang="en-US" sz="1400" kern="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Power: 10-15 </a:t>
            </a:r>
            <a:r>
              <a:rPr lang="en-US" sz="1400" kern="0" dirty="0" err="1">
                <a:solidFill>
                  <a:prstClr val="black"/>
                </a:solidFill>
              </a:rPr>
              <a:t>mW</a:t>
            </a:r>
            <a:r>
              <a:rPr lang="en-US" sz="1400" kern="0" dirty="0">
                <a:solidFill>
                  <a:prstClr val="black"/>
                </a:solidFill>
              </a:rPr>
              <a:t>/</a:t>
            </a:r>
            <a:r>
              <a:rPr lang="en-US" sz="1400" kern="0" dirty="0" err="1">
                <a:solidFill>
                  <a:prstClr val="black"/>
                </a:solidFill>
              </a:rPr>
              <a:t>ch</a:t>
            </a:r>
            <a:endParaRPr lang="en-US" sz="1400" kern="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A4E5F-360E-49FA-A693-551402849A64}"/>
              </a:ext>
            </a:extLst>
          </p:cNvPr>
          <p:cNvSpPr txBox="1"/>
          <p:nvPr/>
        </p:nvSpPr>
        <p:spPr>
          <a:xfrm>
            <a:off x="4396329" y="4865339"/>
            <a:ext cx="2859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srgbClr val="002060"/>
                </a:solidFill>
              </a:rPr>
              <a:t>EICROC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2D, 32x32, 1024 </a:t>
            </a:r>
            <a:r>
              <a:rPr lang="en-US" sz="1400" kern="0" dirty="0" err="1">
                <a:solidFill>
                  <a:prstClr val="black"/>
                </a:solidFill>
              </a:rPr>
              <a:t>ch</a:t>
            </a:r>
            <a:endParaRPr lang="en-US" sz="1400" kern="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 err="1">
                <a:solidFill>
                  <a:prstClr val="black"/>
                </a:solidFill>
              </a:rPr>
              <a:t>Cdin</a:t>
            </a:r>
            <a:r>
              <a:rPr lang="en-US" sz="1400" kern="0" dirty="0">
                <a:solidFill>
                  <a:prstClr val="black"/>
                </a:solidFill>
              </a:rPr>
              <a:t>: 1-5 pF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Dynamic Range: 1-50 </a:t>
            </a:r>
            <a:r>
              <a:rPr lang="en-US" sz="1400" kern="0" dirty="0" err="1">
                <a:solidFill>
                  <a:prstClr val="black"/>
                </a:solidFill>
              </a:rPr>
              <a:t>fC</a:t>
            </a:r>
            <a:endParaRPr lang="en-US" sz="1400" kern="0" dirty="0">
              <a:solidFill>
                <a:prstClr val="black"/>
              </a:solidFill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Timing: 15-20ps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400" kern="0" dirty="0">
                <a:solidFill>
                  <a:prstClr val="black"/>
                </a:solidFill>
              </a:rPr>
              <a:t>Power: &lt; 1 </a:t>
            </a:r>
            <a:r>
              <a:rPr lang="en-US" sz="1400" kern="0" dirty="0" err="1">
                <a:solidFill>
                  <a:prstClr val="black"/>
                </a:solidFill>
              </a:rPr>
              <a:t>mW</a:t>
            </a:r>
            <a:r>
              <a:rPr lang="en-US" sz="1400" kern="0" dirty="0">
                <a:solidFill>
                  <a:prstClr val="black"/>
                </a:solidFill>
              </a:rPr>
              <a:t>/</a:t>
            </a:r>
            <a:r>
              <a:rPr lang="en-US" sz="1400" kern="0" dirty="0" err="1">
                <a:solidFill>
                  <a:prstClr val="black"/>
                </a:solidFill>
              </a:rPr>
              <a:t>ch</a:t>
            </a:r>
            <a:endParaRPr 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0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331CB-C928-4B31-9659-EB23D49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0D2201-CAAB-4ED8-B14A-1934F0E0C295}"/>
              </a:ext>
            </a:extLst>
          </p:cNvPr>
          <p:cNvSpPr txBox="1">
            <a:spLocks/>
          </p:cNvSpPr>
          <p:nvPr/>
        </p:nvSpPr>
        <p:spPr>
          <a:xfrm>
            <a:off x="613893" y="23105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err="1"/>
              <a:t>dRICH</a:t>
            </a:r>
            <a:r>
              <a:rPr lang="en-US" sz="2000" dirty="0"/>
              <a:t> – </a:t>
            </a:r>
            <a:r>
              <a:rPr lang="en-US" sz="2000" dirty="0" err="1"/>
              <a:t>SiPM</a:t>
            </a:r>
            <a:r>
              <a:rPr lang="en-US" sz="2000" dirty="0"/>
              <a:t> – ALCOR </a:t>
            </a:r>
            <a:r>
              <a:rPr lang="en-US" sz="1400" dirty="0"/>
              <a:t>(INFN)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428FFE-0F30-462F-B458-EA0370DB54C9}"/>
              </a:ext>
            </a:extLst>
          </p:cNvPr>
          <p:cNvSpPr txBox="1">
            <a:spLocks/>
          </p:cNvSpPr>
          <p:nvPr/>
        </p:nvSpPr>
        <p:spPr>
          <a:xfrm>
            <a:off x="547687" y="2395562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MPGD – SALSA </a:t>
            </a:r>
            <a:r>
              <a:rPr lang="en-US" sz="1400" dirty="0"/>
              <a:t>(CEA-</a:t>
            </a:r>
            <a:r>
              <a:rPr lang="en-US" sz="1400" dirty="0" err="1"/>
              <a:t>Saclay</a:t>
            </a:r>
            <a:r>
              <a:rPr lang="en-US" sz="1400" dirty="0"/>
              <a:t>, U. Sao Paulo)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8B103-BEF2-40FB-97BD-E71642C1D5B9}"/>
              </a:ext>
            </a:extLst>
          </p:cNvPr>
          <p:cNvSpPr txBox="1">
            <a:spLocks/>
          </p:cNvSpPr>
          <p:nvPr/>
        </p:nvSpPr>
        <p:spPr>
          <a:xfrm>
            <a:off x="4821360" y="707860"/>
            <a:ext cx="4146565" cy="168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110/65 nm CMOS, </a:t>
            </a:r>
            <a:r>
              <a:rPr lang="en-US" sz="1600" dirty="0" err="1"/>
              <a:t>SiPM</a:t>
            </a:r>
            <a:r>
              <a:rPr lang="en-US" sz="1600" dirty="0"/>
              <a:t> readout.</a:t>
            </a:r>
          </a:p>
          <a:p>
            <a:r>
              <a:rPr lang="en-US" sz="1600" dirty="0"/>
              <a:t>Amplification, conditioning, digitization.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25 </a:t>
            </a:r>
            <a:r>
              <a:rPr lang="en-US" sz="1600" dirty="0" err="1"/>
              <a:t>ps</a:t>
            </a:r>
            <a:r>
              <a:rPr lang="en-US" sz="1600" dirty="0"/>
              <a:t> TDCs, 5 MHz input.</a:t>
            </a:r>
          </a:p>
          <a:p>
            <a:r>
              <a:rPr lang="en-US" sz="1600" dirty="0"/>
              <a:t>4 or 8x 640 Mbps LVDS links.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28E939-2234-4FFD-80B5-8EFE9095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869250"/>
            <a:ext cx="4273673" cy="1526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940059-67F6-4060-A610-475BF3A9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9" y="2905025"/>
            <a:ext cx="4664868" cy="231110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CD11B3-5293-431C-B4CC-4848FD859134}"/>
              </a:ext>
            </a:extLst>
          </p:cNvPr>
          <p:cNvSpPr txBox="1">
            <a:spLocks/>
          </p:cNvSpPr>
          <p:nvPr/>
        </p:nvSpPr>
        <p:spPr>
          <a:xfrm>
            <a:off x="5063878" y="2911320"/>
            <a:ext cx="3728033" cy="312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64-Ch, 65 nm CMOS.</a:t>
            </a:r>
          </a:p>
          <a:p>
            <a:r>
              <a:rPr lang="en-US" sz="1600" dirty="0"/>
              <a:t>Peaking time: 50 – 500 ns</a:t>
            </a:r>
          </a:p>
          <a:p>
            <a:r>
              <a:rPr lang="en-US" sz="1600" dirty="0"/>
              <a:t>Inputs: &gt;200 pF; Dual polarity</a:t>
            </a:r>
          </a:p>
          <a:p>
            <a:r>
              <a:rPr lang="en-US" sz="1600" dirty="0"/>
              <a:t>Rates: ~100’s kHz)</a:t>
            </a:r>
          </a:p>
          <a:p>
            <a:r>
              <a:rPr lang="en-US" sz="1600" dirty="0"/>
              <a:t>ADC: 12 bits, 5 – 50 MSPS.</a:t>
            </a:r>
          </a:p>
          <a:p>
            <a:r>
              <a:rPr lang="en-US" sz="1600" dirty="0"/>
              <a:t>Extensive data processing capabilities.</a:t>
            </a:r>
          </a:p>
          <a:p>
            <a:r>
              <a:rPr lang="en-US" sz="1600" dirty="0" err="1"/>
              <a:t>Triggerless</a:t>
            </a:r>
            <a:r>
              <a:rPr lang="en-US" sz="1600" dirty="0"/>
              <a:t> and triggered operation.</a:t>
            </a:r>
          </a:p>
          <a:p>
            <a:r>
              <a:rPr lang="en-US" sz="1600" dirty="0"/>
              <a:t>Power: 15 </a:t>
            </a:r>
            <a:r>
              <a:rPr lang="en-US" sz="1600" dirty="0" err="1"/>
              <a:t>mW</a:t>
            </a:r>
            <a:r>
              <a:rPr lang="en-US" sz="1600" dirty="0"/>
              <a:t>/Ch</a:t>
            </a:r>
          </a:p>
          <a:p>
            <a:r>
              <a:rPr lang="en-US" sz="1600" dirty="0"/>
              <a:t>Several 1 </a:t>
            </a:r>
            <a:r>
              <a:rPr lang="en-US" sz="1600" dirty="0" err="1"/>
              <a:t>Gbps</a:t>
            </a:r>
            <a:r>
              <a:rPr lang="en-US" sz="1600" dirty="0"/>
              <a:t> links.</a:t>
            </a:r>
          </a:p>
          <a:p>
            <a:endParaRPr lang="en-US" sz="1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184D8C-6D3C-4FE8-875A-A2C1DB1D3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93" y="5332391"/>
            <a:ext cx="1149593" cy="9395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F488A9E-9444-4571-A4EA-F7C4E39F53B3}"/>
              </a:ext>
            </a:extLst>
          </p:cNvPr>
          <p:cNvSpPr/>
          <p:nvPr/>
        </p:nvSpPr>
        <p:spPr>
          <a:xfrm>
            <a:off x="1763486" y="5466218"/>
            <a:ext cx="363965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design from SAMPA v5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to 65 nm CMOS.</a:t>
            </a:r>
          </a:p>
        </p:txBody>
      </p:sp>
    </p:spTree>
    <p:extLst>
      <p:ext uri="{BB962C8B-B14F-4D97-AF65-F5344CB8AC3E}">
        <p14:creationId xmlns:p14="http://schemas.microsoft.com/office/powerpoint/2010/main" val="129261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954BAB-701A-DB04-59EE-95FC13FE2E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5006" y="754174"/>
          <a:ext cx="7553988" cy="206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239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819386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730604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682659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  <a:gridCol w="657073">
                  <a:extLst>
                    <a:ext uri="{9D8B030D-6E8A-4147-A177-3AD203B41FA5}">
                      <a16:colId xmlns:a16="http://schemas.microsoft.com/office/drawing/2014/main" val="1493156034"/>
                    </a:ext>
                  </a:extLst>
                </a:gridCol>
                <a:gridCol w="876822">
                  <a:extLst>
                    <a:ext uri="{9D8B030D-6E8A-4147-A177-3AD203B41FA5}">
                      <a16:colId xmlns:a16="http://schemas.microsoft.com/office/drawing/2014/main" val="3878040496"/>
                    </a:ext>
                  </a:extLst>
                </a:gridCol>
                <a:gridCol w="797031">
                  <a:extLst>
                    <a:ext uri="{9D8B030D-6E8A-4147-A177-3AD203B41FA5}">
                      <a16:colId xmlns:a16="http://schemas.microsoft.com/office/drawing/2014/main" val="2497353810"/>
                    </a:ext>
                  </a:extLst>
                </a:gridCol>
                <a:gridCol w="673778">
                  <a:extLst>
                    <a:ext uri="{9D8B030D-6E8A-4147-A177-3AD203B41FA5}">
                      <a16:colId xmlns:a16="http://schemas.microsoft.com/office/drawing/2014/main" val="3934392476"/>
                    </a:ext>
                  </a:extLst>
                </a:gridCol>
                <a:gridCol w="673778">
                  <a:extLst>
                    <a:ext uri="{9D8B030D-6E8A-4147-A177-3AD203B41FA5}">
                      <a16:colId xmlns:a16="http://schemas.microsoft.com/office/drawing/2014/main" val="3367313829"/>
                    </a:ext>
                  </a:extLst>
                </a:gridCol>
              </a:tblGrid>
              <a:tr h="2311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Detector</a:t>
                      </a:r>
                    </a:p>
                    <a:p>
                      <a:pPr algn="ctr"/>
                      <a:r>
                        <a:rPr lang="en-US" sz="1000" dirty="0"/>
                        <a:t>Group</a:t>
                      </a:r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Channels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RDOs /</a:t>
                      </a:r>
                    </a:p>
                    <a:p>
                      <a:pPr algn="ctr"/>
                      <a:r>
                        <a:rPr lang="en-US" sz="1000" dirty="0"/>
                        <a:t>Fibers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DAM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 Volume Estimate</a:t>
                      </a:r>
                    </a:p>
                    <a:p>
                      <a:pPr algn="ctr"/>
                      <a:r>
                        <a:rPr lang="en-US" sz="1000" dirty="0"/>
                        <a:t>(Gb/s)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 Volume</a:t>
                      </a:r>
                    </a:p>
                    <a:p>
                      <a:pPr algn="ctr"/>
                      <a:r>
                        <a:rPr lang="en-US" sz="1000" dirty="0"/>
                        <a:t>To Tape</a:t>
                      </a:r>
                    </a:p>
                    <a:p>
                      <a:pPr algn="ctr"/>
                      <a:r>
                        <a:rPr lang="en-US" sz="1000" dirty="0"/>
                        <a:t>(Gb/s)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443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MAPS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AC-LGAD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SiPM</a:t>
                      </a:r>
                      <a:r>
                        <a:rPr lang="en-US" sz="1000" dirty="0"/>
                        <a:t>/PMT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MPGD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LAPPD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Tracking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 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Calorimeters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88M*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67k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Far Forward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/>
                        <a:t>300M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2.3M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Far Backward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1.8M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PID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3M-50M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150k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1856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231136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 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7.1M-54M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370k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150k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1662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1987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48276F0-B659-4591-AAE9-41078AC5A203}"/>
              </a:ext>
            </a:extLst>
          </p:cNvPr>
          <p:cNvSpPr txBox="1">
            <a:spLocks/>
          </p:cNvSpPr>
          <p:nvPr/>
        </p:nvSpPr>
        <p:spPr>
          <a:xfrm>
            <a:off x="301651" y="196941"/>
            <a:ext cx="6512805" cy="510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 err="1"/>
              <a:t>ePIC</a:t>
            </a:r>
            <a:r>
              <a:rPr lang="en-US" sz="2000" dirty="0"/>
              <a:t> Full Readout Chain - </a:t>
            </a:r>
            <a:r>
              <a:rPr lang="en-US" sz="1400" dirty="0"/>
              <a:t>Refinements are on-going.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1A08E1-DB1B-40B1-95CC-34B775536538}"/>
              </a:ext>
            </a:extLst>
          </p:cNvPr>
          <p:cNvSpPr txBox="1">
            <a:spLocks/>
          </p:cNvSpPr>
          <p:nvPr/>
        </p:nvSpPr>
        <p:spPr>
          <a:xfrm>
            <a:off x="795006" y="2972031"/>
            <a:ext cx="7886700" cy="26341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RDO – Readout Board – Interface between FEBs and DAMs with: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Aggregation, data formatting &amp; readout, configuration &amp; control, clock &amp; timing.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Data transport via fibers.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 few design variants are planned.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DAM – Data Aggregation Module – Interface between DAMs and Computing: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Aggregation, computing, configuration &amp; control, clock &amp; timing, software trigger.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One design for </a:t>
            </a:r>
            <a:r>
              <a:rPr lang="en-US" sz="1600" dirty="0" err="1"/>
              <a:t>ePIC</a:t>
            </a:r>
            <a:r>
              <a:rPr lang="en-US" sz="16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Data volume to tape estimated to be less than 100 Gbps.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A32904-2439-4805-9513-7AF110BBC5CD}"/>
              </a:ext>
            </a:extLst>
          </p:cNvPr>
          <p:cNvSpPr/>
          <p:nvPr/>
        </p:nvSpPr>
        <p:spPr>
          <a:xfrm>
            <a:off x="7799294" y="2506532"/>
            <a:ext cx="549700" cy="465499"/>
          </a:xfrm>
          <a:prstGeom prst="ellipse">
            <a:avLst/>
          </a:prstGeom>
          <a:noFill/>
          <a:ln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Other current activities: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EA451-039A-4F6F-A140-60CE28DBDD29}"/>
              </a:ext>
            </a:extLst>
          </p:cNvPr>
          <p:cNvSpPr txBox="1"/>
          <p:nvPr/>
        </p:nvSpPr>
        <p:spPr>
          <a:xfrm>
            <a:off x="704851" y="563263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Location/partitioning of electronics under consideration: space, power, radiation, cabling – overall performance: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AD9C9-84ED-411F-B186-F1413A5C5522}"/>
              </a:ext>
            </a:extLst>
          </p:cNvPr>
          <p:cNvSpPr txBox="1"/>
          <p:nvPr/>
        </p:nvSpPr>
        <p:spPr>
          <a:xfrm>
            <a:off x="704851" y="3216084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RDO/Timing subgroup – GTU/DAM/RDO clock timing validation tests (~5 </a:t>
            </a:r>
            <a:r>
              <a:rPr lang="en-US" dirty="0" err="1"/>
              <a:t>ps</a:t>
            </a:r>
            <a:r>
              <a:rPr lang="en-US" dirty="0"/>
              <a:t>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DFFB22-DBA1-4E65-A103-131B3D48730D}"/>
              </a:ext>
            </a:extLst>
          </p:cNvPr>
          <p:cNvGrpSpPr/>
          <p:nvPr/>
        </p:nvGrpSpPr>
        <p:grpSpPr>
          <a:xfrm>
            <a:off x="1167204" y="1209594"/>
            <a:ext cx="6357769" cy="2051474"/>
            <a:chOff x="1393115" y="3979583"/>
            <a:chExt cx="6357769" cy="20514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5DC6A5E-2EEF-453E-8A65-41DA8709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115" y="3979583"/>
              <a:ext cx="6357769" cy="1563492"/>
            </a:xfrm>
            <a:prstGeom prst="rect">
              <a:avLst/>
            </a:prstGeom>
          </p:spPr>
        </p:pic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87F3D3F6-BD3E-498E-9631-AB3992E26101}"/>
                </a:ext>
              </a:extLst>
            </p:cNvPr>
            <p:cNvSpPr txBox="1">
              <a:spLocks/>
            </p:cNvSpPr>
            <p:nvPr/>
          </p:nvSpPr>
          <p:spPr>
            <a:xfrm>
              <a:off x="4066391" y="5316895"/>
              <a:ext cx="1344706" cy="3164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US" sz="1800" i="1" dirty="0">
                  <a:solidFill>
                    <a:srgbClr val="0000FF"/>
                  </a:solidFill>
                </a:rPr>
                <a:t>by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lang="en-US" sz="1800" i="1" dirty="0">
                  <a:solidFill>
                    <a:srgbClr val="0000FF"/>
                  </a:solidFill>
                </a:rPr>
                <a:t>I</a:t>
              </a: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rakli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M.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48214EF-C20B-4278-B531-550A79209B25}"/>
                </a:ext>
              </a:extLst>
            </p:cNvPr>
            <p:cNvSpPr/>
            <p:nvPr/>
          </p:nvSpPr>
          <p:spPr>
            <a:xfrm rot="16200000">
              <a:off x="4489849" y="3552928"/>
              <a:ext cx="164971" cy="43454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0BB6CFB4-15E1-4DEA-AA13-4F6634F968C7}"/>
                </a:ext>
              </a:extLst>
            </p:cNvPr>
            <p:cNvSpPr txBox="1">
              <a:spLocks/>
            </p:cNvSpPr>
            <p:nvPr/>
          </p:nvSpPr>
          <p:spPr>
            <a:xfrm>
              <a:off x="3661185" y="5783405"/>
              <a:ext cx="1821628" cy="2476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US" sz="1200" dirty="0"/>
                <a:t>On-detector for </a:t>
              </a:r>
              <a:r>
                <a:rPr lang="en-US" sz="1200" dirty="0" err="1"/>
                <a:t>dRICH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5A02B21-6748-4251-9200-9B3414A0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75" y="3596934"/>
            <a:ext cx="4954582" cy="28031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6F7C54-CAA0-45AE-9FE2-A8F8CD4C5ED0}"/>
              </a:ext>
            </a:extLst>
          </p:cNvPr>
          <p:cNvSpPr txBox="1">
            <a:spLocks/>
          </p:cNvSpPr>
          <p:nvPr/>
        </p:nvSpPr>
        <p:spPr>
          <a:xfrm>
            <a:off x="6739103" y="5433701"/>
            <a:ext cx="1823984" cy="214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i="1" dirty="0">
                <a:solidFill>
                  <a:srgbClr val="0000FF"/>
                </a:solidFill>
              </a:rPr>
              <a:t>by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Jo </a:t>
            </a:r>
            <a:r>
              <a:rPr lang="en-US" sz="1800" i="1" dirty="0">
                <a:solidFill>
                  <a:srgbClr val="0000FF"/>
                </a:solidFill>
              </a:rPr>
              <a:t>S., Jeff L.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8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63" y="136524"/>
            <a:ext cx="7886700" cy="662289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E1531-3CC1-C041-BD5D-A9A2A34A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8B85E-7683-B044-B70E-CD0459D14330}"/>
              </a:ext>
            </a:extLst>
          </p:cNvPr>
          <p:cNvSpPr txBox="1"/>
          <p:nvPr/>
        </p:nvSpPr>
        <p:spPr>
          <a:xfrm>
            <a:off x="639473" y="798813"/>
            <a:ext cx="81938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latin typeface="Arial"/>
                <a:cs typeface="Arial"/>
              </a:rPr>
              <a:t>ePIC</a:t>
            </a:r>
            <a:r>
              <a:rPr lang="en-US" dirty="0">
                <a:latin typeface="Arial"/>
                <a:cs typeface="Arial"/>
              </a:rPr>
              <a:t> is actively developing a streaming readout architecture, benefiting from resources within its large collaboration and to meet the physics goals of the EIC.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Developing the readout electronics by building upon previous developments, with design re-use as a guiding principle.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cs typeface="Arial"/>
              </a:rPr>
              <a:t>Engaging the community and benefiting from in-kind contributions.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Progress: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Readout architecture and nomenclature completed.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design initiatives: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ASICs/Discrete circuitry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chain Interface standards (FEBs/RDOs/DAMs)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Clock timing and distribution (GTU).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DAQ Computing &amp; Streaming Models.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join: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Mailing Lists – https://lists.bnl.gov/mailman/listinfo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 - https://indico.bnl.gov/category/402/</a:t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Wiki - https://wiki.bnl.gov/EPIC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3112"/>
          </a:xfrm>
        </p:spPr>
        <p:txBody>
          <a:bodyPr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DC9F4-577C-444D-9EF5-ECD6E3ADD4E3}"/>
              </a:ext>
            </a:extLst>
          </p:cNvPr>
          <p:cNvSpPr txBox="1"/>
          <p:nvPr/>
        </p:nvSpPr>
        <p:spPr>
          <a:xfrm>
            <a:off x="628650" y="1274204"/>
            <a:ext cx="7273066" cy="35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Requirements and Design Philosophy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Streaming Readout Architecture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Readout Chain – Functions and Nomenclature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Readout Channels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eRD109 Proposals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Electronics Developments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Full Readout Chain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F764-675D-4C72-9E66-4839A801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414D-DCF5-485C-B058-7F05132F02C9}"/>
              </a:ext>
            </a:extLst>
          </p:cNvPr>
          <p:cNvSpPr txBox="1"/>
          <p:nvPr/>
        </p:nvSpPr>
        <p:spPr>
          <a:xfrm>
            <a:off x="467544" y="966889"/>
            <a:ext cx="83643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Front-End Boards custom designed for each detector, populated with ASICs/COTS, operate in large magnetic fields.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ASICs/COTS process analog signals and digitization tailored to each type of detector technology, data reduction (e.g., zero suppression) desirable.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Maximize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electronics and minimize cabling.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Electronics, including digitizers, close to the detector as much as possible and where applicable.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Prefer to limit FPGA use inside detector volume.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a design criteria.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Triggerless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operation of the electronics as default; triggered operation for calibration, test, de-bugging.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Meet current US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NEC, UL, FCC, NEMA.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ECA5DA-D417-4347-AA80-C703A86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Requirements and Design Philosophy</a:t>
            </a:r>
          </a:p>
        </p:txBody>
      </p:sp>
    </p:spTree>
    <p:extLst>
      <p:ext uri="{BB962C8B-B14F-4D97-AF65-F5344CB8AC3E}">
        <p14:creationId xmlns:p14="http://schemas.microsoft.com/office/powerpoint/2010/main" val="41938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3" y="303217"/>
            <a:ext cx="7886700" cy="804518"/>
          </a:xfrm>
        </p:spPr>
        <p:txBody>
          <a:bodyPr>
            <a:noAutofit/>
          </a:bodyPr>
          <a:lstStyle/>
          <a:p>
            <a:r>
              <a:rPr lang="en-US" sz="3600" dirty="0"/>
              <a:t>EIC Streaming Readout Architecture</a:t>
            </a:r>
            <a:br>
              <a:rPr lang="en-US" sz="3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486253"/>
            <a:ext cx="8399532" cy="4992342"/>
            <a:chOff x="62276" y="1245126"/>
            <a:chExt cx="8564745" cy="5391398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3781" y="6082526"/>
              <a:ext cx="2094000" cy="553998"/>
              <a:chOff x="-5139985" y="1087141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-5139985" y="10986955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-4692590" y="1087141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-5135605" y="11130321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-5139985" y="1128007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417467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RDO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(Readout Board)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2189686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 + Computing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Aggregation Module)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551237" y="5024357"/>
              <a:ext cx="1154416" cy="4487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20-30 m*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801212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764185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631286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RDO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707089" y="2071236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75744" y="6327754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F104565F-F5CA-4861-BEB0-4789694084D8}"/>
              </a:ext>
            </a:extLst>
          </p:cNvPr>
          <p:cNvSpPr txBox="1"/>
          <p:nvPr/>
        </p:nvSpPr>
        <p:spPr>
          <a:xfrm>
            <a:off x="277532" y="2308180"/>
            <a:ext cx="274145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Bunch Crossing ~ 10.2 ns/98.5 MHz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 Rate ~ 2 us/500 kHz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occupancy.</a:t>
            </a:r>
          </a:p>
        </p:txBody>
      </p:sp>
      <p:sp>
        <p:nvSpPr>
          <p:cNvPr id="119" name="TextBox 4">
            <a:extLst>
              <a:ext uri="{FF2B5EF4-FFF2-40B4-BE49-F238E27FC236}">
                <a16:creationId xmlns:a16="http://schemas.microsoft.com/office/drawing/2014/main" id="{A0374680-DDAF-4377-87E5-828F913DEAAE}"/>
              </a:ext>
            </a:extLst>
          </p:cNvPr>
          <p:cNvSpPr txBox="1"/>
          <p:nvPr/>
        </p:nvSpPr>
        <p:spPr>
          <a:xfrm>
            <a:off x="6814006" y="2600683"/>
            <a:ext cx="98456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Jitter ~ 5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F49CEB2-91DF-4995-9879-430F27D67845}"/>
              </a:ext>
            </a:extLst>
          </p:cNvPr>
          <p:cNvSpPr/>
          <p:nvPr/>
        </p:nvSpPr>
        <p:spPr>
          <a:xfrm rot="16200000">
            <a:off x="3334145" y="-446955"/>
            <a:ext cx="131055" cy="37063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D3F607E4-4842-4F05-902D-49DB8886BD25}"/>
              </a:ext>
            </a:extLst>
          </p:cNvPr>
          <p:cNvSpPr txBox="1"/>
          <p:nvPr/>
        </p:nvSpPr>
        <p:spPr>
          <a:xfrm>
            <a:off x="2588029" y="1005143"/>
            <a:ext cx="179408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Front-End Electronics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F86150C-D107-47CF-97E5-F67E208EFBA6}"/>
              </a:ext>
            </a:extLst>
          </p:cNvPr>
          <p:cNvSpPr/>
          <p:nvPr/>
        </p:nvSpPr>
        <p:spPr>
          <a:xfrm rot="16200000">
            <a:off x="6705994" y="-7461"/>
            <a:ext cx="131055" cy="28356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4">
            <a:extLst>
              <a:ext uri="{FF2B5EF4-FFF2-40B4-BE49-F238E27FC236}">
                <a16:creationId xmlns:a16="http://schemas.microsoft.com/office/drawing/2014/main" id="{977CBACB-D814-4C9F-9459-04E862BB1C3A}"/>
              </a:ext>
            </a:extLst>
          </p:cNvPr>
          <p:cNvSpPr txBox="1"/>
          <p:nvPr/>
        </p:nvSpPr>
        <p:spPr>
          <a:xfrm>
            <a:off x="6462156" y="1006780"/>
            <a:ext cx="901833" cy="287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id="{BB48C1BF-569A-40E5-9C3B-869B1F278B04}"/>
              </a:ext>
            </a:extLst>
          </p:cNvPr>
          <p:cNvSpPr txBox="1"/>
          <p:nvPr/>
        </p:nvSpPr>
        <p:spPr>
          <a:xfrm>
            <a:off x="6657315" y="2107588"/>
            <a:ext cx="16582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GTU</a:t>
            </a:r>
          </a:p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 Timing Unit)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2696451" y="6097920"/>
            <a:ext cx="527545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cs typeface="Arial"/>
              </a:rPr>
              <a:t>*LVDS – ANSI/TIA/EIA-644A standard. Maximum cable length dependent on data rate. </a:t>
            </a:r>
          </a:p>
        </p:txBody>
      </p:sp>
    </p:spTree>
    <p:extLst>
      <p:ext uri="{BB962C8B-B14F-4D97-AF65-F5344CB8AC3E}">
        <p14:creationId xmlns:p14="http://schemas.microsoft.com/office/powerpoint/2010/main" val="595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4831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EIC Readout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282633" y="2766060"/>
            <a:ext cx="970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Name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Function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383945" y="2758807"/>
            <a:ext cx="1262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Adapter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-HV/Bias Distribution</a:t>
            </a:r>
          </a:p>
          <a:p>
            <a:r>
              <a:rPr lang="en-US" sz="1200" dirty="0"/>
              <a:t>-HV divider</a:t>
            </a:r>
          </a:p>
          <a:p>
            <a:r>
              <a:rPr lang="en-US" sz="1200" dirty="0"/>
              <a:t>-Interconnect Routing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-Sensor Specific</a:t>
            </a:r>
          </a:p>
          <a:p>
            <a:r>
              <a:rPr lang="en-US" sz="1200" dirty="0"/>
              <a:t>-Passive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109858" y="2758807"/>
            <a:ext cx="126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Sensor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-Multi-Channel Sensor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-MAPS</a:t>
            </a:r>
          </a:p>
          <a:p>
            <a:r>
              <a:rPr lang="en-US" sz="1200" dirty="0"/>
              <a:t>-AC-LGAD</a:t>
            </a:r>
          </a:p>
          <a:p>
            <a:r>
              <a:rPr lang="en-US" sz="1200" dirty="0"/>
              <a:t>-MPGD</a:t>
            </a:r>
          </a:p>
          <a:p>
            <a:r>
              <a:rPr lang="en-US" sz="1200" dirty="0"/>
              <a:t>-MCP-PMT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SiPM</a:t>
            </a:r>
            <a:endParaRPr lang="en-US" sz="1200" dirty="0"/>
          </a:p>
          <a:p>
            <a:r>
              <a:rPr lang="en-US" sz="1200" dirty="0"/>
              <a:t>-LAPPD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3636935" y="2758807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Front End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(FEB)</a:t>
            </a:r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-Amplification</a:t>
            </a:r>
          </a:p>
          <a:p>
            <a:r>
              <a:rPr lang="en-US" sz="1200" dirty="0"/>
              <a:t>-Shaping</a:t>
            </a:r>
          </a:p>
          <a:p>
            <a:r>
              <a:rPr lang="en-US" sz="1200" dirty="0"/>
              <a:t>-Digitization</a:t>
            </a:r>
          </a:p>
          <a:p>
            <a:r>
              <a:rPr lang="en-US" sz="1200" dirty="0"/>
              <a:t>-Zero Suppression</a:t>
            </a:r>
          </a:p>
          <a:p>
            <a:r>
              <a:rPr lang="en-US" sz="1200" dirty="0"/>
              <a:t>-Bias Control &amp; Monitoring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-ASIC/ADC</a:t>
            </a:r>
          </a:p>
          <a:p>
            <a:r>
              <a:rPr lang="en-US" sz="1200" dirty="0"/>
              <a:t>-Discrete</a:t>
            </a:r>
          </a:p>
          <a:p>
            <a:r>
              <a:rPr lang="en-US" sz="1200" dirty="0"/>
              <a:t>-Serial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4880009" y="2758807"/>
            <a:ext cx="1274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Readout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(RDO)</a:t>
            </a:r>
          </a:p>
          <a:p>
            <a:endParaRPr lang="en-US" sz="1200" dirty="0"/>
          </a:p>
          <a:p>
            <a:r>
              <a:rPr lang="en-US" sz="1200" dirty="0"/>
              <a:t>Few Variants</a:t>
            </a:r>
          </a:p>
          <a:p>
            <a:endParaRPr lang="en-US" sz="1200" dirty="0"/>
          </a:p>
          <a:p>
            <a:r>
              <a:rPr lang="en-US" sz="1200" dirty="0"/>
              <a:t>-Communication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-Formatting</a:t>
            </a:r>
          </a:p>
          <a:p>
            <a:r>
              <a:rPr lang="en-US" sz="1200" dirty="0"/>
              <a:t>-Data Readout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-FPGA</a:t>
            </a:r>
          </a:p>
          <a:p>
            <a:r>
              <a:rPr lang="en-US" sz="1200" dirty="0"/>
              <a:t>-Fiber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154096" y="2766060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Data Aggregation Module (DAM)</a:t>
            </a:r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-Computing Interface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-Large FPGA</a:t>
            </a:r>
          </a:p>
          <a:p>
            <a:r>
              <a:rPr lang="en-US" sz="1200" dirty="0"/>
              <a:t>-PCIe</a:t>
            </a:r>
          </a:p>
          <a:p>
            <a:r>
              <a:rPr lang="en-US" sz="1200" dirty="0"/>
              <a:t>-Ethernet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428183" y="2758807"/>
            <a:ext cx="157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Computing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-Data Buffering and Sinking</a:t>
            </a:r>
          </a:p>
          <a:p>
            <a:r>
              <a:rPr lang="en-US" sz="1200" dirty="0"/>
              <a:t>-Calibration Support</a:t>
            </a:r>
          </a:p>
          <a:p>
            <a:r>
              <a:rPr lang="en-US" sz="1200" dirty="0"/>
              <a:t>-QA/Scalers</a:t>
            </a:r>
          </a:p>
          <a:p>
            <a:r>
              <a:rPr lang="en-US" sz="1200" dirty="0"/>
              <a:t>-Collider Feedback</a:t>
            </a:r>
          </a:p>
          <a:p>
            <a:r>
              <a:rPr lang="en-US" sz="1200" dirty="0"/>
              <a:t>-Event ID/Building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-Monitoring</a:t>
            </a:r>
          </a:p>
          <a:p>
            <a:endParaRPr lang="en-US" sz="1200" dirty="0"/>
          </a:p>
          <a:p>
            <a:r>
              <a:rPr lang="en-US" sz="1200" dirty="0"/>
              <a:t>-COTS</a:t>
            </a:r>
          </a:p>
          <a:p>
            <a:r>
              <a:rPr lang="en-US" sz="1200" dirty="0"/>
              <a:t>-Ethernet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7" y="1920056"/>
            <a:ext cx="720941" cy="6733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372765" y="1759985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3707416" y="1759985"/>
            <a:ext cx="922015" cy="861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4987969" y="1759985"/>
            <a:ext cx="922015" cy="861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221487" y="1759985"/>
            <a:ext cx="922015" cy="861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7502040" y="1759985"/>
            <a:ext cx="922015" cy="861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221487" y="593863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128138" y="278838"/>
            <a:ext cx="2650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Global Timing Unit (GTU)</a:t>
            </a:r>
          </a:p>
          <a:p>
            <a:endParaRPr lang="en-US" sz="1200" dirty="0"/>
          </a:p>
          <a:p>
            <a:r>
              <a:rPr lang="en-US" sz="1200" dirty="0"/>
              <a:t>	    -Interfaces to Collider, 	     Run Control &amp; DAM</a:t>
            </a:r>
          </a:p>
          <a:p>
            <a:r>
              <a:rPr lang="en-US" sz="1200" dirty="0"/>
              <a:t>	    -Config &amp; Control</a:t>
            </a:r>
          </a:p>
          <a:p>
            <a:r>
              <a:rPr lang="en-US" sz="1200" dirty="0"/>
              <a:t>	    -Clock &amp; Timing</a:t>
            </a:r>
          </a:p>
          <a:p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005840" y="1607574"/>
            <a:ext cx="2468880" cy="115123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1782471" y="1309349"/>
            <a:ext cx="114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 Detector</a:t>
            </a:r>
          </a:p>
          <a:p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1902542" y="2003292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629431" y="2003292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629431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5909984" y="2003108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5909984" y="2354580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143502" y="2003108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143502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6492240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6894342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1956098" y="1782043"/>
            <a:ext cx="71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SMT BGA</a:t>
            </a:r>
          </a:p>
          <a:p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294780" y="2003292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294780" y="2354580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1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80767"/>
              </p:ext>
            </p:extLst>
          </p:nvPr>
        </p:nvGraphicFramePr>
        <p:xfrm>
          <a:off x="776341" y="683196"/>
          <a:ext cx="7109014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14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63572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390887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eRD109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4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32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– 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3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 (in P6)</a:t>
                      </a:r>
                    </a:p>
                    <a:p>
                      <a:r>
                        <a:rPr lang="en-US" sz="900" dirty="0"/>
                        <a:t>     Forward:    LFHCAL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Barrel:         HCAL</a:t>
                      </a:r>
                    </a:p>
                    <a:p>
                      <a:r>
                        <a:rPr lang="en-US" sz="900" dirty="0"/>
                        <a:t>                          ECAL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nHCAL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31640</a:t>
                      </a:r>
                    </a:p>
                    <a:p>
                      <a:r>
                        <a:rPr lang="en-US" sz="900" dirty="0"/>
                        <a:t>19000</a:t>
                      </a:r>
                    </a:p>
                    <a:p>
                      <a:r>
                        <a:rPr lang="en-US" sz="900" dirty="0"/>
                        <a:t>1536</a:t>
                      </a:r>
                    </a:p>
                    <a:p>
                      <a:r>
                        <a:rPr lang="en-US" sz="900" dirty="0"/>
                        <a:t>5760</a:t>
                      </a:r>
                    </a:p>
                    <a:p>
                      <a:r>
                        <a:rPr lang="en-US" sz="900" dirty="0"/>
                        <a:t>3256</a:t>
                      </a:r>
                    </a:p>
                    <a:p>
                      <a:r>
                        <a:rPr lang="en-US" sz="900" dirty="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  3 MAPS layers</a:t>
                      </a:r>
                    </a:p>
                    <a:p>
                      <a:r>
                        <a:rPr lang="en-US" sz="900" dirty="0"/>
                        <a:t>              1 or 2 AC-LGAD layer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3x20cmx20cm (300M pixel)</a:t>
                      </a:r>
                    </a:p>
                    <a:p>
                      <a:r>
                        <a:rPr lang="en-US" sz="900" dirty="0"/>
                        <a:t>300k or 600k</a:t>
                      </a:r>
                    </a:p>
                    <a:p>
                      <a:r>
                        <a:rPr lang="en-US" sz="900" dirty="0"/>
                        <a:t>1M (4 x 135k layers each)</a:t>
                      </a:r>
                    </a:p>
                    <a:p>
                      <a:r>
                        <a:rPr lang="en-US" sz="900" dirty="0"/>
                        <a:t>650k (4 </a:t>
                      </a:r>
                      <a:r>
                        <a:rPr lang="en-US" sz="900"/>
                        <a:t>x 80k </a:t>
                      </a:r>
                      <a:r>
                        <a:rPr lang="en-US" sz="900" dirty="0"/>
                        <a:t>layers each)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MAPS – ITS-3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PMT/</a:t>
                      </a:r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1.3M</a:t>
                      </a:r>
                    </a:p>
                    <a:p>
                      <a:r>
                        <a:rPr lang="en-US" sz="900" dirty="0"/>
                        <a:t>480k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PMT/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/>
                        <a:t>PID-TOF</a:t>
                      </a:r>
                    </a:p>
                    <a:p>
                      <a:r>
                        <a:rPr lang="en-US" sz="900"/>
                        <a:t>Barrel TOF CTTL</a:t>
                      </a:r>
                    </a:p>
                    <a:p>
                      <a:r>
                        <a:rPr lang="en-US" sz="900"/>
                        <a:t>Hadron Endcap TOF FTTL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  <a:p>
                      <a:r>
                        <a:rPr lang="en-US" sz="900"/>
                        <a:t>5376</a:t>
                      </a:r>
                    </a:p>
                    <a:p>
                      <a:endParaRPr lang="en-US" sz="900"/>
                    </a:p>
                    <a:p>
                      <a:r>
                        <a:rPr lang="en-US" sz="900"/>
                        <a:t>69632</a:t>
                      </a:r>
                    </a:p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/>
                        <a:t>69362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HRPPD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ALCOR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8304466" cy="510417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Channels </a:t>
            </a:r>
            <a:r>
              <a:rPr lang="en-US" sz="1400" dirty="0"/>
              <a:t>(w/ Project P6 updates) – Refinements are on-going, e.g. </a:t>
            </a:r>
            <a:r>
              <a:rPr lang="en-US" sz="1400" dirty="0" err="1"/>
              <a:t>Astropix</a:t>
            </a:r>
            <a:r>
              <a:rPr lang="en-US" sz="1400" dirty="0"/>
              <a:t>, </a:t>
            </a:r>
            <a:r>
              <a:rPr lang="en-US" sz="1400" dirty="0" err="1"/>
              <a:t>Timepix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eRD109 Status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CC2D07-FC88-44F7-99C5-EAA80991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53251"/>
              </p:ext>
            </p:extLst>
          </p:nvPr>
        </p:nvGraphicFramePr>
        <p:xfrm>
          <a:off x="1572471" y="848943"/>
          <a:ext cx="5922859" cy="1954212"/>
        </p:xfrm>
        <a:graphic>
          <a:graphicData uri="http://schemas.openxmlformats.org/drawingml/2006/table">
            <a:tbl>
              <a:tblPr firstRow="1" firstCol="1" bandRow="1"/>
              <a:tblGrid>
                <a:gridCol w="307498">
                  <a:extLst>
                    <a:ext uri="{9D8B030D-6E8A-4147-A177-3AD203B41FA5}">
                      <a16:colId xmlns:a16="http://schemas.microsoft.com/office/drawing/2014/main" val="3114724028"/>
                    </a:ext>
                  </a:extLst>
                </a:gridCol>
                <a:gridCol w="1705131">
                  <a:extLst>
                    <a:ext uri="{9D8B030D-6E8A-4147-A177-3AD203B41FA5}">
                      <a16:colId xmlns:a16="http://schemas.microsoft.com/office/drawing/2014/main" val="1230121553"/>
                    </a:ext>
                  </a:extLst>
                </a:gridCol>
                <a:gridCol w="1790525">
                  <a:extLst>
                    <a:ext uri="{9D8B030D-6E8A-4147-A177-3AD203B41FA5}">
                      <a16:colId xmlns:a16="http://schemas.microsoft.com/office/drawing/2014/main" val="2435463164"/>
                    </a:ext>
                  </a:extLst>
                </a:gridCol>
                <a:gridCol w="979395">
                  <a:extLst>
                    <a:ext uri="{9D8B030D-6E8A-4147-A177-3AD203B41FA5}">
                      <a16:colId xmlns:a16="http://schemas.microsoft.com/office/drawing/2014/main" val="4234082765"/>
                    </a:ext>
                  </a:extLst>
                </a:gridCol>
                <a:gridCol w="1140310">
                  <a:extLst>
                    <a:ext uri="{9D8B030D-6E8A-4147-A177-3AD203B41FA5}">
                      <a16:colId xmlns:a16="http://schemas.microsoft.com/office/drawing/2014/main" val="2095344143"/>
                    </a:ext>
                  </a:extLst>
                </a:gridCol>
              </a:tblGrid>
              <a:tr h="332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Detector/Technology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Discrete/ASIC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54756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86455"/>
                  </a:ext>
                </a:extLst>
              </a:tr>
              <a:tr h="102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76927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32010"/>
                  </a:ext>
                </a:extLst>
              </a:tr>
              <a:tr h="21431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Omega/IN2P3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0916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FCFD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FNAL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June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3330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Barrel L-M Serv. Hybrid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92577"/>
                  </a:ext>
                </a:extLst>
              </a:tr>
              <a:tr h="3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Evaluation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UCSC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Pending Legal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02147"/>
                  </a:ext>
                </a:extLst>
              </a:tr>
              <a:tr h="1174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MPGD/µ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RWell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85289"/>
                  </a:ext>
                </a:extLst>
              </a:tr>
              <a:tr h="17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USP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985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A58BFA-C3AA-49C7-857D-470BBEEB35D6}"/>
              </a:ext>
            </a:extLst>
          </p:cNvPr>
          <p:cNvSpPr txBox="1"/>
          <p:nvPr/>
        </p:nvSpPr>
        <p:spPr>
          <a:xfrm>
            <a:off x="704851" y="522692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FY23 - Contract awards have taken much longer than expected.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86D18-0E9B-4F7F-A215-C78ABAA4D768}"/>
              </a:ext>
            </a:extLst>
          </p:cNvPr>
          <p:cNvSpPr txBox="1"/>
          <p:nvPr/>
        </p:nvSpPr>
        <p:spPr>
          <a:xfrm>
            <a:off x="704850" y="5531291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IN2P3 and OMEGA have committed considerable resources to the design of the ROC ASICs to meet the EIC streaming readout needs.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8FACBB-BC50-4951-983A-F4CE3E013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84272"/>
              </p:ext>
            </p:extLst>
          </p:nvPr>
        </p:nvGraphicFramePr>
        <p:xfrm>
          <a:off x="1572472" y="3442798"/>
          <a:ext cx="5771303" cy="1909764"/>
        </p:xfrm>
        <a:graphic>
          <a:graphicData uri="http://schemas.openxmlformats.org/drawingml/2006/table">
            <a:tbl>
              <a:tblPr firstRow="1" firstCol="1" bandRow="1"/>
              <a:tblGrid>
                <a:gridCol w="371070">
                  <a:extLst>
                    <a:ext uri="{9D8B030D-6E8A-4147-A177-3AD203B41FA5}">
                      <a16:colId xmlns:a16="http://schemas.microsoft.com/office/drawing/2014/main" val="3114724028"/>
                    </a:ext>
                  </a:extLst>
                </a:gridCol>
                <a:gridCol w="2057652">
                  <a:extLst>
                    <a:ext uri="{9D8B030D-6E8A-4147-A177-3AD203B41FA5}">
                      <a16:colId xmlns:a16="http://schemas.microsoft.com/office/drawing/2014/main" val="1230121553"/>
                    </a:ext>
                  </a:extLst>
                </a:gridCol>
                <a:gridCol w="1656656">
                  <a:extLst>
                    <a:ext uri="{9D8B030D-6E8A-4147-A177-3AD203B41FA5}">
                      <a16:colId xmlns:a16="http://schemas.microsoft.com/office/drawing/2014/main" val="2435463164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4234082765"/>
                    </a:ext>
                  </a:extLst>
                </a:gridCol>
              </a:tblGrid>
              <a:tr h="332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Detector/Technology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Discrete/ASIC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54756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386455"/>
                  </a:ext>
                </a:extLst>
              </a:tr>
              <a:tr h="102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76927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 –BO, 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332010"/>
                  </a:ext>
                </a:extLst>
              </a:tr>
              <a:tr h="21431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Omega/IN2P3/ </a:t>
                      </a:r>
                      <a:r>
                        <a:rPr lang="en-US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IJCLab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/CEA/IRFU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09161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Barrel L-M Serv. Hybrid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592577"/>
                  </a:ext>
                </a:extLst>
              </a:tr>
              <a:tr h="3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Precision Clock Dist.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BNL/Rice/UIC/ORNL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02147"/>
                  </a:ext>
                </a:extLst>
              </a:tr>
              <a:tr h="1174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MPGD/µ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RWell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CEA/IRFU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185289"/>
                  </a:ext>
                </a:extLst>
              </a:tr>
              <a:tr h="17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USP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39852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25E7CE-5860-4658-A172-F23DF686F938}"/>
              </a:ext>
            </a:extLst>
          </p:cNvPr>
          <p:cNvSpPr txBox="1"/>
          <p:nvPr/>
        </p:nvSpPr>
        <p:spPr>
          <a:xfrm>
            <a:off x="704851" y="3139498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FY24 – Proposed and subject to DAC review 28-31 August 2023.</a:t>
            </a:r>
          </a:p>
        </p:txBody>
      </p:sp>
    </p:spTree>
    <p:extLst>
      <p:ext uri="{BB962C8B-B14F-4D97-AF65-F5344CB8AC3E}">
        <p14:creationId xmlns:p14="http://schemas.microsoft.com/office/powerpoint/2010/main" val="75741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7002663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Electronics – Present Assessment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43ED36F-69A8-437B-89E7-77A478F7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4143"/>
              </p:ext>
            </p:extLst>
          </p:nvPr>
        </p:nvGraphicFramePr>
        <p:xfrm>
          <a:off x="1323323" y="2270174"/>
          <a:ext cx="65766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83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1215990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1563830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1184726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  <a:p>
                      <a:pPr algn="ctr"/>
                      <a:r>
                        <a:rPr lang="en-US" sz="1400" dirty="0"/>
                        <a:t>Group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AC-LGAD, HRPPD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/PMT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MPGD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3M-50M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+ 140k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7.1M-54M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3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ASIC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ITS-3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EICROC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Discrete/COTS</a:t>
                      </a:r>
                    </a:p>
                    <a:p>
                      <a:r>
                        <a:rPr lang="en-US" sz="1400" dirty="0"/>
                        <a:t>HGCROC3</a:t>
                      </a:r>
                    </a:p>
                    <a:p>
                      <a:r>
                        <a:rPr lang="en-US" sz="1400" dirty="0"/>
                        <a:t>ALCOR-EIC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SALSA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02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78A53-7309-4E36-85FD-C420F28166E0}"/>
              </a:ext>
            </a:extLst>
          </p:cNvPr>
          <p:cNvGrpSpPr/>
          <p:nvPr/>
        </p:nvGrpSpPr>
        <p:grpSpPr>
          <a:xfrm>
            <a:off x="3873063" y="4912543"/>
            <a:ext cx="5042018" cy="957373"/>
            <a:chOff x="3906994" y="3350623"/>
            <a:chExt cx="5042018" cy="957373"/>
          </a:xfrm>
        </p:grpSpPr>
        <p:sp>
          <p:nvSpPr>
            <p:cNvPr id="2" name="Rounded Rectangle 1"/>
            <p:cNvSpPr/>
            <p:nvPr/>
          </p:nvSpPr>
          <p:spPr>
            <a:xfrm>
              <a:off x="3906994" y="3350623"/>
              <a:ext cx="3879752" cy="9573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E2209BFB-B6B4-44C3-9786-BD73CA2842B0}"/>
                </a:ext>
              </a:extLst>
            </p:cNvPr>
            <p:cNvSpPr txBox="1">
              <a:spLocks/>
            </p:cNvSpPr>
            <p:nvPr/>
          </p:nvSpPr>
          <p:spPr>
            <a:xfrm>
              <a:off x="7756787" y="3680611"/>
              <a:ext cx="1192225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eRD109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B7118-5E18-4604-8912-4F66B984C4FD}"/>
              </a:ext>
            </a:extLst>
          </p:cNvPr>
          <p:cNvGrpSpPr/>
          <p:nvPr/>
        </p:nvGrpSpPr>
        <p:grpSpPr>
          <a:xfrm>
            <a:off x="5206283" y="3717275"/>
            <a:ext cx="3674867" cy="547878"/>
            <a:chOff x="5240214" y="2155355"/>
            <a:chExt cx="3674867" cy="547878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160BB17-060C-4D65-8C4A-A65595CA0B0D}"/>
                </a:ext>
              </a:extLst>
            </p:cNvPr>
            <p:cNvSpPr txBox="1">
              <a:spLocks/>
            </p:cNvSpPr>
            <p:nvPr/>
          </p:nvSpPr>
          <p:spPr>
            <a:xfrm>
              <a:off x="7722856" y="2155355"/>
              <a:ext cx="1192225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HRPPD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FABEAE66-05F8-451D-90FD-B40B880FB2C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240214" y="2280378"/>
              <a:ext cx="2496618" cy="422855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C06D39-41AD-491D-91FD-639F527F53AB}"/>
              </a:ext>
            </a:extLst>
          </p:cNvPr>
          <p:cNvSpPr txBox="1"/>
          <p:nvPr/>
        </p:nvSpPr>
        <p:spPr>
          <a:xfrm>
            <a:off x="626937" y="758540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EICROC and HGCROC </a:t>
            </a:r>
            <a:r>
              <a:rPr lang="en-US" i="1" kern="0" dirty="0">
                <a:solidFill>
                  <a:srgbClr val="0000FF"/>
                </a:solidFill>
              </a:rPr>
              <a:t>families</a:t>
            </a:r>
            <a:r>
              <a:rPr lang="en-US" kern="0" dirty="0">
                <a:solidFill>
                  <a:prstClr val="black"/>
                </a:solidFill>
              </a:rPr>
              <a:t> of ASICs have similar interfaces and follow similar developments at IN2P3/OMEGA/IRFU/</a:t>
            </a:r>
            <a:r>
              <a:rPr lang="en-US" kern="0" dirty="0" err="1">
                <a:solidFill>
                  <a:prstClr val="black"/>
                </a:solidFill>
              </a:rPr>
              <a:t>IJCLab</a:t>
            </a:r>
            <a:r>
              <a:rPr lang="en-US" kern="0" dirty="0">
                <a:solidFill>
                  <a:prstClr val="black"/>
                </a:solidFill>
              </a:rPr>
              <a:t>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Commitment by IN2P3 and OMEGA narrows the ASIC field, favors convergence: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085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6F7F032-0974-4CE1-B165-07885C6E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10" y="4081274"/>
            <a:ext cx="2816183" cy="24160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331CB-C928-4B31-9659-EB23D49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BB799-5B19-42FD-9D90-2261BBE9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3" y="934313"/>
            <a:ext cx="4829476" cy="15285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4FBE6-BF53-452F-8107-6DC639B9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369" y="894179"/>
            <a:ext cx="2991018" cy="180803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Based on ALICE ALPIDE - 62 nm CMOS.</a:t>
            </a:r>
          </a:p>
          <a:p>
            <a:r>
              <a:rPr lang="en-US" sz="1600" dirty="0">
                <a:latin typeface="+mn-lt"/>
              </a:rPr>
              <a:t>Tr &lt; 2 us, 40 </a:t>
            </a:r>
            <a:r>
              <a:rPr lang="en-US" sz="1600" dirty="0" err="1">
                <a:latin typeface="+mn-lt"/>
              </a:rPr>
              <a:t>nW</a:t>
            </a:r>
            <a:r>
              <a:rPr lang="en-US" sz="1600" dirty="0">
                <a:latin typeface="+mn-lt"/>
              </a:rPr>
              <a:t>/pixel, 1.2 Gbps serial link</a:t>
            </a:r>
          </a:p>
          <a:p>
            <a:r>
              <a:rPr lang="en-US" sz="1600" dirty="0">
                <a:latin typeface="+mn-lt"/>
              </a:rPr>
              <a:t>Radiation Tolerant.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70D2201-CAAB-4ED8-B14A-1934F0E0C295}"/>
              </a:ext>
            </a:extLst>
          </p:cNvPr>
          <p:cNvSpPr txBox="1">
            <a:spLocks/>
          </p:cNvSpPr>
          <p:nvPr/>
        </p:nvSpPr>
        <p:spPr>
          <a:xfrm>
            <a:off x="628650" y="494265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MAPS – ITS-3 </a:t>
            </a:r>
            <a:r>
              <a:rPr lang="en-US" sz="1400" dirty="0"/>
              <a:t>(Monolithic Active Pixel Sensor)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AA801F-AD70-4CF0-87CD-05CED6128F54}"/>
              </a:ext>
            </a:extLst>
          </p:cNvPr>
          <p:cNvGrpSpPr/>
          <p:nvPr/>
        </p:nvGrpSpPr>
        <p:grpSpPr>
          <a:xfrm>
            <a:off x="349649" y="2720895"/>
            <a:ext cx="5523189" cy="2813645"/>
            <a:chOff x="1551657" y="2464797"/>
            <a:chExt cx="6396039" cy="39782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A2CEB6-4833-45C6-8114-E2EB8C342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9047" y="3076105"/>
              <a:ext cx="6041259" cy="336697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2831F8-BF7E-462E-B28C-AFAAC7236B06}"/>
                </a:ext>
              </a:extLst>
            </p:cNvPr>
            <p:cNvGrpSpPr/>
            <p:nvPr/>
          </p:nvGrpSpPr>
          <p:grpSpPr>
            <a:xfrm>
              <a:off x="1551657" y="2687145"/>
              <a:ext cx="3293105" cy="1434351"/>
              <a:chOff x="1292224" y="2037319"/>
              <a:chExt cx="3486810" cy="169791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853F2F2-E916-43B7-A7ED-42DDD0D76025}"/>
                  </a:ext>
                </a:extLst>
              </p:cNvPr>
              <p:cNvSpPr/>
              <p:nvPr/>
            </p:nvSpPr>
            <p:spPr>
              <a:xfrm>
                <a:off x="1292224" y="2562046"/>
                <a:ext cx="3486810" cy="1173192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4">
                <a:extLst>
                  <a:ext uri="{FF2B5EF4-FFF2-40B4-BE49-F238E27FC236}">
                    <a16:creationId xmlns:a16="http://schemas.microsoft.com/office/drawing/2014/main" id="{410114E9-14C3-45BC-B43C-7026F642CEF3}"/>
                  </a:ext>
                </a:extLst>
              </p:cNvPr>
              <p:cNvSpPr txBox="1"/>
              <p:nvPr/>
            </p:nvSpPr>
            <p:spPr>
              <a:xfrm>
                <a:off x="2386172" y="2037319"/>
                <a:ext cx="2190887" cy="618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cs typeface="Arial"/>
                  </a:rPr>
                  <a:t>Adapter PCBs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EB2A58A7-EB72-44B2-BB12-A03115F4C443}"/>
                </a:ext>
              </a:extLst>
            </p:cNvPr>
            <p:cNvSpPr txBox="1"/>
            <p:nvPr/>
          </p:nvSpPr>
          <p:spPr>
            <a:xfrm>
              <a:off x="6322660" y="2464797"/>
              <a:ext cx="1625036" cy="5222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FEB PCBs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02428FFE-0F30-462F-B458-EA0370DB54C9}"/>
              </a:ext>
            </a:extLst>
          </p:cNvPr>
          <p:cNvSpPr txBox="1">
            <a:spLocks/>
          </p:cNvSpPr>
          <p:nvPr/>
        </p:nvSpPr>
        <p:spPr>
          <a:xfrm>
            <a:off x="547687" y="2395562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Calorimeters – </a:t>
            </a:r>
            <a:r>
              <a:rPr lang="en-US" sz="2400" dirty="0" err="1"/>
              <a:t>SiPMs</a:t>
            </a:r>
            <a:r>
              <a:rPr lang="en-US" sz="2400" dirty="0"/>
              <a:t> </a:t>
            </a:r>
            <a:r>
              <a:rPr lang="en-US" sz="2000" dirty="0"/>
              <a:t>– a) Discrete/COTS/ASIC </a:t>
            </a:r>
            <a:r>
              <a:rPr lang="en-US" sz="1600" dirty="0"/>
              <a:t>(IU)</a:t>
            </a:r>
            <a:r>
              <a:rPr lang="en-US" sz="2000" dirty="0"/>
              <a:t>, b) HGCROCv3 </a:t>
            </a:r>
            <a:r>
              <a:rPr lang="en-US" sz="1600" dirty="0"/>
              <a:t>(ORNL)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3255186-49AA-474B-AB75-3E85CA7F315B}"/>
              </a:ext>
            </a:extLst>
          </p:cNvPr>
          <p:cNvSpPr txBox="1">
            <a:spLocks/>
          </p:cNvSpPr>
          <p:nvPr/>
        </p:nvSpPr>
        <p:spPr>
          <a:xfrm>
            <a:off x="5719656" y="3022500"/>
            <a:ext cx="2991018" cy="109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Waveform, 12/14-bit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Cabling, Power, Cooling, Packaging.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E318E-424A-447C-966B-C3A7C5134FE4}"/>
              </a:ext>
            </a:extLst>
          </p:cNvPr>
          <p:cNvSpPr/>
          <p:nvPr/>
        </p:nvSpPr>
        <p:spPr>
          <a:xfrm>
            <a:off x="703744" y="5501216"/>
            <a:ext cx="6855598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Charge (ADC+TOT), Time (TOA,25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Dynamic range, 2xGbps links, 20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MHz, SRO with FPGA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Radiation Tolerant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AEE6BB-70F8-4274-A164-3AB9313F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038"/>
            <a:ext cx="7360938" cy="800092"/>
          </a:xfrm>
        </p:spPr>
        <p:txBody>
          <a:bodyPr>
            <a:normAutofit/>
          </a:bodyPr>
          <a:lstStyle/>
          <a:p>
            <a:r>
              <a:rPr lang="en-US" sz="2000" dirty="0"/>
              <a:t>Summary of Electronics Developments</a:t>
            </a:r>
          </a:p>
        </p:txBody>
      </p:sp>
    </p:spTree>
    <p:extLst>
      <p:ext uri="{BB962C8B-B14F-4D97-AF65-F5344CB8AC3E}">
        <p14:creationId xmlns:p14="http://schemas.microsoft.com/office/powerpoint/2010/main" val="89109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E1C32-E9FB-4546-8A97-5A6C142FF51B}">
  <ds:schemaRefs>
    <ds:schemaRef ds:uri="http://purl.org/dc/elements/1.1/"/>
    <ds:schemaRef ds:uri="http://www.w3.org/XML/1998/namespace"/>
    <ds:schemaRef ds:uri="dcff909e-542d-4672-8557-4ef8d9009d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26b74de-0581-4e94-90c0-1abf6215444e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5996E-354F-4C2B-9F99-5A79F4D6A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115379</TotalTime>
  <Words>1837</Words>
  <Application>Microsoft Office PowerPoint</Application>
  <PresentationFormat>On-screen Show (4:3)</PresentationFormat>
  <Paragraphs>591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RHIC/AGS Annual User’s Meeting ePIC Readout Electronics</vt:lpstr>
      <vt:lpstr>Outline</vt:lpstr>
      <vt:lpstr>Requirements and Design Philosophy</vt:lpstr>
      <vt:lpstr>EIC Streaming Readout Architecture </vt:lpstr>
      <vt:lpstr>EIC Readout Chain</vt:lpstr>
      <vt:lpstr>ePIC Readout Channels (w/ Project P6 updates) – Refinements are on-going, e.g. Astropix, Timepix.</vt:lpstr>
      <vt:lpstr>eRD109 Status</vt:lpstr>
      <vt:lpstr>ePIC Readout Electronics – Present Assessment</vt:lpstr>
      <vt:lpstr>Summary of Electronics Developments</vt:lpstr>
      <vt:lpstr>ROC ASIC Developments</vt:lpstr>
      <vt:lpstr>PowerPoint Presentation</vt:lpstr>
      <vt:lpstr>PowerPoint Presentation</vt:lpstr>
      <vt:lpstr>Other current activities: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399</cp:revision>
  <dcterms:created xsi:type="dcterms:W3CDTF">2020-03-06T15:05:08Z</dcterms:created>
  <dcterms:modified xsi:type="dcterms:W3CDTF">2023-07-30T18:58:41Z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