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730" r:id="rId2"/>
    <p:sldId id="3731" r:id="rId3"/>
    <p:sldId id="369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0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8"/>
    <p:restoredTop sz="96197"/>
  </p:normalViewPr>
  <p:slideViewPr>
    <p:cSldViewPr snapToGrid="0" snapToObjects="1">
      <p:cViewPr varScale="1">
        <p:scale>
          <a:sx n="124" d="100"/>
          <a:sy n="124" d="100"/>
        </p:scale>
        <p:origin x="504" y="16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F1FDA-2065-124B-8829-102F55D7E4A0}" type="datetimeFigureOut">
              <a:rPr lang="en-US" smtClean="0"/>
              <a:t>4/10/23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46C33-F5F1-224B-851B-73BE8578D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36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E46C33-F5F1-224B-851B-73BE8578DF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95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Streamline the various tasks and do not spread them too broad among the various institutions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E46C33-F5F1-224B-851B-73BE8578DF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4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E0699-FDCE-1346-807E-E3F608B9F0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C43E8A-AA2E-0C4C-813C-17ABF162C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B1229-0857-AA40-9B5A-6F67DE655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4/6/23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13B1B-483B-F941-8BF5-07932DA58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Zhenyu Ye @ UIC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171FA-1E01-0A41-8B54-87739D02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46B9-B2FB-2A44-961F-0DC0BE25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4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72BE8-7884-DE45-A3AF-64C8CCD8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C70F6-9AE0-0C43-B8A2-FA5E7441F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967C8-3CDD-184F-B546-F60071419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4/6/23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2CE58-9733-3041-9D95-791A73B95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Zhenyu Ye @ UIC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57AD5-BCBE-354A-A005-4A5E964F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46B9-B2FB-2A44-961F-0DC0BE25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0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F6395F-C4F7-5B4C-BF02-C155CD4AAE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5E06E-2AED-B94F-89C6-4887B739A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9D7B7-F237-994C-9256-0ED5EE42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4/6/23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7D33A-730A-BC43-88E1-CF03AB567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Zhenyu Ye @ UIC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B8D4D-3F1A-2047-9CEE-16CE20F6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46B9-B2FB-2A44-961F-0DC0BE25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1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EFF-B5C9-D040-A74B-D25302D82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246"/>
            <a:ext cx="12192000" cy="688646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01F20-6B0C-1345-8E4B-84637EC67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5400"/>
            <a:ext cx="12192000" cy="5904076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9F46D-59AE-CE4E-B79F-581C896B19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579476"/>
            <a:ext cx="2743200" cy="278524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4/6/23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7862A-769F-D54D-A684-AE227EA90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63007" y="6579476"/>
            <a:ext cx="4133194" cy="26560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Zhenyu Ye @ UIC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91A18-D0E1-E149-A010-B338B9C9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79476"/>
            <a:ext cx="2743200" cy="278524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5D146B9-B2FB-2A44-961F-0DC0BE25A4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5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CAB5C-4666-BE40-B002-54C9A1EF6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F2EE7-B79A-8741-93D6-5CAD78703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05086-0E19-194A-9EA6-18ADFE00A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4/6/23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7C30E-2655-1340-B60B-DB979AD14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Zhenyu Ye @ UIC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B0DA7-79FD-8F48-B6A0-C062C795B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46B9-B2FB-2A44-961F-0DC0BE25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352B9-8CD7-4A41-97B3-8696FBCDD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94833-461A-EC4D-A43E-51925C494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006CBE-5658-F64B-9684-87DB42586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1F027-FE76-9041-865B-31CBCCBFB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4/6/23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2AC4D-1B87-0544-947E-181185C0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Zhenyu Ye @ UIC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6AE01-D77C-0E4E-AA5D-C9CFF5956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46B9-B2FB-2A44-961F-0DC0BE25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5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D486-E9CA-D848-B1DE-186759521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B0151-6831-834F-AE89-F7C0D3F2F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881AB-621C-624A-8B89-5076AD17D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8C98EB-01EE-4E41-A1C6-5C43EEB023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CC2748-68D4-D445-8CE0-0C84DEDEA8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88A434-7E45-CE4A-8E94-9B7234BE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4/6/23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63A68-556C-7347-BDF7-CDB8A0EEC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Zhenyu Ye @ UIC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290D18-F457-A143-8D30-72A7EA016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46B9-B2FB-2A44-961F-0DC0BE25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5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CEF01-F48B-3049-B901-31F038697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ED3EE1-F74E-8E44-8564-C00AA5AE2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4/6/23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AB8CB-951F-6845-90F4-48D8710F4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Zhenyu Ye @ UIC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B5F1A1-410B-8144-ABE8-372821A47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46B9-B2FB-2A44-961F-0DC0BE25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2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AC74E-9092-2243-AED5-F7829FCA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4/6/23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9AE057-02C8-7143-9185-0AD987E7A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Zhenyu Ye @ UIC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5C0B2-D249-AC47-B2C7-1C5F2419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46B9-B2FB-2A44-961F-0DC0BE25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7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71D20-607E-2F41-9373-10A5C8B51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09F16-6719-1647-B377-53ACE24FE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A3C48-5C5C-E042-AA73-64CAB0418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0EA18-9E29-B348-9EAC-FD53CCEE6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4/6/23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C5D5CF-470F-0B4E-8045-66FCFAAB5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Zhenyu Ye @ UIC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CED24-8CC6-984A-9F45-97CA81F32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46B9-B2FB-2A44-961F-0DC0BE25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0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90E8-44EE-7F4A-BBC7-9589F58E9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1FBC6E-1B0E-F64D-AE81-D68B76E656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04638-8716-4B4B-8CC5-C83C71B2C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50686-807C-2F4E-8064-48643DA7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4/6/23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D0AC3-6364-1C42-9292-B76664AD0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Zhenyu Ye @ UIC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2DEED-275C-BE4D-9DD9-9DC0D37B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46B9-B2FB-2A44-961F-0DC0BE25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2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7CEFAC-47FA-9D4C-9087-8504CCBEA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0BD4F-FD8C-C846-8774-9E4619AC3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F3AA0-6FB2-4B44-ACED-0BBCD4BD4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4/6/23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D37A0-DE20-9C42-86B8-CD4DD4F98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Zhenyu Ye @ UIC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9AF34-AD4A-054C-BD73-0EBE9A597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146B9-B2FB-2A44-961F-0DC0BE25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4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bnl.gov/EPIC/index.php?title=TOFPI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bnl.gov/conferences/index.php/ProjectRandDFY23" TargetMode="External"/><Relationship Id="rId4" Type="http://schemas.openxmlformats.org/officeDocument/2006/relationships/hyperlink" Target="https://www.overleaf.com/read/vftxyvjtjrv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D3AF-015F-6124-5D50-CE996CEC2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TOF Detector - Hardware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2B6601F-F6D3-2F2C-9F59-8B9009C9E872}"/>
              </a:ext>
            </a:extLst>
          </p:cNvPr>
          <p:cNvSpPr/>
          <p:nvPr/>
        </p:nvSpPr>
        <p:spPr>
          <a:xfrm>
            <a:off x="1371600" y="780884"/>
            <a:ext cx="4009900" cy="5581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Sensor</a:t>
            </a:r>
            <a:r>
              <a:rPr lang="en-US" dirty="0"/>
              <a:t>: Design, prototype characterization, production QA/QC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D107999-0A03-36B4-F055-6A7BFCA27C32}"/>
              </a:ext>
            </a:extLst>
          </p:cNvPr>
          <p:cNvSpPr/>
          <p:nvPr/>
        </p:nvSpPr>
        <p:spPr>
          <a:xfrm>
            <a:off x="6810500" y="773821"/>
            <a:ext cx="4009900" cy="5581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Frontend ASIC</a:t>
            </a:r>
            <a:r>
              <a:rPr lang="en-US" dirty="0"/>
              <a:t>: Design, prototype characterization, production QA/QC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B50C0E4-ED38-0314-78B6-8A257111BEF6}"/>
              </a:ext>
            </a:extLst>
          </p:cNvPr>
          <p:cNvSpPr/>
          <p:nvPr/>
        </p:nvSpPr>
        <p:spPr>
          <a:xfrm>
            <a:off x="451265" y="2533481"/>
            <a:ext cx="4453243" cy="55814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Detector Module Structure</a:t>
            </a:r>
            <a:r>
              <a:rPr lang="en-US" dirty="0"/>
              <a:t>: Design, prototype fabrication, production fabrication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ECE7CBF7-5B01-7102-5BD4-8819B51582D3}"/>
              </a:ext>
            </a:extLst>
          </p:cNvPr>
          <p:cNvSpPr/>
          <p:nvPr/>
        </p:nvSpPr>
        <p:spPr>
          <a:xfrm>
            <a:off x="3910590" y="1683496"/>
            <a:ext cx="4251372" cy="5581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Sensor-ASIC integration</a:t>
            </a:r>
            <a:r>
              <a:rPr lang="en-US" dirty="0"/>
              <a:t>: Prototyping and characterization, production and QA/QC 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FB3986B-4471-D7B2-D790-31B150D76712}"/>
              </a:ext>
            </a:extLst>
          </p:cNvPr>
          <p:cNvSpPr/>
          <p:nvPr/>
        </p:nvSpPr>
        <p:spPr>
          <a:xfrm>
            <a:off x="7489362" y="2504977"/>
            <a:ext cx="4251372" cy="5581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Low Mass Kapton Flex</a:t>
            </a:r>
            <a:r>
              <a:rPr lang="en-US" dirty="0"/>
              <a:t>: Design, prototype characterization, production QA/QC 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52CAF8A0-08E6-0806-504E-3404D5854C13}"/>
              </a:ext>
            </a:extLst>
          </p:cNvPr>
          <p:cNvSpPr/>
          <p:nvPr/>
        </p:nvSpPr>
        <p:spPr>
          <a:xfrm>
            <a:off x="3061854" y="3352653"/>
            <a:ext cx="6068291" cy="5581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Detector Module</a:t>
            </a:r>
            <a:r>
              <a:rPr lang="en-US" dirty="0"/>
              <a:t>: design, prototype assembly, prototype characterization, production assembly, production QA/QC 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1FBEB52-F5FD-84E0-35C9-EAA2A56E6DB9}"/>
              </a:ext>
            </a:extLst>
          </p:cNvPr>
          <p:cNvSpPr/>
          <p:nvPr/>
        </p:nvSpPr>
        <p:spPr>
          <a:xfrm>
            <a:off x="485318" y="5591037"/>
            <a:ext cx="3110933" cy="55814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Cooling System</a:t>
            </a:r>
            <a:r>
              <a:rPr lang="en-US" dirty="0"/>
              <a:t>: design, prototyping, production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302FCAC4-C6A6-28CD-4AB7-A5C23F25818A}"/>
              </a:ext>
            </a:extLst>
          </p:cNvPr>
          <p:cNvSpPr/>
          <p:nvPr/>
        </p:nvSpPr>
        <p:spPr>
          <a:xfrm>
            <a:off x="485318" y="4130669"/>
            <a:ext cx="4229593" cy="5581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Service Hybrid</a:t>
            </a:r>
            <a:r>
              <a:rPr lang="en-US" dirty="0"/>
              <a:t>: Design, prototyping and characterization, production and QA/QC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7096794-8D02-012C-8822-34377E9E6470}"/>
              </a:ext>
            </a:extLst>
          </p:cNvPr>
          <p:cNvSpPr/>
          <p:nvPr/>
        </p:nvSpPr>
        <p:spPr>
          <a:xfrm>
            <a:off x="8490857" y="5606609"/>
            <a:ext cx="3249877" cy="5581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Backend DAQ Electronics</a:t>
            </a:r>
            <a:r>
              <a:rPr lang="en-US" dirty="0"/>
              <a:t>: Design, prototyping, production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F31E679-903B-B683-D3E5-E318A20162D1}"/>
              </a:ext>
            </a:extLst>
          </p:cNvPr>
          <p:cNvSpPr/>
          <p:nvPr/>
        </p:nvSpPr>
        <p:spPr>
          <a:xfrm>
            <a:off x="3813959" y="4934534"/>
            <a:ext cx="4444633" cy="55814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Detector Support Structure</a:t>
            </a:r>
            <a:r>
              <a:rPr lang="en-US" dirty="0"/>
              <a:t>: Design, prototype fabrication, production fabrication</a:t>
            </a:r>
          </a:p>
        </p:txBody>
      </p:sp>
      <p:sp>
        <p:nvSpPr>
          <p:cNvPr id="21" name="Bent Arrow 20">
            <a:extLst>
              <a:ext uri="{FF2B5EF4-FFF2-40B4-BE49-F238E27FC236}">
                <a16:creationId xmlns:a16="http://schemas.microsoft.com/office/drawing/2014/main" id="{42BF2769-2AD5-FADB-5BDF-EF7AAD3B2776}"/>
              </a:ext>
            </a:extLst>
          </p:cNvPr>
          <p:cNvSpPr/>
          <p:nvPr/>
        </p:nvSpPr>
        <p:spPr>
          <a:xfrm rot="5400000">
            <a:off x="5474525" y="1125356"/>
            <a:ext cx="439387" cy="394686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Bent Arrow 21">
            <a:extLst>
              <a:ext uri="{FF2B5EF4-FFF2-40B4-BE49-F238E27FC236}">
                <a16:creationId xmlns:a16="http://schemas.microsoft.com/office/drawing/2014/main" id="{79BE5FD3-DB58-991E-0B3A-347F6D84667D}"/>
              </a:ext>
            </a:extLst>
          </p:cNvPr>
          <p:cNvSpPr/>
          <p:nvPr/>
        </p:nvSpPr>
        <p:spPr>
          <a:xfrm rot="5400000" flipV="1">
            <a:off x="6278088" y="1125357"/>
            <a:ext cx="439387" cy="394686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Bent Arrow 22">
            <a:extLst>
              <a:ext uri="{FF2B5EF4-FFF2-40B4-BE49-F238E27FC236}">
                <a16:creationId xmlns:a16="http://schemas.microsoft.com/office/drawing/2014/main" id="{6E43D0E0-AB08-E889-B5FF-07E500510460}"/>
              </a:ext>
            </a:extLst>
          </p:cNvPr>
          <p:cNvSpPr/>
          <p:nvPr/>
        </p:nvSpPr>
        <p:spPr>
          <a:xfrm rot="5400000">
            <a:off x="4982280" y="2759346"/>
            <a:ext cx="439387" cy="394686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Bent Arrow 23">
            <a:extLst>
              <a:ext uri="{FF2B5EF4-FFF2-40B4-BE49-F238E27FC236}">
                <a16:creationId xmlns:a16="http://schemas.microsoft.com/office/drawing/2014/main" id="{1D2DD532-FB7F-82C0-CCD6-364409DA0B19}"/>
              </a:ext>
            </a:extLst>
          </p:cNvPr>
          <p:cNvSpPr/>
          <p:nvPr/>
        </p:nvSpPr>
        <p:spPr>
          <a:xfrm rot="5400000" flipV="1">
            <a:off x="6966029" y="2747023"/>
            <a:ext cx="439387" cy="394686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Down Arrow 24">
            <a:extLst>
              <a:ext uri="{FF2B5EF4-FFF2-40B4-BE49-F238E27FC236}">
                <a16:creationId xmlns:a16="http://schemas.microsoft.com/office/drawing/2014/main" id="{8B660EBA-CBF2-3255-0632-E83860F8CC46}"/>
              </a:ext>
            </a:extLst>
          </p:cNvPr>
          <p:cNvSpPr/>
          <p:nvPr/>
        </p:nvSpPr>
        <p:spPr>
          <a:xfrm>
            <a:off x="6069689" y="2380611"/>
            <a:ext cx="183245" cy="84580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ent Arrow 25">
            <a:extLst>
              <a:ext uri="{FF2B5EF4-FFF2-40B4-BE49-F238E27FC236}">
                <a16:creationId xmlns:a16="http://schemas.microsoft.com/office/drawing/2014/main" id="{9E305BF9-10E6-E9D8-791E-76213FA5E0B2}"/>
              </a:ext>
            </a:extLst>
          </p:cNvPr>
          <p:cNvSpPr/>
          <p:nvPr/>
        </p:nvSpPr>
        <p:spPr>
          <a:xfrm rot="5400000">
            <a:off x="4882157" y="4391321"/>
            <a:ext cx="439387" cy="394686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Bent Arrow 26">
            <a:extLst>
              <a:ext uri="{FF2B5EF4-FFF2-40B4-BE49-F238E27FC236}">
                <a16:creationId xmlns:a16="http://schemas.microsoft.com/office/drawing/2014/main" id="{EEC98861-CDE6-EC00-E5A3-87BCA2DD5259}"/>
              </a:ext>
            </a:extLst>
          </p:cNvPr>
          <p:cNvSpPr/>
          <p:nvPr/>
        </p:nvSpPr>
        <p:spPr>
          <a:xfrm rot="5400000" flipV="1">
            <a:off x="7163372" y="4402574"/>
            <a:ext cx="439387" cy="394686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8" name="Down Arrow 27">
            <a:extLst>
              <a:ext uri="{FF2B5EF4-FFF2-40B4-BE49-F238E27FC236}">
                <a16:creationId xmlns:a16="http://schemas.microsoft.com/office/drawing/2014/main" id="{EBD1F458-0676-9BD7-7789-A88B57B5C1A4}"/>
              </a:ext>
            </a:extLst>
          </p:cNvPr>
          <p:cNvSpPr/>
          <p:nvPr/>
        </p:nvSpPr>
        <p:spPr>
          <a:xfrm>
            <a:off x="6069689" y="4122908"/>
            <a:ext cx="183245" cy="84580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11924DCE-4914-748E-632B-CE61902A8D84}"/>
              </a:ext>
            </a:extLst>
          </p:cNvPr>
          <p:cNvSpPr/>
          <p:nvPr/>
        </p:nvSpPr>
        <p:spPr>
          <a:xfrm>
            <a:off x="3850762" y="6442863"/>
            <a:ext cx="4580267" cy="33552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TOF Detector Installation and Commissioning</a:t>
            </a:r>
          </a:p>
        </p:txBody>
      </p:sp>
      <p:sp>
        <p:nvSpPr>
          <p:cNvPr id="30" name="Bent Arrow 29">
            <a:extLst>
              <a:ext uri="{FF2B5EF4-FFF2-40B4-BE49-F238E27FC236}">
                <a16:creationId xmlns:a16="http://schemas.microsoft.com/office/drawing/2014/main" id="{6BEA68CE-158C-38D7-28B8-912ED6479074}"/>
              </a:ext>
            </a:extLst>
          </p:cNvPr>
          <p:cNvSpPr/>
          <p:nvPr/>
        </p:nvSpPr>
        <p:spPr>
          <a:xfrm rot="5400000">
            <a:off x="4468582" y="5050845"/>
            <a:ext cx="558139" cy="2085103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089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Bent Arrow 30">
            <a:extLst>
              <a:ext uri="{FF2B5EF4-FFF2-40B4-BE49-F238E27FC236}">
                <a16:creationId xmlns:a16="http://schemas.microsoft.com/office/drawing/2014/main" id="{86D96E67-C0C6-AA12-50E8-2DB5950DCA6D}"/>
              </a:ext>
            </a:extLst>
          </p:cNvPr>
          <p:cNvSpPr/>
          <p:nvPr/>
        </p:nvSpPr>
        <p:spPr>
          <a:xfrm rot="5400000" flipV="1">
            <a:off x="7197527" y="5178246"/>
            <a:ext cx="519374" cy="184958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F8D70233-D6FF-78A8-D312-9220A1F540B7}"/>
              </a:ext>
            </a:extLst>
          </p:cNvPr>
          <p:cNvSpPr/>
          <p:nvPr/>
        </p:nvSpPr>
        <p:spPr>
          <a:xfrm>
            <a:off x="5995256" y="5658601"/>
            <a:ext cx="332109" cy="78287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2ED4306-67F9-B2A0-38D6-6208EB6D52C0}"/>
              </a:ext>
            </a:extLst>
          </p:cNvPr>
          <p:cNvSpPr/>
          <p:nvPr/>
        </p:nvSpPr>
        <p:spPr>
          <a:xfrm>
            <a:off x="7770004" y="4147972"/>
            <a:ext cx="3970730" cy="5581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Power Supplies and Cables</a:t>
            </a:r>
            <a:r>
              <a:rPr lang="en-US" dirty="0"/>
              <a:t>: design, prototyping, production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F69901F-BD76-973C-9593-A4F41934B6E8}"/>
              </a:ext>
            </a:extLst>
          </p:cNvPr>
          <p:cNvSpPr/>
          <p:nvPr/>
        </p:nvSpPr>
        <p:spPr>
          <a:xfrm>
            <a:off x="612802" y="4949702"/>
            <a:ext cx="2763748" cy="46619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/>
              <a:t>Alignment System</a:t>
            </a:r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2945EF5-5262-C5C4-336A-EF06BBFCB23B}"/>
              </a:ext>
            </a:extLst>
          </p:cNvPr>
          <p:cNvSpPr/>
          <p:nvPr/>
        </p:nvSpPr>
        <p:spPr>
          <a:xfrm>
            <a:off x="8696001" y="4980505"/>
            <a:ext cx="2668572" cy="46619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Slow Control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05E71-C607-1DF6-3EFD-F9EAA2DDC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46B9-B2FB-2A44-961F-0DC0BE25A4F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8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D3AF-015F-6124-5D50-CE996CEC2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TOF Detector - Software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2B6601F-F6D3-2F2C-9F59-8B9009C9E872}"/>
              </a:ext>
            </a:extLst>
          </p:cNvPr>
          <p:cNvSpPr/>
          <p:nvPr/>
        </p:nvSpPr>
        <p:spPr>
          <a:xfrm>
            <a:off x="627124" y="1013926"/>
            <a:ext cx="3226835" cy="47094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Simulation</a:t>
            </a:r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D107999-0A03-36B4-F055-6A7BFCA27C32}"/>
              </a:ext>
            </a:extLst>
          </p:cNvPr>
          <p:cNvSpPr/>
          <p:nvPr/>
        </p:nvSpPr>
        <p:spPr>
          <a:xfrm>
            <a:off x="4165802" y="5496356"/>
            <a:ext cx="4009900" cy="4323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Reconstruction</a:t>
            </a:r>
            <a:endParaRPr lang="en-US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ECE7CBF7-5B01-7102-5BD4-8819B51582D3}"/>
              </a:ext>
            </a:extLst>
          </p:cNvPr>
          <p:cNvSpPr/>
          <p:nvPr/>
        </p:nvSpPr>
        <p:spPr>
          <a:xfrm>
            <a:off x="4144031" y="3997779"/>
            <a:ext cx="4009900" cy="46619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Calibration</a:t>
            </a:r>
            <a:endParaRPr lang="en-US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52CAF8A0-08E6-0806-504E-3404D5854C13}"/>
              </a:ext>
            </a:extLst>
          </p:cNvPr>
          <p:cNvSpPr/>
          <p:nvPr/>
        </p:nvSpPr>
        <p:spPr>
          <a:xfrm>
            <a:off x="4165802" y="2507749"/>
            <a:ext cx="3988129" cy="46619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Alignment</a:t>
            </a:r>
            <a:endParaRPr lang="en-US" dirty="0"/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1D0F6D51-9232-1387-0EA9-A364FDF4299F}"/>
              </a:ext>
            </a:extLst>
          </p:cNvPr>
          <p:cNvSpPr/>
          <p:nvPr/>
        </p:nvSpPr>
        <p:spPr>
          <a:xfrm>
            <a:off x="6049729" y="1612259"/>
            <a:ext cx="220274" cy="78287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5C69732-7478-C69F-CAEA-848527F62E72}"/>
              </a:ext>
            </a:extLst>
          </p:cNvPr>
          <p:cNvSpPr/>
          <p:nvPr/>
        </p:nvSpPr>
        <p:spPr>
          <a:xfrm>
            <a:off x="8560371" y="995815"/>
            <a:ext cx="2668572" cy="46619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Slow Control</a:t>
            </a:r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C45B693-7378-57C4-0016-6BDDA938E98C}"/>
              </a:ext>
            </a:extLst>
          </p:cNvPr>
          <p:cNvSpPr/>
          <p:nvPr/>
        </p:nvSpPr>
        <p:spPr>
          <a:xfrm>
            <a:off x="5014887" y="1013926"/>
            <a:ext cx="2173185" cy="46619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TOF Detector</a:t>
            </a:r>
          </a:p>
        </p:txBody>
      </p:sp>
      <p:sp>
        <p:nvSpPr>
          <p:cNvPr id="7" name="Left-Right Arrow 6">
            <a:extLst>
              <a:ext uri="{FF2B5EF4-FFF2-40B4-BE49-F238E27FC236}">
                <a16:creationId xmlns:a16="http://schemas.microsoft.com/office/drawing/2014/main" id="{BF538901-4923-34D3-7FA8-989F68570E8F}"/>
              </a:ext>
            </a:extLst>
          </p:cNvPr>
          <p:cNvSpPr/>
          <p:nvPr/>
        </p:nvSpPr>
        <p:spPr>
          <a:xfrm>
            <a:off x="3980804" y="1132102"/>
            <a:ext cx="780394" cy="258661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>
            <a:extLst>
              <a:ext uri="{FF2B5EF4-FFF2-40B4-BE49-F238E27FC236}">
                <a16:creationId xmlns:a16="http://schemas.microsoft.com/office/drawing/2014/main" id="{7D63B5E9-E25A-0F30-5E4D-1D0D1B8B478C}"/>
              </a:ext>
            </a:extLst>
          </p:cNvPr>
          <p:cNvSpPr/>
          <p:nvPr/>
        </p:nvSpPr>
        <p:spPr>
          <a:xfrm>
            <a:off x="6060615" y="3110836"/>
            <a:ext cx="220274" cy="78287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>
            <a:extLst>
              <a:ext uri="{FF2B5EF4-FFF2-40B4-BE49-F238E27FC236}">
                <a16:creationId xmlns:a16="http://schemas.microsoft.com/office/drawing/2014/main" id="{A1A318EB-6970-5468-3B53-25699F39C30B}"/>
              </a:ext>
            </a:extLst>
          </p:cNvPr>
          <p:cNvSpPr/>
          <p:nvPr/>
        </p:nvSpPr>
        <p:spPr>
          <a:xfrm>
            <a:off x="6060615" y="4610714"/>
            <a:ext cx="220274" cy="78287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-Right Arrow 33">
            <a:extLst>
              <a:ext uri="{FF2B5EF4-FFF2-40B4-BE49-F238E27FC236}">
                <a16:creationId xmlns:a16="http://schemas.microsoft.com/office/drawing/2014/main" id="{4A7F0215-C09D-F939-5491-96F6E619BBDD}"/>
              </a:ext>
            </a:extLst>
          </p:cNvPr>
          <p:cNvSpPr/>
          <p:nvPr/>
        </p:nvSpPr>
        <p:spPr>
          <a:xfrm>
            <a:off x="7441761" y="1117693"/>
            <a:ext cx="780394" cy="258661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2CFEE-DADD-9D78-820D-A6FB8D4EB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46B9-B2FB-2A44-961F-0DC0BE25A4F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30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554D0-F5C7-9353-C644-2049F0A3E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On-going/Planned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8A96-55E4-2BCB-D886-2964915EA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9051" y="465378"/>
            <a:ext cx="5270138" cy="6157867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eRD112 [3]</a:t>
            </a:r>
          </a:p>
          <a:p>
            <a:r>
              <a:rPr lang="en-US" sz="2000" dirty="0">
                <a:solidFill>
                  <a:srgbClr val="00B050"/>
                </a:solidFill>
              </a:rPr>
              <a:t>Sensor (</a:t>
            </a:r>
            <a:r>
              <a:rPr lang="en-US" sz="2000" b="1" dirty="0">
                <a:solidFill>
                  <a:srgbClr val="00B050"/>
                </a:solidFill>
              </a:rPr>
              <a:t>BNL-IO, UCSC, UIC/Fermilab,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LANL, ORNL, Rice</a:t>
            </a:r>
            <a:r>
              <a:rPr lang="en-US" sz="2000" dirty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</a:rPr>
              <a:t>BNL-IO, HPK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and FBK</a:t>
            </a:r>
            <a:r>
              <a:rPr lang="en-US" sz="2000" dirty="0">
                <a:solidFill>
                  <a:srgbClr val="00B050"/>
                </a:solidFill>
              </a:rPr>
              <a:t> productions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</a:rPr>
              <a:t>Lab/beam test,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irradiation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Sensor-ASIC integration (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UIC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en-US" sz="2000" dirty="0">
                <a:solidFill>
                  <a:srgbClr val="00B050"/>
                </a:solidFill>
              </a:rPr>
              <a:t>Module mechanical structure (</a:t>
            </a:r>
            <a:r>
              <a:rPr lang="en-US" sz="2000" b="1" dirty="0">
                <a:solidFill>
                  <a:srgbClr val="00B050"/>
                </a:solidFill>
              </a:rPr>
              <a:t>NCKU/Purdue</a:t>
            </a:r>
            <a:r>
              <a:rPr lang="en-US" sz="2000" dirty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</a:rPr>
              <a:t>Low-density composite structure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eRD109 [3]</a:t>
            </a:r>
          </a:p>
          <a:p>
            <a:r>
              <a:rPr lang="en-US" sz="2000" dirty="0">
                <a:solidFill>
                  <a:srgbClr val="00B050"/>
                </a:solidFill>
              </a:rPr>
              <a:t>Frontend ASIC: 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</a:rPr>
              <a:t>EICROC (</a:t>
            </a:r>
            <a:r>
              <a:rPr lang="en-US" sz="2000" b="1" dirty="0" err="1">
                <a:solidFill>
                  <a:srgbClr val="00B050"/>
                </a:solidFill>
              </a:rPr>
              <a:t>IJCLab</a:t>
            </a:r>
            <a:r>
              <a:rPr lang="en-US" sz="2000" b="1" dirty="0">
                <a:solidFill>
                  <a:srgbClr val="00B050"/>
                </a:solidFill>
              </a:rPr>
              <a:t>/OMEGA, BNL</a:t>
            </a:r>
            <a:r>
              <a:rPr lang="en-US" sz="2000" dirty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</a:rPr>
              <a:t>FCFD (</a:t>
            </a:r>
            <a:r>
              <a:rPr lang="en-US" sz="2000" b="1" dirty="0">
                <a:solidFill>
                  <a:srgbClr val="00B050"/>
                </a:solidFill>
              </a:rPr>
              <a:t>Fermilab</a:t>
            </a:r>
            <a:r>
              <a:rPr lang="en-US" sz="2000" dirty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</a:rPr>
              <a:t>Fast/</a:t>
            </a:r>
            <a:r>
              <a:rPr lang="en-US" sz="2000" dirty="0" err="1">
                <a:solidFill>
                  <a:srgbClr val="00B050"/>
                </a:solidFill>
              </a:rPr>
              <a:t>HPSoC</a:t>
            </a:r>
            <a:r>
              <a:rPr lang="en-US" sz="2000" dirty="0">
                <a:solidFill>
                  <a:srgbClr val="00B050"/>
                </a:solidFill>
              </a:rPr>
              <a:t>/ASROC (</a:t>
            </a:r>
            <a:r>
              <a:rPr lang="en-US" sz="2000" b="1" dirty="0">
                <a:solidFill>
                  <a:srgbClr val="00B050"/>
                </a:solidFill>
              </a:rPr>
              <a:t>UCSC</a:t>
            </a:r>
            <a:r>
              <a:rPr lang="en-US" sz="2000" dirty="0">
                <a:solidFill>
                  <a:srgbClr val="00B050"/>
                </a:solidFill>
              </a:rPr>
              <a:t>)</a:t>
            </a:r>
          </a:p>
          <a:p>
            <a:r>
              <a:rPr lang="en-US" sz="2000" dirty="0">
                <a:solidFill>
                  <a:srgbClr val="00B050"/>
                </a:solidFill>
              </a:rPr>
              <a:t>Frontend electronics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</a:rPr>
              <a:t>Low-mass flexible Kapton PCB (</a:t>
            </a:r>
            <a:r>
              <a:rPr lang="en-US" sz="2000" b="1" dirty="0">
                <a:solidFill>
                  <a:srgbClr val="00B050"/>
                </a:solidFill>
              </a:rPr>
              <a:t>ORNL</a:t>
            </a:r>
            <a:r>
              <a:rPr lang="en-US" sz="2000" dirty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Barrel TOF service hybrid (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ORNL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) </a:t>
            </a:r>
          </a:p>
          <a:p>
            <a:pPr lvl="1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Endcap TOF service hybrid (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Rice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)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09455-349F-50B1-EC5C-D90F2D66E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46B9-B2FB-2A44-961F-0DC0BE25A4F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8E6B83-303C-FC01-70B0-ADDE643C6B97}"/>
              </a:ext>
            </a:extLst>
          </p:cNvPr>
          <p:cNvSpPr txBox="1"/>
          <p:nvPr/>
        </p:nvSpPr>
        <p:spPr>
          <a:xfrm>
            <a:off x="292260" y="548636"/>
            <a:ext cx="64867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" pitchFamily="2" charset="0"/>
              </a:rPr>
              <a:t>[1] </a:t>
            </a:r>
            <a:r>
              <a:rPr lang="en-US" dirty="0">
                <a:latin typeface="Times" pitchFamily="2" charset="0"/>
                <a:hlinkClick r:id="rId3"/>
              </a:rPr>
              <a:t>https://wiki.bnl.gov/EPIC/index.php?title=TOFPID</a:t>
            </a:r>
            <a:endParaRPr lang="en-US" dirty="0">
              <a:latin typeface="Times" pitchFamily="2" charset="0"/>
            </a:endParaRPr>
          </a:p>
          <a:p>
            <a:r>
              <a:rPr lang="en-US" dirty="0">
                <a:latin typeface="Times" pitchFamily="2" charset="0"/>
              </a:rPr>
              <a:t>[2] </a:t>
            </a:r>
            <a:r>
              <a:rPr lang="en-US" dirty="0">
                <a:latin typeface="Times" pitchFamily="2" charset="0"/>
                <a:hlinkClick r:id="rId4"/>
              </a:rPr>
              <a:t>https://www.overleaf.com/read/vftxyvjtjrvp</a:t>
            </a:r>
            <a:endParaRPr lang="en-US" dirty="0">
              <a:latin typeface="Times" pitchFamily="2" charset="0"/>
            </a:endParaRPr>
          </a:p>
          <a:p>
            <a:r>
              <a:rPr lang="en-US" dirty="0">
                <a:latin typeface="Times" pitchFamily="2" charset="0"/>
              </a:rPr>
              <a:t>[3] </a:t>
            </a:r>
            <a:r>
              <a:rPr lang="en-US" dirty="0">
                <a:latin typeface="Times" pitchFamily="2" charset="0"/>
                <a:hlinkClick r:id="rId5"/>
              </a:rPr>
              <a:t>https://wiki.bnl.gov/conferences/index.php/ProjectRandDFY23</a:t>
            </a:r>
            <a:endParaRPr lang="en-US" dirty="0">
              <a:latin typeface="Times" pitchFamily="2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A68EE28-6552-8FF0-3031-A7EE149F6827}"/>
              </a:ext>
            </a:extLst>
          </p:cNvPr>
          <p:cNvSpPr txBox="1">
            <a:spLocks/>
          </p:cNvSpPr>
          <p:nvPr/>
        </p:nvSpPr>
        <p:spPr>
          <a:xfrm>
            <a:off x="292260" y="3682154"/>
            <a:ext cx="6230180" cy="2945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Project Engineering and Design (PED) [2]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Mechanical engineering (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NCKU/Purdue, 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ORNL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Mechanical support and services</a:t>
            </a:r>
          </a:p>
          <a:p>
            <a:pPr lvl="1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Cooling system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Electric engineering (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BNL within DAQ WG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Precision clock distribution (&lt;5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</a:rPr>
              <a:t>ps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Timing chips and streaming readout</a:t>
            </a:r>
          </a:p>
          <a:p>
            <a:pPr lvl="1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Readout board</a:t>
            </a:r>
          </a:p>
          <a:p>
            <a:endParaRPr lang="en-US" sz="24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0E4792B-025D-6C7F-FADD-54FDE782F61C}"/>
              </a:ext>
            </a:extLst>
          </p:cNvPr>
          <p:cNvSpPr txBox="1">
            <a:spLocks/>
          </p:cNvSpPr>
          <p:nvPr/>
        </p:nvSpPr>
        <p:spPr>
          <a:xfrm>
            <a:off x="292260" y="1522498"/>
            <a:ext cx="6230180" cy="21049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Simulation [1] </a:t>
            </a:r>
          </a:p>
          <a:p>
            <a:r>
              <a:rPr lang="en-US" sz="2000" dirty="0">
                <a:solidFill>
                  <a:srgbClr val="00B050"/>
                </a:solidFill>
              </a:rPr>
              <a:t>DD4HEP geometry, digitization, reconstruction (</a:t>
            </a:r>
            <a:r>
              <a:rPr lang="en-US" sz="2000" b="1" dirty="0">
                <a:solidFill>
                  <a:srgbClr val="00B050"/>
                </a:solidFill>
              </a:rPr>
              <a:t>ORNL, UIC,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Hiroshima, </a:t>
            </a:r>
            <a:r>
              <a:rPr lang="en-US" sz="20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BNL, OSU</a:t>
            </a:r>
            <a:r>
              <a:rPr lang="en-US" sz="2000" b="1" dirty="0">
                <a:solidFill>
                  <a:srgbClr val="00B050"/>
                </a:solidFill>
              </a:rPr>
              <a:t>)</a:t>
            </a:r>
            <a:endParaRPr lang="en-US" sz="2000" dirty="0">
              <a:solidFill>
                <a:srgbClr val="00B050"/>
              </a:solidFill>
            </a:endParaRPr>
          </a:p>
          <a:p>
            <a:pPr lvl="1"/>
            <a:r>
              <a:rPr lang="en-US" sz="2000" dirty="0">
                <a:solidFill>
                  <a:srgbClr val="00B050"/>
                </a:solidFill>
              </a:rPr>
              <a:t>Timing resolution requirement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</a:rPr>
              <a:t>Spatial resolution requirement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</a:rPr>
              <a:t>Material budget requirement</a:t>
            </a:r>
          </a:p>
        </p:txBody>
      </p:sp>
    </p:spTree>
    <p:extLst>
      <p:ext uri="{BB962C8B-B14F-4D97-AF65-F5344CB8AC3E}">
        <p14:creationId xmlns:p14="http://schemas.microsoft.com/office/powerpoint/2010/main" val="632122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18902</TotalTime>
  <Words>406</Words>
  <Application>Microsoft Macintosh PowerPoint</Application>
  <PresentationFormat>Widescreen</PresentationFormat>
  <Paragraphs>61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Times</vt:lpstr>
      <vt:lpstr>Arial</vt:lpstr>
      <vt:lpstr>Calibri</vt:lpstr>
      <vt:lpstr>Calibri Light</vt:lpstr>
      <vt:lpstr>Helvetica</vt:lpstr>
      <vt:lpstr>Times New Roman</vt:lpstr>
      <vt:lpstr>Office Theme</vt:lpstr>
      <vt:lpstr>TOF Detector - Hardware</vt:lpstr>
      <vt:lpstr>TOF Detector - Software</vt:lpstr>
      <vt:lpstr>On-going/Planned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ETROC – Read-out ASIC for ETL</dc:title>
  <dc:creator>Ye, Zhenyu</dc:creator>
  <cp:lastModifiedBy>Ye, Zhenyu</cp:lastModifiedBy>
  <cp:revision>3894</cp:revision>
  <cp:lastPrinted>2022-08-09T22:08:59Z</cp:lastPrinted>
  <dcterms:created xsi:type="dcterms:W3CDTF">2019-07-06T19:47:03Z</dcterms:created>
  <dcterms:modified xsi:type="dcterms:W3CDTF">2023-04-11T10:18:35Z</dcterms:modified>
</cp:coreProperties>
</file>