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6E0"/>
    <a:srgbClr val="028ED4"/>
    <a:srgbClr val="0287CA"/>
    <a:srgbClr val="019BBF"/>
    <a:srgbClr val="027FBE"/>
    <a:srgbClr val="03A7BD"/>
    <a:srgbClr val="A42700"/>
    <a:srgbClr val="CC3300"/>
    <a:srgbClr val="CC0000"/>
    <a:srgbClr val="267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39" autoAdjust="0"/>
  </p:normalViewPr>
  <p:slideViewPr>
    <p:cSldViewPr>
      <p:cViewPr varScale="1">
        <p:scale>
          <a:sx n="155" d="100"/>
          <a:sy n="155" d="100"/>
        </p:scale>
        <p:origin x="528" y="1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5976D-3375-439E-BB13-E060DBB040F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59DBE-8865-4A29-B914-7D44CECFF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9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E0952-9951-41AE-BCBE-84112D41D7A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762BC-8057-429B-860F-D1A05E2EC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089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762BC-8057-429B-860F-D1A05E2EC6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77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F03D086-F5AB-421A-B2DA-DA8466D3D1D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2" y="5619599"/>
            <a:ext cx="5850228" cy="838200"/>
          </a:xfrm>
          <a:prstGeom prst="rect">
            <a:avLst/>
          </a:prstGeom>
        </p:spPr>
      </p:pic>
      <p:pic>
        <p:nvPicPr>
          <p:cNvPr id="14" name="Picture 2" descr="logo">
            <a:extLst>
              <a:ext uri="{FF2B5EF4-FFF2-40B4-BE49-F238E27FC236}">
                <a16:creationId xmlns:a16="http://schemas.microsoft.com/office/drawing/2014/main" id="{15EED076-2001-430C-8216-C2B6922A52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795830"/>
            <a:ext cx="947190" cy="4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81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BA97BD-974A-40B3-A753-E2B1567DDD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2" y="5619599"/>
            <a:ext cx="5850228" cy="838200"/>
          </a:xfrm>
          <a:prstGeom prst="rect">
            <a:avLst/>
          </a:prstGeom>
        </p:spPr>
      </p:pic>
      <p:pic>
        <p:nvPicPr>
          <p:cNvPr id="10" name="Picture 2" descr="logo">
            <a:extLst>
              <a:ext uri="{FF2B5EF4-FFF2-40B4-BE49-F238E27FC236}">
                <a16:creationId xmlns:a16="http://schemas.microsoft.com/office/drawing/2014/main" id="{58E7988B-3CBA-49A5-912D-19ED636600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8814" y="6389358"/>
            <a:ext cx="947190" cy="4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6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91DB89-79BE-4527-8634-290A6417C3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2" y="5619599"/>
            <a:ext cx="5850228" cy="838200"/>
          </a:xfrm>
          <a:prstGeom prst="rect">
            <a:avLst/>
          </a:prstGeom>
        </p:spPr>
      </p:pic>
      <p:pic>
        <p:nvPicPr>
          <p:cNvPr id="9" name="Picture 2" descr="logo">
            <a:extLst>
              <a:ext uri="{FF2B5EF4-FFF2-40B4-BE49-F238E27FC236}">
                <a16:creationId xmlns:a16="http://schemas.microsoft.com/office/drawing/2014/main" id="{8977F4D2-AAEB-4F37-9321-B67A4066568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591" y="6389359"/>
            <a:ext cx="947190" cy="4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5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971E-95DE-4216-AEC2-6AEF0064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57FD7-6207-49DC-B23F-C8555D08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D6C17-8EAB-4CD9-ADFE-9BD38775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135F1-1DFB-4B6F-A37C-7C1AD4B3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2034" y="805103"/>
            <a:ext cx="64008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logo">
            <a:extLst>
              <a:ext uri="{FF2B5EF4-FFF2-40B4-BE49-F238E27FC236}">
                <a16:creationId xmlns:a16="http://schemas.microsoft.com/office/drawing/2014/main" id="{316E0892-F3F9-4CA9-AE7A-1A954B9AA6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591" y="6389359"/>
            <a:ext cx="947190" cy="4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7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6CE6-32F0-B9DF-A77E-3F7A9B392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FFE5AE-1069-3D85-FF89-265CD1BD0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31B0B-D858-5A78-CB96-F3050206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139F6-71C4-949D-29DA-4F116C9D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DCCAF8F4-0BC9-8212-A53F-D594BEB285BD}"/>
              </a:ext>
            </a:extLst>
          </p:cNvPr>
          <p:cNvSpPr txBox="1">
            <a:spLocks/>
          </p:cNvSpPr>
          <p:nvPr userDrawn="1"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23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K. Dehmelt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866B3B-5309-470A-BF89-CF2C8B4C7A4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31" y="6534909"/>
            <a:ext cx="2038369" cy="31996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A2230339-A5FB-48DC-A7E1-1DF7A4C44A1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632631" y="762000"/>
            <a:ext cx="457200" cy="4572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D6C5F4B-B4BF-456F-8C03-0E3E1F2FAA4D}"/>
                </a:ext>
              </a:extLst>
            </p:cNvPr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8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B5C6020-B8FA-4D33-9AE3-7E7A5708B7B6}"/>
                </a:ext>
              </a:extLst>
            </p:cNvPr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8E53AC13-07EF-4418-8D3E-9C957CE6E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C7367F0-76D0-436C-A656-F30D4F5B9C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551035"/>
            <a:ext cx="288321" cy="28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ogo">
            <a:extLst>
              <a:ext uri="{FF2B5EF4-FFF2-40B4-BE49-F238E27FC236}">
                <a16:creationId xmlns:a16="http://schemas.microsoft.com/office/drawing/2014/main" id="{82A7414D-8DF3-4F5B-A06D-6685ED0AC3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591" y="6389359"/>
            <a:ext cx="947190" cy="4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6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97" r:id="rId3"/>
    <p:sldLayoutId id="2147483699" r:id="rId4"/>
    <p:sldLayoutId id="2147483700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545" y="0"/>
            <a:ext cx="6960870" cy="35204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Inaugural tic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2209800" y="3414713"/>
            <a:ext cx="7772400" cy="15001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Klaus Dehmelt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0" dirty="0">
                <a:effectLst/>
              </a:rPr>
              <a:t>Technical Integration Council Meeting</a:t>
            </a:r>
            <a:endParaRPr lang="en-US" b="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April 28, 2023</a:t>
            </a:r>
          </a:p>
        </p:txBody>
      </p:sp>
    </p:spTree>
    <p:extLst>
      <p:ext uri="{BB962C8B-B14F-4D97-AF65-F5344CB8AC3E}">
        <p14:creationId xmlns:p14="http://schemas.microsoft.com/office/powerpoint/2010/main" val="113386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5845294-BF26-6A94-D29E-C17005478D6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7984" y="1179851"/>
            <a:ext cx="10076033" cy="5373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DF8647-A583-4DBB-AF42-652C1411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and integration council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0BE10-B3D6-4BEF-9900-9D86A5A0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C3FF4-D4B5-41E5-AEB3-242A229C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0D44A-BC8F-40D6-AA84-EB4FA101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B40127-5AE6-6591-E3AF-F4067BE91A01}"/>
              </a:ext>
            </a:extLst>
          </p:cNvPr>
          <p:cNvSpPr/>
          <p:nvPr/>
        </p:nvSpPr>
        <p:spPr>
          <a:xfrm>
            <a:off x="1143000" y="4572000"/>
            <a:ext cx="3273552" cy="182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8647-A583-4DBB-AF42-652C1411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0BE10-B3D6-4BEF-9900-9D86A5A0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C3FF4-D4B5-41E5-AEB3-242A229C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0D44A-BC8F-40D6-AA84-EB4FA101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061A2DA-5427-FA8B-9EE4-DE166C7376EA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Technical Integration Council TIC → succeeds GD/I entity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E35DB8-709D-4D1C-14C7-921BFF07E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51" y="2094269"/>
            <a:ext cx="7085699" cy="43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67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8647-A583-4DBB-AF42-652C1411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0BE10-B3D6-4BEF-9900-9D86A5A0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C3FF4-D4B5-41E5-AEB3-242A229C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K. Dehmelt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0D44A-BC8F-40D6-AA84-EB4FA101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7061A2DA-5427-FA8B-9EE4-DE166C7376EA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Technical Integration Council TIC → succeeds GD/I entity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E35DB8-709D-4D1C-14C7-921BFF07E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151" y="2094269"/>
            <a:ext cx="7085699" cy="430653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F723ACE-017D-14E6-0D1B-AA5699855D51}"/>
              </a:ext>
            </a:extLst>
          </p:cNvPr>
          <p:cNvSpPr/>
          <p:nvPr/>
        </p:nvSpPr>
        <p:spPr>
          <a:xfrm>
            <a:off x="3200400" y="3962400"/>
            <a:ext cx="36576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A16A84C-C873-4375-15F5-18F7F9E746FB}"/>
              </a:ext>
            </a:extLst>
          </p:cNvPr>
          <p:cNvCxnSpPr>
            <a:cxnSpLocks/>
            <a:stCxn id="7" idx="2"/>
          </p:cNvCxnSpPr>
          <p:nvPr/>
        </p:nvCxnSpPr>
        <p:spPr>
          <a:xfrm flipH="1" flipV="1">
            <a:off x="2209800" y="3962400"/>
            <a:ext cx="990600" cy="342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ABF3533-4439-58CD-4A35-063FCB034F2D}"/>
              </a:ext>
            </a:extLst>
          </p:cNvPr>
          <p:cNvSpPr txBox="1"/>
          <p:nvPr/>
        </p:nvSpPr>
        <p:spPr>
          <a:xfrm>
            <a:off x="218948" y="3685032"/>
            <a:ext cx="2027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Today’s topic</a:t>
            </a:r>
          </a:p>
        </p:txBody>
      </p:sp>
    </p:spTree>
    <p:extLst>
      <p:ext uri="{BB962C8B-B14F-4D97-AF65-F5344CB8AC3E}">
        <p14:creationId xmlns:p14="http://schemas.microsoft.com/office/powerpoint/2010/main" val="314174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D268-F6F1-4BE4-A206-7750C3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subsystem collaborations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AA9E8-F7DD-4E17-8166-4C98EAC2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C650-C00B-4856-8C16-4F8B1F01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K. Dehmelt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5C5CD-3702-4049-AB7E-EDA4E838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6254496-9EE1-CD88-B1F5-835B1FA8638E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Identified 17 DSCs at this time</a:t>
            </a:r>
          </a:p>
          <a:p>
            <a:pPr lvl="1"/>
            <a:r>
              <a:rPr lang="en-US" dirty="0"/>
              <a:t>Status update in the following</a:t>
            </a:r>
          </a:p>
          <a:p>
            <a:pPr lvl="1"/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9CAD5BD-70B0-B6A2-73FF-6052AC085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7945"/>
              </p:ext>
            </p:extLst>
          </p:nvPr>
        </p:nvGraphicFramePr>
        <p:xfrm>
          <a:off x="6324600" y="1202800"/>
          <a:ext cx="3431451" cy="53052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1451">
                  <a:extLst>
                    <a:ext uri="{9D8B030D-6E8A-4147-A177-3AD203B41FA5}">
                      <a16:colId xmlns:a16="http://schemas.microsoft.com/office/drawing/2014/main" val="4191590666"/>
                    </a:ext>
                  </a:extLst>
                </a:gridCol>
              </a:tblGrid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dRICH 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1940245450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hpDIRC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957593601"/>
                  </a:ext>
                </a:extLst>
              </a:tr>
              <a:tr h="29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backward RICH (pfRICH)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72793474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FFWD 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761819299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FBKWD - Pair Spectrometer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92641479"/>
                  </a:ext>
                </a:extLst>
              </a:tr>
              <a:tr h="5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FBKWD - High-Rate Calorimetry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2294049839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FBKWD - High-Rate Tracker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103318773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Si Trackers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2397457835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Gaseous Trackers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913937375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Backward ECal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053294242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Backward HCal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1741498653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Barrel ECal (Pb/Sci)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588120607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Barrel HCal 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19782532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Forward ECal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2553197535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Forward HCal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2783804415"/>
                  </a:ext>
                </a:extLst>
              </a:tr>
              <a:tr h="281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>
                          <a:effectLst/>
                        </a:rPr>
                        <a:t>Forward HCal Insert</a:t>
                      </a:r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1861630244"/>
                  </a:ext>
                </a:extLst>
              </a:tr>
              <a:tr h="5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700" u="none" strike="noStrike" dirty="0">
                          <a:effectLst/>
                        </a:rPr>
                        <a:t>AC-LGAD TOF (Barrel + Forward)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2" marR="8452" marT="11250" marB="0" anchor="ctr"/>
                </a:tc>
                <a:extLst>
                  <a:ext uri="{0D108BD9-81ED-4DB2-BD59-A6C34878D82A}">
                    <a16:rowId xmlns:a16="http://schemas.microsoft.com/office/drawing/2014/main" val="3220323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74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D268-F6F1-4BE4-A206-7750C3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subsystem collaborations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AA9E8-F7DD-4E17-8166-4C98EAC2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C650-C00B-4856-8C16-4F8B1F01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K. Dehmelt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5C5CD-3702-4049-AB7E-EDA4E838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6254496-9EE1-CD88-B1F5-835B1FA8638E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Identified 17 DSCs at this time</a:t>
            </a:r>
          </a:p>
          <a:p>
            <a:pPr lvl="1"/>
            <a:r>
              <a:rPr lang="en-US" dirty="0"/>
              <a:t>Status update in the following</a:t>
            </a:r>
          </a:p>
          <a:p>
            <a:r>
              <a:rPr lang="en-US" dirty="0"/>
              <a:t>Handover meeting GD/I → TC and SP</a:t>
            </a:r>
          </a:p>
          <a:p>
            <a:r>
              <a:rPr lang="en-US" dirty="0"/>
              <a:t>Identified topics to be pursued in the future</a:t>
            </a:r>
          </a:p>
          <a:p>
            <a:pPr lvl="1"/>
            <a:r>
              <a:rPr lang="en-US" dirty="0"/>
              <a:t>Priority list</a:t>
            </a:r>
          </a:p>
          <a:p>
            <a:pPr lvl="1"/>
            <a:r>
              <a:rPr lang="en-US" dirty="0"/>
              <a:t>Topical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8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D268-F6F1-4BE4-A206-7750C3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list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AA9E8-F7DD-4E17-8166-4C98EAC2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C650-C00B-4856-8C16-4F8B1F01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K. Dehmelt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5C5CD-3702-4049-AB7E-EDA4E838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6254496-9EE1-CD88-B1F5-835B1FA8638E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BECal</a:t>
            </a:r>
            <a:r>
              <a:rPr lang="en-US" dirty="0"/>
              <a:t> down selection → Done</a:t>
            </a:r>
          </a:p>
          <a:p>
            <a:r>
              <a:rPr lang="en-US" dirty="0" err="1"/>
              <a:t>bRICH</a:t>
            </a:r>
            <a:r>
              <a:rPr lang="en-US" dirty="0"/>
              <a:t> down selection → Done</a:t>
            </a:r>
          </a:p>
          <a:p>
            <a:r>
              <a:rPr lang="en-US" dirty="0">
                <a:effectLst/>
                <a:ea typeface="Arial" panose="020B0604020202020204" pitchFamily="34" charset="0"/>
              </a:rPr>
              <a:t>Tracking performance study/optimization with reconstruction and background embedding</a:t>
            </a:r>
          </a:p>
          <a:p>
            <a:r>
              <a:rPr lang="en-US" dirty="0">
                <a:effectLst/>
                <a:ea typeface="Arial" panose="020B0604020202020204" pitchFamily="34" charset="0"/>
              </a:rPr>
              <a:t>Service routing and clearance control</a:t>
            </a:r>
          </a:p>
          <a:p>
            <a:r>
              <a:rPr lang="en-US" dirty="0">
                <a:effectLst/>
                <a:ea typeface="Arial" panose="020B0604020202020204" pitchFamily="34" charset="0"/>
              </a:rPr>
              <a:t>Forward </a:t>
            </a:r>
            <a:r>
              <a:rPr lang="en-US" dirty="0" err="1">
                <a:effectLst/>
                <a:ea typeface="Arial" panose="020B0604020202020204" pitchFamily="34" charset="0"/>
              </a:rPr>
              <a:t>dRICH</a:t>
            </a:r>
            <a:r>
              <a:rPr lang="en-US" dirty="0">
                <a:effectLst/>
                <a:ea typeface="Arial" panose="020B0604020202020204" pitchFamily="34" charset="0"/>
              </a:rPr>
              <a:t> geometry optimization</a:t>
            </a:r>
          </a:p>
          <a:p>
            <a:r>
              <a:rPr lang="en-US" dirty="0">
                <a:ea typeface="Arial" panose="020B0604020202020204" pitchFamily="34" charset="0"/>
              </a:rPr>
              <a:t>L</a:t>
            </a:r>
            <a:r>
              <a:rPr lang="en-US" dirty="0">
                <a:effectLst/>
                <a:ea typeface="Arial" panose="020B0604020202020204" pitchFamily="34" charset="0"/>
              </a:rPr>
              <a:t>ow-Q</a:t>
            </a:r>
            <a:r>
              <a:rPr lang="en-US" baseline="30000" dirty="0">
                <a:effectLst/>
                <a:ea typeface="Arial" panose="020B0604020202020204" pitchFamily="34" charset="0"/>
              </a:rPr>
              <a:t>2</a:t>
            </a:r>
            <a:r>
              <a:rPr lang="en-US" dirty="0">
                <a:effectLst/>
                <a:ea typeface="Arial" panose="020B0604020202020204" pitchFamily="34" charset="0"/>
              </a:rPr>
              <a:t> gap in our acceptance [0.01, 1] GeV</a:t>
            </a:r>
            <a:r>
              <a:rPr lang="en-US" baseline="30000" dirty="0">
                <a:effectLst/>
                <a:ea typeface="Arial" panose="020B0604020202020204" pitchFamily="34" charset="0"/>
              </a:rPr>
              <a:t>2</a:t>
            </a:r>
            <a:r>
              <a:rPr lang="en-US" dirty="0">
                <a:effectLst/>
                <a:ea typeface="Arial" panose="020B0604020202020204" pitchFamily="34" charset="0"/>
              </a:rPr>
              <a:t> </a:t>
            </a:r>
          </a:p>
          <a:p>
            <a:r>
              <a:rPr lang="en-US" u="none" strike="noStrike" dirty="0" err="1">
                <a:effectLst/>
                <a:ea typeface="Arial" panose="020B0604020202020204" pitchFamily="34" charset="0"/>
              </a:rPr>
              <a:t>dRICH</a:t>
            </a:r>
            <a:r>
              <a:rPr lang="en-US" u="none" strike="noStrike" dirty="0">
                <a:effectLst/>
                <a:ea typeface="Arial" panose="020B0604020202020204" pitchFamily="34" charset="0"/>
              </a:rPr>
              <a:t> data reduction → streaming DAQ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3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D268-F6F1-4BE4-A206-7750C3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topical list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AA9E8-F7DD-4E17-8166-4C98EAC2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C650-C00B-4856-8C16-4F8B1F01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K. Dehmelt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5C5CD-3702-4049-AB7E-EDA4E838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6254496-9EE1-CD88-B1F5-835B1FA8638E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Integration</a:t>
            </a:r>
          </a:p>
          <a:p>
            <a:r>
              <a:rPr lang="en-US" dirty="0">
                <a:ea typeface="Arial" panose="020B0604020202020204" pitchFamily="34" charset="0"/>
              </a:rPr>
              <a:t>Tracking</a:t>
            </a:r>
          </a:p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Calorimeter</a:t>
            </a:r>
          </a:p>
          <a:p>
            <a:r>
              <a:rPr lang="en-US" dirty="0">
                <a:ea typeface="Arial" panose="020B0604020202020204" pitchFamily="34" charset="0"/>
              </a:rPr>
              <a:t>RICH</a:t>
            </a:r>
          </a:p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TOF → LGAD</a:t>
            </a:r>
          </a:p>
          <a:p>
            <a:r>
              <a:rPr lang="en-US" dirty="0">
                <a:ea typeface="Arial" panose="020B0604020202020204" pitchFamily="34" charset="0"/>
              </a:rPr>
              <a:t>DAQ</a:t>
            </a:r>
          </a:p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Far Forward/Backward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3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D268-F6F1-4BE4-A206-7750C36F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tic meetings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AA9E8-F7DD-4E17-8166-4C98EAC2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04/28/2023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EC650-C00B-4856-8C16-4F8B1F01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K. Dehmelt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5C5CD-3702-4049-AB7E-EDA4E8387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06254496-9EE1-CD88-B1F5-835B1FA8638E}"/>
              </a:ext>
            </a:extLst>
          </p:cNvPr>
          <p:cNvSpPr txBox="1">
            <a:spLocks/>
          </p:cNvSpPr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I suggest to start a series of TIC meetings on a weekly basis until next simulation campaign started</a:t>
            </a:r>
          </a:p>
          <a:p>
            <a:r>
              <a:rPr lang="en-US" dirty="0">
                <a:ea typeface="Arial" panose="020B0604020202020204" pitchFamily="34" charset="0"/>
              </a:rPr>
              <a:t>Taking over Monday’s GD/I spot</a:t>
            </a:r>
            <a:endParaRPr lang="en-US" u="none" strike="noStrike" dirty="0">
              <a:effectLst/>
              <a:ea typeface="Arial" panose="020B0604020202020204" pitchFamily="34" charset="0"/>
            </a:endParaRPr>
          </a:p>
          <a:p>
            <a:r>
              <a:rPr lang="en-US" dirty="0">
                <a:ea typeface="Arial" panose="020B0604020202020204" pitchFamily="34" charset="0"/>
              </a:rPr>
              <a:t>Work on topics of the priority list</a:t>
            </a:r>
          </a:p>
          <a:p>
            <a:r>
              <a:rPr lang="en-US" u="none" strike="noStrike" dirty="0">
                <a:effectLst/>
                <a:ea typeface="Arial" panose="020B0604020202020204" pitchFamily="34" charset="0"/>
              </a:rPr>
              <a:t>Touch base regarding topical list</a:t>
            </a:r>
          </a:p>
          <a:p>
            <a:r>
              <a:rPr lang="en-US" dirty="0">
                <a:ea typeface="Arial" panose="020B0604020202020204" pitchFamily="34" charset="0"/>
              </a:rPr>
              <a:t>Mailing lists</a:t>
            </a:r>
            <a:endParaRPr lang="en-US" u="none" strike="noStrike" dirty="0">
              <a:effectLst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5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0</TotalTime>
  <Words>288</Words>
  <Application>Microsoft Office PowerPoint</Application>
  <PresentationFormat>Widescreen</PresentationFormat>
  <Paragraphs>84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Rockwell</vt:lpstr>
      <vt:lpstr>Rockwell Condensed</vt:lpstr>
      <vt:lpstr>Wingdings</vt:lpstr>
      <vt:lpstr>Wingdings 2</vt:lpstr>
      <vt:lpstr>Wood Type</vt:lpstr>
      <vt:lpstr>Inaugural tic meeting</vt:lpstr>
      <vt:lpstr>Technical and integration council</vt:lpstr>
      <vt:lpstr>welcome!</vt:lpstr>
      <vt:lpstr>welcome!</vt:lpstr>
      <vt:lpstr>Detector subsystem collaborations</vt:lpstr>
      <vt:lpstr>Detector subsystem collaborations</vt:lpstr>
      <vt:lpstr>Priority list</vt:lpstr>
      <vt:lpstr>topical list</vt:lpstr>
      <vt:lpstr>Future tic meetings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2012-05-21T01:57:54Z</dcterms:created>
  <dcterms:modified xsi:type="dcterms:W3CDTF">2023-04-28T14:06:10Z</dcterms:modified>
</cp:coreProperties>
</file>