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5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6E0"/>
    <a:srgbClr val="028ED4"/>
    <a:srgbClr val="0287CA"/>
    <a:srgbClr val="019BBF"/>
    <a:srgbClr val="027FBE"/>
    <a:srgbClr val="03A7BD"/>
    <a:srgbClr val="A42700"/>
    <a:srgbClr val="CC3300"/>
    <a:srgbClr val="CC0000"/>
    <a:srgbClr val="267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39" autoAdjust="0"/>
  </p:normalViewPr>
  <p:slideViewPr>
    <p:cSldViewPr>
      <p:cViewPr varScale="1">
        <p:scale>
          <a:sx n="155" d="100"/>
          <a:sy n="155" d="100"/>
        </p:scale>
        <p:origin x="528" y="1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73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5976D-3375-439E-BB13-E060DBB040F8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59DBE-8865-4A29-B914-7D44CECFF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9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E0952-9951-41AE-BCBE-84112D41D7A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762BC-8057-429B-860F-D1A05E2EC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8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762BC-8057-429B-860F-D1A05E2EC6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7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03D086-F5AB-421A-B2DA-DA8466D3D1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2" y="5619599"/>
            <a:ext cx="5850228" cy="838200"/>
          </a:xfrm>
          <a:prstGeom prst="rect">
            <a:avLst/>
          </a:prstGeom>
        </p:spPr>
      </p:pic>
      <p:pic>
        <p:nvPicPr>
          <p:cNvPr id="14" name="Picture 2" descr="logo">
            <a:extLst>
              <a:ext uri="{FF2B5EF4-FFF2-40B4-BE49-F238E27FC236}">
                <a16:creationId xmlns:a16="http://schemas.microsoft.com/office/drawing/2014/main" id="{15EED076-2001-430C-8216-C2B6922A52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95830"/>
            <a:ext cx="947190" cy="4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81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A97BD-974A-40B3-A753-E2B1567DDD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2" y="5619599"/>
            <a:ext cx="5850228" cy="838200"/>
          </a:xfrm>
          <a:prstGeom prst="rect">
            <a:avLst/>
          </a:prstGeom>
        </p:spPr>
      </p:pic>
      <p:pic>
        <p:nvPicPr>
          <p:cNvPr id="10" name="Picture 2" descr="logo">
            <a:extLst>
              <a:ext uri="{FF2B5EF4-FFF2-40B4-BE49-F238E27FC236}">
                <a16:creationId xmlns:a16="http://schemas.microsoft.com/office/drawing/2014/main" id="{58E7988B-3CBA-49A5-912D-19ED636600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814" y="6389358"/>
            <a:ext cx="947190" cy="4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91DB89-79BE-4527-8634-290A6417C3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2" y="5619599"/>
            <a:ext cx="5850228" cy="838200"/>
          </a:xfrm>
          <a:prstGeom prst="rect">
            <a:avLst/>
          </a:prstGeom>
        </p:spPr>
      </p:pic>
      <p:pic>
        <p:nvPicPr>
          <p:cNvPr id="9" name="Picture 2" descr="logo">
            <a:extLst>
              <a:ext uri="{FF2B5EF4-FFF2-40B4-BE49-F238E27FC236}">
                <a16:creationId xmlns:a16="http://schemas.microsoft.com/office/drawing/2014/main" id="{8977F4D2-AAEB-4F37-9321-B67A406656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591" y="6389359"/>
            <a:ext cx="947190" cy="4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5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971E-95DE-4216-AEC2-6AEF0064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57FD7-6207-49DC-B23F-C8555D08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D6C17-8EAB-4CD9-ADFE-9BD38775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135F1-1DFB-4B6F-A37C-7C1AD4B3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034" y="805103"/>
            <a:ext cx="64008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316E0892-F3F9-4CA9-AE7A-1A954B9AA6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591" y="6389359"/>
            <a:ext cx="947190" cy="4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37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6CE6-32F0-B9DF-A77E-3F7A9B39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FE5AE-1069-3D85-FF89-265CD1BD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31B0B-D858-5A78-CB96-F305020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139F6-71C4-949D-29DA-4F116C9D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CCAF8F4-0BC9-8212-A53F-D594BEB285BD}"/>
              </a:ext>
            </a:extLst>
          </p:cNvPr>
          <p:cNvSpPr txBox="1">
            <a:spLocks/>
          </p:cNvSpPr>
          <p:nvPr userDrawn="1"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23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gif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DSC Reps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866B3B-5309-470A-BF89-CF2C8B4C7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31" y="6534909"/>
            <a:ext cx="2038369" cy="3199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2230339-A5FB-48DC-A7E1-1DF7A4C44A1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32631" y="762000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6C5F4B-B4BF-456F-8C03-0E3E1F2FAA4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5C6020-B8FA-4D33-9AE3-7E7A5708B7B6}"/>
                </a:ext>
              </a:extLst>
            </p:cNvPr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E53AC13-07EF-4418-8D3E-9C957CE6E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2034" y="805103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7367F0-76D0-436C-A656-F30D4F5B9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551035"/>
            <a:ext cx="288321" cy="2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82A7414D-8DF3-4F5B-A06D-6685ED0AC3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591" y="6389359"/>
            <a:ext cx="947190" cy="4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97" r:id="rId3"/>
    <p:sldLayoutId id="2147483699" r:id="rId4"/>
    <p:sldLayoutId id="2147483700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545" y="0"/>
            <a:ext cx="6960870" cy="35204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Detector subsystem collaborations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4294967295"/>
          </p:nvPr>
        </p:nvSpPr>
        <p:spPr>
          <a:xfrm>
            <a:off x="2209800" y="3414713"/>
            <a:ext cx="7772400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DSC representatives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i="0" dirty="0">
                <a:effectLst/>
              </a:rPr>
              <a:t>Technical Integration Council Meeting</a:t>
            </a:r>
            <a:endParaRPr lang="en-US" b="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April 28, 2023</a:t>
            </a:r>
          </a:p>
        </p:txBody>
      </p:sp>
    </p:spTree>
    <p:extLst>
      <p:ext uri="{BB962C8B-B14F-4D97-AF65-F5344CB8AC3E}">
        <p14:creationId xmlns:p14="http://schemas.microsoft.com/office/powerpoint/2010/main" val="1133864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0DB4A-E46F-906D-F8FD-CC595284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2" y="185019"/>
            <a:ext cx="10973897" cy="613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0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75F420-9E1F-4FAA-B551-B5F6869F03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82" y="228600"/>
            <a:ext cx="11083636" cy="60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7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AE33F-5FC0-43F0-C653-4E9CD9AA3D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82" y="304800"/>
            <a:ext cx="11083636" cy="60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7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6260F-07FD-F575-823C-055AAD9820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1840" y="90055"/>
            <a:ext cx="962832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3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94E82-84D9-A7A5-232E-5962BCB2FA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7442" y="311728"/>
            <a:ext cx="9017114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8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0B2CC-D84F-002A-98FA-AA1C6A8E7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269" y="311728"/>
            <a:ext cx="8183462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4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8BDC8-B400-A64A-5CDF-D77A35E2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2835" y="311728"/>
            <a:ext cx="8706331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6CC49-662A-AD62-2605-49FECC819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2" y="304800"/>
            <a:ext cx="10973897" cy="60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63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17C13-7C76-6496-4F11-C76A384BD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4" y="621072"/>
            <a:ext cx="10076033" cy="56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95495-6260-F174-5BEE-0CF2C33E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21" y="228600"/>
            <a:ext cx="8007958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4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2A558F-5C81-3C8F-0A58-73262DC5C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12"/>
          <a:stretch/>
        </p:blipFill>
        <p:spPr>
          <a:xfrm>
            <a:off x="573041" y="381000"/>
            <a:ext cx="11045917" cy="61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35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56CFC-F664-2719-2E00-58726F13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29" y="0"/>
            <a:ext cx="7587742" cy="65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2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663C6-6395-0549-DD40-F8AD2201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46" y="49298"/>
            <a:ext cx="1096690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0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9647C5-62F6-6FD8-33A9-07D83D2D91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262" y="311728"/>
            <a:ext cx="10991474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0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ADED00-0DF4-B107-9A47-B01C1F8F1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45" y="533605"/>
            <a:ext cx="10393910" cy="57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64AEF-0386-EC36-9762-49072794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01" y="573567"/>
            <a:ext cx="10238997" cy="569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00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8AE39-367A-DAF6-70B0-E6F975F5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28" y="611063"/>
            <a:ext cx="10637344" cy="56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11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C3E02-9D8B-E6B4-7C91-ACC50A20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65" y="856709"/>
            <a:ext cx="11360271" cy="51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6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DF2E9-051E-DCD7-B49D-EB496728E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1" y="441396"/>
            <a:ext cx="10836518" cy="59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0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D8AE-5B60-2189-94D6-F6A911E232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430" y="311728"/>
            <a:ext cx="1103714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6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BE5A8-E13B-A11B-1301-17A8B826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52400"/>
            <a:ext cx="11083636" cy="608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9F0FB2-A4B1-19C9-AE34-72546A33D96E}"/>
              </a:ext>
            </a:extLst>
          </p:cNvPr>
          <p:cNvSpPr/>
          <p:nvPr/>
        </p:nvSpPr>
        <p:spPr>
          <a:xfrm>
            <a:off x="650892" y="823955"/>
            <a:ext cx="110791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Chinese Universities Consortia (Fudan University, Shandong University, South China Normal University, Tsinghua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University of California EIC Consortium (UCLA, UCR)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IUCF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DSL  - Huan Z. Huang (UCLA), Oleg Tsai (UCLA/BNL)</a:t>
            </a:r>
          </a:p>
          <a:p>
            <a:r>
              <a:rPr lang="en-US" dirty="0"/>
              <a:t>DSTC – O. Tsai</a:t>
            </a:r>
          </a:p>
          <a:p>
            <a:endParaRPr lang="en-US" dirty="0"/>
          </a:p>
          <a:p>
            <a:r>
              <a:rPr lang="en-US" dirty="0"/>
              <a:t>Groups has extensive expertise and capabilities in executing large scale project in high energy and nuclear physics experiments around the world. (RHIC, JLab, CERN, Super KEKB). </a:t>
            </a:r>
          </a:p>
          <a:p>
            <a:endParaRPr lang="en-US" dirty="0"/>
          </a:p>
          <a:p>
            <a:r>
              <a:rPr lang="en-US" dirty="0"/>
              <a:t>Including recently built forward calorimetry systems for STAR and participating in sPHENIX </a:t>
            </a:r>
            <a:r>
              <a:rPr lang="en-US" dirty="0" err="1"/>
              <a:t>WScFi</a:t>
            </a:r>
            <a:r>
              <a:rPr lang="en-US" dirty="0"/>
              <a:t> barrel </a:t>
            </a:r>
            <a:r>
              <a:rPr lang="en-US" dirty="0" err="1"/>
              <a:t>Ecal</a:t>
            </a:r>
            <a:r>
              <a:rPr lang="en-US" dirty="0"/>
              <a:t> construction (same technology for fECal).</a:t>
            </a:r>
          </a:p>
          <a:p>
            <a:endParaRPr lang="en-US" dirty="0"/>
          </a:p>
          <a:p>
            <a:r>
              <a:rPr lang="en-US" dirty="0"/>
              <a:t>Participating Institution has extensive capabilities to curry large scale construction projects.</a:t>
            </a:r>
          </a:p>
          <a:p>
            <a:endParaRPr lang="en-US" dirty="0"/>
          </a:p>
          <a:p>
            <a:r>
              <a:rPr lang="en-US" dirty="0"/>
              <a:t>All are members of ongoing ePIC R&amp;Ds. All groups are in  eRD106 (fECal), and some are members of related R&amp;D projects eRD109 and eRD110.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88435-ECC5-19C3-75FD-268B5468ED92}"/>
              </a:ext>
            </a:extLst>
          </p:cNvPr>
          <p:cNvSpPr txBox="1"/>
          <p:nvPr/>
        </p:nvSpPr>
        <p:spPr>
          <a:xfrm>
            <a:off x="493730" y="214312"/>
            <a:ext cx="224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ePIC,  fECal  DSC</a:t>
            </a:r>
          </a:p>
        </p:txBody>
      </p:sp>
    </p:spTree>
    <p:extLst>
      <p:ext uri="{BB962C8B-B14F-4D97-AF65-F5344CB8AC3E}">
        <p14:creationId xmlns:p14="http://schemas.microsoft.com/office/powerpoint/2010/main" val="100214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BF9C50-4AAA-00C1-2679-4BCCA12A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7936"/>
          </a:xfrm>
        </p:spPr>
        <p:txBody>
          <a:bodyPr>
            <a:normAutofit fontScale="90000"/>
          </a:bodyPr>
          <a:lstStyle/>
          <a:p>
            <a:r>
              <a:rPr lang="en-US" dirty="0"/>
              <a:t>Far-Forward Subsystem Collaborations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FCC42E-A1FD-5E8E-64D6-C958D01F3FBC}"/>
              </a:ext>
            </a:extLst>
          </p:cNvPr>
          <p:cNvSpPr txBox="1">
            <a:spLocks/>
          </p:cNvSpPr>
          <p:nvPr/>
        </p:nvSpPr>
        <p:spPr>
          <a:xfrm>
            <a:off x="0" y="1030495"/>
            <a:ext cx="12192000" cy="23985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One Detector Subsystem lead for all subsystems: Alex Jentsch</a:t>
            </a:r>
          </a:p>
          <a:p>
            <a:r>
              <a:rPr lang="en-US"/>
              <a:t>Three technical contacts:</a:t>
            </a:r>
          </a:p>
          <a:p>
            <a:pPr lvl="1"/>
            <a:r>
              <a:rPr lang="en-US"/>
              <a:t>Yuji Goto – Zero-Degree Calorimeter (goto@bnl.gov)</a:t>
            </a:r>
          </a:p>
          <a:p>
            <a:pPr lvl="1"/>
            <a:r>
              <a:rPr lang="en-US"/>
              <a:t>Zvi Citron – B0 Tracker + EMCAL (zhcitron@bgu.ac.il)</a:t>
            </a:r>
          </a:p>
          <a:p>
            <a:pPr lvl="1"/>
            <a:r>
              <a:rPr lang="en-US"/>
              <a:t>Alex Jentsch – Roman pots and Off-momentum detectors (ajentsch@bnl.gov)</a:t>
            </a:r>
          </a:p>
          <a:p>
            <a:r>
              <a:rPr lang="en-US"/>
              <a:t>Cross-cutting FF + FB working group (for common integration issues): Nathaly Santiesteban and Simon Gardner.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0ABF05-00BC-61D7-0F56-13BAAAD352E0}"/>
              </a:ext>
            </a:extLst>
          </p:cNvPr>
          <p:cNvSpPr txBox="1">
            <a:spLocks/>
          </p:cNvSpPr>
          <p:nvPr/>
        </p:nvSpPr>
        <p:spPr>
          <a:xfrm>
            <a:off x="0" y="3276600"/>
            <a:ext cx="12192000" cy="3150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Status summary</a:t>
            </a:r>
          </a:p>
          <a:p>
            <a:pPr lvl="1"/>
            <a:r>
              <a:rPr lang="en-US" dirty="0"/>
              <a:t>All detector’s primary technologies chosen. </a:t>
            </a:r>
          </a:p>
          <a:p>
            <a:pPr lvl="1"/>
            <a:r>
              <a:rPr lang="en-US" dirty="0"/>
              <a:t>Heavy focus on engineering design and integration (for B0, RP, and OMD); optimization of setup for ZDC (# of imaging layers, more uniformity in design to </a:t>
            </a:r>
            <a:r>
              <a:rPr lang="en-US"/>
              <a:t>for compensation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Impedance studies and iteration of engineering design (RP + OMD).</a:t>
            </a:r>
          </a:p>
          <a:p>
            <a:pPr lvl="1"/>
            <a:r>
              <a:rPr lang="en-US" dirty="0"/>
              <a:t>Support infrastructure and integration with accelerator magnet (B0).</a:t>
            </a:r>
          </a:p>
          <a:p>
            <a:pPr lvl="1"/>
            <a:r>
              <a:rPr lang="en-US" dirty="0"/>
              <a:t>Understanding of background and doses (B0 + ZDC, primarily).</a:t>
            </a:r>
          </a:p>
        </p:txBody>
      </p:sp>
    </p:spTree>
    <p:extLst>
      <p:ext uri="{BB962C8B-B14F-4D97-AF65-F5344CB8AC3E}">
        <p14:creationId xmlns:p14="http://schemas.microsoft.com/office/powerpoint/2010/main" val="2251807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F76C64-DBEE-1BBF-D86D-8DC8E9DE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46"/>
            <a:ext cx="12192000" cy="6886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AC-LGAD Time-of-Flight Detector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3AA57B-C8F8-3DCF-ABF9-EACE3FF4E478}"/>
              </a:ext>
            </a:extLst>
          </p:cNvPr>
          <p:cNvSpPr txBox="1">
            <a:spLocks/>
          </p:cNvSpPr>
          <p:nvPr/>
        </p:nvSpPr>
        <p:spPr>
          <a:xfrm>
            <a:off x="0" y="482441"/>
            <a:ext cx="12192000" cy="615546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ePIC AC-LGAD TOF Detector System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Barrel: 1 cm*500 um strips, ~10 m</a:t>
            </a:r>
            <a:r>
              <a:rPr lang="en-US" baseline="30000" dirty="0"/>
              <a:t>2</a:t>
            </a:r>
            <a:r>
              <a:rPr lang="en-US" dirty="0"/>
              <a:t>, ~2M channels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Forward: 500*500 um</a:t>
            </a:r>
            <a:r>
              <a:rPr lang="en-US" baseline="30000" dirty="0"/>
              <a:t>2</a:t>
            </a:r>
            <a:r>
              <a:rPr lang="en-US" dirty="0"/>
              <a:t> pixels, ~1.4 m</a:t>
            </a:r>
            <a:r>
              <a:rPr lang="en-US" baseline="30000" dirty="0"/>
              <a:t>2</a:t>
            </a:r>
            <a:r>
              <a:rPr lang="en-US" dirty="0"/>
              <a:t>, ~6M channels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TOF Detector Working Group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Convener: Constantin </a:t>
            </a:r>
            <a:r>
              <a:rPr lang="en-US" dirty="0" err="1">
                <a:solidFill>
                  <a:srgbClr val="202122"/>
                </a:solidFill>
              </a:rPr>
              <a:t>Loizides</a:t>
            </a:r>
            <a:r>
              <a:rPr lang="en-US" dirty="0">
                <a:solidFill>
                  <a:srgbClr val="202122"/>
                </a:solidFill>
              </a:rPr>
              <a:t> (ORNL)</a:t>
            </a:r>
            <a:r>
              <a:rPr lang="en-US" dirty="0"/>
              <a:t>, Frank </a:t>
            </a:r>
            <a:r>
              <a:rPr lang="en-US" dirty="0" err="1"/>
              <a:t>Geurts</a:t>
            </a:r>
            <a:r>
              <a:rPr lang="en-US" dirty="0"/>
              <a:t> (Rice), Wei Li (Rice), </a:t>
            </a:r>
            <a:r>
              <a:rPr lang="en-US" dirty="0" err="1"/>
              <a:t>Zhenyu</a:t>
            </a:r>
            <a:r>
              <a:rPr lang="en-US" dirty="0"/>
              <a:t> Ye (UIC)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DAQ contact: Tonko </a:t>
            </a:r>
            <a:r>
              <a:rPr lang="en-US" dirty="0" err="1">
                <a:solidFill>
                  <a:srgbClr val="202122"/>
                </a:solidFill>
              </a:rPr>
              <a:t>Ljubicic</a:t>
            </a:r>
            <a:r>
              <a:rPr lang="en-US" dirty="0">
                <a:solidFill>
                  <a:srgbClr val="202122"/>
                </a:solidFill>
              </a:rPr>
              <a:t> (BNL)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Simulation contact: Nicholas Schmidt (ORNL)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LGAD consortium, eRD109 (ASIC &amp; Electronics), eRD112 (Sensor &amp; Mechanics)</a:t>
            </a:r>
          </a:p>
          <a:p>
            <a:pPr>
              <a:lnSpc>
                <a:spcPct val="100000"/>
              </a:lnSpc>
            </a:pPr>
            <a:r>
              <a:rPr lang="en-US" b="1" dirty="0"/>
              <a:t>TOF Detector Subsystem Collaboration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Nominated for DSL and Deputy DSL</a:t>
            </a:r>
            <a:r>
              <a:rPr lang="en-US" dirty="0"/>
              <a:t>: </a:t>
            </a:r>
            <a:r>
              <a:rPr lang="en-US" dirty="0" err="1"/>
              <a:t>Zhenyu</a:t>
            </a:r>
            <a:r>
              <a:rPr lang="en-US" dirty="0"/>
              <a:t> Ye (UIC), Satoshi Yano (</a:t>
            </a:r>
            <a:r>
              <a:rPr lang="en-US" dirty="0">
                <a:solidFill>
                  <a:srgbClr val="000000"/>
                </a:solidFill>
              </a:rPr>
              <a:t>Hiroshima)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In the process of defining working groups/packages, and collect institutional interests/responsibilities</a:t>
            </a:r>
          </a:p>
          <a:p>
            <a:pPr lvl="1"/>
            <a:r>
              <a:rPr lang="en-US" sz="1600" b="1" dirty="0"/>
              <a:t>Institutions</a:t>
            </a:r>
            <a:r>
              <a:rPr lang="en-US" sz="1600" dirty="0"/>
              <a:t>: </a:t>
            </a:r>
          </a:p>
          <a:p>
            <a:pPr lvl="2"/>
            <a:r>
              <a:rPr lang="en-US" sz="1400" b="1" dirty="0"/>
              <a:t>USA</a:t>
            </a:r>
            <a:r>
              <a:rPr lang="en-US" sz="1400" dirty="0"/>
              <a:t>: Brookhaven National Laboratory, Los Alamos National Laboratory, Oak Ridge National Laboratory, Ohio State University, Purdue University, Rice University, University of California Santa Cruz, University of Illinois at Chicago </a:t>
            </a:r>
            <a:endParaRPr lang="en-US" sz="1400" dirty="0">
              <a:solidFill>
                <a:srgbClr val="000000"/>
              </a:solidFill>
            </a:endParaRPr>
          </a:p>
          <a:p>
            <a:pPr lvl="2"/>
            <a:r>
              <a:rPr lang="en-US" sz="1400" b="1" dirty="0">
                <a:solidFill>
                  <a:srgbClr val="000000"/>
                </a:solidFill>
              </a:rPr>
              <a:t>Japan</a:t>
            </a:r>
            <a:r>
              <a:rPr lang="en-US" sz="1400" dirty="0">
                <a:solidFill>
                  <a:srgbClr val="000000"/>
                </a:solidFill>
              </a:rPr>
              <a:t>: Hiroshima University, RIKEN, University of Tokyo</a:t>
            </a:r>
          </a:p>
          <a:p>
            <a:pPr lvl="2"/>
            <a:r>
              <a:rPr lang="en-US" sz="1400" b="1" dirty="0">
                <a:solidFill>
                  <a:srgbClr val="000000"/>
                </a:solidFill>
              </a:rPr>
              <a:t>India</a:t>
            </a:r>
            <a:r>
              <a:rPr lang="en-US" sz="1400" dirty="0">
                <a:solidFill>
                  <a:srgbClr val="000000"/>
                </a:solidFill>
              </a:rPr>
              <a:t>: IIT Mandi, National Institute of Science Education and Research</a:t>
            </a:r>
          </a:p>
          <a:p>
            <a:pPr lvl="2"/>
            <a:r>
              <a:rPr lang="en-US" sz="1400" b="1" dirty="0">
                <a:solidFill>
                  <a:srgbClr val="000000"/>
                </a:solidFill>
              </a:rPr>
              <a:t>Taiwan</a:t>
            </a:r>
            <a:r>
              <a:rPr lang="en-US" sz="1400" dirty="0">
                <a:solidFill>
                  <a:srgbClr val="000000"/>
                </a:solidFill>
              </a:rPr>
              <a:t>: National Central University, National Cheng Kung University, National Taiwan University </a:t>
            </a:r>
          </a:p>
          <a:p>
            <a:pPr lvl="2"/>
            <a:r>
              <a:rPr lang="en-US" sz="1400" b="1" dirty="0">
                <a:solidFill>
                  <a:srgbClr val="000000"/>
                </a:solidFill>
              </a:rPr>
              <a:t>China</a:t>
            </a:r>
            <a:r>
              <a:rPr lang="en-US" sz="1400" dirty="0">
                <a:solidFill>
                  <a:srgbClr val="000000"/>
                </a:solidFill>
              </a:rPr>
              <a:t>: South China Normal University, University of Science and Technology of China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F46FF25-663F-2DC4-406D-A3AD3E89C090}"/>
              </a:ext>
            </a:extLst>
          </p:cNvPr>
          <p:cNvSpPr txBox="1">
            <a:spLocks/>
          </p:cNvSpPr>
          <p:nvPr/>
        </p:nvSpPr>
        <p:spPr>
          <a:xfrm>
            <a:off x="0" y="6579476"/>
            <a:ext cx="2743200" cy="27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888ED3-62F3-614A-B3E3-826F07E5B824}" type="datetime1">
              <a:rPr lang="en-US" smtClean="0"/>
              <a:pPr/>
              <a:t>4/28/2023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E56289F-2F49-7DF8-AF77-078CFCE37F5A}"/>
              </a:ext>
            </a:extLst>
          </p:cNvPr>
          <p:cNvSpPr txBox="1">
            <a:spLocks/>
          </p:cNvSpPr>
          <p:nvPr/>
        </p:nvSpPr>
        <p:spPr>
          <a:xfrm>
            <a:off x="9448800" y="6579476"/>
            <a:ext cx="2743200" cy="27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D146B9-B2FB-2A44-961F-0DC0BE25A4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4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19E76-98CF-FE2B-075C-9F65DD52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82" y="444589"/>
            <a:ext cx="11083636" cy="59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5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0BE10-B3D6-4BEF-9900-9D86A5A0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04/28/2023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C3FF4-D4B5-41E5-AEB3-242A229C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DSC Reps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0D44A-BC8F-40D6-AA84-EB4FA101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A542C-9E3A-F8FE-EB32-377A15681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11083636" cy="60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648</Words>
  <Application>Microsoft Office PowerPoint</Application>
  <PresentationFormat>Widescreen</PresentationFormat>
  <Paragraphs>133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Rockwell</vt:lpstr>
      <vt:lpstr>Rockwell Condensed</vt:lpstr>
      <vt:lpstr>Wingdings</vt:lpstr>
      <vt:lpstr>Wingdings 2</vt:lpstr>
      <vt:lpstr>Wood Type</vt:lpstr>
      <vt:lpstr>Detector subsystem collaborations</vt:lpstr>
      <vt:lpstr>PowerPoint Presentation</vt:lpstr>
      <vt:lpstr>PowerPoint Presentation</vt:lpstr>
      <vt:lpstr>PowerPoint Presentation</vt:lpstr>
      <vt:lpstr>PowerPoint Presentation</vt:lpstr>
      <vt:lpstr>Far-Forward Subsystem Collaborations</vt:lpstr>
      <vt:lpstr>AC-LGAD Time-of-Flight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2012-05-21T01:57:54Z</dcterms:created>
  <dcterms:modified xsi:type="dcterms:W3CDTF">2023-04-28T18:14:11Z</dcterms:modified>
</cp:coreProperties>
</file>