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0"/>
  </p:notesMasterIdLst>
  <p:sldIdLst>
    <p:sldId id="5458" r:id="rId2"/>
    <p:sldId id="5103" r:id="rId3"/>
    <p:sldId id="5704" r:id="rId4"/>
    <p:sldId id="2280" r:id="rId5"/>
    <p:sldId id="764" r:id="rId6"/>
    <p:sldId id="765" r:id="rId7"/>
    <p:sldId id="5712" r:id="rId8"/>
    <p:sldId id="596" r:id="rId9"/>
    <p:sldId id="2267" r:id="rId10"/>
    <p:sldId id="2288" r:id="rId11"/>
    <p:sldId id="2255" r:id="rId12"/>
    <p:sldId id="2283" r:id="rId13"/>
    <p:sldId id="5713" r:id="rId14"/>
    <p:sldId id="5710" r:id="rId15"/>
    <p:sldId id="5714" r:id="rId16"/>
    <p:sldId id="2308" r:id="rId17"/>
    <p:sldId id="2243" r:id="rId18"/>
    <p:sldId id="5716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768C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CC5DF-7550-6C45-8BE5-5C7B70599177}" v="225" dt="2023-07-18T00:56:32.9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4" autoAdjust="0"/>
    <p:restoredTop sz="94648"/>
  </p:normalViewPr>
  <p:slideViewPr>
    <p:cSldViewPr snapToGrid="0">
      <p:cViewPr varScale="1">
        <p:scale>
          <a:sx n="117" d="100"/>
          <a:sy n="117" d="100"/>
        </p:scale>
        <p:origin x="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50C95-117B-4E02-9CEC-D377CC7E2D89}" type="datetimeFigureOut">
              <a:rPr lang="en-US" smtClean="0"/>
              <a:t>7/16/23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A117D-707B-453D-9188-944FAF8A8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4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 min, =&gt;20 slides max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A117D-707B-453D-9188-944FAF8A8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1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A117D-707B-453D-9188-944FAF8A88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4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2015 NSAC long-range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</p:spPr>
        <p:txBody>
          <a:bodyPr lIns="95079" tIns="47540" rIns="95079" bIns="47540"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352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MDA = Missile Defense Agency</a:t>
            </a:r>
          </a:p>
          <a:p>
            <a:r>
              <a:rPr lang="en-US" dirty="0"/>
              <a:t>TRMC = Test Resource Management Center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37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4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8" y="2541806"/>
            <a:ext cx="10334625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8" y="577323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8" y="450144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885" y="5761051"/>
            <a:ext cx="4318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1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1" userDrawn="1">
          <p15:clr>
            <a:srgbClr val="FBAE40"/>
          </p15:clr>
        </p15:guide>
        <p15:guide id="11" pos="5491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4E125D-EAC1-4ABA-A3D3-CEBC1CE52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7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61BD2-E87D-4D2F-A68B-11BEAC6CA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1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8E921A-4C3C-42A7-8FC4-E3F378D2F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92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CE43EC-FDEB-4EBB-A638-F553ECA2B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4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D81E3-8A0A-4468-99CE-B17DB363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8EC98B2-549D-4F63-B482-9676C04FC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48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9"/>
            <a:ext cx="639921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829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9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0B896F-C496-4D7A-9453-AA5DC4221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52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C991C-037E-433B-96F8-415256522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CAD2C1-9617-475B-86A5-2EEE1BEBF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26938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66B6-2679-6816-B642-C745F7AB4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3E939-1490-FCD4-C0EC-906D7687B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05379-7FEC-3E0C-9095-2234E87E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CD1A-8265-46AF-A94E-5BD69E2B320A}" type="datetimeFigureOut">
              <a:rPr lang="en-US" smtClean="0"/>
              <a:t>7/16/23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6552F-8868-84E1-3326-E0965C31E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A9349-5BC0-2120-ABE4-EA90DC58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990-06F4-4527-9146-16F3925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25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7080" y="365127"/>
            <a:ext cx="11105321" cy="64637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C32DBA4-F079-EC4A-BBC8-8D44D94EB95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054129" y="6482932"/>
            <a:ext cx="1320800" cy="4572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2E0A0-C266-4798-8C8F-B9F91E9DA37E}" type="slidenum">
              <a:rPr lang="en-US" sz="12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905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8" y="2541806"/>
            <a:ext cx="10334625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8" y="577323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8" y="450144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8885" y="5761050"/>
            <a:ext cx="4318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19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1" userDrawn="1">
          <p15:clr>
            <a:srgbClr val="FBAE40"/>
          </p15:clr>
        </p15:guide>
        <p15:guide id="11" pos="5491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21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8" y="2541806"/>
            <a:ext cx="10334625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8" y="450144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99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8" y="2541806"/>
            <a:ext cx="10334625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8" y="450144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8407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D90A5E-EDDD-4F12-9770-24FAE7A9B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9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1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918B41-2350-46A6-A45B-DB613A4C11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6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5D9647-88FE-4EE8-8A7D-C72FA1D53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0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12791D2-8D0C-4103-AACB-135B7DDE1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9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7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5" y="6316599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80" r:id="rId12"/>
    <p:sldLayoutId id="2147483683" r:id="rId13"/>
    <p:sldLayoutId id="2147483692" r:id="rId14"/>
    <p:sldLayoutId id="2147483675" r:id="rId15"/>
    <p:sldLayoutId id="2147483676" r:id="rId16"/>
    <p:sldLayoutId id="2147483677" r:id="rId17"/>
    <p:sldLayoutId id="2147483695" r:id="rId1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1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1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tif"/><Relationship Id="rId5" Type="http://schemas.openxmlformats.org/officeDocument/2006/relationships/image" Target="../media/image11.tiff"/><Relationship Id="rId10" Type="http://schemas.openxmlformats.org/officeDocument/2006/relationships/image" Target="../media/image16.tif"/><Relationship Id="rId4" Type="http://schemas.openxmlformats.org/officeDocument/2006/relationships/image" Target="../media/image10.tiff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A0A57-4D15-49BC-7102-BA955223B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8" y="2175641"/>
            <a:ext cx="10334625" cy="2313625"/>
          </a:xfrm>
        </p:spPr>
        <p:txBody>
          <a:bodyPr>
            <a:normAutofit/>
          </a:bodyPr>
          <a:lstStyle/>
          <a:p>
            <a:r>
              <a:rPr lang="en-US" sz="6000" dirty="0"/>
              <a:t>Collider-Accelerator Department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C38C23-607B-2D5A-2649-96996C91E2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8" y="4016830"/>
            <a:ext cx="10334625" cy="1744226"/>
          </a:xfrm>
        </p:spPr>
        <p:txBody>
          <a:bodyPr/>
          <a:lstStyle/>
          <a:p>
            <a:r>
              <a:rPr lang="en-US" dirty="0"/>
              <a:t>Wolfram Fischer, C-AD Chair</a:t>
            </a:r>
          </a:p>
          <a:p>
            <a:endParaRPr lang="en-US" dirty="0"/>
          </a:p>
          <a:p>
            <a:r>
              <a:rPr lang="en-US" dirty="0"/>
              <a:t>Workshop on </a:t>
            </a:r>
          </a:p>
          <a:p>
            <a:r>
              <a:rPr lang="en-US" dirty="0"/>
              <a:t>Exploring Collaboration with MSIs in Nuclear and Particle Physics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D41C9C1-D9A5-4D39-9791-F3A1961436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18 July 2023</a:t>
            </a:r>
          </a:p>
        </p:txBody>
      </p:sp>
    </p:spTree>
    <p:extLst>
      <p:ext uri="{BB962C8B-B14F-4D97-AF65-F5344CB8AC3E}">
        <p14:creationId xmlns:p14="http://schemas.microsoft.com/office/powerpoint/2010/main" val="4165653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A69A-06D7-D639-8FDB-ED6999FB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31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dirty="0"/>
              <a:t>Synergistic </a:t>
            </a:r>
            <a:br>
              <a:rPr lang="en-US" dirty="0"/>
            </a:br>
            <a:r>
              <a:rPr lang="en-US" dirty="0"/>
              <a:t>application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BDF74-7406-F77E-5B13-E30C81FC1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88" y="1861456"/>
            <a:ext cx="11432750" cy="48202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Industrial applications </a:t>
            </a:r>
          </a:p>
          <a:p>
            <a:pPr marL="800100" lvl="1" indent="-457200"/>
            <a:r>
              <a:rPr lang="en-US" dirty="0">
                <a:solidFill>
                  <a:srgbClr val="0432FF"/>
                </a:solidFill>
              </a:rPr>
              <a:t>at Tandems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Isotope production =&gt; Presentation by Cathy Cutler</a:t>
            </a:r>
          </a:p>
          <a:p>
            <a:pPr marL="914400" lvl="1" indent="-457200"/>
            <a:r>
              <a:rPr lang="en-US" sz="2000" dirty="0">
                <a:solidFill>
                  <a:srgbClr val="0432FF"/>
                </a:solidFill>
              </a:rPr>
              <a:t>uses 200 MeV H</a:t>
            </a:r>
            <a:r>
              <a:rPr lang="en-US" sz="2000" baseline="30000" dirty="0">
                <a:solidFill>
                  <a:srgbClr val="0432FF"/>
                </a:solidFill>
              </a:rPr>
              <a:t>-</a:t>
            </a:r>
            <a:r>
              <a:rPr lang="en-US" sz="2000" dirty="0">
                <a:solidFill>
                  <a:srgbClr val="0432FF"/>
                </a:solidFill>
              </a:rPr>
              <a:t> Linac </a:t>
            </a:r>
          </a:p>
          <a:p>
            <a:pPr marL="914400" lvl="1" indent="-457200"/>
            <a:r>
              <a:rPr lang="en-US" sz="2000" dirty="0">
                <a:solidFill>
                  <a:srgbClr val="0432FF"/>
                </a:solidFill>
              </a:rPr>
              <a:t>BLIP (Brookhaven Linac Isotope Producer)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Space radiation testing – NASA </a:t>
            </a:r>
            <a:r>
              <a:rPr lang="en-US" sz="2200" dirty="0"/>
              <a:t>(biology)</a:t>
            </a:r>
            <a:r>
              <a:rPr lang="en-US" dirty="0"/>
              <a:t> + MDA/TRMC </a:t>
            </a:r>
            <a:r>
              <a:rPr lang="en-US" sz="2200" dirty="0"/>
              <a:t>(DoD, electronics)</a:t>
            </a:r>
            <a:br>
              <a:rPr lang="en-US" dirty="0"/>
            </a:br>
            <a:r>
              <a:rPr lang="en-US" sz="1700" dirty="0"/>
              <a:t>(MDA – Missile Defense Agency, TRMC – Test Resource Management Center)</a:t>
            </a:r>
            <a:endParaRPr lang="en-US" sz="2600" dirty="0"/>
          </a:p>
          <a:p>
            <a:pPr marL="914400" lvl="1" indent="-457200"/>
            <a:r>
              <a:rPr lang="en-US" sz="2000" dirty="0">
                <a:solidFill>
                  <a:srgbClr val="0432FF"/>
                </a:solidFill>
              </a:rPr>
              <a:t>uses EBIS/Booster + NSRL (NASA Space Radiation Laboratory)</a:t>
            </a:r>
          </a:p>
          <a:p>
            <a:pPr marL="914400" lvl="1" indent="-457200"/>
            <a:r>
              <a:rPr lang="en-US" sz="2000" dirty="0">
                <a:solidFill>
                  <a:srgbClr val="0432FF"/>
                </a:solidFill>
              </a:rPr>
              <a:t>proposal to use AGS + new facility HEET </a:t>
            </a:r>
            <a:r>
              <a:rPr lang="en-US" sz="1700" dirty="0">
                <a:solidFill>
                  <a:srgbClr val="0432FF"/>
                </a:solidFill>
              </a:rPr>
              <a:t>(High Energy single events Effects Test facility)</a:t>
            </a:r>
            <a:endParaRPr lang="en-US" sz="19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D04B3-149C-C02A-7B93-FA6972499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BC05123-5DF3-4578-FA51-FE9A11946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008" y="25642"/>
            <a:ext cx="5269992" cy="33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1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BA52-C44E-C194-7887-2F16C25E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1115804"/>
          </a:xfrm>
        </p:spPr>
        <p:txBody>
          <a:bodyPr>
            <a:normAutofit/>
          </a:bodyPr>
          <a:lstStyle/>
          <a:p>
            <a:r>
              <a:rPr lang="en-US" dirty="0"/>
              <a:t>Accelerator Science and Technology:</a:t>
            </a:r>
            <a:br>
              <a:rPr lang="en-US" dirty="0"/>
            </a:br>
            <a:r>
              <a:rPr lang="en-US" dirty="0"/>
              <a:t>many subfields – in combination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E726-FFD9-A00F-2D84-0360C3DD7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20079"/>
            <a:ext cx="11049000" cy="441273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Electrodynamics </a:t>
            </a:r>
            <a:r>
              <a:rPr lang="en-US" sz="2200" dirty="0">
                <a:solidFill>
                  <a:srgbClr val="0096FF"/>
                </a:solidFill>
              </a:rPr>
              <a:t>(guide and acceleration fields, diagnostics)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Classical mechanics </a:t>
            </a:r>
            <a:r>
              <a:rPr lang="en-US" sz="2200" dirty="0">
                <a:solidFill>
                  <a:srgbClr val="0096FF"/>
                </a:solidFill>
              </a:rPr>
              <a:t>(stability of chaotic hadron motion in storage ring)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Plasma physics </a:t>
            </a:r>
            <a:r>
              <a:rPr lang="en-US" sz="2200" dirty="0">
                <a:solidFill>
                  <a:srgbClr val="0096FF"/>
                </a:solidFill>
              </a:rPr>
              <a:t>(guns, cooling, discharge)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QED </a:t>
            </a:r>
            <a:r>
              <a:rPr lang="en-US" sz="2200" dirty="0">
                <a:solidFill>
                  <a:srgbClr val="0096FF"/>
                </a:solidFill>
              </a:rPr>
              <a:t>(heavy ion beam in collision losses dominated by bound-free pair production)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Superconductivity </a:t>
            </a:r>
            <a:r>
              <a:rPr lang="en-US" sz="2200" dirty="0">
                <a:solidFill>
                  <a:srgbClr val="0096FF"/>
                </a:solidFill>
              </a:rPr>
              <a:t>(magnets, RF, diagnostics)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Lasers </a:t>
            </a:r>
            <a:r>
              <a:rPr lang="en-US" sz="2200" dirty="0">
                <a:solidFill>
                  <a:srgbClr val="0096FF"/>
                </a:solidFill>
              </a:rPr>
              <a:t>(electron and ion sources)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Surface physics and chemistry </a:t>
            </a:r>
            <a:r>
              <a:rPr lang="en-US" sz="2200" dirty="0">
                <a:solidFill>
                  <a:srgbClr val="0096FF"/>
                </a:solidFill>
              </a:rPr>
              <a:t>(photo-cathodes, SRF surfaces)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Computing </a:t>
            </a:r>
            <a:r>
              <a:rPr lang="en-US" sz="2200" dirty="0">
                <a:solidFill>
                  <a:srgbClr val="0096FF"/>
                </a:solidFill>
              </a:rPr>
              <a:t>(accelerator controls, simulations of EM fields, particle motion, AI/ML)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Mechanical and electrical design, vacuum, cryogenics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A7776-7C37-7F8B-F222-B57A914B4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72870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0D98-45CA-134D-999F-E8DF82758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65125"/>
            <a:ext cx="11489871" cy="992335"/>
          </a:xfrm>
        </p:spPr>
        <p:txBody>
          <a:bodyPr>
            <a:normAutofit/>
          </a:bodyPr>
          <a:lstStyle/>
          <a:p>
            <a:r>
              <a:rPr lang="en-US" dirty="0"/>
              <a:t>Accelerator R&amp;D at C-AD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AB06A-094B-A54A-B87E-45CF0637B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49136"/>
            <a:ext cx="11049000" cy="479929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Improvement of  RHIC performance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Improved polarized proton acceleration in AGS and RHIC (~10% increase)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Maximize useful luminosity for sPHENIX in small (</a:t>
            </a:r>
            <a:r>
              <a:rPr lang="en-US" dirty="0">
                <a:solidFill>
                  <a:srgbClr val="0432FF"/>
                </a:solidFill>
                <a:sym typeface="Symbol" pitchFamily="2" charset="2"/>
              </a:rPr>
              <a:t></a:t>
            </a:r>
            <a:r>
              <a:rPr lang="en-US" dirty="0">
                <a:solidFill>
                  <a:srgbClr val="0432FF"/>
                </a:solidFill>
              </a:rPr>
              <a:t>10 cm) vertex region (2023 – 2025)</a:t>
            </a:r>
          </a:p>
          <a:p>
            <a:pPr lvl="1"/>
            <a:endParaRPr lang="en-US" dirty="0">
              <a:solidFill>
                <a:srgbClr val="0432FF"/>
              </a:solidFill>
            </a:endParaRPr>
          </a:p>
          <a:p>
            <a:r>
              <a:rPr lang="en-US" dirty="0"/>
              <a:t>Transformational accelerator technologies in support of future NP facilities, including EIC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Strong hadron cooling: CeC demonstration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Polarized He-3 production, acceleration and polarimetry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Development of high intensity high brightness electron source for strong hadron cooling</a:t>
            </a:r>
          </a:p>
          <a:p>
            <a:pPr lvl="2"/>
            <a:r>
              <a:rPr lang="en-US" dirty="0"/>
              <a:t>High intensity, high brightness SRF e gun development (NP Accelerator R&amp;D FOA, contributing)</a:t>
            </a:r>
          </a:p>
          <a:p>
            <a:pPr lvl="2"/>
            <a:r>
              <a:rPr lang="en-US" dirty="0"/>
              <a:t>High intensity CW e gun, based on LEReC gun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Photocathodes (ECA)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Ion source developments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Permanent magnet applications (LDRD)</a:t>
            </a:r>
          </a:p>
          <a:p>
            <a:pPr lvl="1"/>
            <a:endParaRPr lang="en-US" b="1" dirty="0"/>
          </a:p>
          <a:p>
            <a:r>
              <a:rPr lang="en-US" dirty="0"/>
              <a:t>Future possibilities: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Polarized positron source for EIC and CEBAF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High intensity ERL development (single pass CBETA) for strong hadron cooling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FFA applications in CEBAF energy upgrade or medical applications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22049-BED5-A74D-AE2B-1A99AB573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33034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2C0D5-0A98-455B-1B94-1EFA1FAF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32155"/>
          </a:xfrm>
        </p:spPr>
        <p:txBody>
          <a:bodyPr/>
          <a:lstStyle/>
          <a:p>
            <a:r>
              <a:rPr lang="en-US" sz="4400" dirty="0">
                <a:latin typeface="Helvetica" charset="0"/>
                <a:ea typeface="ＭＳ Ｐゴシック" charset="0"/>
                <a:sym typeface="Arial Bold" charset="0"/>
              </a:rPr>
              <a:t>High energy hadron cooling at RHIC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5B2FA-EB6D-92DD-5E90-920149921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E9F22D5-E2F6-5738-559D-B28C15C18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464" y="2743200"/>
            <a:ext cx="6390470" cy="335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Untitled.tiff">
            <a:extLst>
              <a:ext uri="{FF2B5EF4-FFF2-40B4-BE49-F238E27FC236}">
                <a16:creationId xmlns:a16="http://schemas.microsoft.com/office/drawing/2014/main" id="{F753F61A-FCB4-A3F6-C647-2EFD15A65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7567" y="1013569"/>
            <a:ext cx="3876333" cy="267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7C4ADD-4CED-036B-C924-628FAD02DDFF}"/>
              </a:ext>
            </a:extLst>
          </p:cNvPr>
          <p:cNvGrpSpPr>
            <a:grpSpLocks noChangeAspect="1"/>
          </p:cNvGrpSpPr>
          <p:nvPr/>
        </p:nvGrpSpPr>
        <p:grpSpPr>
          <a:xfrm>
            <a:off x="59542" y="5599843"/>
            <a:ext cx="9862380" cy="1258158"/>
            <a:chOff x="495300" y="5227572"/>
            <a:chExt cx="9146391" cy="11668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C35DAB-D5EB-05EC-4488-0A4CCF572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5302272"/>
              <a:ext cx="9146391" cy="10921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E587D5-04BE-9996-1248-9EFB6A376AC8}"/>
                </a:ext>
              </a:extLst>
            </p:cNvPr>
            <p:cNvSpPr/>
            <p:nvPr/>
          </p:nvSpPr>
          <p:spPr>
            <a:xfrm>
              <a:off x="1242576" y="6039273"/>
              <a:ext cx="32532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0" dirty="0">
                  <a:latin typeface="Helvetica" pitchFamily="2" charset="0"/>
                  <a:cs typeface="Times New Roman"/>
                </a:rPr>
                <a:t>Plasma Cascade Amplifier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82814B-9FE3-2C76-FFF0-696361B555A1}"/>
                </a:ext>
              </a:extLst>
            </p:cNvPr>
            <p:cNvSpPr/>
            <p:nvPr/>
          </p:nvSpPr>
          <p:spPr>
            <a:xfrm>
              <a:off x="3636420" y="5259370"/>
              <a:ext cx="13165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0" dirty="0">
                  <a:latin typeface="Helvetica" pitchFamily="2" charset="0"/>
                  <a:cs typeface="Times New Roman"/>
                </a:rPr>
                <a:t>Modulator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3C3221-B181-D963-1283-F6AEF1EADA94}"/>
                </a:ext>
              </a:extLst>
            </p:cNvPr>
            <p:cNvSpPr/>
            <p:nvPr/>
          </p:nvSpPr>
          <p:spPr>
            <a:xfrm>
              <a:off x="1242576" y="5227572"/>
              <a:ext cx="9909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0" dirty="0">
                  <a:latin typeface="Helvetica" pitchFamily="2" charset="0"/>
                  <a:cs typeface="Times New Roman"/>
                </a:rPr>
                <a:t>Kicker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982867-F1C4-6810-4855-3F9634ED65E4}"/>
                </a:ext>
              </a:extLst>
            </p:cNvPr>
            <p:cNvSpPr/>
            <p:nvPr/>
          </p:nvSpPr>
          <p:spPr>
            <a:xfrm>
              <a:off x="1514362" y="5548049"/>
              <a:ext cx="45719" cy="153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Helvetica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740CE9-F5EE-238C-BF91-63CE22796749}"/>
                </a:ext>
              </a:extLst>
            </p:cNvPr>
            <p:cNvSpPr/>
            <p:nvPr/>
          </p:nvSpPr>
          <p:spPr>
            <a:xfrm>
              <a:off x="3459928" y="5537982"/>
              <a:ext cx="45719" cy="153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Helvetica" pitchFamily="2" charset="0"/>
              </a:endParaRP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09D6C6-7053-BF0E-FB5E-B6B7710DB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77924"/>
            <a:ext cx="7659033" cy="47402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>
                <a:latin typeface="Helvetica" charset="0"/>
              </a:rPr>
              <a:t>First high energy, bunched beam stochastic cooling gives record heavy ion collision rates </a:t>
            </a:r>
            <a:br>
              <a:rPr lang="en-US" sz="2400" dirty="0">
                <a:latin typeface="Helvetica" charset="0"/>
              </a:rPr>
            </a:br>
            <a:r>
              <a:rPr lang="en-US" sz="2000" dirty="0">
                <a:latin typeface="Helvetica" charset="0"/>
              </a:rPr>
              <a:t>(10 GHz microwave technology)</a:t>
            </a:r>
            <a:endParaRPr lang="en-US" sz="900" dirty="0">
              <a:latin typeface="Helvetica" charset="0"/>
            </a:endParaRPr>
          </a:p>
          <a:p>
            <a:pPr marL="0" indent="0" eaLnBrk="1" hangingPunct="1">
              <a:buNone/>
              <a:defRPr/>
            </a:pPr>
            <a:endParaRPr lang="en-US" sz="900" dirty="0">
              <a:latin typeface="Helvetica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Helvetica" charset="0"/>
              </a:rPr>
              <a:t>First bunched beam electron cooling for </a:t>
            </a:r>
            <a:br>
              <a:rPr lang="en-US" sz="2400" dirty="0">
                <a:solidFill>
                  <a:schemeClr val="tx1"/>
                </a:solidFill>
                <a:latin typeface="Helvetica" charset="0"/>
              </a:rPr>
            </a:br>
            <a:r>
              <a:rPr lang="en-US" sz="2400" dirty="0">
                <a:solidFill>
                  <a:schemeClr val="tx1"/>
                </a:solidFill>
                <a:latin typeface="Helvetica" charset="0"/>
              </a:rPr>
              <a:t>luminosity upgrade of “low” energy </a:t>
            </a:r>
            <a:br>
              <a:rPr lang="en-US" sz="2400" dirty="0">
                <a:solidFill>
                  <a:schemeClr val="tx1"/>
                </a:solidFill>
                <a:latin typeface="Helvetica" charset="0"/>
              </a:rPr>
            </a:br>
            <a:r>
              <a:rPr lang="en-US" sz="2400" dirty="0">
                <a:solidFill>
                  <a:schemeClr val="tx1"/>
                </a:solidFill>
                <a:latin typeface="Helvetica" charset="0"/>
              </a:rPr>
              <a:t>heavy ion collisions</a:t>
            </a:r>
            <a:endParaRPr lang="en-US" sz="800" dirty="0">
              <a:solidFill>
                <a:schemeClr val="tx1"/>
              </a:solidFill>
              <a:latin typeface="Helvetica" charset="0"/>
            </a:endParaRPr>
          </a:p>
          <a:p>
            <a:pPr eaLnBrk="1" hangingPunct="1">
              <a:defRPr/>
            </a:pPr>
            <a:endParaRPr lang="en-US" sz="800" dirty="0">
              <a:solidFill>
                <a:schemeClr val="tx1"/>
              </a:solidFill>
              <a:latin typeface="Helvetica" charset="0"/>
            </a:endParaRPr>
          </a:p>
          <a:p>
            <a:pPr>
              <a:defRPr/>
            </a:pPr>
            <a:r>
              <a:rPr lang="en-US" sz="2400" dirty="0">
                <a:latin typeface="Helvetica" charset="0"/>
              </a:rPr>
              <a:t>Experimental investigation of </a:t>
            </a:r>
            <a:br>
              <a:rPr lang="en-US" sz="2400" dirty="0">
                <a:latin typeface="Helvetica" charset="0"/>
              </a:rPr>
            </a:br>
            <a:r>
              <a:rPr lang="en-US" sz="2400" dirty="0">
                <a:latin typeface="Helvetica" charset="0"/>
              </a:rPr>
              <a:t>Coherent electron Cooling, </a:t>
            </a:r>
            <a:br>
              <a:rPr lang="en-US" sz="2400" dirty="0">
                <a:latin typeface="Helvetica" charset="0"/>
              </a:rPr>
            </a:br>
            <a:r>
              <a:rPr lang="en-US" sz="1800" dirty="0">
                <a:latin typeface="Helvetica" charset="0"/>
              </a:rPr>
              <a:t>(stochastic cooling with a 30 THz</a:t>
            </a:r>
            <a:br>
              <a:rPr lang="en-US" sz="1800" dirty="0">
                <a:latin typeface="Helvetica" charset="0"/>
              </a:rPr>
            </a:br>
            <a:r>
              <a:rPr lang="en-US" sz="1800" dirty="0">
                <a:latin typeface="Helvetica" charset="0"/>
              </a:rPr>
              <a:t>bandwidth)</a:t>
            </a:r>
            <a:endParaRPr lang="en-US" sz="2000" dirty="0">
              <a:latin typeface="Helvetica" charset="0"/>
            </a:endParaRPr>
          </a:p>
          <a:p>
            <a:pPr lvl="1">
              <a:defRPr/>
            </a:pPr>
            <a:r>
              <a:rPr lang="en-US" sz="2000" dirty="0">
                <a:solidFill>
                  <a:srgbClr val="0432FF"/>
                </a:solidFill>
                <a:latin typeface="Helvetica" charset="0"/>
              </a:rPr>
              <a:t>PCA demonstration in 2021/2022</a:t>
            </a:r>
          </a:p>
        </p:txBody>
      </p:sp>
    </p:spTree>
    <p:extLst>
      <p:ext uri="{BB962C8B-B14F-4D97-AF65-F5344CB8AC3E}">
        <p14:creationId xmlns:p14="http://schemas.microsoft.com/office/powerpoint/2010/main" val="2135134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8B011-8419-383C-75C3-F6C7C398A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5"/>
            <a:ext cx="11246427" cy="67500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charset="0"/>
                <a:ea typeface="ＭＳ Ｐゴシック" charset="0"/>
              </a:rPr>
              <a:t>High-intensity ion sources at BNL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B25F3-F859-E260-37C6-4C77DA7EE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91591"/>
            <a:ext cx="11049000" cy="474122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BNL Magnetron H</a:t>
            </a:r>
            <a:r>
              <a:rPr lang="en-US" baseline="30000" dirty="0"/>
              <a:t>-</a:t>
            </a:r>
            <a:r>
              <a:rPr lang="en-US" dirty="0"/>
              <a:t> source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Hydrogen plasma interacts with Cs-Mo surface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Highest H</a:t>
            </a:r>
            <a:r>
              <a:rPr lang="en-US" baseline="30000" dirty="0">
                <a:solidFill>
                  <a:srgbClr val="0432FF"/>
                </a:solidFill>
              </a:rPr>
              <a:t>-</a:t>
            </a:r>
            <a:r>
              <a:rPr lang="en-US" dirty="0">
                <a:solidFill>
                  <a:srgbClr val="0432FF"/>
                </a:solidFill>
              </a:rPr>
              <a:t> peak current (100 mA)</a:t>
            </a:r>
            <a:endParaRPr lang="en-US" sz="1700" dirty="0">
              <a:solidFill>
                <a:srgbClr val="0432FF"/>
              </a:solidFill>
            </a:endParaRP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dirty="0"/>
              <a:t>BNL Optically Pumped Polarized Ion Source (OPPIS)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Polarized electrons from optically pumped Rubidium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are used to generate polarized H</a:t>
            </a:r>
            <a:r>
              <a:rPr lang="en-US" baseline="30000" dirty="0">
                <a:solidFill>
                  <a:srgbClr val="0432FF"/>
                </a:solidFill>
              </a:rPr>
              <a:t>-</a:t>
            </a:r>
            <a:r>
              <a:rPr lang="en-US" dirty="0">
                <a:solidFill>
                  <a:srgbClr val="0432FF"/>
                </a:solidFill>
              </a:rPr>
              <a:t> ions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Highest intensity (1 mA) polarized (83%) H</a:t>
            </a:r>
            <a:r>
              <a:rPr lang="en-US" baseline="30000" dirty="0">
                <a:solidFill>
                  <a:srgbClr val="0432FF"/>
                </a:solidFill>
              </a:rPr>
              <a:t>-</a:t>
            </a:r>
            <a:r>
              <a:rPr lang="en-US" dirty="0">
                <a:solidFill>
                  <a:srgbClr val="0432FF"/>
                </a:solidFill>
              </a:rPr>
              <a:t> source</a:t>
            </a:r>
            <a:endParaRPr lang="en-US" sz="1700" dirty="0">
              <a:solidFill>
                <a:srgbClr val="0432FF"/>
              </a:solidFill>
            </a:endParaRP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dirty="0"/>
              <a:t>BNL Electron Beam Ion Source </a:t>
            </a:r>
            <a:r>
              <a:rPr lang="en-US" sz="2400" dirty="0"/>
              <a:t>(EBIS =&gt; Extended EBIS)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Intense electron beam inside high-field solenoid is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used to stepwise ionize heavy ions.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Reaches Au</a:t>
            </a:r>
            <a:r>
              <a:rPr lang="en-US" baseline="30000" dirty="0">
                <a:solidFill>
                  <a:srgbClr val="0432FF"/>
                </a:solidFill>
              </a:rPr>
              <a:t>32+</a:t>
            </a:r>
            <a:r>
              <a:rPr lang="en-US" dirty="0">
                <a:solidFill>
                  <a:srgbClr val="0432FF"/>
                </a:solidFill>
              </a:rPr>
              <a:t> after about 40 ms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Highest intensity EBIS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World’s most flexible ion source through coupling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to Laser Ion source (LION)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Upgraded with 2</a:t>
            </a:r>
            <a:r>
              <a:rPr lang="en-US" baseline="30000" dirty="0">
                <a:solidFill>
                  <a:srgbClr val="0432FF"/>
                </a:solidFill>
              </a:rPr>
              <a:t>nd</a:t>
            </a:r>
            <a:r>
              <a:rPr lang="en-US" dirty="0">
                <a:solidFill>
                  <a:srgbClr val="0432FF"/>
                </a:solidFill>
              </a:rPr>
              <a:t> solenoid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longer trap length + gas cell (also for pol. He-3)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4145C-B1A4-604D-A42A-4DE7568C8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Picture 6" descr="DCP_0304">
            <a:extLst>
              <a:ext uri="{FF2B5EF4-FFF2-40B4-BE49-F238E27FC236}">
                <a16:creationId xmlns:a16="http://schemas.microsoft.com/office/drawing/2014/main" id="{73EEDED4-C121-DB9D-7ACB-AF95894BC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7154" y="43388"/>
            <a:ext cx="3412563" cy="1993484"/>
          </a:xfrm>
          <a:prstGeom prst="rect">
            <a:avLst/>
          </a:prstGeom>
          <a:noFill/>
          <a:ln/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68E17798-7AF6-212D-0904-58F0E98AC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5616" y="2063149"/>
            <a:ext cx="3414101" cy="1649129"/>
          </a:xfrm>
          <a:prstGeom prst="rect">
            <a:avLst/>
          </a:prstGeom>
          <a:noFill/>
          <a:ln w="32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A77C8EE-57F1-8441-2E3C-B613B97C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616" y="3756019"/>
            <a:ext cx="3414101" cy="25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8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title"/>
          </p:nvPr>
        </p:nvSpPr>
        <p:spPr>
          <a:xfrm>
            <a:off x="457200" y="154572"/>
            <a:ext cx="11049000" cy="57905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</a:rPr>
              <a:t>High-intensity electron sources at BNL</a:t>
            </a:r>
            <a:endParaRPr dirty="0">
              <a:latin typeface="Helvetica" charset="0"/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601" y="944182"/>
            <a:ext cx="11569700" cy="339921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Active photocathode development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Bi-alkali antimonide cathodes with QE up to 9%</a:t>
            </a:r>
          </a:p>
          <a:p>
            <a:pPr>
              <a:defRPr/>
            </a:pPr>
            <a:r>
              <a:rPr lang="en-US" dirty="0"/>
              <a:t>DC photo-electron gun for LEReC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Built by Cornell and installed at RHIC IR2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350-400 kV operation</a:t>
            </a:r>
          </a:p>
          <a:p>
            <a:pPr lvl="1">
              <a:defRPr/>
            </a:pPr>
            <a:r>
              <a:rPr lang="en-US" sz="2100" dirty="0">
                <a:solidFill>
                  <a:srgbClr val="00B050"/>
                </a:solidFill>
              </a:rPr>
              <a:t>50 mA CW current demonstrated in 2022</a:t>
            </a:r>
            <a:r>
              <a:rPr lang="en-US" sz="2100" dirty="0">
                <a:solidFill>
                  <a:srgbClr val="0432FF"/>
                </a:solidFill>
              </a:rPr>
              <a:t>, plan for higher</a:t>
            </a:r>
          </a:p>
          <a:p>
            <a:pPr>
              <a:defRPr/>
            </a:pPr>
            <a:r>
              <a:rPr lang="en-US" dirty="0"/>
              <a:t>SRF photo-electron gun for CeC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High brightness: 1.56 MeV, 0.5 nC and 0.3 um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High bunch charge: up to 10 nC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CW operation at 80 kHz with little QE drop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High current operation limited by FPC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E7EFA1-32DF-9B45-B944-0CA7A9859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17364"/>
            <a:ext cx="10287000" cy="2640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2E62E-7974-8943-ADEF-AC3D089E1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028699"/>
            <a:ext cx="4914900" cy="3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5022-9AA1-6577-A1F1-9C3B8C5B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Career Award 2021</a:t>
            </a:r>
            <a:br>
              <a:rPr lang="en-US" dirty="0"/>
            </a:br>
            <a:r>
              <a:rPr lang="en-US" dirty="0"/>
              <a:t>Mengjia </a:t>
            </a:r>
            <a:r>
              <a:rPr lang="en-US" dirty="0" err="1"/>
              <a:t>Gaowei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E52E9-4707-DD1B-2813-D18F4B3DD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400" b="1" dirty="0"/>
              <a:t>“Cathode R&amp;D for high-intensity electron source </a:t>
            </a:r>
            <a:br>
              <a:rPr lang="en-US" sz="3400" b="1" dirty="0"/>
            </a:br>
            <a:r>
              <a:rPr lang="en-US" sz="3400" b="1" dirty="0"/>
              <a:t>in support of EIC”</a:t>
            </a:r>
          </a:p>
          <a:p>
            <a:endParaRPr lang="en-US" dirty="0"/>
          </a:p>
          <a:p>
            <a:r>
              <a:rPr lang="en-US" sz="3200" b="1" dirty="0"/>
              <a:t>Objectives: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Improve quantum efficiency with reproducible single crystal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photocathode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Upgrade the cathode growth chamber with offline characterization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capabilities by incorporating a reflection high energy electron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diffraction (RHEED)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Develop the capability to transfer cathodes between the initial growth chamber, the materials diagnostic tools and the chamber for high current damage analysis and emittance measurement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Test the traditionally grown and single crystal cathodes at high emission current ~ 100 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Evaluate various protective mechanisms including 2-D material encapsulation and nanostructure enhancement, for high current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DE9E1-8951-30AB-3472-A3DFD489D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1028" name="Picture 4" descr="Photo of Mengjia Gaowei">
            <a:extLst>
              <a:ext uri="{FF2B5EF4-FFF2-40B4-BE49-F238E27FC236}">
                <a16:creationId xmlns:a16="http://schemas.microsoft.com/office/drawing/2014/main" id="{86EF274C-5226-C922-1820-6384A1BC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646" y="176280"/>
            <a:ext cx="3081353" cy="388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28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80EC5-67EB-4E01-B5A8-1DE1C09D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60" y="982034"/>
            <a:ext cx="11192440" cy="5811907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BNL-JLab partnership with national and international contribution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sited at BNL - uses RHIC hadron complex</a:t>
            </a:r>
            <a:br>
              <a:rPr lang="en-US" sz="2000" dirty="0"/>
            </a:br>
            <a:r>
              <a:rPr lang="en-US" sz="2000" dirty="0"/>
              <a:t>CD-1 June 2021 (Conceptual Design complete, cost range), </a:t>
            </a:r>
            <a:br>
              <a:rPr lang="en-US" sz="2000" dirty="0"/>
            </a:br>
            <a:r>
              <a:rPr lang="en-US" sz="2000" dirty="0"/>
              <a:t>operation 2032 (planned)   </a:t>
            </a:r>
          </a:p>
          <a:p>
            <a:pPr marL="0" indent="0"/>
            <a:endParaRPr lang="en-US" sz="300" dirty="0"/>
          </a:p>
          <a:p>
            <a:r>
              <a:rPr lang="en-US" sz="2000" b="1" dirty="0"/>
              <a:t>Hadron storage Ring (RHIC Rings)</a:t>
            </a:r>
            <a:r>
              <a:rPr lang="en-US" sz="2000" dirty="0"/>
              <a:t> </a:t>
            </a:r>
            <a:r>
              <a:rPr lang="en-US" sz="2000" b="1" dirty="0"/>
              <a:t>40-275 GeV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(</a:t>
            </a:r>
            <a:r>
              <a:rPr lang="en-US" sz="1800" b="1" dirty="0">
                <a:solidFill>
                  <a:srgbClr val="00B050"/>
                </a:solidFill>
              </a:rPr>
              <a:t>existing</a:t>
            </a:r>
            <a:r>
              <a:rPr lang="en-US" sz="1800" dirty="0">
                <a:solidFill>
                  <a:srgbClr val="00B050"/>
                </a:solidFill>
              </a:rPr>
              <a:t>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1160 bunches, 1A beam current  (3x RHIC)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small vertical beam emittance 1.5 nm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strong cooling (coherent electron cooling)</a:t>
            </a:r>
            <a:endParaRPr lang="en-US" sz="500" dirty="0"/>
          </a:p>
          <a:p>
            <a:r>
              <a:rPr lang="en-US" sz="1800" b="1" dirty="0"/>
              <a:t>Electron storage ring 2.5–18 GeV</a:t>
            </a:r>
            <a:r>
              <a:rPr lang="en-US" sz="1800" dirty="0"/>
              <a:t> 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many bunches, large beam current, 2.5 A </a:t>
            </a:r>
            <a:r>
              <a:rPr lang="en-US" sz="1800" dirty="0">
                <a:sym typeface="Wingdings" panose="05000000000000000000" pitchFamily="2" charset="2"/>
              </a:rPr>
              <a:t> 9 MW S.R. 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SC RF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Full energy injection of polarized bunches</a:t>
            </a:r>
          </a:p>
          <a:p>
            <a:r>
              <a:rPr lang="en-US" sz="1800" b="1" dirty="0"/>
              <a:t>Electron rapid cycling synchrotron  0.4–</a:t>
            </a:r>
            <a:r>
              <a:rPr lang="en-US" sz="1800" dirty="0"/>
              <a:t>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1-2 Hz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Spin transparent due to high periodicity</a:t>
            </a:r>
            <a:endParaRPr lang="en-US" sz="500" dirty="0"/>
          </a:p>
          <a:p>
            <a:r>
              <a:rPr lang="en-US" sz="1800" b="1" dirty="0"/>
              <a:t>High luminosity interaction region(s) </a:t>
            </a:r>
            <a:r>
              <a:rPr lang="en-US" sz="1800" dirty="0"/>
              <a:t>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L = 10</a:t>
            </a:r>
            <a:r>
              <a:rPr lang="en-US" sz="1800" baseline="30000" dirty="0"/>
              <a:t>34 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Superconducting magnets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25 mrad full crossing angle with crab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Spin rotators (longitudinal spin)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Forward hadron instrumentation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E43C5-8DC9-4B15-A758-1B539F71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1FC24-658D-484E-9B3F-5AB82C1CD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17" y="772041"/>
            <a:ext cx="3771379" cy="2656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4419A2A-591D-4136-9983-42A98F67FF2C}"/>
              </a:ext>
            </a:extLst>
          </p:cNvPr>
          <p:cNvSpPr/>
          <p:nvPr/>
        </p:nvSpPr>
        <p:spPr>
          <a:xfrm>
            <a:off x="9905333" y="3083317"/>
            <a:ext cx="520504" cy="735610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73E8EF-6F67-B271-862B-A4632A5397A7}"/>
              </a:ext>
            </a:extLst>
          </p:cNvPr>
          <p:cNvSpPr txBox="1">
            <a:spLocks/>
          </p:cNvSpPr>
          <p:nvPr/>
        </p:nvSpPr>
        <p:spPr>
          <a:xfrm>
            <a:off x="432953" y="226576"/>
            <a:ext cx="11049000" cy="757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Electron-Ion Collider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C886D-6DAA-A7B4-0E1C-FB8ACA5ED343}"/>
              </a:ext>
            </a:extLst>
          </p:cNvPr>
          <p:cNvSpPr txBox="1"/>
          <p:nvPr/>
        </p:nvSpPr>
        <p:spPr>
          <a:xfrm>
            <a:off x="8304413" y="226576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Ferdinand Willeke et al.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4BBC7D-7460-8534-86DA-1F74C42BD45E}"/>
              </a:ext>
            </a:extLst>
          </p:cNvPr>
          <p:cNvGrpSpPr/>
          <p:nvPr/>
        </p:nvGrpSpPr>
        <p:grpSpPr>
          <a:xfrm>
            <a:off x="8050119" y="3802499"/>
            <a:ext cx="3859433" cy="2559508"/>
            <a:chOff x="8050119" y="3802499"/>
            <a:chExt cx="3859433" cy="25595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15C960-2099-4EE9-95C6-8AD89BB7F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0119" y="3802499"/>
              <a:ext cx="3859433" cy="25595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169733-634F-453A-A92A-595881FB1383}"/>
                </a:ext>
              </a:extLst>
            </p:cNvPr>
            <p:cNvSpPr txBox="1"/>
            <p:nvPr/>
          </p:nvSpPr>
          <p:spPr>
            <a:xfrm>
              <a:off x="9698695" y="4413127"/>
              <a:ext cx="765120" cy="40011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EIC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7A98E7C-FED1-CAA2-DFCB-0C46E0D1A0D2}"/>
              </a:ext>
            </a:extLst>
          </p:cNvPr>
          <p:cNvSpPr txBox="1"/>
          <p:nvPr/>
        </p:nvSpPr>
        <p:spPr>
          <a:xfrm>
            <a:off x="9753600" y="1394242"/>
            <a:ext cx="916853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 RHIC</a:t>
            </a:r>
          </a:p>
        </p:txBody>
      </p:sp>
    </p:spTree>
    <p:extLst>
      <p:ext uri="{BB962C8B-B14F-4D97-AF65-F5344CB8AC3E}">
        <p14:creationId xmlns:p14="http://schemas.microsoft.com/office/powerpoint/2010/main" val="1080270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47" y="35505"/>
            <a:ext cx="11227565" cy="783737"/>
          </a:xfrm>
        </p:spPr>
        <p:txBody>
          <a:bodyPr>
            <a:normAutofit/>
          </a:bodyPr>
          <a:lstStyle/>
          <a:p>
            <a:r>
              <a:rPr lang="en-US" dirty="0"/>
              <a:t>BNL Collider-Accelerator Department (C-AD)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097" y="1174073"/>
            <a:ext cx="7789711" cy="4990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11AA6D-A428-55AB-B72D-5F0C7139AF0A}"/>
              </a:ext>
            </a:extLst>
          </p:cNvPr>
          <p:cNvSpPr txBox="1"/>
          <p:nvPr/>
        </p:nvSpPr>
        <p:spPr>
          <a:xfrm>
            <a:off x="396780" y="888910"/>
            <a:ext cx="3914854" cy="59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C-AD designs, improves and </a:t>
            </a:r>
            <a:br>
              <a:rPr lang="en-US" sz="2000" dirty="0"/>
            </a:br>
            <a:r>
              <a:rPr lang="en-US" sz="2000" dirty="0"/>
              <a:t>operates particle accelerators for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basic research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1600" dirty="0"/>
              <a:t>   RHIC (=&gt; EIC)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isotope production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1600" dirty="0"/>
              <a:t>   LINAC/BLIP, Cyclotron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space radiation testing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</a:t>
            </a:r>
            <a:r>
              <a:rPr lang="en-US" sz="1600" dirty="0"/>
              <a:t> Tandem, Booster/NSRL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industrial applications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1600" dirty="0"/>
              <a:t>    Tandem</a:t>
            </a: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sz="2000" dirty="0"/>
              <a:t>The department requires a wide</a:t>
            </a:r>
            <a:br>
              <a:rPr lang="en-US" sz="2000" dirty="0"/>
            </a:br>
            <a:r>
              <a:rPr lang="en-US" sz="2000" dirty="0"/>
              <a:t>range of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accelerator science &amp;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engineering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  </a:t>
            </a:r>
            <a:r>
              <a:rPr lang="en-US" sz="1600" dirty="0"/>
              <a:t>mechanical, vacuum, cryogenic,</a:t>
            </a:r>
            <a:br>
              <a:rPr lang="en-US" sz="1600" dirty="0"/>
            </a:br>
            <a:r>
              <a:rPr lang="en-US" sz="1600" dirty="0"/>
              <a:t>  electrical, radio frequency, civil, </a:t>
            </a:r>
            <a:br>
              <a:rPr lang="en-US" sz="1600" dirty="0"/>
            </a:br>
            <a:r>
              <a:rPr lang="en-US" sz="1600" dirty="0"/>
              <a:t>  controls, instrumentation, laser, </a:t>
            </a:r>
            <a:br>
              <a:rPr lang="en-US" sz="1600" dirty="0"/>
            </a:br>
            <a:r>
              <a:rPr lang="en-US" sz="1600" dirty="0"/>
              <a:t>  computer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technicians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accelerator operations, safety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and administrative staff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EF3CC-F929-3333-FDE3-E3417465EA22}"/>
              </a:ext>
            </a:extLst>
          </p:cNvPr>
          <p:cNvSpPr txBox="1"/>
          <p:nvPr/>
        </p:nvSpPr>
        <p:spPr>
          <a:xfrm>
            <a:off x="6418044" y="1970213"/>
            <a:ext cx="4326827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Relativistic Heavy Ion Collider (RHIC)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=&gt; Electron-Ion Collider (EIC)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26CAD-DE65-EFA8-C1E4-F49D22C2904B}"/>
              </a:ext>
            </a:extLst>
          </p:cNvPr>
          <p:cNvSpPr txBox="1"/>
          <p:nvPr/>
        </p:nvSpPr>
        <p:spPr>
          <a:xfrm>
            <a:off x="5428286" y="3332101"/>
            <a:ext cx="3153171" cy="3077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NASA Space Radiation Lab (NSRL)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96AB9-7DFB-FE52-AC1E-BFE114C85926}"/>
              </a:ext>
            </a:extLst>
          </p:cNvPr>
          <p:cNvSpPr txBox="1"/>
          <p:nvPr/>
        </p:nvSpPr>
        <p:spPr>
          <a:xfrm>
            <a:off x="10663699" y="5289550"/>
            <a:ext cx="956801" cy="3077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Tandems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86498-8C3F-CCE1-43BB-9EDE9A5847FF}"/>
              </a:ext>
            </a:extLst>
          </p:cNvPr>
          <p:cNvSpPr txBox="1"/>
          <p:nvPr/>
        </p:nvSpPr>
        <p:spPr>
          <a:xfrm>
            <a:off x="4311634" y="4063216"/>
            <a:ext cx="2233304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Brookhaven LINAC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Isotope Producer (BLIP)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F938E-8BE7-CF50-2C1E-D110E626F14A}"/>
              </a:ext>
            </a:extLst>
          </p:cNvPr>
          <p:cNvSpPr txBox="1"/>
          <p:nvPr/>
        </p:nvSpPr>
        <p:spPr>
          <a:xfrm>
            <a:off x="9217040" y="5683927"/>
            <a:ext cx="1019831" cy="3077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Cyclotron</a:t>
            </a:r>
          </a:p>
        </p:txBody>
      </p:sp>
    </p:spTree>
    <p:extLst>
      <p:ext uri="{BB962C8B-B14F-4D97-AF65-F5344CB8AC3E}">
        <p14:creationId xmlns:p14="http://schemas.microsoft.com/office/powerpoint/2010/main" val="3290699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D1E90E-87E8-C14C-8E9D-E92A96888B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66671" y="136246"/>
            <a:ext cx="6837437" cy="539518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Nuclear &amp; Particle Physics at BNL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B0E1BF6-8049-0D47-BC6B-C6E928B18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4786" y="2620408"/>
            <a:ext cx="2198986" cy="152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mv="urn:schemas-microsoft-com:mac:vml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mv="urn:schemas-microsoft-com:mac:vml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5422A7-609A-5A4F-86FF-CC781C26B45B}"/>
              </a:ext>
            </a:extLst>
          </p:cNvPr>
          <p:cNvSpPr txBox="1"/>
          <p:nvPr/>
        </p:nvSpPr>
        <p:spPr>
          <a:xfrm>
            <a:off x="967603" y="4116621"/>
            <a:ext cx="1871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BLIP: Medical Isotopes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A70A2-A718-3745-BF17-19AA6F0C1F01}"/>
              </a:ext>
            </a:extLst>
          </p:cNvPr>
          <p:cNvSpPr txBox="1"/>
          <p:nvPr/>
        </p:nvSpPr>
        <p:spPr>
          <a:xfrm>
            <a:off x="667136" y="5974607"/>
            <a:ext cx="2171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NASA Space Radiation Lab</a:t>
            </a:r>
          </a:p>
        </p:txBody>
      </p:sp>
      <p:pic>
        <p:nvPicPr>
          <p:cNvPr id="14" name="Picture 13" descr="0803012_05.tif">
            <a:extLst>
              <a:ext uri="{FF2B5EF4-FFF2-40B4-BE49-F238E27FC236}">
                <a16:creationId xmlns:a16="http://schemas.microsoft.com/office/drawing/2014/main" id="{96FB5904-882A-FC4D-82DB-0A8B13573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784" y="2663748"/>
            <a:ext cx="2419534" cy="150527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A7C8622-5357-CE42-81E3-D9721947570A}"/>
              </a:ext>
            </a:extLst>
          </p:cNvPr>
          <p:cNvGrpSpPr/>
          <p:nvPr/>
        </p:nvGrpSpPr>
        <p:grpSpPr>
          <a:xfrm>
            <a:off x="3588770" y="4284771"/>
            <a:ext cx="2874748" cy="1464020"/>
            <a:chOff x="414518" y="2237579"/>
            <a:chExt cx="8291146" cy="27557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4285CA-F889-AD48-97D7-1AB75A62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518" y="2237579"/>
              <a:ext cx="8291146" cy="275570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4B2FFB-C26D-F14A-9754-CB160FC0AD5C}"/>
                </a:ext>
              </a:extLst>
            </p:cNvPr>
            <p:cNvSpPr txBox="1"/>
            <p:nvPr/>
          </p:nvSpPr>
          <p:spPr bwMode="auto">
            <a:xfrm>
              <a:off x="929428" y="2400028"/>
              <a:ext cx="7425543" cy="594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mv="urn:schemas-microsoft-com:mac:vml" xmlns:mc="http://schemas.openxmlformats.org/markup-compatibility/2006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mv="urn:schemas-microsoft-com:mac:vml" xmlns:mc="http://schemas.openxmlformats.org/markup-compatibility/2006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 b="1">
                  <a:latin typeface="Helvetica"/>
                  <a:cs typeface="Helvetica"/>
                </a:rPr>
                <a:t>Long Baseline Neutrino Experiment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54BFA7A-5BDD-EA4A-BCF1-EE8F8E328758}"/>
              </a:ext>
            </a:extLst>
          </p:cNvPr>
          <p:cNvSpPr txBox="1"/>
          <p:nvPr/>
        </p:nvSpPr>
        <p:spPr>
          <a:xfrm>
            <a:off x="7605661" y="4006083"/>
            <a:ext cx="1239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ATLAS @ LHC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6F0F0-9EDA-4A72-B9BA-2F58B07765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29" b="53289"/>
          <a:stretch/>
        </p:blipFill>
        <p:spPr>
          <a:xfrm>
            <a:off x="8134324" y="1045925"/>
            <a:ext cx="3364375" cy="1636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750A25-CCCC-4A85-A8FD-1D510D1C6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753" y="2919594"/>
            <a:ext cx="1711948" cy="12812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7FB292-D4B8-4A56-A5D9-85F615A0254A}"/>
              </a:ext>
            </a:extLst>
          </p:cNvPr>
          <p:cNvSpPr txBox="1"/>
          <p:nvPr/>
        </p:nvSpPr>
        <p:spPr>
          <a:xfrm>
            <a:off x="9833021" y="4331286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Rubin Observatory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3E64DF-5C2E-4957-9C23-C1BB05DD9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330" y="4393620"/>
            <a:ext cx="2765955" cy="13353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06CABE-40E3-4FD4-A3C8-AFDB3D97F3AC}"/>
              </a:ext>
            </a:extLst>
          </p:cNvPr>
          <p:cNvSpPr txBox="1"/>
          <p:nvPr/>
        </p:nvSpPr>
        <p:spPr>
          <a:xfrm>
            <a:off x="7416338" y="5889833"/>
            <a:ext cx="1774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Belle II at </a:t>
            </a:r>
            <a:r>
              <a:rPr lang="en-US" sz="1200" b="1" dirty="0" err="1"/>
              <a:t>SuperKEKB</a:t>
            </a:r>
            <a:endParaRPr lang="en-US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1BAA3A-4B7B-4840-95F3-687942DCF7EF}"/>
              </a:ext>
            </a:extLst>
          </p:cNvPr>
          <p:cNvSpPr txBox="1"/>
          <p:nvPr/>
        </p:nvSpPr>
        <p:spPr>
          <a:xfrm>
            <a:off x="8721876" y="657122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Electron-Ion Collider</a:t>
            </a:r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9338DE9F-7554-964E-A091-E56194D88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301" y="680444"/>
            <a:ext cx="2815103" cy="1803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C9D004-6F85-A542-ADDB-48562868AB92}"/>
              </a:ext>
            </a:extLst>
          </p:cNvPr>
          <p:cNvSpPr/>
          <p:nvPr/>
        </p:nvSpPr>
        <p:spPr>
          <a:xfrm>
            <a:off x="4733787" y="731063"/>
            <a:ext cx="2724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To understand sub-atomic world deeper and deeper</a:t>
            </a:r>
          </a:p>
        </p:txBody>
      </p:sp>
      <p:pic>
        <p:nvPicPr>
          <p:cNvPr id="26" name="图像" descr="图像">
            <a:extLst>
              <a:ext uri="{FF2B5EF4-FFF2-40B4-BE49-F238E27FC236}">
                <a16:creationId xmlns:a16="http://schemas.microsoft.com/office/drawing/2014/main" id="{C76DC1D6-A864-C348-859E-720530A299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5657" y="1381751"/>
            <a:ext cx="2568545" cy="1131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图像" descr="图像">
            <a:extLst>
              <a:ext uri="{FF2B5EF4-FFF2-40B4-BE49-F238E27FC236}">
                <a16:creationId xmlns:a16="http://schemas.microsoft.com/office/drawing/2014/main" id="{CC66CD86-4AFD-7042-9044-066101AEE6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7764" y="2685947"/>
            <a:ext cx="1809024" cy="12638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D9CD27-79E2-0047-A933-57A8C0029601}"/>
              </a:ext>
            </a:extLst>
          </p:cNvPr>
          <p:cNvSpPr/>
          <p:nvPr/>
        </p:nvSpPr>
        <p:spPr>
          <a:xfrm>
            <a:off x="3213317" y="2746685"/>
            <a:ext cx="20228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Develop unique technologies to answer fundamental questions in nature and for applications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25ECA-A7BD-F848-1FDE-2464649172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7821" y="4608285"/>
            <a:ext cx="2240060" cy="14640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6B1F91-C57A-C2AB-8B22-9A7DC1F08B99}"/>
              </a:ext>
            </a:extLst>
          </p:cNvPr>
          <p:cNvSpPr txBox="1"/>
          <p:nvPr/>
        </p:nvSpPr>
        <p:spPr>
          <a:xfrm>
            <a:off x="9816511" y="6235131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/>
              <a:t>LuSEE</a:t>
            </a:r>
            <a:r>
              <a:rPr lang="en-US" sz="1200" b="1" dirty="0"/>
              <a:t>-Night mission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E53841-D41D-8809-9FA6-7E9C8B743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93" y="4374131"/>
            <a:ext cx="2274605" cy="15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26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47" y="35505"/>
            <a:ext cx="11227565" cy="783737"/>
          </a:xfrm>
        </p:spPr>
        <p:txBody>
          <a:bodyPr>
            <a:normAutofit/>
          </a:bodyPr>
          <a:lstStyle/>
          <a:p>
            <a:r>
              <a:rPr lang="en-US" dirty="0"/>
              <a:t>BNL Collider-Accelerator Department (C-AD)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097" y="1174073"/>
            <a:ext cx="7789711" cy="4990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11AA6D-A428-55AB-B72D-5F0C7139AF0A}"/>
              </a:ext>
            </a:extLst>
          </p:cNvPr>
          <p:cNvSpPr txBox="1"/>
          <p:nvPr/>
        </p:nvSpPr>
        <p:spPr>
          <a:xfrm>
            <a:off x="396780" y="888910"/>
            <a:ext cx="3914854" cy="59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C-AD designs, improves and </a:t>
            </a:r>
            <a:br>
              <a:rPr lang="en-US" sz="2000" dirty="0"/>
            </a:br>
            <a:r>
              <a:rPr lang="en-US" sz="2000" dirty="0"/>
              <a:t>operates particle accelerators for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basic research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1600" dirty="0"/>
              <a:t>   RHIC (=&gt; EIC)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isotope production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1600" dirty="0"/>
              <a:t>   LINAC/BLIP, Cyclotron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space radiation testing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</a:t>
            </a:r>
            <a:r>
              <a:rPr lang="en-US" sz="1600" dirty="0"/>
              <a:t> Tandem, Booster/NSRL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industrial applications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1600" dirty="0"/>
              <a:t>    Tandem</a:t>
            </a: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sz="2000" dirty="0"/>
              <a:t>The department requires a wide</a:t>
            </a:r>
            <a:br>
              <a:rPr lang="en-US" sz="2000" dirty="0"/>
            </a:br>
            <a:r>
              <a:rPr lang="en-US" sz="2000" dirty="0"/>
              <a:t>range of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accelerator science &amp;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engineering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  </a:t>
            </a:r>
            <a:r>
              <a:rPr lang="en-US" sz="1600" dirty="0"/>
              <a:t>mechanical, vacuum, cryogenic,</a:t>
            </a:r>
            <a:br>
              <a:rPr lang="en-US" sz="1600" dirty="0"/>
            </a:br>
            <a:r>
              <a:rPr lang="en-US" sz="1600" dirty="0"/>
              <a:t>  electrical, radio frequency, civil, </a:t>
            </a:r>
            <a:br>
              <a:rPr lang="en-US" sz="1600" dirty="0"/>
            </a:br>
            <a:r>
              <a:rPr lang="en-US" sz="1600" dirty="0"/>
              <a:t>  controls, instrumentation, laser, </a:t>
            </a:r>
            <a:br>
              <a:rPr lang="en-US" sz="1600" dirty="0"/>
            </a:br>
            <a:r>
              <a:rPr lang="en-US" sz="1600" dirty="0"/>
              <a:t>  computer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technicians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accelerator operations, safety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and administrative staff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EF3CC-F929-3333-FDE3-E3417465EA22}"/>
              </a:ext>
            </a:extLst>
          </p:cNvPr>
          <p:cNvSpPr txBox="1"/>
          <p:nvPr/>
        </p:nvSpPr>
        <p:spPr>
          <a:xfrm>
            <a:off x="6418044" y="1970213"/>
            <a:ext cx="4326827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Relativistic Heavy Ion Collider (RHIC)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=&gt; Electron-Ion Collider (EIC)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26CAD-DE65-EFA8-C1E4-F49D22C2904B}"/>
              </a:ext>
            </a:extLst>
          </p:cNvPr>
          <p:cNvSpPr txBox="1"/>
          <p:nvPr/>
        </p:nvSpPr>
        <p:spPr>
          <a:xfrm>
            <a:off x="5428286" y="3332101"/>
            <a:ext cx="3153171" cy="3077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NASA Space Radiation Lab (NSRL)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96AB9-7DFB-FE52-AC1E-BFE114C85926}"/>
              </a:ext>
            </a:extLst>
          </p:cNvPr>
          <p:cNvSpPr txBox="1"/>
          <p:nvPr/>
        </p:nvSpPr>
        <p:spPr>
          <a:xfrm>
            <a:off x="10663699" y="5289550"/>
            <a:ext cx="956801" cy="3077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Tandems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86498-8C3F-CCE1-43BB-9EDE9A5847FF}"/>
              </a:ext>
            </a:extLst>
          </p:cNvPr>
          <p:cNvSpPr txBox="1"/>
          <p:nvPr/>
        </p:nvSpPr>
        <p:spPr>
          <a:xfrm>
            <a:off x="4311634" y="4063216"/>
            <a:ext cx="2233304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Brookhaven LINAC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Isotope Producer (BLIP)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F938E-8BE7-CF50-2C1E-D110E626F14A}"/>
              </a:ext>
            </a:extLst>
          </p:cNvPr>
          <p:cNvSpPr txBox="1"/>
          <p:nvPr/>
        </p:nvSpPr>
        <p:spPr>
          <a:xfrm>
            <a:off x="9217040" y="5683927"/>
            <a:ext cx="1019831" cy="3077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Cyclotron</a:t>
            </a:r>
          </a:p>
        </p:txBody>
      </p:sp>
    </p:spTree>
    <p:extLst>
      <p:ext uri="{BB962C8B-B14F-4D97-AF65-F5344CB8AC3E}">
        <p14:creationId xmlns:p14="http://schemas.microsoft.com/office/powerpoint/2010/main" val="3174349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25949-6439-3A42-A220-90E06CE00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35310"/>
          </a:xfrm>
        </p:spPr>
        <p:txBody>
          <a:bodyPr>
            <a:normAutofit/>
          </a:bodyPr>
          <a:lstStyle/>
          <a:p>
            <a:r>
              <a:rPr lang="en-US" dirty="0"/>
              <a:t>Collider-Accelerator Department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1142-4518-294D-A2F1-89670E142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01167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Mission: Design, develop, commission and operate state-of-the-art accelerators to carry out accelerator-based experiments in an environmentally responsible and safe manner. Perform accelerator R&amp;D towards the next generation of accelerator facilities and accelerator applications in support of national needs.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FY2022: 402 head,  398 FTE (318 RHIC)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Significant legacy infrastructure issues (AGS started operation in 1960) are being addressed through continuous renovation and replacement of obsolete equipment.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7059B-79AC-574D-B65F-3C9B5A8E7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F0650-8FE1-5B48-8646-6F558085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995" y="3985625"/>
            <a:ext cx="9115036" cy="23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9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D7F1C-4E71-5543-9BCF-B1E827D5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508EAC-F550-EF4F-8E2F-F760D43E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5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pic>
        <p:nvPicPr>
          <p:cNvPr id="4" name="Picture 3" descr="CAD_Arial.jpg">
            <a:extLst>
              <a:ext uri="{FF2B5EF4-FFF2-40B4-BE49-F238E27FC236}">
                <a16:creationId xmlns:a16="http://schemas.microsoft.com/office/drawing/2014/main" id="{49DCE999-580D-A846-BB99-575F3A3CF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91CFA5-598F-5C42-B68A-EA3CA6B345DD}"/>
              </a:ext>
            </a:extLst>
          </p:cNvPr>
          <p:cNvSpPr txBox="1"/>
          <p:nvPr/>
        </p:nvSpPr>
        <p:spPr>
          <a:xfrm>
            <a:off x="1649520" y="15810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0D34CC-B5FF-D847-B19D-260F41948C9D}"/>
              </a:ext>
            </a:extLst>
          </p:cNvPr>
          <p:cNvSpPr txBox="1"/>
          <p:nvPr/>
        </p:nvSpPr>
        <p:spPr>
          <a:xfrm>
            <a:off x="6096000" y="3200400"/>
            <a:ext cx="457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Start of operation 	: 2000 </a:t>
            </a:r>
          </a:p>
          <a:p>
            <a:pPr algn="l"/>
            <a:r>
              <a:rPr lang="en-US" dirty="0"/>
              <a:t>Circumference   	: 3.8 km</a:t>
            </a:r>
          </a:p>
          <a:p>
            <a:r>
              <a:rPr lang="en-US" dirty="0"/>
              <a:t>Max dipole field	: 3.5 T</a:t>
            </a:r>
            <a:br>
              <a:rPr lang="en-US" dirty="0"/>
            </a:br>
            <a:r>
              <a:rPr lang="en-US" dirty="0"/>
              <a:t>Species          	: p</a:t>
            </a:r>
            <a:r>
              <a:rPr lang="en-US" dirty="0">
                <a:latin typeface="Wingdings 3" charset="2"/>
                <a:cs typeface="Wingdings 3" charset="2"/>
              </a:rPr>
              <a:t>h</a:t>
            </a:r>
            <a:r>
              <a:rPr lang="en-US" dirty="0"/>
              <a:t> to U </a:t>
            </a:r>
            <a:r>
              <a:rPr lang="en-US" sz="1600" dirty="0"/>
              <a:t>(incl. asymmetric)</a:t>
            </a:r>
            <a:br>
              <a:rPr lang="en-US" sz="1600" dirty="0"/>
            </a:br>
            <a:r>
              <a:rPr lang="en-US" dirty="0"/>
              <a:t>Energy               	: Au  100 GeV/nucleon</a:t>
            </a:r>
            <a:br>
              <a:rPr lang="en-US" dirty="0"/>
            </a:br>
            <a:r>
              <a:rPr lang="en-US" dirty="0"/>
              <a:t>	   	: p</a:t>
            </a:r>
            <a:r>
              <a:rPr lang="en-US" dirty="0">
                <a:latin typeface="Wingdings 3" charset="2"/>
                <a:cs typeface="Wingdings 3" charset="2"/>
              </a:rPr>
              <a:t>h</a:t>
            </a:r>
            <a:r>
              <a:rPr lang="en-US" dirty="0"/>
              <a:t>  255 GeV</a:t>
            </a:r>
          </a:p>
          <a:p>
            <a:r>
              <a:rPr lang="en-US" dirty="0"/>
              <a:t>Max p</a:t>
            </a:r>
            <a:r>
              <a:rPr lang="en-US" dirty="0">
                <a:latin typeface="Wingdings 3" charset="2"/>
                <a:cs typeface="Wingdings 3" charset="2"/>
              </a:rPr>
              <a:t>h</a:t>
            </a:r>
            <a:r>
              <a:rPr lang="en-US" dirty="0"/>
              <a:t>–p</a:t>
            </a:r>
            <a:r>
              <a:rPr lang="en-US" dirty="0">
                <a:latin typeface="Wingdings 3" charset="2"/>
                <a:cs typeface="Wingdings 3" charset="2"/>
              </a:rPr>
              <a:t>h</a:t>
            </a:r>
            <a:r>
              <a:rPr lang="en-US" dirty="0"/>
              <a:t>  L	: 2.67x10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</a:p>
          <a:p>
            <a:r>
              <a:rPr lang="en-US" dirty="0"/>
              <a:t>Experiments	: STAR, sPHENIX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86BE0-65A5-6C4D-A39E-8FD12CC2093A}"/>
              </a:ext>
            </a:extLst>
          </p:cNvPr>
          <p:cNvSpPr txBox="1"/>
          <p:nvPr/>
        </p:nvSpPr>
        <p:spPr>
          <a:xfrm>
            <a:off x="1674060" y="2362201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high intensity H</a:t>
            </a:r>
            <a:r>
              <a:rPr lang="en-US" sz="1200" baseline="30000" dirty="0">
                <a:solidFill>
                  <a:srgbClr val="FFFF00"/>
                </a:solidFill>
              </a:rPr>
              <a:t>–</a:t>
            </a:r>
            <a:br>
              <a:rPr lang="en-US" sz="1200" dirty="0">
                <a:solidFill>
                  <a:srgbClr val="FFFF00"/>
                </a:solidFill>
              </a:rPr>
            </a:br>
            <a:r>
              <a:rPr lang="en-US" sz="1200" dirty="0">
                <a:solidFill>
                  <a:srgbClr val="FFFF00"/>
                </a:solidFill>
              </a:rPr>
              <a:t>polarized H</a:t>
            </a:r>
            <a:r>
              <a:rPr lang="en-US" sz="1200" baseline="30000" dirty="0">
                <a:solidFill>
                  <a:srgbClr val="FFFF00"/>
                </a:solidFill>
              </a:rPr>
              <a:t> – 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6E621-A03A-904E-A03E-A474D6CF5A1E}"/>
              </a:ext>
            </a:extLst>
          </p:cNvPr>
          <p:cNvSpPr txBox="1"/>
          <p:nvPr/>
        </p:nvSpPr>
        <p:spPr>
          <a:xfrm>
            <a:off x="2836732" y="2923402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He to U</a:t>
            </a:r>
            <a:r>
              <a:rPr lang="en-US" sz="1200" baseline="30000" dirty="0">
                <a:solidFill>
                  <a:srgbClr val="FFFF00"/>
                </a:solidFill>
              </a:rPr>
              <a:t> 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7AB36-67BC-4A4D-B48A-293DFEBD0FA6}"/>
              </a:ext>
            </a:extLst>
          </p:cNvPr>
          <p:cNvSpPr txBox="1"/>
          <p:nvPr/>
        </p:nvSpPr>
        <p:spPr>
          <a:xfrm>
            <a:off x="9335230" y="5723484"/>
            <a:ext cx="1331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p to Au (backup)</a:t>
            </a:r>
            <a:r>
              <a:rPr lang="en-US" sz="1200" baseline="30000" dirty="0">
                <a:solidFill>
                  <a:srgbClr val="FFFF00"/>
                </a:solidFill>
              </a:rPr>
              <a:t> 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69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HIC Summary">
            <a:extLst>
              <a:ext uri="{FF2B5EF4-FFF2-40B4-BE49-F238E27FC236}">
                <a16:creationId xmlns:a16="http://schemas.microsoft.com/office/drawing/2014/main" id="{8CAE9D3D-284A-E1F6-6A97-3BA86CFD7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95" y="897996"/>
            <a:ext cx="8028075" cy="58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85C46-ADB6-4F41-8095-D97BB271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18" y="132899"/>
            <a:ext cx="11049000" cy="48395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RHIC – study of QGP requires flexibility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E7110-9EB0-8647-B47B-54598E5B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21BC0-1F05-4246-9A91-A3698F41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6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182942-BE22-374C-B454-31DD5F5F2DF5}"/>
              </a:ext>
            </a:extLst>
          </p:cNvPr>
          <p:cNvGrpSpPr/>
          <p:nvPr/>
        </p:nvGrpSpPr>
        <p:grpSpPr>
          <a:xfrm>
            <a:off x="1524001" y="6343049"/>
            <a:ext cx="3407343" cy="486407"/>
            <a:chOff x="0" y="6343048"/>
            <a:chExt cx="3407343" cy="4864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A11F81-73A5-3C43-A2CA-C2A958CE92EA}"/>
                </a:ext>
              </a:extLst>
            </p:cNvPr>
            <p:cNvSpPr txBox="1"/>
            <p:nvPr/>
          </p:nvSpPr>
          <p:spPr>
            <a:xfrm>
              <a:off x="0" y="6429345"/>
              <a:ext cx="295144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FF0000"/>
                  </a:solidFill>
                </a:rPr>
                <a:t>nominal injection energy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AD09463-E717-8148-9C97-994D7A436F7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64821" y="6343048"/>
              <a:ext cx="542522" cy="238226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93D84D-D3A6-5241-A314-5BF7EF81F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32" y="2013374"/>
            <a:ext cx="2706757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4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67F6F9B0-F8F0-0436-C271-A0AB6C96D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876" y="2435759"/>
            <a:ext cx="3735614" cy="379671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8BE193BF-FFDB-585D-8043-FDA6D8DC3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490" y="2458309"/>
            <a:ext cx="3735614" cy="3779254"/>
          </a:xfrm>
          <a:prstGeom prst="rect">
            <a:avLst/>
          </a:prstGeom>
        </p:spPr>
      </p:pic>
      <p:pic>
        <p:nvPicPr>
          <p:cNvPr id="10" name="Picture 2" descr="RHIC&#10;      luminosity PP">
            <a:extLst>
              <a:ext uri="{FF2B5EF4-FFF2-40B4-BE49-F238E27FC236}">
                <a16:creationId xmlns:a16="http://schemas.microsoft.com/office/drawing/2014/main" id="{29774D2C-2A46-A981-C3AC-0EAAA4B3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3" y="2314814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EE6278-7996-FD4F-282E-6C899783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29472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</a:rPr>
              <a:t>RHIC Integrated Luminosity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C3949C-869F-B9F3-3476-E2B83842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96BA1EE-42A1-6685-004E-98BDF73C8B31}"/>
              </a:ext>
            </a:extLst>
          </p:cNvPr>
          <p:cNvSpPr txBox="1">
            <a:spLocks/>
          </p:cNvSpPr>
          <p:nvPr/>
        </p:nvSpPr>
        <p:spPr>
          <a:xfrm>
            <a:off x="355600" y="1273629"/>
            <a:ext cx="11684000" cy="56870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>
                <a:latin typeface="Helvetica" charset="0"/>
              </a:rPr>
              <a:t>Dramatic increase of RHIC performance as a result of ongoing accelerator R&amp;D, accelerator improvements, and replacement of obsolete technology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23B8EF-F187-D40F-6FF2-50C3FA441DDB}"/>
              </a:ext>
            </a:extLst>
          </p:cNvPr>
          <p:cNvSpPr txBox="1"/>
          <p:nvPr/>
        </p:nvSpPr>
        <p:spPr>
          <a:xfrm>
            <a:off x="4690225" y="2171789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10 min for same </a:t>
            </a:r>
            <a:br>
              <a:rPr lang="en-US" dirty="0"/>
            </a:br>
            <a:r>
              <a:rPr lang="en-US" dirty="0"/>
              <a:t>number of collisions</a:t>
            </a:r>
            <a:br>
              <a:rPr lang="en-US" dirty="0"/>
            </a:br>
            <a:r>
              <a:rPr lang="en-US" dirty="0"/>
              <a:t>as in all of 2000 </a:t>
            </a:r>
          </a:p>
        </p:txBody>
      </p:sp>
    </p:spTree>
    <p:extLst>
      <p:ext uri="{BB962C8B-B14F-4D97-AF65-F5344CB8AC3E}">
        <p14:creationId xmlns:p14="http://schemas.microsoft.com/office/powerpoint/2010/main" val="3120147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" y="228599"/>
            <a:ext cx="11539166" cy="736427"/>
          </a:xfrm>
        </p:spPr>
        <p:txBody>
          <a:bodyPr>
            <a:noAutofit/>
          </a:bodyPr>
          <a:lstStyle/>
          <a:p>
            <a:r>
              <a:rPr lang="en-US" sz="2400" dirty="0"/>
              <a:t>RHIC Beam Energy Scan – exploration of the nuclear phase diagram</a:t>
            </a:r>
            <a:br>
              <a:rPr lang="en-US" sz="2400" dirty="0"/>
            </a:br>
            <a:r>
              <a:rPr lang="en-US" sz="2400" dirty="0"/>
              <a:t>   </a:t>
            </a:r>
            <a:r>
              <a:rPr lang="en-US" sz="2400" b="0" dirty="0">
                <a:solidFill>
                  <a:srgbClr val="FF0000"/>
                </a:solidFill>
              </a:rPr>
              <a:t>beam energies down to ~40% of nominal injection energy, far outside design</a:t>
            </a:r>
            <a:endParaRPr lang="en-US" sz="4000" b="0" dirty="0">
              <a:solidFill>
                <a:srgbClr val="FF0000"/>
              </a:solidFill>
            </a:endParaRPr>
          </a:p>
        </p:txBody>
      </p:sp>
      <p:pic>
        <p:nvPicPr>
          <p:cNvPr id="3" name="Picture 2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86" y="1173891"/>
            <a:ext cx="8634226" cy="5222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52148" y="6457890"/>
            <a:ext cx="604439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[2015 NSAC Long Range Plan for Nuclear Science]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6A1310-3FCB-B040-844E-B2234C3C1F7C}"/>
              </a:ext>
            </a:extLst>
          </p:cNvPr>
          <p:cNvSpPr txBox="1"/>
          <p:nvPr/>
        </p:nvSpPr>
        <p:spPr>
          <a:xfrm>
            <a:off x="8026977" y="2921168"/>
            <a:ext cx="3009157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BES-I : 2010-14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BES-II: 2019-21 </a:t>
            </a:r>
            <a:br>
              <a:rPr lang="en-US" sz="2000" dirty="0"/>
            </a:br>
            <a:r>
              <a:rPr lang="en-US" sz="2000" dirty="0"/>
              <a:t>       ~10x more events</a:t>
            </a:r>
          </a:p>
        </p:txBody>
      </p:sp>
    </p:spTree>
    <p:extLst>
      <p:ext uri="{BB962C8B-B14F-4D97-AF65-F5344CB8AC3E}">
        <p14:creationId xmlns:p14="http://schemas.microsoft.com/office/powerpoint/2010/main" val="203947705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D923F-8A2E-2D4F-80CB-51474A68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03704"/>
          </a:xfrm>
        </p:spPr>
        <p:txBody>
          <a:bodyPr>
            <a:noAutofit/>
          </a:bodyPr>
          <a:lstStyle/>
          <a:p>
            <a:r>
              <a:rPr lang="en-US" sz="3200" dirty="0"/>
              <a:t>RHIC store luminosity in Beam Energy Scans I and II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8D99D1-CCFF-584C-97D7-9D7DEAE59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1026" name="Picture 2" descr="RHIC luminosity in BES">
            <a:extLst>
              <a:ext uri="{FF2B5EF4-FFF2-40B4-BE49-F238E27FC236}">
                <a16:creationId xmlns:a16="http://schemas.microsoft.com/office/drawing/2014/main" id="{76CDF96A-135B-9F46-BF8E-D8D8367B5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38" y="1155678"/>
            <a:ext cx="9638393" cy="571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2203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26662</TotalTime>
  <Words>1558</Words>
  <Application>Microsoft Macintosh PowerPoint</Application>
  <PresentationFormat>Widescreen</PresentationFormat>
  <Paragraphs>214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Courier New</vt:lpstr>
      <vt:lpstr>Helvetica</vt:lpstr>
      <vt:lpstr>Times New Roman</vt:lpstr>
      <vt:lpstr>Wingdings 3</vt:lpstr>
      <vt:lpstr>BNL</vt:lpstr>
      <vt:lpstr>Collider-Accelerator Department</vt:lpstr>
      <vt:lpstr>Nuclear &amp; Particle Physics at BNL</vt:lpstr>
      <vt:lpstr>BNL Collider-Accelerator Department (C-AD) </vt:lpstr>
      <vt:lpstr>Collider-Accelerator Department </vt:lpstr>
      <vt:lpstr>PowerPoint Presentation</vt:lpstr>
      <vt:lpstr>RHIC – study of QGP requires flexibility</vt:lpstr>
      <vt:lpstr>RHIC Integrated Luminosity</vt:lpstr>
      <vt:lpstr>RHIC Beam Energy Scan – exploration of the nuclear phase diagram    beam energies down to ~40% of nominal injection energy, far outside design</vt:lpstr>
      <vt:lpstr>RHIC store luminosity in Beam Energy Scans I and II </vt:lpstr>
      <vt:lpstr>Synergistic  application programs</vt:lpstr>
      <vt:lpstr>Accelerator Science and Technology: many subfields – in combination</vt:lpstr>
      <vt:lpstr>Accelerator R&amp;D at C-AD</vt:lpstr>
      <vt:lpstr>High energy hadron cooling at RHIC</vt:lpstr>
      <vt:lpstr>High-intensity ion sources at BNL</vt:lpstr>
      <vt:lpstr>High-intensity electron sources at BNL</vt:lpstr>
      <vt:lpstr>Early Career Award 2021 Mengjia Gaowei</vt:lpstr>
      <vt:lpstr>PowerPoint Presentation</vt:lpstr>
      <vt:lpstr>BNL Collider-Accelerator Department (C-AD)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Engagements -</dc:title>
  <dc:creator>Bowerman, Linda</dc:creator>
  <cp:lastModifiedBy>Fischer, Wolfram</cp:lastModifiedBy>
  <cp:revision>177</cp:revision>
  <cp:lastPrinted>2022-12-12T20:37:09Z</cp:lastPrinted>
  <dcterms:created xsi:type="dcterms:W3CDTF">2022-12-12T19:47:18Z</dcterms:created>
  <dcterms:modified xsi:type="dcterms:W3CDTF">2023-07-18T01:05:23Z</dcterms:modified>
</cp:coreProperties>
</file>