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5" r:id="rId2"/>
  </p:sldMasterIdLst>
  <p:notesMasterIdLst>
    <p:notesMasterId r:id="rId26"/>
  </p:notesMasterIdLst>
  <p:sldIdLst>
    <p:sldId id="256" r:id="rId3"/>
    <p:sldId id="669" r:id="rId4"/>
    <p:sldId id="424" r:id="rId5"/>
    <p:sldId id="288" r:id="rId6"/>
    <p:sldId id="327" r:id="rId7"/>
    <p:sldId id="314" r:id="rId8"/>
    <p:sldId id="270" r:id="rId9"/>
    <p:sldId id="271" r:id="rId10"/>
    <p:sldId id="291" r:id="rId11"/>
    <p:sldId id="3710" r:id="rId12"/>
    <p:sldId id="481" r:id="rId13"/>
    <p:sldId id="480" r:id="rId14"/>
    <p:sldId id="365" r:id="rId15"/>
    <p:sldId id="361" r:id="rId16"/>
    <p:sldId id="568" r:id="rId17"/>
    <p:sldId id="3812" r:id="rId18"/>
    <p:sldId id="777" r:id="rId19"/>
    <p:sldId id="362" r:id="rId20"/>
    <p:sldId id="363" r:id="rId21"/>
    <p:sldId id="359" r:id="rId22"/>
    <p:sldId id="3813" r:id="rId23"/>
    <p:sldId id="281" r:id="rId24"/>
    <p:sldId id="35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B9FC96-164C-169E-A971-FBE4FD3069EE}" name="Cutler, Cathy" initials="CC" userId="S::ccutler@bnl.gov::fc1f4585-29f3-4727-bd3e-48ed3716d7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695B0-7628-4B7D-BDC2-31BDA3AAF3E0}" v="14" dt="2023-07-18T11:57:18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94"/>
  </p:normalViewPr>
  <p:slideViewPr>
    <p:cSldViewPr snapToGrid="0" snapToObjects="1">
      <p:cViewPr varScale="1">
        <p:scale>
          <a:sx n="84" d="100"/>
          <a:sy n="84" d="100"/>
        </p:scale>
        <p:origin x="15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tler, Cathy" userId="fc1f4585-29f3-4727-bd3e-48ed3716d75c" providerId="ADAL" clId="{A86695B0-7628-4B7D-BDC2-31BDA3AAF3E0}"/>
    <pc:docChg chg="custSel addSld delSld modSld">
      <pc:chgData name="Cutler, Cathy" userId="fc1f4585-29f3-4727-bd3e-48ed3716d75c" providerId="ADAL" clId="{A86695B0-7628-4B7D-BDC2-31BDA3AAF3E0}" dt="2023-07-18T12:04:22.843" v="499" actId="20577"/>
      <pc:docMkLst>
        <pc:docMk/>
      </pc:docMkLst>
      <pc:sldChg chg="del">
        <pc:chgData name="Cutler, Cathy" userId="fc1f4585-29f3-4727-bd3e-48ed3716d75c" providerId="ADAL" clId="{A86695B0-7628-4B7D-BDC2-31BDA3AAF3E0}" dt="2023-07-18T11:51:32.900" v="459" actId="47"/>
        <pc:sldMkLst>
          <pc:docMk/>
          <pc:sldMk cId="3681362828" sldId="257"/>
        </pc:sldMkLst>
      </pc:sldChg>
      <pc:sldChg chg="del">
        <pc:chgData name="Cutler, Cathy" userId="fc1f4585-29f3-4727-bd3e-48ed3716d75c" providerId="ADAL" clId="{A86695B0-7628-4B7D-BDC2-31BDA3AAF3E0}" dt="2023-07-18T11:51:34.595" v="461" actId="47"/>
        <pc:sldMkLst>
          <pc:docMk/>
          <pc:sldMk cId="1215709844" sldId="258"/>
        </pc:sldMkLst>
      </pc:sldChg>
      <pc:sldChg chg="del">
        <pc:chgData name="Cutler, Cathy" userId="fc1f4585-29f3-4727-bd3e-48ed3716d75c" providerId="ADAL" clId="{A86695B0-7628-4B7D-BDC2-31BDA3AAF3E0}" dt="2023-07-18T11:51:33.824" v="460" actId="47"/>
        <pc:sldMkLst>
          <pc:docMk/>
          <pc:sldMk cId="1387988044" sldId="259"/>
        </pc:sldMkLst>
      </pc:sldChg>
      <pc:sldChg chg="del">
        <pc:chgData name="Cutler, Cathy" userId="fc1f4585-29f3-4727-bd3e-48ed3716d75c" providerId="ADAL" clId="{A86695B0-7628-4B7D-BDC2-31BDA3AAF3E0}" dt="2023-07-18T11:51:29.830" v="458" actId="47"/>
        <pc:sldMkLst>
          <pc:docMk/>
          <pc:sldMk cId="491121958" sldId="260"/>
        </pc:sldMkLst>
      </pc:sldChg>
      <pc:sldChg chg="del">
        <pc:chgData name="Cutler, Cathy" userId="fc1f4585-29f3-4727-bd3e-48ed3716d75c" providerId="ADAL" clId="{A86695B0-7628-4B7D-BDC2-31BDA3AAF3E0}" dt="2023-07-18T11:51:35.928" v="462" actId="47"/>
        <pc:sldMkLst>
          <pc:docMk/>
          <pc:sldMk cId="4189160374" sldId="261"/>
        </pc:sldMkLst>
      </pc:sldChg>
      <pc:sldChg chg="del">
        <pc:chgData name="Cutler, Cathy" userId="fc1f4585-29f3-4727-bd3e-48ed3716d75c" providerId="ADAL" clId="{A86695B0-7628-4B7D-BDC2-31BDA3AAF3E0}" dt="2023-07-18T11:54:16.832" v="479" actId="47"/>
        <pc:sldMkLst>
          <pc:docMk/>
          <pc:sldMk cId="2317991868" sldId="262"/>
        </pc:sldMkLst>
      </pc:sldChg>
      <pc:sldChg chg="del">
        <pc:chgData name="Cutler, Cathy" userId="fc1f4585-29f3-4727-bd3e-48ed3716d75c" providerId="ADAL" clId="{A86695B0-7628-4B7D-BDC2-31BDA3AAF3E0}" dt="2023-07-18T11:57:48.894" v="484" actId="47"/>
        <pc:sldMkLst>
          <pc:docMk/>
          <pc:sldMk cId="3015200762" sldId="272"/>
        </pc:sldMkLst>
      </pc:sldChg>
      <pc:sldChg chg="delSp modSp add del mod setBg delDesignElem">
        <pc:chgData name="Cutler, Cathy" userId="fc1f4585-29f3-4727-bd3e-48ed3716d75c" providerId="ADAL" clId="{A86695B0-7628-4B7D-BDC2-31BDA3AAF3E0}" dt="2023-07-18T11:46:17.587" v="12" actId="47"/>
        <pc:sldMkLst>
          <pc:docMk/>
          <pc:sldMk cId="2535841545" sldId="277"/>
        </pc:sldMkLst>
        <pc:spChg chg="mod">
          <ac:chgData name="Cutler, Cathy" userId="fc1f4585-29f3-4727-bd3e-48ed3716d75c" providerId="ADAL" clId="{A86695B0-7628-4B7D-BDC2-31BDA3AAF3E0}" dt="2023-07-18T11:46:14.115" v="11" actId="27636"/>
          <ac:spMkLst>
            <pc:docMk/>
            <pc:sldMk cId="2535841545" sldId="277"/>
            <ac:spMk id="2" creationId="{AC59376F-2CAE-44D4-82EE-810B7C0AC30D}"/>
          </ac:spMkLst>
        </pc:spChg>
        <pc:spChg chg="del">
          <ac:chgData name="Cutler, Cathy" userId="fc1f4585-29f3-4727-bd3e-48ed3716d75c" providerId="ADAL" clId="{A86695B0-7628-4B7D-BDC2-31BDA3AAF3E0}" dt="2023-07-18T11:45:34.830" v="7"/>
          <ac:spMkLst>
            <pc:docMk/>
            <pc:sldMk cId="2535841545" sldId="277"/>
            <ac:spMk id="4100" creationId="{928F64C6-FE22-4FC1-A763-DFCC514811BD}"/>
          </ac:spMkLst>
        </pc:spChg>
        <pc:cxnChg chg="del">
          <ac:chgData name="Cutler, Cathy" userId="fc1f4585-29f3-4727-bd3e-48ed3716d75c" providerId="ADAL" clId="{A86695B0-7628-4B7D-BDC2-31BDA3AAF3E0}" dt="2023-07-18T11:45:34.830" v="7"/>
          <ac:cxnSpMkLst>
            <pc:docMk/>
            <pc:sldMk cId="2535841545" sldId="277"/>
            <ac:cxnSpMk id="75" creationId="{5C34627B-48E6-4F4D-B843-97717A86B490}"/>
          </ac:cxnSpMkLst>
        </pc:cxnChg>
      </pc:sldChg>
      <pc:sldChg chg="delSp modSp add mod">
        <pc:chgData name="Cutler, Cathy" userId="fc1f4585-29f3-4727-bd3e-48ed3716d75c" providerId="ADAL" clId="{A86695B0-7628-4B7D-BDC2-31BDA3AAF3E0}" dt="2023-07-18T11:55:09.962" v="480" actId="478"/>
        <pc:sldMkLst>
          <pc:docMk/>
          <pc:sldMk cId="4204879686" sldId="281"/>
        </pc:sldMkLst>
        <pc:spChg chg="mod">
          <ac:chgData name="Cutler, Cathy" userId="fc1f4585-29f3-4727-bd3e-48ed3716d75c" providerId="ADAL" clId="{A86695B0-7628-4B7D-BDC2-31BDA3AAF3E0}" dt="2023-07-18T11:53:23.335" v="476" actId="108"/>
          <ac:spMkLst>
            <pc:docMk/>
            <pc:sldMk cId="4204879686" sldId="281"/>
            <ac:spMk id="2" creationId="{0DCEB52B-3ADC-1321-D79C-8245EE7AB958}"/>
          </ac:spMkLst>
        </pc:spChg>
        <pc:spChg chg="del">
          <ac:chgData name="Cutler, Cathy" userId="fc1f4585-29f3-4727-bd3e-48ed3716d75c" providerId="ADAL" clId="{A86695B0-7628-4B7D-BDC2-31BDA3AAF3E0}" dt="2023-07-18T11:55:09.962" v="480" actId="478"/>
          <ac:spMkLst>
            <pc:docMk/>
            <pc:sldMk cId="4204879686" sldId="281"/>
            <ac:spMk id="9" creationId="{219224B8-016F-A775-B40E-AD4C082F9672}"/>
          </ac:spMkLst>
        </pc:spChg>
      </pc:sldChg>
      <pc:sldChg chg="del">
        <pc:chgData name="Cutler, Cathy" userId="fc1f4585-29f3-4727-bd3e-48ed3716d75c" providerId="ADAL" clId="{A86695B0-7628-4B7D-BDC2-31BDA3AAF3E0}" dt="2023-07-18T11:52:47.582" v="471" actId="47"/>
        <pc:sldMkLst>
          <pc:docMk/>
          <pc:sldMk cId="1684081636" sldId="353"/>
        </pc:sldMkLst>
      </pc:sldChg>
      <pc:sldChg chg="modSp mod">
        <pc:chgData name="Cutler, Cathy" userId="fc1f4585-29f3-4727-bd3e-48ed3716d75c" providerId="ADAL" clId="{A86695B0-7628-4B7D-BDC2-31BDA3AAF3E0}" dt="2023-07-18T11:53:16.295" v="475" actId="108"/>
        <pc:sldMkLst>
          <pc:docMk/>
          <pc:sldMk cId="2316824923" sldId="359"/>
        </pc:sldMkLst>
        <pc:spChg chg="mod">
          <ac:chgData name="Cutler, Cathy" userId="fc1f4585-29f3-4727-bd3e-48ed3716d75c" providerId="ADAL" clId="{A86695B0-7628-4B7D-BDC2-31BDA3AAF3E0}" dt="2023-07-18T11:53:16.295" v="475" actId="108"/>
          <ac:spMkLst>
            <pc:docMk/>
            <pc:sldMk cId="2316824923" sldId="359"/>
            <ac:spMk id="2" creationId="{1F9C3D26-516D-B554-05C7-3F89C1BAD9FC}"/>
          </ac:spMkLst>
        </pc:spChg>
      </pc:sldChg>
      <pc:sldChg chg="modSp mod">
        <pc:chgData name="Cutler, Cathy" userId="fc1f4585-29f3-4727-bd3e-48ed3716d75c" providerId="ADAL" clId="{A86695B0-7628-4B7D-BDC2-31BDA3AAF3E0}" dt="2023-07-18T11:51:54.024" v="464" actId="108"/>
        <pc:sldMkLst>
          <pc:docMk/>
          <pc:sldMk cId="1041331914" sldId="361"/>
        </pc:sldMkLst>
        <pc:spChg chg="mod">
          <ac:chgData name="Cutler, Cathy" userId="fc1f4585-29f3-4727-bd3e-48ed3716d75c" providerId="ADAL" clId="{A86695B0-7628-4B7D-BDC2-31BDA3AAF3E0}" dt="2023-07-18T11:51:54.024" v="464" actId="108"/>
          <ac:spMkLst>
            <pc:docMk/>
            <pc:sldMk cId="1041331914" sldId="361"/>
            <ac:spMk id="2" creationId="{C7135CA1-5606-4E99-8559-4EB09B953E30}"/>
          </ac:spMkLst>
        </pc:spChg>
      </pc:sldChg>
      <pc:sldChg chg="modSp mod">
        <pc:chgData name="Cutler, Cathy" userId="fc1f4585-29f3-4727-bd3e-48ed3716d75c" providerId="ADAL" clId="{A86695B0-7628-4B7D-BDC2-31BDA3AAF3E0}" dt="2023-07-18T11:52:36.864" v="470" actId="108"/>
        <pc:sldMkLst>
          <pc:docMk/>
          <pc:sldMk cId="2079650415" sldId="362"/>
        </pc:sldMkLst>
        <pc:spChg chg="mod">
          <ac:chgData name="Cutler, Cathy" userId="fc1f4585-29f3-4727-bd3e-48ed3716d75c" providerId="ADAL" clId="{A86695B0-7628-4B7D-BDC2-31BDA3AAF3E0}" dt="2023-07-18T11:52:36.864" v="470" actId="108"/>
          <ac:spMkLst>
            <pc:docMk/>
            <pc:sldMk cId="2079650415" sldId="362"/>
            <ac:spMk id="2" creationId="{F49D0701-78BA-42DF-9005-5F023F1212D9}"/>
          </ac:spMkLst>
        </pc:spChg>
      </pc:sldChg>
      <pc:sldChg chg="modSp mod">
        <pc:chgData name="Cutler, Cathy" userId="fc1f4585-29f3-4727-bd3e-48ed3716d75c" providerId="ADAL" clId="{A86695B0-7628-4B7D-BDC2-31BDA3AAF3E0}" dt="2023-07-18T11:53:08.223" v="474" actId="1076"/>
        <pc:sldMkLst>
          <pc:docMk/>
          <pc:sldMk cId="3281520841" sldId="363"/>
        </pc:sldMkLst>
        <pc:spChg chg="mod">
          <ac:chgData name="Cutler, Cathy" userId="fc1f4585-29f3-4727-bd3e-48ed3716d75c" providerId="ADAL" clId="{A86695B0-7628-4B7D-BDC2-31BDA3AAF3E0}" dt="2023-07-18T11:53:08.223" v="474" actId="1076"/>
          <ac:spMkLst>
            <pc:docMk/>
            <pc:sldMk cId="3281520841" sldId="363"/>
            <ac:spMk id="2" creationId="{36D44D86-B1ED-40B1-940E-8E4B401FD86E}"/>
          </ac:spMkLst>
        </pc:spChg>
      </pc:sldChg>
      <pc:sldChg chg="modSp mod">
        <pc:chgData name="Cutler, Cathy" userId="fc1f4585-29f3-4727-bd3e-48ed3716d75c" providerId="ADAL" clId="{A86695B0-7628-4B7D-BDC2-31BDA3AAF3E0}" dt="2023-07-18T11:51:48.528" v="463" actId="108"/>
        <pc:sldMkLst>
          <pc:docMk/>
          <pc:sldMk cId="431706694" sldId="365"/>
        </pc:sldMkLst>
        <pc:spChg chg="mod">
          <ac:chgData name="Cutler, Cathy" userId="fc1f4585-29f3-4727-bd3e-48ed3716d75c" providerId="ADAL" clId="{A86695B0-7628-4B7D-BDC2-31BDA3AAF3E0}" dt="2023-07-18T11:51:48.528" v="463" actId="108"/>
          <ac:spMkLst>
            <pc:docMk/>
            <pc:sldMk cId="431706694" sldId="365"/>
            <ac:spMk id="2" creationId="{3DB77BDF-D6D4-00F5-77DB-8BE7E9C4E1DA}"/>
          </ac:spMkLst>
        </pc:spChg>
      </pc:sldChg>
      <pc:sldChg chg="modSp add mod">
        <pc:chgData name="Cutler, Cathy" userId="fc1f4585-29f3-4727-bd3e-48ed3716d75c" providerId="ADAL" clId="{A86695B0-7628-4B7D-BDC2-31BDA3AAF3E0}" dt="2023-07-18T11:52:15.434" v="466" actId="255"/>
        <pc:sldMkLst>
          <pc:docMk/>
          <pc:sldMk cId="3997560294" sldId="568"/>
        </pc:sldMkLst>
        <pc:spChg chg="mod">
          <ac:chgData name="Cutler, Cathy" userId="fc1f4585-29f3-4727-bd3e-48ed3716d75c" providerId="ADAL" clId="{A86695B0-7628-4B7D-BDC2-31BDA3AAF3E0}" dt="2023-07-18T11:52:15.434" v="466" actId="255"/>
          <ac:spMkLst>
            <pc:docMk/>
            <pc:sldMk cId="3997560294" sldId="568"/>
            <ac:spMk id="2" creationId="{7DB49B67-3A3E-0A71-9F55-0DCB5F3D57EE}"/>
          </ac:spMkLst>
        </pc:spChg>
      </pc:sldChg>
      <pc:sldChg chg="del">
        <pc:chgData name="Cutler, Cathy" userId="fc1f4585-29f3-4727-bd3e-48ed3716d75c" providerId="ADAL" clId="{A86695B0-7628-4B7D-BDC2-31BDA3AAF3E0}" dt="2023-07-18T11:46:52.734" v="14" actId="47"/>
        <pc:sldMkLst>
          <pc:docMk/>
          <pc:sldMk cId="1520639768" sldId="664"/>
        </pc:sldMkLst>
      </pc:sldChg>
      <pc:sldChg chg="delSp modSp add mod">
        <pc:chgData name="Cutler, Cathy" userId="fc1f4585-29f3-4727-bd3e-48ed3716d75c" providerId="ADAL" clId="{A86695B0-7628-4B7D-BDC2-31BDA3AAF3E0}" dt="2023-07-18T12:03:45.270" v="497" actId="108"/>
        <pc:sldMkLst>
          <pc:docMk/>
          <pc:sldMk cId="3418001099" sldId="777"/>
        </pc:sldMkLst>
        <pc:spChg chg="mod">
          <ac:chgData name="Cutler, Cathy" userId="fc1f4585-29f3-4727-bd3e-48ed3716d75c" providerId="ADAL" clId="{A86695B0-7628-4B7D-BDC2-31BDA3AAF3E0}" dt="2023-07-18T12:03:45.270" v="497" actId="108"/>
          <ac:spMkLst>
            <pc:docMk/>
            <pc:sldMk cId="3418001099" sldId="777"/>
            <ac:spMk id="2" creationId="{0034C939-ED97-9E25-EEFC-378385D67470}"/>
          </ac:spMkLst>
        </pc:spChg>
        <pc:spChg chg="del">
          <ac:chgData name="Cutler, Cathy" userId="fc1f4585-29f3-4727-bd3e-48ed3716d75c" providerId="ADAL" clId="{A86695B0-7628-4B7D-BDC2-31BDA3AAF3E0}" dt="2023-07-18T12:03:29.145" v="496" actId="478"/>
          <ac:spMkLst>
            <pc:docMk/>
            <pc:sldMk cId="3418001099" sldId="777"/>
            <ac:spMk id="10" creationId="{8D96DDCD-BD86-8662-FD15-E30F9F3E3DF0}"/>
          </ac:spMkLst>
        </pc:spChg>
      </pc:sldChg>
      <pc:sldChg chg="del">
        <pc:chgData name="Cutler, Cathy" userId="fc1f4585-29f3-4727-bd3e-48ed3716d75c" providerId="ADAL" clId="{A86695B0-7628-4B7D-BDC2-31BDA3AAF3E0}" dt="2023-07-18T12:01:21.779" v="494" actId="47"/>
        <pc:sldMkLst>
          <pc:docMk/>
          <pc:sldMk cId="468555148" sldId="1474"/>
        </pc:sldMkLst>
      </pc:sldChg>
      <pc:sldChg chg="modSp del mod">
        <pc:chgData name="Cutler, Cathy" userId="fc1f4585-29f3-4727-bd3e-48ed3716d75c" providerId="ADAL" clId="{A86695B0-7628-4B7D-BDC2-31BDA3AAF3E0}" dt="2023-07-18T11:59:12.974" v="493" actId="47"/>
        <pc:sldMkLst>
          <pc:docMk/>
          <pc:sldMk cId="1125027039" sldId="1475"/>
        </pc:sldMkLst>
        <pc:spChg chg="mod">
          <ac:chgData name="Cutler, Cathy" userId="fc1f4585-29f3-4727-bd3e-48ed3716d75c" providerId="ADAL" clId="{A86695B0-7628-4B7D-BDC2-31BDA3AAF3E0}" dt="2023-07-18T11:58:56.337" v="492" actId="6549"/>
          <ac:spMkLst>
            <pc:docMk/>
            <pc:sldMk cId="1125027039" sldId="1475"/>
            <ac:spMk id="6" creationId="{5B2DF071-A309-A2A0-2163-73AB68F8BB30}"/>
          </ac:spMkLst>
        </pc:spChg>
      </pc:sldChg>
      <pc:sldChg chg="modSp add mod">
        <pc:chgData name="Cutler, Cathy" userId="fc1f4585-29f3-4727-bd3e-48ed3716d75c" providerId="ADAL" clId="{A86695B0-7628-4B7D-BDC2-31BDA3AAF3E0}" dt="2023-07-18T12:04:22.843" v="499" actId="20577"/>
        <pc:sldMkLst>
          <pc:docMk/>
          <pc:sldMk cId="2285420533" sldId="3572"/>
        </pc:sldMkLst>
        <pc:spChg chg="mod">
          <ac:chgData name="Cutler, Cathy" userId="fc1f4585-29f3-4727-bd3e-48ed3716d75c" providerId="ADAL" clId="{A86695B0-7628-4B7D-BDC2-31BDA3AAF3E0}" dt="2023-07-18T11:53:30.863" v="477" actId="108"/>
          <ac:spMkLst>
            <pc:docMk/>
            <pc:sldMk cId="2285420533" sldId="3572"/>
            <ac:spMk id="2" creationId="{F161A7C6-AB7B-4CC2-9311-8BC8930A2852}"/>
          </ac:spMkLst>
        </pc:spChg>
        <pc:spChg chg="mod">
          <ac:chgData name="Cutler, Cathy" userId="fc1f4585-29f3-4727-bd3e-48ed3716d75c" providerId="ADAL" clId="{A86695B0-7628-4B7D-BDC2-31BDA3AAF3E0}" dt="2023-07-18T12:04:22.843" v="499" actId="20577"/>
          <ac:spMkLst>
            <pc:docMk/>
            <pc:sldMk cId="2285420533" sldId="3572"/>
            <ac:spMk id="3" creationId="{07339BCA-8C56-4763-8B29-748E3C720051}"/>
          </ac:spMkLst>
        </pc:spChg>
      </pc:sldChg>
      <pc:sldChg chg="add del">
        <pc:chgData name="Cutler, Cathy" userId="fc1f4585-29f3-4727-bd3e-48ed3716d75c" providerId="ADAL" clId="{A86695B0-7628-4B7D-BDC2-31BDA3AAF3E0}" dt="2023-07-18T11:57:27.276" v="483" actId="47"/>
        <pc:sldMkLst>
          <pc:docMk/>
          <pc:sldMk cId="1530334937" sldId="3659"/>
        </pc:sldMkLst>
      </pc:sldChg>
      <pc:sldChg chg="modSp add mod">
        <pc:chgData name="Cutler, Cathy" userId="fc1f4585-29f3-4727-bd3e-48ed3716d75c" providerId="ADAL" clId="{A86695B0-7628-4B7D-BDC2-31BDA3AAF3E0}" dt="2023-07-18T11:47:36.857" v="15" actId="108"/>
        <pc:sldMkLst>
          <pc:docMk/>
          <pc:sldMk cId="944051823" sldId="3710"/>
        </pc:sldMkLst>
        <pc:spChg chg="mod">
          <ac:chgData name="Cutler, Cathy" userId="fc1f4585-29f3-4727-bd3e-48ed3716d75c" providerId="ADAL" clId="{A86695B0-7628-4B7D-BDC2-31BDA3AAF3E0}" dt="2023-07-18T11:47:36.857" v="15" actId="108"/>
          <ac:spMkLst>
            <pc:docMk/>
            <pc:sldMk cId="944051823" sldId="3710"/>
            <ac:spMk id="2" creationId="{CEF46AD6-1A1E-26B1-C4D1-C3D9033893CF}"/>
          </ac:spMkLst>
        </pc:spChg>
        <pc:spChg chg="mod">
          <ac:chgData name="Cutler, Cathy" userId="fc1f4585-29f3-4727-bd3e-48ed3716d75c" providerId="ADAL" clId="{A86695B0-7628-4B7D-BDC2-31BDA3AAF3E0}" dt="2023-07-18T11:46:14.099" v="9" actId="27636"/>
          <ac:spMkLst>
            <pc:docMk/>
            <pc:sldMk cId="944051823" sldId="3710"/>
            <ac:spMk id="3" creationId="{5CC73997-90B0-779F-9FFD-8041BD0827D3}"/>
          </ac:spMkLst>
        </pc:spChg>
      </pc:sldChg>
      <pc:sldChg chg="delSp modSp add mod">
        <pc:chgData name="Cutler, Cathy" userId="fc1f4585-29f3-4727-bd3e-48ed3716d75c" providerId="ADAL" clId="{A86695B0-7628-4B7D-BDC2-31BDA3AAF3E0}" dt="2023-07-18T12:03:16.355" v="495" actId="478"/>
        <pc:sldMkLst>
          <pc:docMk/>
          <pc:sldMk cId="1315486313" sldId="3812"/>
        </pc:sldMkLst>
        <pc:spChg chg="mod">
          <ac:chgData name="Cutler, Cathy" userId="fc1f4585-29f3-4727-bd3e-48ed3716d75c" providerId="ADAL" clId="{A86695B0-7628-4B7D-BDC2-31BDA3AAF3E0}" dt="2023-07-18T11:52:30.266" v="469" actId="1076"/>
          <ac:spMkLst>
            <pc:docMk/>
            <pc:sldMk cId="1315486313" sldId="3812"/>
            <ac:spMk id="2" creationId="{7B900B17-D8AA-6EEC-D6E6-59156EC11581}"/>
          </ac:spMkLst>
        </pc:spChg>
        <pc:spChg chg="del">
          <ac:chgData name="Cutler, Cathy" userId="fc1f4585-29f3-4727-bd3e-48ed3716d75c" providerId="ADAL" clId="{A86695B0-7628-4B7D-BDC2-31BDA3AAF3E0}" dt="2023-07-18T12:03:16.355" v="495" actId="478"/>
          <ac:spMkLst>
            <pc:docMk/>
            <pc:sldMk cId="1315486313" sldId="3812"/>
            <ac:spMk id="4" creationId="{5DD9F3DC-455F-1028-DED2-7A66C0E5361E}"/>
          </ac:spMkLst>
        </pc:spChg>
      </pc:sldChg>
      <pc:sldChg chg="add">
        <pc:chgData name="Cutler, Cathy" userId="fc1f4585-29f3-4727-bd3e-48ed3716d75c" providerId="ADAL" clId="{A86695B0-7628-4B7D-BDC2-31BDA3AAF3E0}" dt="2023-07-18T11:46:14.031" v="8"/>
        <pc:sldMkLst>
          <pc:docMk/>
          <pc:sldMk cId="1506014082" sldId="3813"/>
        </pc:sldMkLst>
      </pc:sldChg>
      <pc:sldChg chg="add del">
        <pc:chgData name="Cutler, Cathy" userId="fc1f4585-29f3-4727-bd3e-48ed3716d75c" providerId="ADAL" clId="{A86695B0-7628-4B7D-BDC2-31BDA3AAF3E0}" dt="2023-07-18T11:37:29.680" v="3" actId="47"/>
        <pc:sldMkLst>
          <pc:docMk/>
          <pc:sldMk cId="2624862534" sldId="381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ed84\Downloads\DGAmembrane%20Ac-225%20adsorption%20(1)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95673334799946"/>
          <c:y val="4.2475676900158188E-2"/>
          <c:w val="0.69439647749865496"/>
          <c:h val="0.7367823533702947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'Ac-225 Data'!$P$4:$P$6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10</c:v>
                </c:pt>
              </c:numCache>
            </c:numRef>
          </c:xVal>
          <c:yVal>
            <c:numRef>
              <c:f>'Ac-225 Data'!$S$4:$S$6</c:f>
              <c:numCache>
                <c:formatCode>0.0E+00</c:formatCode>
                <c:ptCount val="3"/>
                <c:pt idx="0">
                  <c:v>4.1969266393011274E-2</c:v>
                </c:pt>
                <c:pt idx="1">
                  <c:v>1.3675800122484982E-2</c:v>
                </c:pt>
                <c:pt idx="2">
                  <c:v>1.5677604562897131E-3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65-46C1-9EAB-D65A901F82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673488"/>
        <c:axId val="94678064"/>
      </c:scatterChart>
      <c:valAx>
        <c:axId val="94673488"/>
        <c:scaling>
          <c:orientation val="minMax"/>
          <c:max val="1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[HNO3], 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678064"/>
        <c:crosses val="autoZero"/>
        <c:crossBetween val="midCat"/>
        <c:majorUnit val="2"/>
      </c:valAx>
      <c:valAx>
        <c:axId val="94678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Distribution Coefficient,</a:t>
                </a:r>
                <a:br>
                  <a:rPr lang="en-US" dirty="0"/>
                </a:br>
                <a:r>
                  <a:rPr lang="en-US" dirty="0"/>
                  <a:t> </a:t>
                </a:r>
                <a:r>
                  <a:rPr lang="en-US" b="1" dirty="0" err="1"/>
                  <a:t>Kd</a:t>
                </a:r>
                <a:r>
                  <a:rPr lang="en-US" b="1" dirty="0"/>
                  <a:t> (Ac-225)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673488"/>
        <c:crosses val="autoZero"/>
        <c:crossBetween val="midCat"/>
      </c:valAx>
      <c:spPr>
        <a:noFill/>
        <a:ln w="254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Produce and/or distribute radioactive and stable isotopes that are in short supply; includes by-products, surplus materials and related isotope services</a:t>
          </a:r>
          <a:endParaRPr lang="en-US" dirty="0"/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Maintain and upgrade the infrastructure required to produce and supply priority isotope products and related service</a:t>
          </a:r>
          <a:endParaRPr lang="en-US" dirty="0"/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Conduct R&amp;D on new and improved isotope production and processing techniques which can make available priority isotopes for research and application.  Develop workforce.</a:t>
          </a:r>
          <a:endParaRPr lang="en-US" dirty="0"/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Ensure robust domestic supply chains. Reduce U.S. dependency on foreign supply to ensure National Preparedness.</a:t>
          </a:r>
          <a:endParaRPr lang="en-US" dirty="0"/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53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Produce and/or distribute radioactive and stable isotopes that are in short supply; includes by-products, surplus materials and related isotope services</a:t>
          </a:r>
          <a:endParaRPr lang="en-US" sz="1700" kern="1200" dirty="0"/>
        </a:p>
      </dsp:txBody>
      <dsp:txXfrm>
        <a:off x="1622835" y="0"/>
        <a:ext cx="5966436" cy="1049811"/>
      </dsp:txXfrm>
    </dsp:sp>
    <dsp:sp modelId="{D2873932-1116-4F08-9D8D-5591F6167F33}">
      <dsp:nvSpPr>
        <dsp:cNvPr id="0" name=""/>
        <dsp:cNvSpPr/>
      </dsp:nvSpPr>
      <dsp:spPr>
        <a:xfrm>
          <a:off x="104981" y="109289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17813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Maintain and upgrade the infrastructure required to produce and supply priority isotope products and related service</a:t>
          </a:r>
          <a:endParaRPr lang="en-US" sz="1700" kern="1200" dirty="0"/>
        </a:p>
      </dsp:txBody>
      <dsp:txXfrm>
        <a:off x="1622835" y="1178130"/>
        <a:ext cx="5966436" cy="1049811"/>
      </dsp:txXfrm>
    </dsp:sp>
    <dsp:sp modelId="{A4CB784D-6798-44A1-AC9C-1F871AD126F2}">
      <dsp:nvSpPr>
        <dsp:cNvPr id="0" name=""/>
        <dsp:cNvSpPr/>
      </dsp:nvSpPr>
      <dsp:spPr>
        <a:xfrm>
          <a:off x="104981" y="1259774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309586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Conduct R&amp;D on new and improved isotope production and processing techniques which can make available priority isotopes for research and application.  Develop workforce.</a:t>
          </a:r>
          <a:endParaRPr lang="en-US" sz="1700" kern="1200" dirty="0"/>
        </a:p>
      </dsp:txBody>
      <dsp:txXfrm>
        <a:off x="1622835" y="2309586"/>
        <a:ext cx="5966436" cy="1049811"/>
      </dsp:txXfrm>
    </dsp:sp>
    <dsp:sp modelId="{1A4D543C-672B-4B4A-AAE4-32C5EE7A7B2E}">
      <dsp:nvSpPr>
        <dsp:cNvPr id="0" name=""/>
        <dsp:cNvSpPr/>
      </dsp:nvSpPr>
      <dsp:spPr>
        <a:xfrm>
          <a:off x="104981" y="2414567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441787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Ensure robust domestic supply chains. Reduce U.S. dependency on foreign supply to ensure National Preparedness.</a:t>
          </a:r>
          <a:endParaRPr lang="en-US" sz="1700" kern="1200" dirty="0"/>
        </a:p>
      </dsp:txBody>
      <dsp:txXfrm>
        <a:off x="1622835" y="3441787"/>
        <a:ext cx="5966436" cy="1049811"/>
      </dsp:txXfrm>
    </dsp:sp>
    <dsp:sp modelId="{BD5BB06D-1CB2-440D-8A0F-40EE7E596EA8}">
      <dsp:nvSpPr>
        <dsp:cNvPr id="0" name=""/>
        <dsp:cNvSpPr/>
      </dsp:nvSpPr>
      <dsp:spPr>
        <a:xfrm>
          <a:off x="104981" y="3569360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2DCAC58-2B9E-4DA3-9055-6F0725B539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9E7CD89-934D-4187-8A99-80C97587E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Focusing initially on accelerator isotope products, LANL and BNL are engaged in the routine production of Ge-68 for Ga-68 generator applications (cancer imaging) and Sr-82 for cardiac imaging application. Both sites produce a variety of other products like Cd-109 (for X-ray….), Na-22 (a calibration source for PET imaging) and Si-32 (for environmental imaging) to name a few. The accelerator sites are also engaged in active R&amp;D campaigns to make new isotopes available for applications development in the areas of fundamental R&amp;D, medical research, and national security applications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Ge-68 (271 day)/Ga-68 (68 min)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Sr-82 (25 day)/Rb-82 (75 sec)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Si-32 (approx 170 years)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Cd-109 (461 days)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Na-22 (2.6 years)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B2D760E-82AD-4354-9777-40AE3B526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17BF06-A9DA-4DCE-8CB8-76C272612868}" type="slidenum">
              <a:rPr lang="en-US" altLang="en-US" sz="1300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Capable of producing high energy protons (up to 200 MeV)</a:t>
            </a:r>
          </a:p>
          <a:p>
            <a:r>
              <a:rPr lang="en-US" dirty="0"/>
              <a:t>High current (up to ~173 µA)</a:t>
            </a:r>
          </a:p>
          <a:p>
            <a:r>
              <a:rPr lang="en-US" dirty="0"/>
              <a:t>New raster magnet installed to more uniformly distribute the beam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B0262AA6-5780-467D-A2A7-B29D646D79CA}" type="slidenum">
              <a:rPr lang="en-US">
                <a:solidFill>
                  <a:prstClr val="black"/>
                </a:solidFill>
                <a:latin typeface="Calibri" panose="020F0502020204030204"/>
                <a:ea typeface="ＭＳ Ｐゴシック" charset="-128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03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bullet point here that Ac-225 is successful but the supply is limited.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6FAC7-6CED-4B76-9222-33A355405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7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 this to improving from the drawbacks of resins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6FAC7-6CED-4B76-9222-33A355405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0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64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1D4B-2A36-46BD-9FFA-05EA846C8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124F0-6C67-49DF-ADB9-2A256849F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3BF96-D48D-43FF-AC92-C104BB4A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8F99-8772-43C6-BB76-5F183841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2B1A-46C7-43D7-834A-2EEA235C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4603-DD90-47B4-B4DA-F8196B7A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1982-B4DB-4E48-B6C2-AC252AD15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316C1-8A14-4FF0-8C8D-6FA113F77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36AEA-038D-459C-85AA-8C1A54A8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78398-B57A-428A-A478-B9EB9943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9F6A-81A9-49F1-AF2B-D338F3A7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3E534-B675-4648-B7D0-9221DCD0C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09041-5FD6-4952-8114-D7F5B0B8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E23C7-9719-4B28-B180-C56CC277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6628-F317-4161-9CF3-B522ACBB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52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FCE8-BA01-4F26-8D68-3A041B81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4E397-354F-4F32-9BAA-D39F582DE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C58E0-DED4-4A98-B10F-9C94C3DC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4CF65-4045-4452-B765-8D363E85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25E5E-39AA-42FB-AF8B-F8DD46DE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C8187-C57C-4D0A-9490-ABFC4BB6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D21C-E2D6-4ED2-8181-2E89B906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3EA5C-FC02-43F5-B652-28FF30013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B32DE-D845-4E42-B9A3-26EE385A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3E4E3-7428-4E1A-90A8-59FC76041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EC88F-3D46-4B3E-B983-19D60C0A8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124C1-D20C-4805-A21F-69A36C8E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CB111C-6A41-4B4D-9340-B12FD0F3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0A9361-5BE5-48A7-8BC4-2E12099A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610F-BF6E-43A2-9E3E-A58EDEA1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1FD12-A3CB-40DF-AEA5-6157AE63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24A1C-162A-4B44-BD5B-102B0F3A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00266-97A8-4E68-8D16-E6F4E2ED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7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71FE4-AFB2-4CC7-9CE5-2ABF2EE2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49D87-7200-47FA-B09D-576202F5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004EE-1C44-451C-99CB-8F4874AA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4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21FB5-885E-4699-AB28-E86B0F9B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6D954-9765-46DB-88DC-413EDEA1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A56D8-917C-4000-8325-835F15699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922C0-63A8-498F-AA24-F7799CA8F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0CC03-5799-41C7-AAE6-D7C586A76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45129-7D38-416B-943E-E66695B4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85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E05E-45A1-4BED-9F4F-9F11EC42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AD84B-B34A-4E0E-A7BA-5AC07EC0C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BE41-806B-42A9-8626-E9BD5A1C9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C921E-B05E-4353-83BE-4B5C3A7B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A79D1-EA46-4123-84BB-F48FA1A9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6FDD9-E3C0-41BF-8DDB-680E4F0E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8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BDCB-FACF-4DA8-A20D-4976F5EC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D6E9D-F7F3-4CC5-B36D-5440D8FB6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362E3-BFAE-4601-8974-A6F8F900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D8F04-0FE8-435A-B9D0-058BFD7C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A19D1-EEAF-47BD-9E25-350DE72F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09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024EA2-BABE-4E37-BA50-CBF5C6B2D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64810-C6DE-4A3D-94C0-FB6832D43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74B9A-6ED1-4A55-8650-7E492774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20768-691D-4C9A-82BE-E4744012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92BA5-FDF3-476E-8480-C003AE7D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3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E86A6-D87A-47B7-83E4-3936E0DF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4CB6-B362-4E8E-B2EC-5AABC274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275F0-B97E-43E3-AB18-7AF640C47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DFAC5-DAF4-4652-A348-82A67B872C1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1483-0898-4242-9A49-23AC887DA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57125-D75E-4032-A07F-ADCCB9C99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93620-10E5-4ACD-AF4F-6F0B20EB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7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tif"/><Relationship Id="rId4" Type="http://schemas.openxmlformats.org/officeDocument/2006/relationships/image" Target="../media/image5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Opportunities at the Isotope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17,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Cathy S. Cutler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6AD6-1A1E-26B1-C4D1-C3D9033893CF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TRi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-Laboratory Effort in Nuclear Data </a:t>
            </a:r>
            <a:b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</a:b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(TREND)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3997-90B0-779F-9FFD-8041BD082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416091"/>
            <a:ext cx="4845719" cy="145620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Collaboration of BNL, LANL, LBNL</a:t>
            </a:r>
          </a:p>
          <a:p>
            <a:endParaRPr lang="en-US" dirty="0"/>
          </a:p>
          <a:p>
            <a:r>
              <a:rPr lang="en-US" dirty="0"/>
              <a:t>Formed to address a lack of nuclear data for predicting yields for desired isotopes as well as contaminants that are co-produced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BFEC3141-9A27-749E-6D8B-FEE011AEF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45" y="1940782"/>
            <a:ext cx="2764631" cy="1843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1FFE8-3163-EC95-ED8A-6250DC9FF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0" t="19167" r="16268" b="5325"/>
          <a:stretch/>
        </p:blipFill>
        <p:spPr>
          <a:xfrm>
            <a:off x="3408407" y="4067131"/>
            <a:ext cx="2601096" cy="165977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65C364-6B74-85C5-5731-B1EF30CC873F}"/>
              </a:ext>
            </a:extLst>
          </p:cNvPr>
          <p:cNvSpPr txBox="1">
            <a:spLocks/>
          </p:cNvSpPr>
          <p:nvPr/>
        </p:nvSpPr>
        <p:spPr>
          <a:xfrm>
            <a:off x="6343136" y="4270701"/>
            <a:ext cx="4120978" cy="145620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Measured cross sections provide valuable data for isotope production, but also are important inputs into nuclear physics models for predicting cross sections across the chart of nuclides</a:t>
            </a:r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8D6DE-371F-8B6A-8785-FA11AC37EFFD}"/>
              </a:ext>
            </a:extLst>
          </p:cNvPr>
          <p:cNvSpPr txBox="1"/>
          <p:nvPr/>
        </p:nvSpPr>
        <p:spPr>
          <a:xfrm>
            <a:off x="5107916" y="6492875"/>
            <a:ext cx="1639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94405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0AA40-1D77-4A06-BD62-34C2024CF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D3AD0-47A2-44AC-9FE7-7A18320EC35E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952625" y="1825625"/>
            <a:ext cx="3886200" cy="40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prstClr val="black"/>
                </a:solidFill>
                <a:cs typeface="Arial" charset="0"/>
              </a:rPr>
              <a:t>Melting Point/ Decomposition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Aluminum arsenide (mp—1740 °C) 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Gallium arsenide (mp—1240 °C) 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Arsenic metal (sublimation—615 °C)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38AE39-3676-4043-A525-2CBD0DEDB94B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6096000" y="1825625"/>
            <a:ext cx="3886200" cy="40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prstClr val="black"/>
                </a:solidFill>
                <a:cs typeface="Arial" charset="0"/>
              </a:rPr>
              <a:t>Thermal Conductivity and Density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Aluminum arsenide—84 W/</a:t>
            </a:r>
            <a:r>
              <a:rPr lang="en-US" altLang="en-US" err="1">
                <a:solidFill>
                  <a:prstClr val="black"/>
                </a:solidFill>
                <a:cs typeface="Arial" charset="0"/>
              </a:rPr>
              <a:t>mK</a:t>
            </a:r>
            <a:r>
              <a:rPr lang="en-US" altLang="en-US">
                <a:solidFill>
                  <a:prstClr val="black"/>
                </a:solidFill>
                <a:cs typeface="Arial" charset="0"/>
              </a:rPr>
              <a:t>; 3.81 g/cm</a:t>
            </a:r>
            <a:r>
              <a:rPr lang="en-US" altLang="en-US" baseline="30000">
                <a:solidFill>
                  <a:prstClr val="black"/>
                </a:solidFill>
                <a:cs typeface="Arial" charset="0"/>
              </a:rPr>
              <a:t>3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Gallium arsenide—55 W/</a:t>
            </a:r>
            <a:r>
              <a:rPr lang="en-US" altLang="en-US" err="1">
                <a:solidFill>
                  <a:prstClr val="black"/>
                </a:solidFill>
                <a:cs typeface="Arial" charset="0"/>
              </a:rPr>
              <a:t>mK</a:t>
            </a:r>
            <a:r>
              <a:rPr lang="en-US" altLang="en-US">
                <a:solidFill>
                  <a:prstClr val="black"/>
                </a:solidFill>
                <a:cs typeface="Arial" charset="0"/>
              </a:rPr>
              <a:t>; 5.32 g/cm</a:t>
            </a:r>
            <a:r>
              <a:rPr lang="en-US" altLang="en-US" baseline="30000">
                <a:solidFill>
                  <a:prstClr val="black"/>
                </a:solidFill>
                <a:cs typeface="Arial" charset="0"/>
              </a:rPr>
              <a:t>3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Arsenic metal—50.2 W/</a:t>
            </a:r>
            <a:r>
              <a:rPr lang="en-US" altLang="en-US" err="1">
                <a:solidFill>
                  <a:prstClr val="black"/>
                </a:solidFill>
                <a:cs typeface="Arial" charset="0"/>
              </a:rPr>
              <a:t>mK</a:t>
            </a:r>
            <a:r>
              <a:rPr lang="en-US" altLang="en-US">
                <a:solidFill>
                  <a:prstClr val="black"/>
                </a:solidFill>
                <a:cs typeface="Arial" charset="0"/>
              </a:rPr>
              <a:t>; 5.73 g/cm</a:t>
            </a:r>
            <a:r>
              <a:rPr lang="en-US" altLang="en-US" baseline="30000">
                <a:solidFill>
                  <a:prstClr val="black"/>
                </a:solidFill>
                <a:cs typeface="Arial" charset="0"/>
              </a:rPr>
              <a:t>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E71FE4-A97E-015E-33EC-7128B7D7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43" y="246594"/>
            <a:ext cx="8158732" cy="60779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Large scale production of </a:t>
            </a:r>
            <a:r>
              <a:rPr kumimoji="1" lang="en-US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72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Se at 105-103.5 MeV</a:t>
            </a:r>
          </a:p>
        </p:txBody>
      </p:sp>
    </p:spTree>
    <p:extLst>
      <p:ext uri="{BB962C8B-B14F-4D97-AF65-F5344CB8AC3E}">
        <p14:creationId xmlns:p14="http://schemas.microsoft.com/office/powerpoint/2010/main" val="212760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AC31-327E-4403-9A34-F867C400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306FE420-5B43-43F8-937B-6D5A1C97C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625" y="1764128"/>
            <a:ext cx="8286750" cy="2326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6034F-B7BF-4BC8-ADD3-9EAA03E1C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B35870-82D9-497C-99CF-5F7F3038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495" y="4147658"/>
            <a:ext cx="8391010" cy="21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7BDF-D6D4-00F5-77DB-8BE7E9C4E1DA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Opportunities in MIRP- Separations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D8031-7836-39D7-8171-E5A79B6FC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7451993" cy="4207185"/>
          </a:xfrm>
        </p:spPr>
        <p:txBody>
          <a:bodyPr/>
          <a:lstStyle/>
          <a:p>
            <a:r>
              <a:rPr lang="en-US" dirty="0"/>
              <a:t>Process of purifying radioisotope of interest from bulk target materials.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Chemical differences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Atomic weight of the isotope</a:t>
            </a:r>
          </a:p>
          <a:p>
            <a:pPr marL="0" indent="0"/>
            <a:r>
              <a:rPr lang="en-US" dirty="0"/>
              <a:t>Radioanalytical techniques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Gamma Spectroscopy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BDC2C-3965-90F0-5D6C-B3A59BD0A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92B44-F470-A5C5-61C7-D02529425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20" t="15754" r="25343" b="3828"/>
          <a:stretch/>
        </p:blipFill>
        <p:spPr>
          <a:xfrm rot="5400000">
            <a:off x="8526606" y="1322512"/>
            <a:ext cx="2590781" cy="35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5CA1-5606-4E99-8559-4EB09B953E30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Opportunities within MIRP	- Separations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309C876-2817-4021-893C-EA3852760DC2}"/>
              </a:ext>
            </a:extLst>
          </p:cNvPr>
          <p:cNvSpPr txBox="1">
            <a:spLocks/>
          </p:cNvSpPr>
          <p:nvPr/>
        </p:nvSpPr>
        <p:spPr>
          <a:xfrm>
            <a:off x="6344767" y="1611725"/>
            <a:ext cx="2137892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/>
              <a:t>Solvent Extraction</a:t>
            </a:r>
          </a:p>
          <a:p>
            <a:pPr algn="ctr"/>
            <a:r>
              <a:rPr lang="en-US" sz="1400" dirty="0"/>
              <a:t>Isolation of </a:t>
            </a:r>
            <a:r>
              <a:rPr lang="en-US" sz="1400" baseline="30000" dirty="0"/>
              <a:t>73</a:t>
            </a:r>
            <a:r>
              <a:rPr lang="en-US" sz="1400" dirty="0"/>
              <a:t>Se from </a:t>
            </a:r>
            <a:r>
              <a:rPr lang="en-US" sz="1400" baseline="30000" dirty="0"/>
              <a:t>16</a:t>
            </a:r>
            <a:r>
              <a:rPr lang="en-US" sz="1400" dirty="0"/>
              <a:t>O irradiated Co targets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AC0439F9-02B1-4788-9803-85FF39AD5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18" y="1474508"/>
            <a:ext cx="3763284" cy="4857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8CD328-0F06-43F9-9AAE-0F7BB80AA336}"/>
              </a:ext>
            </a:extLst>
          </p:cNvPr>
          <p:cNvSpPr txBox="1"/>
          <p:nvPr/>
        </p:nvSpPr>
        <p:spPr>
          <a:xfrm>
            <a:off x="8363982" y="6396335"/>
            <a:ext cx="347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Radiochim</a:t>
            </a:r>
            <a:r>
              <a:rPr lang="en-US" sz="1200" i="1" dirty="0"/>
              <a:t>. 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b="1" dirty="0"/>
              <a:t>2012</a:t>
            </a:r>
            <a:r>
              <a:rPr lang="en-US" sz="1200" dirty="0"/>
              <a:t>, </a:t>
            </a:r>
            <a:r>
              <a:rPr lang="en-US" sz="1200" i="1" dirty="0"/>
              <a:t>100</a:t>
            </a:r>
            <a:r>
              <a:rPr lang="en-US" sz="1200" dirty="0"/>
              <a:t>, 865-870.</a:t>
            </a:r>
          </a:p>
          <a:p>
            <a:r>
              <a:rPr lang="en-US" sz="1200" i="1" dirty="0"/>
              <a:t>J. </a:t>
            </a:r>
            <a:r>
              <a:rPr lang="en-US" sz="1200" i="1" dirty="0" err="1"/>
              <a:t>Radioanal</a:t>
            </a:r>
            <a:r>
              <a:rPr lang="en-US" sz="1200" i="1" dirty="0"/>
              <a:t>. </a:t>
            </a:r>
            <a:r>
              <a:rPr lang="en-US" sz="1200" i="1" dirty="0" err="1"/>
              <a:t>Nucl</a:t>
            </a:r>
            <a:r>
              <a:rPr lang="en-US" sz="1200" i="1" dirty="0"/>
              <a:t>. Chem</a:t>
            </a:r>
            <a:r>
              <a:rPr lang="en-US" sz="1200" dirty="0"/>
              <a:t>. </a:t>
            </a:r>
            <a:r>
              <a:rPr lang="en-US" sz="1200" b="1" dirty="0"/>
              <a:t>2002</a:t>
            </a:r>
            <a:r>
              <a:rPr lang="en-US" sz="1200" dirty="0"/>
              <a:t>, </a:t>
            </a:r>
            <a:r>
              <a:rPr lang="en-US" sz="1200" i="1" dirty="0"/>
              <a:t>251</a:t>
            </a:r>
            <a:r>
              <a:rPr lang="en-US" sz="1200" dirty="0"/>
              <a:t>, 159-162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1A12533-85AA-4E31-980F-9C41B5A7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35" y="1611725"/>
            <a:ext cx="4688440" cy="48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E5840AC-E506-464F-AF8E-C1031F4F8C59}"/>
              </a:ext>
            </a:extLst>
          </p:cNvPr>
          <p:cNvSpPr txBox="1">
            <a:spLocks/>
          </p:cNvSpPr>
          <p:nvPr/>
        </p:nvSpPr>
        <p:spPr>
          <a:xfrm>
            <a:off x="468608" y="1616662"/>
            <a:ext cx="2137892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/>
              <a:t>Column Chromatography </a:t>
            </a:r>
          </a:p>
          <a:p>
            <a:r>
              <a:rPr lang="en-US" sz="1400" baseline="30000" dirty="0"/>
              <a:t>72</a:t>
            </a:r>
            <a:r>
              <a:rPr lang="en-US" sz="1400" dirty="0"/>
              <a:t>Se isolation from arsenic targets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041331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9B67-3A3E-0A71-9F55-0DCB5F3D57E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DGA membranes for Ac-225 purification</a:t>
            </a:r>
            <a:b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</a:b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(</a:t>
            </a:r>
            <a:r>
              <a:rPr kumimoji="1" lang="en-US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Part of a 2020 DOE Early Career Research Award)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52741-2320-8363-D8B8-05D043BBD1C8}"/>
              </a:ext>
            </a:extLst>
          </p:cNvPr>
          <p:cNvSpPr txBox="1"/>
          <p:nvPr/>
        </p:nvSpPr>
        <p:spPr>
          <a:xfrm>
            <a:off x="1524000" y="572214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9EBA67-D263-5EB3-4AC8-46EF36155712}"/>
              </a:ext>
            </a:extLst>
          </p:cNvPr>
          <p:cNvSpPr txBox="1"/>
          <p:nvPr/>
        </p:nvSpPr>
        <p:spPr>
          <a:xfrm>
            <a:off x="2886217" y="3176439"/>
            <a:ext cx="16081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Christine Duval</a:t>
            </a:r>
          </a:p>
          <a:p>
            <a:pPr algn="ctr"/>
            <a:r>
              <a:rPr lang="en-US" sz="1350" dirty="0"/>
              <a:t>Asst. Professor, 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BD37C-61C2-096E-45D9-3DBE4864B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61" y="2073374"/>
            <a:ext cx="1123416" cy="1123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768F0-36A5-F9A2-49DA-BD9AAA54F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680" y="4144701"/>
            <a:ext cx="2166482" cy="5167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7C3015-C060-9E2B-2710-608C4ECB7D99}"/>
              </a:ext>
            </a:extLst>
          </p:cNvPr>
          <p:cNvGrpSpPr/>
          <p:nvPr/>
        </p:nvGrpSpPr>
        <p:grpSpPr>
          <a:xfrm>
            <a:off x="4434311" y="3965614"/>
            <a:ext cx="3073271" cy="875181"/>
            <a:chOff x="6563413" y="1225200"/>
            <a:chExt cx="4097695" cy="11669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CC614A-47D5-109A-1EC1-37F930839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413" y="1225562"/>
              <a:ext cx="1577871" cy="11665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49E7D8-93BA-6F3E-C9D2-AE3E62928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3900" y="1225200"/>
              <a:ext cx="1166546" cy="116654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D0296B-02E9-97DA-0993-93F260D2E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13062" y="1239134"/>
              <a:ext cx="1148046" cy="114804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DA1B33-6417-50E3-1CC9-38EBC7E67075}"/>
              </a:ext>
            </a:extLst>
          </p:cNvPr>
          <p:cNvSpPr txBox="1"/>
          <p:nvPr/>
        </p:nvSpPr>
        <p:spPr>
          <a:xfrm>
            <a:off x="7649838" y="3935156"/>
            <a:ext cx="2907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latin typeface="Arial" panose="020B0604020202020204"/>
              </a:rPr>
              <a:t>Collaborators</a:t>
            </a:r>
            <a:endParaRPr lang="en-US" sz="1350" dirty="0">
              <a:latin typeface="Arial" panose="020B0604020202020204"/>
            </a:endParaRPr>
          </a:p>
          <a:p>
            <a:pPr defTabSz="685800">
              <a:defRPr/>
            </a:pPr>
            <a:r>
              <a:rPr lang="en-US" sz="1350" dirty="0">
                <a:latin typeface="Arial" panose="020B0604020202020204"/>
              </a:rPr>
              <a:t>Cathy S. Cutler, PhD</a:t>
            </a:r>
          </a:p>
          <a:p>
            <a:pPr defTabSz="685800">
              <a:defRPr/>
            </a:pPr>
            <a:r>
              <a:rPr lang="en-US" sz="1350" dirty="0">
                <a:latin typeface="Arial" panose="020B0604020202020204"/>
              </a:rPr>
              <a:t>Jasmine Hatcher-Lamarre, PhD</a:t>
            </a:r>
          </a:p>
          <a:p>
            <a:pPr defTabSz="685800">
              <a:defRPr/>
            </a:pPr>
            <a:r>
              <a:rPr lang="en-US" sz="1350" dirty="0">
                <a:latin typeface="Arial" panose="020B0604020202020204"/>
              </a:rPr>
              <a:t>Pavithra H.A. </a:t>
            </a:r>
            <a:r>
              <a:rPr lang="en-US" sz="1350" dirty="0" err="1">
                <a:latin typeface="Arial" panose="020B0604020202020204"/>
              </a:rPr>
              <a:t>Kankanamalage</a:t>
            </a:r>
            <a:r>
              <a:rPr lang="en-US" sz="1350" dirty="0">
                <a:latin typeface="Arial" panose="020B0604020202020204"/>
              </a:rPr>
              <a:t>, PhD</a:t>
            </a:r>
          </a:p>
          <a:p>
            <a:pPr defTabSz="685800">
              <a:defRPr/>
            </a:pPr>
            <a:endParaRPr lang="en-US" sz="1350" dirty="0">
              <a:latin typeface="Arial" panose="020B06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FD1A7D-CE08-9EC7-AB3E-F10C7EC6DEA2}"/>
              </a:ext>
            </a:extLst>
          </p:cNvPr>
          <p:cNvSpPr txBox="1"/>
          <p:nvPr/>
        </p:nvSpPr>
        <p:spPr>
          <a:xfrm>
            <a:off x="4362412" y="3152378"/>
            <a:ext cx="13388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Megan Sibley</a:t>
            </a:r>
          </a:p>
          <a:p>
            <a:pPr algn="ctr"/>
            <a:r>
              <a:rPr lang="en-US" sz="1350" dirty="0"/>
              <a:t>Post Doc </a:t>
            </a:r>
          </a:p>
          <a:p>
            <a:pPr algn="ctr"/>
            <a:r>
              <a:rPr lang="en-US" sz="1350" dirty="0"/>
              <a:t>(now at ORNL)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9AB907-2EEA-DFDE-8137-BC6D9A066169}"/>
              </a:ext>
            </a:extLst>
          </p:cNvPr>
          <p:cNvSpPr txBox="1"/>
          <p:nvPr/>
        </p:nvSpPr>
        <p:spPr>
          <a:xfrm>
            <a:off x="5694675" y="3176439"/>
            <a:ext cx="11674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Tuli </a:t>
            </a:r>
            <a:r>
              <a:rPr lang="en-US" sz="1350" b="1" dirty="0" err="1"/>
              <a:t>Banik</a:t>
            </a:r>
            <a:endParaRPr lang="en-US" sz="1350" b="1" dirty="0"/>
          </a:p>
          <a:p>
            <a:pPr algn="ctr"/>
            <a:r>
              <a:rPr lang="en-US" sz="1350" dirty="0"/>
              <a:t>Grad Student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4B93C-BC12-3C4B-C704-8EEBD73C5E76}"/>
              </a:ext>
            </a:extLst>
          </p:cNvPr>
          <p:cNvSpPr txBox="1"/>
          <p:nvPr/>
        </p:nvSpPr>
        <p:spPr>
          <a:xfrm>
            <a:off x="8234549" y="3170394"/>
            <a:ext cx="11060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Alexa Ford</a:t>
            </a:r>
          </a:p>
          <a:p>
            <a:pPr algn="ctr"/>
            <a:r>
              <a:rPr lang="en-US" sz="1350" dirty="0"/>
              <a:t>Undergrad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9F0AAA-1B7D-D816-1F0C-FAFC9D8B74CF}"/>
              </a:ext>
            </a:extLst>
          </p:cNvPr>
          <p:cNvSpPr txBox="1"/>
          <p:nvPr/>
        </p:nvSpPr>
        <p:spPr>
          <a:xfrm>
            <a:off x="9505432" y="3153595"/>
            <a:ext cx="10021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Tim Yen</a:t>
            </a:r>
          </a:p>
          <a:p>
            <a:pPr algn="ctr"/>
            <a:r>
              <a:rPr lang="en-US" sz="1350" dirty="0"/>
              <a:t>Undergrad</a:t>
            </a:r>
          </a:p>
        </p:txBody>
      </p:sp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6CD65129-4FEA-2288-2845-21D04DBC6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40" y="2177970"/>
            <a:ext cx="1294698" cy="11234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B6B22F-8E2C-9EA1-BBE6-F3F91289605A}"/>
              </a:ext>
            </a:extLst>
          </p:cNvPr>
          <p:cNvSpPr txBox="1"/>
          <p:nvPr/>
        </p:nvSpPr>
        <p:spPr>
          <a:xfrm>
            <a:off x="6873700" y="3176439"/>
            <a:ext cx="13484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Maura </a:t>
            </a:r>
            <a:r>
              <a:rPr lang="en-US" sz="1350" b="1" dirty="0" err="1"/>
              <a:t>Sepesy</a:t>
            </a:r>
            <a:endParaRPr lang="en-US" sz="1350" b="1" dirty="0"/>
          </a:p>
          <a:p>
            <a:pPr algn="ctr"/>
            <a:r>
              <a:rPr lang="en-US" sz="1350" dirty="0"/>
              <a:t>Grad Student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0DE8AC-AB71-2774-0C5D-C6DCB73D9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5891" y="2073373"/>
            <a:ext cx="1218069" cy="11034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0079DA-DA25-B88E-E4E0-04E3BBC7BC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4549" y="2085632"/>
            <a:ext cx="1106069" cy="11060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873509-11F5-09EA-A1A2-C183C71EE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1913" y="2079154"/>
            <a:ext cx="1060396" cy="11125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A2EA2B-4A3B-5A2A-A74C-49D39C892F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7817" y="2085631"/>
            <a:ext cx="1161225" cy="10912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A5A34A-B137-31CC-BA12-006802A0F6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8418" y="2073375"/>
            <a:ext cx="958251" cy="108679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E0C5782-B8C7-F608-CB77-30AA402705DD}"/>
              </a:ext>
            </a:extLst>
          </p:cNvPr>
          <p:cNvGrpSpPr/>
          <p:nvPr/>
        </p:nvGrpSpPr>
        <p:grpSpPr>
          <a:xfrm>
            <a:off x="8963025" y="5264296"/>
            <a:ext cx="1771650" cy="628650"/>
            <a:chOff x="6400800" y="4800600"/>
            <a:chExt cx="2362200" cy="738214"/>
          </a:xfrm>
        </p:grpSpPr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01E0A016-1327-0516-52AC-B586D155EFB1}"/>
                </a:ext>
              </a:extLst>
            </p:cNvPr>
            <p:cNvSpPr/>
            <p:nvPr/>
          </p:nvSpPr>
          <p:spPr>
            <a:xfrm>
              <a:off x="6400800" y="4800600"/>
              <a:ext cx="2133600" cy="738214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0A30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61FCF9-75BA-4F37-F30D-91E32F44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77000" y="4886942"/>
              <a:ext cx="609600" cy="51765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83BE67-84AE-B819-D413-B9BDBD8AAC00}"/>
                </a:ext>
              </a:extLst>
            </p:cNvPr>
            <p:cNvSpPr txBox="1"/>
            <p:nvPr/>
          </p:nvSpPr>
          <p:spPr>
            <a:xfrm>
              <a:off x="7010400" y="4974811"/>
              <a:ext cx="1752600" cy="35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0A304E"/>
                  </a:solidFill>
                  <a:latin typeface="Arial" panose="020B0604020202020204"/>
                </a:rPr>
                <a:t>@</a:t>
              </a:r>
              <a:r>
                <a:rPr lang="en-US" sz="1350" kern="0" dirty="0" err="1">
                  <a:solidFill>
                    <a:srgbClr val="0A304E"/>
                  </a:solidFill>
                  <a:latin typeface="Arial" panose="020B0604020202020204"/>
                </a:rPr>
                <a:t>Duval_Lab</a:t>
              </a:r>
              <a:endParaRPr lang="en-US" sz="1350" kern="0" dirty="0">
                <a:solidFill>
                  <a:srgbClr val="0A304E"/>
                </a:solidFill>
                <a:latin typeface="Arial" panose="020B060402020202020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847B43D-F6C7-5526-9498-95C233E9D5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58215" y="20829"/>
            <a:ext cx="1691640" cy="266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51E348-2CBD-C0F8-B30D-39770BBD1B5B}"/>
              </a:ext>
            </a:extLst>
          </p:cNvPr>
          <p:cNvSpPr txBox="1"/>
          <p:nvPr/>
        </p:nvSpPr>
        <p:spPr>
          <a:xfrm>
            <a:off x="5276254" y="6321321"/>
            <a:ext cx="1639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99756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0B17-D8AA-6EEC-D6E6-59156EC1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54" y="452198"/>
            <a:ext cx="9848761" cy="8572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Goal: reduce separation time from hours to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12BF8-6F57-2CD3-515B-46EE05BCC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864" y="1711278"/>
            <a:ext cx="8988136" cy="1291067"/>
          </a:xfrm>
        </p:spPr>
        <p:txBody>
          <a:bodyPr/>
          <a:lstStyle/>
          <a:p>
            <a:r>
              <a:rPr lang="en-US" sz="1575" b="1" dirty="0"/>
              <a:t>Our approach </a:t>
            </a:r>
            <a:r>
              <a:rPr lang="en-US" sz="1575" dirty="0"/>
              <a:t>is to use membrane adsorbers due to their potential for:</a:t>
            </a:r>
          </a:p>
          <a:p>
            <a:pPr lvl="1"/>
            <a:r>
              <a:rPr lang="en-US" sz="1575" dirty="0"/>
              <a:t>High product capture at high flowrates – minimize product loss to decay</a:t>
            </a:r>
          </a:p>
          <a:p>
            <a:pPr lvl="1"/>
            <a:r>
              <a:rPr lang="en-US" sz="1575" dirty="0"/>
              <a:t>Small bed volumes (sharp elution curves) – minimizing concentrative process steps</a:t>
            </a:r>
          </a:p>
          <a:p>
            <a:pPr lvl="1"/>
            <a:r>
              <a:rPr lang="en-US" sz="1575" dirty="0"/>
              <a:t>Unlike resins, membranes can be stacked without appreciate rise in pressure drop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B9B52-62E2-49E1-D298-37B6C96F311E}"/>
              </a:ext>
            </a:extLst>
          </p:cNvPr>
          <p:cNvSpPr txBox="1"/>
          <p:nvPr/>
        </p:nvSpPr>
        <p:spPr>
          <a:xfrm>
            <a:off x="1524000" y="572214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8A594F3-6523-1BB0-8A32-A609EE4F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281" y="2864375"/>
            <a:ext cx="8143438" cy="216274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293844F-76E5-9ADD-A70E-9CADA9866193}"/>
              </a:ext>
            </a:extLst>
          </p:cNvPr>
          <p:cNvSpPr txBox="1"/>
          <p:nvPr/>
        </p:nvSpPr>
        <p:spPr>
          <a:xfrm>
            <a:off x="5876517" y="5734803"/>
            <a:ext cx="479148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75" dirty="0">
                <a:solidFill>
                  <a:schemeClr val="bg1"/>
                </a:solidFill>
                <a:latin typeface="Arial" panose="020B0604020202020204"/>
              </a:rPr>
              <a:t>Sibley et al. “DGA-functionalized membranes for Ac-225 purification.” </a:t>
            </a:r>
            <a:r>
              <a:rPr lang="en-US" sz="975" i="1" dirty="0">
                <a:solidFill>
                  <a:schemeClr val="bg1"/>
                </a:solidFill>
                <a:latin typeface="Arial" panose="020B0604020202020204"/>
              </a:rPr>
              <a:t>In preparation.</a:t>
            </a:r>
          </a:p>
        </p:txBody>
      </p:sp>
    </p:spTree>
    <p:extLst>
      <p:ext uri="{BB962C8B-B14F-4D97-AF65-F5344CB8AC3E}">
        <p14:creationId xmlns:p14="http://schemas.microsoft.com/office/powerpoint/2010/main" val="1315486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4C939-ED97-9E25-EEFC-378385D6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46"/>
            <a:ext cx="10972800" cy="7091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Comparing Ac-225 resin &amp; membrane data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921CA02-25B4-1CB9-F280-E4B6EE568C40}"/>
              </a:ext>
            </a:extLst>
          </p:cNvPr>
          <p:cNvGraphicFramePr>
            <a:graphicFrameLocks/>
          </p:cNvGraphicFramePr>
          <p:nvPr/>
        </p:nvGraphicFramePr>
        <p:xfrm>
          <a:off x="5866239" y="651038"/>
          <a:ext cx="5716162" cy="383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A6FCDF28-BE9B-D2DF-0AA5-3F81BFF590C8}"/>
              </a:ext>
            </a:extLst>
          </p:cNvPr>
          <p:cNvSpPr/>
          <p:nvPr/>
        </p:nvSpPr>
        <p:spPr>
          <a:xfrm>
            <a:off x="8612570" y="852344"/>
            <a:ext cx="237606" cy="304386"/>
          </a:xfrm>
          <a:prstGeom prst="ellipse">
            <a:avLst/>
          </a:prstGeom>
          <a:solidFill>
            <a:srgbClr val="01737E">
              <a:alpha val="2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64BC47-ED26-7ACD-F2B1-6F64862C8B54}"/>
              </a:ext>
            </a:extLst>
          </p:cNvPr>
          <p:cNvSpPr/>
          <p:nvPr/>
        </p:nvSpPr>
        <p:spPr>
          <a:xfrm>
            <a:off x="10579842" y="3369447"/>
            <a:ext cx="237606" cy="304386"/>
          </a:xfrm>
          <a:prstGeom prst="ellipse">
            <a:avLst/>
          </a:prstGeom>
          <a:solidFill>
            <a:srgbClr val="D9772C">
              <a:alpha val="25098"/>
            </a:srgbClr>
          </a:solidFill>
          <a:ln>
            <a:solidFill>
              <a:srgbClr val="D977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110BC3-94D8-FA3D-733A-02863CE75FF2}"/>
              </a:ext>
            </a:extLst>
          </p:cNvPr>
          <p:cNvSpPr/>
          <p:nvPr/>
        </p:nvSpPr>
        <p:spPr>
          <a:xfrm>
            <a:off x="9249020" y="2627347"/>
            <a:ext cx="237606" cy="304386"/>
          </a:xfrm>
          <a:prstGeom prst="ellipse">
            <a:avLst/>
          </a:prstGeom>
          <a:solidFill>
            <a:srgbClr val="E38DA6">
              <a:alpha val="25098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B81CBA-5CC8-6B03-56BC-C0A1A40A4211}"/>
              </a:ext>
            </a:extLst>
          </p:cNvPr>
          <p:cNvSpPr txBox="1"/>
          <p:nvPr/>
        </p:nvSpPr>
        <p:spPr>
          <a:xfrm>
            <a:off x="6394922" y="4243134"/>
            <a:ext cx="530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3: </a:t>
            </a:r>
            <a:r>
              <a:rPr lang="en-US" sz="1400" dirty="0"/>
              <a:t>1.25 mg membrane, 1 mL solution, 418 </a:t>
            </a:r>
            <a:r>
              <a:rPr lang="en-US" sz="1400" dirty="0" err="1"/>
              <a:t>kBq</a:t>
            </a:r>
            <a:r>
              <a:rPr lang="en-US" sz="1400" dirty="0"/>
              <a:t> Ac-225 (160 </a:t>
            </a:r>
            <a:r>
              <a:rPr lang="en-US" sz="1400" dirty="0" err="1"/>
              <a:t>pg</a:t>
            </a:r>
            <a:r>
              <a:rPr lang="en-US" sz="1400" dirty="0"/>
              <a:t> Ac-225) [2]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5E55DE-1818-64DF-8D26-4A3B6A9C4786}"/>
                  </a:ext>
                </a:extLst>
              </p:cNvPr>
              <p:cNvSpPr txBox="1"/>
              <p:nvPr/>
            </p:nvSpPr>
            <p:spPr>
              <a:xfrm>
                <a:off x="9442049" y="814525"/>
                <a:ext cx="2062843" cy="697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𝑠𝑜𝑙𝑖𝑑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𝑙𝑖𝑞𝑢𝑖𝑑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5E55DE-1818-64DF-8D26-4A3B6A9C4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049" y="814525"/>
                <a:ext cx="2062843" cy="6970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F9E0A7C-F593-C5F4-2B4B-0EE7F93D8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4" y="811526"/>
            <a:ext cx="4517572" cy="3428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BF1B1-E476-5A45-BAC8-E833CD2C11CD}"/>
              </a:ext>
            </a:extLst>
          </p:cNvPr>
          <p:cNvSpPr txBox="1"/>
          <p:nvPr/>
        </p:nvSpPr>
        <p:spPr>
          <a:xfrm>
            <a:off x="1099733" y="4240116"/>
            <a:ext cx="517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4: </a:t>
            </a:r>
            <a:r>
              <a:rPr lang="en-US" sz="1400" dirty="0"/>
              <a:t>50 mg resin, 1 mL solution, 5.9 </a:t>
            </a:r>
            <a:r>
              <a:rPr lang="en-US" sz="1400" dirty="0" err="1"/>
              <a:t>kBq</a:t>
            </a:r>
            <a:r>
              <a:rPr lang="en-US" sz="1400" dirty="0"/>
              <a:t> Ac-225 </a:t>
            </a:r>
            <a:br>
              <a:rPr lang="en-US" sz="1400" dirty="0"/>
            </a:br>
            <a:r>
              <a:rPr lang="en-US" sz="1400" dirty="0"/>
              <a:t>(3 </a:t>
            </a:r>
            <a:r>
              <a:rPr lang="en-US" sz="1400" dirty="0" err="1"/>
              <a:t>pg</a:t>
            </a:r>
            <a:r>
              <a:rPr lang="en-US" sz="1400" dirty="0"/>
              <a:t> Ac-225) [1]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5DC227-4A09-C4E0-D687-3D45F7569262}"/>
              </a:ext>
            </a:extLst>
          </p:cNvPr>
          <p:cNvSpPr/>
          <p:nvPr/>
        </p:nvSpPr>
        <p:spPr>
          <a:xfrm>
            <a:off x="2641329" y="898441"/>
            <a:ext cx="220533" cy="273098"/>
          </a:xfrm>
          <a:prstGeom prst="ellipse">
            <a:avLst/>
          </a:prstGeom>
          <a:solidFill>
            <a:srgbClr val="01737E">
              <a:alpha val="2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068AE5-2649-37F2-D9A8-102580D3FDA7}"/>
              </a:ext>
            </a:extLst>
          </p:cNvPr>
          <p:cNvSpPr/>
          <p:nvPr/>
        </p:nvSpPr>
        <p:spPr>
          <a:xfrm>
            <a:off x="4456110" y="1896655"/>
            <a:ext cx="220533" cy="273098"/>
          </a:xfrm>
          <a:prstGeom prst="ellipse">
            <a:avLst/>
          </a:prstGeom>
          <a:solidFill>
            <a:srgbClr val="D9772C">
              <a:alpha val="25098"/>
            </a:srgbClr>
          </a:solidFill>
          <a:ln>
            <a:solidFill>
              <a:srgbClr val="D977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1902DF-688B-328F-7E33-8C83F1CBB4F3}"/>
              </a:ext>
            </a:extLst>
          </p:cNvPr>
          <p:cNvSpPr/>
          <p:nvPr/>
        </p:nvSpPr>
        <p:spPr>
          <a:xfrm>
            <a:off x="3262453" y="1662753"/>
            <a:ext cx="220533" cy="273098"/>
          </a:xfrm>
          <a:prstGeom prst="ellipse">
            <a:avLst/>
          </a:prstGeom>
          <a:solidFill>
            <a:srgbClr val="E38DA6">
              <a:alpha val="25098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87667-EC29-865D-E7C1-48CBC039AC20}"/>
              </a:ext>
            </a:extLst>
          </p:cNvPr>
          <p:cNvSpPr txBox="1"/>
          <p:nvPr/>
        </p:nvSpPr>
        <p:spPr>
          <a:xfrm>
            <a:off x="4011918" y="5841506"/>
            <a:ext cx="79227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[1] </a:t>
            </a:r>
            <a:r>
              <a:rPr lang="en-US" sz="1300" dirty="0" err="1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Radchenko</a:t>
            </a:r>
            <a:r>
              <a:rPr lang="en-US" sz="13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 et al. “Radiometric evaluation of diglycolamides resins for the chromatographic separation of actinium from fission product lanthanides.” </a:t>
            </a:r>
            <a:r>
              <a:rPr lang="en-US" sz="1300" dirty="0" err="1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Talanta</a:t>
            </a:r>
            <a:r>
              <a:rPr lang="en-US" sz="13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. 2017, 175 (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NexusSans"/>
              </a:rPr>
              <a:t>318-324)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latin typeface="NexusSans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NexusSans"/>
                <a:ea typeface="+mn-ea"/>
                <a:cs typeface="+mn-cs"/>
              </a:rPr>
              <a:t>[2] </a:t>
            </a:r>
            <a:r>
              <a:rPr lang="en-US" sz="1300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Sibley et al. “DGA-functionalized membranes for Ac-225 purification.”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In preparation.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4AF90C-4675-DDCD-FC1B-D23D04321BD8}"/>
              </a:ext>
            </a:extLst>
          </p:cNvPr>
          <p:cNvSpPr txBox="1"/>
          <p:nvPr/>
        </p:nvSpPr>
        <p:spPr>
          <a:xfrm>
            <a:off x="1447007" y="3450504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DGA resin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72C01B-5A3C-C20E-E2AF-F03F00B42C95}"/>
              </a:ext>
            </a:extLst>
          </p:cNvPr>
          <p:cNvSpPr txBox="1"/>
          <p:nvPr/>
        </p:nvSpPr>
        <p:spPr>
          <a:xfrm>
            <a:off x="7447682" y="3279776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DGA membrane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F6AC73-8F50-81C0-2AC4-BA51C5929D92}"/>
              </a:ext>
            </a:extLst>
          </p:cNvPr>
          <p:cNvSpPr txBox="1"/>
          <p:nvPr/>
        </p:nvSpPr>
        <p:spPr>
          <a:xfrm>
            <a:off x="0" y="648652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945867-29B9-DD22-4551-7E9283F17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38" y="4955663"/>
            <a:ext cx="11865684" cy="62740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Cannot directly compare the absolute value of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because the measurements were made at different mass to volume ratios and with different initial concentrations of Ac-225 – but the trends are consistent with DGA resins</a:t>
            </a:r>
          </a:p>
        </p:txBody>
      </p:sp>
    </p:spTree>
    <p:extLst>
      <p:ext uri="{BB962C8B-B14F-4D97-AF65-F5344CB8AC3E}">
        <p14:creationId xmlns:p14="http://schemas.microsoft.com/office/powerpoint/2010/main" val="341800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0701-78BA-42DF-9005-5F023F1212D9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Opportunities within MIRP	- Generator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3910A-8801-4551-82A9-3DA8E2598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825624"/>
            <a:ext cx="5698671" cy="4498975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pPr lvl="1"/>
            <a:r>
              <a:rPr lang="en-US" sz="1800" dirty="0"/>
              <a:t>A device that allows for the production of a short-lived radioisotope (daughter) following the decay of a long-lived radioisotope (parent)</a:t>
            </a:r>
          </a:p>
          <a:p>
            <a:pPr lvl="2"/>
            <a:r>
              <a:rPr lang="en-US" sz="1600" dirty="0"/>
              <a:t>Easily transportable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It allows for the use of shorter-lived radioisotopes without the need for a production facility (i.e. cyclotron) within a close proximity.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Uses adsorbent material which has strong affinity for the parent nuclide and allows for simple removal of daughter nuclide </a:t>
            </a:r>
          </a:p>
          <a:p>
            <a:pPr lvl="2"/>
            <a:r>
              <a:rPr lang="en-US" sz="1600" dirty="0"/>
              <a:t>Ion exchange resin</a:t>
            </a:r>
          </a:p>
          <a:p>
            <a:pPr lvl="2"/>
            <a:r>
              <a:rPr lang="en-US" sz="1600" dirty="0"/>
              <a:t>Alumina</a:t>
            </a:r>
          </a:p>
          <a:p>
            <a:pPr lvl="2"/>
            <a:r>
              <a:rPr lang="en-US" sz="1600" dirty="0"/>
              <a:t>zirconia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C29CF-960E-44A2-AD67-2D92745C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131" y="1293918"/>
            <a:ext cx="1236646" cy="2453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BD73C-4C64-47D8-9505-5E2A1094D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990" y="1293918"/>
            <a:ext cx="3772167" cy="2479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B888D-54AE-41DA-B4EC-18205727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31" y="4258062"/>
            <a:ext cx="5380122" cy="20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0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4D86-B1ED-40B1-940E-8E4B401F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46" y="150741"/>
            <a:ext cx="7443064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Opportunities within MIRP	- Radiolabeling and Preclinical Studies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41180-8631-4572-BCA3-146C8AF0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80" y="1970414"/>
            <a:ext cx="3165458" cy="15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66D52-2B3F-4164-A603-FDD70618DE53}"/>
              </a:ext>
            </a:extLst>
          </p:cNvPr>
          <p:cNvSpPr txBox="1"/>
          <p:nvPr/>
        </p:nvSpPr>
        <p:spPr>
          <a:xfrm>
            <a:off x="4795182" y="2180335"/>
            <a:ext cx="275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Gastric Cancer Cell Uptake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0CC7C-35F2-45F0-AFD0-7095F0D3959E}"/>
              </a:ext>
            </a:extLst>
          </p:cNvPr>
          <p:cNvSpPr txBox="1"/>
          <p:nvPr/>
        </p:nvSpPr>
        <p:spPr>
          <a:xfrm>
            <a:off x="5145295" y="4955979"/>
            <a:ext cx="2081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18.5 times uptake in cells!!!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3F79C41-6074-4697-8DA7-548710A9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27" y="2840025"/>
            <a:ext cx="3311878" cy="199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EF380-0553-41BC-BD36-816F98E1C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r="1944" b="62975"/>
          <a:stretch/>
        </p:blipFill>
        <p:spPr>
          <a:xfrm>
            <a:off x="483056" y="3843115"/>
            <a:ext cx="3687886" cy="1400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E5E01D-A235-4852-909C-FD162545A6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r="1782" b="62865"/>
          <a:stretch/>
        </p:blipFill>
        <p:spPr>
          <a:xfrm>
            <a:off x="483057" y="5243725"/>
            <a:ext cx="3687886" cy="1400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F05487-91B0-4F7E-B492-85B062E11BE2}"/>
              </a:ext>
            </a:extLst>
          </p:cNvPr>
          <p:cNvSpPr txBox="1"/>
          <p:nvPr/>
        </p:nvSpPr>
        <p:spPr>
          <a:xfrm>
            <a:off x="2729362" y="3993511"/>
            <a:ext cx="1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Free </a:t>
            </a:r>
            <a:r>
              <a:rPr lang="en-US" sz="1400" baseline="30000" dirty="0"/>
              <a:t>72</a:t>
            </a:r>
            <a:r>
              <a:rPr lang="en-US" sz="1400" dirty="0"/>
              <a:t>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E787C-8C7F-4594-9017-00C0D9879087}"/>
              </a:ext>
            </a:extLst>
          </p:cNvPr>
          <p:cNvSpPr txBox="1"/>
          <p:nvPr/>
        </p:nvSpPr>
        <p:spPr>
          <a:xfrm>
            <a:off x="2389940" y="5523451"/>
            <a:ext cx="1736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72</a:t>
            </a:r>
            <a:r>
              <a:rPr lang="en-US" sz="1400" dirty="0"/>
              <a:t>As-Trastuzumab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562774-8648-4E44-83F9-A996A6A5B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059" y="3062616"/>
            <a:ext cx="4011362" cy="32429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9CFCEF-F716-4E90-ACC1-904BB1ACEF70}"/>
              </a:ext>
            </a:extLst>
          </p:cNvPr>
          <p:cNvSpPr txBox="1"/>
          <p:nvPr/>
        </p:nvSpPr>
        <p:spPr>
          <a:xfrm>
            <a:off x="8761919" y="6169709"/>
            <a:ext cx="24570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images of indirectly labeled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72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As-mAb!!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68716-CB7E-0DBA-35C2-95DD4D1C0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059" y="60349"/>
            <a:ext cx="3771900" cy="28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2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364" y="110635"/>
            <a:ext cx="7204408" cy="7675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DOE Isotope Program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2" name="Diagram 1"/>
          <p:cNvGraphicFramePr/>
          <p:nvPr/>
        </p:nvGraphicFramePr>
        <p:xfrm>
          <a:off x="2301364" y="1316636"/>
          <a:ext cx="7589272" cy="45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96EDCF-DE44-41B9-8EE7-0F445C869ACB}"/>
              </a:ext>
            </a:extLst>
          </p:cNvPr>
          <p:cNvSpPr txBox="1"/>
          <p:nvPr/>
        </p:nvSpPr>
        <p:spPr>
          <a:xfrm flipH="1">
            <a:off x="2505132" y="6000273"/>
            <a:ext cx="7589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0DAB"/>
                </a:solidFill>
              </a:rPr>
              <a:t>Isotopes are forms of the same element that contain </a:t>
            </a:r>
            <a:r>
              <a:rPr lang="en-US" sz="1400" u="sng" dirty="0">
                <a:solidFill>
                  <a:srgbClr val="1A0DAB"/>
                </a:solidFill>
              </a:rPr>
              <a:t>equal numbers of protons</a:t>
            </a:r>
            <a:r>
              <a:rPr lang="en-US" sz="1400" dirty="0">
                <a:solidFill>
                  <a:srgbClr val="1A0DAB"/>
                </a:solidFill>
              </a:rPr>
              <a:t> but </a:t>
            </a:r>
            <a:r>
              <a:rPr lang="en-US" sz="1400" u="sng" dirty="0">
                <a:solidFill>
                  <a:srgbClr val="1A0DAB"/>
                </a:solidFill>
              </a:rPr>
              <a:t>different numbers of neutrons</a:t>
            </a:r>
            <a:r>
              <a:rPr lang="en-US" sz="1400" dirty="0">
                <a:solidFill>
                  <a:srgbClr val="1A0DAB"/>
                </a:solidFill>
              </a:rPr>
              <a:t> in their nuclei, and hence differ in relative atomic mass but not in chemical properties; in particular, a radioactive form of an element.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601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3D26-516D-B554-05C7-3F89C1B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Other modes of Isotope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14057-3A6B-97E4-FE6B-E9455FFE2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197600" cy="4207185"/>
          </a:xfrm>
        </p:spPr>
        <p:txBody>
          <a:bodyPr/>
          <a:lstStyle/>
          <a:p>
            <a:r>
              <a:rPr lang="en-US" dirty="0"/>
              <a:t>TR-19 Cyclotron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Provides protons- 13 - 19 </a:t>
            </a:r>
            <a:r>
              <a:rPr lang="en-US" dirty="0" err="1"/>
              <a:t>meV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current 200 µA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Supports </a:t>
            </a:r>
            <a:r>
              <a:rPr lang="en-US" strike="sngStrike" dirty="0"/>
              <a:t>gas, </a:t>
            </a:r>
            <a:r>
              <a:rPr lang="en-US" dirty="0"/>
              <a:t>liquid, and solid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ABC78-924C-8D8D-E71B-8A555AEDB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8090B-F657-F229-B335-03FFACF7E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05" y="1656142"/>
            <a:ext cx="4216238" cy="3162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957DE-243E-E6EE-8745-95277E3E5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8537" y="4699368"/>
            <a:ext cx="2395728" cy="1164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6ED55-5CCD-49BF-7805-53D77A5D1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044" y="4699368"/>
            <a:ext cx="2395727" cy="1164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7BFA1-33BC-F6DB-CDCB-29A148DB8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8661" y="4704082"/>
            <a:ext cx="2389383" cy="1161506"/>
          </a:xfrm>
          <a:prstGeom prst="rect">
            <a:avLst/>
          </a:prstGeom>
        </p:spPr>
      </p:pic>
      <p:pic>
        <p:nvPicPr>
          <p:cNvPr id="9" name="Picture 2" descr="이미지">
            <a:extLst>
              <a:ext uri="{FF2B5EF4-FFF2-40B4-BE49-F238E27FC236}">
                <a16:creationId xmlns:a16="http://schemas.microsoft.com/office/drawing/2014/main" id="{B23F8749-92F0-F4B2-B6A4-C0ABFC38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04" y="4818563"/>
            <a:ext cx="2217987" cy="16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이미지">
            <a:extLst>
              <a:ext uri="{FF2B5EF4-FFF2-40B4-BE49-F238E27FC236}">
                <a16:creationId xmlns:a16="http://schemas.microsoft.com/office/drawing/2014/main" id="{DE2A112A-99A8-9018-F1BB-280126DA6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3" r="18828"/>
          <a:stretch/>
        </p:blipFill>
        <p:spPr bwMode="auto">
          <a:xfrm>
            <a:off x="9843329" y="4818080"/>
            <a:ext cx="2123113" cy="166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82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9376F-2CAE-44D4-82EE-810B7C0A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Target Development for EBCO cyclotron</a:t>
            </a:r>
          </a:p>
        </p:txBody>
      </p:sp>
      <p:pic>
        <p:nvPicPr>
          <p:cNvPr id="5" name="59852012-1f09-4ee2-95a8-3966d6e27555" descr="Image">
            <a:extLst>
              <a:ext uri="{FF2B5EF4-FFF2-40B4-BE49-F238E27FC236}">
                <a16:creationId xmlns:a16="http://schemas.microsoft.com/office/drawing/2014/main" id="{50D5B644-674C-4B1D-8BA7-80EB8EBF1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 b="33530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0EDA5B-F5DE-4A88-9F1D-AB255999A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r="1" b="286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0" name="Picture 9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F3B443AD-CD6A-4A2B-96EF-3BCEEAE1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" b="201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9d62af97-5c16-4a4c-b57b-f4d6d0275370" descr="Image">
            <a:extLst>
              <a:ext uri="{FF2B5EF4-FFF2-40B4-BE49-F238E27FC236}">
                <a16:creationId xmlns:a16="http://schemas.microsoft.com/office/drawing/2014/main" id="{A66CB443-E277-4E65-A143-4B6203873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79F04A-6AD5-4804-9F15-D8AF555A597B}"/>
              </a:ext>
            </a:extLst>
          </p:cNvPr>
          <p:cNvSpPr txBox="1"/>
          <p:nvPr/>
        </p:nvSpPr>
        <p:spPr>
          <a:xfrm>
            <a:off x="5138287" y="2797568"/>
            <a:ext cx="25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Isabella Pasha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E790BA-D7AF-46CA-8BC3-A71D7A1F7162}"/>
              </a:ext>
            </a:extLst>
          </p:cNvPr>
          <p:cNvSpPr txBox="1"/>
          <p:nvPr/>
        </p:nvSpPr>
        <p:spPr>
          <a:xfrm>
            <a:off x="8958512" y="2778239"/>
            <a:ext cx="25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Najah Curtis</a:t>
            </a:r>
          </a:p>
        </p:txBody>
      </p:sp>
    </p:spTree>
    <p:extLst>
      <p:ext uri="{BB962C8B-B14F-4D97-AF65-F5344CB8AC3E}">
        <p14:creationId xmlns:p14="http://schemas.microsoft.com/office/powerpoint/2010/main" val="150601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EB52B-3ADC-1321-D79C-8245EE7AB958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NCSS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9786E-0947-6F58-73B9-8A65DA80A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2625" y="1927622"/>
            <a:ext cx="3886200" cy="30027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An intensive six-week Summer School in Nuclear and Radiochemistry for undergraduates. </a:t>
            </a:r>
            <a:r>
              <a:rPr lang="en-US" sz="1600" dirty="0">
                <a:solidFill>
                  <a:srgbClr val="7030A0"/>
                </a:solidFill>
              </a:rPr>
              <a:t>NCSS 2023 started this Monday.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Sponsored by the Division of Nuclear Chemistry and Technology of the American Chemical Society (ACS DNC&amp;T)  and funding by the U.S. Department of Energy.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Provide fundamental training in nuclear and radiochemistry principles, particularly to physical science and engineering students from institutions that do not have such programs.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A5D5C-F453-4199-14A8-399D4F54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26506"/>
            <a:ext cx="3886200" cy="32635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Stimulate interest in physical science and engineering undergraduates in graduate studies in fields founded in nuclear and radiochemistry.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Generate awareness and acceptance of nuclear technologies and application in society among participants.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12 students selected for each site primarily from institutions that do not offer nuclear studies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~48% of NCSS students continue to graduate studies in nuclear science. </a:t>
            </a:r>
          </a:p>
          <a:p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90FA1-67B9-1931-7F90-032F0DF80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56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FD76F-57B7-4E8A-DA5B-7F85D5E0E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" r="1954" b="13191"/>
          <a:stretch/>
        </p:blipFill>
        <p:spPr>
          <a:xfrm>
            <a:off x="6781801" y="37993"/>
            <a:ext cx="3886199" cy="2516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FECA0-246B-DBBB-FC69-E55C64F1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60" y="-47766"/>
            <a:ext cx="169164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9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A7C6-AB7B-4CC2-9311-8BC8930A2852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Presentation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9BCA-8C56-4763-8B29-748E3C720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Various opportunities to engage with the isotope program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Visiting Faculty program, SULI program GEM, SURP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Projects on </a:t>
            </a:r>
            <a:r>
              <a:rPr lang="en-US" dirty="0" err="1"/>
              <a:t>targetry</a:t>
            </a:r>
            <a:r>
              <a:rPr lang="en-US" dirty="0"/>
              <a:t>, nuclear data, engineering, separations, radiolabeling, automation, modeling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NCSS for undergraduate's deep dive into radiochemistry and nuclear chemistry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Continue efforts to reach out and collaborate to provide access to unique facilities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D2187-696A-4932-8733-6CE62E7B4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56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BC1BC-CC36-44BB-9E13-13D17E01A7BC}"/>
              </a:ext>
            </a:extLst>
          </p:cNvPr>
          <p:cNvSpPr txBox="1"/>
          <p:nvPr/>
        </p:nvSpPr>
        <p:spPr>
          <a:xfrm>
            <a:off x="5119448" y="6492875"/>
            <a:ext cx="1639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28542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3423A088-B102-434D-A955-30EF2B24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48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42B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05DFFE1-639A-420D-89EA-25FC2D039290}" type="slidenum">
              <a:rPr lang="en-US" altLang="en-US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074C900-85EC-4E90-AD4D-942F09C1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4" y="88900"/>
            <a:ext cx="9077325" cy="72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Applications – Accelerator Isotopes</a:t>
            </a:r>
          </a:p>
        </p:txBody>
      </p:sp>
      <p:pic>
        <p:nvPicPr>
          <p:cNvPr id="16388" name="Picture 5" descr="PET-MIPS-anim">
            <a:extLst>
              <a:ext uri="{FF2B5EF4-FFF2-40B4-BE49-F238E27FC236}">
                <a16:creationId xmlns:a16="http://schemas.microsoft.com/office/drawing/2014/main" id="{4DA81FE3-1C8D-4BB6-8920-CDC7D011E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63663"/>
            <a:ext cx="2057400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9">
            <a:extLst>
              <a:ext uri="{FF2B5EF4-FFF2-40B4-BE49-F238E27FC236}">
                <a16:creationId xmlns:a16="http://schemas.microsoft.com/office/drawing/2014/main" id="{6038AB8C-B580-40C4-A4CE-EB5BC5BE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725488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Sr-82/Rb-82: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cardiac imaging</a:t>
            </a:r>
          </a:p>
        </p:txBody>
      </p:sp>
      <p:sp>
        <p:nvSpPr>
          <p:cNvPr id="11271" name="TextBox 10">
            <a:extLst>
              <a:ext uri="{FF2B5EF4-FFF2-40B4-BE49-F238E27FC236}">
                <a16:creationId xmlns:a16="http://schemas.microsoft.com/office/drawing/2014/main" id="{229BCE02-8B4B-43B5-B47A-89E8030E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57201"/>
            <a:ext cx="294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Ge-68/Ga-68:</a:t>
            </a:r>
            <a:r>
              <a:rPr lang="en-US" altLang="en-US" sz="1800" dirty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cancer imaging</a:t>
            </a:r>
          </a:p>
        </p:txBody>
      </p:sp>
      <p:pic>
        <p:nvPicPr>
          <p:cNvPr id="16391" name="Picture 4">
            <a:extLst>
              <a:ext uri="{FF2B5EF4-FFF2-40B4-BE49-F238E27FC236}">
                <a16:creationId xmlns:a16="http://schemas.microsoft.com/office/drawing/2014/main" id="{B987C191-94A5-495C-9379-DC72789C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9" y="1381126"/>
            <a:ext cx="2174875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3" name="TextBox 14">
            <a:extLst>
              <a:ext uri="{FF2B5EF4-FFF2-40B4-BE49-F238E27FC236}">
                <a16:creationId xmlns:a16="http://schemas.microsoft.com/office/drawing/2014/main" id="{202285D9-86DA-4522-8FC1-10BC71AF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76" y="742951"/>
            <a:ext cx="240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Si-32:</a:t>
            </a:r>
            <a:r>
              <a:rPr lang="en-US" altLang="en-US" sz="1800" dirty="0">
                <a:latin typeface="+mn-lt"/>
              </a:rPr>
              <a:t> Environmental applications</a:t>
            </a:r>
          </a:p>
        </p:txBody>
      </p:sp>
      <p:pic>
        <p:nvPicPr>
          <p:cNvPr id="16393" name="Picture 17">
            <a:extLst>
              <a:ext uri="{FF2B5EF4-FFF2-40B4-BE49-F238E27FC236}">
                <a16:creationId xmlns:a16="http://schemas.microsoft.com/office/drawing/2014/main" id="{6CEF9F41-EA80-44F8-8117-2E957C1D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368426"/>
            <a:ext cx="3600450" cy="213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4" name="Picture 18">
            <a:extLst>
              <a:ext uri="{FF2B5EF4-FFF2-40B4-BE49-F238E27FC236}">
                <a16:creationId xmlns:a16="http://schemas.microsoft.com/office/drawing/2014/main" id="{8EBEBFD6-9360-4210-A430-DD930DC9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905375"/>
            <a:ext cx="3397250" cy="184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5" name="Picture 19">
            <a:extLst>
              <a:ext uri="{FF2B5EF4-FFF2-40B4-BE49-F238E27FC236}">
                <a16:creationId xmlns:a16="http://schemas.microsoft.com/office/drawing/2014/main" id="{484CA4F5-2A68-4DE5-A6A6-15B405BD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4452939"/>
            <a:ext cx="3770312" cy="2211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7" name="TextBox 2">
            <a:extLst>
              <a:ext uri="{FF2B5EF4-FFF2-40B4-BE49-F238E27FC236}">
                <a16:creationId xmlns:a16="http://schemas.microsoft.com/office/drawing/2014/main" id="{76EC6DC7-954D-4397-B111-6BAAD9CA9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4014789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Na-22:  </a:t>
            </a:r>
            <a:r>
              <a:rPr lang="en-US" altLang="en-US" sz="1800" dirty="0">
                <a:latin typeface="+mn-lt"/>
              </a:rPr>
              <a:t>Source for PET imaging</a:t>
            </a:r>
          </a:p>
        </p:txBody>
      </p:sp>
      <p:sp>
        <p:nvSpPr>
          <p:cNvPr id="11278" name="TextBox 23">
            <a:extLst>
              <a:ext uri="{FF2B5EF4-FFF2-40B4-BE49-F238E27FC236}">
                <a16:creationId xmlns:a16="http://schemas.microsoft.com/office/drawing/2014/main" id="{98CBE194-42AF-45C4-8822-CC1C7B12D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00" y="4505325"/>
            <a:ext cx="440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</a:rPr>
              <a:t>Cd-109: </a:t>
            </a:r>
            <a:r>
              <a:rPr lang="en-US" altLang="en-US" sz="2000" dirty="0">
                <a:latin typeface="+mn-lt"/>
              </a:rPr>
              <a:t>X-ray fluorescence source </a:t>
            </a:r>
          </a:p>
        </p:txBody>
      </p:sp>
      <p:pic>
        <p:nvPicPr>
          <p:cNvPr id="16398" name="Picture 22">
            <a:extLst>
              <a:ext uri="{FF2B5EF4-FFF2-40B4-BE49-F238E27FC236}">
                <a16:creationId xmlns:a16="http://schemas.microsoft.com/office/drawing/2014/main" id="{89EFD10E-0569-4EC6-87B2-A091A517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165476"/>
            <a:ext cx="1184275" cy="117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520FCEB-6BE3-4B6E-AF2E-AD3CB217F5CE}"/>
              </a:ext>
            </a:extLst>
          </p:cNvPr>
          <p:cNvGrpSpPr/>
          <p:nvPr/>
        </p:nvGrpSpPr>
        <p:grpSpPr>
          <a:xfrm>
            <a:off x="1614942" y="1596388"/>
            <a:ext cx="4227791" cy="4972528"/>
            <a:chOff x="58158" y="1520346"/>
            <a:chExt cx="4227791" cy="5260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479326-87E5-4363-9A42-53F37F700ACB}"/>
                </a:ext>
              </a:extLst>
            </p:cNvPr>
            <p:cNvGrpSpPr/>
            <p:nvPr/>
          </p:nvGrpSpPr>
          <p:grpSpPr>
            <a:xfrm>
              <a:off x="77929" y="1687361"/>
              <a:ext cx="4208020" cy="5092992"/>
              <a:chOff x="56741" y="1672830"/>
              <a:chExt cx="4208020" cy="509299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2276D89-3B30-46AC-BC19-863918545519}"/>
                  </a:ext>
                </a:extLst>
              </p:cNvPr>
              <p:cNvGrpSpPr/>
              <p:nvPr/>
            </p:nvGrpSpPr>
            <p:grpSpPr>
              <a:xfrm>
                <a:off x="56741" y="1672830"/>
                <a:ext cx="4208020" cy="5092992"/>
                <a:chOff x="-282987" y="771466"/>
                <a:chExt cx="4769353" cy="5476933"/>
              </a:xfrm>
            </p:grpSpPr>
            <p:pic>
              <p:nvPicPr>
                <p:cNvPr id="3" name="Picture 4">
                  <a:extLst>
                    <a:ext uri="{FF2B5EF4-FFF2-40B4-BE49-F238E27FC236}">
                      <a16:creationId xmlns:a16="http://schemas.microsoft.com/office/drawing/2014/main" id="{1D823817-6DCF-4EC2-BA1A-9D25F3901C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97" r="30079"/>
                <a:stretch/>
              </p:blipFill>
              <p:spPr bwMode="auto">
                <a:xfrm>
                  <a:off x="77585" y="771466"/>
                  <a:ext cx="3861880" cy="54769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" name="Right Arrow 16">
                  <a:extLst>
                    <a:ext uri="{FF2B5EF4-FFF2-40B4-BE49-F238E27FC236}">
                      <a16:creationId xmlns:a16="http://schemas.microsoft.com/office/drawing/2014/main" id="{AFE9264F-FC55-482C-9753-7570BE07D108}"/>
                    </a:ext>
                  </a:extLst>
                </p:cNvPr>
                <p:cNvSpPr/>
                <p:nvPr/>
              </p:nvSpPr>
              <p:spPr bwMode="auto">
                <a:xfrm>
                  <a:off x="-156604" y="3318398"/>
                  <a:ext cx="1805566" cy="1435593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isometricRightUp"/>
                  <a:lightRig rig="threePt" dir="t"/>
                </a:scene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pitchFamily="48" charset="-128"/>
                  </a:endParaRP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824CAA1-CC69-4458-8B3E-EF6C3A14D70A}"/>
                    </a:ext>
                  </a:extLst>
                </p:cNvPr>
                <p:cNvSpPr txBox="1"/>
                <p:nvPr/>
              </p:nvSpPr>
              <p:spPr>
                <a:xfrm>
                  <a:off x="-282987" y="3703060"/>
                  <a:ext cx="2362201" cy="455148"/>
                </a:xfrm>
                <a:prstGeom prst="rect">
                  <a:avLst/>
                </a:prstGeom>
                <a:noFill/>
                <a:scene3d>
                  <a:camera prst="isometricRightUp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srgbClr val="0070C0"/>
                      </a:solidFill>
                      <a:latin typeface="Arial" panose="020B0604020202020204"/>
                      <a:ea typeface="ＭＳ Ｐゴシック"/>
                    </a:rPr>
                    <a:t>Proton beam</a:t>
                  </a:r>
                </a:p>
              </p:txBody>
            </p:sp>
            <p:sp>
              <p:nvSpPr>
                <p:cNvPr id="6" name="Up Arrow 18">
                  <a:extLst>
                    <a:ext uri="{FF2B5EF4-FFF2-40B4-BE49-F238E27FC236}">
                      <a16:creationId xmlns:a16="http://schemas.microsoft.com/office/drawing/2014/main" id="{74A423C2-F2AF-4523-882B-4B3DE2FCA78E}"/>
                    </a:ext>
                  </a:extLst>
                </p:cNvPr>
                <p:cNvSpPr/>
                <p:nvPr/>
              </p:nvSpPr>
              <p:spPr bwMode="auto">
                <a:xfrm>
                  <a:off x="1801783" y="4914900"/>
                  <a:ext cx="358834" cy="571500"/>
                </a:xfrm>
                <a:prstGeom prst="upArrow">
                  <a:avLst/>
                </a:prstGeom>
                <a:solidFill>
                  <a:srgbClr val="007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isometricRightUp"/>
                  <a:lightRig rig="threePt" dir="t"/>
                </a:scene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70C0"/>
                    </a:solidFill>
                    <a:latin typeface="Arial" charset="0"/>
                    <a:ea typeface="ＭＳ Ｐゴシック" pitchFamily="48" charset="-128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4306DDA-DE05-4A40-B547-A8F7EACFE34D}"/>
                    </a:ext>
                  </a:extLst>
                </p:cNvPr>
                <p:cNvSpPr txBox="1"/>
                <p:nvPr/>
              </p:nvSpPr>
              <p:spPr>
                <a:xfrm>
                  <a:off x="1143000" y="5362545"/>
                  <a:ext cx="2362200" cy="455148"/>
                </a:xfrm>
                <a:prstGeom prst="rect">
                  <a:avLst/>
                </a:prstGeom>
                <a:noFill/>
                <a:scene3d>
                  <a:camera prst="isometricRightUp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srgbClr val="0070C0"/>
                      </a:solidFill>
                      <a:latin typeface="Arial" panose="020B0604020202020204"/>
                      <a:ea typeface="ＭＳ Ｐゴシック"/>
                    </a:rPr>
                    <a:t>Cooling water</a:t>
                  </a:r>
                </a:p>
              </p:txBody>
            </p:sp>
            <p:sp>
              <p:nvSpPr>
                <p:cNvPr id="8" name="Title 1">
                  <a:extLst>
                    <a:ext uri="{FF2B5EF4-FFF2-40B4-BE49-F238E27FC236}">
                      <a16:creationId xmlns:a16="http://schemas.microsoft.com/office/drawing/2014/main" id="{F817B620-4746-4B79-868B-BC75525C2855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2691808" y="4962006"/>
                  <a:ext cx="1794558" cy="400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b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b="1" kern="0" dirty="0">
                      <a:solidFill>
                        <a:srgbClr val="141313"/>
                      </a:solidFill>
                      <a:latin typeface="Arial" panose="020B0604020202020204"/>
                      <a:ea typeface="ＭＳ Ｐゴシック"/>
                      <a:cs typeface="Arial" panose="020B0604020202020204" pitchFamily="34" charset="0"/>
                    </a:rPr>
                    <a:t>Target basket</a:t>
                  </a: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103086CF-5B0F-4D3E-9079-59A32E30B570}"/>
                    </a:ext>
                  </a:extLst>
                </p:cNvPr>
                <p:cNvCxnSpPr>
                  <a:stCxn id="8" idx="0"/>
                </p:cNvCxnSpPr>
                <p:nvPr/>
              </p:nvCxnSpPr>
              <p:spPr bwMode="auto">
                <a:xfrm flipH="1" flipV="1">
                  <a:off x="2844211" y="4257157"/>
                  <a:ext cx="744877" cy="704849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D3B12939-44A8-4106-9444-D2A33ECB3374}"/>
                    </a:ext>
                  </a:extLst>
                </p:cNvPr>
                <p:cNvCxnSpPr/>
                <p:nvPr/>
              </p:nvCxnSpPr>
              <p:spPr bwMode="auto">
                <a:xfrm flipV="1">
                  <a:off x="1447800" y="20066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C8F8319A-D302-403B-AD91-33841DE1C631}"/>
                    </a:ext>
                  </a:extLst>
                </p:cNvPr>
                <p:cNvCxnSpPr/>
                <p:nvPr/>
              </p:nvCxnSpPr>
              <p:spPr bwMode="auto">
                <a:xfrm flipV="1">
                  <a:off x="1905000" y="1828800"/>
                  <a:ext cx="0" cy="431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5341419-9016-4743-8556-71B41EA552D4}"/>
                    </a:ext>
                  </a:extLst>
                </p:cNvPr>
                <p:cNvCxnSpPr/>
                <p:nvPr/>
              </p:nvCxnSpPr>
              <p:spPr bwMode="auto">
                <a:xfrm flipV="1">
                  <a:off x="2263835" y="1498761"/>
                  <a:ext cx="0" cy="71104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CF1D4AD-B782-43AB-882A-7149A2B513AD}"/>
                    </a:ext>
                  </a:extLst>
                </p:cNvPr>
                <p:cNvCxnSpPr/>
                <p:nvPr/>
              </p:nvCxnSpPr>
              <p:spPr bwMode="auto">
                <a:xfrm flipV="1">
                  <a:off x="2578100" y="1219200"/>
                  <a:ext cx="0" cy="95521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CC452AB-F227-4B31-8DF1-6B4136E0260C}"/>
                    </a:ext>
                  </a:extLst>
                </p:cNvPr>
                <p:cNvSpPr txBox="1"/>
                <p:nvPr/>
              </p:nvSpPr>
              <p:spPr>
                <a:xfrm rot="162818">
                  <a:off x="648886" y="1777369"/>
                  <a:ext cx="1020800" cy="350114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042B7F"/>
                      </a:solidFill>
                      <a:latin typeface="Arial" panose="020B0604020202020204"/>
                      <a:ea typeface="ＭＳ Ｐゴシック"/>
                    </a:rPr>
                    <a:t>106 MeV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91AD8E6-E7D9-41C3-AE5D-4925AF46E857}"/>
                    </a:ext>
                  </a:extLst>
                </p:cNvPr>
                <p:cNvSpPr txBox="1"/>
                <p:nvPr/>
              </p:nvSpPr>
              <p:spPr>
                <a:xfrm rot="162818">
                  <a:off x="1225914" y="1526823"/>
                  <a:ext cx="1020800" cy="350114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042B7F"/>
                      </a:solidFill>
                      <a:latin typeface="Arial" panose="020B0604020202020204"/>
                      <a:ea typeface="ＭＳ Ｐゴシック"/>
                    </a:rPr>
                    <a:t>97 MeV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A030323-E367-4D33-A8F3-AD6FD21C26ED}"/>
                    </a:ext>
                  </a:extLst>
                </p:cNvPr>
                <p:cNvSpPr txBox="1"/>
                <p:nvPr/>
              </p:nvSpPr>
              <p:spPr>
                <a:xfrm rot="162818">
                  <a:off x="1943841" y="877426"/>
                  <a:ext cx="1811480" cy="350114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042B7F"/>
                      </a:solidFill>
                      <a:latin typeface="Arial" panose="020B0604020202020204"/>
                      <a:ea typeface="ＭＳ Ｐゴシック"/>
                    </a:rPr>
                    <a:t>30 MeV (C-slot)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A44BF6B-5D58-4759-84EC-31F947B7971F}"/>
                    </a:ext>
                  </a:extLst>
                </p:cNvPr>
                <p:cNvSpPr txBox="1"/>
                <p:nvPr/>
              </p:nvSpPr>
              <p:spPr>
                <a:xfrm rot="162818">
                  <a:off x="1639486" y="1222023"/>
                  <a:ext cx="1020800" cy="350114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042B7F"/>
                      </a:solidFill>
                      <a:latin typeface="Arial" panose="020B0604020202020204"/>
                      <a:ea typeface="ＭＳ Ｐゴシック"/>
                    </a:rPr>
                    <a:t>68 MeV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CF11A504-36D2-4388-8522-E627B6A1AE47}"/>
                    </a:ext>
                  </a:extLst>
                </p:cNvPr>
                <p:cNvCxnSpPr/>
                <p:nvPr/>
              </p:nvCxnSpPr>
              <p:spPr bwMode="auto">
                <a:xfrm>
                  <a:off x="1034228" y="2057400"/>
                  <a:ext cx="41357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scene3d>
                  <a:camera prst="isometricOffAxis1Right"/>
                  <a:lightRig rig="threePt" dir="t"/>
                </a:scene3d>
              </p:spPr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8C44A43E-E044-497A-877B-B545E4B8A640}"/>
                    </a:ext>
                  </a:extLst>
                </p:cNvPr>
                <p:cNvCxnSpPr/>
                <p:nvPr/>
              </p:nvCxnSpPr>
              <p:spPr bwMode="auto">
                <a:xfrm>
                  <a:off x="1872428" y="1518926"/>
                  <a:ext cx="41357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scene3d>
                  <a:camera prst="isometricOffAxis1Right"/>
                  <a:lightRig rig="threePt" dir="t"/>
                </a:scene3d>
              </p:spPr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B67AC55A-14DC-4B5C-8FD7-031F69E1B5B6}"/>
                    </a:ext>
                  </a:extLst>
                </p:cNvPr>
                <p:cNvCxnSpPr/>
                <p:nvPr/>
              </p:nvCxnSpPr>
              <p:spPr bwMode="auto">
                <a:xfrm>
                  <a:off x="1491428" y="1828800"/>
                  <a:ext cx="41357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scene3d>
                  <a:camera prst="isometricOffAxis1Right"/>
                  <a:lightRig rig="threePt" dir="t"/>
                </a:scene3d>
              </p:spPr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6002ACC9-8507-4477-8550-F9889F659E2D}"/>
                    </a:ext>
                  </a:extLst>
                </p:cNvPr>
                <p:cNvCxnSpPr/>
                <p:nvPr/>
              </p:nvCxnSpPr>
              <p:spPr bwMode="auto">
                <a:xfrm>
                  <a:off x="2164528" y="1219200"/>
                  <a:ext cx="41357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scene3d>
                  <a:camera prst="isometricOffAxis1Right"/>
                  <a:lightRig rig="threePt" dir="t"/>
                </a:scene3d>
              </p:spPr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C604C0C-067E-4AF8-828B-3F9FC9EA62DC}"/>
                    </a:ext>
                  </a:extLst>
                </p:cNvPr>
                <p:cNvSpPr txBox="1"/>
                <p:nvPr/>
              </p:nvSpPr>
              <p:spPr>
                <a:xfrm rot="4861863">
                  <a:off x="2281432" y="3008542"/>
                  <a:ext cx="914400" cy="383716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 err="1">
                      <a:solidFill>
                        <a:prstClr val="black"/>
                      </a:solidFill>
                      <a:latin typeface="Arial" panose="020B0604020202020204"/>
                      <a:ea typeface="ＭＳ Ｐゴシック"/>
                    </a:rPr>
                    <a:t>RbCl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Arial" panose="020B0604020202020204"/>
                      <a:ea typeface="ＭＳ Ｐゴシック"/>
                    </a:rPr>
                    <a:t> 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C52721A-7734-4E01-B0E6-367F5CE4638D}"/>
                    </a:ext>
                  </a:extLst>
                </p:cNvPr>
                <p:cNvSpPr txBox="1"/>
                <p:nvPr/>
              </p:nvSpPr>
              <p:spPr>
                <a:xfrm rot="4861863">
                  <a:off x="2599966" y="2976643"/>
                  <a:ext cx="914400" cy="383716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 err="1">
                      <a:solidFill>
                        <a:prstClr val="black"/>
                      </a:solidFill>
                      <a:latin typeface="Arial" panose="020B0604020202020204"/>
                      <a:ea typeface="ＭＳ Ｐゴシック"/>
                    </a:rPr>
                    <a:t>RbCl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Arial" panose="020B0604020202020204"/>
                      <a:ea typeface="ＭＳ Ｐゴシック"/>
                    </a:rPr>
                    <a:t> 2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1516A5-280D-437F-B47C-84A290B6CBD4}"/>
                  </a:ext>
                </a:extLst>
              </p:cNvPr>
              <p:cNvSpPr txBox="1"/>
              <p:nvPr/>
            </p:nvSpPr>
            <p:spPr>
              <a:xfrm rot="4861863">
                <a:off x="1946060" y="3852255"/>
                <a:ext cx="850299" cy="276999"/>
              </a:xfrm>
              <a:prstGeom prst="rect">
                <a:avLst/>
              </a:prstGeom>
              <a:noFill/>
              <a:scene3d>
                <a:camera prst="isometricOffAxis2Lef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Arial" panose="020B0604020202020204"/>
                    <a:ea typeface="ＭＳ Ｐゴシック"/>
                  </a:rPr>
                  <a:t>degrader</a:t>
                </a:r>
              </a:p>
            </p:txBody>
          </p:sp>
        </p:grp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89C3D881-8D62-4D7A-9081-1C3D0441781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158" y="1520346"/>
              <a:ext cx="1900315" cy="4445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141313"/>
                  </a:solidFill>
                  <a:latin typeface="Arial" panose="020B0604020202020204"/>
                  <a:ea typeface="ＭＳ Ｐゴシック"/>
                </a:rPr>
                <a:t>BLIP target stack</a:t>
              </a:r>
            </a:p>
          </p:txBody>
        </p:sp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5305A8C-334B-40B6-9057-7A61EEBE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371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6D9922-87B3-6043-9531-5184EA303DC1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dirty="0">
              <a:solidFill>
                <a:srgbClr val="141313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24" name="Picture 23" descr="BLIPschematic">
            <a:extLst>
              <a:ext uri="{FF2B5EF4-FFF2-40B4-BE49-F238E27FC236}">
                <a16:creationId xmlns:a16="http://schemas.microsoft.com/office/drawing/2014/main" id="{18481CBD-E548-4189-8F06-094F3686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75" t="2589" r="4762" b="4225"/>
          <a:stretch>
            <a:fillRect/>
          </a:stretch>
        </p:blipFill>
        <p:spPr bwMode="auto">
          <a:xfrm>
            <a:off x="6281567" y="1498617"/>
            <a:ext cx="4069173" cy="50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2986786-743A-45D7-843B-DE0312527AE4}"/>
              </a:ext>
            </a:extLst>
          </p:cNvPr>
          <p:cNvSpPr txBox="1">
            <a:spLocks/>
          </p:cNvSpPr>
          <p:nvPr/>
        </p:nvSpPr>
        <p:spPr bwMode="auto">
          <a:xfrm>
            <a:off x="8632737" y="1479902"/>
            <a:ext cx="1900315" cy="44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141313"/>
                </a:solidFill>
                <a:latin typeface="Arial" panose="020B0604020202020204"/>
                <a:ea typeface="ＭＳ Ｐゴシック"/>
              </a:rPr>
              <a:t>BLIP schematics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DA2E8D-A95E-4CB1-B4D7-4120448E38EC}"/>
              </a:ext>
            </a:extLst>
          </p:cNvPr>
          <p:cNvGrpSpPr/>
          <p:nvPr/>
        </p:nvGrpSpPr>
        <p:grpSpPr>
          <a:xfrm>
            <a:off x="5048023" y="4082652"/>
            <a:ext cx="3078919" cy="1683647"/>
            <a:chOff x="3505201" y="4152900"/>
            <a:chExt cx="2824250" cy="16383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5EBCF34-4FFB-4949-9A6D-6085C89EFA50}"/>
                </a:ext>
              </a:extLst>
            </p:cNvPr>
            <p:cNvSpPr/>
            <p:nvPr/>
          </p:nvSpPr>
          <p:spPr bwMode="auto">
            <a:xfrm>
              <a:off x="6138951" y="5600700"/>
              <a:ext cx="190500" cy="190500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9EA4A10-47BA-4FF7-8332-EDD51561DE90}"/>
                </a:ext>
              </a:extLst>
            </p:cNvPr>
            <p:cNvCxnSpPr>
              <a:stCxn id="27" idx="1"/>
            </p:cNvCxnSpPr>
            <p:nvPr/>
          </p:nvCxnSpPr>
          <p:spPr bwMode="auto">
            <a:xfrm flipH="1" flipV="1">
              <a:off x="3505201" y="4152900"/>
              <a:ext cx="2661648" cy="14756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8" name="Title 2">
            <a:extLst>
              <a:ext uri="{FF2B5EF4-FFF2-40B4-BE49-F238E27FC236}">
                <a16:creationId xmlns:a16="http://schemas.microsoft.com/office/drawing/2014/main" id="{251A176F-E9B9-4D50-AE1D-54784A56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1" y="365129"/>
            <a:ext cx="11105321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Brookhaven </a:t>
            </a:r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Linac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 Isotope Producer</a:t>
            </a:r>
          </a:p>
        </p:txBody>
      </p:sp>
    </p:spTree>
    <p:extLst>
      <p:ext uri="{BB962C8B-B14F-4D97-AF65-F5344CB8AC3E}">
        <p14:creationId xmlns:p14="http://schemas.microsoft.com/office/powerpoint/2010/main" val="154321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681798" y="3913383"/>
            <a:ext cx="7878763" cy="22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7781610" y="2624118"/>
            <a:ext cx="2667000" cy="1675606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232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Th(p,2p6n)</a:t>
            </a:r>
            <a:r>
              <a:rPr lang="en-US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225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Ac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68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Zn(p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48" charset="-128"/>
              </a:rPr>
              <a:t>,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2p)</a:t>
            </a:r>
            <a:r>
              <a:rPr lang="en-US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67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Cu 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4808425" y="2644106"/>
            <a:ext cx="2743200" cy="1675606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aseline="300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Rb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p,xn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82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Sr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pitchFamily="48" charset="-128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aseline="30000" dirty="0">
                <a:solidFill>
                  <a:prstClr val="black"/>
                </a:solidFill>
                <a:latin typeface="Arial" charset="0"/>
                <a:ea typeface="ＭＳ Ｐゴシック" pitchFamily="48" charset="-128"/>
              </a:rPr>
              <a:t>82</a:t>
            </a:r>
            <a:r>
              <a:rPr lang="en-US" sz="1200" dirty="0">
                <a:solidFill>
                  <a:prstClr val="black"/>
                </a:solidFill>
                <a:latin typeface="Arial" charset="0"/>
                <a:ea typeface="ＭＳ Ｐゴシック" pitchFamily="48" charset="-128"/>
              </a:rPr>
              <a:t>Sr -  API for Bracco’s Cardiogen-82</a:t>
            </a:r>
            <a:r>
              <a:rPr lang="en-US" sz="1200" baseline="30000" dirty="0">
                <a:solidFill>
                  <a:prstClr val="black"/>
                </a:solidFill>
                <a:latin typeface="Arial" charset="0"/>
                <a:ea typeface="ＭＳ Ｐゴシック" pitchFamily="48" charset="-128"/>
              </a:rPr>
              <a:t>® </a:t>
            </a:r>
            <a:r>
              <a:rPr lang="en-US" sz="1200" dirty="0">
                <a:solidFill>
                  <a:prstClr val="black"/>
                </a:solidFill>
                <a:latin typeface="Arial" charset="0"/>
                <a:ea typeface="ＭＳ Ｐゴシック" pitchFamily="48" charset="-128"/>
              </a:rPr>
              <a:t>generator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75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As(p,4n)</a:t>
            </a:r>
            <a:r>
              <a:rPr lang="en-US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72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2794947" y="1810100"/>
            <a:ext cx="2018386" cy="2509612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300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Ga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p,xn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68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Sr(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Y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186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W(</a:t>
            </a:r>
            <a:r>
              <a:rPr lang="en-US" sz="1600" dirty="0" err="1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p,n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186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Re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192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Os(p,2np)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189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Re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45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Sc(p,2n)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44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Ti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48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Ti(p,2p)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47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Sc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17A0D-B438-4205-BC69-80DC66BB78B1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Opportunities for isotope Production and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F17EE-0FA4-4AEE-91A4-5F5ED184E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6D9922-87B3-6043-9531-5184EA303DC1}" type="slidenum">
              <a:rPr lang="en-US" smtClean="0"/>
              <a:pPr>
                <a:defRPr/>
              </a:pPr>
              <a:t>5</a:t>
            </a:fld>
            <a:endParaRPr lang="en-US" sz="1200" dirty="0">
              <a:solidFill>
                <a:srgbClr val="141313"/>
              </a:solidFill>
              <a:latin typeface="Arial" panose="020B0604020202020204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613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3564F-DCC5-4FB8-852F-B748D4853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" b="51278"/>
          <a:stretch/>
        </p:blipFill>
        <p:spPr>
          <a:xfrm>
            <a:off x="2006601" y="892783"/>
            <a:ext cx="8178799" cy="50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2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912209" y="989765"/>
            <a:ext cx="8374791" cy="340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Imaging Isotope </a:t>
            </a:r>
            <a:r>
              <a:rPr lang="en-US" b="1" baseline="30000">
                <a:solidFill>
                  <a:schemeClr val="accent1">
                    <a:lumMod val="75000"/>
                  </a:schemeClr>
                </a:solidFill>
              </a:rPr>
              <a:t>72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As (T</a:t>
            </a:r>
            <a:r>
              <a:rPr lang="en-US" b="1" baseline="-25000">
                <a:solidFill>
                  <a:schemeClr val="accent1">
                    <a:lumMod val="75000"/>
                  </a:schemeClr>
                </a:solidFill>
              </a:rPr>
              <a:t>1/2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= 26 h)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Positron energy comparison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>
              <a:spcBef>
                <a:spcPts val="600"/>
              </a:spcBef>
            </a:pP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No-carrier added As-72 can be obtained from </a:t>
            </a:r>
            <a:r>
              <a:rPr lang="en-US" baseline="30000">
                <a:solidFill>
                  <a:schemeClr val="accent1">
                    <a:lumMod val="75000"/>
                  </a:schemeClr>
                </a:solidFill>
              </a:rPr>
              <a:t>72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Se/</a:t>
            </a:r>
            <a:r>
              <a:rPr lang="en-US" baseline="30000">
                <a:solidFill>
                  <a:schemeClr val="accent1">
                    <a:lumMod val="75000"/>
                  </a:schemeClr>
                </a:solidFill>
              </a:rPr>
              <a:t>72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 generator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Accelerator production of  </a:t>
            </a:r>
            <a:r>
              <a:rPr lang="en-US" baseline="30000">
                <a:solidFill>
                  <a:schemeClr val="accent1">
                    <a:lumMod val="75000"/>
                  </a:schemeClr>
                </a:solidFill>
              </a:rPr>
              <a:t>72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Se from </a:t>
            </a:r>
            <a:r>
              <a:rPr lang="en-US" baseline="30000" err="1">
                <a:solidFill>
                  <a:schemeClr val="accent1">
                    <a:lumMod val="75000"/>
                  </a:schemeClr>
                </a:solidFill>
              </a:rPr>
              <a:t>nat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RbBr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p,x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) at high energy and </a:t>
            </a:r>
            <a:r>
              <a:rPr lang="en-US" baseline="30000">
                <a:solidFill>
                  <a:schemeClr val="accent1">
                    <a:lumMod val="75000"/>
                  </a:schemeClr>
                </a:solidFill>
              </a:rPr>
              <a:t>75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As(p,4n) at intermediate energy has been reported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We are interested in </a:t>
            </a:r>
            <a:r>
              <a:rPr lang="en-US" baseline="30000">
                <a:solidFill>
                  <a:schemeClr val="accent1">
                    <a:lumMod val="75000"/>
                  </a:schemeClr>
                </a:solidFill>
              </a:rPr>
              <a:t>75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As(p,4n) production route for which excitation functions up to 45 MeV have been reported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7220" y="238557"/>
            <a:ext cx="10321290" cy="6349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High Specific Activity </a:t>
            </a:r>
            <a:r>
              <a:rPr kumimoji="1" lang="en-US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72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As –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76775" y="1826235"/>
          <a:ext cx="7027334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/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30000"/>
                        <a:t>89</a:t>
                      </a:r>
                      <a:r>
                        <a:rPr lang="en-US" sz="1400" b="0"/>
                        <a:t>Zr (3.27 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30000"/>
                        <a:t>68</a:t>
                      </a:r>
                      <a:r>
                        <a:rPr lang="en-US" sz="1400" b="0"/>
                        <a:t>Ga (67.7 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30000"/>
                        <a:t>124</a:t>
                      </a:r>
                      <a:r>
                        <a:rPr lang="en-US" sz="1400" b="0"/>
                        <a:t>I (4.18 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30000"/>
                        <a:t>72</a:t>
                      </a:r>
                      <a:r>
                        <a:rPr lang="en-US" sz="1400" b="0"/>
                        <a:t>As (26 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Mean E</a:t>
                      </a:r>
                      <a:r>
                        <a:rPr lang="el-GR" sz="1400" baseline="-25000"/>
                        <a:t>β</a:t>
                      </a:r>
                      <a:r>
                        <a:rPr lang="en-US" sz="1400" baseline="30000"/>
                        <a:t>+</a:t>
                      </a:r>
                      <a:r>
                        <a:rPr lang="en-US" sz="1400" baseline="0"/>
                        <a:t>, </a:t>
                      </a:r>
                      <a:r>
                        <a:rPr lang="en-US" sz="1400" baseline="0" err="1"/>
                        <a:t>keV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396 (22.7%)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829.5 (88.9%)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870 (22.7%)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1170 (87.8%)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 rotWithShape="1">
          <a:blip r:embed="rId2"/>
          <a:srcRect l="65492" t="47233" r="20496" b="37954"/>
          <a:stretch/>
        </p:blipFill>
        <p:spPr bwMode="auto">
          <a:xfrm>
            <a:off x="3603351" y="4744639"/>
            <a:ext cx="3825376" cy="1446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7064991" y="4435524"/>
            <a:ext cx="0" cy="1228299"/>
          </a:xfrm>
          <a:prstGeom prst="line">
            <a:avLst/>
          </a:prstGeom>
          <a:ln w="2222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939654" y="4435523"/>
            <a:ext cx="3125338" cy="0"/>
          </a:xfrm>
          <a:prstGeom prst="line">
            <a:avLst/>
          </a:prstGeom>
          <a:ln w="2222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59773" y="4435524"/>
            <a:ext cx="0" cy="309115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60552" y="4435524"/>
            <a:ext cx="0" cy="309115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93099" y="43753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err="1"/>
              <a:t>p,n</a:t>
            </a:r>
            <a:r>
              <a:rPr lang="en-US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2249" y="43878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(p,4n)</a:t>
            </a:r>
          </a:p>
        </p:txBody>
      </p:sp>
    </p:spTree>
    <p:extLst>
      <p:ext uri="{BB962C8B-B14F-4D97-AF65-F5344CB8AC3E}">
        <p14:creationId xmlns:p14="http://schemas.microsoft.com/office/powerpoint/2010/main" val="290435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70" y="85242"/>
            <a:ext cx="9879330" cy="82688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Measurements of 75As(</a:t>
            </a:r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p,x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291384" y="3238933"/>
            <a:ext cx="7643191" cy="24164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Irradiation conditions:</a:t>
            </a:r>
          </a:p>
          <a:p>
            <a:r>
              <a:rPr lang="en-US" sz="1600"/>
              <a:t>Target material: GaAs foil,  </a:t>
            </a:r>
            <a:r>
              <a:rPr lang="en-US" sz="1600" err="1"/>
              <a:t>d×h</a:t>
            </a:r>
            <a:r>
              <a:rPr lang="en-US" sz="1600"/>
              <a:t>=2.5×0.00254 cm</a:t>
            </a:r>
          </a:p>
          <a:p>
            <a:r>
              <a:rPr lang="en-US" sz="1600"/>
              <a:t>Beam current:  ~30 µA, focused beam</a:t>
            </a:r>
          </a:p>
          <a:p>
            <a:r>
              <a:rPr lang="en-US" sz="1600"/>
              <a:t>Irradiation time: 2 h</a:t>
            </a:r>
          </a:p>
          <a:p>
            <a:r>
              <a:rPr lang="en-US" sz="1600"/>
              <a:t>Incident energy: 117 MeV incident, lower points achieved by degradation with Al degraders</a:t>
            </a:r>
          </a:p>
          <a:p>
            <a:r>
              <a:rPr lang="en-US" sz="1600"/>
              <a:t>Aluminum foil used for beam monitoring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3" t="6444" b="45778"/>
          <a:stretch/>
        </p:blipFill>
        <p:spPr bwMode="auto">
          <a:xfrm>
            <a:off x="9160304" y="668451"/>
            <a:ext cx="105049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93" y="876791"/>
            <a:ext cx="5617386" cy="207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6762" y="2235483"/>
            <a:ext cx="228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Work done by Dr. Anthony DeGraffenreid</a:t>
            </a:r>
          </a:p>
        </p:txBody>
      </p:sp>
    </p:spTree>
    <p:extLst>
      <p:ext uri="{BB962C8B-B14F-4D97-AF65-F5344CB8AC3E}">
        <p14:creationId xmlns:p14="http://schemas.microsoft.com/office/powerpoint/2010/main" val="127886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810" y="212141"/>
            <a:ext cx="8328991" cy="71314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Excitation functions for Se-75 and Se-72 production from 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22" y="2129474"/>
            <a:ext cx="9092979" cy="394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99172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(5)</Template>
  <TotalTime>1113</TotalTime>
  <Words>1586</Words>
  <Application>Microsoft Office PowerPoint</Application>
  <PresentationFormat>Widescreen</PresentationFormat>
  <Paragraphs>213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Myriad Pro</vt:lpstr>
      <vt:lpstr>NexusSans</vt:lpstr>
      <vt:lpstr>BNL</vt:lpstr>
      <vt:lpstr>Office Theme</vt:lpstr>
      <vt:lpstr>Opportunities at the Isotope Program</vt:lpstr>
      <vt:lpstr>DOE Isotope Program Mission</vt:lpstr>
      <vt:lpstr>PowerPoint Presentation</vt:lpstr>
      <vt:lpstr>Brookhaven Linac Isotope Producer</vt:lpstr>
      <vt:lpstr>Opportunities for isotope Production and R&amp;D</vt:lpstr>
      <vt:lpstr>PowerPoint Presentation</vt:lpstr>
      <vt:lpstr>High Specific Activity 72As –</vt:lpstr>
      <vt:lpstr>Measurements of 75As(p,x)</vt:lpstr>
      <vt:lpstr>Excitation functions for Se-75 and Se-72 production from As</vt:lpstr>
      <vt:lpstr>TRi-Laboratory Effort in Nuclear Data  (TREND)</vt:lpstr>
      <vt:lpstr>Large scale production of 72Se at 105-103.5 MeV</vt:lpstr>
      <vt:lpstr>PowerPoint Presentation</vt:lpstr>
      <vt:lpstr>Opportunities in MIRP- Separations </vt:lpstr>
      <vt:lpstr>Opportunities within MIRP - Separations</vt:lpstr>
      <vt:lpstr>DGA membranes for Ac-225 purification (Part of a 2020 DOE Early Career Research Award)</vt:lpstr>
      <vt:lpstr>Goal: reduce separation time from hours to minutes</vt:lpstr>
      <vt:lpstr>Comparing Ac-225 resin &amp; membrane data</vt:lpstr>
      <vt:lpstr>Opportunities within MIRP - Generator Development</vt:lpstr>
      <vt:lpstr>Opportunities within MIRP - Radiolabeling and Preclinical Studies </vt:lpstr>
      <vt:lpstr>Other modes of Isotope production </vt:lpstr>
      <vt:lpstr>Target Development for EBCO cyclotron</vt:lpstr>
      <vt:lpstr>NCSS at BNL</vt:lpstr>
      <vt:lpstr>Presentation 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Opportunities at the Isotope Program</dc:title>
  <dc:subject/>
  <dc:creator>Cutler, Cathy</dc:creator>
  <cp:keywords/>
  <dc:description/>
  <cp:lastModifiedBy>Cutler, Cathy</cp:lastModifiedBy>
  <cp:revision>1</cp:revision>
  <dcterms:created xsi:type="dcterms:W3CDTF">2023-07-17T17:31:08Z</dcterms:created>
  <dcterms:modified xsi:type="dcterms:W3CDTF">2023-07-18T12:04:31Z</dcterms:modified>
  <cp:category/>
</cp:coreProperties>
</file>