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3450" r:id="rId4"/>
    <p:sldId id="3451" r:id="rId5"/>
    <p:sldId id="262" r:id="rId6"/>
    <p:sldId id="265" r:id="rId7"/>
    <p:sldId id="3452" r:id="rId8"/>
    <p:sldId id="3453" r:id="rId9"/>
    <p:sldId id="3459" r:id="rId10"/>
    <p:sldId id="3454" r:id="rId11"/>
    <p:sldId id="3460" r:id="rId12"/>
    <p:sldId id="3464" r:id="rId13"/>
    <p:sldId id="3461" r:id="rId14"/>
    <p:sldId id="3462" r:id="rId15"/>
    <p:sldId id="3465" r:id="rId16"/>
    <p:sldId id="3463" r:id="rId17"/>
    <p:sldId id="3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3"/>
    <p:restoredTop sz="96197"/>
  </p:normalViewPr>
  <p:slideViewPr>
    <p:cSldViewPr snapToGrid="0">
      <p:cViewPr varScale="1">
        <p:scale>
          <a:sx n="87" d="100"/>
          <a:sy n="87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ED9C2-9A63-5645-9B24-BC11B7FC643E}" type="doc">
      <dgm:prSet loTypeId="urn:microsoft.com/office/officeart/2009/layout/CircleArrowProces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D0DC302-FDAD-FD4C-AAC3-25CA0FDE8089}">
      <dgm:prSet phldrT="[Text]" custT="1"/>
      <dgm:spPr/>
      <dgm:t>
        <a:bodyPr/>
        <a:lstStyle/>
        <a:p>
          <a:r>
            <a:rPr lang="en-US" sz="1200" dirty="0"/>
            <a:t>University Partners as Collaborators</a:t>
          </a:r>
        </a:p>
      </dgm:t>
    </dgm:pt>
    <dgm:pt modelId="{B9D3F6D0-0271-D040-800C-CD38D7CB453F}" type="parTrans" cxnId="{B38A8D49-21C6-C044-9C43-189E69661E28}">
      <dgm:prSet/>
      <dgm:spPr/>
      <dgm:t>
        <a:bodyPr/>
        <a:lstStyle/>
        <a:p>
          <a:endParaRPr lang="en-US"/>
        </a:p>
      </dgm:t>
    </dgm:pt>
    <dgm:pt modelId="{FD589942-13A2-5C49-92A5-338B7F4BA8E9}" type="sibTrans" cxnId="{B38A8D49-21C6-C044-9C43-189E69661E28}">
      <dgm:prSet/>
      <dgm:spPr/>
      <dgm:t>
        <a:bodyPr/>
        <a:lstStyle/>
        <a:p>
          <a:endParaRPr lang="en-US"/>
        </a:p>
      </dgm:t>
    </dgm:pt>
    <dgm:pt modelId="{A6A62C41-73C5-8748-8EE3-C1EC9BAA4580}">
      <dgm:prSet phldrT="[Text]" custT="1"/>
      <dgm:spPr/>
      <dgm:t>
        <a:bodyPr/>
        <a:lstStyle/>
        <a:p>
          <a:r>
            <a:rPr lang="en-US" sz="1200" dirty="0"/>
            <a:t>Recruit Talented Students &amp; Faculty</a:t>
          </a:r>
        </a:p>
      </dgm:t>
    </dgm:pt>
    <dgm:pt modelId="{2C737B9A-64F9-F24A-87BD-86D26C84EDE2}" type="parTrans" cxnId="{EB6825EE-BD49-3340-927B-CC796F9E335D}">
      <dgm:prSet/>
      <dgm:spPr/>
      <dgm:t>
        <a:bodyPr/>
        <a:lstStyle/>
        <a:p>
          <a:endParaRPr lang="en-US"/>
        </a:p>
      </dgm:t>
    </dgm:pt>
    <dgm:pt modelId="{36B047E6-72D5-1D44-A3FE-17C75236ACD6}" type="sibTrans" cxnId="{EB6825EE-BD49-3340-927B-CC796F9E335D}">
      <dgm:prSet/>
      <dgm:spPr/>
      <dgm:t>
        <a:bodyPr/>
        <a:lstStyle/>
        <a:p>
          <a:endParaRPr lang="en-US"/>
        </a:p>
      </dgm:t>
    </dgm:pt>
    <dgm:pt modelId="{D46A7697-3E57-D542-9C45-0212575718EC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100" dirty="0"/>
            <a:t>Authentic research experience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100" dirty="0"/>
            <a:t>Collaborations b/w staff and faculty and/or student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100" dirty="0"/>
            <a:t>Impactful learning &amp; development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100" dirty="0"/>
            <a:t>Access to user facilities and experts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sz="1100" dirty="0"/>
            <a:t>Funded learning opportunities</a:t>
          </a:r>
        </a:p>
      </dgm:t>
    </dgm:pt>
    <dgm:pt modelId="{07E9B845-EE55-7E4B-B519-E7B43B9E545E}" type="parTrans" cxnId="{8F0F09BD-2ECD-9F44-A344-784825AF9580}">
      <dgm:prSet/>
      <dgm:spPr/>
      <dgm:t>
        <a:bodyPr/>
        <a:lstStyle/>
        <a:p>
          <a:endParaRPr lang="en-US"/>
        </a:p>
      </dgm:t>
    </dgm:pt>
    <dgm:pt modelId="{598CD194-5589-8F48-A99F-CF396329E479}" type="sibTrans" cxnId="{8F0F09BD-2ECD-9F44-A344-784825AF9580}">
      <dgm:prSet/>
      <dgm:spPr/>
      <dgm:t>
        <a:bodyPr/>
        <a:lstStyle/>
        <a:p>
          <a:endParaRPr lang="en-US"/>
        </a:p>
      </dgm:t>
    </dgm:pt>
    <dgm:pt modelId="{BEBE30E0-F5AF-4046-86E2-A4F60AB6CAB3}" type="pres">
      <dgm:prSet presAssocID="{5ECED9C2-9A63-5645-9B24-BC11B7FC643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685C483-622F-E74B-A566-4E247EACA38E}" type="pres">
      <dgm:prSet presAssocID="{0D0DC302-FDAD-FD4C-AAC3-25CA0FDE8089}" presName="Accent1" presStyleCnt="0"/>
      <dgm:spPr/>
    </dgm:pt>
    <dgm:pt modelId="{91A1EBAF-9315-0E48-BEFD-1F792BDF5FA9}" type="pres">
      <dgm:prSet presAssocID="{0D0DC302-FDAD-FD4C-AAC3-25CA0FDE8089}" presName="Accent" presStyleLbl="node1" presStyleIdx="0" presStyleCnt="3" custScaleX="114627" custLinFactNeighborX="2958" custLinFactNeighborY="-1971"/>
      <dgm:spPr/>
    </dgm:pt>
    <dgm:pt modelId="{1DC71311-E964-7740-87A3-4B0B7FD83353}" type="pres">
      <dgm:prSet presAssocID="{0D0DC302-FDAD-FD4C-AAC3-25CA0FDE808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67D248EC-73BB-7C44-AC2C-1FC95A4073FE}" type="pres">
      <dgm:prSet presAssocID="{A6A62C41-73C5-8748-8EE3-C1EC9BAA4580}" presName="Accent2" presStyleCnt="0"/>
      <dgm:spPr/>
    </dgm:pt>
    <dgm:pt modelId="{02BD3194-B45C-0242-BE16-10835D2F57AA}" type="pres">
      <dgm:prSet presAssocID="{A6A62C41-73C5-8748-8EE3-C1EC9BAA4580}" presName="Accent" presStyleLbl="node1" presStyleIdx="1" presStyleCnt="3" custScaleX="109237"/>
      <dgm:spPr/>
    </dgm:pt>
    <dgm:pt modelId="{AEEA42D3-F82A-DF44-A9E2-D65A0AF79273}" type="pres">
      <dgm:prSet presAssocID="{A6A62C41-73C5-8748-8EE3-C1EC9BAA458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DB76DA9-64FD-294E-BDF7-CD8B7BADCF7A}" type="pres">
      <dgm:prSet presAssocID="{D46A7697-3E57-D542-9C45-0212575718EC}" presName="Accent3" presStyleCnt="0"/>
      <dgm:spPr/>
    </dgm:pt>
    <dgm:pt modelId="{468A8EC1-B883-CC4E-AB59-02C14A389EB5}" type="pres">
      <dgm:prSet presAssocID="{D46A7697-3E57-D542-9C45-0212575718EC}" presName="Accent" presStyleLbl="node1" presStyleIdx="2" presStyleCnt="3" custScaleX="116459"/>
      <dgm:spPr/>
    </dgm:pt>
    <dgm:pt modelId="{4AAEE443-CD3E-E443-98B6-1CE258D22A3B}" type="pres">
      <dgm:prSet presAssocID="{D46A7697-3E57-D542-9C45-0212575718EC}" presName="Parent3" presStyleLbl="revTx" presStyleIdx="2" presStyleCnt="3" custLinFactNeighborX="8886" custLinFactNeighborY="-1550">
        <dgm:presLayoutVars>
          <dgm:chMax val="1"/>
          <dgm:chPref val="1"/>
          <dgm:bulletEnabled val="1"/>
        </dgm:presLayoutVars>
      </dgm:prSet>
      <dgm:spPr/>
    </dgm:pt>
  </dgm:ptLst>
  <dgm:cxnLst>
    <dgm:cxn modelId="{B38A8D49-21C6-C044-9C43-189E69661E28}" srcId="{5ECED9C2-9A63-5645-9B24-BC11B7FC643E}" destId="{0D0DC302-FDAD-FD4C-AAC3-25CA0FDE8089}" srcOrd="0" destOrd="0" parTransId="{B9D3F6D0-0271-D040-800C-CD38D7CB453F}" sibTransId="{FD589942-13A2-5C49-92A5-338B7F4BA8E9}"/>
    <dgm:cxn modelId="{42DD9A97-209B-2944-B18F-339D39E5A23C}" type="presOf" srcId="{A6A62C41-73C5-8748-8EE3-C1EC9BAA4580}" destId="{AEEA42D3-F82A-DF44-A9E2-D65A0AF79273}" srcOrd="0" destOrd="0" presId="urn:microsoft.com/office/officeart/2009/layout/CircleArrowProcess"/>
    <dgm:cxn modelId="{8F0F09BD-2ECD-9F44-A344-784825AF9580}" srcId="{5ECED9C2-9A63-5645-9B24-BC11B7FC643E}" destId="{D46A7697-3E57-D542-9C45-0212575718EC}" srcOrd="2" destOrd="0" parTransId="{07E9B845-EE55-7E4B-B519-E7B43B9E545E}" sibTransId="{598CD194-5589-8F48-A99F-CF396329E479}"/>
    <dgm:cxn modelId="{925EE8E2-2AC6-CF44-A416-8F3DE651D32E}" type="presOf" srcId="{0D0DC302-FDAD-FD4C-AAC3-25CA0FDE8089}" destId="{1DC71311-E964-7740-87A3-4B0B7FD83353}" srcOrd="0" destOrd="0" presId="urn:microsoft.com/office/officeart/2009/layout/CircleArrowProcess"/>
    <dgm:cxn modelId="{C8AC01E3-3366-A643-92E1-DA23496CCCB1}" type="presOf" srcId="{D46A7697-3E57-D542-9C45-0212575718EC}" destId="{4AAEE443-CD3E-E443-98B6-1CE258D22A3B}" srcOrd="0" destOrd="0" presId="urn:microsoft.com/office/officeart/2009/layout/CircleArrowProcess"/>
    <dgm:cxn modelId="{2A9FBCE9-885C-BA4D-997C-F9437A5A103B}" type="presOf" srcId="{5ECED9C2-9A63-5645-9B24-BC11B7FC643E}" destId="{BEBE30E0-F5AF-4046-86E2-A4F60AB6CAB3}" srcOrd="0" destOrd="0" presId="urn:microsoft.com/office/officeart/2009/layout/CircleArrowProcess"/>
    <dgm:cxn modelId="{EB6825EE-BD49-3340-927B-CC796F9E335D}" srcId="{5ECED9C2-9A63-5645-9B24-BC11B7FC643E}" destId="{A6A62C41-73C5-8748-8EE3-C1EC9BAA4580}" srcOrd="1" destOrd="0" parTransId="{2C737B9A-64F9-F24A-87BD-86D26C84EDE2}" sibTransId="{36B047E6-72D5-1D44-A3FE-17C75236ACD6}"/>
    <dgm:cxn modelId="{A2DBF919-35C1-8C46-9929-29CBAAB3F04E}" type="presParOf" srcId="{BEBE30E0-F5AF-4046-86E2-A4F60AB6CAB3}" destId="{2685C483-622F-E74B-A566-4E247EACA38E}" srcOrd="0" destOrd="0" presId="urn:microsoft.com/office/officeart/2009/layout/CircleArrowProcess"/>
    <dgm:cxn modelId="{39786202-782D-DF4D-9771-2A62F4EB0429}" type="presParOf" srcId="{2685C483-622F-E74B-A566-4E247EACA38E}" destId="{91A1EBAF-9315-0E48-BEFD-1F792BDF5FA9}" srcOrd="0" destOrd="0" presId="urn:microsoft.com/office/officeart/2009/layout/CircleArrowProcess"/>
    <dgm:cxn modelId="{1DE71EDB-F9A0-6E4A-92D1-F6D05403B19B}" type="presParOf" srcId="{BEBE30E0-F5AF-4046-86E2-A4F60AB6CAB3}" destId="{1DC71311-E964-7740-87A3-4B0B7FD83353}" srcOrd="1" destOrd="0" presId="urn:microsoft.com/office/officeart/2009/layout/CircleArrowProcess"/>
    <dgm:cxn modelId="{8053584D-9D7D-664B-9633-637C0099F050}" type="presParOf" srcId="{BEBE30E0-F5AF-4046-86E2-A4F60AB6CAB3}" destId="{67D248EC-73BB-7C44-AC2C-1FC95A4073FE}" srcOrd="2" destOrd="0" presId="urn:microsoft.com/office/officeart/2009/layout/CircleArrowProcess"/>
    <dgm:cxn modelId="{5870F100-6465-7A4D-89FD-F9BCF276F5DE}" type="presParOf" srcId="{67D248EC-73BB-7C44-AC2C-1FC95A4073FE}" destId="{02BD3194-B45C-0242-BE16-10835D2F57AA}" srcOrd="0" destOrd="0" presId="urn:microsoft.com/office/officeart/2009/layout/CircleArrowProcess"/>
    <dgm:cxn modelId="{6E34B948-6341-914F-AE5F-845EC92B774A}" type="presParOf" srcId="{BEBE30E0-F5AF-4046-86E2-A4F60AB6CAB3}" destId="{AEEA42D3-F82A-DF44-A9E2-D65A0AF79273}" srcOrd="3" destOrd="0" presId="urn:microsoft.com/office/officeart/2009/layout/CircleArrowProcess"/>
    <dgm:cxn modelId="{E19424BC-ADAD-624E-80BB-3C7465514ADD}" type="presParOf" srcId="{BEBE30E0-F5AF-4046-86E2-A4F60AB6CAB3}" destId="{CDB76DA9-64FD-294E-BDF7-CD8B7BADCF7A}" srcOrd="4" destOrd="0" presId="urn:microsoft.com/office/officeart/2009/layout/CircleArrowProcess"/>
    <dgm:cxn modelId="{1C5FA912-E828-0644-BA0A-84A16FF8106C}" type="presParOf" srcId="{CDB76DA9-64FD-294E-BDF7-CD8B7BADCF7A}" destId="{468A8EC1-B883-CC4E-AB59-02C14A389EB5}" srcOrd="0" destOrd="0" presId="urn:microsoft.com/office/officeart/2009/layout/CircleArrowProcess"/>
    <dgm:cxn modelId="{A15DB056-8E8A-2C4D-8CC4-283CD33F448A}" type="presParOf" srcId="{BEBE30E0-F5AF-4046-86E2-A4F60AB6CAB3}" destId="{4AAEE443-CD3E-E443-98B6-1CE258D22A3B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1EBAF-9315-0E48-BEFD-1F792BDF5FA9}">
      <dsp:nvSpPr>
        <dsp:cNvPr id="0" name=""/>
        <dsp:cNvSpPr/>
      </dsp:nvSpPr>
      <dsp:spPr>
        <a:xfrm>
          <a:off x="4338192" y="-63047"/>
          <a:ext cx="3666096" cy="319877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71311-E964-7740-87A3-4B0B7FD83353}">
      <dsp:nvSpPr>
        <dsp:cNvPr id="0" name=""/>
        <dsp:cNvSpPr/>
      </dsp:nvSpPr>
      <dsp:spPr>
        <a:xfrm>
          <a:off x="5184419" y="1154853"/>
          <a:ext cx="1777224" cy="888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University Partners as Collaborators</a:t>
          </a:r>
        </a:p>
      </dsp:txBody>
      <dsp:txXfrm>
        <a:off x="5184419" y="1154853"/>
        <a:ext cx="1777224" cy="888399"/>
      </dsp:txXfrm>
    </dsp:sp>
    <dsp:sp modelId="{02BD3194-B45C-0242-BE16-10835D2F57AA}">
      <dsp:nvSpPr>
        <dsp:cNvPr id="0" name=""/>
        <dsp:cNvSpPr/>
      </dsp:nvSpPr>
      <dsp:spPr>
        <a:xfrm>
          <a:off x="3441468" y="1837930"/>
          <a:ext cx="3493709" cy="319877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9075396"/>
            <a:satOff val="-12575"/>
            <a:lumOff val="-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A42D3-F82A-DF44-A9E2-D65A0AF79273}">
      <dsp:nvSpPr>
        <dsp:cNvPr id="0" name=""/>
        <dsp:cNvSpPr/>
      </dsp:nvSpPr>
      <dsp:spPr>
        <a:xfrm>
          <a:off x="4299711" y="3003415"/>
          <a:ext cx="1777224" cy="888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Recruit Talented Students &amp; Faculty</a:t>
          </a:r>
        </a:p>
      </dsp:txBody>
      <dsp:txXfrm>
        <a:off x="4299711" y="3003415"/>
        <a:ext cx="1777224" cy="888399"/>
      </dsp:txXfrm>
    </dsp:sp>
    <dsp:sp modelId="{468A8EC1-B883-CC4E-AB59-02C14A389EB5}">
      <dsp:nvSpPr>
        <dsp:cNvPr id="0" name=""/>
        <dsp:cNvSpPr/>
      </dsp:nvSpPr>
      <dsp:spPr>
        <a:xfrm>
          <a:off x="4478995" y="3895802"/>
          <a:ext cx="3200085" cy="274892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18150793"/>
            <a:satOff val="-25150"/>
            <a:lumOff val="-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EE443-CD3E-E443-98B6-1CE258D22A3B}">
      <dsp:nvSpPr>
        <dsp:cNvPr id="0" name=""/>
        <dsp:cNvSpPr/>
      </dsp:nvSpPr>
      <dsp:spPr>
        <a:xfrm>
          <a:off x="5346548" y="4840865"/>
          <a:ext cx="1777224" cy="888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Authentic research experience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Collaborations b/w staff and faculty and/or student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Impactful learning &amp; development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Access to user facilities and experts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Funded learning opportunities</a:t>
          </a:r>
        </a:p>
      </dsp:txBody>
      <dsp:txXfrm>
        <a:off x="5346548" y="4840865"/>
        <a:ext cx="1777224" cy="888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E5238-9BDF-8D47-90D5-BBD71059D74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BBA69-A768-9F42-AD76-1D75E7AF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5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9DEE-AEB8-499C-BADF-F9796BFF5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of the pathway to a STEM Career – get students excited, engage them with progressively more challenging concepts, develop skills, expose to wide range of STEM careers.  (SLC, topics, RP GATES)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9DEE-AEB8-499C-BADF-F9796BFF51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7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years we have fostered relationships with collaborators (run summer programs,</a:t>
            </a:r>
            <a:r>
              <a:rPr lang="en-US"/>
              <a:t> </a:t>
            </a:r>
            <a:r>
              <a:rPr lang="en-US" dirty="0"/>
              <a:t> GS patch program, new groups this year)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9DEE-AEB8-499C-BADF-F9796BFF51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0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7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50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9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9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2315-39C7-A380-1EEA-DFC2728EF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931D5-2752-CB26-3EEE-2779F25F8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B4627-1F0B-E4C2-979C-AF2497EB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62AF-75DE-DE46-B485-FCF91A2DCCDF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69E1C-F7C5-8C5C-1D55-837DADB4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A9F7-8DB2-F735-DF4D-2A410857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4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6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5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5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00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2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8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7DC1767E-96CD-C44C-8215-76A7887E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28421D3-DBC1-7105-AFEB-D0BA288F3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550" y="1970306"/>
            <a:ext cx="10334625" cy="194746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Growing the STEM Pipeline with Brookhaven Lab</a:t>
            </a:r>
            <a:br>
              <a:rPr lang="en-US" dirty="0">
                <a:cs typeface="Arial"/>
              </a:rPr>
            </a:br>
            <a:r>
              <a:rPr lang="en-US" sz="2200" dirty="0">
                <a:cs typeface="Arial"/>
              </a:rPr>
              <a:t>Exploring Collaboration with MSIs in Nuclear Particle Physics</a:t>
            </a:r>
            <a:br>
              <a:rPr lang="en-US" sz="2200" dirty="0">
                <a:cs typeface="Arial"/>
              </a:rPr>
            </a:br>
            <a:endParaRPr lang="en-US" sz="22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FFA105F-728E-D81D-CC4A-AA180BB2A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cs typeface="Arial"/>
              </a:rPr>
              <a:t>Ken White, Manager, Office of Educational Programs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cs typeface="Arial"/>
              </a:rPr>
              <a:t>Aleida Perez, Manager of University Relations and DOE Programs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cs typeface="Arial"/>
              </a:rPr>
              <a:t>July 18, 2023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EEE31-DD2E-489D-096D-EC647D1596CD}"/>
              </a:ext>
            </a:extLst>
          </p:cNvPr>
          <p:cNvSpPr txBox="1"/>
          <p:nvPr/>
        </p:nvSpPr>
        <p:spPr>
          <a:xfrm>
            <a:off x="1646128" y="438410"/>
            <a:ext cx="889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WDTS-RENEW Pathway Summer Schools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40FBB-5944-6CE7-1D31-0FD0898EE880}"/>
              </a:ext>
            </a:extLst>
          </p:cNvPr>
          <p:cNvSpPr txBox="1"/>
          <p:nvPr/>
        </p:nvSpPr>
        <p:spPr>
          <a:xfrm>
            <a:off x="1549052" y="1613118"/>
            <a:ext cx="90938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Summer Exchange School in collaboration with Fermi National Laboratory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Students introduced to DOE and national laboratory research and STEM professionals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audience is college freshmen whose STEM GPA is 2.0-3.0, from underrepresented and underserved communities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Build a STEM identity and encourage to continue a STEM degree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More competitive DOE college internships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first cohort of summer 2023, we anticipate funding for summer 2024 and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05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13F23F-CD9A-89B8-375A-3B49163BA78D}"/>
              </a:ext>
            </a:extLst>
          </p:cNvPr>
          <p:cNvSpPr txBox="1"/>
          <p:nvPr/>
        </p:nvSpPr>
        <p:spPr>
          <a:xfrm>
            <a:off x="3081402" y="375781"/>
            <a:ext cx="5730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Brookhaven Lab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2F209-D7A2-1C79-B98F-C69E84C5B31F}"/>
              </a:ext>
            </a:extLst>
          </p:cNvPr>
          <p:cNvSpPr txBox="1"/>
          <p:nvPr/>
        </p:nvSpPr>
        <p:spPr>
          <a:xfrm>
            <a:off x="3081402" y="1083667"/>
            <a:ext cx="568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Science Undergraduate Research Program (SURP) Graduate Research Internship Program (GRIP)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DC50F-CFB4-311D-A389-4F67AC9B9F15}"/>
              </a:ext>
            </a:extLst>
          </p:cNvPr>
          <p:cNvSpPr txBox="1"/>
          <p:nvPr/>
        </p:nvSpPr>
        <p:spPr>
          <a:xfrm>
            <a:off x="1903956" y="2437884"/>
            <a:ext cx="767845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Not funded by WDTS-DOE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External support is required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Access to Brookhaven Lab cutting-edge research and BNL STEM professionals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Aligned with SULI/CCI program dates and expectations </a:t>
            </a:r>
          </a:p>
        </p:txBody>
      </p:sp>
    </p:spTree>
    <p:extLst>
      <p:ext uri="{BB962C8B-B14F-4D97-AF65-F5344CB8AC3E}">
        <p14:creationId xmlns:p14="http://schemas.microsoft.com/office/powerpoint/2010/main" val="1431973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D9643-2782-0092-2236-F92869C8B612}"/>
              </a:ext>
            </a:extLst>
          </p:cNvPr>
          <p:cNvSpPr txBox="1"/>
          <p:nvPr/>
        </p:nvSpPr>
        <p:spPr>
          <a:xfrm>
            <a:off x="830424" y="471748"/>
            <a:ext cx="1114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Other educational opportunities at Brookhaven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D513E-6FDD-15BA-E1F4-559A732D99C5}"/>
              </a:ext>
            </a:extLst>
          </p:cNvPr>
          <p:cNvSpPr txBox="1"/>
          <p:nvPr/>
        </p:nvSpPr>
        <p:spPr>
          <a:xfrm>
            <a:off x="2424450" y="1503123"/>
            <a:ext cx="795602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Nuclear Chemistry Summer School (NCSS)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Nuclear and National Safeguards and Security (NNSS)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Nuclear Physics </a:t>
            </a:r>
            <a:r>
              <a:rPr lang="en-US" altLang="en-US" sz="2400" dirty="0" err="1"/>
              <a:t>Traininship</a:t>
            </a:r>
            <a:r>
              <a:rPr lang="en-US" altLang="en-US" sz="2400" dirty="0"/>
              <a:t> (NPT)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QA Summer School</a:t>
            </a:r>
          </a:p>
        </p:txBody>
      </p:sp>
    </p:spTree>
    <p:extLst>
      <p:ext uri="{BB962C8B-B14F-4D97-AF65-F5344CB8AC3E}">
        <p14:creationId xmlns:p14="http://schemas.microsoft.com/office/powerpoint/2010/main" val="335063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DD11-57D3-DE37-DC1A-B2D76E0D16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Programs</a:t>
            </a:r>
          </a:p>
        </p:txBody>
      </p:sp>
    </p:spTree>
    <p:extLst>
      <p:ext uri="{BB962C8B-B14F-4D97-AF65-F5344CB8AC3E}">
        <p14:creationId xmlns:p14="http://schemas.microsoft.com/office/powerpoint/2010/main" val="896322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E82FBA-9C4A-968C-F3F3-35A2F97F07F2}"/>
              </a:ext>
            </a:extLst>
          </p:cNvPr>
          <p:cNvSpPr txBox="1"/>
          <p:nvPr/>
        </p:nvSpPr>
        <p:spPr>
          <a:xfrm>
            <a:off x="3289976" y="-73327"/>
            <a:ext cx="5324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Visiting Faculty Program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4784063-837A-8318-996E-E1DD8A71F6E6}"/>
              </a:ext>
            </a:extLst>
          </p:cNvPr>
          <p:cNvSpPr txBox="1">
            <a:spLocks noChangeArrowheads="1"/>
          </p:cNvSpPr>
          <p:nvPr/>
        </p:nvSpPr>
        <p:spPr>
          <a:xfrm>
            <a:off x="4795891" y="813625"/>
            <a:ext cx="7128887" cy="52307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80000"/>
              </a:lnSpc>
              <a:buNone/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Funded by DOE-WDTS.  Faculty can participate in up to five terms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Authentic research and collaboration with a laboratory partner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One faculty plus two undergraduates or graduates collaborate (Summer Term only)  with BNL scientific/engineering  staff on a project,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VFP Faculty stipend $1,600/week for 10 weeks.  Fall and Spring up to $15, 000 for teaching or course buyout at their home institution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Housing Support, and roundtrip transportation for those who qualify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Launch point to develop and strengthen collaborations and build research capacity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Develop sustainable relationships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Consult the list of eligible schools on the website before proceeding.</a:t>
            </a:r>
          </a:p>
          <a:p>
            <a:pPr marL="411480" lvl="1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OEP can support your faculty by connecting them to BNL STEM professionals and application processes</a:t>
            </a:r>
          </a:p>
        </p:txBody>
      </p:sp>
      <p:pic>
        <p:nvPicPr>
          <p:cNvPr id="4" name="Picture 4" descr="D0490804">
            <a:extLst>
              <a:ext uri="{FF2B5EF4-FFF2-40B4-BE49-F238E27FC236}">
                <a16:creationId xmlns:a16="http://schemas.microsoft.com/office/drawing/2014/main" id="{BBF28A6D-D2D7-09E8-7522-0A863171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9" y="722331"/>
            <a:ext cx="3653973" cy="2896603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Image of VFP participants">
            <a:extLst>
              <a:ext uri="{FF2B5EF4-FFF2-40B4-BE49-F238E27FC236}">
                <a16:creationId xmlns:a16="http://schemas.microsoft.com/office/drawing/2014/main" id="{1554A61B-4516-AC2D-48B2-AA4CC5799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9"/>
          <a:stretch/>
        </p:blipFill>
        <p:spPr bwMode="auto">
          <a:xfrm>
            <a:off x="467089" y="3618934"/>
            <a:ext cx="3653973" cy="25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46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F08A5-46E9-698C-8FC7-003D4333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223165"/>
            <a:ext cx="7243717" cy="64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34AE9B-8E53-D16B-5BF0-D5410087C3A9}"/>
              </a:ext>
            </a:extLst>
          </p:cNvPr>
          <p:cNvSpPr txBox="1"/>
          <p:nvPr/>
        </p:nvSpPr>
        <p:spPr>
          <a:xfrm>
            <a:off x="2693383" y="463465"/>
            <a:ext cx="5681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Other ways to collaborate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4A10B-244B-8C8E-1444-35AFD85C038B}"/>
              </a:ext>
            </a:extLst>
          </p:cNvPr>
          <p:cNvSpPr txBox="1"/>
          <p:nvPr/>
        </p:nvSpPr>
        <p:spPr>
          <a:xfrm>
            <a:off x="1878804" y="1642930"/>
            <a:ext cx="86805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NSF collaborations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DOE funding opportunities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Reaching a New Energy Science Workforce (RENEW)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Funding for Accelerated, Inclusive Research (FAIR)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Promoting Inclusive and Equitable Research (PIER) Plans</a:t>
            </a:r>
          </a:p>
        </p:txBody>
      </p:sp>
    </p:spTree>
    <p:extLst>
      <p:ext uri="{BB962C8B-B14F-4D97-AF65-F5344CB8AC3E}">
        <p14:creationId xmlns:p14="http://schemas.microsoft.com/office/powerpoint/2010/main" val="298317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253" y="661988"/>
            <a:ext cx="10070757" cy="1562228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Ask Us Anything!</a:t>
            </a:r>
          </a:p>
        </p:txBody>
      </p:sp>
      <p:pic>
        <p:nvPicPr>
          <p:cNvPr id="7" name="Picture 6" descr="question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01" y="2336355"/>
            <a:ext cx="2415455" cy="3632962"/>
          </a:xfrm>
          <a:prstGeom prst="rect">
            <a:avLst/>
          </a:prstGeom>
        </p:spPr>
      </p:pic>
      <p:pic>
        <p:nvPicPr>
          <p:cNvPr id="4" name="Picture 3" descr="A picture containing grass, sky, mountain, outdoor&#10;&#10;Description automatically generated">
            <a:extLst>
              <a:ext uri="{FF2B5EF4-FFF2-40B4-BE49-F238E27FC236}">
                <a16:creationId xmlns:a16="http://schemas.microsoft.com/office/drawing/2014/main" id="{DD2FCA0D-3458-B007-4FE8-290252D9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43" y="1902015"/>
            <a:ext cx="7641711" cy="41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0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EEF9E3-2DEE-FF59-3700-81251DA22C41}"/>
              </a:ext>
            </a:extLst>
          </p:cNvPr>
          <p:cNvGrpSpPr/>
          <p:nvPr/>
        </p:nvGrpSpPr>
        <p:grpSpPr>
          <a:xfrm>
            <a:off x="2566245" y="429649"/>
            <a:ext cx="6211065" cy="1065214"/>
            <a:chOff x="2382079" y="555655"/>
            <a:chExt cx="6211065" cy="1065214"/>
          </a:xfrm>
        </p:grpSpPr>
        <p:sp>
          <p:nvSpPr>
            <p:cNvPr id="5" name="Can 4">
              <a:extLst>
                <a:ext uri="{FF2B5EF4-FFF2-40B4-BE49-F238E27FC236}">
                  <a16:creationId xmlns:a16="http://schemas.microsoft.com/office/drawing/2014/main" id="{C55969EF-5176-E0CE-23EB-FE9A0C8F755F}"/>
                </a:ext>
              </a:extLst>
            </p:cNvPr>
            <p:cNvSpPr/>
            <p:nvPr/>
          </p:nvSpPr>
          <p:spPr>
            <a:xfrm rot="5400000">
              <a:off x="2699261" y="238474"/>
              <a:ext cx="1063625" cy="1697989"/>
            </a:xfrm>
            <a:prstGeom prst="can">
              <a:avLst/>
            </a:prstGeom>
            <a:solidFill>
              <a:schemeClr val="accent3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Can 5">
              <a:extLst>
                <a:ext uri="{FF2B5EF4-FFF2-40B4-BE49-F238E27FC236}">
                  <a16:creationId xmlns:a16="http://schemas.microsoft.com/office/drawing/2014/main" id="{0ACD2996-FFF4-E004-D82C-468405562C92}"/>
                </a:ext>
              </a:extLst>
            </p:cNvPr>
            <p:cNvSpPr/>
            <p:nvPr/>
          </p:nvSpPr>
          <p:spPr>
            <a:xfrm rot="5400000">
              <a:off x="4607697" y="-147826"/>
              <a:ext cx="1063625" cy="2470589"/>
            </a:xfrm>
            <a:prstGeom prst="can">
              <a:avLst/>
            </a:prstGeom>
            <a:solidFill>
              <a:schemeClr val="accent4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Can 6">
              <a:extLst>
                <a:ext uri="{FF2B5EF4-FFF2-40B4-BE49-F238E27FC236}">
                  <a16:creationId xmlns:a16="http://schemas.microsoft.com/office/drawing/2014/main" id="{143F63B8-A937-8947-F6CE-8A88371035D4}"/>
                </a:ext>
              </a:extLst>
            </p:cNvPr>
            <p:cNvSpPr/>
            <p:nvPr/>
          </p:nvSpPr>
          <p:spPr>
            <a:xfrm rot="5400000">
              <a:off x="6304892" y="438183"/>
              <a:ext cx="1065213" cy="1300158"/>
            </a:xfrm>
            <a:prstGeom prst="can">
              <a:avLst/>
            </a:prstGeom>
            <a:solidFill>
              <a:schemeClr val="accent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" name="Can 7">
              <a:extLst>
                <a:ext uri="{FF2B5EF4-FFF2-40B4-BE49-F238E27FC236}">
                  <a16:creationId xmlns:a16="http://schemas.microsoft.com/office/drawing/2014/main" id="{AFC80F7F-ED9A-1E38-BAF1-BA31CCE1648E}"/>
                </a:ext>
              </a:extLst>
            </p:cNvPr>
            <p:cNvSpPr/>
            <p:nvPr/>
          </p:nvSpPr>
          <p:spPr>
            <a:xfrm rot="5400000">
              <a:off x="7411179" y="438904"/>
              <a:ext cx="1065213" cy="1298717"/>
            </a:xfrm>
            <a:prstGeom prst="can">
              <a:avLst/>
            </a:prstGeom>
            <a:solidFill>
              <a:srgbClr val="3899B5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5D764B7E-E437-3437-2D68-49681FEB7BA8}"/>
                </a:ext>
              </a:extLst>
            </p:cNvPr>
            <p:cNvSpPr/>
            <p:nvPr/>
          </p:nvSpPr>
          <p:spPr>
            <a:xfrm>
              <a:off x="3696651" y="936656"/>
              <a:ext cx="373327" cy="304800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8FCAE1C5-77C4-A346-2DC5-75D5F6B2985D}"/>
                </a:ext>
              </a:extLst>
            </p:cNvPr>
            <p:cNvSpPr/>
            <p:nvPr/>
          </p:nvSpPr>
          <p:spPr>
            <a:xfrm>
              <a:off x="5979856" y="936656"/>
              <a:ext cx="373327" cy="304800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4C3CE78-29D1-8430-BA6D-CE3F462760EB}"/>
                </a:ext>
              </a:extLst>
            </p:cNvPr>
            <p:cNvSpPr/>
            <p:nvPr/>
          </p:nvSpPr>
          <p:spPr>
            <a:xfrm>
              <a:off x="7086864" y="936656"/>
              <a:ext cx="373327" cy="304800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" name="TextBox 79">
              <a:extLst>
                <a:ext uri="{FF2B5EF4-FFF2-40B4-BE49-F238E27FC236}">
                  <a16:creationId xmlns:a16="http://schemas.microsoft.com/office/drawing/2014/main" id="{917D69CA-0D9A-93E8-6843-43812E95C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1267" y="631856"/>
              <a:ext cx="1422679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K-12</a:t>
              </a:r>
            </a:p>
          </p:txBody>
        </p:sp>
        <p:sp>
          <p:nvSpPr>
            <p:cNvPr id="13" name="TextBox 79">
              <a:extLst>
                <a:ext uri="{FF2B5EF4-FFF2-40B4-BE49-F238E27FC236}">
                  <a16:creationId xmlns:a16="http://schemas.microsoft.com/office/drawing/2014/main" id="{59FD8DA9-E23B-CB59-A930-9878F80BD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967" y="631856"/>
              <a:ext cx="1591324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Undergraduate</a:t>
              </a:r>
            </a:p>
          </p:txBody>
        </p:sp>
        <p:sp>
          <p:nvSpPr>
            <p:cNvPr id="14" name="TextBox 79">
              <a:extLst>
                <a:ext uri="{FF2B5EF4-FFF2-40B4-BE49-F238E27FC236}">
                  <a16:creationId xmlns:a16="http://schemas.microsoft.com/office/drawing/2014/main" id="{E170E952-065F-AD65-D3A5-108699678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044" y="631856"/>
              <a:ext cx="1422679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Graduate</a:t>
              </a:r>
            </a:p>
          </p:txBody>
        </p:sp>
        <p:sp>
          <p:nvSpPr>
            <p:cNvPr id="15" name="TextBox 79">
              <a:extLst>
                <a:ext uri="{FF2B5EF4-FFF2-40B4-BE49-F238E27FC236}">
                  <a16:creationId xmlns:a16="http://schemas.microsoft.com/office/drawing/2014/main" id="{655B6D16-7DDB-C975-96D9-83A1A8831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052" y="631856"/>
              <a:ext cx="1422679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Workforce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B959E-21A9-87FB-57EE-B98D968305E2}"/>
              </a:ext>
            </a:extLst>
          </p:cNvPr>
          <p:cNvSpPr txBox="1"/>
          <p:nvPr/>
        </p:nvSpPr>
        <p:spPr>
          <a:xfrm rot="10800000" flipV="1">
            <a:off x="1111324" y="2019411"/>
            <a:ext cx="969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494B4D"/>
                </a:solidFill>
                <a:latin typeface="Roboto" panose="02000000000000000000" pitchFamily="2" charset="0"/>
              </a:rPr>
              <a:t>”</a:t>
            </a:r>
            <a:r>
              <a:rPr lang="en-US" b="0" i="0" u="none" strike="noStrike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Preparing the next generation of scientists, engineers, technicians, and teachers utilizing the unique scientific tools and intellectual resources of Brookhaven National Laboratory”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3DF3EF-C82C-1243-0160-0349221AAC16}"/>
              </a:ext>
            </a:extLst>
          </p:cNvPr>
          <p:cNvSpPr txBox="1"/>
          <p:nvPr/>
        </p:nvSpPr>
        <p:spPr>
          <a:xfrm>
            <a:off x="856952" y="3193466"/>
            <a:ext cx="10927882" cy="2702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1"/>
              <a:t>Early exposure and engagement through informal education programs</a:t>
            </a:r>
          </a:p>
          <a:p>
            <a:pPr marL="742950" lvl="1" indent="-28575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1"/>
              <a:t>Internships and specialized programs for students and educators</a:t>
            </a:r>
            <a:endParaRPr lang="en-US" sz="1600" i="1">
              <a:cs typeface="Arial"/>
            </a:endParaRPr>
          </a:p>
          <a:p>
            <a:pPr marL="742950" lvl="1" indent="-28575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1"/>
              <a:t>Expanding the reach of BNL’s scientific community through workshops, meetings, and conferences</a:t>
            </a:r>
            <a:endParaRPr lang="en-US" sz="1600" i="1">
              <a:cs typeface="Arial"/>
            </a:endParaRPr>
          </a:p>
          <a:p>
            <a:pPr marL="742950" lvl="1" indent="-28575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1"/>
              <a:t>Develop college relationships to promote research and engineering collaborations </a:t>
            </a:r>
            <a:endParaRPr lang="en-US" sz="1600" i="1">
              <a:cs typeface="Arial"/>
            </a:endParaRPr>
          </a:p>
          <a:p>
            <a:pPr marL="742950" lvl="1" indent="-28575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1"/>
              <a:t>Develop user candidates for BNL facilities</a:t>
            </a:r>
            <a:endParaRPr lang="en-US" sz="1600" i="1">
              <a:cs typeface="Arial"/>
            </a:endParaRPr>
          </a:p>
          <a:p>
            <a:pPr marL="742950" lvl="1" indent="-28575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1"/>
              <a:t>A workforce development leader in DOE – WDTS programs</a:t>
            </a:r>
            <a:endParaRPr lang="en-US" sz="1600" i="1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6329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388274-9296-5AC4-DF60-73977C84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89" y="18284"/>
            <a:ext cx="8298118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Learning Communities through Impactful Collaborations</a:t>
            </a:r>
            <a:endParaRPr lang="en-US" sz="3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81A439-3A1A-4BE9-BB79-8E76111A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9" y="1343847"/>
            <a:ext cx="3391652" cy="2262517"/>
          </a:xfrm>
          <a:prstGeom prst="rect">
            <a:avLst/>
          </a:prstGeom>
        </p:spPr>
      </p:pic>
      <p:pic>
        <p:nvPicPr>
          <p:cNvPr id="12" name="Picture 11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0EEB8F5-7A44-635A-2C24-8E730079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83" y="1343847"/>
            <a:ext cx="3391652" cy="2262516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A3EFD45-4BAC-EEB4-A20E-1C9C72A24E90}"/>
              </a:ext>
            </a:extLst>
          </p:cNvPr>
          <p:cNvGraphicFramePr/>
          <p:nvPr/>
        </p:nvGraphicFramePr>
        <p:xfrm>
          <a:off x="3510455" y="60326"/>
          <a:ext cx="11351153" cy="664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027FEA-AFBE-CBE6-94AD-C675F379E9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3699641"/>
            <a:ext cx="4216979" cy="28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2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8FF6-E497-0342-E93D-F4043EEEE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Pre-college Program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Early engagement</a:t>
            </a:r>
          </a:p>
        </p:txBody>
      </p:sp>
    </p:spTree>
    <p:extLst>
      <p:ext uri="{BB962C8B-B14F-4D97-AF65-F5344CB8AC3E}">
        <p14:creationId xmlns:p14="http://schemas.microsoft.com/office/powerpoint/2010/main" val="353037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4A3AB1-95BB-1D6B-BE61-BCCC4DECF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4" t="-150" r="36" b="559"/>
          <a:stretch/>
        </p:blipFill>
        <p:spPr>
          <a:xfrm>
            <a:off x="5628541" y="1033566"/>
            <a:ext cx="2820132" cy="2492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43879-58CA-E637-9545-A468C241B678}"/>
              </a:ext>
            </a:extLst>
          </p:cNvPr>
          <p:cNvSpPr txBox="1"/>
          <p:nvPr/>
        </p:nvSpPr>
        <p:spPr>
          <a:xfrm>
            <a:off x="335588" y="904933"/>
            <a:ext cx="487061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School Year Programs—Onsite and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11,500 students (27,500 activity participants)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≈ 20% virtual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≈ 30% minoritized communities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E5B1FC-B643-25BA-5916-BBBE008652BD}"/>
              </a:ext>
            </a:extLst>
          </p:cNvPr>
          <p:cNvSpPr txBox="1"/>
          <p:nvPr/>
        </p:nvSpPr>
        <p:spPr>
          <a:xfrm>
            <a:off x="274268" y="5034235"/>
            <a:ext cx="487061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Teacher Professional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WDTS Pathway Summer Institute –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2023 Climate and Earth Science pilot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Could expand with anticipated DOE funding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2BCAB-1C68-7039-7934-6EB6053DC757}"/>
              </a:ext>
            </a:extLst>
          </p:cNvPr>
          <p:cNvSpPr txBox="1"/>
          <p:nvPr/>
        </p:nvSpPr>
        <p:spPr>
          <a:xfrm>
            <a:off x="335588" y="2079944"/>
            <a:ext cx="420129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Remote Programs Supporting STEM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Week-long summer program with Florida-Georgia LSAMP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WDTS funded Rising STEM Scholars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EE2745C-53F8-EE24-D92D-B2D65257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247" y="1033566"/>
            <a:ext cx="3370485" cy="24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60CD4D-5AEA-047B-6D34-059791CB5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41" y="3844130"/>
            <a:ext cx="6289191" cy="20932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FD16C1-7533-140F-6FF2-949FEACC521D}"/>
              </a:ext>
            </a:extLst>
          </p:cNvPr>
          <p:cNvSpPr txBox="1"/>
          <p:nvPr/>
        </p:nvSpPr>
        <p:spPr>
          <a:xfrm>
            <a:off x="201123" y="3800726"/>
            <a:ext cx="4661177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High School Research – Onsite and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 School Research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SPARK – a teacher/student program doing research using BNL facilities</a:t>
            </a:r>
          </a:p>
        </p:txBody>
      </p:sp>
    </p:spTree>
    <p:extLst>
      <p:ext uri="{BB962C8B-B14F-4D97-AF65-F5344CB8AC3E}">
        <p14:creationId xmlns:p14="http://schemas.microsoft.com/office/powerpoint/2010/main" val="179946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F43879-58CA-E637-9545-A468C241B678}"/>
              </a:ext>
            </a:extLst>
          </p:cNvPr>
          <p:cNvSpPr txBox="1"/>
          <p:nvPr/>
        </p:nvSpPr>
        <p:spPr>
          <a:xfrm>
            <a:off x="617084" y="489559"/>
            <a:ext cx="7139006" cy="67710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Engaging Diverse Communities With Our Collaborators</a:t>
            </a:r>
          </a:p>
          <a:p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FA0DD-8D79-AAE1-B448-D0F9315C0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" r="70685" b="56822"/>
          <a:stretch/>
        </p:blipFill>
        <p:spPr>
          <a:xfrm>
            <a:off x="1390649" y="2650588"/>
            <a:ext cx="1544139" cy="1378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FCA63-B832-6A04-1AD5-20BDBA511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431" y="2487812"/>
            <a:ext cx="1572987" cy="1727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8C9B8-04A7-76EA-158D-DE1100B75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408" y="2487812"/>
            <a:ext cx="1905000" cy="1495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97670-B971-6286-EFD2-68BC8E484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950" y="2650588"/>
            <a:ext cx="2655162" cy="1338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177B0-2B28-857D-A3FD-4EE766F24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402" y="4817199"/>
            <a:ext cx="2920501" cy="1011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15003-F73E-3197-10A6-D81309663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80" y="4600889"/>
            <a:ext cx="2274570" cy="1182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E4EF4-BE90-288D-5B1C-4669A0BB4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3773" y="5038451"/>
            <a:ext cx="1343025" cy="7905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8D8C31-D19F-E163-F76B-7B4B7D2C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14" y="1173712"/>
            <a:ext cx="1572987" cy="15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29F70A-EC72-B982-EBE1-71F344965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" y="1488685"/>
            <a:ext cx="2295281" cy="6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BE-NYMAC">
            <a:extLst>
              <a:ext uri="{FF2B5EF4-FFF2-40B4-BE49-F238E27FC236}">
                <a16:creationId xmlns:a16="http://schemas.microsoft.com/office/drawing/2014/main" id="{696F8A93-EB1F-4EA3-5E18-087BCA81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72" y="1488685"/>
            <a:ext cx="1695828" cy="7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7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9416-03BF-5F52-DACB-BCA071E3C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704645"/>
            <a:ext cx="10823504" cy="17170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College Programs for Students</a:t>
            </a:r>
          </a:p>
        </p:txBody>
      </p:sp>
    </p:spTree>
    <p:extLst>
      <p:ext uri="{BB962C8B-B14F-4D97-AF65-F5344CB8AC3E}">
        <p14:creationId xmlns:p14="http://schemas.microsoft.com/office/powerpoint/2010/main" val="81723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44A784-C76A-C4D7-20D1-2312DE95D6DB}"/>
              </a:ext>
            </a:extLst>
          </p:cNvPr>
          <p:cNvSpPr txBox="1"/>
          <p:nvPr/>
        </p:nvSpPr>
        <p:spPr>
          <a:xfrm>
            <a:off x="262705" y="1012954"/>
            <a:ext cx="5765727" cy="363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Open to STEM and technology majors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Engage in research projects under the guidance of laboratory scientists and engineers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Access to cutting-edge research and BNL staff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Professional development, broaden awareness of opportunity, networking, presentation skills, and social enrichment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weekly stipend of $650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Housing (if qualified) includes one round trip to/from the Lab.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Key dates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2024 Spring Term application open July 12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2024 Summer Term application opens in mid-October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OEP can support your students in the application process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“BNL is your scientific home away from home”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50DD51-2635-60C5-EC88-3403385D44C6}"/>
              </a:ext>
            </a:extLst>
          </p:cNvPr>
          <p:cNvSpPr txBox="1">
            <a:spLocks noChangeArrowheads="1"/>
          </p:cNvSpPr>
          <p:nvPr/>
        </p:nvSpPr>
        <p:spPr>
          <a:xfrm>
            <a:off x="2102513" y="148262"/>
            <a:ext cx="8013547" cy="528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WDTS-DOE Internships: SULI and CCI</a:t>
            </a:r>
          </a:p>
        </p:txBody>
      </p:sp>
      <p:pic>
        <p:nvPicPr>
          <p:cNvPr id="7" name="Content Placeholder 5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BEC09A01-23FE-ABF0-7487-8FA71F1D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381" y="855983"/>
            <a:ext cx="4550361" cy="3031678"/>
          </a:xfrm>
          <a:prstGeom prst="rect">
            <a:avLst/>
          </a:prstGeom>
        </p:spPr>
      </p:pic>
      <p:pic>
        <p:nvPicPr>
          <p:cNvPr id="8" name="Picture 7" descr="program image">
            <a:extLst>
              <a:ext uri="{FF2B5EF4-FFF2-40B4-BE49-F238E27FC236}">
                <a16:creationId xmlns:a16="http://schemas.microsoft.com/office/drawing/2014/main" id="{A1D8A7CF-654D-A66A-B88D-A6D1969F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80" y="3957220"/>
            <a:ext cx="4550361" cy="27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313E3E-D92E-06AD-C715-0CD3BC9A99AD}"/>
              </a:ext>
            </a:extLst>
          </p:cNvPr>
          <p:cNvSpPr txBox="1"/>
          <p:nvPr/>
        </p:nvSpPr>
        <p:spPr>
          <a:xfrm>
            <a:off x="1171309" y="5134974"/>
            <a:ext cx="3948517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/>
              <a:t>DOE College Internship Programs</a:t>
            </a:r>
          </a:p>
          <a:p>
            <a:r>
              <a:rPr lang="en-US" dirty="0"/>
              <a:t>~45% female</a:t>
            </a:r>
            <a:endParaRPr lang="en-US" dirty="0">
              <a:cs typeface="Arial"/>
            </a:endParaRPr>
          </a:p>
          <a:p>
            <a:r>
              <a:rPr lang="en-US" dirty="0"/>
              <a:t>~35% Underrepresented Minorities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259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F1CAF21-0CC8-A807-9FE6-E74772E7B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18" y="978549"/>
            <a:ext cx="3706652" cy="262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67D8BD-917E-3CAA-EEBA-30ABBBD1A0A4}"/>
              </a:ext>
            </a:extLst>
          </p:cNvPr>
          <p:cNvSpPr txBox="1"/>
          <p:nvPr/>
        </p:nvSpPr>
        <p:spPr>
          <a:xfrm>
            <a:off x="3230664" y="34599"/>
            <a:ext cx="5231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Mini-Semester Program</a:t>
            </a:r>
          </a:p>
        </p:txBody>
      </p:sp>
      <p:pic>
        <p:nvPicPr>
          <p:cNvPr id="6" name="Picture 5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DA6D7A72-A112-2FF0-7ACC-E0A59B3D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18" y="3700020"/>
            <a:ext cx="3682219" cy="239223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CAAE49E-4946-8E1D-C498-DC0A847A3601}"/>
              </a:ext>
            </a:extLst>
          </p:cNvPr>
          <p:cNvSpPr txBox="1">
            <a:spLocks noChangeArrowheads="1"/>
          </p:cNvSpPr>
          <p:nvPr/>
        </p:nvSpPr>
        <p:spPr>
          <a:xfrm>
            <a:off x="4923105" y="862793"/>
            <a:ext cx="6755328" cy="54814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WDTS funded Program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Weeklong program during the winter break for underrepresented students in STEM fields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Opportunity to meet and interact with Brookhaven Lab STEM professional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Learn about the science mission at Brookhaven Lab and DOE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Pathway to SULI and CCI internship programs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Housing, on-site transportation, and round-trip travel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Be a currently enrolled full-time student and have completed at least one semester as an undergraduate.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Minimum GPA of 3.0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least 18 years old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 citizen or permanent  legal resident (green card holder)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Students are invited to apply by a faculty member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application will open in the Fall of 2023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1076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296</TotalTime>
  <Words>867</Words>
  <Application>Microsoft Office PowerPoint</Application>
  <PresentationFormat>Widescreen</PresentationFormat>
  <Paragraphs>110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BNL</vt:lpstr>
      <vt:lpstr>Growing the STEM Pipeline with Brookhaven Lab Exploring Collaboration with MSIs in Nuclear Particle Physics </vt:lpstr>
      <vt:lpstr>PowerPoint Presentation</vt:lpstr>
      <vt:lpstr>Learning Communities through Impactful Collaborations</vt:lpstr>
      <vt:lpstr>Pre-college Program Early engagement</vt:lpstr>
      <vt:lpstr>PowerPoint Presentation</vt:lpstr>
      <vt:lpstr>PowerPoint Presentation</vt:lpstr>
      <vt:lpstr>College Programs for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Faculty Programs</vt:lpstr>
      <vt:lpstr>PowerPoint Presentation</vt:lpstr>
      <vt:lpstr>PowerPoint Presentation</vt:lpstr>
      <vt:lpstr>PowerPoint Presentation</vt:lpstr>
      <vt:lpstr>Ask Us Anything!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the STEM Pipeline with Brookhaven Lab WDTS Champions and C2QA Faculty outreach </dc:title>
  <dc:creator>Perez, Aleida</dc:creator>
  <cp:lastModifiedBy>Perez, Aleida</cp:lastModifiedBy>
  <cp:revision>12</cp:revision>
  <dcterms:created xsi:type="dcterms:W3CDTF">2023-06-24T20:45:32Z</dcterms:created>
  <dcterms:modified xsi:type="dcterms:W3CDTF">2023-07-19T01:22:51Z</dcterms:modified>
</cp:coreProperties>
</file>