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73" r:id="rId3"/>
    <p:sldId id="266" r:id="rId4"/>
    <p:sldId id="293" r:id="rId5"/>
    <p:sldId id="277" r:id="rId6"/>
    <p:sldId id="300" r:id="rId7"/>
    <p:sldId id="297" r:id="rId8"/>
    <p:sldId id="295" r:id="rId9"/>
    <p:sldId id="296" r:id="rId10"/>
    <p:sldId id="288" r:id="rId11"/>
    <p:sldId id="301" r:id="rId12"/>
    <p:sldId id="299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14"/>
    <p:restoredTop sz="94709"/>
  </p:normalViewPr>
  <p:slideViewPr>
    <p:cSldViewPr snapToGrid="0" snapToObjects="1">
      <p:cViewPr varScale="1">
        <p:scale>
          <a:sx n="108" d="100"/>
          <a:sy n="108" d="100"/>
        </p:scale>
        <p:origin x="200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was wrong with SULI?  What’s different in the new program.  SULI++, or mini-graduate student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7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46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91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9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323" y="2362902"/>
            <a:ext cx="11754677" cy="3103620"/>
          </a:xfrm>
        </p:spPr>
        <p:txBody>
          <a:bodyPr>
            <a:noAutofit/>
          </a:bodyPr>
          <a:lstStyle/>
          <a:p>
            <a:r>
              <a:rPr lang="en-US" sz="4000" dirty="0"/>
              <a:t>Results from the BNL-MSI PREP-NPT* Program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(</a:t>
            </a:r>
            <a:r>
              <a:rPr lang="en-US" sz="4000" dirty="0">
                <a:solidFill>
                  <a:srgbClr val="00B0F0"/>
                </a:solidFill>
              </a:rPr>
              <a:t>P</a:t>
            </a:r>
            <a:r>
              <a:rPr lang="en-US" sz="4000" dirty="0"/>
              <a:t>rogram for </a:t>
            </a:r>
            <a:r>
              <a:rPr lang="en-US" sz="4000" dirty="0">
                <a:solidFill>
                  <a:srgbClr val="00B0F0"/>
                </a:solidFill>
              </a:rPr>
              <a:t>R</a:t>
            </a:r>
            <a:r>
              <a:rPr lang="en-US" sz="4000" dirty="0"/>
              <a:t>esearch </a:t>
            </a:r>
            <a:r>
              <a:rPr lang="en-US" sz="4000" dirty="0">
                <a:solidFill>
                  <a:srgbClr val="00B0F0"/>
                </a:solidFill>
              </a:rPr>
              <a:t>E</a:t>
            </a:r>
            <a:r>
              <a:rPr lang="en-US" sz="4000" dirty="0"/>
              <a:t>xcellence and </a:t>
            </a:r>
            <a:r>
              <a:rPr lang="en-US" sz="4000">
                <a:solidFill>
                  <a:srgbClr val="00B0F0"/>
                </a:solidFill>
              </a:rPr>
              <a:t>P</a:t>
            </a:r>
            <a:r>
              <a:rPr lang="en-US" sz="4000"/>
              <a:t>reparation via </a:t>
            </a:r>
            <a:r>
              <a:rPr lang="en-US" sz="4000" dirty="0">
                <a:solidFill>
                  <a:srgbClr val="00B0F0"/>
                </a:solidFill>
              </a:rPr>
              <a:t>N</a:t>
            </a:r>
            <a:r>
              <a:rPr lang="en-US" sz="4000" dirty="0"/>
              <a:t>uclear </a:t>
            </a:r>
            <a:r>
              <a:rPr lang="en-US" sz="4000" dirty="0">
                <a:solidFill>
                  <a:srgbClr val="00B0F0"/>
                </a:solidFill>
              </a:rPr>
              <a:t>P</a:t>
            </a:r>
            <a:r>
              <a:rPr lang="en-US" sz="4000" dirty="0"/>
              <a:t>hysics </a:t>
            </a:r>
            <a:r>
              <a:rPr lang="en-US" sz="4000" dirty="0">
                <a:solidFill>
                  <a:schemeClr val="accent2"/>
                </a:solidFill>
              </a:rPr>
              <a:t>T</a:t>
            </a:r>
            <a:r>
              <a:rPr lang="en-US" sz="4000" dirty="0"/>
              <a:t>raineeships)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28 Oct 2022</a:t>
            </a:r>
          </a:p>
          <a:p>
            <a:r>
              <a:rPr lang="en-US" dirty="0"/>
              <a:t>APS DNP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5357191"/>
            <a:ext cx="10334625" cy="403860"/>
          </a:xfrm>
        </p:spPr>
        <p:txBody>
          <a:bodyPr/>
          <a:lstStyle/>
          <a:p>
            <a:r>
              <a:rPr lang="en-US" dirty="0"/>
              <a:t>Mickey Chiu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612AA-5BAA-924A-9186-70ED4326A47D}"/>
              </a:ext>
            </a:extLst>
          </p:cNvPr>
          <p:cNvSpPr/>
          <p:nvPr/>
        </p:nvSpPr>
        <p:spPr>
          <a:xfrm>
            <a:off x="6761731" y="6412731"/>
            <a:ext cx="5430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*A DOE Nuclear Physics Traineeship Program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B9C9E-7C44-633A-5B22-F696B78CC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17" y="0"/>
            <a:ext cx="11049000" cy="592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Year 1 Cohort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28E64-0E6A-8E45-832F-B298CC073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1D8CD346-DDA9-0D45-AD8E-525589B7E2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3933560"/>
              </p:ext>
            </p:extLst>
          </p:nvPr>
        </p:nvGraphicFramePr>
        <p:xfrm>
          <a:off x="0" y="592025"/>
          <a:ext cx="12192000" cy="640037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513049557"/>
                    </a:ext>
                  </a:extLst>
                </a:gridCol>
                <a:gridCol w="3676891">
                  <a:extLst>
                    <a:ext uri="{9D8B030D-6E8A-4147-A177-3AD203B41FA5}">
                      <a16:colId xmlns:a16="http://schemas.microsoft.com/office/drawing/2014/main" val="2079522893"/>
                    </a:ext>
                  </a:extLst>
                </a:gridCol>
                <a:gridCol w="1111170">
                  <a:extLst>
                    <a:ext uri="{9D8B030D-6E8A-4147-A177-3AD203B41FA5}">
                      <a16:colId xmlns:a16="http://schemas.microsoft.com/office/drawing/2014/main" val="1018029773"/>
                    </a:ext>
                  </a:extLst>
                </a:gridCol>
                <a:gridCol w="4355939">
                  <a:extLst>
                    <a:ext uri="{9D8B030D-6E8A-4147-A177-3AD203B41FA5}">
                      <a16:colId xmlns:a16="http://schemas.microsoft.com/office/drawing/2014/main" val="297261560"/>
                    </a:ext>
                  </a:extLst>
                </a:gridCol>
              </a:tblGrid>
              <a:tr h="365336">
                <a:tc>
                  <a:txBody>
                    <a:bodyPr/>
                    <a:lstStyle/>
                    <a:p>
                      <a:r>
                        <a:rPr lang="en-US" sz="1600" dirty="0"/>
                        <a:t>PREP—NP Student Fellow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Mentors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513785"/>
                  </a:ext>
                </a:extLst>
              </a:tr>
              <a:tr h="560429">
                <a:tc>
                  <a:txBody>
                    <a:bodyPr/>
                    <a:lstStyle/>
                    <a:p>
                      <a:r>
                        <a:rPr lang="en-US" sz="1600" dirty="0"/>
                        <a:t>Grace Farrell (Morgan 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Prof. </a:t>
                      </a:r>
                      <a:r>
                        <a:rPr lang="en-US" sz="1600" dirty="0" err="1"/>
                        <a:t>Rockward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i="1" dirty="0"/>
                        <a:t>Dr. </a:t>
                      </a:r>
                      <a:r>
                        <a:rPr lang="en-US" sz="1600" i="1" dirty="0" err="1"/>
                        <a:t>McCutchan</a:t>
                      </a:r>
                      <a:r>
                        <a:rPr lang="en-US" sz="1600" dirty="0"/>
                        <a:t>, Dr. </a:t>
                      </a:r>
                      <a:r>
                        <a:rPr lang="en-US" sz="1600" dirty="0" err="1"/>
                        <a:t>Sonzogni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NNDC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Systematics of Inverse-Beta-Decay Antineutrino Yields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154682"/>
                  </a:ext>
                </a:extLst>
              </a:tr>
              <a:tr h="560429">
                <a:tc>
                  <a:txBody>
                    <a:bodyPr/>
                    <a:lstStyle/>
                    <a:p>
                      <a:r>
                        <a:rPr lang="en-US" sz="1600" dirty="0"/>
                        <a:t>Rosemary Cortes-Robles (UPR)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Prof. </a:t>
                      </a:r>
                      <a:r>
                        <a:rPr lang="en-US" sz="1600" dirty="0" err="1"/>
                        <a:t>Palai</a:t>
                      </a:r>
                      <a:r>
                        <a:rPr lang="en-US" sz="1600" dirty="0"/>
                        <a:t>, </a:t>
                      </a:r>
                      <a:r>
                        <a:rPr lang="en-US" sz="1600" i="1" dirty="0"/>
                        <a:t>Dr. Betancourt</a:t>
                      </a:r>
                      <a:r>
                        <a:rPr lang="en-US" sz="1600" dirty="0"/>
                        <a:t>, Dr. Gill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NNDC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Understanding metal speciation in molten salts using X-ray absorption spectroscopy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695919"/>
                  </a:ext>
                </a:extLst>
              </a:tr>
              <a:tr h="560429">
                <a:tc>
                  <a:txBody>
                    <a:bodyPr/>
                    <a:lstStyle/>
                    <a:p>
                      <a:r>
                        <a:rPr lang="en-US" sz="1600" dirty="0"/>
                        <a:t>Khadim </a:t>
                      </a:r>
                      <a:r>
                        <a:rPr lang="en-US" sz="1600" dirty="0" err="1"/>
                        <a:t>Mbacke</a:t>
                      </a:r>
                      <a:r>
                        <a:rPr lang="en-US" sz="1600" dirty="0"/>
                        <a:t> (Morehouse)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Prof. Scarlett, </a:t>
                      </a:r>
                      <a:r>
                        <a:rPr lang="en-US" sz="1600" i="1" dirty="0"/>
                        <a:t>Dr. </a:t>
                      </a:r>
                      <a:r>
                        <a:rPr lang="en-US" sz="1600" i="1" dirty="0" err="1"/>
                        <a:t>Nobre</a:t>
                      </a:r>
                      <a:r>
                        <a:rPr lang="en-US" sz="1600" dirty="0"/>
                        <a:t>, Dr. Brown, Dr. </a:t>
                      </a:r>
                      <a:r>
                        <a:rPr lang="en-US" sz="1600" dirty="0" err="1"/>
                        <a:t>Vorabbi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NNDC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Resonance systematics for capture reactions using Machine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394680"/>
                  </a:ext>
                </a:extLst>
              </a:tr>
              <a:tr h="560429">
                <a:tc>
                  <a:txBody>
                    <a:bodyPr/>
                    <a:lstStyle/>
                    <a:p>
                      <a:r>
                        <a:rPr lang="en-US" sz="1600" dirty="0"/>
                        <a:t>Kolby Davis (Howard)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Prof. Alfred, </a:t>
                      </a:r>
                      <a:r>
                        <a:rPr lang="en-US" sz="1600" i="1" dirty="0"/>
                        <a:t>Dr. Chiu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Exploring the Nature of the Early Universe using the </a:t>
                      </a:r>
                      <a:r>
                        <a:rPr lang="en-US" sz="1600" dirty="0" err="1"/>
                        <a:t>sPHENIX</a:t>
                      </a:r>
                      <a:r>
                        <a:rPr lang="en-US" sz="1600" dirty="0"/>
                        <a:t> Experiment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531495"/>
                  </a:ext>
                </a:extLst>
              </a:tr>
              <a:tr h="560429">
                <a:tc>
                  <a:txBody>
                    <a:bodyPr/>
                    <a:lstStyle/>
                    <a:p>
                      <a:r>
                        <a:rPr lang="en-US" sz="1600" dirty="0" err="1"/>
                        <a:t>Sixtus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Kuudar</a:t>
                      </a:r>
                      <a:r>
                        <a:rPr lang="en-US" sz="1600" dirty="0"/>
                        <a:t> (FAMU)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Prof. Scarlett, </a:t>
                      </a:r>
                      <a:r>
                        <a:rPr lang="en-US" sz="1600" i="1" dirty="0"/>
                        <a:t>Dr. </a:t>
                      </a:r>
                      <a:r>
                        <a:rPr lang="en-US" sz="1600" i="1" dirty="0" err="1"/>
                        <a:t>Schenke</a:t>
                      </a:r>
                      <a:r>
                        <a:rPr lang="en-US" sz="1600" dirty="0"/>
                        <a:t>, Dr. </a:t>
                      </a:r>
                      <a:r>
                        <a:rPr lang="en-US" sz="1600" dirty="0" err="1"/>
                        <a:t>Venugopalan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NP Theory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Exploring the origin of mean transverse momentum fluctuations in heavy ion collisions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230380"/>
                  </a:ext>
                </a:extLst>
              </a:tr>
              <a:tr h="560429">
                <a:tc>
                  <a:txBody>
                    <a:bodyPr/>
                    <a:lstStyle/>
                    <a:p>
                      <a:r>
                        <a:rPr lang="en-US" sz="1600" dirty="0"/>
                        <a:t>Kurt Kennedy (Morgan 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Prof. </a:t>
                      </a:r>
                      <a:r>
                        <a:rPr lang="en-US" sz="1600" dirty="0" err="1"/>
                        <a:t>Rockward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i="1" dirty="0"/>
                        <a:t>Dr. </a:t>
                      </a:r>
                      <a:r>
                        <a:rPr lang="en-US" sz="1600" i="1" dirty="0" err="1"/>
                        <a:t>Ruan</a:t>
                      </a:r>
                      <a:r>
                        <a:rPr lang="en-US" sz="1600" dirty="0"/>
                        <a:t>, Dr. </a:t>
                      </a:r>
                      <a:r>
                        <a:rPr lang="en-US" sz="1600" dirty="0" err="1"/>
                        <a:t>Eyser</a:t>
                      </a:r>
                      <a:r>
                        <a:rPr lang="en-US" sz="1600" dirty="0"/>
                        <a:t>, Dr. </a:t>
                      </a:r>
                      <a:r>
                        <a:rPr lang="en-US" sz="1600" dirty="0" err="1"/>
                        <a:t>Aschenauer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Calibration and data analysis with STAR forward upgrades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935463"/>
                  </a:ext>
                </a:extLst>
              </a:tr>
              <a:tr h="796400">
                <a:tc>
                  <a:txBody>
                    <a:bodyPr/>
                    <a:lstStyle/>
                    <a:p>
                      <a:r>
                        <a:rPr lang="en-US" sz="1600" dirty="0"/>
                        <a:t>Ambar Rodriguez-</a:t>
                      </a:r>
                      <a:r>
                        <a:rPr lang="en-US" sz="1600" dirty="0" err="1"/>
                        <a:t>Alicea</a:t>
                      </a:r>
                      <a:r>
                        <a:rPr lang="en-US" sz="1600" dirty="0"/>
                        <a:t> (UPR)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Prof. </a:t>
                      </a:r>
                      <a:r>
                        <a:rPr lang="en-US" sz="1600" dirty="0" err="1"/>
                        <a:t>Palai</a:t>
                      </a:r>
                      <a:r>
                        <a:rPr lang="en-US" sz="1600" dirty="0"/>
                        <a:t>, </a:t>
                      </a:r>
                      <a:r>
                        <a:rPr lang="en-US" sz="1600" i="1" dirty="0"/>
                        <a:t>Dr. </a:t>
                      </a:r>
                      <a:r>
                        <a:rPr lang="en-US" sz="1600" i="1" dirty="0" err="1"/>
                        <a:t>Cultrera</a:t>
                      </a:r>
                      <a:r>
                        <a:rPr lang="en-US" sz="1600" dirty="0"/>
                        <a:t>, Dr. Rao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Numerical simulation of spin transport in advanced structures for spin polarized photoemission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581887"/>
                  </a:ext>
                </a:extLst>
              </a:tr>
              <a:tr h="560429">
                <a:tc>
                  <a:txBody>
                    <a:bodyPr/>
                    <a:lstStyle/>
                    <a:p>
                      <a:r>
                        <a:rPr lang="en-US" sz="1600" dirty="0" err="1"/>
                        <a:t>Brynna</a:t>
                      </a:r>
                      <a:r>
                        <a:rPr lang="en-US" sz="1600" dirty="0"/>
                        <a:t> Moran (Clarke Univ)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Prof. Harvey, </a:t>
                      </a:r>
                      <a:r>
                        <a:rPr lang="en-US" sz="1600" i="1" dirty="0"/>
                        <a:t>Prof. Deshpande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/>
                        <a:t>EIC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 systematic study of novel rare isotope production at the Electron Ion Collider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906208"/>
                  </a:ext>
                </a:extLst>
              </a:tr>
              <a:tr h="560429">
                <a:tc>
                  <a:txBody>
                    <a:bodyPr/>
                    <a:lstStyle/>
                    <a:p>
                      <a:r>
                        <a:rPr lang="en-US" sz="1600" dirty="0"/>
                        <a:t>Tiana Lynch (FAMU)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Prof. Scarlett, </a:t>
                      </a:r>
                      <a:r>
                        <a:rPr lang="en-US" sz="1600" i="1" dirty="0"/>
                        <a:t>Dr. Jha</a:t>
                      </a:r>
                      <a:r>
                        <a:rPr lang="en-US" sz="1600" dirty="0"/>
                        <a:t>, Dr. Tan, Dr. </a:t>
                      </a:r>
                      <a:r>
                        <a:rPr lang="en-US" sz="1600" dirty="0" err="1"/>
                        <a:t>Titov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High-Performance and High-Throughput Computing In Nuclear Physics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82109"/>
                  </a:ext>
                </a:extLst>
              </a:tr>
              <a:tr h="560429">
                <a:tc>
                  <a:txBody>
                    <a:bodyPr/>
                    <a:lstStyle/>
                    <a:p>
                      <a:r>
                        <a:rPr lang="en-US" sz="1600" dirty="0"/>
                        <a:t>Marcus McLaurin (Morgan 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Prof. </a:t>
                      </a:r>
                      <a:r>
                        <a:rPr lang="en-US" sz="1600" dirty="0" err="1"/>
                        <a:t>Rockward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i="1" dirty="0"/>
                        <a:t>Dr. </a:t>
                      </a:r>
                      <a:r>
                        <a:rPr lang="en-US" sz="1600" i="1" dirty="0" err="1"/>
                        <a:t>Vorabbi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/>
                        <a:t>NNDC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Unresolved resonance probability distributions using Machine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61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9736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D833-BEE1-ADA8-6883-7D16037C4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"/>
            <a:ext cx="11049000" cy="685799"/>
          </a:xfrm>
        </p:spPr>
        <p:txBody>
          <a:bodyPr>
            <a:normAutofit/>
          </a:bodyPr>
          <a:lstStyle/>
          <a:p>
            <a:r>
              <a:rPr lang="en-US" sz="4000" dirty="0"/>
              <a:t>Conference and Other Scientist Experiences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B327B4-C8C6-1BB1-FC39-769222395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5" name="Picture 4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E8540700-4C87-6E17-2A43-0DA5FD9BF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908" y="1107818"/>
            <a:ext cx="3648456" cy="48646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E168C-B708-A7EA-0F95-EF380C1A73C8}"/>
              </a:ext>
            </a:extLst>
          </p:cNvPr>
          <p:cNvSpPr txBox="1"/>
          <p:nvPr/>
        </p:nvSpPr>
        <p:spPr>
          <a:xfrm>
            <a:off x="765733" y="1313589"/>
            <a:ext cx="60990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OEP deliverables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Abstract and Paper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Poster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5 talks/posters presented at conferences 2021 (NSBP and 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8 presented at APS DNP CEU and NSBP in 2022 (including one award at NSBP)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2230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953461" cy="6460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Program Results for the Fellows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451D85-7757-C81D-8DD7-7DC1E6859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520" y="3197684"/>
            <a:ext cx="7950480" cy="371111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Near conclusion of pilot, 8/9 fellows are in or will be going to graduate school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 papers submitted for publication, at least 2 more expected in the coming year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CFA656-28B7-CF29-54FD-5D35DA965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565" y="646043"/>
            <a:ext cx="3421915" cy="2399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00D040-FD8C-E5A9-187D-F32AA4812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32" y="791846"/>
            <a:ext cx="3947288" cy="55247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E9A7C7-9A60-FADB-A5B5-5EA8EB9E08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38" r="7711"/>
          <a:stretch/>
        </p:blipFill>
        <p:spPr>
          <a:xfrm flipH="1">
            <a:off x="7790811" y="642953"/>
            <a:ext cx="2458994" cy="2406030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4EC32B0B-43D4-7CB0-DD5E-D98AFD0C8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03631"/>
              </p:ext>
            </p:extLst>
          </p:nvPr>
        </p:nvGraphicFramePr>
        <p:xfrm>
          <a:off x="4301992" y="3744260"/>
          <a:ext cx="3648490" cy="21481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24245">
                  <a:extLst>
                    <a:ext uri="{9D8B030D-6E8A-4147-A177-3AD203B41FA5}">
                      <a16:colId xmlns:a16="http://schemas.microsoft.com/office/drawing/2014/main" val="2204073265"/>
                    </a:ext>
                  </a:extLst>
                </a:gridCol>
                <a:gridCol w="1824245">
                  <a:extLst>
                    <a:ext uri="{9D8B030D-6E8A-4147-A177-3AD203B41FA5}">
                      <a16:colId xmlns:a16="http://schemas.microsoft.com/office/drawing/2014/main" val="2504032935"/>
                    </a:ext>
                  </a:extLst>
                </a:gridCol>
              </a:tblGrid>
              <a:tr h="319334">
                <a:tc>
                  <a:txBody>
                    <a:bodyPr/>
                    <a:lstStyle/>
                    <a:p>
                      <a:r>
                        <a:rPr lang="en-US" sz="1200" dirty="0"/>
                        <a:t>Graduate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Mentor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344370"/>
                  </a:ext>
                </a:extLst>
              </a:tr>
              <a:tr h="319334">
                <a:tc>
                  <a:txBody>
                    <a:bodyPr/>
                    <a:lstStyle/>
                    <a:p>
                      <a:r>
                        <a:rPr lang="en-US" sz="1200" dirty="0"/>
                        <a:t>Stony Brook MS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Abhay Deshpande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916394"/>
                  </a:ext>
                </a:extLst>
              </a:tr>
              <a:tr h="319334">
                <a:tc>
                  <a:txBody>
                    <a:bodyPr/>
                    <a:lstStyle/>
                    <a:p>
                      <a:r>
                        <a:rPr lang="en-US" sz="1200" dirty="0"/>
                        <a:t>Stony Brook MS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Abday</a:t>
                      </a:r>
                      <a:r>
                        <a:rPr lang="en-US" sz="1200" dirty="0"/>
                        <a:t> Deshpande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167316"/>
                  </a:ext>
                </a:extLst>
              </a:tr>
              <a:tr h="319334">
                <a:tc>
                  <a:txBody>
                    <a:bodyPr/>
                    <a:lstStyle/>
                    <a:p>
                      <a:r>
                        <a:rPr lang="en-US" sz="1200" dirty="0"/>
                        <a:t>Michigan St PhD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Luca </a:t>
                      </a:r>
                      <a:r>
                        <a:rPr lang="en-US" sz="1200" dirty="0" err="1"/>
                        <a:t>Cultrera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960177"/>
                  </a:ext>
                </a:extLst>
              </a:tr>
              <a:tr h="319334">
                <a:tc>
                  <a:txBody>
                    <a:bodyPr/>
                    <a:lstStyle/>
                    <a:p>
                      <a:r>
                        <a:rPr lang="en-US" sz="1200" dirty="0"/>
                        <a:t>Univ of Puerto Rico MS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Luis Betancourt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89697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D32511-FB17-BAE3-D104-303161FD4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888387"/>
              </p:ext>
            </p:extLst>
          </p:nvPr>
        </p:nvGraphicFramePr>
        <p:xfrm>
          <a:off x="7985615" y="3751528"/>
          <a:ext cx="4144600" cy="21408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72300">
                  <a:extLst>
                    <a:ext uri="{9D8B030D-6E8A-4147-A177-3AD203B41FA5}">
                      <a16:colId xmlns:a16="http://schemas.microsoft.com/office/drawing/2014/main" val="2204073265"/>
                    </a:ext>
                  </a:extLst>
                </a:gridCol>
                <a:gridCol w="2072300">
                  <a:extLst>
                    <a:ext uri="{9D8B030D-6E8A-4147-A177-3AD203B41FA5}">
                      <a16:colId xmlns:a16="http://schemas.microsoft.com/office/drawing/2014/main" val="2504032935"/>
                    </a:ext>
                  </a:extLst>
                </a:gridCol>
              </a:tblGrid>
              <a:tr h="340080">
                <a:tc>
                  <a:txBody>
                    <a:bodyPr/>
                    <a:lstStyle/>
                    <a:p>
                      <a:r>
                        <a:rPr lang="en-US" sz="1200" dirty="0"/>
                        <a:t>Graduate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Mentor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344370"/>
                  </a:ext>
                </a:extLst>
              </a:tr>
              <a:tr h="340080">
                <a:tc>
                  <a:txBody>
                    <a:bodyPr/>
                    <a:lstStyle/>
                    <a:p>
                      <a:r>
                        <a:rPr lang="en-US" sz="1200" dirty="0"/>
                        <a:t>Morgan St MS Math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Matteo </a:t>
                      </a:r>
                      <a:r>
                        <a:rPr lang="en-US" sz="1200" dirty="0" err="1"/>
                        <a:t>Vorabbi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575536"/>
                  </a:ext>
                </a:extLst>
              </a:tr>
              <a:tr h="486902">
                <a:tc>
                  <a:txBody>
                    <a:bodyPr/>
                    <a:lstStyle/>
                    <a:p>
                      <a:r>
                        <a:rPr lang="en-US" sz="1200" dirty="0"/>
                        <a:t>Michigan St PhD Biophysics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Matteo </a:t>
                      </a:r>
                      <a:r>
                        <a:rPr lang="en-US" sz="1200" dirty="0" err="1"/>
                        <a:t>Vorabbi</a:t>
                      </a:r>
                      <a:r>
                        <a:rPr lang="en-US" sz="1200" dirty="0"/>
                        <a:t>/David Brown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990446"/>
                  </a:ext>
                </a:extLst>
              </a:tr>
              <a:tr h="486902">
                <a:tc>
                  <a:txBody>
                    <a:bodyPr/>
                    <a:lstStyle/>
                    <a:p>
                      <a:r>
                        <a:rPr lang="en-US" sz="1200" dirty="0"/>
                        <a:t>Vanderbilt Univ PhD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Mickey Chiu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953025"/>
                  </a:ext>
                </a:extLst>
              </a:tr>
              <a:tr h="486902">
                <a:tc>
                  <a:txBody>
                    <a:bodyPr/>
                    <a:lstStyle/>
                    <a:p>
                      <a:r>
                        <a:rPr lang="en-US" sz="1200" dirty="0"/>
                        <a:t>Vanderbilt Univ PhD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Mickey Chiu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106232"/>
                  </a:ext>
                </a:extLst>
              </a:tr>
            </a:tbl>
          </a:graphicData>
        </a:graphic>
      </p:graphicFrame>
      <p:pic>
        <p:nvPicPr>
          <p:cNvPr id="10" name="Picture 9" descr="A group of people in hard hats&#10;&#10;Description automatically generated with medium confidence">
            <a:extLst>
              <a:ext uri="{FF2B5EF4-FFF2-40B4-BE49-F238E27FC236}">
                <a16:creationId xmlns:a16="http://schemas.microsoft.com/office/drawing/2014/main" id="{73374CC9-B85D-256A-8CEE-6F1CF51EB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7688" y="646043"/>
            <a:ext cx="1810080" cy="241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46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C8C84-5CA0-7041-9F78-B0FD5A63A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50" y="0"/>
            <a:ext cx="11049000" cy="821803"/>
          </a:xfrm>
        </p:spPr>
        <p:txBody>
          <a:bodyPr/>
          <a:lstStyle/>
          <a:p>
            <a:r>
              <a:rPr lang="en-US" dirty="0"/>
              <a:t>Summary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978ED-9A55-9A4A-80F2-64129D712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006" y="808812"/>
            <a:ext cx="11755538" cy="5443276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There’s a lot of excitement and support for this program from BNL and our partner universities</a:t>
            </a:r>
          </a:p>
          <a:p>
            <a:pPr marL="914400" lvl="1" indent="-457200"/>
            <a:r>
              <a:rPr lang="en-US" dirty="0"/>
              <a:t>It fills a crucial missing link in the pipeline</a:t>
            </a:r>
          </a:p>
          <a:p>
            <a:pPr marL="914400" lvl="1" indent="-457200"/>
            <a:r>
              <a:rPr lang="en-US" dirty="0"/>
              <a:t>We believe ability to keep students intellectually involved in the research through the semester is key to maintaining their interest</a:t>
            </a:r>
          </a:p>
          <a:p>
            <a:pPr marL="914400" lvl="1" indent="-457200"/>
            <a:r>
              <a:rPr lang="en-US" dirty="0"/>
              <a:t>Provided opportunities for exposure to NP research to MSI’s</a:t>
            </a:r>
          </a:p>
          <a:p>
            <a:pPr marL="1371600" lvl="2" indent="-457200"/>
            <a:r>
              <a:rPr lang="en-US" dirty="0"/>
              <a:t>Where it had been almost missing previously</a:t>
            </a:r>
          </a:p>
          <a:p>
            <a:pPr marL="914400" lvl="1" indent="-45720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Our primary evaluation metric is how many of these Student Fellows go on to graduate school in physics, particularly NP, or to other STEM positions</a:t>
            </a:r>
          </a:p>
          <a:p>
            <a:pPr marL="914400" lvl="1" indent="-457200"/>
            <a:r>
              <a:rPr lang="en-US" dirty="0"/>
              <a:t>So far this has been going well – 8 out of 9 have gone on to grad school </a:t>
            </a:r>
          </a:p>
          <a:p>
            <a:pPr marL="914400" lvl="1" indent="-457200"/>
            <a:r>
              <a:rPr lang="en-US" dirty="0"/>
              <a:t>Another 8 students in this coming year’s cohort if funded</a:t>
            </a:r>
          </a:p>
          <a:p>
            <a:pPr marL="914400" lvl="1" indent="-457200"/>
            <a:r>
              <a:rPr lang="en-US" dirty="0"/>
              <a:t>We will continue to evaluate how well they do and how we can improve the program</a:t>
            </a:r>
          </a:p>
          <a:p>
            <a:pPr marL="914400" lvl="1" indent="-45720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Thinking how to continue these efforts and expand to other parts of the leaky pipeline</a:t>
            </a:r>
          </a:p>
          <a:p>
            <a:pPr marL="914400" lvl="1" indent="-457200"/>
            <a:r>
              <a:rPr lang="en-US" dirty="0"/>
              <a:t>Program started as a </a:t>
            </a:r>
            <a:r>
              <a:rPr lang="en-US" i="1" dirty="0"/>
              <a:t>2-year Pilot </a:t>
            </a:r>
            <a:r>
              <a:rPr lang="en-US" dirty="0"/>
              <a:t>in the DOE ONP, thank goodness for RENEW-NP</a:t>
            </a:r>
          </a:p>
          <a:p>
            <a:pPr marL="914400" lvl="1" indent="-457200"/>
            <a:r>
              <a:rPr lang="en-US" dirty="0"/>
              <a:t>Need more physics majors at the undergraduate level</a:t>
            </a:r>
          </a:p>
          <a:p>
            <a:pPr marL="1371600" lvl="2" indent="-457200"/>
            <a:r>
              <a:rPr lang="en-US" dirty="0"/>
              <a:t>Program to bring HS/early college students to BNL for 2-day tours/school?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5B260-7C92-AE47-BD7C-E28F16F96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70648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9C46-FBFB-E345-B801-24FFF81B3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09" y="1"/>
            <a:ext cx="11049000" cy="616226"/>
          </a:xfrm>
        </p:spPr>
        <p:txBody>
          <a:bodyPr>
            <a:normAutofit fontScale="90000"/>
          </a:bodyPr>
          <a:lstStyle/>
          <a:p>
            <a:r>
              <a:rPr lang="en-US" dirty="0"/>
              <a:t>The Core University Partners and Advisors…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32B02-1395-884D-8865-D0CF72B1B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509" y="821429"/>
            <a:ext cx="9760225" cy="532713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Florida A&amp;M University*</a:t>
            </a:r>
            <a:r>
              <a:rPr lang="en-US" dirty="0"/>
              <a:t>:        Prof. Carol Scarlett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Howard University*</a:t>
            </a:r>
            <a:r>
              <a:rPr lang="en-US" dirty="0"/>
              <a:t>:               Prof. Marcus Alfred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Morgan State University</a:t>
            </a:r>
            <a:r>
              <a:rPr lang="en-US" dirty="0"/>
              <a:t>:      	Prof. Willie </a:t>
            </a:r>
            <a:r>
              <a:rPr lang="en-US" dirty="0" err="1"/>
              <a:t>Rockward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University of Puerto Rico</a:t>
            </a:r>
            <a:r>
              <a:rPr lang="en-US" dirty="0"/>
              <a:t>:     	Prof. Ratnakar </a:t>
            </a:r>
            <a:r>
              <a:rPr lang="en-US" dirty="0" err="1"/>
              <a:t>Palai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Texas Southern University*</a:t>
            </a:r>
            <a:r>
              <a:rPr lang="en-US" dirty="0"/>
              <a:t>:	Prof. Mark Harvey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Stony Brook University</a:t>
            </a:r>
            <a:r>
              <a:rPr lang="en-US" dirty="0"/>
              <a:t>:	Prof. Abhay Deshpande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E2C2E-0C29-294E-A8FE-91FB5678D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pic>
        <p:nvPicPr>
          <p:cNvPr id="10" name="Picture 9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6BD19EB4-B8CB-7941-B4D4-675BB542A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022" y="4551968"/>
            <a:ext cx="1205937" cy="1817644"/>
          </a:xfrm>
          <a:prstGeom prst="rect">
            <a:avLst/>
          </a:prstGeom>
        </p:spPr>
      </p:pic>
      <p:pic>
        <p:nvPicPr>
          <p:cNvPr id="12" name="Picture 11" descr="A person in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305305BE-A00B-EF41-99F1-354FD597C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95" r="23399"/>
          <a:stretch/>
        </p:blipFill>
        <p:spPr>
          <a:xfrm>
            <a:off x="10270602" y="2741924"/>
            <a:ext cx="1435261" cy="1651000"/>
          </a:xfrm>
          <a:prstGeom prst="rect">
            <a:avLst/>
          </a:prstGeom>
        </p:spPr>
      </p:pic>
      <p:pic>
        <p:nvPicPr>
          <p:cNvPr id="14" name="Picture 13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49271DC9-5784-2244-9252-28CD5C32B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445" y="2082784"/>
            <a:ext cx="1252161" cy="1599984"/>
          </a:xfrm>
          <a:prstGeom prst="rect">
            <a:avLst/>
          </a:prstGeom>
        </p:spPr>
      </p:pic>
      <p:pic>
        <p:nvPicPr>
          <p:cNvPr id="16" name="Picture 1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9BE839CF-0A02-A743-908B-C1D3D73D3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4871" y="1132934"/>
            <a:ext cx="1338802" cy="1483393"/>
          </a:xfrm>
          <a:prstGeom prst="rect">
            <a:avLst/>
          </a:prstGeom>
        </p:spPr>
      </p:pic>
      <p:pic>
        <p:nvPicPr>
          <p:cNvPr id="18" name="Picture 1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9CBAFA8-AB17-1D49-A7FC-92D6851EB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102" y="666473"/>
            <a:ext cx="1361322" cy="1361322"/>
          </a:xfrm>
          <a:prstGeom prst="rect">
            <a:avLst/>
          </a:prstGeom>
        </p:spPr>
      </p:pic>
      <p:pic>
        <p:nvPicPr>
          <p:cNvPr id="20" name="Picture 19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A5EA04D0-650F-D342-B912-3F3C3F92B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3620" y="3779442"/>
            <a:ext cx="1107378" cy="16199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D7DF4B-1250-A44E-BABB-D24D0976F953}"/>
              </a:ext>
            </a:extLst>
          </p:cNvPr>
          <p:cNvSpPr txBox="1"/>
          <p:nvPr/>
        </p:nvSpPr>
        <p:spPr>
          <a:xfrm>
            <a:off x="2551402" y="6507978"/>
            <a:ext cx="966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 HBCU Collider Collaboration, funded by NSF </a:t>
            </a:r>
            <a:r>
              <a:rPr lang="en-US" dirty="0" err="1">
                <a:solidFill>
                  <a:srgbClr val="FF0000"/>
                </a:solidFill>
              </a:rPr>
              <a:t>EiR</a:t>
            </a:r>
            <a:r>
              <a:rPr lang="en-US" dirty="0">
                <a:solidFill>
                  <a:srgbClr val="FF0000"/>
                </a:solidFill>
              </a:rPr>
              <a:t> and hopefully continued by DOE RENEW</a:t>
            </a:r>
          </a:p>
        </p:txBody>
      </p:sp>
    </p:spTree>
    <p:extLst>
      <p:ext uri="{BB962C8B-B14F-4D97-AF65-F5344CB8AC3E}">
        <p14:creationId xmlns:p14="http://schemas.microsoft.com/office/powerpoint/2010/main" val="4214878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BADC5-BAC6-1B47-93E6-33D0CC560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08" y="0"/>
            <a:ext cx="11944591" cy="746045"/>
          </a:xfrm>
        </p:spPr>
        <p:txBody>
          <a:bodyPr>
            <a:normAutofit/>
          </a:bodyPr>
          <a:lstStyle/>
          <a:p>
            <a:r>
              <a:rPr lang="en-US" dirty="0"/>
              <a:t>Mentor Volunteers from BNL NP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A0D2A-E052-8C43-BD87-A62E806F4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752355"/>
            <a:ext cx="7569843" cy="5802440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RHIC and EIC (Relativistic Heavy Ion Collider, Electron-Ion Collider): </a:t>
            </a:r>
          </a:p>
          <a:p>
            <a:r>
              <a:rPr lang="en-US" sz="1800" dirty="0"/>
              <a:t>Dr. </a:t>
            </a:r>
            <a:r>
              <a:rPr lang="en-US" sz="1800" dirty="0" err="1"/>
              <a:t>Lijuan</a:t>
            </a:r>
            <a:r>
              <a:rPr lang="en-US" sz="1800" dirty="0"/>
              <a:t> </a:t>
            </a:r>
            <a:r>
              <a:rPr lang="en-US" sz="1800" dirty="0" err="1"/>
              <a:t>Ruan</a:t>
            </a:r>
            <a:r>
              <a:rPr lang="en-US" sz="1800" dirty="0"/>
              <a:t>, Prof. Abhay Deshpande, Dr. Elke </a:t>
            </a:r>
            <a:r>
              <a:rPr lang="en-US" sz="1800" dirty="0" err="1"/>
              <a:t>Aschenauer</a:t>
            </a:r>
            <a:r>
              <a:rPr lang="en-US" sz="1800" dirty="0"/>
              <a:t>, Dr. Oleg </a:t>
            </a:r>
            <a:r>
              <a:rPr lang="en-US" sz="1800" dirty="0" err="1"/>
              <a:t>Eyser</a:t>
            </a:r>
            <a:r>
              <a:rPr lang="en-US" sz="1800" dirty="0"/>
              <a:t>, Dr. Luca </a:t>
            </a:r>
            <a:r>
              <a:rPr lang="en-US" sz="1800" dirty="0" err="1"/>
              <a:t>Cultrera</a:t>
            </a:r>
            <a:r>
              <a:rPr lang="en-US" sz="1800" dirty="0"/>
              <a:t>, Dr. Triveni Rao, Dr. Mickey Chiu 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>
                <a:solidFill>
                  <a:srgbClr val="FF0000"/>
                </a:solidFill>
              </a:rPr>
              <a:t>Nuclear Physics Theory:</a:t>
            </a:r>
          </a:p>
          <a:p>
            <a:r>
              <a:rPr lang="en-US" sz="1800" dirty="0"/>
              <a:t>Dr. </a:t>
            </a:r>
            <a:r>
              <a:rPr lang="en-US" sz="1800" dirty="0" err="1"/>
              <a:t>Bjeorn</a:t>
            </a:r>
            <a:r>
              <a:rPr lang="en-US" sz="1800" dirty="0"/>
              <a:t> </a:t>
            </a:r>
            <a:r>
              <a:rPr lang="en-US" sz="1800" dirty="0" err="1"/>
              <a:t>Schenke</a:t>
            </a:r>
            <a:r>
              <a:rPr lang="en-US" sz="1800" dirty="0"/>
              <a:t>, Dr. Raju </a:t>
            </a:r>
            <a:r>
              <a:rPr lang="en-US" sz="1800" dirty="0" err="1"/>
              <a:t>Venugopalan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solidFill>
                  <a:srgbClr val="FF0000"/>
                </a:solidFill>
              </a:rPr>
              <a:t>NNDC (National Nuclear Data Center):</a:t>
            </a:r>
          </a:p>
          <a:p>
            <a:r>
              <a:rPr lang="en-US" sz="1800" dirty="0"/>
              <a:t>Dr. David Brown, Dr. Gustavo </a:t>
            </a:r>
            <a:r>
              <a:rPr lang="en-US" sz="1800" dirty="0" err="1"/>
              <a:t>Nobre</a:t>
            </a:r>
            <a:r>
              <a:rPr lang="en-US" sz="1800" dirty="0"/>
              <a:t>, Dr. Matteo </a:t>
            </a:r>
            <a:r>
              <a:rPr lang="en-US" sz="1800" dirty="0" err="1"/>
              <a:t>Vorabbi</a:t>
            </a:r>
            <a:r>
              <a:rPr lang="en-US" sz="1800" dirty="0"/>
              <a:t>, Dr. Alejandro </a:t>
            </a:r>
            <a:r>
              <a:rPr lang="en-US" sz="1800" dirty="0" err="1"/>
              <a:t>Sonzogni</a:t>
            </a:r>
            <a:r>
              <a:rPr lang="en-US" sz="1800" dirty="0"/>
              <a:t>, Dr. Elizabeth </a:t>
            </a:r>
            <a:r>
              <a:rPr lang="en-US" sz="1800" dirty="0" err="1"/>
              <a:t>McCutchan</a:t>
            </a:r>
            <a:r>
              <a:rPr lang="en-US" sz="1800" dirty="0"/>
              <a:t>, Dr. </a:t>
            </a:r>
            <a:r>
              <a:rPr lang="en-US" sz="1800" dirty="0" err="1"/>
              <a:t>Simerjeet</a:t>
            </a:r>
            <a:r>
              <a:rPr lang="en-US" sz="1800" dirty="0"/>
              <a:t> Gill, Dr. Luis Betancourt</a:t>
            </a:r>
          </a:p>
          <a:p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CSI (Computation Science Initiative):</a:t>
            </a:r>
          </a:p>
          <a:p>
            <a:r>
              <a:rPr lang="en-US" sz="1800" dirty="0"/>
              <a:t>Dr. </a:t>
            </a:r>
            <a:r>
              <a:rPr lang="en-US" sz="1800" dirty="0" err="1"/>
              <a:t>Shantenu</a:t>
            </a:r>
            <a:r>
              <a:rPr lang="en-US" sz="1800" dirty="0"/>
              <a:t> Jha, Dr. Li Tan, Dr. </a:t>
            </a:r>
            <a:r>
              <a:rPr lang="en-US" sz="1800" dirty="0" err="1"/>
              <a:t>Mikhael</a:t>
            </a:r>
            <a:r>
              <a:rPr lang="en-US" sz="1800" dirty="0"/>
              <a:t> </a:t>
            </a:r>
            <a:r>
              <a:rPr lang="en-US" sz="1800" dirty="0" err="1"/>
              <a:t>Titov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solidFill>
                  <a:srgbClr val="FF0000"/>
                </a:solidFill>
              </a:rPr>
              <a:t>Nonproliferation and National Security</a:t>
            </a:r>
          </a:p>
          <a:p>
            <a:r>
              <a:rPr lang="en-US" sz="1800" dirty="0"/>
              <a:t>Dr. Rebecca Coles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6AE73-FB5D-0949-B6DA-395C7F0AE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431A7-483C-7E49-8A77-14368447CBB3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1973" y="665922"/>
            <a:ext cx="3786809" cy="2862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6380B-7B33-8A4F-9133-D6E514D83CA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708740" y="3703899"/>
            <a:ext cx="3878010" cy="2546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3F2775-C5CB-504D-96CF-A853E7D94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438" y="1908313"/>
            <a:ext cx="2795738" cy="15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3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C3E4A-0A59-AC4B-8319-C01BC901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68" y="0"/>
            <a:ext cx="11948932" cy="821803"/>
          </a:xfrm>
        </p:spPr>
        <p:txBody>
          <a:bodyPr>
            <a:normAutofit fontScale="90000"/>
          </a:bodyPr>
          <a:lstStyle/>
          <a:p>
            <a:r>
              <a:rPr lang="en-US" dirty="0"/>
              <a:t>Plus the BNL Office of Educational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17AB8-A492-624A-9E02-0EEB95C61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84" y="3343753"/>
            <a:ext cx="11797182" cy="324091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Existing infrastructure and experience for students</a:t>
            </a:r>
          </a:p>
          <a:p>
            <a:pPr marL="914400" lvl="1" indent="-457200"/>
            <a:r>
              <a:rPr lang="en-US" sz="2000" dirty="0"/>
              <a:t>Have successfully run SULI, CCI, HSRP, VFP, and other internships for decades</a:t>
            </a:r>
          </a:p>
          <a:p>
            <a:pPr marL="914400" lvl="1" indent="-457200"/>
            <a:r>
              <a:rPr lang="en-US" sz="2000" dirty="0"/>
              <a:t>Provides organizational framework for bringing student fellows on-board</a:t>
            </a:r>
          </a:p>
          <a:p>
            <a:pPr marL="914400" lvl="1" indent="-457200"/>
            <a:r>
              <a:rPr lang="en-US" sz="2000" dirty="0"/>
              <a:t>Provides training in giving scientific talks, writing reports and articles, professional behavior</a:t>
            </a:r>
          </a:p>
          <a:p>
            <a:pPr marL="914400" lvl="1" indent="-457200"/>
            <a:r>
              <a:rPr lang="en-US" sz="2000" dirty="0"/>
              <a:t>Organizes talks, tours, and social activities</a:t>
            </a:r>
          </a:p>
          <a:p>
            <a:pPr marL="914400" lvl="1" indent="-457200"/>
            <a:r>
              <a:rPr lang="en-US" sz="2000" dirty="0"/>
              <a:t>Student surveys already part of evaluation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Longstanding relationship (network) to universities for recruiting</a:t>
            </a:r>
          </a:p>
          <a:p>
            <a:pPr marL="914400" lvl="1" indent="-457200"/>
            <a:r>
              <a:rPr lang="en-US" sz="2000" dirty="0"/>
              <a:t>Key to recruiting students and finding those diamonds in the rough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09363-0237-7E47-91AE-2475989C5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C32D040-73D4-6545-833E-7E14C42E6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019" y="821803"/>
            <a:ext cx="6458674" cy="2128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563F03-0816-7961-9774-23BF8C1F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197" y="736673"/>
            <a:ext cx="1824920" cy="2700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311E7A-83D4-C659-9D54-B9834F8C1320}"/>
              </a:ext>
            </a:extLst>
          </p:cNvPr>
          <p:cNvSpPr txBox="1"/>
          <p:nvPr/>
        </p:nvSpPr>
        <p:spPr>
          <a:xfrm>
            <a:off x="10208221" y="3364773"/>
            <a:ext cx="1910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2"/>
                </a:solidFill>
              </a:rPr>
              <a:t>Noel Blackburn</a:t>
            </a:r>
          </a:p>
          <a:p>
            <a:pPr algn="r"/>
            <a:r>
              <a:rPr lang="en-US" sz="1400" dirty="0">
                <a:solidFill>
                  <a:schemeClr val="accent2"/>
                </a:solidFill>
              </a:rPr>
              <a:t>Chief Diversity Officer</a:t>
            </a:r>
          </a:p>
        </p:txBody>
      </p:sp>
    </p:spTree>
    <p:extLst>
      <p:ext uri="{BB962C8B-B14F-4D97-AF65-F5344CB8AC3E}">
        <p14:creationId xmlns:p14="http://schemas.microsoft.com/office/powerpoint/2010/main" val="1107671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953461" cy="6460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Past Experiences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746234"/>
            <a:ext cx="11953461" cy="58303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Despite effort from VFP (Visiting Faculty Program) and SULI, </a:t>
            </a:r>
            <a:r>
              <a:rPr lang="en-US" dirty="0">
                <a:solidFill>
                  <a:srgbClr val="FF0000"/>
                </a:solidFill>
              </a:rPr>
              <a:t>there still weren’t students from the MSI’s going into the graduate school pipeline in NP</a:t>
            </a:r>
          </a:p>
          <a:p>
            <a:pPr marL="914400" lvl="1" indent="-457200"/>
            <a:r>
              <a:rPr lang="en-US" dirty="0"/>
              <a:t>Intense summer session finished with an abrupt end when students returned to home institution</a:t>
            </a:r>
          </a:p>
          <a:p>
            <a:pPr marL="914400" lvl="1" indent="-457200"/>
            <a:r>
              <a:rPr lang="en-US" dirty="0"/>
              <a:t>Many students were not thinking of a career path as a scientist</a:t>
            </a:r>
          </a:p>
          <a:p>
            <a:pPr marL="1371600" lvl="2" indent="-457200"/>
            <a:r>
              <a:rPr lang="en-US" sz="2400" dirty="0"/>
              <a:t>Most were pre-med or engineering, and if they were physics majors, they were interested in astronomy</a:t>
            </a:r>
          </a:p>
          <a:p>
            <a:pPr marL="914400" lvl="1" indent="-457200"/>
            <a:r>
              <a:rPr lang="en-US" dirty="0"/>
              <a:t>Difficult for under-resourced MSI professors and students to keep concentrating on research and redirecting students to a life of research during academic semesters</a:t>
            </a:r>
          </a:p>
          <a:p>
            <a:pPr marL="1371600" lvl="2" indent="-457200"/>
            <a:r>
              <a:rPr lang="en-US" sz="2400" dirty="0"/>
              <a:t>High teaching loads</a:t>
            </a:r>
          </a:p>
          <a:p>
            <a:pPr marL="1371600" lvl="2" indent="-457200"/>
            <a:r>
              <a:rPr lang="en-US" sz="2400" dirty="0"/>
              <a:t>Extremely difficult for professors to pick up new specialty in Nuclear Physics</a:t>
            </a:r>
          </a:p>
          <a:p>
            <a:pPr marL="914400" lvl="1" indent="-457200"/>
            <a:endParaRPr lang="en-US" sz="24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976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953461" cy="646043"/>
          </a:xfrm>
        </p:spPr>
        <p:txBody>
          <a:bodyPr>
            <a:normAutofit fontScale="90000"/>
          </a:bodyPr>
          <a:lstStyle/>
          <a:p>
            <a:r>
              <a:rPr lang="en-US" dirty="0"/>
              <a:t>Program Goals for the Fellows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745435"/>
            <a:ext cx="11953461" cy="53935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i="1" dirty="0">
                <a:solidFill>
                  <a:srgbClr val="FF0000"/>
                </a:solidFill>
              </a:rPr>
              <a:t>Have fun.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BE1EC2-382D-9C4F-B95D-5C6DE91AA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972" y="815857"/>
            <a:ext cx="7192618" cy="539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953461" cy="646043"/>
          </a:xfrm>
        </p:spPr>
        <p:txBody>
          <a:bodyPr>
            <a:noAutofit/>
          </a:bodyPr>
          <a:lstStyle/>
          <a:p>
            <a:pPr algn="ctr"/>
            <a:r>
              <a:rPr lang="en-US" sz="4800" i="1" dirty="0">
                <a:solidFill>
                  <a:srgbClr val="FF0000"/>
                </a:solidFill>
              </a:rPr>
              <a:t>Have Fun!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A group of people standing in front of computers&#10;&#10;Description automatically generated with medium confidence">
            <a:extLst>
              <a:ext uri="{FF2B5EF4-FFF2-40B4-BE49-F238E27FC236}">
                <a16:creationId xmlns:a16="http://schemas.microsoft.com/office/drawing/2014/main" id="{25C8F0B4-592D-5A45-9AE6-1B19A4F9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614" y="827589"/>
            <a:ext cx="6786622" cy="5089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F46FED-E297-A94D-858C-222360A15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01579" y="1459923"/>
            <a:ext cx="5058674" cy="3794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737C4F-06B0-1A47-9095-3A0C363971CB}"/>
              </a:ext>
            </a:extLst>
          </p:cNvPr>
          <p:cNvSpPr txBox="1"/>
          <p:nvPr/>
        </p:nvSpPr>
        <p:spPr>
          <a:xfrm>
            <a:off x="2049513" y="6016345"/>
            <a:ext cx="965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Very powerful to be able to bring Fellows to BNL for two weeks at end of Covid Summer 2021</a:t>
            </a:r>
          </a:p>
        </p:txBody>
      </p:sp>
      <p:pic>
        <p:nvPicPr>
          <p:cNvPr id="11" name="Picture 10" descr="A group of people in hard hats&#10;&#10;Description automatically generated">
            <a:extLst>
              <a:ext uri="{FF2B5EF4-FFF2-40B4-BE49-F238E27FC236}">
                <a16:creationId xmlns:a16="http://schemas.microsoft.com/office/drawing/2014/main" id="{9E481CCE-B2C1-A962-CB60-D4DC14DCA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769" y="744832"/>
            <a:ext cx="3937254" cy="5249672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60320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953461" cy="6460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Goals for the NPT Fellowship Program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757385"/>
            <a:ext cx="11953461" cy="544664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i="1" dirty="0">
                <a:solidFill>
                  <a:srgbClr val="FF0000"/>
                </a:solidFill>
              </a:rPr>
              <a:t>Provide the support they need to succeed in research</a:t>
            </a:r>
          </a:p>
          <a:p>
            <a:pPr marL="514350" indent="-514350">
              <a:buFont typeface="+mj-lt"/>
              <a:buAutoNum type="arabicPeriod"/>
            </a:pP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Program includes </a:t>
            </a:r>
            <a:r>
              <a:rPr lang="en-US" i="1" dirty="0">
                <a:solidFill>
                  <a:srgbClr val="FF0000"/>
                </a:solidFill>
              </a:rPr>
              <a:t>financial support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</a:t>
            </a:r>
            <a:r>
              <a:rPr lang="en-US" dirty="0">
                <a:solidFill>
                  <a:srgbClr val="FF0000"/>
                </a:solidFill>
              </a:rPr>
              <a:t>full-time (40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wk</a:t>
            </a:r>
            <a:r>
              <a:rPr lang="en-US" dirty="0">
                <a:solidFill>
                  <a:srgbClr val="FF0000"/>
                </a:solidFill>
              </a:rPr>
              <a:t>) summer student research</a:t>
            </a:r>
            <a:r>
              <a:rPr lang="en-US" dirty="0"/>
              <a:t> @ BNL</a:t>
            </a:r>
          </a:p>
          <a:p>
            <a:pPr lvl="2"/>
            <a:r>
              <a:rPr lang="en-US" dirty="0"/>
              <a:t>$6000 stipend for the summer, full support for lodging and travel (equivalent to SULI)</a:t>
            </a:r>
          </a:p>
          <a:p>
            <a:pPr lvl="2"/>
            <a:r>
              <a:rPr lang="en-US" i="1" dirty="0"/>
              <a:t>Bring students to BNL in summer</a:t>
            </a:r>
          </a:p>
          <a:p>
            <a:pPr lvl="2"/>
            <a:endParaRPr lang="en-US" i="1" dirty="0"/>
          </a:p>
          <a:p>
            <a:pPr lvl="1"/>
            <a:r>
              <a:rPr lang="en-US" dirty="0"/>
              <a:t>Supports student research for </a:t>
            </a:r>
            <a:r>
              <a:rPr lang="en-US" dirty="0">
                <a:solidFill>
                  <a:srgbClr val="FF0000"/>
                </a:solidFill>
              </a:rPr>
              <a:t>2 days per week during the Fall and Spring semesters </a:t>
            </a:r>
            <a:r>
              <a:rPr lang="en-US" dirty="0"/>
              <a:t>(15 weeks each)</a:t>
            </a:r>
          </a:p>
          <a:p>
            <a:pPr lvl="2"/>
            <a:r>
              <a:rPr lang="en-US" dirty="0"/>
              <a:t>$3600/semester ($15/</a:t>
            </a:r>
            <a:r>
              <a:rPr lang="en-US" dirty="0" err="1"/>
              <a:t>hr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We want them to be able to concentrate on your research and studies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Long term commitment </a:t>
            </a:r>
            <a:r>
              <a:rPr lang="en-US" i="1" dirty="0"/>
              <a:t>(1-2 years) </a:t>
            </a:r>
            <a:r>
              <a:rPr lang="en-US" dirty="0"/>
              <a:t>for all Fellows, through their final undergraduate years and into graduate school or other STEM career</a:t>
            </a:r>
          </a:p>
          <a:p>
            <a:pPr lvl="2"/>
            <a:r>
              <a:rPr lang="en-US" dirty="0"/>
              <a:t>Intense mentorship from Scientists and Professors</a:t>
            </a:r>
          </a:p>
          <a:p>
            <a:pPr lvl="2"/>
            <a:r>
              <a:rPr lang="en-US" dirty="0"/>
              <a:t>Can go deeper into the knowledge needed on a research topic compared to SULI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Individualized</a:t>
            </a:r>
            <a:r>
              <a:rPr lang="en-US" dirty="0"/>
              <a:t> Research and Education Plan for each Fellow provided by university professors and BNL scientists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950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953461" cy="6460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Goals for the NPT Fellowship Program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745435"/>
            <a:ext cx="11953461" cy="544664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i="1" dirty="0">
                <a:solidFill>
                  <a:srgbClr val="FF0000"/>
                </a:solidFill>
              </a:rPr>
              <a:t>Provide the structure that makes the goals possible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Supplemental lectures and seminars from BNL scientists, in addition to the individual mentoring from research advisors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Python bootcamp, Unix/C++/ROOT bootcamp, DAQ lecture, GRE Physics Workshops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Summer Lecture Series from BNL Physics, OEP Brown Bag Lunch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Form a peer support community of Fellows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A group of nerdy friends is a good thing!</a:t>
            </a:r>
          </a:p>
          <a:p>
            <a:pPr lvl="2"/>
            <a:r>
              <a:rPr lang="en-US" dirty="0"/>
              <a:t>It helps to be able to interact with someone with the same background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Give them opportunities to see what being a scientist is like</a:t>
            </a:r>
          </a:p>
          <a:p>
            <a:pPr lvl="2"/>
            <a:r>
              <a:rPr lang="en-US" dirty="0"/>
              <a:t>Do the research, and present the research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10+ talks/posters presented or to be presented at APS DNP CEU 2022, NSBP, NAPAC 2022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4 papers published or in pipeline to be published with student fellows as contributing author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And we’re very open to any ideas to improve this program</a:t>
            </a:r>
          </a:p>
          <a:p>
            <a:pPr lvl="2"/>
            <a:r>
              <a:rPr lang="en-US" dirty="0"/>
              <a:t>Trying to stay away from preconceived notions of what should work (clearly what we have been doing wasn’t working too well)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96242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" id="{8D0E6D3B-AE34-B74B-AD8F-67170047B3B9}" vid="{EEF88B56-FAE0-1341-A73C-84E6A759E3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3711</TotalTime>
  <Words>1450</Words>
  <Application>Microsoft Macintosh PowerPoint</Application>
  <PresentationFormat>Widescreen</PresentationFormat>
  <Paragraphs>209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BNL</vt:lpstr>
      <vt:lpstr>Results from the BNL-MSI PREP-NPT* Program  (Program for Research Excellence and Preparation via Nuclear Physics Traineeships)</vt:lpstr>
      <vt:lpstr>The Core University Partners and Advisors…</vt:lpstr>
      <vt:lpstr>Mentor Volunteers from BNL NP Groups</vt:lpstr>
      <vt:lpstr>Plus the BNL Office of Educational Programs</vt:lpstr>
      <vt:lpstr>Past Experiences</vt:lpstr>
      <vt:lpstr>Program Goals for the Fellows</vt:lpstr>
      <vt:lpstr>Have Fun!</vt:lpstr>
      <vt:lpstr>Goals for the NPT Fellowship Program</vt:lpstr>
      <vt:lpstr>Goals for the NPT Fellowship Program</vt:lpstr>
      <vt:lpstr>Year 1 Cohort Projects</vt:lpstr>
      <vt:lpstr>Conference and Other Scientist Experiences</vt:lpstr>
      <vt:lpstr>Program Results for the Fellows</vt:lpstr>
      <vt:lpstr>Summary and Conclusion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BNL-MSI Fellowship Program for Research Excellence in Nuclear Physics</dc:title>
  <dc:subject/>
  <dc:creator>Mickey Chiu</dc:creator>
  <cp:keywords/>
  <dc:description/>
  <cp:lastModifiedBy>Mickey Chiu</cp:lastModifiedBy>
  <cp:revision>77</cp:revision>
  <cp:lastPrinted>2022-10-28T09:50:57Z</cp:lastPrinted>
  <dcterms:created xsi:type="dcterms:W3CDTF">2021-06-13T17:17:05Z</dcterms:created>
  <dcterms:modified xsi:type="dcterms:W3CDTF">2023-07-19T16:30:33Z</dcterms:modified>
  <cp:category/>
</cp:coreProperties>
</file>