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4" r:id="rId3"/>
    <p:sldId id="258" r:id="rId4"/>
    <p:sldId id="271" r:id="rId5"/>
    <p:sldId id="272" r:id="rId6"/>
    <p:sldId id="265" r:id="rId7"/>
    <p:sldId id="266" r:id="rId8"/>
    <p:sldId id="269" r:id="rId9"/>
    <p:sldId id="262" r:id="rId10"/>
    <p:sldId id="277" r:id="rId11"/>
    <p:sldId id="273" r:id="rId12"/>
    <p:sldId id="276" r:id="rId13"/>
    <p:sldId id="261" r:id="rId14"/>
    <p:sldId id="278" r:id="rId15"/>
    <p:sldId id="274" r:id="rId16"/>
    <p:sldId id="275" r:id="rId17"/>
    <p:sldId id="26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2242F-8F58-4F48-BE77-B47F8D4A4F56}" v="1" dt="2023-07-18T13:27:01.579"/>
    <p1510:client id="{AE110871-B1FE-DA48-A89E-7F4DA46E289B}" v="78" dt="2023-07-18T03:45:20.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chun He" userId="79e617fa-709c-4621-877b-e05648614367" providerId="ADAL" clId="{AE110871-B1FE-DA48-A89E-7F4DA46E289B}"/>
    <pc:docChg chg="modSld">
      <pc:chgData name="Xiaochun He" userId="79e617fa-709c-4621-877b-e05648614367" providerId="ADAL" clId="{AE110871-B1FE-DA48-A89E-7F4DA46E289B}" dt="2023-07-18T03:45:20.537" v="56" actId="207"/>
      <pc:docMkLst>
        <pc:docMk/>
      </pc:docMkLst>
      <pc:sldChg chg="modSp mod">
        <pc:chgData name="Xiaochun He" userId="79e617fa-709c-4621-877b-e05648614367" providerId="ADAL" clId="{AE110871-B1FE-DA48-A89E-7F4DA46E289B}" dt="2023-07-18T02:05:56.960" v="54" actId="1076"/>
        <pc:sldMkLst>
          <pc:docMk/>
          <pc:sldMk cId="238750873" sldId="257"/>
        </pc:sldMkLst>
        <pc:spChg chg="mod">
          <ac:chgData name="Xiaochun He" userId="79e617fa-709c-4621-877b-e05648614367" providerId="ADAL" clId="{AE110871-B1FE-DA48-A89E-7F4DA46E289B}" dt="2023-07-18T02:05:56.960" v="54" actId="1076"/>
          <ac:spMkLst>
            <pc:docMk/>
            <pc:sldMk cId="238750873" sldId="257"/>
            <ac:spMk id="2" creationId="{6E4DABB7-E914-DD2C-BE1A-EDF8D377B9D6}"/>
          </ac:spMkLst>
        </pc:spChg>
      </pc:sldChg>
      <pc:sldChg chg="modSp mod">
        <pc:chgData name="Xiaochun He" userId="79e617fa-709c-4621-877b-e05648614367" providerId="ADAL" clId="{AE110871-B1FE-DA48-A89E-7F4DA46E289B}" dt="2023-07-18T01:34:50.891" v="22" actId="20577"/>
        <pc:sldMkLst>
          <pc:docMk/>
          <pc:sldMk cId="2571859332" sldId="258"/>
        </pc:sldMkLst>
        <pc:spChg chg="mod">
          <ac:chgData name="Xiaochun He" userId="79e617fa-709c-4621-877b-e05648614367" providerId="ADAL" clId="{AE110871-B1FE-DA48-A89E-7F4DA46E289B}" dt="2023-07-18T01:34:50.891" v="22" actId="20577"/>
          <ac:spMkLst>
            <pc:docMk/>
            <pc:sldMk cId="2571859332" sldId="258"/>
            <ac:spMk id="3" creationId="{9824E102-F0FA-9BAA-CC76-06E4E2E0C786}"/>
          </ac:spMkLst>
        </pc:spChg>
      </pc:sldChg>
      <pc:sldChg chg="modSp mod">
        <pc:chgData name="Xiaochun He" userId="79e617fa-709c-4621-877b-e05648614367" providerId="ADAL" clId="{AE110871-B1FE-DA48-A89E-7F4DA46E289B}" dt="2023-07-18T01:43:46.592" v="45" actId="20577"/>
        <pc:sldMkLst>
          <pc:docMk/>
          <pc:sldMk cId="1141475251" sldId="263"/>
        </pc:sldMkLst>
        <pc:spChg chg="mod">
          <ac:chgData name="Xiaochun He" userId="79e617fa-709c-4621-877b-e05648614367" providerId="ADAL" clId="{AE110871-B1FE-DA48-A89E-7F4DA46E289B}" dt="2023-07-18T01:43:46.592" v="45" actId="20577"/>
          <ac:spMkLst>
            <pc:docMk/>
            <pc:sldMk cId="1141475251" sldId="263"/>
            <ac:spMk id="7" creationId="{83414BAB-FD95-B252-86C9-6B3379A4A0ED}"/>
          </ac:spMkLst>
        </pc:spChg>
      </pc:sldChg>
      <pc:sldChg chg="modSp mod">
        <pc:chgData name="Xiaochun He" userId="79e617fa-709c-4621-877b-e05648614367" providerId="ADAL" clId="{AE110871-B1FE-DA48-A89E-7F4DA46E289B}" dt="2023-07-17T21:50:50.016" v="5" actId="13822"/>
        <pc:sldMkLst>
          <pc:docMk/>
          <pc:sldMk cId="934347166" sldId="265"/>
        </pc:sldMkLst>
        <pc:spChg chg="mod">
          <ac:chgData name="Xiaochun He" userId="79e617fa-709c-4621-877b-e05648614367" providerId="ADAL" clId="{AE110871-B1FE-DA48-A89E-7F4DA46E289B}" dt="2023-07-17T21:50:50.016" v="5" actId="13822"/>
          <ac:spMkLst>
            <pc:docMk/>
            <pc:sldMk cId="934347166" sldId="265"/>
            <ac:spMk id="2" creationId="{00000000-0000-0000-0000-000000000000}"/>
          </ac:spMkLst>
        </pc:spChg>
      </pc:sldChg>
      <pc:sldChg chg="modSp mod">
        <pc:chgData name="Xiaochun He" userId="79e617fa-709c-4621-877b-e05648614367" providerId="ADAL" clId="{AE110871-B1FE-DA48-A89E-7F4DA46E289B}" dt="2023-07-18T01:39:12.811" v="35" actId="14100"/>
        <pc:sldMkLst>
          <pc:docMk/>
          <pc:sldMk cId="1832745306" sldId="266"/>
        </pc:sldMkLst>
        <pc:spChg chg="mod">
          <ac:chgData name="Xiaochun He" userId="79e617fa-709c-4621-877b-e05648614367" providerId="ADAL" clId="{AE110871-B1FE-DA48-A89E-7F4DA46E289B}" dt="2023-07-18T01:39:12.811" v="35" actId="14100"/>
          <ac:spMkLst>
            <pc:docMk/>
            <pc:sldMk cId="1832745306" sldId="266"/>
            <ac:spMk id="2" creationId="{2517555F-1AB4-8512-DB15-843D1B044E9B}"/>
          </ac:spMkLst>
        </pc:spChg>
      </pc:sldChg>
      <pc:sldChg chg="modSp mod">
        <pc:chgData name="Xiaochun He" userId="79e617fa-709c-4621-877b-e05648614367" providerId="ADAL" clId="{AE110871-B1FE-DA48-A89E-7F4DA46E289B}" dt="2023-07-18T01:42:34.716" v="39" actId="1037"/>
        <pc:sldMkLst>
          <pc:docMk/>
          <pc:sldMk cId="3288058431" sldId="269"/>
        </pc:sldMkLst>
        <pc:spChg chg="mod">
          <ac:chgData name="Xiaochun He" userId="79e617fa-709c-4621-877b-e05648614367" providerId="ADAL" clId="{AE110871-B1FE-DA48-A89E-7F4DA46E289B}" dt="2023-07-18T01:42:34.716" v="39" actId="1037"/>
          <ac:spMkLst>
            <pc:docMk/>
            <pc:sldMk cId="3288058431" sldId="269"/>
            <ac:spMk id="2" creationId="{AC6D7186-A704-864F-85CD-365EF6BF2301}"/>
          </ac:spMkLst>
        </pc:spChg>
      </pc:sldChg>
      <pc:sldChg chg="modSp mod modAnim">
        <pc:chgData name="Xiaochun He" userId="79e617fa-709c-4621-877b-e05648614367" providerId="ADAL" clId="{AE110871-B1FE-DA48-A89E-7F4DA46E289B}" dt="2023-07-18T01:37:00.999" v="31"/>
        <pc:sldMkLst>
          <pc:docMk/>
          <pc:sldMk cId="2924666443" sldId="271"/>
        </pc:sldMkLst>
        <pc:spChg chg="mod">
          <ac:chgData name="Xiaochun He" userId="79e617fa-709c-4621-877b-e05648614367" providerId="ADAL" clId="{AE110871-B1FE-DA48-A89E-7F4DA46E289B}" dt="2023-07-18T01:36:34.487" v="29" actId="207"/>
          <ac:spMkLst>
            <pc:docMk/>
            <pc:sldMk cId="2924666443" sldId="271"/>
            <ac:spMk id="8" creationId="{433E1CE7-9112-54C3-BE68-4E7E3CB5DCC3}"/>
          </ac:spMkLst>
        </pc:spChg>
      </pc:sldChg>
      <pc:sldChg chg="modSp mod modAnim">
        <pc:chgData name="Xiaochun He" userId="79e617fa-709c-4621-877b-e05648614367" providerId="ADAL" clId="{AE110871-B1FE-DA48-A89E-7F4DA46E289B}" dt="2023-07-18T03:45:20.537" v="56" actId="207"/>
        <pc:sldMkLst>
          <pc:docMk/>
          <pc:sldMk cId="453876554" sldId="272"/>
        </pc:sldMkLst>
        <pc:spChg chg="mod">
          <ac:chgData name="Xiaochun He" userId="79e617fa-709c-4621-877b-e05648614367" providerId="ADAL" clId="{AE110871-B1FE-DA48-A89E-7F4DA46E289B}" dt="2023-07-18T01:57:18.352" v="52" actId="1038"/>
          <ac:spMkLst>
            <pc:docMk/>
            <pc:sldMk cId="453876554" sldId="272"/>
            <ac:spMk id="2" creationId="{278D5678-3D63-A629-A453-2B3A15D98BB2}"/>
          </ac:spMkLst>
        </pc:spChg>
        <pc:spChg chg="mod">
          <ac:chgData name="Xiaochun He" userId="79e617fa-709c-4621-877b-e05648614367" providerId="ADAL" clId="{AE110871-B1FE-DA48-A89E-7F4DA46E289B}" dt="2023-07-18T03:45:20.537" v="56" actId="207"/>
          <ac:spMkLst>
            <pc:docMk/>
            <pc:sldMk cId="453876554" sldId="272"/>
            <ac:spMk id="6" creationId="{037C6BC8-C283-BF69-ED41-86D348A28C22}"/>
          </ac:spMkLst>
        </pc:spChg>
      </pc:sldChg>
      <pc:sldChg chg="modSp mod">
        <pc:chgData name="Xiaochun He" userId="79e617fa-709c-4621-877b-e05648614367" providerId="ADAL" clId="{AE110871-B1FE-DA48-A89E-7F4DA46E289B}" dt="2023-07-18T01:43:18.861" v="40" actId="14100"/>
        <pc:sldMkLst>
          <pc:docMk/>
          <pc:sldMk cId="1906320154" sldId="273"/>
        </pc:sldMkLst>
        <pc:spChg chg="mod">
          <ac:chgData name="Xiaochun He" userId="79e617fa-709c-4621-877b-e05648614367" providerId="ADAL" clId="{AE110871-B1FE-DA48-A89E-7F4DA46E289B}" dt="2023-07-18T01:43:18.861" v="40" actId="14100"/>
          <ac:spMkLst>
            <pc:docMk/>
            <pc:sldMk cId="1906320154" sldId="273"/>
            <ac:spMk id="2" creationId="{7013FC83-F353-773C-E332-58D128C23191}"/>
          </ac:spMkLst>
        </pc:spChg>
        <pc:spChg chg="mod">
          <ac:chgData name="Xiaochun He" userId="79e617fa-709c-4621-877b-e05648614367" providerId="ADAL" clId="{AE110871-B1FE-DA48-A89E-7F4DA46E289B}" dt="2023-07-17T21:51:58.740" v="12" actId="1076"/>
          <ac:spMkLst>
            <pc:docMk/>
            <pc:sldMk cId="1906320154" sldId="273"/>
            <ac:spMk id="3" creationId="{9DADDFC3-A3BD-B89E-4183-D358AF27EF91}"/>
          </ac:spMkLst>
        </pc:spChg>
      </pc:sldChg>
      <pc:sldChg chg="modSp mod">
        <pc:chgData name="Xiaochun He" userId="79e617fa-709c-4621-877b-e05648614367" providerId="ADAL" clId="{AE110871-B1FE-DA48-A89E-7F4DA46E289B}" dt="2023-07-17T21:54:05.039" v="20" actId="20577"/>
        <pc:sldMkLst>
          <pc:docMk/>
          <pc:sldMk cId="1592056563" sldId="275"/>
        </pc:sldMkLst>
        <pc:spChg chg="mod">
          <ac:chgData name="Xiaochun He" userId="79e617fa-709c-4621-877b-e05648614367" providerId="ADAL" clId="{AE110871-B1FE-DA48-A89E-7F4DA46E289B}" dt="2023-07-17T21:54:05.039" v="20" actId="20577"/>
          <ac:spMkLst>
            <pc:docMk/>
            <pc:sldMk cId="1592056563" sldId="275"/>
            <ac:spMk id="3" creationId="{3EB7A71E-AD8E-BA6B-4644-17A9E536F60F}"/>
          </ac:spMkLst>
        </pc:spChg>
      </pc:sldChg>
    </pc:docChg>
  </pc:docChgLst>
  <pc:docChgLst>
    <pc:chgData name="Xiaochun He" userId="S::xhe@gsu.edu::79e617fa-709c-4621-877b-e05648614367" providerId="AD" clId="Web-{90A2242F-8F58-4F48-BE77-B47F8D4A4F56}"/>
    <pc:docChg chg="delSld">
      <pc:chgData name="Xiaochun He" userId="S::xhe@gsu.edu::79e617fa-709c-4621-877b-e05648614367" providerId="AD" clId="Web-{90A2242F-8F58-4F48-BE77-B47F8D4A4F56}" dt="2023-07-18T13:27:01.579" v="0"/>
      <pc:docMkLst>
        <pc:docMk/>
      </pc:docMkLst>
      <pc:sldChg chg="del">
        <pc:chgData name="Xiaochun He" userId="S::xhe@gsu.edu::79e617fa-709c-4621-877b-e05648614367" providerId="AD" clId="Web-{90A2242F-8F58-4F48-BE77-B47F8D4A4F56}" dt="2023-07-18T13:27:01.579" v="0"/>
        <pc:sldMkLst>
          <pc:docMk/>
          <pc:sldMk cId="238750873" sldId="2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29633-09BE-5843-92EC-78011BA46E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033BBA7-BE29-4844-8B43-C8CEE8F751D6}">
      <dgm:prSet phldrT="[Text]"/>
      <dgm:spPr/>
      <dgm:t>
        <a:bodyPr/>
        <a:lstStyle/>
        <a:p>
          <a:r>
            <a:rPr lang="en-US"/>
            <a:t>Faculty</a:t>
          </a:r>
        </a:p>
      </dgm:t>
    </dgm:pt>
    <dgm:pt modelId="{B0EAF777-81F3-084C-8BFD-F7582B3F4B30}" type="parTrans" cxnId="{A8C5D53F-F670-2246-8827-FBE17B0F3656}">
      <dgm:prSet/>
      <dgm:spPr/>
      <dgm:t>
        <a:bodyPr/>
        <a:lstStyle/>
        <a:p>
          <a:endParaRPr lang="en-US"/>
        </a:p>
      </dgm:t>
    </dgm:pt>
    <dgm:pt modelId="{4B01E70B-4604-744F-8C73-2A7B3775660B}" type="sibTrans" cxnId="{A8C5D53F-F670-2246-8827-FBE17B0F3656}">
      <dgm:prSet/>
      <dgm:spPr/>
      <dgm:t>
        <a:bodyPr/>
        <a:lstStyle/>
        <a:p>
          <a:endParaRPr lang="en-US"/>
        </a:p>
      </dgm:t>
    </dgm:pt>
    <dgm:pt modelId="{FE8E2E3E-8D43-6548-B3DB-1DFAEAE58585}">
      <dgm:prSet phldrT="[Text]"/>
      <dgm:spPr/>
      <dgm:t>
        <a:bodyPr/>
        <a:lstStyle/>
        <a:p>
          <a:r>
            <a:rPr lang="en-US"/>
            <a:t>Postdoc</a:t>
          </a:r>
        </a:p>
      </dgm:t>
    </dgm:pt>
    <dgm:pt modelId="{00521CE8-96C4-F045-A87A-2DDACE271483}" type="parTrans" cxnId="{5F238E86-22DF-4F4D-B207-BD34235BD547}">
      <dgm:prSet/>
      <dgm:spPr/>
      <dgm:t>
        <a:bodyPr/>
        <a:lstStyle/>
        <a:p>
          <a:endParaRPr lang="en-US"/>
        </a:p>
      </dgm:t>
    </dgm:pt>
    <dgm:pt modelId="{E05C5C33-5358-8446-8674-42AFC63C13C6}" type="sibTrans" cxnId="{5F238E86-22DF-4F4D-B207-BD34235BD547}">
      <dgm:prSet/>
      <dgm:spPr/>
      <dgm:t>
        <a:bodyPr/>
        <a:lstStyle/>
        <a:p>
          <a:endParaRPr lang="en-US"/>
        </a:p>
      </dgm:t>
    </dgm:pt>
    <dgm:pt modelId="{36321088-6551-5F47-9B0E-3B771435C6D1}">
      <dgm:prSet phldrT="[Text]"/>
      <dgm:spPr/>
      <dgm:t>
        <a:bodyPr/>
        <a:lstStyle/>
        <a:p>
          <a:r>
            <a:rPr lang="en-US"/>
            <a:t>Graduates</a:t>
          </a:r>
        </a:p>
      </dgm:t>
    </dgm:pt>
    <dgm:pt modelId="{487D53EF-BEA0-5D4C-A3B0-171FF1A4C13F}" type="parTrans" cxnId="{BEB45FE6-938C-C64A-8854-FF15878CCC3F}">
      <dgm:prSet/>
      <dgm:spPr/>
      <dgm:t>
        <a:bodyPr/>
        <a:lstStyle/>
        <a:p>
          <a:endParaRPr lang="en-US"/>
        </a:p>
      </dgm:t>
    </dgm:pt>
    <dgm:pt modelId="{123062DB-B338-3D4F-8244-2BF4BA6A6C60}" type="sibTrans" cxnId="{BEB45FE6-938C-C64A-8854-FF15878CCC3F}">
      <dgm:prSet/>
      <dgm:spPr/>
      <dgm:t>
        <a:bodyPr/>
        <a:lstStyle/>
        <a:p>
          <a:endParaRPr lang="en-US"/>
        </a:p>
      </dgm:t>
    </dgm:pt>
    <dgm:pt modelId="{FF2D5263-0A13-D347-99BB-3ACEAAB8D216}">
      <dgm:prSet phldrT="[Text]"/>
      <dgm:spPr/>
      <dgm:t>
        <a:bodyPr/>
        <a:lstStyle/>
        <a:p>
          <a:r>
            <a:rPr lang="en-US"/>
            <a:t>Undergraduate</a:t>
          </a:r>
        </a:p>
      </dgm:t>
    </dgm:pt>
    <dgm:pt modelId="{1EE7EEC9-6530-944B-A270-2976F0F5D575}" type="parTrans" cxnId="{10F1182C-772F-0B43-94F7-57508E7542B1}">
      <dgm:prSet/>
      <dgm:spPr/>
      <dgm:t>
        <a:bodyPr/>
        <a:lstStyle/>
        <a:p>
          <a:endParaRPr lang="en-US"/>
        </a:p>
      </dgm:t>
    </dgm:pt>
    <dgm:pt modelId="{C15E0F6E-82DA-8E46-9D1D-37A0621AA125}" type="sibTrans" cxnId="{10F1182C-772F-0B43-94F7-57508E7542B1}">
      <dgm:prSet/>
      <dgm:spPr/>
      <dgm:t>
        <a:bodyPr/>
        <a:lstStyle/>
        <a:p>
          <a:endParaRPr lang="en-US"/>
        </a:p>
      </dgm:t>
    </dgm:pt>
    <dgm:pt modelId="{5E05C118-4DDB-ED43-97F7-E175809B79C0}" type="pres">
      <dgm:prSet presAssocID="{FD429633-09BE-5843-92EC-78011BA46E72}" presName="diagram" presStyleCnt="0">
        <dgm:presLayoutVars>
          <dgm:dir/>
          <dgm:resizeHandles val="exact"/>
        </dgm:presLayoutVars>
      </dgm:prSet>
      <dgm:spPr/>
    </dgm:pt>
    <dgm:pt modelId="{E3B332A0-CF5B-D747-9FFB-EE660393D1B8}" type="pres">
      <dgm:prSet presAssocID="{C033BBA7-BE29-4844-8B43-C8CEE8F751D6}" presName="node" presStyleLbl="node1" presStyleIdx="0" presStyleCnt="4">
        <dgm:presLayoutVars>
          <dgm:bulletEnabled val="1"/>
        </dgm:presLayoutVars>
      </dgm:prSet>
      <dgm:spPr/>
    </dgm:pt>
    <dgm:pt modelId="{C21C0C71-894F-8746-A180-94BAD6F26052}" type="pres">
      <dgm:prSet presAssocID="{4B01E70B-4604-744F-8C73-2A7B3775660B}" presName="sibTrans" presStyleCnt="0"/>
      <dgm:spPr/>
    </dgm:pt>
    <dgm:pt modelId="{D87A7361-4FBB-DE43-AF1E-B0FDE65DC23F}" type="pres">
      <dgm:prSet presAssocID="{FE8E2E3E-8D43-6548-B3DB-1DFAEAE58585}" presName="node" presStyleLbl="node1" presStyleIdx="1" presStyleCnt="4">
        <dgm:presLayoutVars>
          <dgm:bulletEnabled val="1"/>
        </dgm:presLayoutVars>
      </dgm:prSet>
      <dgm:spPr/>
    </dgm:pt>
    <dgm:pt modelId="{6AC9BD03-89D0-3F46-A546-0CA623DC4DA9}" type="pres">
      <dgm:prSet presAssocID="{E05C5C33-5358-8446-8674-42AFC63C13C6}" presName="sibTrans" presStyleCnt="0"/>
      <dgm:spPr/>
    </dgm:pt>
    <dgm:pt modelId="{B9D92D54-9663-0848-AA6F-D5759A2949E6}" type="pres">
      <dgm:prSet presAssocID="{36321088-6551-5F47-9B0E-3B771435C6D1}" presName="node" presStyleLbl="node1" presStyleIdx="2" presStyleCnt="4">
        <dgm:presLayoutVars>
          <dgm:bulletEnabled val="1"/>
        </dgm:presLayoutVars>
      </dgm:prSet>
      <dgm:spPr/>
    </dgm:pt>
    <dgm:pt modelId="{F3904DF3-A3D9-764F-9082-2B63D4813FB4}" type="pres">
      <dgm:prSet presAssocID="{123062DB-B338-3D4F-8244-2BF4BA6A6C60}" presName="sibTrans" presStyleCnt="0"/>
      <dgm:spPr/>
    </dgm:pt>
    <dgm:pt modelId="{A1984840-DFA1-914A-BD87-9932874A0B10}" type="pres">
      <dgm:prSet presAssocID="{FF2D5263-0A13-D347-99BB-3ACEAAB8D216}" presName="node" presStyleLbl="node1" presStyleIdx="3" presStyleCnt="4">
        <dgm:presLayoutVars>
          <dgm:bulletEnabled val="1"/>
        </dgm:presLayoutVars>
      </dgm:prSet>
      <dgm:spPr/>
    </dgm:pt>
  </dgm:ptLst>
  <dgm:cxnLst>
    <dgm:cxn modelId="{10F1182C-772F-0B43-94F7-57508E7542B1}" srcId="{FD429633-09BE-5843-92EC-78011BA46E72}" destId="{FF2D5263-0A13-D347-99BB-3ACEAAB8D216}" srcOrd="3" destOrd="0" parTransId="{1EE7EEC9-6530-944B-A270-2976F0F5D575}" sibTransId="{C15E0F6E-82DA-8E46-9D1D-37A0621AA125}"/>
    <dgm:cxn modelId="{21A27E2F-426B-4B42-B227-4D7B51BA1D47}" type="presOf" srcId="{C033BBA7-BE29-4844-8B43-C8CEE8F751D6}" destId="{E3B332A0-CF5B-D747-9FFB-EE660393D1B8}" srcOrd="0" destOrd="0" presId="urn:microsoft.com/office/officeart/2005/8/layout/default"/>
    <dgm:cxn modelId="{A8C5D53F-F670-2246-8827-FBE17B0F3656}" srcId="{FD429633-09BE-5843-92EC-78011BA46E72}" destId="{C033BBA7-BE29-4844-8B43-C8CEE8F751D6}" srcOrd="0" destOrd="0" parTransId="{B0EAF777-81F3-084C-8BFD-F7582B3F4B30}" sibTransId="{4B01E70B-4604-744F-8C73-2A7B3775660B}"/>
    <dgm:cxn modelId="{B77F204C-7B46-3C43-918E-EFF4B24FAAEC}" type="presOf" srcId="{FF2D5263-0A13-D347-99BB-3ACEAAB8D216}" destId="{A1984840-DFA1-914A-BD87-9932874A0B10}" srcOrd="0" destOrd="0" presId="urn:microsoft.com/office/officeart/2005/8/layout/default"/>
    <dgm:cxn modelId="{3AFD7A79-9D11-674A-84F1-8323101D5721}" type="presOf" srcId="{FE8E2E3E-8D43-6548-B3DB-1DFAEAE58585}" destId="{D87A7361-4FBB-DE43-AF1E-B0FDE65DC23F}" srcOrd="0" destOrd="0" presId="urn:microsoft.com/office/officeart/2005/8/layout/default"/>
    <dgm:cxn modelId="{5F238E86-22DF-4F4D-B207-BD34235BD547}" srcId="{FD429633-09BE-5843-92EC-78011BA46E72}" destId="{FE8E2E3E-8D43-6548-B3DB-1DFAEAE58585}" srcOrd="1" destOrd="0" parTransId="{00521CE8-96C4-F045-A87A-2DDACE271483}" sibTransId="{E05C5C33-5358-8446-8674-42AFC63C13C6}"/>
    <dgm:cxn modelId="{F85575A7-6C1B-C446-92F8-F87F24A4DE61}" type="presOf" srcId="{36321088-6551-5F47-9B0E-3B771435C6D1}" destId="{B9D92D54-9663-0848-AA6F-D5759A2949E6}" srcOrd="0" destOrd="0" presId="urn:microsoft.com/office/officeart/2005/8/layout/default"/>
    <dgm:cxn modelId="{3B5F86B0-D16C-F648-A455-3C10235CAD46}" type="presOf" srcId="{FD429633-09BE-5843-92EC-78011BA46E72}" destId="{5E05C118-4DDB-ED43-97F7-E175809B79C0}" srcOrd="0" destOrd="0" presId="urn:microsoft.com/office/officeart/2005/8/layout/default"/>
    <dgm:cxn modelId="{BEB45FE6-938C-C64A-8854-FF15878CCC3F}" srcId="{FD429633-09BE-5843-92EC-78011BA46E72}" destId="{36321088-6551-5F47-9B0E-3B771435C6D1}" srcOrd="2" destOrd="0" parTransId="{487D53EF-BEA0-5D4C-A3B0-171FF1A4C13F}" sibTransId="{123062DB-B338-3D4F-8244-2BF4BA6A6C60}"/>
    <dgm:cxn modelId="{4C612897-8C1B-4344-87F3-FA9910E17BB1}" type="presParOf" srcId="{5E05C118-4DDB-ED43-97F7-E175809B79C0}" destId="{E3B332A0-CF5B-D747-9FFB-EE660393D1B8}" srcOrd="0" destOrd="0" presId="urn:microsoft.com/office/officeart/2005/8/layout/default"/>
    <dgm:cxn modelId="{952512B7-B1E0-FA45-A370-42D17732D599}" type="presParOf" srcId="{5E05C118-4DDB-ED43-97F7-E175809B79C0}" destId="{C21C0C71-894F-8746-A180-94BAD6F26052}" srcOrd="1" destOrd="0" presId="urn:microsoft.com/office/officeart/2005/8/layout/default"/>
    <dgm:cxn modelId="{B8080264-CCF0-3E49-8C18-EADC308F7C59}" type="presParOf" srcId="{5E05C118-4DDB-ED43-97F7-E175809B79C0}" destId="{D87A7361-4FBB-DE43-AF1E-B0FDE65DC23F}" srcOrd="2" destOrd="0" presId="urn:microsoft.com/office/officeart/2005/8/layout/default"/>
    <dgm:cxn modelId="{1452B94E-B505-C34C-A94D-74D323AF4E89}" type="presParOf" srcId="{5E05C118-4DDB-ED43-97F7-E175809B79C0}" destId="{6AC9BD03-89D0-3F46-A546-0CA623DC4DA9}" srcOrd="3" destOrd="0" presId="urn:microsoft.com/office/officeart/2005/8/layout/default"/>
    <dgm:cxn modelId="{D1E788A7-89CC-A543-92B2-CC4D8BC9CC5A}" type="presParOf" srcId="{5E05C118-4DDB-ED43-97F7-E175809B79C0}" destId="{B9D92D54-9663-0848-AA6F-D5759A2949E6}" srcOrd="4" destOrd="0" presId="urn:microsoft.com/office/officeart/2005/8/layout/default"/>
    <dgm:cxn modelId="{EB1BED91-EE74-D649-A127-8E3966232ED9}" type="presParOf" srcId="{5E05C118-4DDB-ED43-97F7-E175809B79C0}" destId="{F3904DF3-A3D9-764F-9082-2B63D4813FB4}" srcOrd="5" destOrd="0" presId="urn:microsoft.com/office/officeart/2005/8/layout/default"/>
    <dgm:cxn modelId="{FE915D6A-94A1-E245-A8FE-9AB56F5CD80A}" type="presParOf" srcId="{5E05C118-4DDB-ED43-97F7-E175809B79C0}" destId="{A1984840-DFA1-914A-BD87-9932874A0B10}"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8B06C6-4573-9947-9573-609868E64EC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A732B74-3CD6-C34E-84C5-792BCE5E0FFD}">
      <dgm:prSet phldrT="[Text]" custT="1"/>
      <dgm:spPr/>
      <dgm:t>
        <a:bodyPr/>
        <a:lstStyle/>
        <a:p>
          <a:r>
            <a:rPr lang="en-US" sz="2400"/>
            <a:t>Advancement</a:t>
          </a:r>
        </a:p>
        <a:p>
          <a:r>
            <a:rPr lang="en-US" sz="2400"/>
            <a:t>Career</a:t>
          </a:r>
        </a:p>
      </dgm:t>
    </dgm:pt>
    <dgm:pt modelId="{C9615FFB-5BDE-9C4E-9AE0-6627C026C8C1}" type="parTrans" cxnId="{D0D107D1-400F-7C42-B1F6-24B4DE4365FE}">
      <dgm:prSet/>
      <dgm:spPr/>
      <dgm:t>
        <a:bodyPr/>
        <a:lstStyle/>
        <a:p>
          <a:endParaRPr lang="en-US" sz="2400"/>
        </a:p>
      </dgm:t>
    </dgm:pt>
    <dgm:pt modelId="{727BDE54-2D13-3147-B018-FFE39CB15445}" type="sibTrans" cxnId="{D0D107D1-400F-7C42-B1F6-24B4DE4365FE}">
      <dgm:prSet custT="1"/>
      <dgm:spPr/>
      <dgm:t>
        <a:bodyPr/>
        <a:lstStyle/>
        <a:p>
          <a:endParaRPr lang="en-US" sz="2400"/>
        </a:p>
      </dgm:t>
    </dgm:pt>
    <dgm:pt modelId="{408CB24B-54E7-4044-B0FF-779008B93D81}">
      <dgm:prSet phldrT="[Text]" custT="1"/>
      <dgm:spPr/>
      <dgm:t>
        <a:bodyPr/>
        <a:lstStyle/>
        <a:p>
          <a:r>
            <a:rPr lang="en-US" sz="3600">
              <a:solidFill>
                <a:srgbClr val="FFFF00"/>
              </a:solidFill>
            </a:rPr>
            <a:t>Success</a:t>
          </a:r>
        </a:p>
      </dgm:t>
    </dgm:pt>
    <dgm:pt modelId="{E6136E76-E40F-B140-BE04-D188D566E9B5}" type="parTrans" cxnId="{0EDEF842-68C4-9543-A69E-F311AE52854D}">
      <dgm:prSet/>
      <dgm:spPr/>
      <dgm:t>
        <a:bodyPr/>
        <a:lstStyle/>
        <a:p>
          <a:endParaRPr lang="en-US" sz="2400"/>
        </a:p>
      </dgm:t>
    </dgm:pt>
    <dgm:pt modelId="{23353A2F-63E0-ED49-AF7F-9CDEB135A850}" type="sibTrans" cxnId="{0EDEF842-68C4-9543-A69E-F311AE52854D}">
      <dgm:prSet custT="1"/>
      <dgm:spPr/>
      <dgm:t>
        <a:bodyPr/>
        <a:lstStyle/>
        <a:p>
          <a:endParaRPr lang="en-US" sz="2400"/>
        </a:p>
      </dgm:t>
    </dgm:pt>
    <dgm:pt modelId="{234CD2A2-AC07-6545-B871-1D2827744428}">
      <dgm:prSet phldrT="[Text]" custT="1"/>
      <dgm:spPr/>
      <dgm:t>
        <a:bodyPr/>
        <a:lstStyle/>
        <a:p>
          <a:r>
            <a:rPr lang="en-US" sz="2800"/>
            <a:t>Parents</a:t>
          </a:r>
        </a:p>
      </dgm:t>
    </dgm:pt>
    <dgm:pt modelId="{995E546F-34BC-744A-B21A-F4BA41AC877D}" type="parTrans" cxnId="{0D98C9E4-BEFA-B343-8406-C89F757B6E96}">
      <dgm:prSet/>
      <dgm:spPr/>
      <dgm:t>
        <a:bodyPr/>
        <a:lstStyle/>
        <a:p>
          <a:endParaRPr lang="en-US" sz="2400"/>
        </a:p>
      </dgm:t>
    </dgm:pt>
    <dgm:pt modelId="{BE9D59F1-0108-614F-8E60-DAD372FD4B61}" type="sibTrans" cxnId="{0D98C9E4-BEFA-B343-8406-C89F757B6E96}">
      <dgm:prSet custT="1"/>
      <dgm:spPr/>
      <dgm:t>
        <a:bodyPr/>
        <a:lstStyle/>
        <a:p>
          <a:endParaRPr lang="en-US" sz="2400"/>
        </a:p>
      </dgm:t>
    </dgm:pt>
    <dgm:pt modelId="{BB0F8712-94F7-1E49-9549-23ED28AAA617}">
      <dgm:prSet phldrT="[Text]" custT="1"/>
      <dgm:spPr/>
      <dgm:t>
        <a:bodyPr/>
        <a:lstStyle/>
        <a:p>
          <a:r>
            <a:rPr lang="en-US" sz="2800"/>
            <a:t>K-12</a:t>
          </a:r>
        </a:p>
      </dgm:t>
    </dgm:pt>
    <dgm:pt modelId="{6A17E0DF-3815-D047-B091-3092AD1291F3}" type="parTrans" cxnId="{E41897F5-433A-A644-838F-62796537C3C4}">
      <dgm:prSet/>
      <dgm:spPr/>
      <dgm:t>
        <a:bodyPr/>
        <a:lstStyle/>
        <a:p>
          <a:endParaRPr lang="en-US" sz="2400"/>
        </a:p>
      </dgm:t>
    </dgm:pt>
    <dgm:pt modelId="{003DA7FA-1E46-DD40-9BD7-A21BC12EDC8C}" type="sibTrans" cxnId="{E41897F5-433A-A644-838F-62796537C3C4}">
      <dgm:prSet custT="1"/>
      <dgm:spPr/>
      <dgm:t>
        <a:bodyPr/>
        <a:lstStyle/>
        <a:p>
          <a:endParaRPr lang="en-US" sz="2400"/>
        </a:p>
      </dgm:t>
    </dgm:pt>
    <dgm:pt modelId="{DB6EBAF7-2224-D04E-B3D5-A5D0166B98B1}">
      <dgm:prSet phldrT="[Text]" custT="1"/>
      <dgm:spPr/>
      <dgm:t>
        <a:bodyPr/>
        <a:lstStyle/>
        <a:p>
          <a:r>
            <a:rPr lang="en-US" sz="2800"/>
            <a:t>Colleges &amp; universities</a:t>
          </a:r>
        </a:p>
      </dgm:t>
    </dgm:pt>
    <dgm:pt modelId="{29797F3C-93E5-5044-9203-ADC2BA32C86E}" type="parTrans" cxnId="{10FDBAC9-F90D-6942-A17F-202B730FEE3C}">
      <dgm:prSet/>
      <dgm:spPr/>
      <dgm:t>
        <a:bodyPr/>
        <a:lstStyle/>
        <a:p>
          <a:endParaRPr lang="en-US" sz="2400"/>
        </a:p>
      </dgm:t>
    </dgm:pt>
    <dgm:pt modelId="{B2077199-18F0-A446-9804-FCAABC6D35FF}" type="sibTrans" cxnId="{10FDBAC9-F90D-6942-A17F-202B730FEE3C}">
      <dgm:prSet custT="1"/>
      <dgm:spPr/>
      <dgm:t>
        <a:bodyPr/>
        <a:lstStyle/>
        <a:p>
          <a:endParaRPr lang="en-US" sz="2400"/>
        </a:p>
      </dgm:t>
    </dgm:pt>
    <dgm:pt modelId="{1B56D3B6-1979-B84A-A117-470DAE747E3A}" type="pres">
      <dgm:prSet presAssocID="{E28B06C6-4573-9947-9573-609868E64EC0}" presName="cycle" presStyleCnt="0">
        <dgm:presLayoutVars>
          <dgm:dir/>
          <dgm:resizeHandles val="exact"/>
        </dgm:presLayoutVars>
      </dgm:prSet>
      <dgm:spPr/>
    </dgm:pt>
    <dgm:pt modelId="{5DBCCA2A-9FC7-6241-A09E-59CCE808D197}" type="pres">
      <dgm:prSet presAssocID="{6A732B74-3CD6-C34E-84C5-792BCE5E0FFD}" presName="node" presStyleLbl="node1" presStyleIdx="0" presStyleCnt="5" custScaleX="173230" custRadScaleRad="100025" custRadScaleInc="-3625">
        <dgm:presLayoutVars>
          <dgm:bulletEnabled val="1"/>
        </dgm:presLayoutVars>
      </dgm:prSet>
      <dgm:spPr/>
    </dgm:pt>
    <dgm:pt modelId="{0C4E03A1-0350-F44C-AC8C-6D4805F970AC}" type="pres">
      <dgm:prSet presAssocID="{727BDE54-2D13-3147-B018-FFE39CB15445}" presName="sibTrans" presStyleLbl="sibTrans2D1" presStyleIdx="0" presStyleCnt="5"/>
      <dgm:spPr/>
    </dgm:pt>
    <dgm:pt modelId="{9F39C947-2441-DF40-B3B3-176350B7D964}" type="pres">
      <dgm:prSet presAssocID="{727BDE54-2D13-3147-B018-FFE39CB15445}" presName="connectorText" presStyleLbl="sibTrans2D1" presStyleIdx="0" presStyleCnt="5"/>
      <dgm:spPr/>
    </dgm:pt>
    <dgm:pt modelId="{4015106D-6FD8-CF4D-BF08-E484A7E172B1}" type="pres">
      <dgm:prSet presAssocID="{408CB24B-54E7-4044-B0FF-779008B93D81}" presName="node" presStyleLbl="node1" presStyleIdx="1" presStyleCnt="5" custScaleX="155969" custRadScaleRad="114451" custRadScaleInc="3207">
        <dgm:presLayoutVars>
          <dgm:bulletEnabled val="1"/>
        </dgm:presLayoutVars>
      </dgm:prSet>
      <dgm:spPr/>
    </dgm:pt>
    <dgm:pt modelId="{938A6F79-99A4-584A-A54D-BD1296C057FC}" type="pres">
      <dgm:prSet presAssocID="{23353A2F-63E0-ED49-AF7F-9CDEB135A850}" presName="sibTrans" presStyleLbl="sibTrans2D1" presStyleIdx="1" presStyleCnt="5" custLinFactNeighborX="31826" custLinFactNeighborY="20250"/>
      <dgm:spPr/>
    </dgm:pt>
    <dgm:pt modelId="{B6BBE29F-5313-2E48-B2CF-9534F56118D1}" type="pres">
      <dgm:prSet presAssocID="{23353A2F-63E0-ED49-AF7F-9CDEB135A850}" presName="connectorText" presStyleLbl="sibTrans2D1" presStyleIdx="1" presStyleCnt="5"/>
      <dgm:spPr/>
    </dgm:pt>
    <dgm:pt modelId="{6E2870E8-101F-844F-A0DE-4C49466FFCDD}" type="pres">
      <dgm:prSet presAssocID="{234CD2A2-AC07-6545-B871-1D2827744428}" presName="node" presStyleLbl="node1" presStyleIdx="2" presStyleCnt="5" custScaleX="119912">
        <dgm:presLayoutVars>
          <dgm:bulletEnabled val="1"/>
        </dgm:presLayoutVars>
      </dgm:prSet>
      <dgm:spPr/>
    </dgm:pt>
    <dgm:pt modelId="{994D2292-2F7D-0543-9F59-26C69AB81583}" type="pres">
      <dgm:prSet presAssocID="{BE9D59F1-0108-614F-8E60-DAD372FD4B61}" presName="sibTrans" presStyleLbl="sibTrans2D1" presStyleIdx="2" presStyleCnt="5"/>
      <dgm:spPr/>
    </dgm:pt>
    <dgm:pt modelId="{D5848E5E-3642-4245-84C9-243000976EC8}" type="pres">
      <dgm:prSet presAssocID="{BE9D59F1-0108-614F-8E60-DAD372FD4B61}" presName="connectorText" presStyleLbl="sibTrans2D1" presStyleIdx="2" presStyleCnt="5"/>
      <dgm:spPr/>
    </dgm:pt>
    <dgm:pt modelId="{AE85EFB3-5E35-8940-9A74-B5463DDEC566}" type="pres">
      <dgm:prSet presAssocID="{BB0F8712-94F7-1E49-9549-23ED28AAA617}" presName="node" presStyleLbl="node1" presStyleIdx="3" presStyleCnt="5" custScaleX="111178">
        <dgm:presLayoutVars>
          <dgm:bulletEnabled val="1"/>
        </dgm:presLayoutVars>
      </dgm:prSet>
      <dgm:spPr/>
    </dgm:pt>
    <dgm:pt modelId="{33D7B697-C4EA-4142-80C0-68AE97824C01}" type="pres">
      <dgm:prSet presAssocID="{003DA7FA-1E46-DD40-9BD7-A21BC12EDC8C}" presName="sibTrans" presStyleLbl="sibTrans2D1" presStyleIdx="3" presStyleCnt="5"/>
      <dgm:spPr/>
    </dgm:pt>
    <dgm:pt modelId="{C697A4A4-8773-C94B-B5D1-E59A59A59C9F}" type="pres">
      <dgm:prSet presAssocID="{003DA7FA-1E46-DD40-9BD7-A21BC12EDC8C}" presName="connectorText" presStyleLbl="sibTrans2D1" presStyleIdx="3" presStyleCnt="5"/>
      <dgm:spPr/>
    </dgm:pt>
    <dgm:pt modelId="{DB8F4E31-C350-AD4A-96E7-EE795C523634}" type="pres">
      <dgm:prSet presAssocID="{DB6EBAF7-2224-D04E-B3D5-A5D0166B98B1}" presName="node" presStyleLbl="node1" presStyleIdx="4" presStyleCnt="5" custScaleX="171757" custRadScaleRad="109509" custRadScaleInc="-13686">
        <dgm:presLayoutVars>
          <dgm:bulletEnabled val="1"/>
        </dgm:presLayoutVars>
      </dgm:prSet>
      <dgm:spPr/>
    </dgm:pt>
    <dgm:pt modelId="{D51153FF-6EEF-3547-9FE7-A7F0C91C23A2}" type="pres">
      <dgm:prSet presAssocID="{B2077199-18F0-A446-9804-FCAABC6D35FF}" presName="sibTrans" presStyleLbl="sibTrans2D1" presStyleIdx="4" presStyleCnt="5"/>
      <dgm:spPr/>
    </dgm:pt>
    <dgm:pt modelId="{FB61D845-DD21-B34F-9A43-C6FABEF49916}" type="pres">
      <dgm:prSet presAssocID="{B2077199-18F0-A446-9804-FCAABC6D35FF}" presName="connectorText" presStyleLbl="sibTrans2D1" presStyleIdx="4" presStyleCnt="5"/>
      <dgm:spPr/>
    </dgm:pt>
  </dgm:ptLst>
  <dgm:cxnLst>
    <dgm:cxn modelId="{3D043A02-9E06-EB44-9ECA-0236614EE67F}" type="presOf" srcId="{BE9D59F1-0108-614F-8E60-DAD372FD4B61}" destId="{D5848E5E-3642-4245-84C9-243000976EC8}" srcOrd="1" destOrd="0" presId="urn:microsoft.com/office/officeart/2005/8/layout/cycle2"/>
    <dgm:cxn modelId="{4C57B20A-0828-DE43-839D-0B574EFF5159}" type="presOf" srcId="{003DA7FA-1E46-DD40-9BD7-A21BC12EDC8C}" destId="{33D7B697-C4EA-4142-80C0-68AE97824C01}" srcOrd="0" destOrd="0" presId="urn:microsoft.com/office/officeart/2005/8/layout/cycle2"/>
    <dgm:cxn modelId="{7B4A0228-E796-2949-98C0-C213ADCC2D06}" type="presOf" srcId="{23353A2F-63E0-ED49-AF7F-9CDEB135A850}" destId="{B6BBE29F-5313-2E48-B2CF-9534F56118D1}" srcOrd="1" destOrd="0" presId="urn:microsoft.com/office/officeart/2005/8/layout/cycle2"/>
    <dgm:cxn modelId="{4D6B3028-821D-0E40-B72F-A8C42EDCD20D}" type="presOf" srcId="{DB6EBAF7-2224-D04E-B3D5-A5D0166B98B1}" destId="{DB8F4E31-C350-AD4A-96E7-EE795C523634}" srcOrd="0" destOrd="0" presId="urn:microsoft.com/office/officeart/2005/8/layout/cycle2"/>
    <dgm:cxn modelId="{EABD572F-47DB-F940-9432-8C4B9F89A1C8}" type="presOf" srcId="{BB0F8712-94F7-1E49-9549-23ED28AAA617}" destId="{AE85EFB3-5E35-8940-9A74-B5463DDEC566}" srcOrd="0" destOrd="0" presId="urn:microsoft.com/office/officeart/2005/8/layout/cycle2"/>
    <dgm:cxn modelId="{0EDEF842-68C4-9543-A69E-F311AE52854D}" srcId="{E28B06C6-4573-9947-9573-609868E64EC0}" destId="{408CB24B-54E7-4044-B0FF-779008B93D81}" srcOrd="1" destOrd="0" parTransId="{E6136E76-E40F-B140-BE04-D188D566E9B5}" sibTransId="{23353A2F-63E0-ED49-AF7F-9CDEB135A850}"/>
    <dgm:cxn modelId="{1CAEF370-B8BF-DE42-970E-7A2008683937}" type="presOf" srcId="{B2077199-18F0-A446-9804-FCAABC6D35FF}" destId="{D51153FF-6EEF-3547-9FE7-A7F0C91C23A2}" srcOrd="0" destOrd="0" presId="urn:microsoft.com/office/officeart/2005/8/layout/cycle2"/>
    <dgm:cxn modelId="{9F9FE777-DEEA-6941-8ED8-CDE85C06B0A3}" type="presOf" srcId="{727BDE54-2D13-3147-B018-FFE39CB15445}" destId="{9F39C947-2441-DF40-B3B3-176350B7D964}" srcOrd="1" destOrd="0" presId="urn:microsoft.com/office/officeart/2005/8/layout/cycle2"/>
    <dgm:cxn modelId="{55794896-2336-FB45-A60C-1BBB2F040F2D}" type="presOf" srcId="{727BDE54-2D13-3147-B018-FFE39CB15445}" destId="{0C4E03A1-0350-F44C-AC8C-6D4805F970AC}" srcOrd="0" destOrd="0" presId="urn:microsoft.com/office/officeart/2005/8/layout/cycle2"/>
    <dgm:cxn modelId="{5FF5599F-75D6-7344-8960-C9838AE8C71F}" type="presOf" srcId="{E28B06C6-4573-9947-9573-609868E64EC0}" destId="{1B56D3B6-1979-B84A-A117-470DAE747E3A}" srcOrd="0" destOrd="0" presId="urn:microsoft.com/office/officeart/2005/8/layout/cycle2"/>
    <dgm:cxn modelId="{247D29B8-5F51-294B-9089-5F4DB18B5DD0}" type="presOf" srcId="{B2077199-18F0-A446-9804-FCAABC6D35FF}" destId="{FB61D845-DD21-B34F-9A43-C6FABEF49916}" srcOrd="1" destOrd="0" presId="urn:microsoft.com/office/officeart/2005/8/layout/cycle2"/>
    <dgm:cxn modelId="{99E423C1-8F8E-AF43-A006-BB607E905900}" type="presOf" srcId="{BE9D59F1-0108-614F-8E60-DAD372FD4B61}" destId="{994D2292-2F7D-0543-9F59-26C69AB81583}" srcOrd="0" destOrd="0" presId="urn:microsoft.com/office/officeart/2005/8/layout/cycle2"/>
    <dgm:cxn modelId="{10FDBAC9-F90D-6942-A17F-202B730FEE3C}" srcId="{E28B06C6-4573-9947-9573-609868E64EC0}" destId="{DB6EBAF7-2224-D04E-B3D5-A5D0166B98B1}" srcOrd="4" destOrd="0" parTransId="{29797F3C-93E5-5044-9203-ADC2BA32C86E}" sibTransId="{B2077199-18F0-A446-9804-FCAABC6D35FF}"/>
    <dgm:cxn modelId="{D0D107D1-400F-7C42-B1F6-24B4DE4365FE}" srcId="{E28B06C6-4573-9947-9573-609868E64EC0}" destId="{6A732B74-3CD6-C34E-84C5-792BCE5E0FFD}" srcOrd="0" destOrd="0" parTransId="{C9615FFB-5BDE-9C4E-9AE0-6627C026C8C1}" sibTransId="{727BDE54-2D13-3147-B018-FFE39CB15445}"/>
    <dgm:cxn modelId="{6A155ED5-70B1-EB4F-9E2E-5374089CF84F}" type="presOf" srcId="{23353A2F-63E0-ED49-AF7F-9CDEB135A850}" destId="{938A6F79-99A4-584A-A54D-BD1296C057FC}" srcOrd="0" destOrd="0" presId="urn:microsoft.com/office/officeart/2005/8/layout/cycle2"/>
    <dgm:cxn modelId="{0D98C9E4-BEFA-B343-8406-C89F757B6E96}" srcId="{E28B06C6-4573-9947-9573-609868E64EC0}" destId="{234CD2A2-AC07-6545-B871-1D2827744428}" srcOrd="2" destOrd="0" parTransId="{995E546F-34BC-744A-B21A-F4BA41AC877D}" sibTransId="{BE9D59F1-0108-614F-8E60-DAD372FD4B61}"/>
    <dgm:cxn modelId="{ED937AF2-05A9-F644-B0B4-FB2E1B104636}" type="presOf" srcId="{408CB24B-54E7-4044-B0FF-779008B93D81}" destId="{4015106D-6FD8-CF4D-BF08-E484A7E172B1}" srcOrd="0" destOrd="0" presId="urn:microsoft.com/office/officeart/2005/8/layout/cycle2"/>
    <dgm:cxn modelId="{297C81F4-E03C-504C-8EB7-F9E329101EC8}" type="presOf" srcId="{6A732B74-3CD6-C34E-84C5-792BCE5E0FFD}" destId="{5DBCCA2A-9FC7-6241-A09E-59CCE808D197}" srcOrd="0" destOrd="0" presId="urn:microsoft.com/office/officeart/2005/8/layout/cycle2"/>
    <dgm:cxn modelId="{E41897F5-433A-A644-838F-62796537C3C4}" srcId="{E28B06C6-4573-9947-9573-609868E64EC0}" destId="{BB0F8712-94F7-1E49-9549-23ED28AAA617}" srcOrd="3" destOrd="0" parTransId="{6A17E0DF-3815-D047-B091-3092AD1291F3}" sibTransId="{003DA7FA-1E46-DD40-9BD7-A21BC12EDC8C}"/>
    <dgm:cxn modelId="{33F0DBF5-8C69-AF4D-AAFC-DDF3A1FB19F1}" type="presOf" srcId="{234CD2A2-AC07-6545-B871-1D2827744428}" destId="{6E2870E8-101F-844F-A0DE-4C49466FFCDD}" srcOrd="0" destOrd="0" presId="urn:microsoft.com/office/officeart/2005/8/layout/cycle2"/>
    <dgm:cxn modelId="{2C6EAEFF-2733-CF46-A29A-7E082F5D59EF}" type="presOf" srcId="{003DA7FA-1E46-DD40-9BD7-A21BC12EDC8C}" destId="{C697A4A4-8773-C94B-B5D1-E59A59A59C9F}" srcOrd="1" destOrd="0" presId="urn:microsoft.com/office/officeart/2005/8/layout/cycle2"/>
    <dgm:cxn modelId="{26DADCF6-8B4F-2C45-8804-8BEDD9015916}" type="presParOf" srcId="{1B56D3B6-1979-B84A-A117-470DAE747E3A}" destId="{5DBCCA2A-9FC7-6241-A09E-59CCE808D197}" srcOrd="0" destOrd="0" presId="urn:microsoft.com/office/officeart/2005/8/layout/cycle2"/>
    <dgm:cxn modelId="{C5BCD6C6-82E0-7D42-83DF-A46B00560D70}" type="presParOf" srcId="{1B56D3B6-1979-B84A-A117-470DAE747E3A}" destId="{0C4E03A1-0350-F44C-AC8C-6D4805F970AC}" srcOrd="1" destOrd="0" presId="urn:microsoft.com/office/officeart/2005/8/layout/cycle2"/>
    <dgm:cxn modelId="{85990E9D-01BF-324F-BE8C-A081D091B760}" type="presParOf" srcId="{0C4E03A1-0350-F44C-AC8C-6D4805F970AC}" destId="{9F39C947-2441-DF40-B3B3-176350B7D964}" srcOrd="0" destOrd="0" presId="urn:microsoft.com/office/officeart/2005/8/layout/cycle2"/>
    <dgm:cxn modelId="{7AF4B588-B0E0-C740-9EC4-4F11E5F3026E}" type="presParOf" srcId="{1B56D3B6-1979-B84A-A117-470DAE747E3A}" destId="{4015106D-6FD8-CF4D-BF08-E484A7E172B1}" srcOrd="2" destOrd="0" presId="urn:microsoft.com/office/officeart/2005/8/layout/cycle2"/>
    <dgm:cxn modelId="{433EB6FE-E446-0147-B454-BF21A66D25E4}" type="presParOf" srcId="{1B56D3B6-1979-B84A-A117-470DAE747E3A}" destId="{938A6F79-99A4-584A-A54D-BD1296C057FC}" srcOrd="3" destOrd="0" presId="urn:microsoft.com/office/officeart/2005/8/layout/cycle2"/>
    <dgm:cxn modelId="{C3DFE3D4-BF9E-D24D-B233-71AA3EDB41E5}" type="presParOf" srcId="{938A6F79-99A4-584A-A54D-BD1296C057FC}" destId="{B6BBE29F-5313-2E48-B2CF-9534F56118D1}" srcOrd="0" destOrd="0" presId="urn:microsoft.com/office/officeart/2005/8/layout/cycle2"/>
    <dgm:cxn modelId="{F9AF2CDA-870E-1D47-859D-4BDF6E391BE4}" type="presParOf" srcId="{1B56D3B6-1979-B84A-A117-470DAE747E3A}" destId="{6E2870E8-101F-844F-A0DE-4C49466FFCDD}" srcOrd="4" destOrd="0" presId="urn:microsoft.com/office/officeart/2005/8/layout/cycle2"/>
    <dgm:cxn modelId="{253689F6-DC60-D045-82AF-27FC96C2B3D5}" type="presParOf" srcId="{1B56D3B6-1979-B84A-A117-470DAE747E3A}" destId="{994D2292-2F7D-0543-9F59-26C69AB81583}" srcOrd="5" destOrd="0" presId="urn:microsoft.com/office/officeart/2005/8/layout/cycle2"/>
    <dgm:cxn modelId="{DF194C02-163F-5645-9E4A-E2C62F9AB61D}" type="presParOf" srcId="{994D2292-2F7D-0543-9F59-26C69AB81583}" destId="{D5848E5E-3642-4245-84C9-243000976EC8}" srcOrd="0" destOrd="0" presId="urn:microsoft.com/office/officeart/2005/8/layout/cycle2"/>
    <dgm:cxn modelId="{2B2F9DD9-F247-764E-A175-AC5C61057934}" type="presParOf" srcId="{1B56D3B6-1979-B84A-A117-470DAE747E3A}" destId="{AE85EFB3-5E35-8940-9A74-B5463DDEC566}" srcOrd="6" destOrd="0" presId="urn:microsoft.com/office/officeart/2005/8/layout/cycle2"/>
    <dgm:cxn modelId="{BAF0F933-0FED-E34C-8560-999A0D2FF3CA}" type="presParOf" srcId="{1B56D3B6-1979-B84A-A117-470DAE747E3A}" destId="{33D7B697-C4EA-4142-80C0-68AE97824C01}" srcOrd="7" destOrd="0" presId="urn:microsoft.com/office/officeart/2005/8/layout/cycle2"/>
    <dgm:cxn modelId="{7B2812A9-EA90-C24A-8123-34B5D88CD0D3}" type="presParOf" srcId="{33D7B697-C4EA-4142-80C0-68AE97824C01}" destId="{C697A4A4-8773-C94B-B5D1-E59A59A59C9F}" srcOrd="0" destOrd="0" presId="urn:microsoft.com/office/officeart/2005/8/layout/cycle2"/>
    <dgm:cxn modelId="{5DB3EF9E-59B2-1E49-A9A2-D88269654365}" type="presParOf" srcId="{1B56D3B6-1979-B84A-A117-470DAE747E3A}" destId="{DB8F4E31-C350-AD4A-96E7-EE795C523634}" srcOrd="8" destOrd="0" presId="urn:microsoft.com/office/officeart/2005/8/layout/cycle2"/>
    <dgm:cxn modelId="{1C5CB4CD-1A54-4F41-A79F-0AD5DF9F25E4}" type="presParOf" srcId="{1B56D3B6-1979-B84A-A117-470DAE747E3A}" destId="{D51153FF-6EEF-3547-9FE7-A7F0C91C23A2}" srcOrd="9" destOrd="0" presId="urn:microsoft.com/office/officeart/2005/8/layout/cycle2"/>
    <dgm:cxn modelId="{89309F8E-43F2-D54A-8BC5-847B439CD16C}" type="presParOf" srcId="{D51153FF-6EEF-3547-9FE7-A7F0C91C23A2}" destId="{FB61D845-DD21-B34F-9A43-C6FABEF4991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332A0-CF5B-D747-9FFB-EE660393D1B8}">
      <dsp:nvSpPr>
        <dsp:cNvPr id="0" name=""/>
        <dsp:cNvSpPr/>
      </dsp:nvSpPr>
      <dsp:spPr>
        <a:xfrm>
          <a:off x="268084" y="1678"/>
          <a:ext cx="2005670" cy="1203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Faculty</a:t>
          </a:r>
        </a:p>
      </dsp:txBody>
      <dsp:txXfrm>
        <a:off x="268084" y="1678"/>
        <a:ext cx="2005670" cy="1203402"/>
      </dsp:txXfrm>
    </dsp:sp>
    <dsp:sp modelId="{D87A7361-4FBB-DE43-AF1E-B0FDE65DC23F}">
      <dsp:nvSpPr>
        <dsp:cNvPr id="0" name=""/>
        <dsp:cNvSpPr/>
      </dsp:nvSpPr>
      <dsp:spPr>
        <a:xfrm>
          <a:off x="268084" y="1405647"/>
          <a:ext cx="2005670" cy="1203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Postdoc</a:t>
          </a:r>
        </a:p>
      </dsp:txBody>
      <dsp:txXfrm>
        <a:off x="268084" y="1405647"/>
        <a:ext cx="2005670" cy="1203402"/>
      </dsp:txXfrm>
    </dsp:sp>
    <dsp:sp modelId="{B9D92D54-9663-0848-AA6F-D5759A2949E6}">
      <dsp:nvSpPr>
        <dsp:cNvPr id="0" name=""/>
        <dsp:cNvSpPr/>
      </dsp:nvSpPr>
      <dsp:spPr>
        <a:xfrm>
          <a:off x="268084" y="2809617"/>
          <a:ext cx="2005670" cy="1203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Graduates</a:t>
          </a:r>
        </a:p>
      </dsp:txBody>
      <dsp:txXfrm>
        <a:off x="268084" y="2809617"/>
        <a:ext cx="2005670" cy="1203402"/>
      </dsp:txXfrm>
    </dsp:sp>
    <dsp:sp modelId="{A1984840-DFA1-914A-BD87-9932874A0B10}">
      <dsp:nvSpPr>
        <dsp:cNvPr id="0" name=""/>
        <dsp:cNvSpPr/>
      </dsp:nvSpPr>
      <dsp:spPr>
        <a:xfrm>
          <a:off x="268084" y="4213586"/>
          <a:ext cx="2005670" cy="1203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Undergraduate</a:t>
          </a:r>
        </a:p>
      </dsp:txBody>
      <dsp:txXfrm>
        <a:off x="268084" y="4213586"/>
        <a:ext cx="2005670" cy="1203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CCA2A-9FC7-6241-A09E-59CCE808D197}">
      <dsp:nvSpPr>
        <dsp:cNvPr id="0" name=""/>
        <dsp:cNvSpPr/>
      </dsp:nvSpPr>
      <dsp:spPr>
        <a:xfrm>
          <a:off x="4229397" y="1990"/>
          <a:ext cx="2695176" cy="1555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Advancement</a:t>
          </a:r>
        </a:p>
        <a:p>
          <a:pPr marL="0" lvl="0" indent="0" algn="ctr" defTabSz="1066800">
            <a:lnSpc>
              <a:spcPct val="90000"/>
            </a:lnSpc>
            <a:spcBef>
              <a:spcPct val="0"/>
            </a:spcBef>
            <a:spcAft>
              <a:spcPct val="35000"/>
            </a:spcAft>
            <a:buNone/>
          </a:pPr>
          <a:r>
            <a:rPr lang="en-US" sz="2400" kern="1200"/>
            <a:t>Career</a:t>
          </a:r>
        </a:p>
      </dsp:txBody>
      <dsp:txXfrm>
        <a:off x="4624096" y="229837"/>
        <a:ext cx="1905778" cy="1100142"/>
      </dsp:txXfrm>
    </dsp:sp>
    <dsp:sp modelId="{0C4E03A1-0350-F44C-AC8C-6D4805F970AC}">
      <dsp:nvSpPr>
        <dsp:cNvPr id="0" name=""/>
        <dsp:cNvSpPr/>
      </dsp:nvSpPr>
      <dsp:spPr>
        <a:xfrm rot="1851973">
          <a:off x="6583232" y="1192118"/>
          <a:ext cx="245401" cy="525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588445" y="1278252"/>
        <a:ext cx="171781" cy="315056"/>
      </dsp:txXfrm>
    </dsp:sp>
    <dsp:sp modelId="{4015106D-6FD8-CF4D-BF08-E484A7E172B1}">
      <dsp:nvSpPr>
        <dsp:cNvPr id="0" name=""/>
        <dsp:cNvSpPr/>
      </dsp:nvSpPr>
      <dsp:spPr>
        <a:xfrm>
          <a:off x="6584801" y="1329529"/>
          <a:ext cx="2426623" cy="1555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rgbClr val="FFFF00"/>
              </a:solidFill>
            </a:rPr>
            <a:t>Success</a:t>
          </a:r>
        </a:p>
      </dsp:txBody>
      <dsp:txXfrm>
        <a:off x="6940172" y="1557376"/>
        <a:ext cx="1715881" cy="1100142"/>
      </dsp:txXfrm>
    </dsp:sp>
    <dsp:sp modelId="{938A6F79-99A4-584A-A54D-BD1296C057FC}">
      <dsp:nvSpPr>
        <dsp:cNvPr id="0" name=""/>
        <dsp:cNvSpPr/>
      </dsp:nvSpPr>
      <dsp:spPr>
        <a:xfrm rot="6839364">
          <a:off x="7211921" y="3081697"/>
          <a:ext cx="457389" cy="525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7308423" y="3124034"/>
        <a:ext cx="320172" cy="315056"/>
      </dsp:txXfrm>
    </dsp:sp>
    <dsp:sp modelId="{6E2870E8-101F-844F-A0DE-4C49466FFCDD}">
      <dsp:nvSpPr>
        <dsp:cNvPr id="0" name=""/>
        <dsp:cNvSpPr/>
      </dsp:nvSpPr>
      <dsp:spPr>
        <a:xfrm>
          <a:off x="5856982" y="3595364"/>
          <a:ext cx="1865635" cy="1555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Parents</a:t>
          </a:r>
        </a:p>
      </dsp:txBody>
      <dsp:txXfrm>
        <a:off x="6130198" y="3823211"/>
        <a:ext cx="1319203" cy="1100142"/>
      </dsp:txXfrm>
    </dsp:sp>
    <dsp:sp modelId="{994D2292-2F7D-0543-9F59-26C69AB81583}">
      <dsp:nvSpPr>
        <dsp:cNvPr id="0" name=""/>
        <dsp:cNvSpPr/>
      </dsp:nvSpPr>
      <dsp:spPr>
        <a:xfrm rot="10800000">
          <a:off x="5453905" y="4110735"/>
          <a:ext cx="284840" cy="525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539357" y="4215754"/>
        <a:ext cx="199388" cy="315056"/>
      </dsp:txXfrm>
    </dsp:sp>
    <dsp:sp modelId="{AE85EFB3-5E35-8940-9A74-B5463DDEC566}">
      <dsp:nvSpPr>
        <dsp:cNvPr id="0" name=""/>
        <dsp:cNvSpPr/>
      </dsp:nvSpPr>
      <dsp:spPr>
        <a:xfrm>
          <a:off x="3589798" y="3595364"/>
          <a:ext cx="1729748" cy="1555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K-12</a:t>
          </a:r>
        </a:p>
      </dsp:txBody>
      <dsp:txXfrm>
        <a:off x="3843114" y="3823211"/>
        <a:ext cx="1223116" cy="1100142"/>
      </dsp:txXfrm>
    </dsp:sp>
    <dsp:sp modelId="{33D7B697-C4EA-4142-80C0-68AE97824C01}">
      <dsp:nvSpPr>
        <dsp:cNvPr id="0" name=""/>
        <dsp:cNvSpPr/>
      </dsp:nvSpPr>
      <dsp:spPr>
        <a:xfrm rot="14737150">
          <a:off x="3808199" y="3086515"/>
          <a:ext cx="364559" cy="525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85457" y="3241341"/>
        <a:ext cx="255191" cy="315056"/>
      </dsp:txXfrm>
    </dsp:sp>
    <dsp:sp modelId="{DB8F4E31-C350-AD4A-96E7-EE795C523634}">
      <dsp:nvSpPr>
        <dsp:cNvPr id="0" name=""/>
        <dsp:cNvSpPr/>
      </dsp:nvSpPr>
      <dsp:spPr>
        <a:xfrm>
          <a:off x="2167221" y="1496321"/>
          <a:ext cx="2672258" cy="1555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Colleges &amp; universities</a:t>
          </a:r>
        </a:p>
      </dsp:txBody>
      <dsp:txXfrm>
        <a:off x="2558564" y="1724168"/>
        <a:ext cx="1889572" cy="1100142"/>
      </dsp:txXfrm>
    </dsp:sp>
    <dsp:sp modelId="{D51153FF-6EEF-3547-9FE7-A7F0C91C23A2}">
      <dsp:nvSpPr>
        <dsp:cNvPr id="0" name=""/>
        <dsp:cNvSpPr/>
      </dsp:nvSpPr>
      <dsp:spPr>
        <a:xfrm rot="19453334">
          <a:off x="4405025" y="1269774"/>
          <a:ext cx="255720" cy="525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412264" y="1397219"/>
        <a:ext cx="179004" cy="3150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BD090-1373-094A-B84F-B6A7D70C1F8A}"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04E76-18D1-2643-A0DE-6A8C25BB9F73}" type="slidenum">
              <a:rPr lang="en-US" smtClean="0"/>
              <a:t>‹#›</a:t>
            </a:fld>
            <a:endParaRPr lang="en-US"/>
          </a:p>
        </p:txBody>
      </p:sp>
    </p:spTree>
    <p:extLst>
      <p:ext uri="{BB962C8B-B14F-4D97-AF65-F5344CB8AC3E}">
        <p14:creationId xmlns:p14="http://schemas.microsoft.com/office/powerpoint/2010/main" val="56800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E04E76-18D1-2643-A0DE-6A8C25BB9F73}" type="slidenum">
              <a:rPr lang="en-US" smtClean="0"/>
              <a:t>3</a:t>
            </a:fld>
            <a:endParaRPr lang="en-US"/>
          </a:p>
        </p:txBody>
      </p:sp>
    </p:spTree>
    <p:extLst>
      <p:ext uri="{BB962C8B-B14F-4D97-AF65-F5344CB8AC3E}">
        <p14:creationId xmlns:p14="http://schemas.microsoft.com/office/powerpoint/2010/main" val="113102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E04E76-18D1-2643-A0DE-6A8C25BB9F73}" type="slidenum">
              <a:rPr lang="en-US" smtClean="0"/>
              <a:t>14</a:t>
            </a:fld>
            <a:endParaRPr lang="en-US"/>
          </a:p>
        </p:txBody>
      </p:sp>
    </p:spTree>
    <p:extLst>
      <p:ext uri="{BB962C8B-B14F-4D97-AF65-F5344CB8AC3E}">
        <p14:creationId xmlns:p14="http://schemas.microsoft.com/office/powerpoint/2010/main" val="34994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711E-5908-BA18-32B4-78B10F527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FB41D-1244-82B0-925F-9CDA48BBA4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2DC29C-E48A-9887-8931-A4D7596143A5}"/>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A7CB452A-2252-41C2-7499-1B146DCC954A}"/>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DEBD0B52-65A4-4733-5B89-6CF43B7978C9}"/>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93059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C4E5-FBCD-C62A-A150-8BA34211F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6D14C6-9D7F-E25F-F801-985ABB22A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79FB1-A440-C319-5B5C-AB79C309168B}"/>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8A634213-7D8E-71CA-CB28-47F2CE1A54AE}"/>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84AB49C6-7A09-37C7-0C49-D6664DB02D43}"/>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15127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B081E-3CAA-89AD-FDF5-EB1B63A31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3D6D39-15A1-3E75-3BE3-513FB283FD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8FA5C-09EC-52B5-27CF-8839C6D474A8}"/>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14C7D28B-07A6-E11B-ABD0-8D4EE1C24ED7}"/>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82A2C96C-ECFD-F6A0-A641-AC5E70515D73}"/>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215842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C0C-D1DB-115C-283F-CE9283AA2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3D239-D571-5D29-714F-B0066191E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CC368-332C-8697-D839-BAA38401951E}"/>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349954F0-2EAB-AF67-8D93-AD5AD0C993B6}"/>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66FB7880-DFDA-1EC8-FED4-39E79FD14D02}"/>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420938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2FF4-F21C-8D2C-FF2F-21D2B928B1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3BD100-D1C1-5123-4028-373478A2F2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760E1-FE6B-CF27-E643-D5741B32C185}"/>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75391617-309A-0AE4-9C7A-7F93211F08B3}"/>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4EC701DB-D5E2-3B32-68F9-1CD508E51B70}"/>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72711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D791-DDB8-A17F-20F0-1C28447FF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83096-1F4B-7605-6CF8-FB09811EA3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7688E-649E-A8DF-46D2-2DD8580EB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A0EF-5F66-6955-3822-6A0CA5B26420}"/>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2B952AF0-1042-0E09-6C97-8F285B1257BA}"/>
              </a:ext>
            </a:extLst>
          </p:cNvPr>
          <p:cNvSpPr>
            <a:spLocks noGrp="1"/>
          </p:cNvSpPr>
          <p:nvPr>
            <p:ph type="ftr" sz="quarter" idx="11"/>
          </p:nvPr>
        </p:nvSpPr>
        <p:spPr/>
        <p:txBody>
          <a:bodyPr/>
          <a:lstStyle/>
          <a:p>
            <a:r>
              <a:rPr lang="en-US"/>
              <a:t>Exploring Collaboration with MSIs in Nuclear and Particle Physics</a:t>
            </a:r>
          </a:p>
        </p:txBody>
      </p:sp>
      <p:sp>
        <p:nvSpPr>
          <p:cNvPr id="7" name="Slide Number Placeholder 6">
            <a:extLst>
              <a:ext uri="{FF2B5EF4-FFF2-40B4-BE49-F238E27FC236}">
                <a16:creationId xmlns:a16="http://schemas.microsoft.com/office/drawing/2014/main" id="{E6D96C1D-3DF9-8C34-B0DA-F81ED5FAE945}"/>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6445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9A29-1ABD-39E2-D8B0-DF79437FA4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4B1AA6-F812-A1C3-D91E-02EEA5ACA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C83DC4-52A8-E545-5356-582C219149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39B95-6AB5-58A3-ED88-C2BF1DBF4E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33F32-5419-E8DD-B4AA-D8098DEF81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0A5727-92EB-5F80-BD90-4467888586F0}"/>
              </a:ext>
            </a:extLst>
          </p:cNvPr>
          <p:cNvSpPr>
            <a:spLocks noGrp="1"/>
          </p:cNvSpPr>
          <p:nvPr>
            <p:ph type="dt" sz="half" idx="10"/>
          </p:nvPr>
        </p:nvSpPr>
        <p:spPr/>
        <p:txBody>
          <a:bodyPr/>
          <a:lstStyle/>
          <a:p>
            <a:r>
              <a:rPr lang="en-US"/>
              <a:t>7/19/23</a:t>
            </a:r>
          </a:p>
        </p:txBody>
      </p:sp>
      <p:sp>
        <p:nvSpPr>
          <p:cNvPr id="8" name="Footer Placeholder 7">
            <a:extLst>
              <a:ext uri="{FF2B5EF4-FFF2-40B4-BE49-F238E27FC236}">
                <a16:creationId xmlns:a16="http://schemas.microsoft.com/office/drawing/2014/main" id="{F466BD92-BB40-D6C2-116C-E3A426F4547D}"/>
              </a:ext>
            </a:extLst>
          </p:cNvPr>
          <p:cNvSpPr>
            <a:spLocks noGrp="1"/>
          </p:cNvSpPr>
          <p:nvPr>
            <p:ph type="ftr" sz="quarter" idx="11"/>
          </p:nvPr>
        </p:nvSpPr>
        <p:spPr/>
        <p:txBody>
          <a:bodyPr/>
          <a:lstStyle/>
          <a:p>
            <a:r>
              <a:rPr lang="en-US"/>
              <a:t>Exploring Collaboration with MSIs in Nuclear and Particle Physics</a:t>
            </a:r>
          </a:p>
        </p:txBody>
      </p:sp>
      <p:sp>
        <p:nvSpPr>
          <p:cNvPr id="9" name="Slide Number Placeholder 8">
            <a:extLst>
              <a:ext uri="{FF2B5EF4-FFF2-40B4-BE49-F238E27FC236}">
                <a16:creationId xmlns:a16="http://schemas.microsoft.com/office/drawing/2014/main" id="{5D504EBB-FA5C-0EED-1469-016C3CA7D162}"/>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276381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3865-A9EE-C037-AFEF-464B31191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886B8-5268-14EE-9D6F-B5C4E67B6824}"/>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602294F5-7185-3D22-BBC0-71C4222A83DB}"/>
              </a:ext>
            </a:extLst>
          </p:cNvPr>
          <p:cNvSpPr>
            <a:spLocks noGrp="1"/>
          </p:cNvSpPr>
          <p:nvPr>
            <p:ph type="ftr" sz="quarter" idx="11"/>
          </p:nvPr>
        </p:nvSpPr>
        <p:spPr/>
        <p:txBody>
          <a:bodyPr/>
          <a:lstStyle/>
          <a:p>
            <a:r>
              <a:rPr lang="en-US"/>
              <a:t>Exploring Collaboration with MSIs in Nuclear and Particle Physics</a:t>
            </a:r>
          </a:p>
        </p:txBody>
      </p:sp>
      <p:sp>
        <p:nvSpPr>
          <p:cNvPr id="5" name="Slide Number Placeholder 4">
            <a:extLst>
              <a:ext uri="{FF2B5EF4-FFF2-40B4-BE49-F238E27FC236}">
                <a16:creationId xmlns:a16="http://schemas.microsoft.com/office/drawing/2014/main" id="{A0FD039E-DD48-31EE-D8D6-993E7D6347D8}"/>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402396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DFF4C-9C2A-7C52-4E73-F3BA572BBD38}"/>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9FD1BEA8-8D74-7144-BF01-A7654D078529}"/>
              </a:ext>
            </a:extLst>
          </p:cNvPr>
          <p:cNvSpPr>
            <a:spLocks noGrp="1"/>
          </p:cNvSpPr>
          <p:nvPr>
            <p:ph type="ftr" sz="quarter" idx="11"/>
          </p:nvPr>
        </p:nvSpPr>
        <p:spPr/>
        <p:txBody>
          <a:bodyPr/>
          <a:lstStyle/>
          <a:p>
            <a:r>
              <a:rPr lang="en-US"/>
              <a:t>Exploring Collaboration with MSIs in Nuclear and Particle Physics</a:t>
            </a:r>
          </a:p>
        </p:txBody>
      </p:sp>
      <p:sp>
        <p:nvSpPr>
          <p:cNvPr id="4" name="Slide Number Placeholder 3">
            <a:extLst>
              <a:ext uri="{FF2B5EF4-FFF2-40B4-BE49-F238E27FC236}">
                <a16:creationId xmlns:a16="http://schemas.microsoft.com/office/drawing/2014/main" id="{BFF05363-F520-EDE3-6F4A-E1521AC20F2A}"/>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86731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BE5E-4E97-F5B0-9847-771975FCE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7F3C88-2161-A699-F12F-A9B41B5BF9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384370-6932-8FA3-E012-7D242131D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0CFAD-636D-F6F7-7B3A-28E9F8C96805}"/>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68005E6A-C907-A91B-A77B-98F397C8BE35}"/>
              </a:ext>
            </a:extLst>
          </p:cNvPr>
          <p:cNvSpPr>
            <a:spLocks noGrp="1"/>
          </p:cNvSpPr>
          <p:nvPr>
            <p:ph type="ftr" sz="quarter" idx="11"/>
          </p:nvPr>
        </p:nvSpPr>
        <p:spPr/>
        <p:txBody>
          <a:bodyPr/>
          <a:lstStyle/>
          <a:p>
            <a:r>
              <a:rPr lang="en-US"/>
              <a:t>Exploring Collaboration with MSIs in Nuclear and Particle Physics</a:t>
            </a:r>
          </a:p>
        </p:txBody>
      </p:sp>
      <p:sp>
        <p:nvSpPr>
          <p:cNvPr id="7" name="Slide Number Placeholder 6">
            <a:extLst>
              <a:ext uri="{FF2B5EF4-FFF2-40B4-BE49-F238E27FC236}">
                <a16:creationId xmlns:a16="http://schemas.microsoft.com/office/drawing/2014/main" id="{56AEE22D-145D-BE50-E4C9-A7605AD92A88}"/>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151683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F155-23D9-4028-5920-65E4D7A97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0BBA1-02BF-2166-EBE2-DE7BE7C78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1E2AD8-9931-CEAE-50DD-9538BDEB4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B63C81-D5CC-E9F6-C3AD-9AA4F82FF7DF}"/>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C91F5CE0-6156-C379-8B6F-C1E07599C988}"/>
              </a:ext>
            </a:extLst>
          </p:cNvPr>
          <p:cNvSpPr>
            <a:spLocks noGrp="1"/>
          </p:cNvSpPr>
          <p:nvPr>
            <p:ph type="ftr" sz="quarter" idx="11"/>
          </p:nvPr>
        </p:nvSpPr>
        <p:spPr/>
        <p:txBody>
          <a:bodyPr/>
          <a:lstStyle/>
          <a:p>
            <a:r>
              <a:rPr lang="en-US"/>
              <a:t>Exploring Collaboration with MSIs in Nuclear and Particle Physics</a:t>
            </a:r>
          </a:p>
        </p:txBody>
      </p:sp>
      <p:sp>
        <p:nvSpPr>
          <p:cNvPr id="7" name="Slide Number Placeholder 6">
            <a:extLst>
              <a:ext uri="{FF2B5EF4-FFF2-40B4-BE49-F238E27FC236}">
                <a16:creationId xmlns:a16="http://schemas.microsoft.com/office/drawing/2014/main" id="{FDC4C7A5-02F3-32BB-6477-B57531AD59EF}"/>
              </a:ext>
            </a:extLst>
          </p:cNvPr>
          <p:cNvSpPr>
            <a:spLocks noGrp="1"/>
          </p:cNvSpPr>
          <p:nvPr>
            <p:ph type="sldNum" sz="quarter" idx="12"/>
          </p:nvPr>
        </p:nvSpPr>
        <p:spPr/>
        <p:txBody>
          <a:bodyPr/>
          <a:lstStyle/>
          <a:p>
            <a:fld id="{E99EAE7B-C2AC-C040-9FDF-E896C5897032}" type="slidenum">
              <a:rPr lang="en-US" smtClean="0"/>
              <a:t>‹#›</a:t>
            </a:fld>
            <a:endParaRPr lang="en-US"/>
          </a:p>
        </p:txBody>
      </p:sp>
    </p:spTree>
    <p:extLst>
      <p:ext uri="{BB962C8B-B14F-4D97-AF65-F5344CB8AC3E}">
        <p14:creationId xmlns:p14="http://schemas.microsoft.com/office/powerpoint/2010/main" val="328370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6FE0F-0BAA-3901-CFC7-9CDF97E96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A8563-0A5A-92BF-0716-4924F6326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AAB31-C577-EC0D-C443-EBD34C713CAD}"/>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400" b="1">
                <a:solidFill>
                  <a:srgbClr val="0432FF"/>
                </a:solidFill>
              </a:defRPr>
            </a:lvl1pPr>
          </a:lstStyle>
          <a:p>
            <a:r>
              <a:rPr lang="en-US"/>
              <a:t>7/19/23</a:t>
            </a:r>
          </a:p>
        </p:txBody>
      </p:sp>
      <p:sp>
        <p:nvSpPr>
          <p:cNvPr id="5" name="Footer Placeholder 4">
            <a:extLst>
              <a:ext uri="{FF2B5EF4-FFF2-40B4-BE49-F238E27FC236}">
                <a16:creationId xmlns:a16="http://schemas.microsoft.com/office/drawing/2014/main" id="{F4A5FA61-26F0-5D22-63E3-DE749D579C53}"/>
              </a:ext>
            </a:extLst>
          </p:cNvPr>
          <p:cNvSpPr>
            <a:spLocks noGrp="1"/>
          </p:cNvSpPr>
          <p:nvPr>
            <p:ph type="ftr" sz="quarter" idx="3"/>
          </p:nvPr>
        </p:nvSpPr>
        <p:spPr>
          <a:xfrm>
            <a:off x="3620023" y="6491657"/>
            <a:ext cx="5210826" cy="365125"/>
          </a:xfrm>
          <a:prstGeom prst="rect">
            <a:avLst/>
          </a:prstGeom>
        </p:spPr>
        <p:txBody>
          <a:bodyPr vert="horz" lIns="91440" tIns="45720" rIns="91440" bIns="45720" rtlCol="0" anchor="ctr"/>
          <a:lstStyle>
            <a:lvl1pPr algn="ctr">
              <a:defRPr sz="1400" b="1">
                <a:solidFill>
                  <a:srgbClr val="0432FF"/>
                </a:solidFill>
              </a:defRPr>
            </a:lvl1p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F52CAE88-0607-7F1E-79FD-5F6A0B773F41}"/>
              </a:ext>
            </a:extLst>
          </p:cNvPr>
          <p:cNvSpPr>
            <a:spLocks noGrp="1"/>
          </p:cNvSpPr>
          <p:nvPr>
            <p:ph type="sldNum" sz="quarter" idx="4"/>
          </p:nvPr>
        </p:nvSpPr>
        <p:spPr>
          <a:xfrm>
            <a:off x="9448800" y="6491656"/>
            <a:ext cx="2743200" cy="365125"/>
          </a:xfrm>
          <a:prstGeom prst="rect">
            <a:avLst/>
          </a:prstGeom>
        </p:spPr>
        <p:txBody>
          <a:bodyPr vert="horz" lIns="91440" tIns="45720" rIns="91440" bIns="45720" rtlCol="0" anchor="ctr"/>
          <a:lstStyle>
            <a:lvl1pPr algn="r">
              <a:defRPr sz="1400" b="1">
                <a:solidFill>
                  <a:srgbClr val="0432FF"/>
                </a:solidFill>
              </a:defRPr>
            </a:lvl1pPr>
          </a:lstStyle>
          <a:p>
            <a:fld id="{E99EAE7B-C2AC-C040-9FDF-E896C5897032}" type="slidenum">
              <a:rPr lang="en-US" smtClean="0"/>
              <a:pPr/>
              <a:t>‹#›</a:t>
            </a:fld>
            <a:endParaRPr lang="en-US"/>
          </a:p>
        </p:txBody>
      </p:sp>
    </p:spTree>
    <p:extLst>
      <p:ext uri="{BB962C8B-B14F-4D97-AF65-F5344CB8AC3E}">
        <p14:creationId xmlns:p14="http://schemas.microsoft.com/office/powerpoint/2010/main" val="2816707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kern="1200">
          <a:solidFill>
            <a:srgbClr val="0432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5.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7239-6E9D-7EF4-2BF8-63A3B52FB8F4}"/>
              </a:ext>
            </a:extLst>
          </p:cNvPr>
          <p:cNvSpPr>
            <a:spLocks noGrp="1"/>
          </p:cNvSpPr>
          <p:nvPr>
            <p:ph type="ctrTitle"/>
          </p:nvPr>
        </p:nvSpPr>
        <p:spPr>
          <a:xfrm>
            <a:off x="581437" y="616510"/>
            <a:ext cx="11029126" cy="1317812"/>
          </a:xfrm>
        </p:spPr>
        <p:txBody>
          <a:bodyPr>
            <a:normAutofit/>
          </a:bodyPr>
          <a:lstStyle/>
          <a:p>
            <a:r>
              <a:rPr lang="en-US" sz="4000" i="0" u="none" strike="noStrike">
                <a:effectLst/>
                <a:latin typeface="Calibri" panose="020F0502020204030204" pitchFamily="34" charset="0"/>
              </a:rPr>
              <a:t>The challenges and opportunities of training the minority students in nuclear science at GSU</a:t>
            </a:r>
            <a:endParaRPr lang="en-US" sz="4000"/>
          </a:p>
        </p:txBody>
      </p:sp>
      <p:sp>
        <p:nvSpPr>
          <p:cNvPr id="4" name="Date Placeholder 3">
            <a:extLst>
              <a:ext uri="{FF2B5EF4-FFF2-40B4-BE49-F238E27FC236}">
                <a16:creationId xmlns:a16="http://schemas.microsoft.com/office/drawing/2014/main" id="{FEC09FAB-6B39-ED59-0EF3-6DDA9D05FD7F}"/>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59BEF5C3-FA5F-83B2-BFB7-0A6B73DC78F7}"/>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055EAA67-3D04-DDEA-0CD2-9F60EB013988}"/>
              </a:ext>
            </a:extLst>
          </p:cNvPr>
          <p:cNvSpPr>
            <a:spLocks noGrp="1"/>
          </p:cNvSpPr>
          <p:nvPr>
            <p:ph type="sldNum" sz="quarter" idx="12"/>
          </p:nvPr>
        </p:nvSpPr>
        <p:spPr/>
        <p:txBody>
          <a:bodyPr/>
          <a:lstStyle/>
          <a:p>
            <a:fld id="{E99EAE7B-C2AC-C040-9FDF-E896C5897032}" type="slidenum">
              <a:rPr lang="en-US" smtClean="0"/>
              <a:t>1</a:t>
            </a:fld>
            <a:endParaRPr lang="en-US"/>
          </a:p>
        </p:txBody>
      </p:sp>
      <p:pic>
        <p:nvPicPr>
          <p:cNvPr id="8" name="Picture 7" descr="A building with many windows&#10;&#10;Description automatically generated">
            <a:extLst>
              <a:ext uri="{FF2B5EF4-FFF2-40B4-BE49-F238E27FC236}">
                <a16:creationId xmlns:a16="http://schemas.microsoft.com/office/drawing/2014/main" id="{1292E45C-941B-8E98-E369-C595D39A80D4}"/>
              </a:ext>
            </a:extLst>
          </p:cNvPr>
          <p:cNvPicPr>
            <a:picLocks noChangeAspect="1"/>
          </p:cNvPicPr>
          <p:nvPr/>
        </p:nvPicPr>
        <p:blipFill>
          <a:blip r:embed="rId2"/>
          <a:stretch>
            <a:fillRect/>
          </a:stretch>
        </p:blipFill>
        <p:spPr>
          <a:xfrm>
            <a:off x="1025710" y="3863483"/>
            <a:ext cx="10140580" cy="2295334"/>
          </a:xfrm>
          <a:prstGeom prst="rect">
            <a:avLst/>
          </a:prstGeom>
        </p:spPr>
      </p:pic>
      <p:sp>
        <p:nvSpPr>
          <p:cNvPr id="11" name="TextBox 10">
            <a:extLst>
              <a:ext uri="{FF2B5EF4-FFF2-40B4-BE49-F238E27FC236}">
                <a16:creationId xmlns:a16="http://schemas.microsoft.com/office/drawing/2014/main" id="{7FE38F24-E219-8D5C-13D5-5629A5E93AB9}"/>
              </a:ext>
            </a:extLst>
          </p:cNvPr>
          <p:cNvSpPr txBox="1"/>
          <p:nvPr/>
        </p:nvSpPr>
        <p:spPr>
          <a:xfrm>
            <a:off x="581437" y="2454645"/>
            <a:ext cx="11352018" cy="1077218"/>
          </a:xfrm>
          <a:prstGeom prst="rect">
            <a:avLst/>
          </a:prstGeom>
          <a:noFill/>
        </p:spPr>
        <p:txBody>
          <a:bodyPr wrap="none" rtlCol="0">
            <a:spAutoFit/>
          </a:bodyPr>
          <a:lstStyle/>
          <a:p>
            <a:pPr algn="ctr"/>
            <a:r>
              <a:rPr lang="en-US" sz="3200">
                <a:solidFill>
                  <a:srgbClr val="0432FF"/>
                </a:solidFill>
              </a:rPr>
              <a:t>Megan Connors, Murad </a:t>
            </a:r>
            <a:r>
              <a:rPr lang="en-US" sz="3200" err="1">
                <a:solidFill>
                  <a:srgbClr val="0432FF"/>
                </a:solidFill>
              </a:rPr>
              <a:t>Sarsour</a:t>
            </a:r>
            <a:r>
              <a:rPr lang="en-US" sz="3200">
                <a:solidFill>
                  <a:srgbClr val="0432FF"/>
                </a:solidFill>
              </a:rPr>
              <a:t>, </a:t>
            </a:r>
            <a:r>
              <a:rPr lang="en-US" sz="3200" b="1" err="1">
                <a:solidFill>
                  <a:srgbClr val="0432FF"/>
                </a:solidFill>
              </a:rPr>
              <a:t>Xiaochun</a:t>
            </a:r>
            <a:r>
              <a:rPr lang="en-US" sz="3200" b="1">
                <a:solidFill>
                  <a:srgbClr val="0432FF"/>
                </a:solidFill>
              </a:rPr>
              <a:t> He, </a:t>
            </a:r>
            <a:r>
              <a:rPr lang="en-US" sz="3200">
                <a:solidFill>
                  <a:srgbClr val="0432FF"/>
                </a:solidFill>
              </a:rPr>
              <a:t>and Yang-Ting </a:t>
            </a:r>
            <a:r>
              <a:rPr lang="en-US" sz="3200" err="1">
                <a:solidFill>
                  <a:srgbClr val="0432FF"/>
                </a:solidFill>
              </a:rPr>
              <a:t>Chien</a:t>
            </a:r>
            <a:endParaRPr lang="en-US" sz="3200">
              <a:solidFill>
                <a:srgbClr val="0432FF"/>
              </a:solidFill>
            </a:endParaRPr>
          </a:p>
          <a:p>
            <a:pPr algn="ctr"/>
            <a:r>
              <a:rPr lang="en-US" sz="3200">
                <a:solidFill>
                  <a:srgbClr val="0432FF"/>
                </a:solidFill>
              </a:rPr>
              <a:t>Department of Physics and Astronomy</a:t>
            </a:r>
          </a:p>
        </p:txBody>
      </p:sp>
    </p:spTree>
    <p:extLst>
      <p:ext uri="{BB962C8B-B14F-4D97-AF65-F5344CB8AC3E}">
        <p14:creationId xmlns:p14="http://schemas.microsoft.com/office/powerpoint/2010/main" val="185463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A1013-5AB0-9082-616A-32934A894AF4}"/>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251D92CC-AB34-DF89-0DCF-785962E7081A}"/>
              </a:ext>
            </a:extLst>
          </p:cNvPr>
          <p:cNvSpPr>
            <a:spLocks noGrp="1"/>
          </p:cNvSpPr>
          <p:nvPr>
            <p:ph type="ftr" sz="quarter" idx="11"/>
          </p:nvPr>
        </p:nvSpPr>
        <p:spPr/>
        <p:txBody>
          <a:bodyPr/>
          <a:lstStyle/>
          <a:p>
            <a:r>
              <a:rPr lang="en-US"/>
              <a:t>Exploring Collaboration with MSIs in Nuclear and Particle Physics</a:t>
            </a:r>
          </a:p>
        </p:txBody>
      </p:sp>
      <p:sp>
        <p:nvSpPr>
          <p:cNvPr id="4" name="Slide Number Placeholder 3">
            <a:extLst>
              <a:ext uri="{FF2B5EF4-FFF2-40B4-BE49-F238E27FC236}">
                <a16:creationId xmlns:a16="http://schemas.microsoft.com/office/drawing/2014/main" id="{24C61D67-97EA-49A1-B7A7-4DCF433512CA}"/>
              </a:ext>
            </a:extLst>
          </p:cNvPr>
          <p:cNvSpPr>
            <a:spLocks noGrp="1"/>
          </p:cNvSpPr>
          <p:nvPr>
            <p:ph type="sldNum" sz="quarter" idx="12"/>
          </p:nvPr>
        </p:nvSpPr>
        <p:spPr/>
        <p:txBody>
          <a:bodyPr/>
          <a:lstStyle/>
          <a:p>
            <a:fld id="{E99EAE7B-C2AC-C040-9FDF-E896C5897032}" type="slidenum">
              <a:rPr lang="en-US" smtClean="0"/>
              <a:t>10</a:t>
            </a:fld>
            <a:endParaRPr lang="en-US"/>
          </a:p>
        </p:txBody>
      </p:sp>
      <p:sp>
        <p:nvSpPr>
          <p:cNvPr id="5" name="TextBox 4">
            <a:extLst>
              <a:ext uri="{FF2B5EF4-FFF2-40B4-BE49-F238E27FC236}">
                <a16:creationId xmlns:a16="http://schemas.microsoft.com/office/drawing/2014/main" id="{E69BE49D-F145-9BD1-E67D-EB29E9789D2A}"/>
              </a:ext>
            </a:extLst>
          </p:cNvPr>
          <p:cNvSpPr txBox="1"/>
          <p:nvPr/>
        </p:nvSpPr>
        <p:spPr>
          <a:xfrm>
            <a:off x="170121" y="148856"/>
            <a:ext cx="2654060" cy="461665"/>
          </a:xfrm>
          <a:prstGeom prst="rect">
            <a:avLst/>
          </a:prstGeom>
          <a:noFill/>
        </p:spPr>
        <p:txBody>
          <a:bodyPr wrap="none" rtlCol="0">
            <a:spAutoFit/>
          </a:bodyPr>
          <a:lstStyle/>
          <a:p>
            <a:r>
              <a:rPr lang="en-US" sz="2400">
                <a:solidFill>
                  <a:srgbClr val="0432FF"/>
                </a:solidFill>
              </a:rPr>
              <a:t>From Kristyn Spears</a:t>
            </a:r>
          </a:p>
        </p:txBody>
      </p:sp>
      <p:sp>
        <p:nvSpPr>
          <p:cNvPr id="6" name="TextBox 5">
            <a:extLst>
              <a:ext uri="{FF2B5EF4-FFF2-40B4-BE49-F238E27FC236}">
                <a16:creationId xmlns:a16="http://schemas.microsoft.com/office/drawing/2014/main" id="{DF5E1277-122F-FCDA-B068-E0858A4705E9}"/>
              </a:ext>
            </a:extLst>
          </p:cNvPr>
          <p:cNvSpPr txBox="1"/>
          <p:nvPr/>
        </p:nvSpPr>
        <p:spPr>
          <a:xfrm>
            <a:off x="354419" y="701749"/>
            <a:ext cx="11483162" cy="1384995"/>
          </a:xfrm>
          <a:prstGeom prst="rect">
            <a:avLst/>
          </a:prstGeom>
          <a:noFill/>
        </p:spPr>
        <p:txBody>
          <a:bodyPr wrap="square" rtlCol="0">
            <a:spAutoFit/>
          </a:bodyPr>
          <a:lstStyle/>
          <a:p>
            <a:r>
              <a:rPr lang="en-US" sz="2800" b="0" i="0" u="none" strike="noStrike">
                <a:solidFill>
                  <a:srgbClr val="212121"/>
                </a:solidFill>
                <a:effectLst/>
                <a:latin typeface="Calibri" panose="020F0502020204030204" pitchFamily="34" charset="0"/>
              </a:rPr>
              <a:t>"It has been empowering and enjoyable to be in an environment where physics is the priority and loved by so many people. Another thing I've loved is meeting Olivia and Katie, I wish I knew them my whole life."</a:t>
            </a:r>
            <a:endParaRPr lang="en-US" sz="2800"/>
          </a:p>
        </p:txBody>
      </p:sp>
      <p:pic>
        <p:nvPicPr>
          <p:cNvPr id="8" name="Picture 7" descr="A person wearing a hard hat and giving a thumbs up&#10;&#10;Description automatically generated">
            <a:extLst>
              <a:ext uri="{FF2B5EF4-FFF2-40B4-BE49-F238E27FC236}">
                <a16:creationId xmlns:a16="http://schemas.microsoft.com/office/drawing/2014/main" id="{646245FE-474C-A1D0-CD90-BDC874D9FCA8}"/>
              </a:ext>
            </a:extLst>
          </p:cNvPr>
          <p:cNvPicPr>
            <a:picLocks noChangeAspect="1"/>
          </p:cNvPicPr>
          <p:nvPr/>
        </p:nvPicPr>
        <p:blipFill>
          <a:blip r:embed="rId2"/>
          <a:stretch>
            <a:fillRect/>
          </a:stretch>
        </p:blipFill>
        <p:spPr>
          <a:xfrm>
            <a:off x="951548" y="2309437"/>
            <a:ext cx="2972162" cy="4062864"/>
          </a:xfrm>
          <a:prstGeom prst="rect">
            <a:avLst/>
          </a:prstGeom>
        </p:spPr>
      </p:pic>
      <p:pic>
        <p:nvPicPr>
          <p:cNvPr id="10" name="Picture 9">
            <a:extLst>
              <a:ext uri="{FF2B5EF4-FFF2-40B4-BE49-F238E27FC236}">
                <a16:creationId xmlns:a16="http://schemas.microsoft.com/office/drawing/2014/main" id="{B253C757-A8D6-4EE8-7E45-25CBD5F498EE}"/>
              </a:ext>
            </a:extLst>
          </p:cNvPr>
          <p:cNvPicPr>
            <a:picLocks noChangeAspect="1"/>
          </p:cNvPicPr>
          <p:nvPr/>
        </p:nvPicPr>
        <p:blipFill>
          <a:blip r:embed="rId3"/>
          <a:stretch>
            <a:fillRect/>
          </a:stretch>
        </p:blipFill>
        <p:spPr>
          <a:xfrm>
            <a:off x="4449593" y="2309437"/>
            <a:ext cx="3292813" cy="3984454"/>
          </a:xfrm>
          <a:prstGeom prst="rect">
            <a:avLst/>
          </a:prstGeom>
        </p:spPr>
      </p:pic>
      <p:pic>
        <p:nvPicPr>
          <p:cNvPr id="12" name="Picture 11">
            <a:extLst>
              <a:ext uri="{FF2B5EF4-FFF2-40B4-BE49-F238E27FC236}">
                <a16:creationId xmlns:a16="http://schemas.microsoft.com/office/drawing/2014/main" id="{01793781-CC53-10E2-87DB-247B6284C230}"/>
              </a:ext>
            </a:extLst>
          </p:cNvPr>
          <p:cNvPicPr>
            <a:picLocks noChangeAspect="1"/>
          </p:cNvPicPr>
          <p:nvPr/>
        </p:nvPicPr>
        <p:blipFill>
          <a:blip r:embed="rId4"/>
          <a:stretch>
            <a:fillRect/>
          </a:stretch>
        </p:blipFill>
        <p:spPr>
          <a:xfrm>
            <a:off x="8268289" y="2270305"/>
            <a:ext cx="3290665" cy="4023586"/>
          </a:xfrm>
          <a:prstGeom prst="rect">
            <a:avLst/>
          </a:prstGeom>
        </p:spPr>
      </p:pic>
    </p:spTree>
    <p:extLst>
      <p:ext uri="{BB962C8B-B14F-4D97-AF65-F5344CB8AC3E}">
        <p14:creationId xmlns:p14="http://schemas.microsoft.com/office/powerpoint/2010/main" val="2237627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C83-F353-773C-E332-58D128C23191}"/>
              </a:ext>
            </a:extLst>
          </p:cNvPr>
          <p:cNvSpPr>
            <a:spLocks noGrp="1"/>
          </p:cNvSpPr>
          <p:nvPr>
            <p:ph type="title"/>
          </p:nvPr>
        </p:nvSpPr>
        <p:spPr>
          <a:xfrm>
            <a:off x="838199" y="365126"/>
            <a:ext cx="10996505" cy="726080"/>
          </a:xfrm>
        </p:spPr>
        <p:txBody>
          <a:bodyPr/>
          <a:lstStyle/>
          <a:p>
            <a:r>
              <a:rPr lang="en-US"/>
              <a:t>Success of the Nuclear Physics Group at GSU</a:t>
            </a:r>
          </a:p>
        </p:txBody>
      </p:sp>
      <p:sp>
        <p:nvSpPr>
          <p:cNvPr id="3" name="Content Placeholder 2">
            <a:extLst>
              <a:ext uri="{FF2B5EF4-FFF2-40B4-BE49-F238E27FC236}">
                <a16:creationId xmlns:a16="http://schemas.microsoft.com/office/drawing/2014/main" id="{9DADDFC3-A3BD-B89E-4183-D358AF27EF91}"/>
              </a:ext>
            </a:extLst>
          </p:cNvPr>
          <p:cNvSpPr>
            <a:spLocks noGrp="1"/>
          </p:cNvSpPr>
          <p:nvPr>
            <p:ph idx="1"/>
          </p:nvPr>
        </p:nvSpPr>
        <p:spPr>
          <a:xfrm>
            <a:off x="357295" y="1434353"/>
            <a:ext cx="11477410" cy="4769223"/>
          </a:xfrm>
        </p:spPr>
        <p:txBody>
          <a:bodyPr>
            <a:noAutofit/>
          </a:bodyPr>
          <a:lstStyle/>
          <a:p>
            <a:r>
              <a:rPr lang="en-US" sz="3200"/>
              <a:t>Our research team (</a:t>
            </a:r>
            <a:r>
              <a:rPr lang="en-US" sz="3200">
                <a:solidFill>
                  <a:srgbClr val="0432FF"/>
                </a:solidFill>
              </a:rPr>
              <a:t>PI: Murad </a:t>
            </a:r>
            <a:r>
              <a:rPr lang="en-US" sz="3200" err="1">
                <a:solidFill>
                  <a:srgbClr val="0432FF"/>
                </a:solidFill>
              </a:rPr>
              <a:t>Sarsour</a:t>
            </a:r>
            <a:r>
              <a:rPr lang="en-US" sz="3200">
                <a:solidFill>
                  <a:srgbClr val="0432FF"/>
                </a:solidFill>
              </a:rPr>
              <a:t>, Co-PI: </a:t>
            </a:r>
            <a:r>
              <a:rPr lang="en-US" sz="3200" err="1">
                <a:solidFill>
                  <a:srgbClr val="0432FF"/>
                </a:solidFill>
              </a:rPr>
              <a:t>Xiaochun</a:t>
            </a:r>
            <a:r>
              <a:rPr lang="en-US" sz="3200">
                <a:solidFill>
                  <a:srgbClr val="0432FF"/>
                </a:solidFill>
              </a:rPr>
              <a:t> He, Megan Connors, and Yang-Ting </a:t>
            </a:r>
            <a:r>
              <a:rPr lang="en-US" sz="3200" err="1">
                <a:solidFill>
                  <a:srgbClr val="0432FF"/>
                </a:solidFill>
              </a:rPr>
              <a:t>Chien</a:t>
            </a:r>
            <a:r>
              <a:rPr lang="en-US" sz="3200"/>
              <a:t>) successfully received a DOE traineeship award (sponsor award </a:t>
            </a:r>
            <a:r>
              <a:rPr lang="en-US" sz="3200" b="1">
                <a:solidFill>
                  <a:srgbClr val="0432FF"/>
                </a:solidFill>
              </a:rPr>
              <a:t># DE-SC0022543</a:t>
            </a:r>
            <a:r>
              <a:rPr lang="en-US" sz="3200"/>
              <a:t>) to enhance the participation of minority undergraduate students in nuclear science by providing financial stability throughout the whole year which allows them to concentrate on their research.</a:t>
            </a:r>
          </a:p>
          <a:p>
            <a:r>
              <a:rPr lang="en-US" sz="3200"/>
              <a:t>Over the past year we had two Hispanic students and recently added three more African-American students. This is a very important step towards inclusive and equitable research because we believe it starts by involving students early in their education.</a:t>
            </a:r>
          </a:p>
        </p:txBody>
      </p:sp>
      <p:sp>
        <p:nvSpPr>
          <p:cNvPr id="4" name="Date Placeholder 3">
            <a:extLst>
              <a:ext uri="{FF2B5EF4-FFF2-40B4-BE49-F238E27FC236}">
                <a16:creationId xmlns:a16="http://schemas.microsoft.com/office/drawing/2014/main" id="{7DC59787-1C1C-6C66-D7D6-2E55FA2A2126}"/>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C03FB34B-2DE5-7D08-BE67-79EECD6F8724}"/>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BB87474A-DE70-39C2-8CFD-47CA754B0061}"/>
              </a:ext>
            </a:extLst>
          </p:cNvPr>
          <p:cNvSpPr>
            <a:spLocks noGrp="1"/>
          </p:cNvSpPr>
          <p:nvPr>
            <p:ph type="sldNum" sz="quarter" idx="12"/>
          </p:nvPr>
        </p:nvSpPr>
        <p:spPr/>
        <p:txBody>
          <a:bodyPr/>
          <a:lstStyle/>
          <a:p>
            <a:fld id="{E99EAE7B-C2AC-C040-9FDF-E896C5897032}" type="slidenum">
              <a:rPr lang="en-US" smtClean="0"/>
              <a:t>11</a:t>
            </a:fld>
            <a:endParaRPr lang="en-US"/>
          </a:p>
        </p:txBody>
      </p:sp>
    </p:spTree>
    <p:extLst>
      <p:ext uri="{BB962C8B-B14F-4D97-AF65-F5344CB8AC3E}">
        <p14:creationId xmlns:p14="http://schemas.microsoft.com/office/powerpoint/2010/main" val="190632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E425-3B16-DED0-7BA3-09D1FBA84AE9}"/>
              </a:ext>
            </a:extLst>
          </p:cNvPr>
          <p:cNvSpPr>
            <a:spLocks noGrp="1"/>
          </p:cNvSpPr>
          <p:nvPr>
            <p:ph type="title"/>
          </p:nvPr>
        </p:nvSpPr>
        <p:spPr>
          <a:xfrm>
            <a:off x="268393" y="181018"/>
            <a:ext cx="3480420" cy="1291890"/>
          </a:xfrm>
        </p:spPr>
        <p:txBody>
          <a:bodyPr>
            <a:normAutofit fontScale="90000"/>
          </a:bodyPr>
          <a:lstStyle/>
          <a:p>
            <a:r>
              <a:rPr lang="en-US"/>
              <a:t>STEM Outreach</a:t>
            </a:r>
            <a:br>
              <a:rPr lang="en-US"/>
            </a:br>
            <a:r>
              <a:rPr lang="en-US"/>
              <a:t>&amp; Recruitment </a:t>
            </a:r>
          </a:p>
        </p:txBody>
      </p:sp>
      <p:sp>
        <p:nvSpPr>
          <p:cNvPr id="4" name="Date Placeholder 3">
            <a:extLst>
              <a:ext uri="{FF2B5EF4-FFF2-40B4-BE49-F238E27FC236}">
                <a16:creationId xmlns:a16="http://schemas.microsoft.com/office/drawing/2014/main" id="{A018ED06-1A98-277B-2C93-9C76D8A5BD54}"/>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164FB946-FA41-406C-4DF7-B786271A4891}"/>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2A8C9B27-C099-BA57-61AA-71481E49D783}"/>
              </a:ext>
            </a:extLst>
          </p:cNvPr>
          <p:cNvSpPr>
            <a:spLocks noGrp="1"/>
          </p:cNvSpPr>
          <p:nvPr>
            <p:ph type="sldNum" sz="quarter" idx="12"/>
          </p:nvPr>
        </p:nvSpPr>
        <p:spPr/>
        <p:txBody>
          <a:bodyPr/>
          <a:lstStyle/>
          <a:p>
            <a:fld id="{E99EAE7B-C2AC-C040-9FDF-E896C5897032}" type="slidenum">
              <a:rPr lang="en-US" smtClean="0"/>
              <a:t>12</a:t>
            </a:fld>
            <a:endParaRPr lang="en-US"/>
          </a:p>
        </p:txBody>
      </p:sp>
      <p:pic>
        <p:nvPicPr>
          <p:cNvPr id="9" name="Picture 8" descr="A collage of people standing in front of a white tent&#10;&#10;Description automatically generated">
            <a:extLst>
              <a:ext uri="{FF2B5EF4-FFF2-40B4-BE49-F238E27FC236}">
                <a16:creationId xmlns:a16="http://schemas.microsoft.com/office/drawing/2014/main" id="{2EF65FAE-DA8B-A1BF-8B30-3C58C8C42000}"/>
              </a:ext>
            </a:extLst>
          </p:cNvPr>
          <p:cNvPicPr>
            <a:picLocks noChangeAspect="1"/>
          </p:cNvPicPr>
          <p:nvPr/>
        </p:nvPicPr>
        <p:blipFill rotWithShape="1">
          <a:blip r:embed="rId2"/>
          <a:srcRect l="3210" t="4271" r="73518" b="29152"/>
          <a:stretch/>
        </p:blipFill>
        <p:spPr>
          <a:xfrm>
            <a:off x="139604" y="1499218"/>
            <a:ext cx="3480419" cy="4644012"/>
          </a:xfrm>
          <a:prstGeom prst="rect">
            <a:avLst/>
          </a:prstGeom>
        </p:spPr>
      </p:pic>
      <p:sp>
        <p:nvSpPr>
          <p:cNvPr id="10" name="TextBox 9">
            <a:extLst>
              <a:ext uri="{FF2B5EF4-FFF2-40B4-BE49-F238E27FC236}">
                <a16:creationId xmlns:a16="http://schemas.microsoft.com/office/drawing/2014/main" id="{402A9B1A-DEC2-B0CE-3574-446BBBD0F5EC}"/>
              </a:ext>
            </a:extLst>
          </p:cNvPr>
          <p:cNvSpPr txBox="1"/>
          <p:nvPr/>
        </p:nvSpPr>
        <p:spPr>
          <a:xfrm>
            <a:off x="629246" y="5317537"/>
            <a:ext cx="2501134" cy="461665"/>
          </a:xfrm>
          <a:prstGeom prst="rect">
            <a:avLst/>
          </a:prstGeom>
          <a:noFill/>
        </p:spPr>
        <p:txBody>
          <a:bodyPr wrap="none" rtlCol="0">
            <a:spAutoFit/>
          </a:bodyPr>
          <a:lstStyle/>
          <a:p>
            <a:r>
              <a:rPr lang="en-US" sz="2400">
                <a:solidFill>
                  <a:srgbClr val="FFFF00"/>
                </a:solidFill>
              </a:rPr>
              <a:t>2017 Solar eclipse </a:t>
            </a:r>
          </a:p>
        </p:txBody>
      </p:sp>
      <p:sp>
        <p:nvSpPr>
          <p:cNvPr id="11" name="TextBox 10">
            <a:extLst>
              <a:ext uri="{FF2B5EF4-FFF2-40B4-BE49-F238E27FC236}">
                <a16:creationId xmlns:a16="http://schemas.microsoft.com/office/drawing/2014/main" id="{9DB29CA7-6E66-B0BF-691B-53AAAF6F817F}"/>
              </a:ext>
            </a:extLst>
          </p:cNvPr>
          <p:cNvSpPr txBox="1"/>
          <p:nvPr/>
        </p:nvSpPr>
        <p:spPr>
          <a:xfrm>
            <a:off x="3993582" y="4747783"/>
            <a:ext cx="7748494"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a:t>Atlanta Science Festival: faculty and graduate students talk to public about radiation and cosmic ray measurement. </a:t>
            </a:r>
          </a:p>
        </p:txBody>
      </p:sp>
      <p:pic>
        <p:nvPicPr>
          <p:cNvPr id="17" name="Picture 16" descr="A group of people standing in front of a table&#10;&#10;Description automatically generated">
            <a:extLst>
              <a:ext uri="{FF2B5EF4-FFF2-40B4-BE49-F238E27FC236}">
                <a16:creationId xmlns:a16="http://schemas.microsoft.com/office/drawing/2014/main" id="{8C38B640-E5C4-A5F6-D2CE-8F09A8D5D9AB}"/>
              </a:ext>
            </a:extLst>
          </p:cNvPr>
          <p:cNvPicPr>
            <a:picLocks noChangeAspect="1"/>
          </p:cNvPicPr>
          <p:nvPr/>
        </p:nvPicPr>
        <p:blipFill>
          <a:blip r:embed="rId3"/>
          <a:stretch>
            <a:fillRect/>
          </a:stretch>
        </p:blipFill>
        <p:spPr>
          <a:xfrm>
            <a:off x="3812052" y="714770"/>
            <a:ext cx="8111555" cy="3878375"/>
          </a:xfrm>
          <a:prstGeom prst="rect">
            <a:avLst/>
          </a:prstGeom>
        </p:spPr>
      </p:pic>
      <p:sp>
        <p:nvSpPr>
          <p:cNvPr id="18" name="TextBox 17">
            <a:extLst>
              <a:ext uri="{FF2B5EF4-FFF2-40B4-BE49-F238E27FC236}">
                <a16:creationId xmlns:a16="http://schemas.microsoft.com/office/drawing/2014/main" id="{77A391CC-6EA7-13C7-C3C9-BBDA67A9442C}"/>
              </a:ext>
            </a:extLst>
          </p:cNvPr>
          <p:cNvSpPr txBox="1"/>
          <p:nvPr/>
        </p:nvSpPr>
        <p:spPr>
          <a:xfrm>
            <a:off x="4298638" y="1472908"/>
            <a:ext cx="806631" cy="461665"/>
          </a:xfrm>
          <a:prstGeom prst="rect">
            <a:avLst/>
          </a:prstGeom>
          <a:noFill/>
        </p:spPr>
        <p:txBody>
          <a:bodyPr wrap="none" rtlCol="0">
            <a:spAutoFit/>
          </a:bodyPr>
          <a:lstStyle/>
          <a:p>
            <a:r>
              <a:rPr lang="en-US" sz="2400">
                <a:solidFill>
                  <a:srgbClr val="FFFF00"/>
                </a:solidFill>
              </a:rPr>
              <a:t>2023</a:t>
            </a:r>
          </a:p>
        </p:txBody>
      </p:sp>
    </p:spTree>
    <p:extLst>
      <p:ext uri="{BB962C8B-B14F-4D97-AF65-F5344CB8AC3E}">
        <p14:creationId xmlns:p14="http://schemas.microsoft.com/office/powerpoint/2010/main" val="134340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92E7-6A40-B70B-A2E4-FEB4377969FC}"/>
              </a:ext>
            </a:extLst>
          </p:cNvPr>
          <p:cNvSpPr>
            <a:spLocks noGrp="1"/>
          </p:cNvSpPr>
          <p:nvPr>
            <p:ph type="title"/>
          </p:nvPr>
        </p:nvSpPr>
        <p:spPr>
          <a:xfrm>
            <a:off x="632115" y="122239"/>
            <a:ext cx="10515600" cy="1065312"/>
          </a:xfrm>
        </p:spPr>
        <p:txBody>
          <a:bodyPr>
            <a:normAutofit fontScale="90000"/>
          </a:bodyPr>
          <a:lstStyle/>
          <a:p>
            <a:pPr algn="ctr"/>
            <a:r>
              <a:rPr lang="en-US" sz="8000"/>
              <a:t>Challenges (How?)</a:t>
            </a:r>
          </a:p>
        </p:txBody>
      </p:sp>
      <p:sp>
        <p:nvSpPr>
          <p:cNvPr id="3" name="Date Placeholder 2">
            <a:extLst>
              <a:ext uri="{FF2B5EF4-FFF2-40B4-BE49-F238E27FC236}">
                <a16:creationId xmlns:a16="http://schemas.microsoft.com/office/drawing/2014/main" id="{547FB84B-DEDD-82E5-A503-E62359C81BF5}"/>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B1AB625C-6381-767E-85FC-32E48145CD59}"/>
              </a:ext>
            </a:extLst>
          </p:cNvPr>
          <p:cNvSpPr>
            <a:spLocks noGrp="1"/>
          </p:cNvSpPr>
          <p:nvPr>
            <p:ph type="ftr" sz="quarter" idx="11"/>
          </p:nvPr>
        </p:nvSpPr>
        <p:spPr/>
        <p:txBody>
          <a:bodyPr/>
          <a:lstStyle/>
          <a:p>
            <a:r>
              <a:rPr lang="en-US"/>
              <a:t>Exploring Collaboration with MSIs in Nuclear and Particle Physics</a:t>
            </a:r>
          </a:p>
        </p:txBody>
      </p:sp>
      <p:sp>
        <p:nvSpPr>
          <p:cNvPr id="5" name="Slide Number Placeholder 4">
            <a:extLst>
              <a:ext uri="{FF2B5EF4-FFF2-40B4-BE49-F238E27FC236}">
                <a16:creationId xmlns:a16="http://schemas.microsoft.com/office/drawing/2014/main" id="{BB077770-4C08-5F38-EBE7-FE8F083CB70C}"/>
              </a:ext>
            </a:extLst>
          </p:cNvPr>
          <p:cNvSpPr>
            <a:spLocks noGrp="1"/>
          </p:cNvSpPr>
          <p:nvPr>
            <p:ph type="sldNum" sz="quarter" idx="12"/>
          </p:nvPr>
        </p:nvSpPr>
        <p:spPr/>
        <p:txBody>
          <a:bodyPr/>
          <a:lstStyle/>
          <a:p>
            <a:fld id="{E99EAE7B-C2AC-C040-9FDF-E896C5897032}" type="slidenum">
              <a:rPr lang="en-US" smtClean="0"/>
              <a:t>13</a:t>
            </a:fld>
            <a:endParaRPr lang="en-US"/>
          </a:p>
        </p:txBody>
      </p:sp>
      <p:sp>
        <p:nvSpPr>
          <p:cNvPr id="11" name="Content Placeholder 10">
            <a:extLst>
              <a:ext uri="{FF2B5EF4-FFF2-40B4-BE49-F238E27FC236}">
                <a16:creationId xmlns:a16="http://schemas.microsoft.com/office/drawing/2014/main" id="{8F063B77-67CA-9AED-612F-424520515F32}"/>
              </a:ext>
            </a:extLst>
          </p:cNvPr>
          <p:cNvSpPr>
            <a:spLocks noGrp="1"/>
          </p:cNvSpPr>
          <p:nvPr>
            <p:ph idx="1"/>
          </p:nvPr>
        </p:nvSpPr>
        <p:spPr>
          <a:xfrm>
            <a:off x="837305" y="1480005"/>
            <a:ext cx="5258695" cy="3272087"/>
          </a:xfrm>
        </p:spPr>
        <p:txBody>
          <a:bodyPr>
            <a:noAutofit/>
          </a:bodyPr>
          <a:lstStyle/>
          <a:p>
            <a:r>
              <a:rPr lang="en-US" sz="4000" b="1"/>
              <a:t>Student</a:t>
            </a:r>
          </a:p>
          <a:p>
            <a:pPr lvl="1"/>
            <a:r>
              <a:rPr lang="en-US" sz="3200"/>
              <a:t>Motivation ?</a:t>
            </a:r>
          </a:p>
          <a:p>
            <a:pPr lvl="1"/>
            <a:r>
              <a:rPr lang="en-US" sz="3200" b="1">
                <a:solidFill>
                  <a:srgbClr val="FF0000"/>
                </a:solidFill>
              </a:rPr>
              <a:t>Support ?</a:t>
            </a:r>
          </a:p>
          <a:p>
            <a:pPr lvl="1"/>
            <a:r>
              <a:rPr lang="en-US" sz="3200"/>
              <a:t>Commitment ?</a:t>
            </a:r>
          </a:p>
          <a:p>
            <a:pPr lvl="1"/>
            <a:r>
              <a:rPr lang="en-US" sz="3200"/>
              <a:t>Peer inspiration ?</a:t>
            </a:r>
          </a:p>
          <a:p>
            <a:pPr lvl="1"/>
            <a:r>
              <a:rPr lang="en-US" sz="3200"/>
              <a:t>Advancement ?</a:t>
            </a:r>
          </a:p>
        </p:txBody>
      </p:sp>
      <p:sp>
        <p:nvSpPr>
          <p:cNvPr id="12" name="Content Placeholder 10">
            <a:extLst>
              <a:ext uri="{FF2B5EF4-FFF2-40B4-BE49-F238E27FC236}">
                <a16:creationId xmlns:a16="http://schemas.microsoft.com/office/drawing/2014/main" id="{82C55F7B-7DF8-77B3-0CEC-33B694F6509C}"/>
              </a:ext>
            </a:extLst>
          </p:cNvPr>
          <p:cNvSpPr txBox="1">
            <a:spLocks/>
          </p:cNvSpPr>
          <p:nvPr/>
        </p:nvSpPr>
        <p:spPr>
          <a:xfrm>
            <a:off x="6325732" y="1480005"/>
            <a:ext cx="5210826" cy="3272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a:t>Faculty</a:t>
            </a:r>
          </a:p>
          <a:p>
            <a:pPr lvl="1"/>
            <a:r>
              <a:rPr lang="en-US" sz="3200"/>
              <a:t>Mentoring culture ?</a:t>
            </a:r>
          </a:p>
          <a:p>
            <a:pPr lvl="2"/>
            <a:r>
              <a:rPr lang="en-US" sz="2800"/>
              <a:t>Faculty recruitment ?</a:t>
            </a:r>
          </a:p>
          <a:p>
            <a:pPr lvl="2"/>
            <a:r>
              <a:rPr lang="en-US" sz="2800"/>
              <a:t>Retention ?</a:t>
            </a:r>
          </a:p>
          <a:p>
            <a:pPr lvl="1"/>
            <a:r>
              <a:rPr lang="en-US" sz="3200"/>
              <a:t>Long term commitment ?</a:t>
            </a:r>
          </a:p>
          <a:p>
            <a:pPr lvl="1"/>
            <a:r>
              <a:rPr lang="en-US" sz="3200" b="1">
                <a:solidFill>
                  <a:srgbClr val="FF0000"/>
                </a:solidFill>
              </a:rPr>
              <a:t>Support (reward) ?</a:t>
            </a:r>
          </a:p>
        </p:txBody>
      </p:sp>
      <p:grpSp>
        <p:nvGrpSpPr>
          <p:cNvPr id="22" name="Group 21">
            <a:extLst>
              <a:ext uri="{FF2B5EF4-FFF2-40B4-BE49-F238E27FC236}">
                <a16:creationId xmlns:a16="http://schemas.microsoft.com/office/drawing/2014/main" id="{45EACA77-5D95-DD80-C345-50C9F98B7B46}"/>
              </a:ext>
            </a:extLst>
          </p:cNvPr>
          <p:cNvGrpSpPr/>
          <p:nvPr/>
        </p:nvGrpSpPr>
        <p:grpSpPr>
          <a:xfrm>
            <a:off x="3176026" y="5377995"/>
            <a:ext cx="5427778" cy="707886"/>
            <a:chOff x="2863702" y="4462132"/>
            <a:chExt cx="5967147" cy="877777"/>
          </a:xfrm>
        </p:grpSpPr>
        <p:sp>
          <p:nvSpPr>
            <p:cNvPr id="20" name="Bent-Up Arrow 19">
              <a:extLst>
                <a:ext uri="{FF2B5EF4-FFF2-40B4-BE49-F238E27FC236}">
                  <a16:creationId xmlns:a16="http://schemas.microsoft.com/office/drawing/2014/main" id="{519FB401-04ED-0567-F44C-D58E5A636EE3}"/>
                </a:ext>
              </a:extLst>
            </p:cNvPr>
            <p:cNvSpPr/>
            <p:nvPr/>
          </p:nvSpPr>
          <p:spPr>
            <a:xfrm>
              <a:off x="5598551" y="4462132"/>
              <a:ext cx="3232298" cy="87187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0FB144F0-A794-256F-43EE-D970842D9288}"/>
                </a:ext>
              </a:extLst>
            </p:cNvPr>
            <p:cNvSpPr/>
            <p:nvPr/>
          </p:nvSpPr>
          <p:spPr>
            <a:xfrm flipH="1">
              <a:off x="2863702" y="4468039"/>
              <a:ext cx="3232298" cy="87187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0194C20-5F8A-4779-BAB4-01200F45D456}"/>
              </a:ext>
            </a:extLst>
          </p:cNvPr>
          <p:cNvSpPr txBox="1"/>
          <p:nvPr/>
        </p:nvSpPr>
        <p:spPr>
          <a:xfrm>
            <a:off x="3845369" y="5260770"/>
            <a:ext cx="3985322" cy="646331"/>
          </a:xfrm>
          <a:prstGeom prst="rect">
            <a:avLst/>
          </a:prstGeom>
          <a:noFill/>
        </p:spPr>
        <p:txBody>
          <a:bodyPr wrap="none" rtlCol="0">
            <a:spAutoFit/>
          </a:bodyPr>
          <a:lstStyle/>
          <a:p>
            <a:r>
              <a:rPr lang="en-US" sz="3600"/>
              <a:t>Two-way interaction</a:t>
            </a:r>
          </a:p>
        </p:txBody>
      </p:sp>
    </p:spTree>
    <p:extLst>
      <p:ext uri="{BB962C8B-B14F-4D97-AF65-F5344CB8AC3E}">
        <p14:creationId xmlns:p14="http://schemas.microsoft.com/office/powerpoint/2010/main" val="316345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FCB5-22FB-C807-CBCF-59F052E79F0D}"/>
              </a:ext>
            </a:extLst>
          </p:cNvPr>
          <p:cNvSpPr>
            <a:spLocks noGrp="1"/>
          </p:cNvSpPr>
          <p:nvPr>
            <p:ph type="title"/>
          </p:nvPr>
        </p:nvSpPr>
        <p:spPr>
          <a:xfrm>
            <a:off x="480060" y="148718"/>
            <a:ext cx="11231880" cy="562803"/>
          </a:xfrm>
        </p:spPr>
        <p:txBody>
          <a:bodyPr>
            <a:normAutofit fontScale="90000"/>
          </a:bodyPr>
          <a:lstStyle/>
          <a:p>
            <a:pPr algn="ctr"/>
            <a:r>
              <a:rPr lang="en-US"/>
              <a:t>Flexible and Mixed Mentorship Approach</a:t>
            </a:r>
          </a:p>
        </p:txBody>
      </p:sp>
      <p:sp>
        <p:nvSpPr>
          <p:cNvPr id="3" name="Date Placeholder 2">
            <a:extLst>
              <a:ext uri="{FF2B5EF4-FFF2-40B4-BE49-F238E27FC236}">
                <a16:creationId xmlns:a16="http://schemas.microsoft.com/office/drawing/2014/main" id="{4F7975A7-6563-8DE7-D846-FC0FEB2F3CAC}"/>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34C4A3FF-057C-0AD5-CD98-487B55015A30}"/>
              </a:ext>
            </a:extLst>
          </p:cNvPr>
          <p:cNvSpPr>
            <a:spLocks noGrp="1"/>
          </p:cNvSpPr>
          <p:nvPr>
            <p:ph type="ftr" sz="quarter" idx="11"/>
          </p:nvPr>
        </p:nvSpPr>
        <p:spPr/>
        <p:txBody>
          <a:bodyPr/>
          <a:lstStyle/>
          <a:p>
            <a:r>
              <a:rPr lang="en-US"/>
              <a:t>Exploring Collaboration with MSIs in Nuclear and Particle Physics</a:t>
            </a:r>
          </a:p>
        </p:txBody>
      </p:sp>
      <p:sp>
        <p:nvSpPr>
          <p:cNvPr id="5" name="Slide Number Placeholder 4">
            <a:extLst>
              <a:ext uri="{FF2B5EF4-FFF2-40B4-BE49-F238E27FC236}">
                <a16:creationId xmlns:a16="http://schemas.microsoft.com/office/drawing/2014/main" id="{F12C5F90-16E6-C08B-4844-5E515476DA95}"/>
              </a:ext>
            </a:extLst>
          </p:cNvPr>
          <p:cNvSpPr>
            <a:spLocks noGrp="1"/>
          </p:cNvSpPr>
          <p:nvPr>
            <p:ph type="sldNum" sz="quarter" idx="12"/>
          </p:nvPr>
        </p:nvSpPr>
        <p:spPr/>
        <p:txBody>
          <a:bodyPr/>
          <a:lstStyle/>
          <a:p>
            <a:fld id="{E99EAE7B-C2AC-C040-9FDF-E896C5897032}" type="slidenum">
              <a:rPr lang="en-US" smtClean="0"/>
              <a:t>14</a:t>
            </a:fld>
            <a:endParaRPr lang="en-US"/>
          </a:p>
        </p:txBody>
      </p:sp>
      <p:pic>
        <p:nvPicPr>
          <p:cNvPr id="6" name="Picture 5">
            <a:extLst>
              <a:ext uri="{FF2B5EF4-FFF2-40B4-BE49-F238E27FC236}">
                <a16:creationId xmlns:a16="http://schemas.microsoft.com/office/drawing/2014/main" id="{6D9D10F2-FCA2-9639-C0DE-DDCD7F73AC15}"/>
              </a:ext>
            </a:extLst>
          </p:cNvPr>
          <p:cNvPicPr>
            <a:picLocks noChangeAspect="1"/>
          </p:cNvPicPr>
          <p:nvPr/>
        </p:nvPicPr>
        <p:blipFill>
          <a:blip r:embed="rId3"/>
          <a:stretch>
            <a:fillRect/>
          </a:stretch>
        </p:blipFill>
        <p:spPr>
          <a:xfrm>
            <a:off x="6726283" y="1599584"/>
            <a:ext cx="4874024" cy="4788516"/>
          </a:xfrm>
          <a:prstGeom prst="rect">
            <a:avLst/>
          </a:prstGeom>
        </p:spPr>
      </p:pic>
      <p:pic>
        <p:nvPicPr>
          <p:cNvPr id="8" name="Picture 7" descr="Two men standing in front of a large machine&#10;&#10;Description automatically generated">
            <a:extLst>
              <a:ext uri="{FF2B5EF4-FFF2-40B4-BE49-F238E27FC236}">
                <a16:creationId xmlns:a16="http://schemas.microsoft.com/office/drawing/2014/main" id="{C2725568-1768-5990-BBE6-739293825A1C}"/>
              </a:ext>
            </a:extLst>
          </p:cNvPr>
          <p:cNvPicPr>
            <a:picLocks noChangeAspect="1"/>
          </p:cNvPicPr>
          <p:nvPr/>
        </p:nvPicPr>
        <p:blipFill>
          <a:blip r:embed="rId4"/>
          <a:stretch>
            <a:fillRect/>
          </a:stretch>
        </p:blipFill>
        <p:spPr>
          <a:xfrm>
            <a:off x="3309127" y="1927276"/>
            <a:ext cx="3212593" cy="4460824"/>
          </a:xfrm>
          <a:prstGeom prst="rect">
            <a:avLst/>
          </a:prstGeom>
        </p:spPr>
        <p:style>
          <a:lnRef idx="3">
            <a:schemeClr val="lt1"/>
          </a:lnRef>
          <a:fillRef idx="1">
            <a:schemeClr val="accent3"/>
          </a:fillRef>
          <a:effectRef idx="1">
            <a:schemeClr val="accent3"/>
          </a:effectRef>
          <a:fontRef idx="minor">
            <a:schemeClr val="lt1"/>
          </a:fontRef>
        </p:style>
      </p:pic>
      <p:grpSp>
        <p:nvGrpSpPr>
          <p:cNvPr id="20" name="Group 19">
            <a:extLst>
              <a:ext uri="{FF2B5EF4-FFF2-40B4-BE49-F238E27FC236}">
                <a16:creationId xmlns:a16="http://schemas.microsoft.com/office/drawing/2014/main" id="{7DBB51E5-9A6B-6B6F-CACF-433B4A9ECC40}"/>
              </a:ext>
            </a:extLst>
          </p:cNvPr>
          <p:cNvGrpSpPr/>
          <p:nvPr/>
        </p:nvGrpSpPr>
        <p:grpSpPr>
          <a:xfrm>
            <a:off x="4312268" y="2071347"/>
            <a:ext cx="5809486" cy="4333868"/>
            <a:chOff x="4312268" y="2071347"/>
            <a:chExt cx="5809486" cy="4333868"/>
          </a:xfrm>
        </p:grpSpPr>
        <p:sp>
          <p:nvSpPr>
            <p:cNvPr id="9" name="TextBox 8">
              <a:extLst>
                <a:ext uri="{FF2B5EF4-FFF2-40B4-BE49-F238E27FC236}">
                  <a16:creationId xmlns:a16="http://schemas.microsoft.com/office/drawing/2014/main" id="{13A1AD01-8E18-B9F8-55BE-5FF2040EE35B}"/>
                </a:ext>
              </a:extLst>
            </p:cNvPr>
            <p:cNvSpPr txBox="1"/>
            <p:nvPr/>
          </p:nvSpPr>
          <p:spPr>
            <a:xfrm>
              <a:off x="4312268" y="2071347"/>
              <a:ext cx="2011679"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a:solidFill>
                    <a:srgbClr val="FFFF00"/>
                  </a:solidFill>
                </a:rPr>
                <a:t>Summer 2022</a:t>
              </a:r>
            </a:p>
          </p:txBody>
        </p:sp>
        <p:sp>
          <p:nvSpPr>
            <p:cNvPr id="10" name="Frame 9">
              <a:extLst>
                <a:ext uri="{FF2B5EF4-FFF2-40B4-BE49-F238E27FC236}">
                  <a16:creationId xmlns:a16="http://schemas.microsoft.com/office/drawing/2014/main" id="{BDB11B1B-3772-E382-0209-535DFED8EF4C}"/>
                </a:ext>
              </a:extLst>
            </p:cNvPr>
            <p:cNvSpPr/>
            <p:nvPr/>
          </p:nvSpPr>
          <p:spPr>
            <a:xfrm>
              <a:off x="6700239" y="2667823"/>
              <a:ext cx="1112792" cy="3737392"/>
            </a:xfrm>
            <a:prstGeom prst="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33132FB1-C4C3-2AED-D204-25FEDDA4CC3A}"/>
                </a:ext>
              </a:extLst>
            </p:cNvPr>
            <p:cNvSpPr txBox="1"/>
            <p:nvPr/>
          </p:nvSpPr>
          <p:spPr>
            <a:xfrm>
              <a:off x="8110075" y="5713187"/>
              <a:ext cx="2011679"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a:solidFill>
                    <a:srgbClr val="FFFF00"/>
                  </a:solidFill>
                </a:rPr>
                <a:t>Summer 2023</a:t>
              </a:r>
            </a:p>
          </p:txBody>
        </p:sp>
      </p:grpSp>
      <p:sp>
        <p:nvSpPr>
          <p:cNvPr id="16" name="TextBox 15">
            <a:extLst>
              <a:ext uri="{FF2B5EF4-FFF2-40B4-BE49-F238E27FC236}">
                <a16:creationId xmlns:a16="http://schemas.microsoft.com/office/drawing/2014/main" id="{4DAD8DB4-ED86-3845-5932-7F9BC9948758}"/>
              </a:ext>
            </a:extLst>
          </p:cNvPr>
          <p:cNvSpPr txBox="1"/>
          <p:nvPr/>
        </p:nvSpPr>
        <p:spPr>
          <a:xfrm>
            <a:off x="3118567" y="751472"/>
            <a:ext cx="8593373" cy="830997"/>
          </a:xfrm>
          <a:prstGeom prst="rect">
            <a:avLst/>
          </a:prstGeom>
          <a:noFill/>
        </p:spPr>
        <p:txBody>
          <a:bodyPr wrap="square" rtlCol="0">
            <a:spAutoFit/>
          </a:bodyPr>
          <a:lstStyle/>
          <a:p>
            <a:r>
              <a:rPr lang="en-US" sz="2400"/>
              <a:t>Our postdoc, </a:t>
            </a:r>
            <a:r>
              <a:rPr lang="en-US" sz="2400" b="1">
                <a:solidFill>
                  <a:srgbClr val="0432FF"/>
                </a:solidFill>
              </a:rPr>
              <a:t>Virginia Bailey</a:t>
            </a:r>
            <a:r>
              <a:rPr lang="en-US" sz="2400"/>
              <a:t>, played a critical role for mentoring undergraduate students, especially when they are at BNL  </a:t>
            </a:r>
          </a:p>
        </p:txBody>
      </p:sp>
      <p:graphicFrame>
        <p:nvGraphicFramePr>
          <p:cNvPr id="19" name="Diagram 18">
            <a:extLst>
              <a:ext uri="{FF2B5EF4-FFF2-40B4-BE49-F238E27FC236}">
                <a16:creationId xmlns:a16="http://schemas.microsoft.com/office/drawing/2014/main" id="{E559E60E-158B-16B5-0F42-DFC18F9D71A8}"/>
              </a:ext>
            </a:extLst>
          </p:cNvPr>
          <p:cNvGraphicFramePr/>
          <p:nvPr>
            <p:extLst>
              <p:ext uri="{D42A27DB-BD31-4B8C-83A1-F6EECF244321}">
                <p14:modId xmlns:p14="http://schemas.microsoft.com/office/powerpoint/2010/main" val="1269480384"/>
              </p:ext>
            </p:extLst>
          </p:nvPr>
        </p:nvGraphicFramePr>
        <p:xfrm>
          <a:off x="291875" y="937036"/>
          <a:ext cx="254184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38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2237-3FBE-4101-4701-11675F18B5A4}"/>
              </a:ext>
            </a:extLst>
          </p:cNvPr>
          <p:cNvSpPr>
            <a:spLocks noGrp="1"/>
          </p:cNvSpPr>
          <p:nvPr>
            <p:ph type="title"/>
          </p:nvPr>
        </p:nvSpPr>
        <p:spPr>
          <a:xfrm>
            <a:off x="838200" y="53113"/>
            <a:ext cx="10515600" cy="932047"/>
          </a:xfrm>
        </p:spPr>
        <p:txBody>
          <a:bodyPr/>
          <a:lstStyle/>
          <a:p>
            <a:pPr algn="ctr"/>
            <a:r>
              <a:rPr lang="en-US"/>
              <a:t>Community effort at a broad level</a:t>
            </a:r>
          </a:p>
        </p:txBody>
      </p:sp>
      <p:sp>
        <p:nvSpPr>
          <p:cNvPr id="3" name="Date Placeholder 2">
            <a:extLst>
              <a:ext uri="{FF2B5EF4-FFF2-40B4-BE49-F238E27FC236}">
                <a16:creationId xmlns:a16="http://schemas.microsoft.com/office/drawing/2014/main" id="{22385FC9-2B99-B741-A14A-697E03C82181}"/>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DD986BCB-4D72-C814-C87E-D4D4A01DF4E7}"/>
              </a:ext>
            </a:extLst>
          </p:cNvPr>
          <p:cNvSpPr>
            <a:spLocks noGrp="1"/>
          </p:cNvSpPr>
          <p:nvPr>
            <p:ph type="ftr" sz="quarter" idx="11"/>
          </p:nvPr>
        </p:nvSpPr>
        <p:spPr/>
        <p:txBody>
          <a:bodyPr/>
          <a:lstStyle/>
          <a:p>
            <a:r>
              <a:rPr lang="en-US"/>
              <a:t>Exploring Collaboration with MSIs in Nuclear and Particle Physics</a:t>
            </a:r>
          </a:p>
        </p:txBody>
      </p:sp>
      <p:sp>
        <p:nvSpPr>
          <p:cNvPr id="5" name="Slide Number Placeholder 4">
            <a:extLst>
              <a:ext uri="{FF2B5EF4-FFF2-40B4-BE49-F238E27FC236}">
                <a16:creationId xmlns:a16="http://schemas.microsoft.com/office/drawing/2014/main" id="{92A4061D-EE32-8484-B2A6-CA38BAA63A8A}"/>
              </a:ext>
            </a:extLst>
          </p:cNvPr>
          <p:cNvSpPr>
            <a:spLocks noGrp="1"/>
          </p:cNvSpPr>
          <p:nvPr>
            <p:ph type="sldNum" sz="quarter" idx="12"/>
          </p:nvPr>
        </p:nvSpPr>
        <p:spPr/>
        <p:txBody>
          <a:bodyPr/>
          <a:lstStyle/>
          <a:p>
            <a:fld id="{E99EAE7B-C2AC-C040-9FDF-E896C5897032}" type="slidenum">
              <a:rPr lang="en-US" smtClean="0"/>
              <a:t>15</a:t>
            </a:fld>
            <a:endParaRPr lang="en-US"/>
          </a:p>
        </p:txBody>
      </p:sp>
      <p:graphicFrame>
        <p:nvGraphicFramePr>
          <p:cNvPr id="9" name="Diagram 8">
            <a:extLst>
              <a:ext uri="{FF2B5EF4-FFF2-40B4-BE49-F238E27FC236}">
                <a16:creationId xmlns:a16="http://schemas.microsoft.com/office/drawing/2014/main" id="{820647F4-C48C-D616-13F2-9908268B4591}"/>
              </a:ext>
            </a:extLst>
          </p:cNvPr>
          <p:cNvGraphicFramePr/>
          <p:nvPr>
            <p:extLst>
              <p:ext uri="{D42A27DB-BD31-4B8C-83A1-F6EECF244321}">
                <p14:modId xmlns:p14="http://schemas.microsoft.com/office/powerpoint/2010/main" val="2396667336"/>
              </p:ext>
            </p:extLst>
          </p:nvPr>
        </p:nvGraphicFramePr>
        <p:xfrm>
          <a:off x="446567" y="985160"/>
          <a:ext cx="11121655" cy="5153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triped Right Arrow 9">
            <a:extLst>
              <a:ext uri="{FF2B5EF4-FFF2-40B4-BE49-F238E27FC236}">
                <a16:creationId xmlns:a16="http://schemas.microsoft.com/office/drawing/2014/main" id="{541C0490-C205-1A28-866A-B37113E5E722}"/>
              </a:ext>
            </a:extLst>
          </p:cNvPr>
          <p:cNvSpPr/>
          <p:nvPr/>
        </p:nvSpPr>
        <p:spPr>
          <a:xfrm rot="8145117">
            <a:off x="3870251" y="1892596"/>
            <a:ext cx="637953" cy="467832"/>
          </a:xfrm>
          <a:prstGeom prst="strip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a:extLst>
              <a:ext uri="{FF2B5EF4-FFF2-40B4-BE49-F238E27FC236}">
                <a16:creationId xmlns:a16="http://schemas.microsoft.com/office/drawing/2014/main" id="{04DADFED-2140-27AA-FF3B-B9CB2B68C5AF}"/>
              </a:ext>
            </a:extLst>
          </p:cNvPr>
          <p:cNvSpPr/>
          <p:nvPr/>
        </p:nvSpPr>
        <p:spPr>
          <a:xfrm rot="12758458">
            <a:off x="7445895" y="1715269"/>
            <a:ext cx="637953" cy="467832"/>
          </a:xfrm>
          <a:prstGeom prst="strip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riped Right Arrow 11">
            <a:extLst>
              <a:ext uri="{FF2B5EF4-FFF2-40B4-BE49-F238E27FC236}">
                <a16:creationId xmlns:a16="http://schemas.microsoft.com/office/drawing/2014/main" id="{C2FFA4B5-C28F-1967-868F-953BA0856555}"/>
              </a:ext>
            </a:extLst>
          </p:cNvPr>
          <p:cNvSpPr/>
          <p:nvPr/>
        </p:nvSpPr>
        <p:spPr>
          <a:xfrm>
            <a:off x="5777024" y="4579088"/>
            <a:ext cx="637953" cy="467832"/>
          </a:xfrm>
          <a:prstGeom prst="strip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riped Right Arrow 12">
            <a:extLst>
              <a:ext uri="{FF2B5EF4-FFF2-40B4-BE49-F238E27FC236}">
                <a16:creationId xmlns:a16="http://schemas.microsoft.com/office/drawing/2014/main" id="{5E636470-561B-0BB8-436F-B9F28937299E}"/>
              </a:ext>
            </a:extLst>
          </p:cNvPr>
          <p:cNvSpPr/>
          <p:nvPr/>
        </p:nvSpPr>
        <p:spPr>
          <a:xfrm rot="2687272">
            <a:off x="3478541" y="4345173"/>
            <a:ext cx="637953" cy="467832"/>
          </a:xfrm>
          <a:prstGeom prst="strip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riped Right Arrow 13">
            <a:extLst>
              <a:ext uri="{FF2B5EF4-FFF2-40B4-BE49-F238E27FC236}">
                <a16:creationId xmlns:a16="http://schemas.microsoft.com/office/drawing/2014/main" id="{F91D0E93-A72C-EA60-0D13-FB359FB83975}"/>
              </a:ext>
            </a:extLst>
          </p:cNvPr>
          <p:cNvSpPr/>
          <p:nvPr/>
        </p:nvSpPr>
        <p:spPr>
          <a:xfrm rot="18111016">
            <a:off x="8164570" y="4288388"/>
            <a:ext cx="637953" cy="502813"/>
          </a:xfrm>
          <a:prstGeom prst="strip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43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FBCF-989E-DF19-08DB-A8FF5E89BF7B}"/>
              </a:ext>
            </a:extLst>
          </p:cNvPr>
          <p:cNvSpPr>
            <a:spLocks noGrp="1"/>
          </p:cNvSpPr>
          <p:nvPr>
            <p:ph type="title"/>
          </p:nvPr>
        </p:nvSpPr>
        <p:spPr>
          <a:xfrm>
            <a:off x="838200" y="114057"/>
            <a:ext cx="10515600" cy="928686"/>
          </a:xfrm>
        </p:spPr>
        <p:txBody>
          <a:bodyPr/>
          <a:lstStyle/>
          <a:p>
            <a:r>
              <a:rPr lang="en-US"/>
              <a:t>Working at BNL and with BNL</a:t>
            </a:r>
          </a:p>
        </p:txBody>
      </p:sp>
      <p:sp>
        <p:nvSpPr>
          <p:cNvPr id="3" name="Content Placeholder 2">
            <a:extLst>
              <a:ext uri="{FF2B5EF4-FFF2-40B4-BE49-F238E27FC236}">
                <a16:creationId xmlns:a16="http://schemas.microsoft.com/office/drawing/2014/main" id="{3EB7A71E-AD8E-BA6B-4644-17A9E536F60F}"/>
              </a:ext>
            </a:extLst>
          </p:cNvPr>
          <p:cNvSpPr>
            <a:spLocks noGrp="1"/>
          </p:cNvSpPr>
          <p:nvPr>
            <p:ph idx="1"/>
          </p:nvPr>
        </p:nvSpPr>
        <p:spPr>
          <a:xfrm>
            <a:off x="304800" y="1042744"/>
            <a:ext cx="11535508" cy="5147041"/>
          </a:xfrm>
        </p:spPr>
        <p:txBody>
          <a:bodyPr>
            <a:normAutofit lnSpcReduction="10000"/>
          </a:bodyPr>
          <a:lstStyle/>
          <a:p>
            <a:r>
              <a:rPr lang="en-US"/>
              <a:t>We have a wide range of research activities for our students. PHENIX, </a:t>
            </a:r>
            <a:r>
              <a:rPr lang="en-US" err="1"/>
              <a:t>sPHENIX</a:t>
            </a:r>
            <a:r>
              <a:rPr lang="en-US"/>
              <a:t> and EIC experiments are the great projects for students to get involved. We had two undergraduate students at BNL last summer and have two this year. The DOE traineeship grant was extremely helpful.</a:t>
            </a:r>
          </a:p>
          <a:p>
            <a:r>
              <a:rPr lang="en-US"/>
              <a:t>At GSU, students could either learn to analyze </a:t>
            </a:r>
            <a:r>
              <a:rPr lang="en-US" err="1"/>
              <a:t>sPHENIX</a:t>
            </a:r>
            <a:r>
              <a:rPr lang="en-US"/>
              <a:t> data and/or involve in detector development for EIC. </a:t>
            </a:r>
          </a:p>
          <a:p>
            <a:r>
              <a:rPr lang="en-US"/>
              <a:t>GSU group is developing a global network of portable and low-cost cosmic ray muon detectors for monitoring the dynamic changes in space and terrestrial weather. A very interesting application of nuclear science. This has been a great project for students to get involved with different background and skill levels. We could collaborate with experts in atmospheric studies to explore new tools to monitor the changes in atmosphere in large scale, as an example. We would certainly like to get help from experts at BNL to improve our detector design. </a:t>
            </a:r>
          </a:p>
          <a:p>
            <a:endParaRPr lang="en-US"/>
          </a:p>
          <a:p>
            <a:endParaRPr lang="en-US"/>
          </a:p>
        </p:txBody>
      </p:sp>
      <p:sp>
        <p:nvSpPr>
          <p:cNvPr id="4" name="Date Placeholder 3">
            <a:extLst>
              <a:ext uri="{FF2B5EF4-FFF2-40B4-BE49-F238E27FC236}">
                <a16:creationId xmlns:a16="http://schemas.microsoft.com/office/drawing/2014/main" id="{71B56105-1058-B2CC-7F3B-08EB106DC22C}"/>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FC82EEF7-27E1-6272-B3F2-ED6ED86D2C5D}"/>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F2F016A0-5C5C-92BB-2196-621079EE2BCF}"/>
              </a:ext>
            </a:extLst>
          </p:cNvPr>
          <p:cNvSpPr>
            <a:spLocks noGrp="1"/>
          </p:cNvSpPr>
          <p:nvPr>
            <p:ph type="sldNum" sz="quarter" idx="12"/>
          </p:nvPr>
        </p:nvSpPr>
        <p:spPr/>
        <p:txBody>
          <a:bodyPr/>
          <a:lstStyle/>
          <a:p>
            <a:fld id="{E99EAE7B-C2AC-C040-9FDF-E896C5897032}" type="slidenum">
              <a:rPr lang="en-US" smtClean="0"/>
              <a:t>16</a:t>
            </a:fld>
            <a:endParaRPr lang="en-US"/>
          </a:p>
        </p:txBody>
      </p:sp>
    </p:spTree>
    <p:extLst>
      <p:ext uri="{BB962C8B-B14F-4D97-AF65-F5344CB8AC3E}">
        <p14:creationId xmlns:p14="http://schemas.microsoft.com/office/powerpoint/2010/main" val="159205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414BAB-FD95-B252-86C9-6B3379A4A0ED}"/>
              </a:ext>
            </a:extLst>
          </p:cNvPr>
          <p:cNvSpPr>
            <a:spLocks noGrp="1"/>
          </p:cNvSpPr>
          <p:nvPr>
            <p:ph type="title"/>
          </p:nvPr>
        </p:nvSpPr>
        <p:spPr/>
        <p:txBody>
          <a:bodyPr/>
          <a:lstStyle/>
          <a:p>
            <a:r>
              <a:rPr lang="en-US"/>
              <a:t>Thank you</a:t>
            </a:r>
          </a:p>
        </p:txBody>
      </p:sp>
      <p:sp>
        <p:nvSpPr>
          <p:cNvPr id="8" name="Text Placeholder 7">
            <a:extLst>
              <a:ext uri="{FF2B5EF4-FFF2-40B4-BE49-F238E27FC236}">
                <a16:creationId xmlns:a16="http://schemas.microsoft.com/office/drawing/2014/main" id="{44CFACB5-54FB-E98A-2F68-0769E94F167E}"/>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567FE14D-2BC4-F432-DE36-A279E73922FA}"/>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D89544BA-FF90-15D3-4F55-4A7715D02DFC}"/>
              </a:ext>
            </a:extLst>
          </p:cNvPr>
          <p:cNvSpPr>
            <a:spLocks noGrp="1"/>
          </p:cNvSpPr>
          <p:nvPr>
            <p:ph type="ftr" sz="quarter" idx="11"/>
          </p:nvPr>
        </p:nvSpPr>
        <p:spPr/>
        <p:txBody>
          <a:bodyPr/>
          <a:lstStyle/>
          <a:p>
            <a:r>
              <a:rPr lang="en-US"/>
              <a:t>Exploring Collaboration with MSIs in Nuclear and Particle Physics</a:t>
            </a:r>
          </a:p>
        </p:txBody>
      </p:sp>
      <p:sp>
        <p:nvSpPr>
          <p:cNvPr id="4" name="Slide Number Placeholder 3">
            <a:extLst>
              <a:ext uri="{FF2B5EF4-FFF2-40B4-BE49-F238E27FC236}">
                <a16:creationId xmlns:a16="http://schemas.microsoft.com/office/drawing/2014/main" id="{9C5EA023-AC8B-0CA5-D2FF-43FBE1973114}"/>
              </a:ext>
            </a:extLst>
          </p:cNvPr>
          <p:cNvSpPr>
            <a:spLocks noGrp="1"/>
          </p:cNvSpPr>
          <p:nvPr>
            <p:ph type="sldNum" sz="quarter" idx="12"/>
          </p:nvPr>
        </p:nvSpPr>
        <p:spPr/>
        <p:txBody>
          <a:bodyPr/>
          <a:lstStyle/>
          <a:p>
            <a:fld id="{E99EAE7B-C2AC-C040-9FDF-E896C5897032}" type="slidenum">
              <a:rPr lang="en-US" smtClean="0"/>
              <a:t>17</a:t>
            </a:fld>
            <a:endParaRPr lang="en-US"/>
          </a:p>
        </p:txBody>
      </p:sp>
    </p:spTree>
    <p:extLst>
      <p:ext uri="{BB962C8B-B14F-4D97-AF65-F5344CB8AC3E}">
        <p14:creationId xmlns:p14="http://schemas.microsoft.com/office/powerpoint/2010/main" val="114147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0744-A212-8572-2F95-B8959FE252C3}"/>
              </a:ext>
            </a:extLst>
          </p:cNvPr>
          <p:cNvSpPr>
            <a:spLocks noGrp="1"/>
          </p:cNvSpPr>
          <p:nvPr>
            <p:ph type="title"/>
          </p:nvPr>
        </p:nvSpPr>
        <p:spPr>
          <a:xfrm>
            <a:off x="384048" y="1"/>
            <a:ext cx="11448288" cy="694944"/>
          </a:xfrm>
        </p:spPr>
        <p:txBody>
          <a:bodyPr>
            <a:normAutofit/>
          </a:bodyPr>
          <a:lstStyle/>
          <a:p>
            <a:r>
              <a:rPr lang="en-US"/>
              <a:t>About GSU</a:t>
            </a:r>
          </a:p>
        </p:txBody>
      </p:sp>
      <p:sp>
        <p:nvSpPr>
          <p:cNvPr id="3" name="Content Placeholder 2">
            <a:extLst>
              <a:ext uri="{FF2B5EF4-FFF2-40B4-BE49-F238E27FC236}">
                <a16:creationId xmlns:a16="http://schemas.microsoft.com/office/drawing/2014/main" id="{D6537E1A-B8D1-B1F1-3ECD-80EC649F21F7}"/>
              </a:ext>
            </a:extLst>
          </p:cNvPr>
          <p:cNvSpPr>
            <a:spLocks noGrp="1"/>
          </p:cNvSpPr>
          <p:nvPr>
            <p:ph idx="1"/>
          </p:nvPr>
        </p:nvSpPr>
        <p:spPr>
          <a:xfrm>
            <a:off x="170688" y="694944"/>
            <a:ext cx="11850624" cy="5632703"/>
          </a:xfrm>
        </p:spPr>
        <p:txBody>
          <a:bodyPr>
            <a:noAutofit/>
          </a:bodyPr>
          <a:lstStyle/>
          <a:p>
            <a:pPr algn="l"/>
            <a:r>
              <a:rPr lang="en-US" sz="1800" b="0" i="0">
                <a:effectLst/>
                <a:latin typeface="Söhne"/>
              </a:rPr>
              <a:t>Georgia State University (GSU) is a public research university located in downtown Atlanta, Georgia, United States. It was founded in 1913 as the Georgia School of Techno-Mechanical Arts, and over the years, it has grown and evolved into a comprehensive university offering a wide range of academic programs.</a:t>
            </a:r>
          </a:p>
          <a:p>
            <a:pPr algn="l"/>
            <a:r>
              <a:rPr lang="en-US" sz="1800" b="0" i="0">
                <a:effectLst/>
                <a:latin typeface="Söhne"/>
              </a:rPr>
              <a:t>GSU is known for its urban campus, diverse student body, and strong emphasis on research and community engagement. The university offers more than 250 undergraduate and graduate degree programs across various disciplines, including business, arts and sciences, education, health sciences, law, and more. It is organized into 10 colleges and schools, including the J. Mack Robinson College of Business, College of Arts and Sciences, College of Education and Human Development, College of Law, and College of Health and Human Sciences.</a:t>
            </a:r>
          </a:p>
          <a:p>
            <a:pPr algn="l"/>
            <a:r>
              <a:rPr lang="en-US" sz="1800" b="0" i="0">
                <a:effectLst/>
                <a:latin typeface="Söhne"/>
              </a:rPr>
              <a:t>The university is committed to providing a high-quality education to its students and has a reputation for innovation in teaching and learning. It is recognized for its programs in business, law, public health, social sciences, and computer science, among others. GSU is also known for its strong research initiatives and has received significant funding for various research projects.</a:t>
            </a:r>
          </a:p>
          <a:p>
            <a:pPr algn="l"/>
            <a:r>
              <a:rPr lang="en-US" sz="1800" b="0" i="0">
                <a:effectLst/>
                <a:latin typeface="Söhne"/>
              </a:rPr>
              <a:t>In recent years, Georgia State University has made significant strides in improving its graduation rates and student success. It has implemented programs and initiatives aimed at supporting student retention and completion, particularly for students from diverse backgrounds and low-income families.</a:t>
            </a:r>
          </a:p>
          <a:p>
            <a:pPr algn="l"/>
            <a:r>
              <a:rPr lang="en-US" sz="1800" b="0" i="0">
                <a:effectLst/>
                <a:latin typeface="Söhne"/>
              </a:rPr>
              <a:t>As a leading urban institution, GSU is closely connected to the city of Atlanta and offers numerous opportunities for internships, experiential learning, and community involvement. The university's location provides students with access to cultural institutions, businesses, and organizations in the heart of the city.</a:t>
            </a:r>
          </a:p>
          <a:p>
            <a:pPr algn="l"/>
            <a:r>
              <a:rPr lang="en-US" sz="1800" b="0" i="0">
                <a:effectLst/>
                <a:latin typeface="Söhne"/>
              </a:rPr>
              <a:t>Overall, Georgia State University is a dynamic and vibrant institution that combines academic excellence, research, and community engagement to prepare students for success in their chosen fields.</a:t>
            </a:r>
          </a:p>
        </p:txBody>
      </p:sp>
      <p:sp>
        <p:nvSpPr>
          <p:cNvPr id="4" name="Date Placeholder 3">
            <a:extLst>
              <a:ext uri="{FF2B5EF4-FFF2-40B4-BE49-F238E27FC236}">
                <a16:creationId xmlns:a16="http://schemas.microsoft.com/office/drawing/2014/main" id="{FE2366EE-B615-85D7-2092-B48B94E1C1B7}"/>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CB01F72E-CB86-4B0C-478A-2F103739F324}"/>
              </a:ext>
            </a:extLst>
          </p:cNvPr>
          <p:cNvSpPr>
            <a:spLocks noGrp="1"/>
          </p:cNvSpPr>
          <p:nvPr>
            <p:ph type="ftr" sz="quarter" idx="11"/>
          </p:nvPr>
        </p:nvSpPr>
        <p:spPr/>
        <p:txBody>
          <a:bodyPr/>
          <a:lstStyle/>
          <a:p>
            <a:r>
              <a:rPr lang="en-US"/>
              <a:t>Exploring Collaboration with MSIs in Nuclear and Particle Physics</a:t>
            </a:r>
          </a:p>
        </p:txBody>
      </p:sp>
      <p:sp>
        <p:nvSpPr>
          <p:cNvPr id="6" name="Slide Number Placeholder 5">
            <a:extLst>
              <a:ext uri="{FF2B5EF4-FFF2-40B4-BE49-F238E27FC236}">
                <a16:creationId xmlns:a16="http://schemas.microsoft.com/office/drawing/2014/main" id="{39BA19A9-71AA-53E1-9753-1C7ED892E408}"/>
              </a:ext>
            </a:extLst>
          </p:cNvPr>
          <p:cNvSpPr>
            <a:spLocks noGrp="1"/>
          </p:cNvSpPr>
          <p:nvPr>
            <p:ph type="sldNum" sz="quarter" idx="12"/>
          </p:nvPr>
        </p:nvSpPr>
        <p:spPr/>
        <p:txBody>
          <a:bodyPr/>
          <a:lstStyle/>
          <a:p>
            <a:fld id="{E99EAE7B-C2AC-C040-9FDF-E896C5897032}" type="slidenum">
              <a:rPr lang="en-US" smtClean="0"/>
              <a:t>18</a:t>
            </a:fld>
            <a:endParaRPr lang="en-US"/>
          </a:p>
        </p:txBody>
      </p:sp>
    </p:spTree>
    <p:extLst>
      <p:ext uri="{BB962C8B-B14F-4D97-AF65-F5344CB8AC3E}">
        <p14:creationId xmlns:p14="http://schemas.microsoft.com/office/powerpoint/2010/main" val="2357898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DABB7-E914-DD2C-BE1A-EDF8D377B9D6}"/>
              </a:ext>
            </a:extLst>
          </p:cNvPr>
          <p:cNvSpPr>
            <a:spLocks noGrp="1"/>
          </p:cNvSpPr>
          <p:nvPr>
            <p:ph type="title"/>
          </p:nvPr>
        </p:nvSpPr>
        <p:spPr>
          <a:xfrm>
            <a:off x="838200" y="365125"/>
            <a:ext cx="10515600" cy="1325563"/>
          </a:xfrm>
        </p:spPr>
        <p:txBody>
          <a:bodyPr>
            <a:normAutofit/>
          </a:bodyPr>
          <a:lstStyle/>
          <a:p>
            <a:r>
              <a:rPr lang="en-US" sz="5400"/>
              <a:t>Outline</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2F30AAFE-3BA3-5A96-3C07-D30447D3B550}"/>
              </a:ext>
            </a:extLst>
          </p:cNvPr>
          <p:cNvSpPr>
            <a:spLocks noGrp="1"/>
          </p:cNvSpPr>
          <p:nvPr>
            <p:ph idx="1"/>
          </p:nvPr>
        </p:nvSpPr>
        <p:spPr>
          <a:xfrm>
            <a:off x="836676" y="2248260"/>
            <a:ext cx="10515600" cy="3545544"/>
          </a:xfrm>
        </p:spPr>
        <p:txBody>
          <a:bodyPr>
            <a:normAutofit/>
          </a:bodyPr>
          <a:lstStyle/>
          <a:p>
            <a:pPr marL="457200" marR="0" indent="-228600">
              <a:spcAft>
                <a:spcPts val="0"/>
              </a:spcAft>
            </a:pPr>
            <a:r>
              <a:rPr lang="en-US" sz="4400" b="0" i="0" u="none" strike="noStrike">
                <a:effectLst/>
                <a:latin typeface="Times New Roman" panose="02020603050405020304" pitchFamily="18" charset="0"/>
              </a:rPr>
              <a:t>Georgia State University (GSU)</a:t>
            </a:r>
            <a:endParaRPr lang="en-US" sz="4400">
              <a:latin typeface="Calibri" panose="020F0502020204030204" pitchFamily="34" charset="0"/>
            </a:endParaRPr>
          </a:p>
          <a:p>
            <a:pPr marL="457200" marR="0" indent="-228600">
              <a:spcAft>
                <a:spcPts val="0"/>
              </a:spcAft>
            </a:pPr>
            <a:r>
              <a:rPr lang="en-US" sz="4400" b="0" i="0" u="none" strike="noStrike">
                <a:effectLst/>
                <a:latin typeface="Times New Roman" panose="02020603050405020304" pitchFamily="18" charset="0"/>
              </a:rPr>
              <a:t>Nuclear Physics Group</a:t>
            </a:r>
          </a:p>
          <a:p>
            <a:pPr marL="457200" marR="0" indent="-228600">
              <a:spcAft>
                <a:spcPts val="0"/>
              </a:spcAft>
            </a:pPr>
            <a:r>
              <a:rPr lang="en-US" sz="4400" b="0" i="0" u="none" strike="noStrike">
                <a:effectLst/>
                <a:latin typeface="Times New Roman" panose="02020603050405020304" pitchFamily="18" charset="0"/>
              </a:rPr>
              <a:t>Research </a:t>
            </a:r>
            <a:r>
              <a:rPr lang="en-US" sz="4400">
                <a:latin typeface="Times New Roman" panose="02020603050405020304" pitchFamily="18" charset="0"/>
              </a:rPr>
              <a:t>projects</a:t>
            </a:r>
            <a:r>
              <a:rPr lang="en-US" sz="4400" b="0" i="0" u="none" strike="noStrike">
                <a:effectLst/>
                <a:latin typeface="Times New Roman" panose="02020603050405020304" pitchFamily="18" charset="0"/>
              </a:rPr>
              <a:t> for students</a:t>
            </a:r>
            <a:endParaRPr lang="en-US" sz="4400" b="0" i="0" u="none" strike="noStrike">
              <a:effectLst/>
              <a:latin typeface="Calibri" panose="020F0502020204030204" pitchFamily="34" charset="0"/>
            </a:endParaRPr>
          </a:p>
          <a:p>
            <a:pPr marL="457200" marR="0" indent="-228600">
              <a:spcAft>
                <a:spcPts val="0"/>
              </a:spcAft>
            </a:pPr>
            <a:r>
              <a:rPr lang="en-US" sz="4400" b="0" i="0" u="none" strike="noStrike">
                <a:effectLst/>
                <a:latin typeface="Times New Roman" panose="02020603050405020304" pitchFamily="18" charset="0"/>
              </a:rPr>
              <a:t>Challenges and opportunities</a:t>
            </a:r>
            <a:endParaRPr lang="en-US" sz="4400" b="0" i="0" u="none" strike="noStrike">
              <a:effectLst/>
              <a:latin typeface="Calibri" panose="020F0502020204030204" pitchFamily="34" charset="0"/>
            </a:endParaRPr>
          </a:p>
          <a:p>
            <a:pPr marL="0" indent="0">
              <a:buNone/>
            </a:pPr>
            <a:endParaRPr lang="en-US" sz="4400"/>
          </a:p>
        </p:txBody>
      </p:sp>
      <p:sp>
        <p:nvSpPr>
          <p:cNvPr id="4" name="Date Placeholder 3">
            <a:extLst>
              <a:ext uri="{FF2B5EF4-FFF2-40B4-BE49-F238E27FC236}">
                <a16:creationId xmlns:a16="http://schemas.microsoft.com/office/drawing/2014/main" id="{C96BD630-4231-D214-79A5-98AFCB18A43D}"/>
              </a:ext>
            </a:extLst>
          </p:cNvPr>
          <p:cNvSpPr>
            <a:spLocks noGrp="1"/>
          </p:cNvSpPr>
          <p:nvPr>
            <p:ph type="dt" sz="half" idx="10"/>
          </p:nvPr>
        </p:nvSpPr>
        <p:spPr>
          <a:xfrm>
            <a:off x="838200" y="6356350"/>
            <a:ext cx="2743200" cy="365125"/>
          </a:xfrm>
        </p:spPr>
        <p:txBody>
          <a:bodyPr>
            <a:normAutofit/>
          </a:bodyPr>
          <a:lstStyle/>
          <a:p>
            <a:pPr>
              <a:spcAft>
                <a:spcPts val="600"/>
              </a:spcAft>
            </a:pPr>
            <a:r>
              <a:rPr lang="en-US"/>
              <a:t>7/19/23</a:t>
            </a:r>
          </a:p>
        </p:txBody>
      </p:sp>
      <p:sp>
        <p:nvSpPr>
          <p:cNvPr id="5" name="Footer Placeholder 4">
            <a:extLst>
              <a:ext uri="{FF2B5EF4-FFF2-40B4-BE49-F238E27FC236}">
                <a16:creationId xmlns:a16="http://schemas.microsoft.com/office/drawing/2014/main" id="{1AB3205F-1BA7-3507-70F6-C0701558D4D7}"/>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1100"/>
              <a:t>Exploring Collaboration with MSIs in Nuclear and Particle Physics</a:t>
            </a:r>
          </a:p>
        </p:txBody>
      </p:sp>
      <p:sp>
        <p:nvSpPr>
          <p:cNvPr id="6" name="Slide Number Placeholder 5">
            <a:extLst>
              <a:ext uri="{FF2B5EF4-FFF2-40B4-BE49-F238E27FC236}">
                <a16:creationId xmlns:a16="http://schemas.microsoft.com/office/drawing/2014/main" id="{56515754-B396-C3E9-281A-B4696E9F41DA}"/>
              </a:ext>
            </a:extLst>
          </p:cNvPr>
          <p:cNvSpPr>
            <a:spLocks noGrp="1"/>
          </p:cNvSpPr>
          <p:nvPr>
            <p:ph type="sldNum" sz="quarter" idx="12"/>
          </p:nvPr>
        </p:nvSpPr>
        <p:spPr>
          <a:xfrm>
            <a:off x="8610600" y="6356350"/>
            <a:ext cx="2743200" cy="365125"/>
          </a:xfrm>
        </p:spPr>
        <p:txBody>
          <a:bodyPr>
            <a:normAutofit/>
          </a:bodyPr>
          <a:lstStyle/>
          <a:p>
            <a:pPr>
              <a:spcAft>
                <a:spcPts val="600"/>
              </a:spcAft>
            </a:pPr>
            <a:fld id="{E99EAE7B-C2AC-C040-9FDF-E896C5897032}" type="slidenum">
              <a:rPr lang="en-US" smtClean="0"/>
              <a:pPr>
                <a:spcAft>
                  <a:spcPts val="600"/>
                </a:spcAft>
              </a:pPr>
              <a:t>2</a:t>
            </a:fld>
            <a:endParaRPr lang="en-US"/>
          </a:p>
        </p:txBody>
      </p:sp>
    </p:spTree>
    <p:extLst>
      <p:ext uri="{BB962C8B-B14F-4D97-AF65-F5344CB8AC3E}">
        <p14:creationId xmlns:p14="http://schemas.microsoft.com/office/powerpoint/2010/main" val="422811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outside of a building&#10;&#10;Description automatically generated">
            <a:extLst>
              <a:ext uri="{FF2B5EF4-FFF2-40B4-BE49-F238E27FC236}">
                <a16:creationId xmlns:a16="http://schemas.microsoft.com/office/drawing/2014/main" id="{7B84CFDF-5D13-C4CC-D3B8-AA84006C5F69}"/>
              </a:ext>
            </a:extLst>
          </p:cNvPr>
          <p:cNvPicPr>
            <a:picLocks noChangeAspect="1"/>
          </p:cNvPicPr>
          <p:nvPr/>
        </p:nvPicPr>
        <p:blipFill rotWithShape="1">
          <a:blip r:embed="rId3"/>
          <a:srcRect t="1815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city with many tall buildings&#10;&#10;Description automatically generated">
            <a:extLst>
              <a:ext uri="{FF2B5EF4-FFF2-40B4-BE49-F238E27FC236}">
                <a16:creationId xmlns:a16="http://schemas.microsoft.com/office/drawing/2014/main" id="{D1BB93E7-E841-0033-3621-8242F29ED048}"/>
              </a:ext>
            </a:extLst>
          </p:cNvPr>
          <p:cNvPicPr>
            <a:picLocks noChangeAspect="1"/>
          </p:cNvPicPr>
          <p:nvPr/>
        </p:nvPicPr>
        <p:blipFill rotWithShape="1">
          <a:blip r:embed="rId4"/>
          <a:srcRect t="152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72AA14-6E85-BF7D-5D6D-A8CA85E97C26}"/>
              </a:ext>
            </a:extLst>
          </p:cNvPr>
          <p:cNvSpPr>
            <a:spLocks noGrp="1"/>
          </p:cNvSpPr>
          <p:nvPr>
            <p:ph type="title"/>
          </p:nvPr>
        </p:nvSpPr>
        <p:spPr>
          <a:xfrm>
            <a:off x="255435" y="1577298"/>
            <a:ext cx="5486400" cy="1639165"/>
          </a:xfrm>
        </p:spPr>
        <p:txBody>
          <a:bodyPr vert="horz" lIns="91440" tIns="45720" rIns="91440" bIns="45720" rtlCol="0" anchor="b">
            <a:normAutofit/>
          </a:bodyPr>
          <a:lstStyle/>
          <a:p>
            <a:r>
              <a:rPr lang="en-US" sz="5400" kern="1200">
                <a:latin typeface="+mj-lt"/>
                <a:ea typeface="+mj-ea"/>
                <a:cs typeface="+mj-cs"/>
              </a:rPr>
              <a:t>GSU is located in downtown Atlanta</a:t>
            </a:r>
          </a:p>
        </p:txBody>
      </p:sp>
      <p:sp>
        <p:nvSpPr>
          <p:cNvPr id="21" name="Rectangle 2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3" name="Rectangle 2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D7FDE69-A814-C22A-89D6-B5BD33E1BC22}"/>
              </a:ext>
            </a:extLst>
          </p:cNvPr>
          <p:cNvSpPr>
            <a:spLocks noGrp="1"/>
          </p:cNvSpPr>
          <p:nvPr>
            <p:ph type="dt" sz="half" idx="10"/>
          </p:nvPr>
        </p:nvSpPr>
        <p:spPr>
          <a:xfrm>
            <a:off x="438912" y="6356350"/>
            <a:ext cx="2743200" cy="365125"/>
          </a:xfrm>
        </p:spPr>
        <p:txBody>
          <a:bodyPr vert="horz" lIns="91440" tIns="45720" rIns="91440" bIns="45720" rtlCol="0" anchor="ctr">
            <a:normAutofit/>
          </a:bodyPr>
          <a:lstStyle/>
          <a:p>
            <a:pPr>
              <a:spcAft>
                <a:spcPts val="600"/>
              </a:spcAft>
            </a:pPr>
            <a:r>
              <a:rPr lang="en-US" sz="1200">
                <a:solidFill>
                  <a:schemeClr val="tx1">
                    <a:tint val="75000"/>
                  </a:schemeClr>
                </a:solidFill>
              </a:rPr>
              <a:t>7/19/23</a:t>
            </a:r>
          </a:p>
        </p:txBody>
      </p:sp>
      <p:sp>
        <p:nvSpPr>
          <p:cNvPr id="5" name="Footer Placeholder 4">
            <a:extLst>
              <a:ext uri="{FF2B5EF4-FFF2-40B4-BE49-F238E27FC236}">
                <a16:creationId xmlns:a16="http://schemas.microsoft.com/office/drawing/2014/main" id="{C4057E9E-47BA-FF00-33A7-F345129ECAD9}"/>
              </a:ext>
            </a:extLst>
          </p:cNvPr>
          <p:cNvSpPr>
            <a:spLocks noGrp="1"/>
          </p:cNvSpPr>
          <p:nvPr>
            <p:ph type="ftr" sz="quarter" idx="11"/>
          </p:nvPr>
        </p:nvSpPr>
        <p:spPr>
          <a:xfrm>
            <a:off x="5925312" y="6355080"/>
            <a:ext cx="4114800" cy="365125"/>
          </a:xfrm>
        </p:spPr>
        <p:txBody>
          <a:bodyPr vert="horz" lIns="91440" tIns="45720" rIns="91440" bIns="45720" rtlCol="0" anchor="ctr">
            <a:normAutofit/>
          </a:bodyPr>
          <a:lstStyle/>
          <a:p>
            <a:pPr algn="l">
              <a:spcAft>
                <a:spcPts val="600"/>
              </a:spcAft>
            </a:pPr>
            <a:r>
              <a:rPr lang="en-US" sz="1100" kern="1200">
                <a:solidFill>
                  <a:schemeClr val="bg1"/>
                </a:solidFill>
                <a:latin typeface="+mn-lt"/>
                <a:ea typeface="+mn-ea"/>
                <a:cs typeface="+mn-cs"/>
              </a:rPr>
              <a:t>Exploring Collaboration with MSIs in Nuclear and Particle Physics</a:t>
            </a:r>
          </a:p>
        </p:txBody>
      </p:sp>
      <p:sp>
        <p:nvSpPr>
          <p:cNvPr id="6" name="Slide Number Placeholder 5">
            <a:extLst>
              <a:ext uri="{FF2B5EF4-FFF2-40B4-BE49-F238E27FC236}">
                <a16:creationId xmlns:a16="http://schemas.microsoft.com/office/drawing/2014/main" id="{D4027B69-8663-D271-F841-B41C13D9B968}"/>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a:spcAft>
                <a:spcPts val="600"/>
              </a:spcAft>
            </a:pPr>
            <a:fld id="{E99EAE7B-C2AC-C040-9FDF-E896C5897032}" type="slidenum">
              <a:rPr lang="en-US" sz="1200">
                <a:solidFill>
                  <a:schemeClr val="bg1"/>
                </a:solidFill>
              </a:rPr>
              <a:pPr>
                <a:spcAft>
                  <a:spcPts val="600"/>
                </a:spcAft>
              </a:pPr>
              <a:t>3</a:t>
            </a:fld>
            <a:endParaRPr lang="en-US" sz="1200">
              <a:solidFill>
                <a:schemeClr val="bg1"/>
              </a:solidFill>
            </a:endParaRPr>
          </a:p>
        </p:txBody>
      </p:sp>
      <p:sp>
        <p:nvSpPr>
          <p:cNvPr id="3" name="TextBox 2">
            <a:extLst>
              <a:ext uri="{FF2B5EF4-FFF2-40B4-BE49-F238E27FC236}">
                <a16:creationId xmlns:a16="http://schemas.microsoft.com/office/drawing/2014/main" id="{9824E102-F0FA-9BAA-CC76-06E4E2E0C786}"/>
              </a:ext>
            </a:extLst>
          </p:cNvPr>
          <p:cNvSpPr txBox="1"/>
          <p:nvPr/>
        </p:nvSpPr>
        <p:spPr>
          <a:xfrm>
            <a:off x="255435" y="3641538"/>
            <a:ext cx="5019074" cy="2246769"/>
          </a:xfrm>
          <a:prstGeom prst="rect">
            <a:avLst/>
          </a:prstGeom>
          <a:noFill/>
        </p:spPr>
        <p:txBody>
          <a:bodyPr wrap="square" rtlCol="0">
            <a:spAutoFit/>
          </a:bodyPr>
          <a:lstStyle/>
          <a:p>
            <a:r>
              <a:rPr lang="en-US" sz="2800" b="0" i="0">
                <a:effectLst/>
                <a:latin typeface="Söhne"/>
              </a:rPr>
              <a:t>The university's main campus is situated in the heart of downtown Atlanta, making it an integral part of the city's vibrant and dynamic urban environment.</a:t>
            </a:r>
            <a:endParaRPr lang="en-US" sz="2800"/>
          </a:p>
        </p:txBody>
      </p:sp>
      <p:sp>
        <p:nvSpPr>
          <p:cNvPr id="7" name="TextBox 6">
            <a:extLst>
              <a:ext uri="{FF2B5EF4-FFF2-40B4-BE49-F238E27FC236}">
                <a16:creationId xmlns:a16="http://schemas.microsoft.com/office/drawing/2014/main" id="{C2A7985A-B494-4DF7-7BE2-0B9541919F14}"/>
              </a:ext>
            </a:extLst>
          </p:cNvPr>
          <p:cNvSpPr txBox="1"/>
          <p:nvPr/>
        </p:nvSpPr>
        <p:spPr>
          <a:xfrm>
            <a:off x="8512637" y="1115633"/>
            <a:ext cx="3713575"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a:solidFill>
                  <a:schemeClr val="bg1"/>
                </a:solidFill>
              </a:rPr>
              <a:t>College of Arts and Sciences</a:t>
            </a:r>
          </a:p>
        </p:txBody>
      </p:sp>
    </p:spTree>
    <p:extLst>
      <p:ext uri="{BB962C8B-B14F-4D97-AF65-F5344CB8AC3E}">
        <p14:creationId xmlns:p14="http://schemas.microsoft.com/office/powerpoint/2010/main" val="257185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A5D7F-4095-A4F6-9B6A-2268B6D791AD}"/>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4C2A22D0-10B3-D360-4741-2377893E0DA4}"/>
              </a:ext>
            </a:extLst>
          </p:cNvPr>
          <p:cNvSpPr>
            <a:spLocks noGrp="1"/>
          </p:cNvSpPr>
          <p:nvPr>
            <p:ph type="ftr" sz="quarter" idx="11"/>
          </p:nvPr>
        </p:nvSpPr>
        <p:spPr/>
        <p:txBody>
          <a:bodyPr/>
          <a:lstStyle/>
          <a:p>
            <a:r>
              <a:rPr lang="en-US"/>
              <a:t>Exploring Collaboration with MSIs in Nuclear and Particle Physics</a:t>
            </a:r>
          </a:p>
        </p:txBody>
      </p:sp>
      <p:sp>
        <p:nvSpPr>
          <p:cNvPr id="4" name="Slide Number Placeholder 3">
            <a:extLst>
              <a:ext uri="{FF2B5EF4-FFF2-40B4-BE49-F238E27FC236}">
                <a16:creationId xmlns:a16="http://schemas.microsoft.com/office/drawing/2014/main" id="{720AC406-C089-3B42-02DE-E679227C8770}"/>
              </a:ext>
            </a:extLst>
          </p:cNvPr>
          <p:cNvSpPr>
            <a:spLocks noGrp="1"/>
          </p:cNvSpPr>
          <p:nvPr>
            <p:ph type="sldNum" sz="quarter" idx="12"/>
          </p:nvPr>
        </p:nvSpPr>
        <p:spPr/>
        <p:txBody>
          <a:bodyPr/>
          <a:lstStyle/>
          <a:p>
            <a:fld id="{E99EAE7B-C2AC-C040-9FDF-E896C5897032}" type="slidenum">
              <a:rPr lang="en-US" smtClean="0"/>
              <a:t>4</a:t>
            </a:fld>
            <a:endParaRPr lang="en-US"/>
          </a:p>
        </p:txBody>
      </p:sp>
      <p:pic>
        <p:nvPicPr>
          <p:cNvPr id="5" name="Picture 4" descr="A close-up of a flag&#10;&#10;Description automatically generated">
            <a:extLst>
              <a:ext uri="{FF2B5EF4-FFF2-40B4-BE49-F238E27FC236}">
                <a16:creationId xmlns:a16="http://schemas.microsoft.com/office/drawing/2014/main" id="{BC9431A2-BC2F-15B9-DCAC-0638919E9B1A}"/>
              </a:ext>
            </a:extLst>
          </p:cNvPr>
          <p:cNvPicPr>
            <a:picLocks noChangeAspect="1"/>
          </p:cNvPicPr>
          <p:nvPr/>
        </p:nvPicPr>
        <p:blipFill>
          <a:blip r:embed="rId2"/>
          <a:stretch>
            <a:fillRect/>
          </a:stretch>
        </p:blipFill>
        <p:spPr>
          <a:xfrm>
            <a:off x="2339236" y="283796"/>
            <a:ext cx="7772400" cy="2027164"/>
          </a:xfrm>
          <a:prstGeom prst="rect">
            <a:avLst/>
          </a:prstGeom>
        </p:spPr>
      </p:pic>
      <p:sp>
        <p:nvSpPr>
          <p:cNvPr id="6" name="TextBox 5">
            <a:extLst>
              <a:ext uri="{FF2B5EF4-FFF2-40B4-BE49-F238E27FC236}">
                <a16:creationId xmlns:a16="http://schemas.microsoft.com/office/drawing/2014/main" id="{A58EC991-1462-5F82-1162-67B6F0741C52}"/>
              </a:ext>
            </a:extLst>
          </p:cNvPr>
          <p:cNvSpPr txBox="1"/>
          <p:nvPr/>
        </p:nvSpPr>
        <p:spPr>
          <a:xfrm>
            <a:off x="581699" y="2708477"/>
            <a:ext cx="11028602" cy="3046988"/>
          </a:xfrm>
          <a:prstGeom prst="rect">
            <a:avLst/>
          </a:prstGeom>
          <a:noFill/>
        </p:spPr>
        <p:txBody>
          <a:bodyPr wrap="square" rtlCol="0">
            <a:spAutoFit/>
          </a:bodyPr>
          <a:lstStyle/>
          <a:p>
            <a:r>
              <a:rPr lang="en-US" sz="3200"/>
              <a:t>“</a:t>
            </a:r>
            <a:r>
              <a:rPr lang="en-US" sz="3200" b="0" i="0" u="none" strike="noStrike">
                <a:solidFill>
                  <a:srgbClr val="202020"/>
                </a:solidFill>
                <a:effectLst/>
                <a:latin typeface="Arial" panose="020B0604020202020204" pitchFamily="34" charset="0"/>
              </a:rPr>
              <a:t>Georgia State is incredibly proud to be one of the most diverse institutions in the country, graduating more African American undergraduates than any other university in the United States. Our diversity defines us and we are a better institution for it. We are home to more than 50,000 students from incredibly diverse backgrounds.</a:t>
            </a:r>
            <a:r>
              <a:rPr lang="en-US" sz="3200"/>
              <a:t>”</a:t>
            </a:r>
          </a:p>
        </p:txBody>
      </p:sp>
      <p:sp>
        <p:nvSpPr>
          <p:cNvPr id="7" name="TextBox 6">
            <a:extLst>
              <a:ext uri="{FF2B5EF4-FFF2-40B4-BE49-F238E27FC236}">
                <a16:creationId xmlns:a16="http://schemas.microsoft.com/office/drawing/2014/main" id="{CC94CF08-9031-8ED4-BF2E-3DDEE290F5AC}"/>
              </a:ext>
            </a:extLst>
          </p:cNvPr>
          <p:cNvSpPr txBox="1"/>
          <p:nvPr/>
        </p:nvSpPr>
        <p:spPr>
          <a:xfrm>
            <a:off x="9351264" y="339739"/>
            <a:ext cx="1907895" cy="461665"/>
          </a:xfrm>
          <a:prstGeom prst="rect">
            <a:avLst/>
          </a:prstGeom>
          <a:noFill/>
        </p:spPr>
        <p:txBody>
          <a:bodyPr wrap="none" rtlCol="0">
            <a:spAutoFit/>
          </a:bodyPr>
          <a:lstStyle/>
          <a:p>
            <a:r>
              <a:rPr lang="en-US" sz="2400"/>
              <a:t>June 19, 2023</a:t>
            </a:r>
          </a:p>
        </p:txBody>
      </p:sp>
      <p:sp>
        <p:nvSpPr>
          <p:cNvPr id="8" name="TextBox 7">
            <a:extLst>
              <a:ext uri="{FF2B5EF4-FFF2-40B4-BE49-F238E27FC236}">
                <a16:creationId xmlns:a16="http://schemas.microsoft.com/office/drawing/2014/main" id="{433E1CE7-9112-54C3-BE68-4E7E3CB5DCC3}"/>
              </a:ext>
            </a:extLst>
          </p:cNvPr>
          <p:cNvSpPr txBox="1"/>
          <p:nvPr/>
        </p:nvSpPr>
        <p:spPr>
          <a:xfrm>
            <a:off x="1972235" y="5891372"/>
            <a:ext cx="9860665" cy="523220"/>
          </a:xfrm>
          <a:prstGeom prst="rect">
            <a:avLst/>
          </a:prstGeom>
          <a:noFill/>
        </p:spPr>
        <p:txBody>
          <a:bodyPr wrap="square" rtlCol="0">
            <a:spAutoFit/>
          </a:bodyPr>
          <a:lstStyle/>
          <a:p>
            <a:r>
              <a:rPr lang="en-US" sz="2800">
                <a:solidFill>
                  <a:srgbClr val="0432FF"/>
                </a:solidFill>
              </a:rPr>
              <a:t>Dr. Brian Blake, joined GSU in July 2021 as the university president  </a:t>
            </a:r>
          </a:p>
        </p:txBody>
      </p:sp>
    </p:spTree>
    <p:extLst>
      <p:ext uri="{BB962C8B-B14F-4D97-AF65-F5344CB8AC3E}">
        <p14:creationId xmlns:p14="http://schemas.microsoft.com/office/powerpoint/2010/main" val="29246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5678-3D63-A629-A453-2B3A15D98BB2}"/>
              </a:ext>
            </a:extLst>
          </p:cNvPr>
          <p:cNvSpPr>
            <a:spLocks noGrp="1"/>
          </p:cNvSpPr>
          <p:nvPr>
            <p:ph type="title"/>
          </p:nvPr>
        </p:nvSpPr>
        <p:spPr>
          <a:xfrm>
            <a:off x="323982" y="336628"/>
            <a:ext cx="11344656" cy="807768"/>
          </a:xfrm>
        </p:spPr>
        <p:txBody>
          <a:bodyPr>
            <a:normAutofit/>
          </a:bodyPr>
          <a:lstStyle/>
          <a:p>
            <a:pPr algn="ctr"/>
            <a:r>
              <a:rPr lang="en-US"/>
              <a:t>Success at the University and Department Level</a:t>
            </a:r>
          </a:p>
        </p:txBody>
      </p:sp>
      <p:sp>
        <p:nvSpPr>
          <p:cNvPr id="6" name="Content Placeholder 5">
            <a:extLst>
              <a:ext uri="{FF2B5EF4-FFF2-40B4-BE49-F238E27FC236}">
                <a16:creationId xmlns:a16="http://schemas.microsoft.com/office/drawing/2014/main" id="{037C6BC8-C283-BF69-ED41-86D348A28C22}"/>
              </a:ext>
            </a:extLst>
          </p:cNvPr>
          <p:cNvSpPr>
            <a:spLocks noGrp="1"/>
          </p:cNvSpPr>
          <p:nvPr>
            <p:ph idx="1"/>
          </p:nvPr>
        </p:nvSpPr>
        <p:spPr>
          <a:xfrm>
            <a:off x="423672" y="1345485"/>
            <a:ext cx="11344656" cy="4946301"/>
          </a:xfrm>
        </p:spPr>
        <p:txBody>
          <a:bodyPr>
            <a:normAutofit fontScale="92500" lnSpcReduction="10000"/>
          </a:bodyPr>
          <a:lstStyle/>
          <a:p>
            <a:r>
              <a:rPr lang="en-US"/>
              <a:t>GSU is one of the most diverse universities in the U.S. with a </a:t>
            </a:r>
            <a:r>
              <a:rPr lang="en-US" u="sng"/>
              <a:t>minority enrollment </a:t>
            </a:r>
            <a:r>
              <a:rPr lang="en-US"/>
              <a:t>of </a:t>
            </a:r>
            <a:r>
              <a:rPr lang="en-US" b="1">
                <a:solidFill>
                  <a:srgbClr val="0432FF"/>
                </a:solidFill>
              </a:rPr>
              <a:t>46%</a:t>
            </a:r>
            <a:r>
              <a:rPr lang="en-US"/>
              <a:t>, and a leading institution for undergraduate degrees conferred to African Americans and has recently been classified as a Title V Hispanic-serving institution. Furthermore, GSU is the only institution in the top ten for graduating African Americans with undergraduate physics degrees that is not an HBCU.</a:t>
            </a:r>
          </a:p>
          <a:p>
            <a:r>
              <a:rPr lang="en-US"/>
              <a:t>GSU has a record of programs and initiatives that prove students from all backgrounds can succeed. In recognition of the outstanding commitment to diversity, equity, and inclusion, </a:t>
            </a:r>
            <a:r>
              <a:rPr lang="en-US">
                <a:solidFill>
                  <a:srgbClr val="0432FF"/>
                </a:solidFill>
              </a:rPr>
              <a:t>GSU received the Insight Into Diversity's 2021 Higher Education Excellence in Diversity (HEED) Award.</a:t>
            </a:r>
          </a:p>
          <a:p>
            <a:r>
              <a:rPr lang="en-US"/>
              <a:t>The Department of Physics and Astronomy has had major successes in growing the number of underrepresented B.S. in Physics graduates</a:t>
            </a:r>
            <a:r>
              <a:rPr lang="en-US">
                <a:solidFill>
                  <a:srgbClr val="0432FF"/>
                </a:solidFill>
              </a:rPr>
              <a:t>. Over the last three years, </a:t>
            </a:r>
            <a:r>
              <a:rPr lang="en-US" b="1">
                <a:solidFill>
                  <a:srgbClr val="0432FF"/>
                </a:solidFill>
              </a:rPr>
              <a:t>23 students of the total of 57 physics graduates, that is about 40%, were from underrepresented minority groups.</a:t>
            </a:r>
            <a:r>
              <a:rPr lang="en-US"/>
              <a:t> Currently, 67 of the 174 physics majors over all years are from underrepresented minority groups.</a:t>
            </a:r>
          </a:p>
          <a:p>
            <a:endParaRPr lang="en-US"/>
          </a:p>
        </p:txBody>
      </p:sp>
      <p:sp>
        <p:nvSpPr>
          <p:cNvPr id="3" name="Date Placeholder 2">
            <a:extLst>
              <a:ext uri="{FF2B5EF4-FFF2-40B4-BE49-F238E27FC236}">
                <a16:creationId xmlns:a16="http://schemas.microsoft.com/office/drawing/2014/main" id="{5ECD3B87-B881-104B-F9C9-91B66B229BB3}"/>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98BECC34-E331-6D65-B256-DBC0C1910A71}"/>
              </a:ext>
            </a:extLst>
          </p:cNvPr>
          <p:cNvSpPr>
            <a:spLocks noGrp="1"/>
          </p:cNvSpPr>
          <p:nvPr>
            <p:ph type="ftr" sz="quarter" idx="11"/>
          </p:nvPr>
        </p:nvSpPr>
        <p:spPr/>
        <p:txBody>
          <a:bodyPr/>
          <a:lstStyle/>
          <a:p>
            <a:r>
              <a:rPr lang="en-US"/>
              <a:t>Exploring Collaboration with MSIs in Nuclear and Particle Physics</a:t>
            </a:r>
          </a:p>
        </p:txBody>
      </p:sp>
      <p:sp>
        <p:nvSpPr>
          <p:cNvPr id="5" name="Slide Number Placeholder 4">
            <a:extLst>
              <a:ext uri="{FF2B5EF4-FFF2-40B4-BE49-F238E27FC236}">
                <a16:creationId xmlns:a16="http://schemas.microsoft.com/office/drawing/2014/main" id="{4327721A-0C73-3206-3ECF-234AF0C272ED}"/>
              </a:ext>
            </a:extLst>
          </p:cNvPr>
          <p:cNvSpPr>
            <a:spLocks noGrp="1"/>
          </p:cNvSpPr>
          <p:nvPr>
            <p:ph type="sldNum" sz="quarter" idx="12"/>
          </p:nvPr>
        </p:nvSpPr>
        <p:spPr/>
        <p:txBody>
          <a:bodyPr/>
          <a:lstStyle/>
          <a:p>
            <a:fld id="{E99EAE7B-C2AC-C040-9FDF-E896C5897032}" type="slidenum">
              <a:rPr lang="en-US" smtClean="0"/>
              <a:t>5</a:t>
            </a:fld>
            <a:endParaRPr lang="en-US"/>
          </a:p>
        </p:txBody>
      </p:sp>
    </p:spTree>
    <p:extLst>
      <p:ext uri="{BB962C8B-B14F-4D97-AF65-F5344CB8AC3E}">
        <p14:creationId xmlns:p14="http://schemas.microsoft.com/office/powerpoint/2010/main" val="45387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B8E54EEC-C666-B56D-44CE-E4E0AAC83C82}"/>
              </a:ext>
            </a:extLst>
          </p:cNvPr>
          <p:cNvPicPr>
            <a:picLocks noChangeAspect="1"/>
          </p:cNvPicPr>
          <p:nvPr/>
        </p:nvPicPr>
        <p:blipFill>
          <a:blip r:embed="rId2"/>
          <a:stretch>
            <a:fillRect/>
          </a:stretch>
        </p:blipFill>
        <p:spPr>
          <a:xfrm>
            <a:off x="62978" y="187561"/>
            <a:ext cx="11014971" cy="5926668"/>
          </a:xfrm>
          <a:prstGeom prst="rect">
            <a:avLst/>
          </a:prstGeom>
        </p:spPr>
      </p:pic>
      <p:sp>
        <p:nvSpPr>
          <p:cNvPr id="8" name="TextBox 7">
            <a:extLst>
              <a:ext uri="{FF2B5EF4-FFF2-40B4-BE49-F238E27FC236}">
                <a16:creationId xmlns:a16="http://schemas.microsoft.com/office/drawing/2014/main" id="{589CA675-4C35-E0DF-88C2-FDA656B82258}"/>
              </a:ext>
            </a:extLst>
          </p:cNvPr>
          <p:cNvSpPr txBox="1"/>
          <p:nvPr/>
        </p:nvSpPr>
        <p:spPr>
          <a:xfrm>
            <a:off x="4734560" y="6003549"/>
            <a:ext cx="6280411" cy="523220"/>
          </a:xfrm>
          <a:prstGeom prst="rect">
            <a:avLst/>
          </a:prstGeom>
          <a:noFill/>
        </p:spPr>
        <p:txBody>
          <a:bodyPr wrap="square" rtlCol="0">
            <a:spAutoFit/>
          </a:bodyPr>
          <a:lstStyle/>
          <a:p>
            <a:pPr algn="r"/>
            <a:r>
              <a:rPr lang="en-US" sz="2800">
                <a:solidFill>
                  <a:srgbClr val="0432FF"/>
                </a:solidFill>
              </a:rPr>
              <a:t>http://phynp6.phy-astr.gsu.edu/</a:t>
            </a:r>
          </a:p>
        </p:txBody>
      </p:sp>
      <p:grpSp>
        <p:nvGrpSpPr>
          <p:cNvPr id="6" name="Group 5"/>
          <p:cNvGrpSpPr/>
          <p:nvPr/>
        </p:nvGrpSpPr>
        <p:grpSpPr>
          <a:xfrm>
            <a:off x="4990555" y="173112"/>
            <a:ext cx="6406369" cy="1744164"/>
            <a:chOff x="4671580" y="88052"/>
            <a:chExt cx="6406369" cy="1744164"/>
          </a:xfrm>
        </p:grpSpPr>
        <p:pic>
          <p:nvPicPr>
            <p:cNvPr id="9" name="Picture 8">
              <a:extLst>
                <a:ext uri="{FF2B5EF4-FFF2-40B4-BE49-F238E27FC236}">
                  <a16:creationId xmlns:a16="http://schemas.microsoft.com/office/drawing/2014/main" id="{EC7E6654-FF13-4687-8D64-3075EC1E35B3}"/>
                </a:ext>
              </a:extLst>
            </p:cNvPr>
            <p:cNvPicPr>
              <a:picLocks noChangeAspect="1"/>
            </p:cNvPicPr>
            <p:nvPr/>
          </p:nvPicPr>
          <p:blipFill rotWithShape="1">
            <a:blip r:embed="rId3"/>
            <a:srcRect r="12000"/>
            <a:stretch/>
          </p:blipFill>
          <p:spPr>
            <a:xfrm>
              <a:off x="4856480" y="88052"/>
              <a:ext cx="1117600" cy="1270000"/>
            </a:xfrm>
            <a:prstGeom prst="rect">
              <a:avLst/>
            </a:prstGeom>
          </p:spPr>
        </p:pic>
        <p:pic>
          <p:nvPicPr>
            <p:cNvPr id="10" name="Picture 9">
              <a:extLst>
                <a:ext uri="{FF2B5EF4-FFF2-40B4-BE49-F238E27FC236}">
                  <a16:creationId xmlns:a16="http://schemas.microsoft.com/office/drawing/2014/main" id="{619D7C6D-D6E5-6614-8FCC-0C34646AFD10}"/>
                </a:ext>
              </a:extLst>
            </p:cNvPr>
            <p:cNvPicPr>
              <a:picLocks noChangeAspect="1"/>
            </p:cNvPicPr>
            <p:nvPr/>
          </p:nvPicPr>
          <p:blipFill rotWithShape="1">
            <a:blip r:embed="rId4"/>
            <a:srcRect l="-1" r="5200"/>
            <a:stretch/>
          </p:blipFill>
          <p:spPr>
            <a:xfrm>
              <a:off x="6287091" y="88052"/>
              <a:ext cx="1203960" cy="1270000"/>
            </a:xfrm>
            <a:prstGeom prst="rect">
              <a:avLst/>
            </a:prstGeom>
          </p:spPr>
        </p:pic>
        <p:pic>
          <p:nvPicPr>
            <p:cNvPr id="11" name="Picture 10">
              <a:extLst>
                <a:ext uri="{FF2B5EF4-FFF2-40B4-BE49-F238E27FC236}">
                  <a16:creationId xmlns:a16="http://schemas.microsoft.com/office/drawing/2014/main" id="{78739CE0-BF96-D7AD-F207-77519609E552}"/>
                </a:ext>
              </a:extLst>
            </p:cNvPr>
            <p:cNvPicPr>
              <a:picLocks noChangeAspect="1"/>
            </p:cNvPicPr>
            <p:nvPr/>
          </p:nvPicPr>
          <p:blipFill rotWithShape="1">
            <a:blip r:embed="rId5"/>
            <a:srcRect r="10400"/>
            <a:stretch/>
          </p:blipFill>
          <p:spPr>
            <a:xfrm>
              <a:off x="7773582" y="98905"/>
              <a:ext cx="1137920" cy="1270000"/>
            </a:xfrm>
            <a:prstGeom prst="rect">
              <a:avLst/>
            </a:prstGeom>
          </p:spPr>
        </p:pic>
        <p:pic>
          <p:nvPicPr>
            <p:cNvPr id="13" name="Picture 12" descr="A person wearing glasses&#10;&#10;Description automatically generated with low confidence">
              <a:extLst>
                <a:ext uri="{FF2B5EF4-FFF2-40B4-BE49-F238E27FC236}">
                  <a16:creationId xmlns:a16="http://schemas.microsoft.com/office/drawing/2014/main" id="{7BC1956F-4654-34D6-1148-54845B5C21AA}"/>
                </a:ext>
              </a:extLst>
            </p:cNvPr>
            <p:cNvPicPr>
              <a:picLocks noChangeAspect="1"/>
            </p:cNvPicPr>
            <p:nvPr/>
          </p:nvPicPr>
          <p:blipFill>
            <a:blip r:embed="rId6"/>
            <a:stretch>
              <a:fillRect/>
            </a:stretch>
          </p:blipFill>
          <p:spPr>
            <a:xfrm>
              <a:off x="9194033" y="88052"/>
              <a:ext cx="1041400" cy="1291707"/>
            </a:xfrm>
            <a:prstGeom prst="rect">
              <a:avLst/>
            </a:prstGeom>
          </p:spPr>
        </p:pic>
        <p:sp>
          <p:nvSpPr>
            <p:cNvPr id="14" name="TextBox 13">
              <a:extLst>
                <a:ext uri="{FF2B5EF4-FFF2-40B4-BE49-F238E27FC236}">
                  <a16:creationId xmlns:a16="http://schemas.microsoft.com/office/drawing/2014/main" id="{CE433E27-ABA5-F31B-1AFD-ABAC7CBE7CA9}"/>
                </a:ext>
              </a:extLst>
            </p:cNvPr>
            <p:cNvSpPr txBox="1"/>
            <p:nvPr/>
          </p:nvSpPr>
          <p:spPr>
            <a:xfrm>
              <a:off x="4671580" y="1462884"/>
              <a:ext cx="6406369" cy="369332"/>
            </a:xfrm>
            <a:prstGeom prst="rect">
              <a:avLst/>
            </a:prstGeom>
            <a:noFill/>
          </p:spPr>
          <p:txBody>
            <a:bodyPr wrap="none" rtlCol="0">
              <a:spAutoFit/>
            </a:bodyPr>
            <a:lstStyle/>
            <a:p>
              <a:r>
                <a:rPr lang="en-US"/>
                <a:t>Yang-Ting </a:t>
              </a:r>
              <a:r>
                <a:rPr lang="en-US" err="1"/>
                <a:t>Chien</a:t>
              </a:r>
              <a:r>
                <a:rPr lang="en-US"/>
                <a:t>, Megan Connors, Murad </a:t>
              </a:r>
              <a:r>
                <a:rPr lang="en-US" err="1"/>
                <a:t>Sarsour</a:t>
              </a:r>
              <a:r>
                <a:rPr lang="en-US"/>
                <a:t>, and Xiaochun He</a:t>
              </a:r>
            </a:p>
          </p:txBody>
        </p:sp>
      </p:grpSp>
      <p:sp>
        <p:nvSpPr>
          <p:cNvPr id="2" name="TextBox 1"/>
          <p:cNvSpPr txBox="1"/>
          <p:nvPr/>
        </p:nvSpPr>
        <p:spPr>
          <a:xfrm>
            <a:off x="6287091" y="3107539"/>
            <a:ext cx="5429988" cy="206210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solidFill>
                  <a:srgbClr val="FFFF00"/>
                </a:solidFill>
              </a:rPr>
              <a:t>Postdocs: 2</a:t>
            </a:r>
          </a:p>
          <a:p>
            <a:r>
              <a:rPr lang="en-US" sz="3200">
                <a:solidFill>
                  <a:srgbClr val="FFFF00"/>
                </a:solidFill>
              </a:rPr>
              <a:t>Graduate students: 9 + 6(new)</a:t>
            </a:r>
          </a:p>
          <a:p>
            <a:r>
              <a:rPr lang="en-US" sz="3200">
                <a:solidFill>
                  <a:srgbClr val="FFFF00"/>
                </a:solidFill>
              </a:rPr>
              <a:t>Undergraduate students: 6</a:t>
            </a:r>
          </a:p>
          <a:p>
            <a:r>
              <a:rPr lang="en-US" sz="3200">
                <a:solidFill>
                  <a:srgbClr val="FFFF00"/>
                </a:solidFill>
              </a:rPr>
              <a:t>Many collaborators worldwide</a:t>
            </a:r>
          </a:p>
        </p:txBody>
      </p:sp>
      <p:sp>
        <p:nvSpPr>
          <p:cNvPr id="12" name="Date Placeholder 11">
            <a:extLst>
              <a:ext uri="{FF2B5EF4-FFF2-40B4-BE49-F238E27FC236}">
                <a16:creationId xmlns:a16="http://schemas.microsoft.com/office/drawing/2014/main" id="{C8C325C8-973D-906C-0C0E-442F6064A895}"/>
              </a:ext>
            </a:extLst>
          </p:cNvPr>
          <p:cNvSpPr>
            <a:spLocks noGrp="1"/>
          </p:cNvSpPr>
          <p:nvPr>
            <p:ph type="dt" sz="half" idx="10"/>
          </p:nvPr>
        </p:nvSpPr>
        <p:spPr/>
        <p:txBody>
          <a:bodyPr/>
          <a:lstStyle/>
          <a:p>
            <a:r>
              <a:rPr lang="en-US"/>
              <a:t>7/19/23</a:t>
            </a:r>
          </a:p>
        </p:txBody>
      </p:sp>
      <p:sp>
        <p:nvSpPr>
          <p:cNvPr id="15" name="Footer Placeholder 14">
            <a:extLst>
              <a:ext uri="{FF2B5EF4-FFF2-40B4-BE49-F238E27FC236}">
                <a16:creationId xmlns:a16="http://schemas.microsoft.com/office/drawing/2014/main" id="{8CD0CFCA-ED24-D9A7-3CD6-8A316DC18B0A}"/>
              </a:ext>
            </a:extLst>
          </p:cNvPr>
          <p:cNvSpPr>
            <a:spLocks noGrp="1"/>
          </p:cNvSpPr>
          <p:nvPr>
            <p:ph type="ftr" sz="quarter" idx="11"/>
          </p:nvPr>
        </p:nvSpPr>
        <p:spPr/>
        <p:txBody>
          <a:bodyPr/>
          <a:lstStyle/>
          <a:p>
            <a:r>
              <a:rPr lang="en-US"/>
              <a:t>Exploring Collaboration with MSIs in Nuclear and Particle Physics</a:t>
            </a:r>
          </a:p>
        </p:txBody>
      </p:sp>
      <p:sp>
        <p:nvSpPr>
          <p:cNvPr id="16" name="Slide Number Placeholder 15">
            <a:extLst>
              <a:ext uri="{FF2B5EF4-FFF2-40B4-BE49-F238E27FC236}">
                <a16:creationId xmlns:a16="http://schemas.microsoft.com/office/drawing/2014/main" id="{AECB2777-2F39-3960-8DAA-22CF19D95C77}"/>
              </a:ext>
            </a:extLst>
          </p:cNvPr>
          <p:cNvSpPr>
            <a:spLocks noGrp="1"/>
          </p:cNvSpPr>
          <p:nvPr>
            <p:ph type="sldNum" sz="quarter" idx="12"/>
          </p:nvPr>
        </p:nvSpPr>
        <p:spPr/>
        <p:txBody>
          <a:bodyPr/>
          <a:lstStyle/>
          <a:p>
            <a:fld id="{E99EAE7B-C2AC-C040-9FDF-E896C5897032}" type="slidenum">
              <a:rPr lang="en-US" smtClean="0"/>
              <a:t>6</a:t>
            </a:fld>
            <a:endParaRPr lang="en-US"/>
          </a:p>
        </p:txBody>
      </p:sp>
    </p:spTree>
    <p:extLst>
      <p:ext uri="{BB962C8B-B14F-4D97-AF65-F5344CB8AC3E}">
        <p14:creationId xmlns:p14="http://schemas.microsoft.com/office/powerpoint/2010/main" val="9343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555F-1AB4-8512-DB15-843D1B044E9B}"/>
              </a:ext>
            </a:extLst>
          </p:cNvPr>
          <p:cNvSpPr>
            <a:spLocks noGrp="1"/>
          </p:cNvSpPr>
          <p:nvPr>
            <p:ph type="title"/>
          </p:nvPr>
        </p:nvSpPr>
        <p:spPr>
          <a:xfrm>
            <a:off x="376518" y="126564"/>
            <a:ext cx="11131633" cy="797859"/>
          </a:xfrm>
        </p:spPr>
        <p:txBody>
          <a:bodyPr>
            <a:noAutofit/>
          </a:bodyPr>
          <a:lstStyle/>
          <a:p>
            <a:pPr algn="ctr"/>
            <a:r>
              <a:rPr lang="en-US" sz="5400"/>
              <a:t>Research Opportunities for Students</a:t>
            </a:r>
          </a:p>
        </p:txBody>
      </p:sp>
      <p:pic>
        <p:nvPicPr>
          <p:cNvPr id="7" name="Picture 6" descr="Text&#10;&#10;Description automatically generated with low confidence">
            <a:extLst>
              <a:ext uri="{FF2B5EF4-FFF2-40B4-BE49-F238E27FC236}">
                <a16:creationId xmlns:a16="http://schemas.microsoft.com/office/drawing/2014/main" id="{1C0D24E8-E910-B7E8-F9E1-A63233A16E97}"/>
              </a:ext>
            </a:extLst>
          </p:cNvPr>
          <p:cNvPicPr>
            <a:picLocks noChangeAspect="1"/>
          </p:cNvPicPr>
          <p:nvPr/>
        </p:nvPicPr>
        <p:blipFill>
          <a:blip r:embed="rId2"/>
          <a:stretch>
            <a:fillRect/>
          </a:stretch>
        </p:blipFill>
        <p:spPr>
          <a:xfrm>
            <a:off x="0" y="1220264"/>
            <a:ext cx="12146363" cy="5292929"/>
          </a:xfrm>
          <a:prstGeom prst="rect">
            <a:avLst/>
          </a:prstGeom>
        </p:spPr>
      </p:pic>
      <p:sp>
        <p:nvSpPr>
          <p:cNvPr id="8" name="TextBox 7">
            <a:extLst>
              <a:ext uri="{FF2B5EF4-FFF2-40B4-BE49-F238E27FC236}">
                <a16:creationId xmlns:a16="http://schemas.microsoft.com/office/drawing/2014/main" id="{AD0AC352-4E2F-5A5C-F8A1-4A9BCB7D76FE}"/>
              </a:ext>
            </a:extLst>
          </p:cNvPr>
          <p:cNvSpPr txBox="1"/>
          <p:nvPr/>
        </p:nvSpPr>
        <p:spPr>
          <a:xfrm>
            <a:off x="116757" y="974638"/>
            <a:ext cx="2763385" cy="338554"/>
          </a:xfrm>
          <a:prstGeom prst="rect">
            <a:avLst/>
          </a:prstGeom>
          <a:noFill/>
        </p:spPr>
        <p:txBody>
          <a:bodyPr wrap="none" rtlCol="0">
            <a:spAutoFit/>
          </a:bodyPr>
          <a:lstStyle/>
          <a:p>
            <a:r>
              <a:rPr lang="en-US" sz="1600">
                <a:solidFill>
                  <a:srgbClr val="0432FF"/>
                </a:solidFill>
              </a:rPr>
              <a:t>Data Taking Period 2000 - 2016</a:t>
            </a:r>
          </a:p>
        </p:txBody>
      </p:sp>
      <p:sp>
        <p:nvSpPr>
          <p:cNvPr id="9" name="TextBox 8">
            <a:extLst>
              <a:ext uri="{FF2B5EF4-FFF2-40B4-BE49-F238E27FC236}">
                <a16:creationId xmlns:a16="http://schemas.microsoft.com/office/drawing/2014/main" id="{8DDD6323-7956-D44F-66A2-E44A9D57848D}"/>
              </a:ext>
            </a:extLst>
          </p:cNvPr>
          <p:cNvSpPr txBox="1"/>
          <p:nvPr/>
        </p:nvSpPr>
        <p:spPr>
          <a:xfrm>
            <a:off x="3235877" y="974638"/>
            <a:ext cx="2763385" cy="338554"/>
          </a:xfrm>
          <a:prstGeom prst="rect">
            <a:avLst/>
          </a:prstGeom>
          <a:noFill/>
        </p:spPr>
        <p:txBody>
          <a:bodyPr wrap="none" rtlCol="0">
            <a:spAutoFit/>
          </a:bodyPr>
          <a:lstStyle/>
          <a:p>
            <a:r>
              <a:rPr lang="en-US" sz="1600">
                <a:solidFill>
                  <a:srgbClr val="0432FF"/>
                </a:solidFill>
              </a:rPr>
              <a:t>Data Taking Period 2023 - 2025</a:t>
            </a:r>
          </a:p>
        </p:txBody>
      </p:sp>
      <p:sp>
        <p:nvSpPr>
          <p:cNvPr id="10" name="TextBox 9">
            <a:extLst>
              <a:ext uri="{FF2B5EF4-FFF2-40B4-BE49-F238E27FC236}">
                <a16:creationId xmlns:a16="http://schemas.microsoft.com/office/drawing/2014/main" id="{C137F905-E0F6-3318-7143-E3781186FDD4}"/>
              </a:ext>
            </a:extLst>
          </p:cNvPr>
          <p:cNvSpPr txBox="1"/>
          <p:nvPr/>
        </p:nvSpPr>
        <p:spPr>
          <a:xfrm>
            <a:off x="6309427" y="974638"/>
            <a:ext cx="2796920" cy="338554"/>
          </a:xfrm>
          <a:prstGeom prst="rect">
            <a:avLst/>
          </a:prstGeom>
          <a:noFill/>
        </p:spPr>
        <p:txBody>
          <a:bodyPr wrap="none" rtlCol="0">
            <a:spAutoFit/>
          </a:bodyPr>
          <a:lstStyle/>
          <a:p>
            <a:r>
              <a:rPr lang="en-US" sz="1600">
                <a:solidFill>
                  <a:srgbClr val="0432FF"/>
                </a:solidFill>
              </a:rPr>
              <a:t>Data Taking Period from 2030 - </a:t>
            </a:r>
          </a:p>
        </p:txBody>
      </p:sp>
      <p:sp>
        <p:nvSpPr>
          <p:cNvPr id="11" name="TextBox 10">
            <a:extLst>
              <a:ext uri="{FF2B5EF4-FFF2-40B4-BE49-F238E27FC236}">
                <a16:creationId xmlns:a16="http://schemas.microsoft.com/office/drawing/2014/main" id="{FB700272-AEE9-551E-6783-6825334F3F57}"/>
              </a:ext>
            </a:extLst>
          </p:cNvPr>
          <p:cNvSpPr txBox="1"/>
          <p:nvPr/>
        </p:nvSpPr>
        <p:spPr>
          <a:xfrm>
            <a:off x="9311858" y="974638"/>
            <a:ext cx="2749984" cy="338554"/>
          </a:xfrm>
          <a:prstGeom prst="rect">
            <a:avLst/>
          </a:prstGeom>
          <a:noFill/>
        </p:spPr>
        <p:txBody>
          <a:bodyPr wrap="none" rtlCol="0">
            <a:spAutoFit/>
          </a:bodyPr>
          <a:lstStyle/>
          <a:p>
            <a:r>
              <a:rPr lang="en-US" sz="1600">
                <a:solidFill>
                  <a:srgbClr val="0432FF"/>
                </a:solidFill>
              </a:rPr>
              <a:t>Data Taking Period – long-term</a:t>
            </a:r>
          </a:p>
        </p:txBody>
      </p:sp>
      <p:sp>
        <p:nvSpPr>
          <p:cNvPr id="12" name="TextBox 11">
            <a:extLst>
              <a:ext uri="{FF2B5EF4-FFF2-40B4-BE49-F238E27FC236}">
                <a16:creationId xmlns:a16="http://schemas.microsoft.com/office/drawing/2014/main" id="{40723073-8A24-3438-9CD2-DFCB4EAFE2AA}"/>
              </a:ext>
            </a:extLst>
          </p:cNvPr>
          <p:cNvSpPr txBox="1"/>
          <p:nvPr/>
        </p:nvSpPr>
        <p:spPr>
          <a:xfrm>
            <a:off x="700957" y="5969653"/>
            <a:ext cx="5069840" cy="523220"/>
          </a:xfrm>
          <a:prstGeom prst="rect">
            <a:avLst/>
          </a:prstGeom>
          <a:noFill/>
        </p:spPr>
        <p:txBody>
          <a:bodyPr wrap="square" rtlCol="0">
            <a:spAutoFit/>
          </a:bodyPr>
          <a:lstStyle/>
          <a:p>
            <a:r>
              <a:rPr lang="en-US" sz="2800">
                <a:solidFill>
                  <a:srgbClr val="0432FF"/>
                </a:solidFill>
              </a:rPr>
              <a:t>http://phynp6.phy-astr.gsu.edu/</a:t>
            </a:r>
          </a:p>
        </p:txBody>
      </p:sp>
      <p:sp>
        <p:nvSpPr>
          <p:cNvPr id="6" name="TextBox 5"/>
          <p:cNvSpPr txBox="1"/>
          <p:nvPr/>
        </p:nvSpPr>
        <p:spPr>
          <a:xfrm>
            <a:off x="764113" y="2502649"/>
            <a:ext cx="1468672" cy="584775"/>
          </a:xfrm>
          <a:prstGeom prst="rect">
            <a:avLst/>
          </a:prstGeom>
          <a:noFill/>
        </p:spPr>
        <p:txBody>
          <a:bodyPr wrap="none" rtlCol="0">
            <a:spAutoFit/>
          </a:bodyPr>
          <a:lstStyle/>
          <a:p>
            <a:r>
              <a:rPr lang="en-US" sz="3200" b="1">
                <a:solidFill>
                  <a:srgbClr val="FFFF00"/>
                </a:solidFill>
              </a:rPr>
              <a:t>PHENIX</a:t>
            </a:r>
          </a:p>
        </p:txBody>
      </p:sp>
      <p:sp>
        <p:nvSpPr>
          <p:cNvPr id="13" name="TextBox 12"/>
          <p:cNvSpPr txBox="1"/>
          <p:nvPr/>
        </p:nvSpPr>
        <p:spPr>
          <a:xfrm>
            <a:off x="3726214" y="2502649"/>
            <a:ext cx="1632178" cy="584775"/>
          </a:xfrm>
          <a:prstGeom prst="rect">
            <a:avLst/>
          </a:prstGeom>
          <a:noFill/>
        </p:spPr>
        <p:txBody>
          <a:bodyPr wrap="none" rtlCol="0">
            <a:spAutoFit/>
          </a:bodyPr>
          <a:lstStyle/>
          <a:p>
            <a:r>
              <a:rPr lang="en-US" sz="3200" b="1" err="1">
                <a:solidFill>
                  <a:srgbClr val="FFFF00"/>
                </a:solidFill>
              </a:rPr>
              <a:t>sPHENIX</a:t>
            </a:r>
            <a:endParaRPr lang="en-US" sz="3200" b="1">
              <a:solidFill>
                <a:srgbClr val="FFFF00"/>
              </a:solidFill>
            </a:endParaRPr>
          </a:p>
        </p:txBody>
      </p:sp>
      <p:sp>
        <p:nvSpPr>
          <p:cNvPr id="14" name="TextBox 13"/>
          <p:cNvSpPr txBox="1"/>
          <p:nvPr/>
        </p:nvSpPr>
        <p:spPr>
          <a:xfrm>
            <a:off x="7267456" y="2502649"/>
            <a:ext cx="712054" cy="584775"/>
          </a:xfrm>
          <a:prstGeom prst="rect">
            <a:avLst/>
          </a:prstGeom>
          <a:noFill/>
        </p:spPr>
        <p:txBody>
          <a:bodyPr wrap="none" rtlCol="0">
            <a:spAutoFit/>
          </a:bodyPr>
          <a:lstStyle/>
          <a:p>
            <a:r>
              <a:rPr lang="en-US" sz="3200" b="1">
                <a:solidFill>
                  <a:srgbClr val="FFFC00"/>
                </a:solidFill>
              </a:rPr>
              <a:t>EIC</a:t>
            </a:r>
          </a:p>
        </p:txBody>
      </p:sp>
      <p:sp>
        <p:nvSpPr>
          <p:cNvPr id="15" name="TextBox 14"/>
          <p:cNvSpPr txBox="1"/>
          <p:nvPr/>
        </p:nvSpPr>
        <p:spPr>
          <a:xfrm>
            <a:off x="9680067" y="2502649"/>
            <a:ext cx="2105705" cy="584775"/>
          </a:xfrm>
          <a:prstGeom prst="rect">
            <a:avLst/>
          </a:prstGeom>
          <a:noFill/>
        </p:spPr>
        <p:txBody>
          <a:bodyPr wrap="none" rtlCol="0">
            <a:spAutoFit/>
          </a:bodyPr>
          <a:lstStyle/>
          <a:p>
            <a:r>
              <a:rPr lang="en-US" sz="3200" b="1">
                <a:solidFill>
                  <a:schemeClr val="accent6"/>
                </a:solidFill>
              </a:rPr>
              <a:t>Cosmic Ray</a:t>
            </a:r>
          </a:p>
        </p:txBody>
      </p:sp>
      <p:sp>
        <p:nvSpPr>
          <p:cNvPr id="16" name="Date Placeholder 15">
            <a:extLst>
              <a:ext uri="{FF2B5EF4-FFF2-40B4-BE49-F238E27FC236}">
                <a16:creationId xmlns:a16="http://schemas.microsoft.com/office/drawing/2014/main" id="{3D9B6D0B-1C5E-67FB-DC18-8769721773A9}"/>
              </a:ext>
            </a:extLst>
          </p:cNvPr>
          <p:cNvSpPr>
            <a:spLocks noGrp="1"/>
          </p:cNvSpPr>
          <p:nvPr>
            <p:ph type="dt" sz="half" idx="10"/>
          </p:nvPr>
        </p:nvSpPr>
        <p:spPr/>
        <p:txBody>
          <a:bodyPr/>
          <a:lstStyle/>
          <a:p>
            <a:r>
              <a:rPr lang="en-US"/>
              <a:t>7/19/23</a:t>
            </a:r>
          </a:p>
        </p:txBody>
      </p:sp>
      <p:sp>
        <p:nvSpPr>
          <p:cNvPr id="17" name="Footer Placeholder 16">
            <a:extLst>
              <a:ext uri="{FF2B5EF4-FFF2-40B4-BE49-F238E27FC236}">
                <a16:creationId xmlns:a16="http://schemas.microsoft.com/office/drawing/2014/main" id="{85588B19-1FEE-2B73-964A-CF56ED00249B}"/>
              </a:ext>
            </a:extLst>
          </p:cNvPr>
          <p:cNvSpPr>
            <a:spLocks noGrp="1"/>
          </p:cNvSpPr>
          <p:nvPr>
            <p:ph type="ftr" sz="quarter" idx="11"/>
          </p:nvPr>
        </p:nvSpPr>
        <p:spPr/>
        <p:txBody>
          <a:bodyPr/>
          <a:lstStyle/>
          <a:p>
            <a:r>
              <a:rPr lang="en-US"/>
              <a:t>Exploring Collaboration with MSIs in Nuclear and Particle Physics</a:t>
            </a:r>
          </a:p>
        </p:txBody>
      </p:sp>
      <p:sp>
        <p:nvSpPr>
          <p:cNvPr id="18" name="Slide Number Placeholder 17">
            <a:extLst>
              <a:ext uri="{FF2B5EF4-FFF2-40B4-BE49-F238E27FC236}">
                <a16:creationId xmlns:a16="http://schemas.microsoft.com/office/drawing/2014/main" id="{F865FF5B-CD6F-E91F-D8E1-371218AD4E35}"/>
              </a:ext>
            </a:extLst>
          </p:cNvPr>
          <p:cNvSpPr>
            <a:spLocks noGrp="1"/>
          </p:cNvSpPr>
          <p:nvPr>
            <p:ph type="sldNum" sz="quarter" idx="12"/>
          </p:nvPr>
        </p:nvSpPr>
        <p:spPr/>
        <p:txBody>
          <a:bodyPr/>
          <a:lstStyle/>
          <a:p>
            <a:fld id="{E99EAE7B-C2AC-C040-9FDF-E896C5897032}" type="slidenum">
              <a:rPr lang="en-US" smtClean="0"/>
              <a:t>7</a:t>
            </a:fld>
            <a:endParaRPr lang="en-US"/>
          </a:p>
        </p:txBody>
      </p:sp>
      <p:grpSp>
        <p:nvGrpSpPr>
          <p:cNvPr id="22" name="Group 21">
            <a:extLst>
              <a:ext uri="{FF2B5EF4-FFF2-40B4-BE49-F238E27FC236}">
                <a16:creationId xmlns:a16="http://schemas.microsoft.com/office/drawing/2014/main" id="{0828C651-F1E0-59C6-156E-28E62AADC896}"/>
              </a:ext>
            </a:extLst>
          </p:cNvPr>
          <p:cNvGrpSpPr/>
          <p:nvPr/>
        </p:nvGrpSpPr>
        <p:grpSpPr>
          <a:xfrm>
            <a:off x="7267456" y="3671591"/>
            <a:ext cx="4240695" cy="2431295"/>
            <a:chOff x="7267456" y="3671591"/>
            <a:chExt cx="4240695" cy="2431295"/>
          </a:xfrm>
        </p:grpSpPr>
        <p:pic>
          <p:nvPicPr>
            <p:cNvPr id="20" name="Picture 19" descr="A close-up of a machine&#10;&#10;Description automatically generated">
              <a:extLst>
                <a:ext uri="{FF2B5EF4-FFF2-40B4-BE49-F238E27FC236}">
                  <a16:creationId xmlns:a16="http://schemas.microsoft.com/office/drawing/2014/main" id="{DEB30ACF-1EC5-EA8C-46D0-E018663254EF}"/>
                </a:ext>
              </a:extLst>
            </p:cNvPr>
            <p:cNvPicPr>
              <a:picLocks noChangeAspect="1"/>
            </p:cNvPicPr>
            <p:nvPr/>
          </p:nvPicPr>
          <p:blipFill>
            <a:blip r:embed="rId3"/>
            <a:stretch>
              <a:fillRect/>
            </a:stretch>
          </p:blipFill>
          <p:spPr>
            <a:xfrm>
              <a:off x="7267456" y="3674837"/>
              <a:ext cx="4240695" cy="2428049"/>
            </a:xfrm>
            <a:prstGeom prst="rect">
              <a:avLst/>
            </a:prstGeom>
          </p:spPr>
        </p:pic>
        <p:sp>
          <p:nvSpPr>
            <p:cNvPr id="21" name="TextBox 20">
              <a:extLst>
                <a:ext uri="{FF2B5EF4-FFF2-40B4-BE49-F238E27FC236}">
                  <a16:creationId xmlns:a16="http://schemas.microsoft.com/office/drawing/2014/main" id="{DC650181-0C8C-2867-02B4-4F0DDA3C46E7}"/>
                </a:ext>
              </a:extLst>
            </p:cNvPr>
            <p:cNvSpPr txBox="1"/>
            <p:nvPr/>
          </p:nvSpPr>
          <p:spPr>
            <a:xfrm>
              <a:off x="7496008" y="3671591"/>
              <a:ext cx="3631700" cy="461665"/>
            </a:xfrm>
            <a:prstGeom prst="rect">
              <a:avLst/>
            </a:prstGeom>
            <a:noFill/>
          </p:spPr>
          <p:txBody>
            <a:bodyPr wrap="none" rtlCol="0">
              <a:spAutoFit/>
            </a:bodyPr>
            <a:lstStyle/>
            <a:p>
              <a:r>
                <a:rPr lang="en-US" sz="2400" b="1">
                  <a:solidFill>
                    <a:srgbClr val="FFFF00"/>
                  </a:solidFill>
                </a:rPr>
                <a:t>Weak force study with NSR</a:t>
              </a:r>
            </a:p>
          </p:txBody>
        </p:sp>
      </p:grpSp>
    </p:spTree>
    <p:extLst>
      <p:ext uri="{BB962C8B-B14F-4D97-AF65-F5344CB8AC3E}">
        <p14:creationId xmlns:p14="http://schemas.microsoft.com/office/powerpoint/2010/main" val="1832745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7186-A704-864F-85CD-365EF6BF2301}"/>
              </a:ext>
            </a:extLst>
          </p:cNvPr>
          <p:cNvSpPr>
            <a:spLocks noGrp="1"/>
          </p:cNvSpPr>
          <p:nvPr>
            <p:ph type="title"/>
          </p:nvPr>
        </p:nvSpPr>
        <p:spPr>
          <a:xfrm>
            <a:off x="-35858" y="2959897"/>
            <a:ext cx="12191999" cy="508174"/>
          </a:xfrm>
        </p:spPr>
        <p:txBody>
          <a:bodyPr>
            <a:noAutofit/>
          </a:bodyPr>
          <a:lstStyle/>
          <a:p>
            <a:pPr algn="ctr"/>
            <a:r>
              <a:rPr lang="en-US" sz="2600">
                <a:solidFill>
                  <a:srgbClr val="FF0000"/>
                </a:solidFill>
              </a:rPr>
              <a:t>We always look for students to join the group to work on many of the exciting projects</a:t>
            </a:r>
          </a:p>
        </p:txBody>
      </p:sp>
      <p:pic>
        <p:nvPicPr>
          <p:cNvPr id="7" name="Picture 6">
            <a:extLst>
              <a:ext uri="{FF2B5EF4-FFF2-40B4-BE49-F238E27FC236}">
                <a16:creationId xmlns:a16="http://schemas.microsoft.com/office/drawing/2014/main" id="{D10BBB81-86A9-7E46-9AFC-2042930327A8}"/>
              </a:ext>
            </a:extLst>
          </p:cNvPr>
          <p:cNvPicPr>
            <a:picLocks noChangeAspect="1"/>
          </p:cNvPicPr>
          <p:nvPr/>
        </p:nvPicPr>
        <p:blipFill rotWithShape="1">
          <a:blip r:embed="rId2"/>
          <a:srcRect t="29008" b="15797"/>
          <a:stretch/>
        </p:blipFill>
        <p:spPr>
          <a:xfrm>
            <a:off x="445934" y="129930"/>
            <a:ext cx="6618543" cy="2741368"/>
          </a:xfrm>
          <a:prstGeom prst="rect">
            <a:avLst/>
          </a:prstGeom>
        </p:spPr>
      </p:pic>
      <p:pic>
        <p:nvPicPr>
          <p:cNvPr id="8" name="Picture 7">
            <a:extLst>
              <a:ext uri="{FF2B5EF4-FFF2-40B4-BE49-F238E27FC236}">
                <a16:creationId xmlns:a16="http://schemas.microsoft.com/office/drawing/2014/main" id="{DA86147E-A5FF-C74C-9CC8-4C36BDAA7E9B}"/>
              </a:ext>
            </a:extLst>
          </p:cNvPr>
          <p:cNvPicPr>
            <a:picLocks noChangeAspect="1"/>
          </p:cNvPicPr>
          <p:nvPr/>
        </p:nvPicPr>
        <p:blipFill rotWithShape="1">
          <a:blip r:embed="rId3"/>
          <a:srcRect t="34730" b="4307"/>
          <a:stretch/>
        </p:blipFill>
        <p:spPr>
          <a:xfrm>
            <a:off x="5914103" y="3553981"/>
            <a:ext cx="6051240" cy="2768311"/>
          </a:xfrm>
          <a:prstGeom prst="rect">
            <a:avLst/>
          </a:prstGeom>
        </p:spPr>
      </p:pic>
      <p:pic>
        <p:nvPicPr>
          <p:cNvPr id="9" name="Picture 8">
            <a:extLst>
              <a:ext uri="{FF2B5EF4-FFF2-40B4-BE49-F238E27FC236}">
                <a16:creationId xmlns:a16="http://schemas.microsoft.com/office/drawing/2014/main" id="{4ECB6579-5253-3448-AC12-9BC513F0248B}"/>
              </a:ext>
            </a:extLst>
          </p:cNvPr>
          <p:cNvPicPr>
            <a:picLocks noChangeAspect="1"/>
          </p:cNvPicPr>
          <p:nvPr/>
        </p:nvPicPr>
        <p:blipFill rotWithShape="1">
          <a:blip r:embed="rId4"/>
          <a:srcRect t="27910" b="3858"/>
          <a:stretch/>
        </p:blipFill>
        <p:spPr>
          <a:xfrm>
            <a:off x="254205" y="3553981"/>
            <a:ext cx="5404145" cy="2767074"/>
          </a:xfrm>
          <a:prstGeom prst="rect">
            <a:avLst/>
          </a:prstGeom>
        </p:spPr>
      </p:pic>
      <p:pic>
        <p:nvPicPr>
          <p:cNvPr id="10" name="Picture 9">
            <a:extLst>
              <a:ext uri="{FF2B5EF4-FFF2-40B4-BE49-F238E27FC236}">
                <a16:creationId xmlns:a16="http://schemas.microsoft.com/office/drawing/2014/main" id="{65B6861C-D7FB-DB48-A02A-BEEA17C0476D}"/>
              </a:ext>
            </a:extLst>
          </p:cNvPr>
          <p:cNvPicPr>
            <a:picLocks noChangeAspect="1"/>
          </p:cNvPicPr>
          <p:nvPr/>
        </p:nvPicPr>
        <p:blipFill rotWithShape="1">
          <a:blip r:embed="rId5"/>
          <a:srcRect t="31860"/>
          <a:stretch/>
        </p:blipFill>
        <p:spPr>
          <a:xfrm>
            <a:off x="7290248" y="129930"/>
            <a:ext cx="4450896" cy="2741368"/>
          </a:xfrm>
          <a:prstGeom prst="rect">
            <a:avLst/>
          </a:prstGeom>
        </p:spPr>
      </p:pic>
      <p:sp>
        <p:nvSpPr>
          <p:cNvPr id="6" name="TextBox 5">
            <a:extLst>
              <a:ext uri="{FF2B5EF4-FFF2-40B4-BE49-F238E27FC236}">
                <a16:creationId xmlns:a16="http://schemas.microsoft.com/office/drawing/2014/main" id="{FA38E272-7C7F-C34C-8D52-446A7E035C2F}"/>
              </a:ext>
            </a:extLst>
          </p:cNvPr>
          <p:cNvSpPr txBox="1"/>
          <p:nvPr/>
        </p:nvSpPr>
        <p:spPr>
          <a:xfrm>
            <a:off x="2079938" y="2348929"/>
            <a:ext cx="2916119"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a:solidFill>
                  <a:srgbClr val="FFFF00"/>
                </a:solidFill>
              </a:rPr>
              <a:t>Building cosmic ray detectors</a:t>
            </a:r>
          </a:p>
        </p:txBody>
      </p:sp>
      <p:sp>
        <p:nvSpPr>
          <p:cNvPr id="13" name="TextBox 12">
            <a:extLst>
              <a:ext uri="{FF2B5EF4-FFF2-40B4-BE49-F238E27FC236}">
                <a16:creationId xmlns:a16="http://schemas.microsoft.com/office/drawing/2014/main" id="{C4E836B7-17AF-8746-B02F-2999C5D16E39}"/>
              </a:ext>
            </a:extLst>
          </p:cNvPr>
          <p:cNvSpPr txBox="1"/>
          <p:nvPr/>
        </p:nvSpPr>
        <p:spPr>
          <a:xfrm>
            <a:off x="8153400" y="2384649"/>
            <a:ext cx="315913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a:solidFill>
                  <a:srgbClr val="FFFF00"/>
                </a:solidFill>
              </a:rPr>
              <a:t>Testing </a:t>
            </a:r>
            <a:r>
              <a:rPr lang="en-US" err="1">
                <a:solidFill>
                  <a:srgbClr val="FFFF00"/>
                </a:solidFill>
              </a:rPr>
              <a:t>sPHENIX</a:t>
            </a:r>
            <a:r>
              <a:rPr lang="en-US">
                <a:solidFill>
                  <a:srgbClr val="FFFF00"/>
                </a:solidFill>
              </a:rPr>
              <a:t> scintillator tiles</a:t>
            </a:r>
          </a:p>
        </p:txBody>
      </p:sp>
      <p:sp>
        <p:nvSpPr>
          <p:cNvPr id="14" name="TextBox 13">
            <a:extLst>
              <a:ext uri="{FF2B5EF4-FFF2-40B4-BE49-F238E27FC236}">
                <a16:creationId xmlns:a16="http://schemas.microsoft.com/office/drawing/2014/main" id="{15351E2F-A3CD-2340-9B67-62FBC31F60B2}"/>
              </a:ext>
            </a:extLst>
          </p:cNvPr>
          <p:cNvSpPr txBox="1"/>
          <p:nvPr/>
        </p:nvSpPr>
        <p:spPr>
          <a:xfrm>
            <a:off x="1364616" y="5837977"/>
            <a:ext cx="315913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a:solidFill>
                  <a:srgbClr val="FFFF00"/>
                </a:solidFill>
              </a:rPr>
              <a:t>Testing </a:t>
            </a:r>
            <a:r>
              <a:rPr lang="en-US" err="1">
                <a:solidFill>
                  <a:srgbClr val="FFFF00"/>
                </a:solidFill>
              </a:rPr>
              <a:t>sPHENIX</a:t>
            </a:r>
            <a:r>
              <a:rPr lang="en-US">
                <a:solidFill>
                  <a:srgbClr val="FFFF00"/>
                </a:solidFill>
              </a:rPr>
              <a:t> scintillator tiles</a:t>
            </a:r>
          </a:p>
        </p:txBody>
      </p:sp>
      <p:sp>
        <p:nvSpPr>
          <p:cNvPr id="15" name="TextBox 14">
            <a:extLst>
              <a:ext uri="{FF2B5EF4-FFF2-40B4-BE49-F238E27FC236}">
                <a16:creationId xmlns:a16="http://schemas.microsoft.com/office/drawing/2014/main" id="{6461A0F2-6B3E-334B-98DC-FCD3D90E61F4}"/>
              </a:ext>
            </a:extLst>
          </p:cNvPr>
          <p:cNvSpPr txBox="1"/>
          <p:nvPr/>
        </p:nvSpPr>
        <p:spPr>
          <a:xfrm>
            <a:off x="7553632" y="5852692"/>
            <a:ext cx="296465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a:solidFill>
                  <a:srgbClr val="FFFF00"/>
                </a:solidFill>
              </a:rPr>
              <a:t>Working on EIC Detector R&amp;D</a:t>
            </a:r>
          </a:p>
        </p:txBody>
      </p:sp>
      <p:sp>
        <p:nvSpPr>
          <p:cNvPr id="11" name="Date Placeholder 10">
            <a:extLst>
              <a:ext uri="{FF2B5EF4-FFF2-40B4-BE49-F238E27FC236}">
                <a16:creationId xmlns:a16="http://schemas.microsoft.com/office/drawing/2014/main" id="{4A3103DE-9D9B-0917-E181-36BA94E52DE5}"/>
              </a:ext>
            </a:extLst>
          </p:cNvPr>
          <p:cNvSpPr>
            <a:spLocks noGrp="1"/>
          </p:cNvSpPr>
          <p:nvPr>
            <p:ph type="dt" sz="half" idx="10"/>
          </p:nvPr>
        </p:nvSpPr>
        <p:spPr/>
        <p:txBody>
          <a:bodyPr/>
          <a:lstStyle/>
          <a:p>
            <a:r>
              <a:rPr lang="en-US"/>
              <a:t>7/19/23</a:t>
            </a:r>
          </a:p>
        </p:txBody>
      </p:sp>
      <p:sp>
        <p:nvSpPr>
          <p:cNvPr id="12" name="Footer Placeholder 11">
            <a:extLst>
              <a:ext uri="{FF2B5EF4-FFF2-40B4-BE49-F238E27FC236}">
                <a16:creationId xmlns:a16="http://schemas.microsoft.com/office/drawing/2014/main" id="{5B988692-733C-44CB-CABF-C7754AEC8576}"/>
              </a:ext>
            </a:extLst>
          </p:cNvPr>
          <p:cNvSpPr>
            <a:spLocks noGrp="1"/>
          </p:cNvSpPr>
          <p:nvPr>
            <p:ph type="ftr" sz="quarter" idx="11"/>
          </p:nvPr>
        </p:nvSpPr>
        <p:spPr/>
        <p:txBody>
          <a:bodyPr/>
          <a:lstStyle/>
          <a:p>
            <a:r>
              <a:rPr lang="en-US"/>
              <a:t>Exploring Collaboration with MSIs in Nuclear and Particle Physics</a:t>
            </a:r>
          </a:p>
        </p:txBody>
      </p:sp>
      <p:sp>
        <p:nvSpPr>
          <p:cNvPr id="16" name="Slide Number Placeholder 15">
            <a:extLst>
              <a:ext uri="{FF2B5EF4-FFF2-40B4-BE49-F238E27FC236}">
                <a16:creationId xmlns:a16="http://schemas.microsoft.com/office/drawing/2014/main" id="{6657E579-DA94-CB3D-CD17-5395C0B76CEC}"/>
              </a:ext>
            </a:extLst>
          </p:cNvPr>
          <p:cNvSpPr>
            <a:spLocks noGrp="1"/>
          </p:cNvSpPr>
          <p:nvPr>
            <p:ph type="sldNum" sz="quarter" idx="12"/>
          </p:nvPr>
        </p:nvSpPr>
        <p:spPr/>
        <p:txBody>
          <a:bodyPr/>
          <a:lstStyle/>
          <a:p>
            <a:fld id="{E99EAE7B-C2AC-C040-9FDF-E896C5897032}" type="slidenum">
              <a:rPr lang="en-US" smtClean="0"/>
              <a:t>8</a:t>
            </a:fld>
            <a:endParaRPr lang="en-US"/>
          </a:p>
        </p:txBody>
      </p:sp>
    </p:spTree>
    <p:extLst>
      <p:ext uri="{BB962C8B-B14F-4D97-AF65-F5344CB8AC3E}">
        <p14:creationId xmlns:p14="http://schemas.microsoft.com/office/powerpoint/2010/main" val="328805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people standing in front of a large blue machine&#10;&#10;Description automatically generated">
            <a:extLst>
              <a:ext uri="{FF2B5EF4-FFF2-40B4-BE49-F238E27FC236}">
                <a16:creationId xmlns:a16="http://schemas.microsoft.com/office/drawing/2014/main" id="{82D7A8CA-C38E-C651-C00C-F14341CB391D}"/>
              </a:ext>
            </a:extLst>
          </p:cNvPr>
          <p:cNvPicPr>
            <a:picLocks noChangeAspect="1"/>
          </p:cNvPicPr>
          <p:nvPr/>
        </p:nvPicPr>
        <p:blipFill rotWithShape="1">
          <a:blip r:embed="rId2"/>
          <a:srcRect t="23383" r="1" b="7558"/>
          <a:stretch/>
        </p:blipFill>
        <p:spPr>
          <a:xfrm>
            <a:off x="191086" y="171715"/>
            <a:ext cx="5813197" cy="61290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361B8299-C015-6DD7-653F-7AE65B9CB710}"/>
              </a:ext>
            </a:extLst>
          </p:cNvPr>
          <p:cNvPicPr>
            <a:picLocks noChangeAspect="1"/>
          </p:cNvPicPr>
          <p:nvPr/>
        </p:nvPicPr>
        <p:blipFill rotWithShape="1">
          <a:blip r:embed="rId3"/>
          <a:srcRect t="9036" b="26679"/>
          <a:stretch/>
        </p:blipFill>
        <p:spPr>
          <a:xfrm>
            <a:off x="6196929" y="171716"/>
            <a:ext cx="5803986" cy="3171422"/>
          </a:xfrm>
          <a:prstGeom prst="rect">
            <a:avLst/>
          </a:prstGeom>
        </p:spPr>
      </p:pic>
      <p:pic>
        <p:nvPicPr>
          <p:cNvPr id="7" name="Picture 6" descr="A person and person sitting at a table with a computer&#10;&#10;Description automatically generated">
            <a:extLst>
              <a:ext uri="{FF2B5EF4-FFF2-40B4-BE49-F238E27FC236}">
                <a16:creationId xmlns:a16="http://schemas.microsoft.com/office/drawing/2014/main" id="{FE2B5766-1F79-AAA9-1B5D-EFEA0A532529}"/>
              </a:ext>
            </a:extLst>
          </p:cNvPr>
          <p:cNvPicPr>
            <a:picLocks noChangeAspect="1"/>
          </p:cNvPicPr>
          <p:nvPr/>
        </p:nvPicPr>
        <p:blipFill rotWithShape="1">
          <a:blip r:embed="rId4"/>
          <a:srcRect t="1297" b="11953"/>
          <a:stretch/>
        </p:blipFill>
        <p:spPr>
          <a:xfrm>
            <a:off x="6196929" y="3514856"/>
            <a:ext cx="5786386" cy="2785950"/>
          </a:xfrm>
          <a:prstGeom prst="rect">
            <a:avLst/>
          </a:prstGeom>
        </p:spPr>
      </p:pic>
      <p:sp>
        <p:nvSpPr>
          <p:cNvPr id="3" name="Date Placeholder 2">
            <a:extLst>
              <a:ext uri="{FF2B5EF4-FFF2-40B4-BE49-F238E27FC236}">
                <a16:creationId xmlns:a16="http://schemas.microsoft.com/office/drawing/2014/main" id="{B586ECA2-12B7-8764-D28C-73AB80C3C8A3}"/>
              </a:ext>
            </a:extLst>
          </p:cNvPr>
          <p:cNvSpPr>
            <a:spLocks noGrp="1"/>
          </p:cNvSpPr>
          <p:nvPr>
            <p:ph type="dt" sz="half" idx="10"/>
          </p:nvPr>
        </p:nvSpPr>
        <p:spPr>
          <a:xfrm>
            <a:off x="0" y="6464643"/>
            <a:ext cx="2743200" cy="365125"/>
          </a:xfrm>
        </p:spPr>
        <p:txBody>
          <a:bodyPr vert="horz" lIns="91440" tIns="45720" rIns="91440" bIns="45720" rtlCol="0" anchor="ctr">
            <a:normAutofit/>
          </a:bodyPr>
          <a:lstStyle/>
          <a:p>
            <a:pPr>
              <a:spcAft>
                <a:spcPts val="600"/>
              </a:spcAft>
            </a:pPr>
            <a:r>
              <a:rPr lang="en-US" sz="1200"/>
              <a:t>7/19/23</a:t>
            </a:r>
          </a:p>
        </p:txBody>
      </p:sp>
      <p:sp>
        <p:nvSpPr>
          <p:cNvPr id="4" name="Footer Placeholder 3">
            <a:extLst>
              <a:ext uri="{FF2B5EF4-FFF2-40B4-BE49-F238E27FC236}">
                <a16:creationId xmlns:a16="http://schemas.microsoft.com/office/drawing/2014/main" id="{F254A20D-EF2F-D98E-E88D-99BCEC8AF1B7}"/>
              </a:ext>
            </a:extLst>
          </p:cNvPr>
          <p:cNvSpPr>
            <a:spLocks noGrp="1"/>
          </p:cNvSpPr>
          <p:nvPr>
            <p:ph type="ftr" sz="quarter" idx="11"/>
          </p:nvPr>
        </p:nvSpPr>
        <p:spPr>
          <a:xfrm>
            <a:off x="4038600" y="6466029"/>
            <a:ext cx="4114800" cy="365125"/>
          </a:xfrm>
        </p:spPr>
        <p:txBody>
          <a:bodyPr vert="horz" lIns="91440" tIns="45720" rIns="91440" bIns="45720" rtlCol="0" anchor="ctr">
            <a:normAutofit/>
          </a:bodyPr>
          <a:lstStyle/>
          <a:p>
            <a:pPr>
              <a:spcAft>
                <a:spcPts val="600"/>
              </a:spcAft>
            </a:pPr>
            <a:r>
              <a:rPr lang="en-US" sz="1100" kern="1200">
                <a:latin typeface="+mn-lt"/>
                <a:ea typeface="+mn-ea"/>
                <a:cs typeface="+mn-cs"/>
              </a:rPr>
              <a:t>Exploring Collaboration with MSIs in Nuclear and Particle Physics</a:t>
            </a:r>
          </a:p>
        </p:txBody>
      </p:sp>
      <p:sp>
        <p:nvSpPr>
          <p:cNvPr id="5" name="Slide Number Placeholder 4">
            <a:extLst>
              <a:ext uri="{FF2B5EF4-FFF2-40B4-BE49-F238E27FC236}">
                <a16:creationId xmlns:a16="http://schemas.microsoft.com/office/drawing/2014/main" id="{590ECE9E-A92E-1D2B-2B32-35E6DA6DEC87}"/>
              </a:ext>
            </a:extLst>
          </p:cNvPr>
          <p:cNvSpPr>
            <a:spLocks noGrp="1"/>
          </p:cNvSpPr>
          <p:nvPr>
            <p:ph type="sldNum" sz="quarter" idx="12"/>
          </p:nvPr>
        </p:nvSpPr>
        <p:spPr>
          <a:xfrm>
            <a:off x="9447276" y="6492708"/>
            <a:ext cx="2743200" cy="365125"/>
          </a:xfrm>
        </p:spPr>
        <p:txBody>
          <a:bodyPr vert="horz" lIns="91440" tIns="45720" rIns="91440" bIns="45720" rtlCol="0" anchor="ctr">
            <a:normAutofit/>
          </a:bodyPr>
          <a:lstStyle/>
          <a:p>
            <a:pPr>
              <a:spcAft>
                <a:spcPts val="600"/>
              </a:spcAft>
            </a:pPr>
            <a:fld id="{E99EAE7B-C2AC-C040-9FDF-E896C5897032}" type="slidenum">
              <a:rPr lang="en-US" sz="1200" smtClean="0"/>
              <a:pPr>
                <a:spcAft>
                  <a:spcPts val="600"/>
                </a:spcAft>
              </a:pPr>
              <a:t>9</a:t>
            </a:fld>
            <a:endParaRPr lang="en-US" sz="1200"/>
          </a:p>
        </p:txBody>
      </p:sp>
      <p:sp>
        <p:nvSpPr>
          <p:cNvPr id="13" name="TextBox 12">
            <a:extLst>
              <a:ext uri="{FF2B5EF4-FFF2-40B4-BE49-F238E27FC236}">
                <a16:creationId xmlns:a16="http://schemas.microsoft.com/office/drawing/2014/main" id="{00125795-5652-D653-30E1-51ECD1D96F35}"/>
              </a:ext>
            </a:extLst>
          </p:cNvPr>
          <p:cNvSpPr txBox="1"/>
          <p:nvPr/>
        </p:nvSpPr>
        <p:spPr>
          <a:xfrm>
            <a:off x="6196929" y="3514854"/>
            <a:ext cx="1183337" cy="369332"/>
          </a:xfrm>
          <a:prstGeom prst="rect">
            <a:avLst/>
          </a:prstGeom>
          <a:noFill/>
        </p:spPr>
        <p:txBody>
          <a:bodyPr wrap="none" rtlCol="0">
            <a:spAutoFit/>
          </a:bodyPr>
          <a:lstStyle/>
          <a:p>
            <a:r>
              <a:rPr lang="en-US"/>
              <a:t>7/14/2023</a:t>
            </a:r>
          </a:p>
        </p:txBody>
      </p:sp>
      <p:sp>
        <p:nvSpPr>
          <p:cNvPr id="14" name="TextBox 13">
            <a:extLst>
              <a:ext uri="{FF2B5EF4-FFF2-40B4-BE49-F238E27FC236}">
                <a16:creationId xmlns:a16="http://schemas.microsoft.com/office/drawing/2014/main" id="{4CD16CF3-473A-5A27-CDF8-E3D15411EB62}"/>
              </a:ext>
            </a:extLst>
          </p:cNvPr>
          <p:cNvSpPr txBox="1"/>
          <p:nvPr/>
        </p:nvSpPr>
        <p:spPr>
          <a:xfrm>
            <a:off x="10227207" y="187862"/>
            <a:ext cx="1183337" cy="369332"/>
          </a:xfrm>
          <a:prstGeom prst="rect">
            <a:avLst/>
          </a:prstGeom>
          <a:noFill/>
        </p:spPr>
        <p:txBody>
          <a:bodyPr wrap="none" rtlCol="0">
            <a:spAutoFit/>
          </a:bodyPr>
          <a:lstStyle/>
          <a:p>
            <a:r>
              <a:rPr lang="en-US">
                <a:solidFill>
                  <a:srgbClr val="FFFF00"/>
                </a:solidFill>
              </a:rPr>
              <a:t>7/14/2023</a:t>
            </a:r>
          </a:p>
        </p:txBody>
      </p:sp>
      <p:sp>
        <p:nvSpPr>
          <p:cNvPr id="15" name="TextBox 14">
            <a:extLst>
              <a:ext uri="{FF2B5EF4-FFF2-40B4-BE49-F238E27FC236}">
                <a16:creationId xmlns:a16="http://schemas.microsoft.com/office/drawing/2014/main" id="{A4772CE5-1FE1-2754-D5C6-FBDE6B349E28}"/>
              </a:ext>
            </a:extLst>
          </p:cNvPr>
          <p:cNvSpPr txBox="1"/>
          <p:nvPr/>
        </p:nvSpPr>
        <p:spPr>
          <a:xfrm>
            <a:off x="4038600" y="264806"/>
            <a:ext cx="1595309" cy="1077218"/>
          </a:xfrm>
          <a:prstGeom prst="rect">
            <a:avLst/>
          </a:prstGeom>
          <a:noFill/>
        </p:spPr>
        <p:txBody>
          <a:bodyPr wrap="none" rtlCol="0">
            <a:spAutoFit/>
          </a:bodyPr>
          <a:lstStyle/>
          <a:p>
            <a:pPr algn="ctr"/>
            <a:r>
              <a:rPr lang="en-US" sz="3200" err="1">
                <a:solidFill>
                  <a:srgbClr val="FFFF00"/>
                </a:solidFill>
              </a:rPr>
              <a:t>sPHENIX</a:t>
            </a:r>
            <a:endParaRPr lang="en-US" sz="3200">
              <a:solidFill>
                <a:srgbClr val="FFFF00"/>
              </a:solidFill>
            </a:endParaRPr>
          </a:p>
          <a:p>
            <a:pPr algn="ctr"/>
            <a:r>
              <a:rPr lang="en-US" sz="3200">
                <a:solidFill>
                  <a:srgbClr val="FFFF00"/>
                </a:solidFill>
              </a:rPr>
              <a:t>2023</a:t>
            </a:r>
          </a:p>
        </p:txBody>
      </p:sp>
      <p:sp>
        <p:nvSpPr>
          <p:cNvPr id="16" name="TextBox 15">
            <a:extLst>
              <a:ext uri="{FF2B5EF4-FFF2-40B4-BE49-F238E27FC236}">
                <a16:creationId xmlns:a16="http://schemas.microsoft.com/office/drawing/2014/main" id="{BEE96C67-11C4-007C-0A8D-65A70271D349}"/>
              </a:ext>
            </a:extLst>
          </p:cNvPr>
          <p:cNvSpPr txBox="1"/>
          <p:nvPr/>
        </p:nvSpPr>
        <p:spPr>
          <a:xfrm>
            <a:off x="6366176" y="3884186"/>
            <a:ext cx="3134512" cy="646331"/>
          </a:xfrm>
          <a:prstGeom prst="rect">
            <a:avLst/>
          </a:prstGeom>
          <a:noFill/>
        </p:spPr>
        <p:txBody>
          <a:bodyPr wrap="none" rtlCol="0">
            <a:spAutoFit/>
          </a:bodyPr>
          <a:lstStyle/>
          <a:p>
            <a:r>
              <a:rPr lang="en-US" b="1" err="1"/>
              <a:t>Daivon</a:t>
            </a:r>
            <a:r>
              <a:rPr lang="en-US" b="1"/>
              <a:t> was presenting his LED </a:t>
            </a:r>
          </a:p>
          <a:p>
            <a:r>
              <a:rPr lang="en-US" b="1"/>
              <a:t>Data analysis</a:t>
            </a:r>
          </a:p>
        </p:txBody>
      </p:sp>
      <p:grpSp>
        <p:nvGrpSpPr>
          <p:cNvPr id="23" name="Group 22">
            <a:extLst>
              <a:ext uri="{FF2B5EF4-FFF2-40B4-BE49-F238E27FC236}">
                <a16:creationId xmlns:a16="http://schemas.microsoft.com/office/drawing/2014/main" id="{6E4CE642-5246-CEED-DB92-5138356A4FF2}"/>
              </a:ext>
            </a:extLst>
          </p:cNvPr>
          <p:cNvGrpSpPr/>
          <p:nvPr/>
        </p:nvGrpSpPr>
        <p:grpSpPr>
          <a:xfrm>
            <a:off x="357432" y="3065915"/>
            <a:ext cx="2605224" cy="3070443"/>
            <a:chOff x="357432" y="3065915"/>
            <a:chExt cx="2605224" cy="3070443"/>
          </a:xfrm>
        </p:grpSpPr>
        <p:pic>
          <p:nvPicPr>
            <p:cNvPr id="19" name="Picture 18" descr="Two men standing in front of a large machine&#10;&#10;Description automatically generated">
              <a:extLst>
                <a:ext uri="{FF2B5EF4-FFF2-40B4-BE49-F238E27FC236}">
                  <a16:creationId xmlns:a16="http://schemas.microsoft.com/office/drawing/2014/main" id="{F1409109-118F-F4AC-DC72-7B5EC0ADA101}"/>
                </a:ext>
              </a:extLst>
            </p:cNvPr>
            <p:cNvPicPr>
              <a:picLocks noChangeAspect="1"/>
            </p:cNvPicPr>
            <p:nvPr/>
          </p:nvPicPr>
          <p:blipFill>
            <a:blip r:embed="rId5"/>
            <a:stretch>
              <a:fillRect/>
            </a:stretch>
          </p:blipFill>
          <p:spPr>
            <a:xfrm>
              <a:off x="357432" y="3065915"/>
              <a:ext cx="2605224" cy="3070443"/>
            </a:xfrm>
            <a:prstGeom prst="rect">
              <a:avLst/>
            </a:prstGeom>
          </p:spPr>
          <p:style>
            <a:lnRef idx="3">
              <a:schemeClr val="lt1"/>
            </a:lnRef>
            <a:fillRef idx="1">
              <a:schemeClr val="accent3"/>
            </a:fillRef>
            <a:effectRef idx="1">
              <a:schemeClr val="accent3"/>
            </a:effectRef>
            <a:fontRef idx="minor">
              <a:schemeClr val="lt1"/>
            </a:fontRef>
          </p:style>
        </p:pic>
        <p:sp>
          <p:nvSpPr>
            <p:cNvPr id="20" name="TextBox 19">
              <a:extLst>
                <a:ext uri="{FF2B5EF4-FFF2-40B4-BE49-F238E27FC236}">
                  <a16:creationId xmlns:a16="http://schemas.microsoft.com/office/drawing/2014/main" id="{1338691D-4D43-E5A9-BB91-7AF341A2E337}"/>
                </a:ext>
              </a:extLst>
            </p:cNvPr>
            <p:cNvSpPr txBox="1"/>
            <p:nvPr/>
          </p:nvSpPr>
          <p:spPr>
            <a:xfrm>
              <a:off x="1245674" y="3222177"/>
              <a:ext cx="1497526"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a:solidFill>
                    <a:srgbClr val="FFFF00"/>
                  </a:solidFill>
                </a:rPr>
                <a:t>Summer 2022</a:t>
              </a:r>
            </a:p>
          </p:txBody>
        </p:sp>
      </p:grpSp>
    </p:spTree>
    <p:extLst>
      <p:ext uri="{BB962C8B-B14F-4D97-AF65-F5344CB8AC3E}">
        <p14:creationId xmlns:p14="http://schemas.microsoft.com/office/powerpoint/2010/main" val="346942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2</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challenges and opportunities of training the minority students in nuclear science at GSU</vt:lpstr>
      <vt:lpstr>Outline</vt:lpstr>
      <vt:lpstr>GSU is located in downtown Atlanta</vt:lpstr>
      <vt:lpstr>PowerPoint Presentation</vt:lpstr>
      <vt:lpstr>Success at the University and Department Level</vt:lpstr>
      <vt:lpstr>PowerPoint Presentation</vt:lpstr>
      <vt:lpstr>Research Opportunities for Students</vt:lpstr>
      <vt:lpstr>We always look for students to join the group to work on many of the exciting projects</vt:lpstr>
      <vt:lpstr>PowerPoint Presentation</vt:lpstr>
      <vt:lpstr>PowerPoint Presentation</vt:lpstr>
      <vt:lpstr>Success of the Nuclear Physics Group at GSU</vt:lpstr>
      <vt:lpstr>STEM Outreach &amp; Recruitment </vt:lpstr>
      <vt:lpstr>Challenges (How?)</vt:lpstr>
      <vt:lpstr>Flexible and Mixed Mentorship Approach</vt:lpstr>
      <vt:lpstr>Community effort at a broad level</vt:lpstr>
      <vt:lpstr>Working at BNL and with BNL</vt:lpstr>
      <vt:lpstr>Thank you</vt:lpstr>
      <vt:lpstr>About GSU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challenges and opportunities of training the minority students in nuclear science at GSU</dc:title>
  <dc:creator>Xiaochun He</dc:creator>
  <cp:revision>1</cp:revision>
  <dcterms:created xsi:type="dcterms:W3CDTF">2023-07-14T14:14:07Z</dcterms:created>
  <dcterms:modified xsi:type="dcterms:W3CDTF">2023-07-18T13:27:20Z</dcterms:modified>
</cp:coreProperties>
</file>