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341" r:id="rId2"/>
    <p:sldId id="376" r:id="rId3"/>
    <p:sldId id="493" r:id="rId4"/>
    <p:sldId id="498" r:id="rId5"/>
    <p:sldId id="496" r:id="rId6"/>
    <p:sldId id="362" r:id="rId7"/>
    <p:sldId id="384" r:id="rId8"/>
    <p:sldId id="499" r:id="rId9"/>
    <p:sldId id="367" r:id="rId10"/>
    <p:sldId id="380" r:id="rId11"/>
    <p:sldId id="382" r:id="rId12"/>
    <p:sldId id="385" r:id="rId13"/>
    <p:sldId id="388" r:id="rId14"/>
    <p:sldId id="394" r:id="rId15"/>
    <p:sldId id="383" r:id="rId16"/>
    <p:sldId id="494" r:id="rId17"/>
    <p:sldId id="500" r:id="rId18"/>
    <p:sldId id="390" r:id="rId19"/>
    <p:sldId id="303" r:id="rId20"/>
    <p:sldId id="361"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AC46"/>
    <a:srgbClr val="0E4E96"/>
    <a:srgbClr val="0062A4"/>
    <a:srgbClr val="273674"/>
    <a:srgbClr val="FFFFFF"/>
    <a:srgbClr val="E3FAFF"/>
    <a:srgbClr val="7995FF"/>
    <a:srgbClr val="D2ED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060" autoAdjust="0"/>
  </p:normalViewPr>
  <p:slideViewPr>
    <p:cSldViewPr>
      <p:cViewPr varScale="1">
        <p:scale>
          <a:sx n="75" d="100"/>
          <a:sy n="75" d="100"/>
        </p:scale>
        <p:origin x="1109" y="43"/>
      </p:cViewPr>
      <p:guideLst>
        <p:guide orient="horz" pos="2160"/>
        <p:guide pos="2880"/>
      </p:guideLst>
    </p:cSldViewPr>
  </p:slideViewPr>
  <p:notesTextViewPr>
    <p:cViewPr>
      <p:scale>
        <a:sx n="1" d="1"/>
        <a:sy n="1" d="1"/>
      </p:scale>
      <p:origin x="0" y="0"/>
    </p:cViewPr>
  </p:notesTextViewPr>
  <p:sorterViewPr>
    <p:cViewPr>
      <p:scale>
        <a:sx n="100" d="100"/>
        <a:sy n="100" d="100"/>
      </p:scale>
      <p:origin x="0" y="-1315"/>
    </p:cViewPr>
  </p:sorterViewPr>
  <p:notesViewPr>
    <p:cSldViewPr>
      <p:cViewPr varScale="1">
        <p:scale>
          <a:sx n="67" d="100"/>
          <a:sy n="67" d="100"/>
        </p:scale>
        <p:origin x="-3168" y="-77"/>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A90006-F006-4593-8263-36D6A795BF9E}" type="datetimeFigureOut">
              <a:rPr lang="en-US" smtClean="0"/>
              <a:t>7/19/2023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BE16CE-3F8C-4EB2-9EF1-E19AF621C3F9}" type="slidenum">
              <a:rPr lang="en-US" smtClean="0"/>
              <a:t>‹#›</a:t>
            </a:fld>
            <a:endParaRPr lang="en-US"/>
          </a:p>
        </p:txBody>
      </p:sp>
    </p:spTree>
    <p:extLst>
      <p:ext uri="{BB962C8B-B14F-4D97-AF65-F5344CB8AC3E}">
        <p14:creationId xmlns:p14="http://schemas.microsoft.com/office/powerpoint/2010/main" val="2817894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MS PGothic" panose="020B0600070205080204" pitchFamily="34" charset="-128"/>
              </a:rPr>
              <a:t>Herbert H. Lehman College is the only public senior college in the Bronx. As a result, Lehman is a commuter school with a mixed population of students directly from the New York City public school system and a substantial amount of older students returning to school. A</a:t>
            </a:r>
            <a:r>
              <a:rPr lang="en-US" sz="1800" dirty="0">
                <a:solidFill>
                  <a:srgbClr val="000000"/>
                </a:solidFill>
                <a:effectLst/>
                <a:latin typeface="Times New Roman" panose="02020603050405020304" pitchFamily="18" charset="0"/>
                <a:ea typeface="MS PGothic" panose="020B0600070205080204" pitchFamily="34" charset="-128"/>
              </a:rPr>
              <a:t> major goal of the college, and of the Chemistry Department specifically, is to elevate students from the Bronx, a largely minority and low-income population, to the middle class through a rigorous course of study with a focus on career preparation and exposure to research. In support of this mission, a</a:t>
            </a:r>
            <a:r>
              <a:rPr lang="en-US" sz="1800" dirty="0">
                <a:effectLst/>
                <a:latin typeface="Times New Roman" panose="02020603050405020304" pitchFamily="18" charset="0"/>
                <a:ea typeface="MS PGothic" panose="020B0600070205080204" pitchFamily="34" charset="-128"/>
              </a:rPr>
              <a:t>ll faculty members balance teaching and research, however funding opportunities like this one enable periods of more dedicated time for focusing on growing research programs. In addition to the undergraduate student population, the Chemistry Department has a growing number of doctoral graduate students conducting research at Lehman through programs based at the CUNY Graduate Center.</a:t>
            </a:r>
            <a:endParaRPr lang="en-US" dirty="0"/>
          </a:p>
        </p:txBody>
      </p:sp>
      <p:sp>
        <p:nvSpPr>
          <p:cNvPr id="4" name="Slide Number Placeholder 3"/>
          <p:cNvSpPr>
            <a:spLocks noGrp="1"/>
          </p:cNvSpPr>
          <p:nvPr>
            <p:ph type="sldNum" sz="quarter" idx="10"/>
          </p:nvPr>
        </p:nvSpPr>
        <p:spPr/>
        <p:txBody>
          <a:bodyPr/>
          <a:lstStyle/>
          <a:p>
            <a:fld id="{52BC9258-ECA9-4047-99A5-FBA7894BBC21}" type="slidenum">
              <a:rPr lang="en-US" smtClean="0"/>
              <a:t>2</a:t>
            </a:fld>
            <a:endParaRPr lang="en-US" dirty="0"/>
          </a:p>
        </p:txBody>
      </p:sp>
    </p:spTree>
    <p:extLst>
      <p:ext uri="{BB962C8B-B14F-4D97-AF65-F5344CB8AC3E}">
        <p14:creationId xmlns:p14="http://schemas.microsoft.com/office/powerpoint/2010/main" val="384483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BC9258-ECA9-4047-99A5-FBA7894BBC21}" type="slidenum">
              <a:rPr lang="en-US" smtClean="0"/>
              <a:t>14</a:t>
            </a:fld>
            <a:endParaRPr lang="en-US" dirty="0"/>
          </a:p>
        </p:txBody>
      </p:sp>
    </p:spTree>
    <p:extLst>
      <p:ext uri="{BB962C8B-B14F-4D97-AF65-F5344CB8AC3E}">
        <p14:creationId xmlns:p14="http://schemas.microsoft.com/office/powerpoint/2010/main" val="1868741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Non-rad experiments</a:t>
            </a:r>
          </a:p>
        </p:txBody>
      </p:sp>
      <p:sp>
        <p:nvSpPr>
          <p:cNvPr id="4" name="Slide Number Placeholder 3"/>
          <p:cNvSpPr>
            <a:spLocks noGrp="1"/>
          </p:cNvSpPr>
          <p:nvPr>
            <p:ph type="sldNum" sz="quarter" idx="5"/>
          </p:nvPr>
        </p:nvSpPr>
        <p:spPr/>
        <p:txBody>
          <a:bodyPr/>
          <a:lstStyle/>
          <a:p>
            <a:fld id="{3CBE16CE-3F8C-4EB2-9EF1-E19AF621C3F9}" type="slidenum">
              <a:rPr lang="en-US" smtClean="0"/>
              <a:t>16</a:t>
            </a:fld>
            <a:endParaRPr lang="en-US"/>
          </a:p>
        </p:txBody>
      </p:sp>
    </p:spTree>
    <p:extLst>
      <p:ext uri="{BB962C8B-B14F-4D97-AF65-F5344CB8AC3E}">
        <p14:creationId xmlns:p14="http://schemas.microsoft.com/office/powerpoint/2010/main" val="2501811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BC9258-ECA9-4047-99A5-FBA7894BBC21}" type="slidenum">
              <a:rPr lang="en-US" smtClean="0"/>
              <a:t>18</a:t>
            </a:fld>
            <a:endParaRPr lang="en-US" dirty="0"/>
          </a:p>
        </p:txBody>
      </p:sp>
    </p:spTree>
    <p:extLst>
      <p:ext uri="{BB962C8B-B14F-4D97-AF65-F5344CB8AC3E}">
        <p14:creationId xmlns:p14="http://schemas.microsoft.com/office/powerpoint/2010/main" val="3296859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all I have time for today. I</a:t>
            </a:r>
            <a:r>
              <a:rPr lang="en-US" baseline="0" dirty="0"/>
              <a:t> couldn’t have done any of this without the guidance of my two excellent advisors as well as the help and support of all of the people I work with in both my labs and beyond. </a:t>
            </a:r>
            <a:r>
              <a:rPr lang="en-US" dirty="0"/>
              <a:t>I want to thank you all for your attention and I’d be happy to answer any questions.</a:t>
            </a:r>
          </a:p>
        </p:txBody>
      </p:sp>
      <p:sp>
        <p:nvSpPr>
          <p:cNvPr id="4" name="Slide Number Placeholder 3"/>
          <p:cNvSpPr>
            <a:spLocks noGrp="1"/>
          </p:cNvSpPr>
          <p:nvPr>
            <p:ph type="sldNum" sz="quarter" idx="10"/>
          </p:nvPr>
        </p:nvSpPr>
        <p:spPr/>
        <p:txBody>
          <a:bodyPr/>
          <a:lstStyle/>
          <a:p>
            <a:fld id="{2D9B2030-8882-4745-9F20-DD1A2A019620}" type="slidenum">
              <a:rPr lang="en-US" smtClean="0"/>
              <a:pPr/>
              <a:t>19</a:t>
            </a:fld>
            <a:endParaRPr lang="en-US"/>
          </a:p>
        </p:txBody>
      </p:sp>
    </p:spTree>
    <p:extLst>
      <p:ext uri="{BB962C8B-B14F-4D97-AF65-F5344CB8AC3E}">
        <p14:creationId xmlns:p14="http://schemas.microsoft.com/office/powerpoint/2010/main" val="1587922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BE16CE-3F8C-4EB2-9EF1-E19AF621C3F9}" type="slidenum">
              <a:rPr lang="en-US" smtClean="0"/>
              <a:t>3</a:t>
            </a:fld>
            <a:endParaRPr lang="en-US"/>
          </a:p>
        </p:txBody>
      </p:sp>
    </p:spTree>
    <p:extLst>
      <p:ext uri="{BB962C8B-B14F-4D97-AF65-F5344CB8AC3E}">
        <p14:creationId xmlns:p14="http://schemas.microsoft.com/office/powerpoint/2010/main" val="2060106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BE16CE-3F8C-4EB2-9EF1-E19AF621C3F9}" type="slidenum">
              <a:rPr lang="en-US" smtClean="0"/>
              <a:t>5</a:t>
            </a:fld>
            <a:endParaRPr lang="en-US"/>
          </a:p>
        </p:txBody>
      </p:sp>
    </p:spTree>
    <p:extLst>
      <p:ext uri="{BB962C8B-B14F-4D97-AF65-F5344CB8AC3E}">
        <p14:creationId xmlns:p14="http://schemas.microsoft.com/office/powerpoint/2010/main" val="3298119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the first time I felt like a chemist rather than a chemistry student. It was my first</a:t>
            </a:r>
            <a:r>
              <a:rPr lang="en-US" baseline="0" dirty="0"/>
              <a:t> experience being engulfed in a community of scientists. </a:t>
            </a:r>
            <a:endParaRPr lang="en-US" dirty="0"/>
          </a:p>
        </p:txBody>
      </p:sp>
      <p:sp>
        <p:nvSpPr>
          <p:cNvPr id="4" name="Slide Number Placeholder 3"/>
          <p:cNvSpPr>
            <a:spLocks noGrp="1"/>
          </p:cNvSpPr>
          <p:nvPr>
            <p:ph type="sldNum" sz="quarter" idx="10"/>
          </p:nvPr>
        </p:nvSpPr>
        <p:spPr/>
        <p:txBody>
          <a:bodyPr/>
          <a:lstStyle/>
          <a:p>
            <a:fld id="{3CBE16CE-3F8C-4EB2-9EF1-E19AF621C3F9}" type="slidenum">
              <a:rPr lang="en-US" smtClean="0"/>
              <a:t>6</a:t>
            </a:fld>
            <a:endParaRPr lang="en-US"/>
          </a:p>
        </p:txBody>
      </p:sp>
    </p:spTree>
    <p:extLst>
      <p:ext uri="{BB962C8B-B14F-4D97-AF65-F5344CB8AC3E}">
        <p14:creationId xmlns:p14="http://schemas.microsoft.com/office/powerpoint/2010/main" val="1734223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Basic chemistry principles can be translated into radiochemical applications and used to predict and improve the ultimate biological properties of radiopharmaceuticals</a:t>
            </a:r>
          </a:p>
        </p:txBody>
      </p:sp>
      <p:sp>
        <p:nvSpPr>
          <p:cNvPr id="4" name="Slide Number Placeholder 3"/>
          <p:cNvSpPr>
            <a:spLocks noGrp="1"/>
          </p:cNvSpPr>
          <p:nvPr>
            <p:ph type="sldNum" sz="quarter" idx="10"/>
          </p:nvPr>
        </p:nvSpPr>
        <p:spPr/>
        <p:txBody>
          <a:bodyPr/>
          <a:lstStyle/>
          <a:p>
            <a:fld id="{3CBE16CE-3F8C-4EB2-9EF1-E19AF621C3F9}" type="slidenum">
              <a:rPr lang="en-US" smtClean="0"/>
              <a:t>9</a:t>
            </a:fld>
            <a:endParaRPr lang="en-US"/>
          </a:p>
        </p:txBody>
      </p:sp>
    </p:spTree>
    <p:extLst>
      <p:ext uri="{BB962C8B-B14F-4D97-AF65-F5344CB8AC3E}">
        <p14:creationId xmlns:p14="http://schemas.microsoft.com/office/powerpoint/2010/main" val="1504916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2" panose="05020102010507070707" pitchFamily="18" charset="2"/>
              <a:buChar char="Â"/>
            </a:pPr>
            <a:r>
              <a:rPr lang="en-US" dirty="0"/>
              <a:t>Largely modular</a:t>
            </a:r>
          </a:p>
          <a:p>
            <a:pPr>
              <a:buFont typeface="Wingdings 2" panose="05020102010507070707" pitchFamily="18" charset="2"/>
              <a:buChar char="Â"/>
            </a:pPr>
            <a:r>
              <a:rPr lang="en-US" dirty="0"/>
              <a:t>Choice of each component is influenced by the others</a:t>
            </a:r>
          </a:p>
          <a:p>
            <a:pPr>
              <a:buFont typeface="Wingdings 2" panose="05020102010507070707" pitchFamily="18" charset="2"/>
              <a:buChar char="Â"/>
            </a:pPr>
            <a:r>
              <a:rPr lang="en-US" dirty="0"/>
              <a:t>Adaptable for different applications</a:t>
            </a:r>
          </a:p>
          <a:p>
            <a:pPr lvl="1">
              <a:spcAft>
                <a:spcPts val="600"/>
              </a:spcAft>
            </a:pPr>
            <a:endParaRPr lang="en-US" dirty="0"/>
          </a:p>
          <a:p>
            <a:pPr lvl="1">
              <a:spcAft>
                <a:spcPts val="600"/>
              </a:spcAft>
            </a:pPr>
            <a:r>
              <a:rPr lang="en-US" dirty="0"/>
              <a:t>Blood circulation time of the targeting vector needs to match the half life of the radiometal</a:t>
            </a:r>
          </a:p>
          <a:p>
            <a:pPr lvl="1">
              <a:spcAft>
                <a:spcPts val="600"/>
              </a:spcAft>
            </a:pPr>
            <a:r>
              <a:rPr lang="en-US" dirty="0"/>
              <a:t>Chemical properties of the </a:t>
            </a:r>
            <a:r>
              <a:rPr lang="en-US" dirty="0" err="1"/>
              <a:t>radiometal</a:t>
            </a:r>
            <a:r>
              <a:rPr lang="en-US" dirty="0"/>
              <a:t> determine the type of chelator</a:t>
            </a:r>
          </a:p>
        </p:txBody>
      </p:sp>
      <p:sp>
        <p:nvSpPr>
          <p:cNvPr id="4" name="Slide Number Placeholder 3"/>
          <p:cNvSpPr>
            <a:spLocks noGrp="1"/>
          </p:cNvSpPr>
          <p:nvPr>
            <p:ph type="sldNum" sz="quarter" idx="10"/>
          </p:nvPr>
        </p:nvSpPr>
        <p:spPr/>
        <p:txBody>
          <a:bodyPr/>
          <a:lstStyle/>
          <a:p>
            <a:fld id="{3CBE16CE-3F8C-4EB2-9EF1-E19AF621C3F9}" type="slidenum">
              <a:rPr lang="en-US" smtClean="0"/>
              <a:t>10</a:t>
            </a:fld>
            <a:endParaRPr lang="en-US"/>
          </a:p>
        </p:txBody>
      </p:sp>
    </p:spTree>
    <p:extLst>
      <p:ext uri="{BB962C8B-B14F-4D97-AF65-F5344CB8AC3E}">
        <p14:creationId xmlns:p14="http://schemas.microsoft.com/office/powerpoint/2010/main" val="4228996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One chelator for two distinct and complementary drugs</a:t>
            </a:r>
          </a:p>
          <a:p>
            <a:endParaRPr lang="en-US" dirty="0"/>
          </a:p>
        </p:txBody>
      </p:sp>
      <p:sp>
        <p:nvSpPr>
          <p:cNvPr id="4" name="Slide Number Placeholder 3"/>
          <p:cNvSpPr>
            <a:spLocks noGrp="1"/>
          </p:cNvSpPr>
          <p:nvPr>
            <p:ph type="sldNum" sz="quarter" idx="5"/>
          </p:nvPr>
        </p:nvSpPr>
        <p:spPr/>
        <p:txBody>
          <a:bodyPr/>
          <a:lstStyle/>
          <a:p>
            <a:fld id="{3CBE16CE-3F8C-4EB2-9EF1-E19AF621C3F9}" type="slidenum">
              <a:rPr lang="en-US" smtClean="0"/>
              <a:t>11</a:t>
            </a:fld>
            <a:endParaRPr lang="en-US"/>
          </a:p>
        </p:txBody>
      </p:sp>
    </p:spTree>
    <p:extLst>
      <p:ext uri="{BB962C8B-B14F-4D97-AF65-F5344CB8AC3E}">
        <p14:creationId xmlns:p14="http://schemas.microsoft.com/office/powerpoint/2010/main" val="3903911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BE16CE-3F8C-4EB2-9EF1-E19AF621C3F9}" type="slidenum">
              <a:rPr lang="en-US" smtClean="0"/>
              <a:t>12</a:t>
            </a:fld>
            <a:endParaRPr lang="en-US"/>
          </a:p>
        </p:txBody>
      </p:sp>
    </p:spTree>
    <p:extLst>
      <p:ext uri="{BB962C8B-B14F-4D97-AF65-F5344CB8AC3E}">
        <p14:creationId xmlns:p14="http://schemas.microsoft.com/office/powerpoint/2010/main" val="3870790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BC9258-ECA9-4047-99A5-FBA7894BBC21}" type="slidenum">
              <a:rPr lang="en-US" smtClean="0"/>
              <a:t>13</a:t>
            </a:fld>
            <a:endParaRPr lang="en-US" dirty="0"/>
          </a:p>
        </p:txBody>
      </p:sp>
    </p:spTree>
    <p:extLst>
      <p:ext uri="{BB962C8B-B14F-4D97-AF65-F5344CB8AC3E}">
        <p14:creationId xmlns:p14="http://schemas.microsoft.com/office/powerpoint/2010/main" val="2978965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7764621" y="1174097"/>
            <a:ext cx="2286000" cy="381000"/>
          </a:xfrm>
        </p:spPr>
        <p:txBody>
          <a:bodyPr/>
          <a:lstStyle/>
          <a:p>
            <a:fld id="{010ED9A1-6B66-40F4-9494-1E27BA27EF64}" type="datetimeFigureOut">
              <a:rPr lang="en-US" smtClean="0"/>
              <a:t>7/19/2023</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a:t>Click to edit Master title style</a:t>
            </a:r>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010ED9A1-6B66-40F4-9494-1E27BA27EF64}" type="datetimeFigureOut">
              <a:rPr lang="en-US" smtClean="0"/>
              <a:t>7/19/2023</a:t>
            </a:fld>
            <a:endParaRPr lang="en-US"/>
          </a:p>
        </p:txBody>
      </p:sp>
      <p:sp>
        <p:nvSpPr>
          <p:cNvPr id="18" name="Slide Number Placeholder 17"/>
          <p:cNvSpPr>
            <a:spLocks noGrp="1"/>
          </p:cNvSpPr>
          <p:nvPr>
            <p:ph type="sldNum" sz="quarter" idx="11"/>
          </p:nvPr>
        </p:nvSpPr>
        <p:spPr/>
        <p:txBody>
          <a:bodyPr rtlCol="0"/>
          <a:lstStyle/>
          <a:p>
            <a:fld id="{5238BC3D-A472-44EF-85F9-78B58693EB94}" type="slidenum">
              <a:rPr lang="en-US" smtClean="0"/>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10ED9A1-6B66-40F4-9494-1E27BA27EF64}"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38BC3D-A472-44EF-85F9-78B58693EB9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10ED9A1-6B66-40F4-9494-1E27BA27EF64}"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38BC3D-A472-44EF-85F9-78B58693EB9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lvl1pPr>
              <a:defRPr sz="4000"/>
            </a:lvl1pPr>
          </a:lstStyle>
          <a:p>
            <a:r>
              <a:rPr kumimoji="0" lang="en-US" dirty="0"/>
              <a:t>Click to edit Master title style</a:t>
            </a:r>
          </a:p>
        </p:txBody>
      </p:sp>
      <p:sp>
        <p:nvSpPr>
          <p:cNvPr id="7" name="Date Placeholder 6"/>
          <p:cNvSpPr>
            <a:spLocks noGrp="1"/>
          </p:cNvSpPr>
          <p:nvPr>
            <p:ph type="dt" sz="half" idx="14"/>
          </p:nvPr>
        </p:nvSpPr>
        <p:spPr/>
        <p:txBody>
          <a:bodyPr rtlCol="0"/>
          <a:lstStyle/>
          <a:p>
            <a:fld id="{010ED9A1-6B66-40F4-9494-1E27BA27EF64}" type="datetimeFigureOut">
              <a:rPr lang="en-US" smtClean="0"/>
              <a:t>7/19/2023</a:t>
            </a:fld>
            <a:endParaRPr lang="en-US"/>
          </a:p>
        </p:txBody>
      </p:sp>
      <p:sp>
        <p:nvSpPr>
          <p:cNvPr id="9" name="Slide Number Placeholder 8"/>
          <p:cNvSpPr>
            <a:spLocks noGrp="1"/>
          </p:cNvSpPr>
          <p:nvPr>
            <p:ph type="sldNum" sz="quarter" idx="15"/>
          </p:nvPr>
        </p:nvSpPr>
        <p:spPr/>
        <p:txBody>
          <a:bodyPr rtlCol="0"/>
          <a:lstStyle/>
          <a:p>
            <a:fld id="{5238BC3D-A472-44EF-85F9-78B58693EB94}" type="slidenum">
              <a:rPr lang="en-US" smtClean="0"/>
              <a:t>‹#›</a:t>
            </a:fld>
            <a:endParaRPr lang="en-US"/>
          </a:p>
        </p:txBody>
      </p:sp>
      <p:sp>
        <p:nvSpPr>
          <p:cNvPr id="10" name="Footer Placeholder 9"/>
          <p:cNvSpPr>
            <a:spLocks noGrp="1"/>
          </p:cNvSpPr>
          <p:nvPr>
            <p:ph type="ftr" sz="quarter" idx="16"/>
          </p:nvPr>
        </p:nvSpPr>
        <p:spPr/>
        <p:txBody>
          <a:bodyPr rtlCol="0"/>
          <a:lstStyle/>
          <a:p>
            <a:endParaRPr lang="en-US"/>
          </a:p>
        </p:txBody>
      </p:sp>
      <p:sp>
        <p:nvSpPr>
          <p:cNvPr id="12" name="Content Placeholder 7"/>
          <p:cNvSpPr>
            <a:spLocks noGrp="1"/>
          </p:cNvSpPr>
          <p:nvPr>
            <p:ph sz="quarter" idx="1"/>
          </p:nvPr>
        </p:nvSpPr>
        <p:spPr>
          <a:xfrm>
            <a:off x="457200" y="1371600"/>
            <a:ext cx="7467600" cy="5102352"/>
          </a:xfrm>
        </p:spPr>
        <p:txBody>
          <a:bodyPr/>
          <a:lstStyle>
            <a:lvl1pPr marL="274320" indent="-274320">
              <a:spcBef>
                <a:spcPts val="0"/>
              </a:spcBef>
              <a:spcAft>
                <a:spcPts val="1200"/>
              </a:spcAft>
              <a:buFont typeface="Wingdings 2" panose="05020102010507070707" pitchFamily="18" charset="2"/>
              <a:buChar char="Â"/>
              <a:defRPr/>
            </a:lvl1pPr>
            <a:lvl2pPr marL="640080" indent="-274320">
              <a:spcBef>
                <a:spcPts val="0"/>
              </a:spcBef>
              <a:spcAft>
                <a:spcPts val="1200"/>
              </a:spcAft>
              <a:buClr>
                <a:schemeClr val="accent2"/>
              </a:buClr>
              <a:buFont typeface="Wingdings 2" panose="05020102010507070707" pitchFamily="18" charset="2"/>
              <a:buChar char=""/>
              <a:defRPr/>
            </a:lvl2pPr>
            <a:lvl3pPr>
              <a:spcBef>
                <a:spcPts val="0"/>
              </a:spcBef>
              <a:spcAft>
                <a:spcPts val="1200"/>
              </a:spcAft>
              <a:buClr>
                <a:schemeClr val="accent3"/>
              </a:buClr>
              <a:defRPr/>
            </a:lvl3pPr>
            <a:lvl4pPr marL="1188720" indent="-182880">
              <a:spcBef>
                <a:spcPts val="0"/>
              </a:spcBef>
              <a:spcAft>
                <a:spcPts val="1200"/>
              </a:spcAft>
              <a:buClr>
                <a:schemeClr val="accent4"/>
              </a:buClr>
              <a:buFont typeface="Wingdings 2" panose="05020102010507070707" pitchFamily="18" charset="2"/>
              <a:buChar char=""/>
              <a:defRPr/>
            </a:lvl4pPr>
            <a:lvl5pPr marL="1463040" indent="-182880">
              <a:spcBef>
                <a:spcPts val="0"/>
              </a:spcBef>
              <a:spcAft>
                <a:spcPts val="1200"/>
              </a:spcAft>
              <a:buClr>
                <a:schemeClr val="accent5"/>
              </a:buClr>
              <a:buFont typeface="Wingdings 2" panose="05020102010507070707" pitchFamily="18" charset="2"/>
              <a:buChar char="Â"/>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 Dot">
    <p:spTree>
      <p:nvGrpSpPr>
        <p:cNvPr id="1" name=""/>
        <p:cNvGrpSpPr/>
        <p:nvPr/>
      </p:nvGrpSpPr>
      <p:grpSpPr>
        <a:xfrm>
          <a:off x="0" y="0"/>
          <a:ext cx="0" cy="0"/>
          <a:chOff x="0" y="0"/>
          <a:chExt cx="0" cy="0"/>
        </a:xfrm>
      </p:grpSpPr>
      <p:sp>
        <p:nvSpPr>
          <p:cNvPr id="11" name="Rectangle 10"/>
          <p:cNvSpPr/>
          <p:nvPr userDrawn="1"/>
        </p:nvSpPr>
        <p:spPr>
          <a:xfrm>
            <a:off x="8037576" y="5638800"/>
            <a:ext cx="6858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chor="t">
            <a:noAutofit/>
          </a:bodyPr>
          <a:lstStyle>
            <a:lvl1pPr>
              <a:defRPr sz="4000"/>
            </a:lvl1pPr>
          </a:lstStyle>
          <a:p>
            <a:r>
              <a:rPr kumimoji="0" lang="en-US" dirty="0"/>
              <a:t>Click to edit Master title style</a:t>
            </a:r>
          </a:p>
        </p:txBody>
      </p:sp>
      <p:sp>
        <p:nvSpPr>
          <p:cNvPr id="7" name="Date Placeholder 6"/>
          <p:cNvSpPr>
            <a:spLocks noGrp="1"/>
          </p:cNvSpPr>
          <p:nvPr>
            <p:ph type="dt" sz="half" idx="14"/>
          </p:nvPr>
        </p:nvSpPr>
        <p:spPr/>
        <p:txBody>
          <a:bodyPr rtlCol="0"/>
          <a:lstStyle/>
          <a:p>
            <a:fld id="{010ED9A1-6B66-40F4-9494-1E27BA27EF64}" type="datetimeFigureOut">
              <a:rPr lang="en-US" smtClean="0"/>
              <a:t>7/19/2023</a:t>
            </a:fld>
            <a:endParaRPr lang="en-US"/>
          </a:p>
        </p:txBody>
      </p:sp>
      <p:sp>
        <p:nvSpPr>
          <p:cNvPr id="9" name="Slide Number Placeholder 8"/>
          <p:cNvSpPr>
            <a:spLocks noGrp="1"/>
          </p:cNvSpPr>
          <p:nvPr>
            <p:ph type="sldNum" sz="quarter" idx="15"/>
          </p:nvPr>
        </p:nvSpPr>
        <p:spPr/>
        <p:txBody>
          <a:bodyPr rtlCol="0"/>
          <a:lstStyle>
            <a:lvl1pPr>
              <a:defRPr>
                <a:solidFill>
                  <a:schemeClr val="tx2"/>
                </a:solidFill>
              </a:defRPr>
            </a:lvl1pPr>
          </a:lstStyle>
          <a:p>
            <a:fld id="{5238BC3D-A472-44EF-85F9-78B58693EB94}" type="slidenum">
              <a:rPr lang="en-US" smtClean="0"/>
              <a:pPr/>
              <a:t>‹#›</a:t>
            </a:fld>
            <a:endParaRPr lang="en-US" dirty="0"/>
          </a:p>
        </p:txBody>
      </p:sp>
      <p:sp>
        <p:nvSpPr>
          <p:cNvPr id="10" name="Footer Placeholder 9"/>
          <p:cNvSpPr>
            <a:spLocks noGrp="1"/>
          </p:cNvSpPr>
          <p:nvPr>
            <p:ph type="ftr" sz="quarter" idx="16"/>
          </p:nvPr>
        </p:nvSpPr>
        <p:spPr/>
        <p:txBody>
          <a:bodyPr rtlCol="0"/>
          <a:lstStyle/>
          <a:p>
            <a:endParaRPr lang="en-US" dirty="0"/>
          </a:p>
        </p:txBody>
      </p:sp>
      <p:sp>
        <p:nvSpPr>
          <p:cNvPr id="14" name="Content Placeholder 7"/>
          <p:cNvSpPr>
            <a:spLocks noGrp="1"/>
          </p:cNvSpPr>
          <p:nvPr>
            <p:ph sz="quarter" idx="1"/>
          </p:nvPr>
        </p:nvSpPr>
        <p:spPr>
          <a:xfrm>
            <a:off x="457200" y="1371600"/>
            <a:ext cx="7467600" cy="5102352"/>
          </a:xfrm>
        </p:spPr>
        <p:txBody>
          <a:bodyPr/>
          <a:lstStyle>
            <a:lvl1pPr marL="274320" indent="-274320">
              <a:spcBef>
                <a:spcPts val="0"/>
              </a:spcBef>
              <a:spcAft>
                <a:spcPts val="1200"/>
              </a:spcAft>
              <a:buFont typeface="Wingdings 2" panose="05020102010507070707" pitchFamily="18" charset="2"/>
              <a:buChar char="Â"/>
              <a:defRPr/>
            </a:lvl1pPr>
            <a:lvl2pPr marL="640080" indent="-274320">
              <a:spcBef>
                <a:spcPts val="0"/>
              </a:spcBef>
              <a:spcAft>
                <a:spcPts val="1200"/>
              </a:spcAft>
              <a:buClr>
                <a:schemeClr val="accent2"/>
              </a:buClr>
              <a:buFont typeface="Wingdings 2" panose="05020102010507070707" pitchFamily="18" charset="2"/>
              <a:buChar char=""/>
              <a:defRPr/>
            </a:lvl2pPr>
            <a:lvl3pPr>
              <a:spcBef>
                <a:spcPts val="0"/>
              </a:spcBef>
              <a:spcAft>
                <a:spcPts val="1200"/>
              </a:spcAft>
              <a:buClr>
                <a:schemeClr val="accent3"/>
              </a:buClr>
              <a:defRPr/>
            </a:lvl3pPr>
            <a:lvl4pPr marL="1188720" indent="-182880">
              <a:spcBef>
                <a:spcPts val="0"/>
              </a:spcBef>
              <a:spcAft>
                <a:spcPts val="1200"/>
              </a:spcAft>
              <a:buClr>
                <a:schemeClr val="accent4"/>
              </a:buClr>
              <a:buFont typeface="Wingdings 2" panose="05020102010507070707" pitchFamily="18" charset="2"/>
              <a:buChar char=""/>
              <a:defRPr/>
            </a:lvl4pPr>
            <a:lvl5pPr marL="1463040" indent="-182880">
              <a:spcBef>
                <a:spcPts val="0"/>
              </a:spcBef>
              <a:spcAft>
                <a:spcPts val="1200"/>
              </a:spcAft>
              <a:buClr>
                <a:schemeClr val="accent5"/>
              </a:buClr>
              <a:buFont typeface="Wingdings 2" panose="05020102010507070707" pitchFamily="18" charset="2"/>
              <a:buChar char="Â"/>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9055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a:t>Click to edit Master title style</a:t>
            </a:r>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010ED9A1-6B66-40F4-9494-1E27BA27EF64}" type="datetimeFigureOut">
              <a:rPr lang="en-US" smtClean="0"/>
              <a:t>7/19/2023</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5238BC3D-A472-44EF-85F9-78B58693EB94}"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010ED9A1-6B66-40F4-9494-1E27BA27EF64}" type="datetimeFigureOut">
              <a:rPr lang="en-US" smtClean="0"/>
              <a:t>7/19/2023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38BC3D-A472-44EF-85F9-78B58693EB94}" type="slidenum">
              <a:rPr lang="en-US" smtClean="0"/>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p:txBody>
          <a:bodyPr/>
          <a:lstStyle/>
          <a:p>
            <a:fld id="{010ED9A1-6B66-40F4-9494-1E27BA27EF64}" type="datetimeFigureOut">
              <a:rPr lang="en-US" smtClean="0"/>
              <a:t>7/19/2023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38BC3D-A472-44EF-85F9-78B58693EB94}" type="slidenum">
              <a:rPr lang="en-US" smtClean="0"/>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rtlCol="0"/>
          <a:lstStyle/>
          <a:p>
            <a:fld id="{010ED9A1-6B66-40F4-9494-1E27BA27EF64}" type="datetimeFigureOut">
              <a:rPr lang="en-US" smtClean="0"/>
              <a:t>7/19/2023</a:t>
            </a:fld>
            <a:endParaRPr lang="en-US"/>
          </a:p>
        </p:txBody>
      </p:sp>
      <p:sp>
        <p:nvSpPr>
          <p:cNvPr id="7" name="Slide Number Placeholder 6"/>
          <p:cNvSpPr>
            <a:spLocks noGrp="1"/>
          </p:cNvSpPr>
          <p:nvPr>
            <p:ph type="sldNum" sz="quarter" idx="11"/>
          </p:nvPr>
        </p:nvSpPr>
        <p:spPr/>
        <p:txBody>
          <a:bodyPr rtlCol="0"/>
          <a:lstStyle/>
          <a:p>
            <a:fld id="{5238BC3D-A472-44EF-85F9-78B58693EB94}" type="slidenum">
              <a:rPr lang="en-US" smtClean="0"/>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ED9A1-6B66-40F4-9494-1E27BA27EF64}" type="datetimeFigureOut">
              <a:rPr lang="en-US" smtClean="0"/>
              <a:t>7/19/2023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38BC3D-A472-44EF-85F9-78B58693EB9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a:t>Click to edit Master title style</a:t>
            </a:r>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4"/>
          </p:nvPr>
        </p:nvSpPr>
        <p:spPr/>
        <p:txBody>
          <a:bodyPr rtlCol="0"/>
          <a:lstStyle/>
          <a:p>
            <a:fld id="{010ED9A1-6B66-40F4-9494-1E27BA27EF64}" type="datetimeFigureOut">
              <a:rPr lang="en-US" smtClean="0"/>
              <a:t>7/19/2023</a:t>
            </a:fld>
            <a:endParaRPr lang="en-US"/>
          </a:p>
        </p:txBody>
      </p:sp>
      <p:sp>
        <p:nvSpPr>
          <p:cNvPr id="22" name="Slide Number Placeholder 21"/>
          <p:cNvSpPr>
            <a:spLocks noGrp="1"/>
          </p:cNvSpPr>
          <p:nvPr>
            <p:ph type="sldNum" sz="quarter" idx="15"/>
          </p:nvPr>
        </p:nvSpPr>
        <p:spPr/>
        <p:txBody>
          <a:bodyPr rtlCol="0"/>
          <a:lstStyle/>
          <a:p>
            <a:fld id="{5238BC3D-A472-44EF-85F9-78B58693EB94}" type="slidenum">
              <a:rPr lang="en-US" smtClean="0"/>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010ED9A1-6B66-40F4-9494-1E27BA27EF64}" type="datetimeFigureOut">
              <a:rPr lang="en-US" smtClean="0"/>
              <a:t>7/19/2023</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5238BC3D-A472-44EF-85F9-78B58693EB9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48.jpeg"/><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15.xml.rels><?xml version="1.0" encoding="UTF-8" standalone="yes"?>
<Relationships xmlns="http://schemas.openxmlformats.org/package/2006/relationships"><Relationship Id="rId3" Type="http://schemas.openxmlformats.org/officeDocument/2006/relationships/image" Target="../media/image58.emf"/><Relationship Id="rId7" Type="http://schemas.openxmlformats.org/officeDocument/2006/relationships/image" Target="../media/image60.emf"/><Relationship Id="rId2" Type="http://schemas.openxmlformats.org/officeDocument/2006/relationships/oleObject" Target="../embeddings/oleObject1.bin"/><Relationship Id="rId1" Type="http://schemas.openxmlformats.org/officeDocument/2006/relationships/slideLayout" Target="../slideLayouts/slideLayout3.xml"/><Relationship Id="rId6" Type="http://schemas.openxmlformats.org/officeDocument/2006/relationships/oleObject" Target="../embeddings/oleObject3.bin"/><Relationship Id="rId5" Type="http://schemas.openxmlformats.org/officeDocument/2006/relationships/image" Target="../media/image59.emf"/><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1.png"/><Relationship Id="rId7" Type="http://schemas.openxmlformats.org/officeDocument/2006/relationships/image" Target="../media/image64.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63.jpeg"/><Relationship Id="rId5" Type="http://schemas.openxmlformats.org/officeDocument/2006/relationships/image" Target="../media/image62.jpe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70.JP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emf"/><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image" Target="../media/image14.jpeg"/><Relationship Id="rId1" Type="http://schemas.openxmlformats.org/officeDocument/2006/relationships/slideLayout" Target="../slideLayouts/slideLayout3.xml"/><Relationship Id="rId6"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jpg"/></Relationships>
</file>

<file path=ppt/slides/_rels/slide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image" Target="../media/image39.tiff"/><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47672" y="685800"/>
            <a:ext cx="7043929" cy="2971800"/>
          </a:xfrm>
          <a:prstGeom prst="rect">
            <a:avLst/>
          </a:prstGeom>
        </p:spPr>
        <p:txBody>
          <a:bodyPr vert="horz" anchor="b">
            <a:normAutofit fontScale="92500" lnSpcReduction="20000"/>
          </a:bodyPr>
          <a:lstStyle>
            <a:lvl1pPr algn="l" rtl="0" eaLnBrk="1" latinLnBrk="0" hangingPunct="1">
              <a:spcBef>
                <a:spcPct val="0"/>
              </a:spcBef>
              <a:buNone/>
              <a:defRPr kumimoji="0" sz="3000" b="1" kern="1200" cap="small" baseline="0">
                <a:solidFill>
                  <a:schemeClr val="tx2"/>
                </a:solidFill>
                <a:latin typeface="+mj-lt"/>
                <a:ea typeface="+mj-ea"/>
                <a:cs typeface="+mj-cs"/>
              </a:defRPr>
            </a:lvl1pPr>
          </a:lstStyle>
          <a:p>
            <a:r>
              <a:rPr lang="en-US" sz="4800" dirty="0"/>
              <a:t>Facilitating Radioisotope Production Research Opportunities at Lehman College</a:t>
            </a:r>
            <a:endParaRPr lang="en-US" sz="4400" dirty="0"/>
          </a:p>
        </p:txBody>
      </p:sp>
      <p:sp>
        <p:nvSpPr>
          <p:cNvPr id="16" name="Subtitle 2"/>
          <p:cNvSpPr txBox="1">
            <a:spLocks/>
          </p:cNvSpPr>
          <p:nvPr/>
        </p:nvSpPr>
        <p:spPr>
          <a:xfrm>
            <a:off x="1905000" y="4343400"/>
            <a:ext cx="4191000" cy="2344324"/>
          </a:xfrm>
          <a:prstGeom prst="rect">
            <a:avLst/>
          </a:prstGeom>
        </p:spPr>
        <p:txBody>
          <a:bodyPr vert="horz">
            <a:noAutofit/>
          </a:bodyPr>
          <a:lstStyle>
            <a:lvl1pPr marL="0" indent="0" algn="l" rtl="0" eaLnBrk="1" latinLnBrk="0" hangingPunct="1">
              <a:spcBef>
                <a:spcPts val="600"/>
              </a:spcBef>
              <a:buClr>
                <a:schemeClr val="accent1"/>
              </a:buClr>
              <a:buSzPct val="70000"/>
              <a:buFont typeface="Wingdings"/>
              <a:buNone/>
              <a:defRPr kumimoji="0" sz="1800" b="1" kern="1200">
                <a:solidFill>
                  <a:schemeClr val="tx2"/>
                </a:solidFill>
                <a:latin typeface="+mn-lt"/>
                <a:ea typeface="+mn-ea"/>
                <a:cs typeface="+mn-cs"/>
              </a:defRPr>
            </a:lvl1pPr>
            <a:lvl2pPr marL="457200" indent="0" algn="ctr" rtl="0" eaLnBrk="1" latinLnBrk="0" hangingPunct="1">
              <a:spcBef>
                <a:spcPct val="20000"/>
              </a:spcBef>
              <a:buClr>
                <a:schemeClr val="accent1"/>
              </a:buClr>
              <a:buSzPct val="80000"/>
              <a:buFont typeface="Wingdings 2"/>
              <a:buNone/>
              <a:defRPr kumimoji="0" sz="2100" kern="1200">
                <a:solidFill>
                  <a:schemeClr val="tx1"/>
                </a:solidFill>
                <a:latin typeface="+mn-lt"/>
                <a:ea typeface="+mn-ea"/>
                <a:cs typeface="+mn-cs"/>
              </a:defRPr>
            </a:lvl2pPr>
            <a:lvl3pPr marL="914400" indent="0" algn="ctr" rtl="0" eaLnBrk="1" latinLnBrk="0" hangingPunct="1">
              <a:spcBef>
                <a:spcPct val="20000"/>
              </a:spcBef>
              <a:buClr>
                <a:schemeClr val="accent1">
                  <a:shade val="75000"/>
                </a:schemeClr>
              </a:buClr>
              <a:buSzPct val="60000"/>
              <a:buFont typeface="Wingdings"/>
              <a:buNone/>
              <a:defRPr kumimoji="0" sz="1800" kern="1200">
                <a:solidFill>
                  <a:schemeClr val="tx1"/>
                </a:solidFill>
                <a:latin typeface="+mn-lt"/>
                <a:ea typeface="+mn-ea"/>
                <a:cs typeface="+mn-cs"/>
              </a:defRPr>
            </a:lvl3pPr>
            <a:lvl4pPr marL="1371600" indent="0" algn="ctr" rtl="0" eaLnBrk="1" latinLnBrk="0" hangingPunct="1">
              <a:spcBef>
                <a:spcPct val="20000"/>
              </a:spcBef>
              <a:buClr>
                <a:schemeClr val="accent1">
                  <a:tint val="60000"/>
                </a:schemeClr>
              </a:buClr>
              <a:buSzPct val="60000"/>
              <a:buFont typeface="Wingdings"/>
              <a:buNone/>
              <a:defRPr kumimoji="0" sz="1800" kern="1200">
                <a:solidFill>
                  <a:schemeClr val="tx1"/>
                </a:solidFill>
                <a:latin typeface="+mn-lt"/>
                <a:ea typeface="+mn-ea"/>
                <a:cs typeface="+mn-cs"/>
              </a:defRPr>
            </a:lvl4pPr>
            <a:lvl5pPr marL="1828800" indent="0" algn="ctr" rtl="0" eaLnBrk="1" latinLnBrk="0" hangingPunct="1">
              <a:spcBef>
                <a:spcPct val="20000"/>
              </a:spcBef>
              <a:buClr>
                <a:schemeClr val="accent2">
                  <a:tint val="60000"/>
                </a:schemeClr>
              </a:buClr>
              <a:buSzPct val="68000"/>
              <a:buFont typeface="Wingdings 2"/>
              <a:buNone/>
              <a:defRPr kumimoji="0" sz="1600" kern="1200">
                <a:solidFill>
                  <a:schemeClr val="tx1"/>
                </a:solidFill>
                <a:latin typeface="+mn-lt"/>
                <a:ea typeface="+mn-ea"/>
                <a:cs typeface="+mn-cs"/>
              </a:defRPr>
            </a:lvl5pPr>
            <a:lvl6pPr marL="2286000" indent="0" algn="ctr" rtl="0" eaLnBrk="1" latinLnBrk="0" hangingPunct="1">
              <a:spcBef>
                <a:spcPct val="20000"/>
              </a:spcBef>
              <a:buClr>
                <a:schemeClr val="accent1"/>
              </a:buClr>
              <a:buNone/>
              <a:defRPr kumimoji="0" sz="1600" kern="1200">
                <a:solidFill>
                  <a:schemeClr val="tx2"/>
                </a:solidFill>
                <a:latin typeface="+mn-lt"/>
                <a:ea typeface="+mn-ea"/>
                <a:cs typeface="+mn-cs"/>
              </a:defRPr>
            </a:lvl6pPr>
            <a:lvl7pPr marL="2743200" indent="0" algn="ctr" rtl="0" eaLnBrk="1" latinLnBrk="0" hangingPunct="1">
              <a:spcBef>
                <a:spcPct val="20000"/>
              </a:spcBef>
              <a:buClr>
                <a:schemeClr val="accent1">
                  <a:tint val="60000"/>
                </a:schemeClr>
              </a:buClr>
              <a:buSzPct val="60000"/>
              <a:buFont typeface="Wingdings"/>
              <a:buNone/>
              <a:defRPr kumimoji="0" sz="1400" kern="1200" baseline="0">
                <a:solidFill>
                  <a:schemeClr val="tx2"/>
                </a:solidFill>
                <a:latin typeface="+mn-lt"/>
                <a:ea typeface="+mn-ea"/>
                <a:cs typeface="+mn-cs"/>
              </a:defRPr>
            </a:lvl7pPr>
            <a:lvl8pPr marL="3200400" indent="0" algn="ctr" rtl="0" eaLnBrk="1" latinLnBrk="0" hangingPunct="1">
              <a:spcBef>
                <a:spcPct val="20000"/>
              </a:spcBef>
              <a:buClr>
                <a:schemeClr val="accent2"/>
              </a:buClr>
              <a:buNone/>
              <a:defRPr kumimoji="0" sz="1400" kern="1200" cap="small" baseline="0">
                <a:solidFill>
                  <a:schemeClr val="tx2"/>
                </a:solidFill>
                <a:latin typeface="+mn-lt"/>
                <a:ea typeface="+mn-ea"/>
                <a:cs typeface="+mn-cs"/>
              </a:defRPr>
            </a:lvl8pPr>
            <a:lvl9pPr marL="3657600" indent="0" algn="ctr" rtl="0" eaLnBrk="1" latinLnBrk="0" hangingPunct="1">
              <a:spcBef>
                <a:spcPct val="20000"/>
              </a:spcBef>
              <a:buClr>
                <a:schemeClr val="accent1">
                  <a:shade val="75000"/>
                </a:schemeClr>
              </a:buClr>
              <a:buNone/>
              <a:defRPr kumimoji="0" sz="1400" kern="1200" baseline="0">
                <a:solidFill>
                  <a:schemeClr val="tx2"/>
                </a:solidFill>
                <a:latin typeface="+mn-lt"/>
                <a:ea typeface="+mn-ea"/>
                <a:cs typeface="+mn-cs"/>
              </a:defRPr>
            </a:lvl9pPr>
          </a:lstStyle>
          <a:p>
            <a:pPr>
              <a:spcBef>
                <a:spcPts val="0"/>
              </a:spcBef>
              <a:spcAft>
                <a:spcPts val="1200"/>
              </a:spcAft>
              <a:buClr>
                <a:srgbClr val="53548A"/>
              </a:buClr>
              <a:defRPr/>
            </a:pPr>
            <a:r>
              <a:rPr lang="en-US" sz="2400" dirty="0">
                <a:solidFill>
                  <a:srgbClr val="424456"/>
                </a:solidFill>
                <a:cs typeface="Times New Roman" pitchFamily="18" charset="0"/>
              </a:rPr>
              <a:t>Melissa A. Deri, PhD</a:t>
            </a:r>
          </a:p>
          <a:p>
            <a:pPr>
              <a:spcBef>
                <a:spcPts val="0"/>
              </a:spcBef>
              <a:spcAft>
                <a:spcPts val="1200"/>
              </a:spcAft>
              <a:buClr>
                <a:srgbClr val="53548A"/>
              </a:buClr>
              <a:defRPr/>
            </a:pPr>
            <a:r>
              <a:rPr lang="en-US" sz="2000" b="0" dirty="0">
                <a:solidFill>
                  <a:srgbClr val="424456"/>
                </a:solidFill>
                <a:cs typeface="Times New Roman" pitchFamily="18" charset="0"/>
              </a:rPr>
              <a:t>Assistant Professor of Chemistry</a:t>
            </a:r>
          </a:p>
          <a:p>
            <a:pPr>
              <a:spcBef>
                <a:spcPts val="0"/>
              </a:spcBef>
              <a:spcAft>
                <a:spcPts val="1200"/>
              </a:spcAft>
              <a:buClr>
                <a:srgbClr val="53548A"/>
              </a:buClr>
              <a:defRPr/>
            </a:pPr>
            <a:r>
              <a:rPr lang="en-US" sz="2000" b="0" dirty="0">
                <a:solidFill>
                  <a:srgbClr val="424456"/>
                </a:solidFill>
                <a:cs typeface="Times New Roman" pitchFamily="18" charset="0"/>
              </a:rPr>
              <a:t>Lehman College of the </a:t>
            </a:r>
            <a:br>
              <a:rPr lang="en-US" sz="2000" b="0" dirty="0">
                <a:solidFill>
                  <a:srgbClr val="424456"/>
                </a:solidFill>
                <a:cs typeface="Times New Roman" pitchFamily="18" charset="0"/>
              </a:rPr>
            </a:br>
            <a:r>
              <a:rPr lang="en-US" sz="2000" b="0" dirty="0">
                <a:solidFill>
                  <a:srgbClr val="424456"/>
                </a:solidFill>
                <a:cs typeface="Times New Roman" pitchFamily="18" charset="0"/>
              </a:rPr>
              <a:t>City University of New York</a:t>
            </a:r>
          </a:p>
          <a:p>
            <a:pPr>
              <a:spcBef>
                <a:spcPts val="0"/>
              </a:spcBef>
              <a:buClr>
                <a:srgbClr val="53548A"/>
              </a:buClr>
              <a:defRPr/>
            </a:pPr>
            <a:endParaRPr lang="en-US" sz="200" b="0" dirty="0">
              <a:solidFill>
                <a:srgbClr val="424456"/>
              </a:solidFill>
              <a:cs typeface="Times New Roman" pitchFamily="18" charset="0"/>
            </a:endParaRPr>
          </a:p>
          <a:p>
            <a:pPr>
              <a:spcBef>
                <a:spcPts val="0"/>
              </a:spcBef>
              <a:buClr>
                <a:srgbClr val="53548A"/>
              </a:buClr>
            </a:pPr>
            <a:r>
              <a:rPr lang="en-US" sz="2000" dirty="0">
                <a:solidFill>
                  <a:srgbClr val="424456"/>
                </a:solidFill>
                <a:cs typeface="Times New Roman" pitchFamily="18" charset="0"/>
              </a:rPr>
              <a:t>July 19</a:t>
            </a:r>
            <a:r>
              <a:rPr lang="en-US" sz="2000" baseline="30000" dirty="0">
                <a:solidFill>
                  <a:srgbClr val="424456"/>
                </a:solidFill>
                <a:cs typeface="Times New Roman" pitchFamily="18" charset="0"/>
              </a:rPr>
              <a:t>th</a:t>
            </a:r>
            <a:r>
              <a:rPr lang="en-US" sz="2000" dirty="0">
                <a:solidFill>
                  <a:srgbClr val="424456"/>
                </a:solidFill>
                <a:cs typeface="Times New Roman" pitchFamily="18" charset="0"/>
              </a:rPr>
              <a:t>, 2023</a:t>
            </a:r>
            <a:endParaRPr lang="en-US" sz="2000" u="sng" dirty="0">
              <a:solidFill>
                <a:srgbClr val="424456"/>
              </a:solidFill>
              <a:cs typeface="Times New Roman" pitchFamily="18" charset="0"/>
            </a:endParaRPr>
          </a:p>
        </p:txBody>
      </p:sp>
      <p:grpSp>
        <p:nvGrpSpPr>
          <p:cNvPr id="17" name="Group 16"/>
          <p:cNvGrpSpPr/>
          <p:nvPr/>
        </p:nvGrpSpPr>
        <p:grpSpPr>
          <a:xfrm>
            <a:off x="6326781" y="4114800"/>
            <a:ext cx="2664820" cy="2572924"/>
            <a:chOff x="4764024" y="3501421"/>
            <a:chExt cx="3379029" cy="3262503"/>
          </a:xfrm>
        </p:grpSpPr>
        <p:grpSp>
          <p:nvGrpSpPr>
            <p:cNvPr id="18" name="Group 17"/>
            <p:cNvGrpSpPr/>
            <p:nvPr/>
          </p:nvGrpSpPr>
          <p:grpSpPr>
            <a:xfrm>
              <a:off x="4764024" y="4356148"/>
              <a:ext cx="1835272" cy="1582325"/>
              <a:chOff x="152400" y="3370675"/>
              <a:chExt cx="2286428" cy="1971300"/>
            </a:xfrm>
          </p:grpSpPr>
          <p:sp>
            <p:nvSpPr>
              <p:cNvPr id="25" name="Hexagon 24"/>
              <p:cNvSpPr/>
              <p:nvPr/>
            </p:nvSpPr>
            <p:spPr>
              <a:xfrm>
                <a:off x="152400" y="3370675"/>
                <a:ext cx="2286428" cy="1971300"/>
              </a:xfrm>
              <a:prstGeom prst="hexagon">
                <a:avLst>
                  <a:gd name="adj" fmla="val 25000"/>
                  <a:gd name="vf" fmla="val 115470"/>
                </a:avLst>
              </a:prstGeom>
              <a:solidFill>
                <a:schemeClr val="accent4"/>
              </a:solidFill>
              <a:scene3d>
                <a:camera prst="orthographicFront">
                  <a:rot lat="0" lon="0" rev="0"/>
                </a:camera>
                <a:lightRig rig="contrasting" dir="t">
                  <a:rot lat="0" lon="0" rev="1200000"/>
                </a:lightRig>
              </a:scene3d>
              <a:sp3d contourW="19050" prstMaterial="metal">
                <a:bevelB w="165100" h="254000"/>
              </a:sp3d>
            </p:spPr>
            <p:style>
              <a:lnRef idx="0">
                <a:schemeClr val="accent4">
                  <a:hueOff val="-8271860"/>
                  <a:satOff val="46445"/>
                  <a:lumOff val="-2156"/>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6" name="Hexagon 25"/>
              <p:cNvSpPr/>
              <p:nvPr/>
            </p:nvSpPr>
            <p:spPr>
              <a:xfrm>
                <a:off x="152400" y="3370675"/>
                <a:ext cx="2286428" cy="1971300"/>
              </a:xfrm>
              <a:prstGeom prst="hexagon">
                <a:avLst>
                  <a:gd name="adj" fmla="val 25000"/>
                  <a:gd name="vf" fmla="val 115470"/>
                </a:avLst>
              </a:prstGeom>
              <a:blipFill rotWithShape="1">
                <a:blip r:embed="rId2"/>
                <a:stretch>
                  <a:fillRect/>
                </a:stretch>
              </a:blipFill>
              <a:scene3d>
                <a:camera prst="orthographicFront">
                  <a:rot lat="0" lon="0" rev="0"/>
                </a:camera>
                <a:lightRig rig="contrasting" dir="t">
                  <a:rot lat="0" lon="0" rev="1200000"/>
                </a:lightRig>
              </a:scene3d>
              <a:sp3d contourW="19050" prstMaterial="metal">
                <a:bevelB w="165100" h="254000"/>
              </a:sp3d>
            </p:spPr>
            <p:style>
              <a:lnRef idx="0">
                <a:schemeClr val="accent4">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grpSp>
        <p:grpSp>
          <p:nvGrpSpPr>
            <p:cNvPr id="19" name="Group 18"/>
            <p:cNvGrpSpPr/>
            <p:nvPr/>
          </p:nvGrpSpPr>
          <p:grpSpPr>
            <a:xfrm>
              <a:off x="6307781" y="5181599"/>
              <a:ext cx="1835272" cy="1582325"/>
              <a:chOff x="6002727" y="4429500"/>
              <a:chExt cx="2286428" cy="1971300"/>
            </a:xfrm>
          </p:grpSpPr>
          <p:sp>
            <p:nvSpPr>
              <p:cNvPr id="23" name="Hexagon 22"/>
              <p:cNvSpPr/>
              <p:nvPr/>
            </p:nvSpPr>
            <p:spPr>
              <a:xfrm>
                <a:off x="6002727" y="4429500"/>
                <a:ext cx="2286428" cy="1971300"/>
              </a:xfrm>
              <a:prstGeom prst="hexagon">
                <a:avLst>
                  <a:gd name="adj" fmla="val 25000"/>
                  <a:gd name="vf" fmla="val 115470"/>
                </a:avLst>
              </a:prstGeom>
              <a:solidFill>
                <a:schemeClr val="accent3"/>
              </a:solidFill>
              <a:scene3d>
                <a:camera prst="orthographicFront">
                  <a:rot lat="0" lon="0" rev="0"/>
                </a:camera>
                <a:lightRig rig="contrasting" dir="t">
                  <a:rot lat="0" lon="0" rev="1200000"/>
                </a:lightRig>
              </a:scene3d>
              <a:sp3d contourW="19050" prstMaterial="metal">
                <a:bevelB w="165100" h="254000"/>
              </a:sp3d>
            </p:spPr>
            <p:style>
              <a:lnRef idx="0">
                <a:schemeClr val="accent4">
                  <a:hueOff val="-8271860"/>
                  <a:satOff val="46445"/>
                  <a:lumOff val="-2156"/>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4" name="Hexagon 23"/>
              <p:cNvSpPr/>
              <p:nvPr/>
            </p:nvSpPr>
            <p:spPr>
              <a:xfrm>
                <a:off x="6002727" y="4429500"/>
                <a:ext cx="2286428" cy="1971300"/>
              </a:xfrm>
              <a:prstGeom prst="hexagon">
                <a:avLst>
                  <a:gd name="adj" fmla="val 25000"/>
                  <a:gd name="vf" fmla="val 115470"/>
                </a:avLst>
              </a:prstGeom>
              <a:blipFill rotWithShape="1">
                <a:blip r:embed="rId3"/>
                <a:stretch>
                  <a:fillRect/>
                </a:stretch>
              </a:blipFill>
              <a:scene3d>
                <a:camera prst="orthographicFront">
                  <a:rot lat="0" lon="0" rev="0"/>
                </a:camera>
                <a:lightRig rig="contrasting" dir="t">
                  <a:rot lat="0" lon="0" rev="1200000"/>
                </a:lightRig>
              </a:scene3d>
              <a:sp3d contourW="19050" prstMaterial="metal">
                <a:bevelB w="165100" h="254000"/>
              </a:sp3d>
            </p:spPr>
            <p:style>
              <a:lnRef idx="0">
                <a:schemeClr val="accent4">
                  <a:hueOff val="-4135930"/>
                  <a:satOff val="23223"/>
                  <a:lumOff val="-1078"/>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grpSp>
        <p:grpSp>
          <p:nvGrpSpPr>
            <p:cNvPr id="20" name="Group 19"/>
            <p:cNvGrpSpPr/>
            <p:nvPr/>
          </p:nvGrpSpPr>
          <p:grpSpPr>
            <a:xfrm>
              <a:off x="6307781" y="3501421"/>
              <a:ext cx="1835272" cy="1582325"/>
              <a:chOff x="4054788" y="1192610"/>
              <a:chExt cx="2286428" cy="1971300"/>
            </a:xfrm>
          </p:grpSpPr>
          <p:sp>
            <p:nvSpPr>
              <p:cNvPr id="21" name="Hexagon 20"/>
              <p:cNvSpPr/>
              <p:nvPr/>
            </p:nvSpPr>
            <p:spPr>
              <a:xfrm>
                <a:off x="4054788" y="1192610"/>
                <a:ext cx="2286428" cy="1971300"/>
              </a:xfrm>
              <a:prstGeom prst="hexagon">
                <a:avLst>
                  <a:gd name="adj" fmla="val 25000"/>
                  <a:gd name="vf" fmla="val 115470"/>
                </a:avLst>
              </a:prstGeom>
              <a:solidFill>
                <a:schemeClr val="accent5"/>
              </a:solidFill>
              <a:scene3d>
                <a:camera prst="orthographicFront">
                  <a:rot lat="0" lon="0" rev="0"/>
                </a:camera>
                <a:lightRig rig="contrasting" dir="t">
                  <a:rot lat="0" lon="0" rev="1200000"/>
                </a:lightRig>
              </a:scene3d>
              <a:sp3d contourW="19050" prstMaterial="metal">
                <a:bevelB w="165100" h="254000"/>
              </a:sp3d>
            </p:spPr>
            <p:style>
              <a:lnRef idx="0">
                <a:schemeClr val="accent4">
                  <a:hueOff val="-8271860"/>
                  <a:satOff val="46445"/>
                  <a:lumOff val="-2156"/>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2" name="Hexagon 21"/>
              <p:cNvSpPr/>
              <p:nvPr/>
            </p:nvSpPr>
            <p:spPr>
              <a:xfrm>
                <a:off x="4054788" y="1192610"/>
                <a:ext cx="2286428" cy="1971300"/>
              </a:xfrm>
              <a:prstGeom prst="hexagon">
                <a:avLst>
                  <a:gd name="adj" fmla="val 25000"/>
                  <a:gd name="vf" fmla="val 115470"/>
                </a:avLst>
              </a:prstGeom>
              <a:blipFill rotWithShape="1">
                <a:blip r:embed="rId4"/>
                <a:stretch>
                  <a:fillRect/>
                </a:stretch>
              </a:blipFill>
              <a:scene3d>
                <a:camera prst="orthographicFront">
                  <a:rot lat="0" lon="0" rev="0"/>
                </a:camera>
                <a:lightRig rig="contrasting" dir="t">
                  <a:rot lat="0" lon="0" rev="1200000"/>
                </a:lightRig>
              </a:scene3d>
              <a:sp3d contourW="19050" prstMaterial="metal">
                <a:bevelB w="165100" h="254000"/>
              </a:sp3d>
            </p:spPr>
            <p:style>
              <a:lnRef idx="0">
                <a:schemeClr val="accent4">
                  <a:hueOff val="-8271860"/>
                  <a:satOff val="46445"/>
                  <a:lumOff val="-2156"/>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grpSp>
      </p:grpSp>
    </p:spTree>
    <p:extLst>
      <p:ext uri="{BB962C8B-B14F-4D97-AF65-F5344CB8AC3E}">
        <p14:creationId xmlns:p14="http://schemas.microsoft.com/office/powerpoint/2010/main" val="1812404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438400" y="1219200"/>
            <a:ext cx="3886200" cy="3200400"/>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2663026" y="1295400"/>
            <a:ext cx="3817948" cy="3056334"/>
            <a:chOff x="5509630" y="4724"/>
            <a:chExt cx="3253371" cy="260438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9630" y="176732"/>
              <a:ext cx="2977055" cy="2185468"/>
            </a:xfrm>
            <a:prstGeom prst="rect">
              <a:avLst/>
            </a:prstGeom>
          </p:spPr>
        </p:pic>
        <p:grpSp>
          <p:nvGrpSpPr>
            <p:cNvPr id="7" name="Group 5"/>
            <p:cNvGrpSpPr>
              <a:grpSpLocks/>
            </p:cNvGrpSpPr>
            <p:nvPr/>
          </p:nvGrpSpPr>
          <p:grpSpPr bwMode="auto">
            <a:xfrm>
              <a:off x="5835637" y="4724"/>
              <a:ext cx="2927364" cy="2604380"/>
              <a:chOff x="7949176" y="19159120"/>
              <a:chExt cx="4602888" cy="4299660"/>
            </a:xfrm>
          </p:grpSpPr>
          <p:grpSp>
            <p:nvGrpSpPr>
              <p:cNvPr id="9" name="Group 141"/>
              <p:cNvGrpSpPr>
                <a:grpSpLocks/>
              </p:cNvGrpSpPr>
              <p:nvPr/>
            </p:nvGrpSpPr>
            <p:grpSpPr bwMode="auto">
              <a:xfrm>
                <a:off x="8245443" y="19159120"/>
                <a:ext cx="4306621" cy="4299660"/>
                <a:chOff x="8093043" y="18930520"/>
                <a:chExt cx="4306621" cy="4299660"/>
              </a:xfrm>
            </p:grpSpPr>
            <p:sp>
              <p:nvSpPr>
                <p:cNvPr id="12" name="TextBox 11"/>
                <p:cNvSpPr txBox="1">
                  <a:spLocks noChangeArrowheads="1"/>
                </p:cNvSpPr>
                <p:nvPr/>
              </p:nvSpPr>
              <p:spPr bwMode="auto">
                <a:xfrm>
                  <a:off x="9993848" y="22671250"/>
                  <a:ext cx="2286002" cy="558930"/>
                </a:xfrm>
                <a:prstGeom prst="rect">
                  <a:avLst/>
                </a:prstGeom>
                <a:noFill/>
                <a:ln w="9525">
                  <a:noFill/>
                  <a:miter lim="800000"/>
                  <a:headEnd/>
                  <a:tailEnd/>
                </a:ln>
              </p:spPr>
              <p:txBody>
                <a:bodyPr>
                  <a:spAutoFit/>
                </a:bodyPr>
                <a:lstStyle/>
                <a:p>
                  <a:pPr algn="ctr"/>
                  <a:r>
                    <a:rPr lang="en-US" sz="1600" dirty="0" err="1">
                      <a:latin typeface="Times New Roman" pitchFamily="18" charset="0"/>
                      <a:cs typeface="Times New Roman" pitchFamily="18" charset="0"/>
                    </a:rPr>
                    <a:t>Radiometal</a:t>
                  </a:r>
                  <a:endParaRPr lang="en-US" sz="1600" dirty="0">
                    <a:latin typeface="Times New Roman" pitchFamily="18" charset="0"/>
                    <a:cs typeface="Times New Roman" pitchFamily="18" charset="0"/>
                  </a:endParaRPr>
                </a:p>
              </p:txBody>
            </p:sp>
            <p:sp>
              <p:nvSpPr>
                <p:cNvPr id="13" name="TextBox 12"/>
                <p:cNvSpPr txBox="1">
                  <a:spLocks noChangeArrowheads="1"/>
                </p:cNvSpPr>
                <p:nvPr/>
              </p:nvSpPr>
              <p:spPr bwMode="auto">
                <a:xfrm>
                  <a:off x="10113662" y="20427322"/>
                  <a:ext cx="2286002" cy="965425"/>
                </a:xfrm>
                <a:prstGeom prst="rect">
                  <a:avLst/>
                </a:prstGeom>
                <a:noFill/>
                <a:ln w="9525">
                  <a:noFill/>
                  <a:miter lim="800000"/>
                  <a:headEnd/>
                  <a:tailEnd/>
                </a:ln>
              </p:spPr>
              <p:txBody>
                <a:bodyPr>
                  <a:spAutoFit/>
                </a:bodyPr>
                <a:lstStyle/>
                <a:p>
                  <a:pPr algn="ctr"/>
                  <a:r>
                    <a:rPr lang="en-US" sz="1600" dirty="0">
                      <a:latin typeface="Times New Roman" pitchFamily="18" charset="0"/>
                      <a:cs typeface="Times New Roman" pitchFamily="18" charset="0"/>
                    </a:rPr>
                    <a:t>Bifunctional</a:t>
                  </a:r>
                  <a:r>
                    <a:rPr lang="en-US" sz="1600" dirty="0">
                      <a:solidFill>
                        <a:schemeClr val="bg1"/>
                      </a:solidFill>
                      <a:latin typeface="Times New Roman" pitchFamily="18" charset="0"/>
                      <a:cs typeface="Times New Roman" pitchFamily="18" charset="0"/>
                    </a:rPr>
                    <a:t> </a:t>
                  </a:r>
                  <a:r>
                    <a:rPr lang="en-US" sz="1600" dirty="0">
                      <a:latin typeface="Times New Roman" pitchFamily="18" charset="0"/>
                      <a:cs typeface="Times New Roman" pitchFamily="18" charset="0"/>
                    </a:rPr>
                    <a:t>Chelate</a:t>
                  </a:r>
                </a:p>
              </p:txBody>
            </p:sp>
            <p:sp>
              <p:nvSpPr>
                <p:cNvPr id="14" name="TextBox 13"/>
                <p:cNvSpPr txBox="1">
                  <a:spLocks noChangeArrowheads="1"/>
                </p:cNvSpPr>
                <p:nvPr/>
              </p:nvSpPr>
              <p:spPr bwMode="auto">
                <a:xfrm>
                  <a:off x="8093043" y="18930520"/>
                  <a:ext cx="2176594" cy="881577"/>
                </a:xfrm>
                <a:prstGeom prst="rect">
                  <a:avLst/>
                </a:prstGeom>
                <a:noFill/>
                <a:ln w="9525">
                  <a:noFill/>
                  <a:miter lim="800000"/>
                  <a:headEnd/>
                  <a:tailEnd/>
                </a:ln>
              </p:spPr>
              <p:txBody>
                <a:bodyPr wrap="square">
                  <a:spAutoFit/>
                </a:bodyPr>
                <a:lstStyle/>
                <a:p>
                  <a:pPr algn="ctr"/>
                  <a:r>
                    <a:rPr lang="en-US" sz="1600" dirty="0">
                      <a:latin typeface="Times New Roman" pitchFamily="18" charset="0"/>
                      <a:cs typeface="Times New Roman" pitchFamily="18" charset="0"/>
                    </a:rPr>
                    <a:t>Targeting </a:t>
                  </a:r>
                </a:p>
                <a:p>
                  <a:pPr algn="ctr"/>
                  <a:r>
                    <a:rPr lang="en-US" sz="1600" dirty="0">
                      <a:latin typeface="Times New Roman" pitchFamily="18" charset="0"/>
                      <a:cs typeface="Times New Roman" pitchFamily="18" charset="0"/>
                    </a:rPr>
                    <a:t>Vector</a:t>
                  </a:r>
                </a:p>
              </p:txBody>
            </p:sp>
          </p:grpSp>
          <p:sp>
            <p:nvSpPr>
              <p:cNvPr id="10" name="Arc 9"/>
              <p:cNvSpPr/>
              <p:nvPr/>
            </p:nvSpPr>
            <p:spPr>
              <a:xfrm rot="2479679" flipH="1" flipV="1">
                <a:off x="10762505" y="21095116"/>
                <a:ext cx="456442" cy="609954"/>
              </a:xfrm>
              <a:prstGeom prst="arc">
                <a:avLst>
                  <a:gd name="adj1" fmla="val 15074666"/>
                  <a:gd name="adj2" fmla="val 106279"/>
                </a:avLst>
              </a:prstGeom>
              <a:noFill/>
              <a:ln w="15875">
                <a:solidFill>
                  <a:schemeClr val="tx1"/>
                </a:solidFill>
                <a:headEnd type="stealth" w="med" len="med"/>
                <a:tailEnd type="none" w="sm"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1" name="Arc 10"/>
              <p:cNvSpPr/>
              <p:nvPr/>
            </p:nvSpPr>
            <p:spPr>
              <a:xfrm flipV="1">
                <a:off x="7949176" y="19466325"/>
                <a:ext cx="1400104" cy="1006411"/>
              </a:xfrm>
              <a:prstGeom prst="arc">
                <a:avLst>
                  <a:gd name="adj1" fmla="val 18393989"/>
                  <a:gd name="adj2" fmla="val 0"/>
                </a:avLst>
              </a:prstGeom>
              <a:ln w="15875">
                <a:solidFill>
                  <a:schemeClr val="tx1"/>
                </a:solidFill>
                <a:headEnd type="stealth"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grpSp>
        <p:sp>
          <p:nvSpPr>
            <p:cNvPr id="8" name="Arc 7"/>
            <p:cNvSpPr/>
            <p:nvPr/>
          </p:nvSpPr>
          <p:spPr bwMode="auto">
            <a:xfrm rot="19703750" flipH="1">
              <a:off x="7722771" y="1962239"/>
              <a:ext cx="341783" cy="435801"/>
            </a:xfrm>
            <a:prstGeom prst="arc">
              <a:avLst>
                <a:gd name="adj1" fmla="val 15074666"/>
                <a:gd name="adj2" fmla="val 1649153"/>
              </a:avLst>
            </a:prstGeom>
            <a:noFill/>
            <a:ln w="15875">
              <a:solidFill>
                <a:schemeClr val="tx1"/>
              </a:solidFill>
              <a:headEnd type="stealth" w="med" len="med"/>
              <a:tailEnd type="none" w="sm"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grpSp>
      <p:sp>
        <p:nvSpPr>
          <p:cNvPr id="20" name="Rounded Rectangle 19"/>
          <p:cNvSpPr/>
          <p:nvPr/>
        </p:nvSpPr>
        <p:spPr>
          <a:xfrm>
            <a:off x="2663026" y="1295400"/>
            <a:ext cx="2228202" cy="2766584"/>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3"/>
          <p:cNvSpPr txBox="1">
            <a:spLocks/>
          </p:cNvSpPr>
          <p:nvPr/>
        </p:nvSpPr>
        <p:spPr>
          <a:xfrm>
            <a:off x="228600" y="1680204"/>
            <a:ext cx="2209800" cy="1996976"/>
          </a:xfrm>
          <a:prstGeom prst="rect">
            <a:avLst/>
          </a:prstGeom>
        </p:spPr>
        <p:txBody>
          <a:bodyPr vert="horz" anchor="ctr">
            <a:normAutofit/>
          </a:bodyPr>
          <a:lstStyle>
            <a:lvl1pPr marL="274320" indent="-274320" algn="l" rtl="0" eaLnBrk="1" latinLnBrk="0" hangingPunct="1">
              <a:spcBef>
                <a:spcPts val="600"/>
              </a:spcBef>
              <a:spcAft>
                <a:spcPts val="1200"/>
              </a:spcAft>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spcAft>
                <a:spcPts val="1200"/>
              </a:spcAft>
              <a:buClr>
                <a:schemeClr val="accent2"/>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spcAft>
                <a:spcPts val="1200"/>
              </a:spcAft>
              <a:buClr>
                <a:schemeClr val="accent3"/>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spcAft>
                <a:spcPts val="1200"/>
              </a:spcAft>
              <a:buClr>
                <a:schemeClr val="accent4"/>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spcAft>
                <a:spcPts val="1200"/>
              </a:spcAft>
              <a:buClr>
                <a:schemeClr val="accent5"/>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buClr>
                <a:schemeClr val="accent2"/>
              </a:buClr>
              <a:buSzPct val="80000"/>
              <a:buFont typeface="Wingdings 2" panose="05020102010507070707" pitchFamily="18" charset="2"/>
              <a:buChar char="Ã"/>
            </a:pPr>
            <a:r>
              <a:rPr lang="en-US" sz="2000" dirty="0"/>
              <a:t>Antibodies</a:t>
            </a:r>
          </a:p>
          <a:p>
            <a:pPr>
              <a:buClr>
                <a:schemeClr val="accent2"/>
              </a:buClr>
              <a:buSzPct val="80000"/>
              <a:buFont typeface="Wingdings 2" panose="05020102010507070707" pitchFamily="18" charset="2"/>
              <a:buChar char="Ã"/>
            </a:pPr>
            <a:r>
              <a:rPr lang="en-US" sz="2000" dirty="0"/>
              <a:t>Aptamers</a:t>
            </a:r>
          </a:p>
          <a:p>
            <a:pPr>
              <a:buClr>
                <a:schemeClr val="accent2"/>
              </a:buClr>
              <a:buSzPct val="80000"/>
              <a:buFont typeface="Wingdings 2" panose="05020102010507070707" pitchFamily="18" charset="2"/>
              <a:buChar char="Ã"/>
            </a:pPr>
            <a:r>
              <a:rPr lang="en-US" sz="2000" dirty="0"/>
              <a:t>Nanoparticles</a:t>
            </a:r>
          </a:p>
          <a:p>
            <a:pPr>
              <a:buClr>
                <a:schemeClr val="accent2"/>
              </a:buClr>
              <a:buSzPct val="80000"/>
              <a:buFont typeface="Wingdings 2" panose="05020102010507070707" pitchFamily="18" charset="2"/>
              <a:buChar char="Ã"/>
            </a:pPr>
            <a:r>
              <a:rPr lang="en-US" sz="2000" dirty="0"/>
              <a:t>Proteins</a:t>
            </a:r>
          </a:p>
        </p:txBody>
      </p:sp>
      <p:sp>
        <p:nvSpPr>
          <p:cNvPr id="22" name="Rounded Rectangle 21"/>
          <p:cNvSpPr/>
          <p:nvPr/>
        </p:nvSpPr>
        <p:spPr>
          <a:xfrm>
            <a:off x="4953000" y="2359373"/>
            <a:ext cx="1295400" cy="1948157"/>
          </a:xfrm>
          <a:prstGeom prst="roundRect">
            <a:avLst>
              <a:gd name="adj" fmla="val 21917"/>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3"/>
          <p:cNvSpPr txBox="1">
            <a:spLocks/>
          </p:cNvSpPr>
          <p:nvPr/>
        </p:nvSpPr>
        <p:spPr>
          <a:xfrm>
            <a:off x="6356914" y="2484048"/>
            <a:ext cx="2209800" cy="1698806"/>
          </a:xfrm>
          <a:prstGeom prst="rect">
            <a:avLst/>
          </a:prstGeom>
        </p:spPr>
        <p:txBody>
          <a:bodyPr vert="horz" anchor="ctr">
            <a:normAutofit/>
          </a:bodyPr>
          <a:lstStyle>
            <a:lvl1pPr marL="274320" indent="-274320" algn="l" rtl="0" eaLnBrk="1" latinLnBrk="0" hangingPunct="1">
              <a:spcBef>
                <a:spcPts val="600"/>
              </a:spcBef>
              <a:spcAft>
                <a:spcPts val="1200"/>
              </a:spcAft>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spcAft>
                <a:spcPts val="1200"/>
              </a:spcAft>
              <a:buClr>
                <a:schemeClr val="accent2"/>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spcAft>
                <a:spcPts val="1200"/>
              </a:spcAft>
              <a:buClr>
                <a:schemeClr val="accent3"/>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spcAft>
                <a:spcPts val="1200"/>
              </a:spcAft>
              <a:buClr>
                <a:schemeClr val="accent4"/>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spcAft>
                <a:spcPts val="1200"/>
              </a:spcAft>
              <a:buClr>
                <a:schemeClr val="accent5"/>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buClr>
                <a:schemeClr val="accent3"/>
              </a:buClr>
              <a:buSzPct val="80000"/>
              <a:buFont typeface="Wingdings 2" panose="05020102010507070707" pitchFamily="18" charset="2"/>
              <a:buChar char="Ã"/>
            </a:pPr>
            <a:r>
              <a:rPr lang="en-US" sz="2000" dirty="0"/>
              <a:t>Imaging radiometals</a:t>
            </a:r>
          </a:p>
          <a:p>
            <a:pPr>
              <a:buClr>
                <a:schemeClr val="accent3"/>
              </a:buClr>
              <a:buSzPct val="80000"/>
              <a:buFont typeface="Wingdings 2" panose="05020102010507070707" pitchFamily="18" charset="2"/>
              <a:buChar char="Ã"/>
            </a:pPr>
            <a:r>
              <a:rPr lang="en-US" sz="2000" dirty="0"/>
              <a:t>Therapeutic </a:t>
            </a:r>
            <a:r>
              <a:rPr lang="en-US" sz="2000" dirty="0" err="1"/>
              <a:t>radiometals</a:t>
            </a:r>
            <a:endParaRPr lang="en-US" sz="2000" dirty="0"/>
          </a:p>
        </p:txBody>
      </p:sp>
      <p:sp>
        <p:nvSpPr>
          <p:cNvPr id="16" name="Title 1">
            <a:extLst>
              <a:ext uri="{FF2B5EF4-FFF2-40B4-BE49-F238E27FC236}">
                <a16:creationId xmlns:a16="http://schemas.microsoft.com/office/drawing/2014/main" id="{C5750AB9-977F-BDA2-449E-C87A30B80BF0}"/>
              </a:ext>
            </a:extLst>
          </p:cNvPr>
          <p:cNvSpPr>
            <a:spLocks noGrp="1"/>
          </p:cNvSpPr>
          <p:nvPr>
            <p:ph type="title"/>
          </p:nvPr>
        </p:nvSpPr>
        <p:spPr>
          <a:xfrm>
            <a:off x="457200" y="274638"/>
            <a:ext cx="7467600" cy="1143000"/>
          </a:xfrm>
        </p:spPr>
        <p:txBody>
          <a:bodyPr/>
          <a:lstStyle/>
          <a:p>
            <a:r>
              <a:rPr lang="en-US" dirty="0" err="1"/>
              <a:t>Radiometal</a:t>
            </a:r>
            <a:r>
              <a:rPr lang="en-US" dirty="0"/>
              <a:t> Based Drugs</a:t>
            </a:r>
          </a:p>
        </p:txBody>
      </p:sp>
      <p:sp>
        <p:nvSpPr>
          <p:cNvPr id="2" name="Content Placeholder 2">
            <a:extLst>
              <a:ext uri="{FF2B5EF4-FFF2-40B4-BE49-F238E27FC236}">
                <a16:creationId xmlns:a16="http://schemas.microsoft.com/office/drawing/2014/main" id="{52E6EF0F-BDF3-74F1-9AB2-BEA4868AE3BF}"/>
              </a:ext>
            </a:extLst>
          </p:cNvPr>
          <p:cNvSpPr txBox="1">
            <a:spLocks/>
          </p:cNvSpPr>
          <p:nvPr/>
        </p:nvSpPr>
        <p:spPr>
          <a:xfrm>
            <a:off x="457199" y="4419600"/>
            <a:ext cx="8211566" cy="1475195"/>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spcBef>
                <a:spcPts val="0"/>
              </a:spcBef>
              <a:spcAft>
                <a:spcPts val="1200"/>
              </a:spcAft>
              <a:buFont typeface="Wingdings 2" panose="05020102010507070707" pitchFamily="18" charset="2"/>
              <a:buChar char="Â"/>
            </a:pPr>
            <a:r>
              <a:rPr lang="en-US" sz="2300" dirty="0" err="1"/>
              <a:t>Radioscandium</a:t>
            </a:r>
            <a:r>
              <a:rPr lang="en-US" sz="2300" dirty="0"/>
              <a:t> isotopes:</a:t>
            </a:r>
          </a:p>
          <a:p>
            <a:pPr marL="365760" lvl="1" indent="0">
              <a:spcBef>
                <a:spcPts val="0"/>
              </a:spcBef>
              <a:spcAft>
                <a:spcPts val="800"/>
              </a:spcAft>
              <a:buClr>
                <a:srgbClr val="5ECCF3"/>
              </a:buClr>
              <a:buFont typeface="Wingdings 2" panose="05020102010507070707" pitchFamily="18" charset="2"/>
              <a:buChar char="Ã"/>
              <a:defRPr/>
            </a:pPr>
            <a:r>
              <a:rPr lang="en-US" sz="2000" baseline="30000" dirty="0"/>
              <a:t>44</a:t>
            </a:r>
            <a:r>
              <a:rPr lang="en-US" sz="2000" dirty="0"/>
              <a:t>Sc/</a:t>
            </a:r>
            <a:r>
              <a:rPr lang="en-US" sz="2000" baseline="30000" dirty="0"/>
              <a:t>47</a:t>
            </a:r>
            <a:r>
              <a:rPr lang="en-US" sz="2000" dirty="0"/>
              <a:t>Sc pair offers both imaging and therapy applications</a:t>
            </a:r>
          </a:p>
          <a:p>
            <a:pPr marL="365760" lvl="1" indent="0">
              <a:spcBef>
                <a:spcPts val="0"/>
              </a:spcBef>
              <a:spcAft>
                <a:spcPts val="800"/>
              </a:spcAft>
              <a:buClr>
                <a:srgbClr val="5ECCF3"/>
              </a:buClr>
              <a:buFont typeface="Wingdings 2" panose="05020102010507070707" pitchFamily="18" charset="2"/>
              <a:buChar char="Ã"/>
              <a:defRPr/>
            </a:pPr>
            <a:r>
              <a:rPr lang="en-US" sz="2000" dirty="0"/>
              <a:t>One chelator for two distinct and complementary drugs</a:t>
            </a:r>
          </a:p>
        </p:txBody>
      </p:sp>
      <p:graphicFrame>
        <p:nvGraphicFramePr>
          <p:cNvPr id="4" name="Content Placeholder 4">
            <a:extLst>
              <a:ext uri="{FF2B5EF4-FFF2-40B4-BE49-F238E27FC236}">
                <a16:creationId xmlns:a16="http://schemas.microsoft.com/office/drawing/2014/main" id="{5C84F16C-8025-C671-767A-EE10E11EC0CA}"/>
              </a:ext>
            </a:extLst>
          </p:cNvPr>
          <p:cNvGraphicFramePr>
            <a:graphicFrameLocks/>
          </p:cNvGraphicFramePr>
          <p:nvPr>
            <p:extLst>
              <p:ext uri="{D42A27DB-BD31-4B8C-83A1-F6EECF244321}">
                <p14:modId xmlns:p14="http://schemas.microsoft.com/office/powerpoint/2010/main" val="606043834"/>
              </p:ext>
            </p:extLst>
          </p:nvPr>
        </p:nvGraphicFramePr>
        <p:xfrm>
          <a:off x="867370" y="5791200"/>
          <a:ext cx="7409260" cy="933450"/>
        </p:xfrm>
        <a:graphic>
          <a:graphicData uri="http://schemas.openxmlformats.org/drawingml/2006/table">
            <a:tbl>
              <a:tblPr/>
              <a:tblGrid>
                <a:gridCol w="1769666">
                  <a:extLst>
                    <a:ext uri="{9D8B030D-6E8A-4147-A177-3AD203B41FA5}">
                      <a16:colId xmlns:a16="http://schemas.microsoft.com/office/drawing/2014/main" val="20000"/>
                    </a:ext>
                  </a:extLst>
                </a:gridCol>
                <a:gridCol w="1264047">
                  <a:extLst>
                    <a:ext uri="{9D8B030D-6E8A-4147-A177-3AD203B41FA5}">
                      <a16:colId xmlns:a16="http://schemas.microsoft.com/office/drawing/2014/main" val="20001"/>
                    </a:ext>
                  </a:extLst>
                </a:gridCol>
                <a:gridCol w="1264047">
                  <a:extLst>
                    <a:ext uri="{9D8B030D-6E8A-4147-A177-3AD203B41FA5}">
                      <a16:colId xmlns:a16="http://schemas.microsoft.com/office/drawing/2014/main" val="20002"/>
                    </a:ext>
                  </a:extLst>
                </a:gridCol>
                <a:gridCol w="1555750">
                  <a:extLst>
                    <a:ext uri="{9D8B030D-6E8A-4147-A177-3AD203B41FA5}">
                      <a16:colId xmlns:a16="http://schemas.microsoft.com/office/drawing/2014/main" val="20003"/>
                    </a:ext>
                  </a:extLst>
                </a:gridCol>
                <a:gridCol w="1555750">
                  <a:extLst>
                    <a:ext uri="{9D8B030D-6E8A-4147-A177-3AD203B41FA5}">
                      <a16:colId xmlns:a16="http://schemas.microsoft.com/office/drawing/2014/main" val="20004"/>
                    </a:ext>
                  </a:extLst>
                </a:gridCol>
              </a:tblGrid>
              <a:tr h="311150">
                <a:tc>
                  <a:txBody>
                    <a:bodyPr/>
                    <a:lstStyle/>
                    <a:p>
                      <a:pPr marL="0" marR="0" algn="r">
                        <a:spcBef>
                          <a:spcPts val="0"/>
                        </a:spcBef>
                        <a:spcAft>
                          <a:spcPts val="0"/>
                        </a:spcAft>
                      </a:pPr>
                      <a:r>
                        <a:rPr lang="en-US" sz="2000" b="1" dirty="0">
                          <a:solidFill>
                            <a:schemeClr val="accent1">
                              <a:lumMod val="75000"/>
                            </a:schemeClr>
                          </a:solidFill>
                          <a:effectLst/>
                          <a:latin typeface="Times New Roman"/>
                          <a:ea typeface="Times New Roman"/>
                          <a:cs typeface="Times New Roman"/>
                        </a:rPr>
                        <a:t>Radionuclide </a:t>
                      </a:r>
                      <a:endParaRPr lang="en-US" sz="2000" dirty="0">
                        <a:solidFill>
                          <a:schemeClr val="accent1">
                            <a:lumMod val="75000"/>
                          </a:schemeClr>
                        </a:solidFill>
                        <a:effectLst/>
                        <a:latin typeface="Times New Roman"/>
                        <a:ea typeface="Times New Roman"/>
                        <a:cs typeface="Times New Roman"/>
                      </a:endParaRPr>
                    </a:p>
                  </a:txBody>
                  <a:tcPr marL="116681" marR="116681" marT="0" marB="0">
                    <a:lnL>
                      <a:noFill/>
                    </a:lnL>
                    <a:lnR>
                      <a:noFill/>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tcPr>
                </a:tc>
                <a:tc>
                  <a:txBody>
                    <a:bodyPr/>
                    <a:lstStyle/>
                    <a:p>
                      <a:pPr marL="0" marR="0" algn="r">
                        <a:spcBef>
                          <a:spcPts val="0"/>
                        </a:spcBef>
                        <a:spcAft>
                          <a:spcPts val="0"/>
                        </a:spcAft>
                      </a:pPr>
                      <a:r>
                        <a:rPr lang="en-US" sz="2000" b="1" dirty="0">
                          <a:solidFill>
                            <a:schemeClr val="accent1">
                              <a:lumMod val="75000"/>
                            </a:schemeClr>
                          </a:solidFill>
                          <a:effectLst/>
                          <a:latin typeface="Times New Roman"/>
                          <a:ea typeface="Times New Roman"/>
                          <a:cs typeface="Times New Roman"/>
                        </a:rPr>
                        <a:t>Emission</a:t>
                      </a:r>
                      <a:endParaRPr lang="en-US" sz="2000" dirty="0">
                        <a:solidFill>
                          <a:schemeClr val="accent1">
                            <a:lumMod val="75000"/>
                          </a:schemeClr>
                        </a:solidFill>
                        <a:effectLst/>
                        <a:latin typeface="Times New Roman"/>
                        <a:ea typeface="Times New Roman"/>
                        <a:cs typeface="Times New Roman"/>
                      </a:endParaRPr>
                    </a:p>
                  </a:txBody>
                  <a:tcPr marL="116681" marR="116681" marT="0" marB="0">
                    <a:lnL>
                      <a:noFill/>
                    </a:lnL>
                    <a:lnR>
                      <a:noFill/>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tcPr>
                </a:tc>
                <a:tc>
                  <a:txBody>
                    <a:bodyPr/>
                    <a:lstStyle/>
                    <a:p>
                      <a:pPr marL="0" marR="0" algn="r">
                        <a:spcBef>
                          <a:spcPts val="0"/>
                        </a:spcBef>
                        <a:spcAft>
                          <a:spcPts val="0"/>
                        </a:spcAft>
                      </a:pPr>
                      <a:r>
                        <a:rPr lang="en-US" sz="2000" b="1" dirty="0">
                          <a:solidFill>
                            <a:schemeClr val="accent1">
                              <a:lumMod val="75000"/>
                            </a:schemeClr>
                          </a:solidFill>
                          <a:effectLst/>
                          <a:latin typeface="Times New Roman"/>
                          <a:ea typeface="Times New Roman"/>
                          <a:cs typeface="Times New Roman"/>
                        </a:rPr>
                        <a:t>Half-Life </a:t>
                      </a:r>
                      <a:endParaRPr lang="en-US" sz="2000" dirty="0">
                        <a:solidFill>
                          <a:schemeClr val="accent1">
                            <a:lumMod val="75000"/>
                          </a:schemeClr>
                        </a:solidFill>
                        <a:effectLst/>
                        <a:latin typeface="Times New Roman"/>
                        <a:ea typeface="Times New Roman"/>
                        <a:cs typeface="Times New Roman"/>
                      </a:endParaRPr>
                    </a:p>
                  </a:txBody>
                  <a:tcPr marL="116681" marR="116681" marT="0" marB="0">
                    <a:lnL>
                      <a:noFill/>
                    </a:lnL>
                    <a:lnR>
                      <a:noFill/>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tcPr>
                </a:tc>
                <a:tc>
                  <a:txBody>
                    <a:bodyPr/>
                    <a:lstStyle/>
                    <a:p>
                      <a:pPr marL="0" marR="0" algn="r">
                        <a:spcBef>
                          <a:spcPts val="0"/>
                        </a:spcBef>
                        <a:spcAft>
                          <a:spcPts val="0"/>
                        </a:spcAft>
                      </a:pPr>
                      <a:r>
                        <a:rPr lang="en-US" sz="2000" b="1" dirty="0">
                          <a:solidFill>
                            <a:schemeClr val="accent1">
                              <a:lumMod val="75000"/>
                            </a:schemeClr>
                          </a:solidFill>
                          <a:effectLst/>
                          <a:latin typeface="Times New Roman"/>
                          <a:ea typeface="Times New Roman"/>
                          <a:cs typeface="Times New Roman"/>
                        </a:rPr>
                        <a:t>Application</a:t>
                      </a:r>
                      <a:endParaRPr lang="en-US" sz="2000" dirty="0">
                        <a:solidFill>
                          <a:schemeClr val="accent1">
                            <a:lumMod val="75000"/>
                          </a:schemeClr>
                        </a:solidFill>
                        <a:effectLst/>
                        <a:latin typeface="Times New Roman"/>
                        <a:ea typeface="Times New Roman"/>
                        <a:cs typeface="Times New Roman"/>
                      </a:endParaRPr>
                    </a:p>
                  </a:txBody>
                  <a:tcPr marL="116681" marR="116681" marT="0" marB="0">
                    <a:lnL>
                      <a:noFill/>
                    </a:lnL>
                    <a:lnR>
                      <a:noFill/>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tcPr>
                </a:tc>
                <a:tc>
                  <a:txBody>
                    <a:bodyPr/>
                    <a:lstStyle/>
                    <a:p>
                      <a:pPr marL="0" marR="0" algn="r">
                        <a:spcBef>
                          <a:spcPts val="0"/>
                        </a:spcBef>
                        <a:spcAft>
                          <a:spcPts val="0"/>
                        </a:spcAft>
                      </a:pPr>
                      <a:r>
                        <a:rPr lang="en-US" sz="2000" b="1" dirty="0">
                          <a:solidFill>
                            <a:schemeClr val="accent1">
                              <a:lumMod val="75000"/>
                            </a:schemeClr>
                          </a:solidFill>
                          <a:effectLst/>
                          <a:latin typeface="Times New Roman"/>
                          <a:ea typeface="Times New Roman"/>
                          <a:cs typeface="Times New Roman"/>
                        </a:rPr>
                        <a:t>Production </a:t>
                      </a:r>
                      <a:endParaRPr lang="en-US" sz="2000" dirty="0">
                        <a:solidFill>
                          <a:schemeClr val="accent1">
                            <a:lumMod val="75000"/>
                          </a:schemeClr>
                        </a:solidFill>
                        <a:effectLst/>
                        <a:latin typeface="Times New Roman"/>
                        <a:ea typeface="Times New Roman"/>
                        <a:cs typeface="Times New Roman"/>
                      </a:endParaRPr>
                    </a:p>
                  </a:txBody>
                  <a:tcPr marL="116681" marR="116681" marT="0" marB="0">
                    <a:lnL>
                      <a:noFill/>
                    </a:lnL>
                    <a:lnR>
                      <a:noFill/>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311150">
                <a:tc>
                  <a:txBody>
                    <a:bodyPr/>
                    <a:lstStyle/>
                    <a:p>
                      <a:pPr marL="0" marR="0" algn="ctr">
                        <a:spcBef>
                          <a:spcPts val="0"/>
                        </a:spcBef>
                        <a:spcAft>
                          <a:spcPts val="0"/>
                        </a:spcAft>
                      </a:pPr>
                      <a:r>
                        <a:rPr lang="en-US" sz="2000" baseline="30000" dirty="0">
                          <a:solidFill>
                            <a:srgbClr val="000000"/>
                          </a:solidFill>
                          <a:effectLst/>
                          <a:latin typeface="Times New Roman"/>
                          <a:ea typeface="Times New Roman"/>
                          <a:cs typeface="Times New Roman"/>
                        </a:rPr>
                        <a:t>44</a:t>
                      </a:r>
                      <a:r>
                        <a:rPr lang="en-US" sz="2000" dirty="0">
                          <a:solidFill>
                            <a:srgbClr val="000000"/>
                          </a:solidFill>
                          <a:effectLst/>
                          <a:latin typeface="Times New Roman"/>
                          <a:ea typeface="Times New Roman"/>
                          <a:cs typeface="Times New Roman"/>
                        </a:rPr>
                        <a:t>Sc</a:t>
                      </a:r>
                    </a:p>
                  </a:txBody>
                  <a:tcPr marL="116681" marR="116681" marT="0" marB="0">
                    <a:lnL>
                      <a:noFill/>
                    </a:lnL>
                    <a:lnR>
                      <a:noFill/>
                    </a:lnR>
                    <a:lnT w="38100" cap="flat" cmpd="sng" algn="ctr">
                      <a:solidFill>
                        <a:schemeClr val="accent1"/>
                      </a:solidFill>
                      <a:prstDash val="solid"/>
                      <a:round/>
                      <a:headEnd type="none" w="med" len="med"/>
                      <a:tailEnd type="none" w="med" len="med"/>
                    </a:lnT>
                    <a:lnB>
                      <a:noFill/>
                    </a:lnB>
                  </a:tcPr>
                </a:tc>
                <a:tc>
                  <a:txBody>
                    <a:bodyPr/>
                    <a:lstStyle/>
                    <a:p>
                      <a:pPr marL="0" marR="0" algn="ctr">
                        <a:spcBef>
                          <a:spcPts val="0"/>
                        </a:spcBef>
                        <a:spcAft>
                          <a:spcPts val="0"/>
                        </a:spcAft>
                      </a:pPr>
                      <a:r>
                        <a:rPr lang="en-US" sz="2000">
                          <a:solidFill>
                            <a:srgbClr val="000000"/>
                          </a:solidFill>
                          <a:effectLst/>
                          <a:latin typeface="Times New Roman"/>
                          <a:ea typeface="Times New Roman"/>
                          <a:cs typeface="Times New Roman"/>
                        </a:rPr>
                        <a:t>β</a:t>
                      </a:r>
                      <a:r>
                        <a:rPr lang="en-US" sz="2000" baseline="30000">
                          <a:solidFill>
                            <a:srgbClr val="000000"/>
                          </a:solidFill>
                          <a:effectLst/>
                          <a:latin typeface="Times New Roman"/>
                          <a:ea typeface="Times New Roman"/>
                          <a:cs typeface="Times New Roman"/>
                        </a:rPr>
                        <a:t>+</a:t>
                      </a:r>
                      <a:endParaRPr lang="en-US" sz="2000">
                        <a:solidFill>
                          <a:srgbClr val="000000"/>
                        </a:solidFill>
                        <a:effectLst/>
                        <a:latin typeface="Times New Roman"/>
                        <a:ea typeface="Times New Roman"/>
                        <a:cs typeface="Times New Roman"/>
                      </a:endParaRPr>
                    </a:p>
                  </a:txBody>
                  <a:tcPr marL="116681" marR="116681" marT="0" marB="0">
                    <a:lnL>
                      <a:noFill/>
                    </a:lnL>
                    <a:lnR>
                      <a:noFill/>
                    </a:lnR>
                    <a:lnT w="38100" cap="flat" cmpd="sng" algn="ctr">
                      <a:solidFill>
                        <a:schemeClr val="accent1"/>
                      </a:solidFill>
                      <a:prstDash val="solid"/>
                      <a:round/>
                      <a:headEnd type="none" w="med" len="med"/>
                      <a:tailEnd type="none" w="med" len="med"/>
                    </a:lnT>
                    <a:lnB>
                      <a:noFill/>
                    </a:lnB>
                  </a:tcPr>
                </a:tc>
                <a:tc>
                  <a:txBody>
                    <a:bodyPr/>
                    <a:lstStyle/>
                    <a:p>
                      <a:pPr marL="0" marR="0" algn="ctr">
                        <a:spcBef>
                          <a:spcPts val="0"/>
                        </a:spcBef>
                        <a:spcAft>
                          <a:spcPts val="0"/>
                        </a:spcAft>
                      </a:pPr>
                      <a:r>
                        <a:rPr lang="en-US" sz="2000">
                          <a:solidFill>
                            <a:srgbClr val="000000"/>
                          </a:solidFill>
                          <a:effectLst/>
                          <a:latin typeface="Times New Roman"/>
                          <a:ea typeface="Times New Roman"/>
                          <a:cs typeface="Times New Roman"/>
                        </a:rPr>
                        <a:t>3.97 h</a:t>
                      </a:r>
                    </a:p>
                  </a:txBody>
                  <a:tcPr marL="116681" marR="116681" marT="0" marB="0">
                    <a:lnL>
                      <a:noFill/>
                    </a:lnL>
                    <a:lnR>
                      <a:noFill/>
                    </a:lnR>
                    <a:lnT w="38100" cap="flat" cmpd="sng" algn="ctr">
                      <a:solidFill>
                        <a:schemeClr val="accent1"/>
                      </a:solidFill>
                      <a:prstDash val="solid"/>
                      <a:round/>
                      <a:headEnd type="none" w="med" len="med"/>
                      <a:tailEnd type="none" w="med" len="med"/>
                    </a:lnT>
                    <a:lnB>
                      <a:noFill/>
                    </a:lnB>
                  </a:tcPr>
                </a:tc>
                <a:tc>
                  <a:txBody>
                    <a:bodyPr/>
                    <a:lstStyle/>
                    <a:p>
                      <a:pPr marL="0" marR="0" algn="ctr">
                        <a:spcBef>
                          <a:spcPts val="0"/>
                        </a:spcBef>
                        <a:spcAft>
                          <a:spcPts val="0"/>
                        </a:spcAft>
                      </a:pPr>
                      <a:r>
                        <a:rPr lang="en-US" sz="2000" dirty="0">
                          <a:solidFill>
                            <a:srgbClr val="000000"/>
                          </a:solidFill>
                          <a:effectLst/>
                          <a:latin typeface="Times New Roman"/>
                          <a:ea typeface="Times New Roman"/>
                          <a:cs typeface="Times New Roman"/>
                        </a:rPr>
                        <a:t>Imaging</a:t>
                      </a:r>
                    </a:p>
                  </a:txBody>
                  <a:tcPr marL="116681" marR="116681" marT="0" marB="0">
                    <a:lnL>
                      <a:noFill/>
                    </a:lnL>
                    <a:lnR>
                      <a:noFill/>
                    </a:lnR>
                    <a:lnT w="38100" cap="flat" cmpd="sng" algn="ctr">
                      <a:solidFill>
                        <a:schemeClr val="accent1"/>
                      </a:solidFill>
                      <a:prstDash val="solid"/>
                      <a:round/>
                      <a:headEnd type="none" w="med" len="med"/>
                      <a:tailEnd type="none" w="med" len="med"/>
                    </a:lnT>
                    <a:lnB>
                      <a:noFill/>
                    </a:lnB>
                  </a:tcPr>
                </a:tc>
                <a:tc>
                  <a:txBody>
                    <a:bodyPr/>
                    <a:lstStyle/>
                    <a:p>
                      <a:pPr marL="0" marR="0" algn="ctr">
                        <a:spcBef>
                          <a:spcPts val="0"/>
                        </a:spcBef>
                        <a:spcAft>
                          <a:spcPts val="0"/>
                        </a:spcAft>
                      </a:pPr>
                      <a:r>
                        <a:rPr lang="en-US" sz="2000" dirty="0">
                          <a:solidFill>
                            <a:srgbClr val="000000"/>
                          </a:solidFill>
                          <a:effectLst/>
                          <a:latin typeface="Times New Roman"/>
                          <a:ea typeface="Times New Roman"/>
                          <a:cs typeface="Times New Roman"/>
                        </a:rPr>
                        <a:t>Generator</a:t>
                      </a:r>
                    </a:p>
                  </a:txBody>
                  <a:tcPr marL="116681" marR="116681" marT="0" marB="0">
                    <a:lnL>
                      <a:noFill/>
                    </a:lnL>
                    <a:lnR>
                      <a:noFill/>
                    </a:lnR>
                    <a:lnT w="38100" cap="flat" cmpd="sng" algn="ctr">
                      <a:solidFill>
                        <a:schemeClr val="accent1"/>
                      </a:solidFill>
                      <a:prstDash val="solid"/>
                      <a:round/>
                      <a:headEnd type="none" w="med" len="med"/>
                      <a:tailEnd type="none" w="med" len="med"/>
                    </a:lnT>
                    <a:lnB>
                      <a:noFill/>
                    </a:lnB>
                  </a:tcPr>
                </a:tc>
                <a:extLst>
                  <a:ext uri="{0D108BD9-81ED-4DB2-BD59-A6C34878D82A}">
                    <a16:rowId xmlns:a16="http://schemas.microsoft.com/office/drawing/2014/main" val="10004"/>
                  </a:ext>
                </a:extLst>
              </a:tr>
              <a:tr h="311150">
                <a:tc>
                  <a:txBody>
                    <a:bodyPr/>
                    <a:lstStyle/>
                    <a:p>
                      <a:pPr marL="0" marR="0" algn="ctr">
                        <a:spcBef>
                          <a:spcPts val="0"/>
                        </a:spcBef>
                        <a:spcAft>
                          <a:spcPts val="0"/>
                        </a:spcAft>
                      </a:pPr>
                      <a:r>
                        <a:rPr lang="en-US" sz="2000" baseline="30000" dirty="0">
                          <a:solidFill>
                            <a:srgbClr val="000000"/>
                          </a:solidFill>
                          <a:effectLst/>
                          <a:latin typeface="Times New Roman"/>
                          <a:ea typeface="Times New Roman"/>
                          <a:cs typeface="Times New Roman"/>
                        </a:rPr>
                        <a:t>47</a:t>
                      </a:r>
                      <a:r>
                        <a:rPr lang="en-US" sz="2000" dirty="0">
                          <a:solidFill>
                            <a:srgbClr val="000000"/>
                          </a:solidFill>
                          <a:effectLst/>
                          <a:latin typeface="Times New Roman"/>
                          <a:ea typeface="Times New Roman"/>
                          <a:cs typeface="Times New Roman"/>
                        </a:rPr>
                        <a:t>Sc</a:t>
                      </a:r>
                    </a:p>
                  </a:txBody>
                  <a:tcPr marL="116681" marR="116681" marT="0" marB="0">
                    <a:lnL>
                      <a:noFill/>
                    </a:lnL>
                    <a:lnR>
                      <a:noFill/>
                    </a:lnR>
                    <a:lnT>
                      <a:noFill/>
                    </a:lnT>
                    <a:lnB w="381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r>
                        <a:rPr lang="en-US" sz="2000" dirty="0">
                          <a:solidFill>
                            <a:srgbClr val="000000"/>
                          </a:solidFill>
                          <a:effectLst/>
                          <a:latin typeface="Times New Roman"/>
                          <a:ea typeface="Times New Roman"/>
                          <a:cs typeface="Times New Roman"/>
                        </a:rPr>
                        <a:t>β</a:t>
                      </a:r>
                      <a:r>
                        <a:rPr lang="en-US" sz="2000" baseline="30000" dirty="0">
                          <a:solidFill>
                            <a:srgbClr val="000000"/>
                          </a:solidFill>
                          <a:effectLst/>
                          <a:latin typeface="Times New Roman"/>
                          <a:ea typeface="Times New Roman"/>
                          <a:cs typeface="Times New Roman"/>
                        </a:rPr>
                        <a:t>-</a:t>
                      </a:r>
                      <a:endParaRPr lang="en-US" sz="2000" dirty="0">
                        <a:solidFill>
                          <a:srgbClr val="000000"/>
                        </a:solidFill>
                        <a:effectLst/>
                        <a:latin typeface="Times New Roman"/>
                        <a:ea typeface="Times New Roman"/>
                        <a:cs typeface="Times New Roman"/>
                      </a:endParaRPr>
                    </a:p>
                  </a:txBody>
                  <a:tcPr marL="116681" marR="116681" marT="0" marB="0">
                    <a:lnL>
                      <a:noFill/>
                    </a:lnL>
                    <a:lnR>
                      <a:noFill/>
                    </a:lnR>
                    <a:lnT>
                      <a:noFill/>
                    </a:lnT>
                    <a:lnB w="381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r>
                        <a:rPr lang="en-US" sz="2000" dirty="0">
                          <a:solidFill>
                            <a:srgbClr val="000000"/>
                          </a:solidFill>
                          <a:effectLst/>
                          <a:latin typeface="Times New Roman"/>
                          <a:ea typeface="Times New Roman"/>
                          <a:cs typeface="Times New Roman"/>
                        </a:rPr>
                        <a:t>80.2 h</a:t>
                      </a:r>
                    </a:p>
                  </a:txBody>
                  <a:tcPr marL="116681" marR="116681" marT="0" marB="0">
                    <a:lnL>
                      <a:noFill/>
                    </a:lnL>
                    <a:lnR>
                      <a:noFill/>
                    </a:lnR>
                    <a:lnT>
                      <a:noFill/>
                    </a:lnT>
                    <a:lnB w="381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r>
                        <a:rPr lang="en-US" sz="2000" dirty="0">
                          <a:solidFill>
                            <a:srgbClr val="000000"/>
                          </a:solidFill>
                          <a:effectLst/>
                          <a:latin typeface="Times New Roman"/>
                          <a:ea typeface="Times New Roman"/>
                          <a:cs typeface="Times New Roman"/>
                        </a:rPr>
                        <a:t>Therapy</a:t>
                      </a:r>
                    </a:p>
                  </a:txBody>
                  <a:tcPr marL="116681" marR="116681" marT="0" marB="0">
                    <a:lnL>
                      <a:noFill/>
                    </a:lnL>
                    <a:lnR>
                      <a:noFill/>
                    </a:lnR>
                    <a:lnT>
                      <a:noFill/>
                    </a:lnT>
                    <a:lnB w="381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r>
                        <a:rPr lang="en-US" sz="2000" dirty="0">
                          <a:solidFill>
                            <a:srgbClr val="000000"/>
                          </a:solidFill>
                          <a:effectLst/>
                          <a:latin typeface="Times New Roman"/>
                          <a:ea typeface="Times New Roman"/>
                          <a:cs typeface="Times New Roman"/>
                        </a:rPr>
                        <a:t>Accelerator</a:t>
                      </a:r>
                    </a:p>
                  </a:txBody>
                  <a:tcPr marL="116681" marR="116681" marT="0" marB="0">
                    <a:lnL>
                      <a:noFill/>
                    </a:lnL>
                    <a:lnR>
                      <a:noFill/>
                    </a:lnR>
                    <a:lnT>
                      <a:noFill/>
                    </a:lnT>
                    <a:lnB w="38100" cap="flat" cmpd="sng" algn="ctr">
                      <a:solidFill>
                        <a:schemeClr val="accent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6266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1000"/>
                                        <p:tgtEl>
                                          <p:spTgt spid="2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1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heel(1)">
                                      <p:cBhvr>
                                        <p:cTn id="15" dur="1000"/>
                                        <p:tgtEl>
                                          <p:spTgt spid="2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up)">
                                      <p:cBhvr>
                                        <p:cTn id="18" dur="10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animBg="1"/>
      <p:bldP spid="23"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nchor="t">
            <a:normAutofit fontScale="90000"/>
          </a:bodyPr>
          <a:lstStyle/>
          <a:p>
            <a:r>
              <a:rPr lang="en-US" sz="4000" dirty="0"/>
              <a:t>Scandium’s </a:t>
            </a:r>
            <a:r>
              <a:rPr lang="en-US" sz="4000" dirty="0" err="1"/>
              <a:t>Theranostic</a:t>
            </a:r>
            <a:r>
              <a:rPr lang="en-US" sz="4000" dirty="0"/>
              <a:t> Potential</a:t>
            </a:r>
          </a:p>
        </p:txBody>
      </p:sp>
      <p:sp>
        <p:nvSpPr>
          <p:cNvPr id="3" name="Content Placeholder 2"/>
          <p:cNvSpPr>
            <a:spLocks noGrp="1"/>
          </p:cNvSpPr>
          <p:nvPr>
            <p:ph sz="quarter" idx="4294967295"/>
          </p:nvPr>
        </p:nvSpPr>
        <p:spPr>
          <a:xfrm>
            <a:off x="457200" y="1371600"/>
            <a:ext cx="3962400" cy="5102352"/>
          </a:xfrm>
        </p:spPr>
        <p:txBody>
          <a:bodyPr>
            <a:noAutofit/>
          </a:bodyPr>
          <a:lstStyle/>
          <a:p>
            <a:pPr>
              <a:spcAft>
                <a:spcPts val="1200"/>
              </a:spcAft>
              <a:buFont typeface="Wingdings 2" panose="05020102010507070707" pitchFamily="18" charset="2"/>
              <a:buChar char="Â"/>
            </a:pPr>
            <a:r>
              <a:rPr lang="en-US" sz="2000" dirty="0"/>
              <a:t>Scandium-47 is a beta particle emitting nuclide suitable for targeted radiotherapy</a:t>
            </a:r>
          </a:p>
          <a:p>
            <a:pPr lvl="1">
              <a:spcAft>
                <a:spcPts val="1200"/>
              </a:spcAft>
              <a:buClr>
                <a:schemeClr val="accent2"/>
              </a:buClr>
              <a:buFont typeface="Wingdings 2" panose="05020102010507070707" pitchFamily="18" charset="2"/>
              <a:buChar char="Ã"/>
            </a:pPr>
            <a:r>
              <a:rPr lang="en-US" sz="2000" b="1" u="sng" dirty="0"/>
              <a:t>Thera</a:t>
            </a:r>
            <a:r>
              <a:rPr lang="en-US" sz="2000" dirty="0"/>
              <a:t>py</a:t>
            </a:r>
          </a:p>
          <a:p>
            <a:pPr>
              <a:spcAft>
                <a:spcPts val="1200"/>
              </a:spcAft>
              <a:buFont typeface="Wingdings 2" panose="05020102010507070707" pitchFamily="18" charset="2"/>
              <a:buChar char="Â"/>
            </a:pPr>
            <a:r>
              <a:rPr lang="en-US" sz="2000" dirty="0"/>
              <a:t>Scandium-44 is a positron emitting nuclide suitable </a:t>
            </a:r>
            <a:br>
              <a:rPr lang="en-US" sz="2000" dirty="0"/>
            </a:br>
            <a:r>
              <a:rPr lang="en-US" sz="2000" dirty="0"/>
              <a:t>for positron emission tomography (PET) imaging</a:t>
            </a:r>
          </a:p>
          <a:p>
            <a:pPr lvl="1">
              <a:spcAft>
                <a:spcPts val="1200"/>
              </a:spcAft>
              <a:buClr>
                <a:schemeClr val="accent2"/>
              </a:buClr>
              <a:buSzPct val="70000"/>
              <a:buFont typeface="Wingdings 2" panose="05020102010507070707" pitchFamily="18" charset="2"/>
              <a:buChar char="Ã"/>
            </a:pPr>
            <a:r>
              <a:rPr lang="en-US" sz="2000" dirty="0"/>
              <a:t>Diag</a:t>
            </a:r>
            <a:r>
              <a:rPr lang="en-US" sz="2000" b="1" u="sng" dirty="0"/>
              <a:t>nostic</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1066800"/>
            <a:ext cx="4267200" cy="3200400"/>
          </a:xfrm>
          <a:prstGeom prst="rect">
            <a:avLst/>
          </a:prstGeom>
        </p:spPr>
      </p:pic>
      <p:sp>
        <p:nvSpPr>
          <p:cNvPr id="9" name="Content Placeholder 2"/>
          <p:cNvSpPr>
            <a:spLocks noGrp="1"/>
          </p:cNvSpPr>
          <p:nvPr>
            <p:ph sz="quarter" idx="4294967295"/>
          </p:nvPr>
        </p:nvSpPr>
        <p:spPr>
          <a:xfrm>
            <a:off x="461682" y="5287962"/>
            <a:ext cx="7691718" cy="1493838"/>
          </a:xfrm>
        </p:spPr>
        <p:txBody>
          <a:bodyPr>
            <a:noAutofit/>
          </a:bodyPr>
          <a:lstStyle/>
          <a:p>
            <a:pPr>
              <a:spcAft>
                <a:spcPts val="1200"/>
              </a:spcAft>
              <a:buFont typeface="Wingdings 2" panose="05020102010507070707" pitchFamily="18" charset="2"/>
              <a:buChar char="Â"/>
            </a:pPr>
            <a:r>
              <a:rPr lang="en-US" sz="2000" dirty="0"/>
              <a:t>Since the chemistry of both isotopes is the same, you can design one drug that works for both applications</a:t>
            </a:r>
          </a:p>
          <a:p>
            <a:pPr lvl="1">
              <a:spcAft>
                <a:spcPts val="1200"/>
              </a:spcAft>
              <a:buClr>
                <a:schemeClr val="accent2"/>
              </a:buClr>
              <a:buFont typeface="Wingdings 2" panose="05020102010507070707" pitchFamily="18" charset="2"/>
              <a:buChar char="Ã"/>
            </a:pPr>
            <a:r>
              <a:rPr lang="en-US" sz="2000" b="1" u="sng" dirty="0" err="1"/>
              <a:t>Theranostic</a:t>
            </a:r>
            <a:endParaRPr lang="en-US" sz="2000" b="1" u="sng" dirty="0"/>
          </a:p>
        </p:txBody>
      </p:sp>
    </p:spTree>
    <p:extLst>
      <p:ext uri="{BB962C8B-B14F-4D97-AF65-F5344CB8AC3E}">
        <p14:creationId xmlns:p14="http://schemas.microsoft.com/office/powerpoint/2010/main" val="789948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4000" dirty="0"/>
              <a:t>Scandium Production</a:t>
            </a:r>
          </a:p>
        </p:txBody>
      </p:sp>
      <p:sp>
        <p:nvSpPr>
          <p:cNvPr id="3" name="Content Placeholder 2"/>
          <p:cNvSpPr>
            <a:spLocks noGrp="1"/>
          </p:cNvSpPr>
          <p:nvPr>
            <p:ph sz="quarter" idx="4294967295"/>
          </p:nvPr>
        </p:nvSpPr>
        <p:spPr>
          <a:xfrm>
            <a:off x="457200" y="1371600"/>
            <a:ext cx="4267200" cy="5102352"/>
          </a:xfrm>
        </p:spPr>
        <p:txBody>
          <a:bodyPr/>
          <a:lstStyle/>
          <a:p>
            <a:pPr>
              <a:spcAft>
                <a:spcPts val="1200"/>
              </a:spcAft>
              <a:buFont typeface="Wingdings 2" panose="05020102010507070707" pitchFamily="18" charset="2"/>
              <a:buChar char="Â"/>
            </a:pPr>
            <a:r>
              <a:rPr lang="en-US" baseline="30000" dirty="0"/>
              <a:t>44</a:t>
            </a:r>
            <a:r>
              <a:rPr lang="en-US" dirty="0"/>
              <a:t>Sc</a:t>
            </a:r>
          </a:p>
          <a:p>
            <a:pPr lvl="1">
              <a:spcAft>
                <a:spcPts val="1200"/>
              </a:spcAft>
              <a:buClr>
                <a:schemeClr val="accent2"/>
              </a:buClr>
              <a:buSzPct val="70000"/>
              <a:buFont typeface="Wingdings 2" panose="05020102010507070707" pitchFamily="18" charset="2"/>
              <a:buChar char="Ã"/>
            </a:pPr>
            <a:r>
              <a:rPr lang="en-US" baseline="30000" dirty="0"/>
              <a:t>44</a:t>
            </a:r>
            <a:r>
              <a:rPr lang="en-US" dirty="0"/>
              <a:t>Ti/</a:t>
            </a:r>
            <a:r>
              <a:rPr lang="en-US" baseline="30000" dirty="0"/>
              <a:t>44</a:t>
            </a:r>
            <a:r>
              <a:rPr lang="en-US" dirty="0"/>
              <a:t>Sc generator</a:t>
            </a:r>
          </a:p>
          <a:p>
            <a:pPr lvl="1">
              <a:spcAft>
                <a:spcPts val="1200"/>
              </a:spcAft>
              <a:buClr>
                <a:schemeClr val="accent2"/>
              </a:buClr>
              <a:buSzPct val="70000"/>
              <a:buFont typeface="Wingdings 2" panose="05020102010507070707" pitchFamily="18" charset="2"/>
              <a:buChar char="Ã"/>
            </a:pPr>
            <a:endParaRPr lang="en-US" sz="1200" dirty="0"/>
          </a:p>
          <a:p>
            <a:pPr>
              <a:spcAft>
                <a:spcPts val="1200"/>
              </a:spcAft>
              <a:buFont typeface="Wingdings 2" panose="05020102010507070707" pitchFamily="18" charset="2"/>
              <a:buChar char="Â"/>
            </a:pPr>
            <a:r>
              <a:rPr lang="en-US" baseline="30000" dirty="0"/>
              <a:t>47</a:t>
            </a:r>
            <a:r>
              <a:rPr lang="en-US" dirty="0"/>
              <a:t>Sc</a:t>
            </a:r>
          </a:p>
          <a:p>
            <a:pPr lvl="1">
              <a:spcAft>
                <a:spcPts val="1200"/>
              </a:spcAft>
              <a:buClr>
                <a:schemeClr val="accent2"/>
              </a:buClr>
              <a:buFont typeface="Wingdings 2" panose="05020102010507070707" pitchFamily="18" charset="2"/>
              <a:buChar char="Ã"/>
            </a:pPr>
            <a:r>
              <a:rPr lang="en-US" dirty="0"/>
              <a:t>Linear accelerator </a:t>
            </a:r>
            <a:br>
              <a:rPr lang="en-US" dirty="0"/>
            </a:br>
            <a:r>
              <a:rPr lang="en-US" dirty="0"/>
              <a:t>at BLIP </a:t>
            </a:r>
          </a:p>
          <a:p>
            <a:pPr lvl="1">
              <a:spcAft>
                <a:spcPts val="1200"/>
              </a:spcAft>
              <a:buClr>
                <a:schemeClr val="accent2"/>
              </a:buClr>
              <a:buFont typeface="Wingdings 2" panose="05020102010507070707" pitchFamily="18" charset="2"/>
              <a:buChar char="Ã"/>
            </a:pPr>
            <a:r>
              <a:rPr lang="en-US" baseline="30000" dirty="0"/>
              <a:t>48</a:t>
            </a:r>
            <a:r>
              <a:rPr lang="en-US" dirty="0"/>
              <a:t>Ti(p,2p)</a:t>
            </a:r>
            <a:r>
              <a:rPr lang="en-US" baseline="30000" dirty="0"/>
              <a:t>47</a:t>
            </a:r>
            <a:r>
              <a:rPr lang="en-US" dirty="0"/>
              <a:t>Sc</a:t>
            </a:r>
          </a:p>
          <a:p>
            <a:pPr lvl="1">
              <a:spcAft>
                <a:spcPts val="1200"/>
              </a:spcAft>
              <a:buClr>
                <a:schemeClr val="accent2"/>
              </a:buClr>
              <a:buFont typeface="Wingdings 2" panose="05020102010507070707" pitchFamily="18" charset="2"/>
              <a:buChar char="Ã"/>
            </a:pPr>
            <a:endParaRPr lang="en-US" dirty="0"/>
          </a:p>
        </p:txBody>
      </p:sp>
      <p:pic>
        <p:nvPicPr>
          <p:cNvPr id="8" name="Picture 7">
            <a:extLst>
              <a:ext uri="{FF2B5EF4-FFF2-40B4-BE49-F238E27FC236}">
                <a16:creationId xmlns:a16="http://schemas.microsoft.com/office/drawing/2014/main" id="{3137E46E-44AC-4540-9B22-D7FC1DA48474}"/>
              </a:ext>
            </a:extLst>
          </p:cNvPr>
          <p:cNvPicPr>
            <a:picLocks noChangeAspect="1"/>
          </p:cNvPicPr>
          <p:nvPr/>
        </p:nvPicPr>
        <p:blipFill rotWithShape="1">
          <a:blip r:embed="rId3"/>
          <a:srcRect l="18552" t="13234" r="19375" b="5325"/>
          <a:stretch/>
        </p:blipFill>
        <p:spPr>
          <a:xfrm>
            <a:off x="3886200" y="3276600"/>
            <a:ext cx="4852736" cy="3581400"/>
          </a:xfrm>
          <a:prstGeom prst="rect">
            <a:avLst/>
          </a:prstGeom>
        </p:spPr>
      </p:pic>
      <p:graphicFrame>
        <p:nvGraphicFramePr>
          <p:cNvPr id="9" name="Table 8"/>
          <p:cNvGraphicFramePr>
            <a:graphicFrameLocks noGrp="1"/>
          </p:cNvGraphicFramePr>
          <p:nvPr/>
        </p:nvGraphicFramePr>
        <p:xfrm>
          <a:off x="4686620" y="1144266"/>
          <a:ext cx="3837272" cy="2038992"/>
        </p:xfrm>
        <a:graphic>
          <a:graphicData uri="http://schemas.openxmlformats.org/drawingml/2006/table">
            <a:tbl>
              <a:tblPr firstRow="1" bandRow="1">
                <a:solidFill>
                  <a:srgbClr val="7030A0"/>
                </a:solidFill>
                <a:tableStyleId>{EB344D84-9AFB-497E-A393-DC336BA19D2E}</a:tableStyleId>
              </a:tblPr>
              <a:tblGrid>
                <a:gridCol w="966136">
                  <a:extLst>
                    <a:ext uri="{9D8B030D-6E8A-4147-A177-3AD203B41FA5}">
                      <a16:colId xmlns:a16="http://schemas.microsoft.com/office/drawing/2014/main" val="20002"/>
                    </a:ext>
                  </a:extLst>
                </a:gridCol>
                <a:gridCol w="966136">
                  <a:extLst>
                    <a:ext uri="{9D8B030D-6E8A-4147-A177-3AD203B41FA5}">
                      <a16:colId xmlns:a16="http://schemas.microsoft.com/office/drawing/2014/main" val="20003"/>
                    </a:ext>
                  </a:extLst>
                </a:gridCol>
                <a:gridCol w="952500">
                  <a:extLst>
                    <a:ext uri="{9D8B030D-6E8A-4147-A177-3AD203B41FA5}">
                      <a16:colId xmlns:a16="http://schemas.microsoft.com/office/drawing/2014/main" val="20000"/>
                    </a:ext>
                  </a:extLst>
                </a:gridCol>
                <a:gridCol w="952500">
                  <a:extLst>
                    <a:ext uri="{9D8B030D-6E8A-4147-A177-3AD203B41FA5}">
                      <a16:colId xmlns:a16="http://schemas.microsoft.com/office/drawing/2014/main" val="20001"/>
                    </a:ext>
                  </a:extLst>
                </a:gridCol>
              </a:tblGrid>
              <a:tr h="290882">
                <a:tc gridSpan="2">
                  <a:txBody>
                    <a:bodyPr/>
                    <a:lstStyle/>
                    <a:p>
                      <a:pPr algn="ctr"/>
                      <a:r>
                        <a:rPr lang="en-US" sz="1800" baseline="30000" dirty="0"/>
                        <a:t>44</a:t>
                      </a:r>
                      <a:r>
                        <a:rPr lang="en-US" sz="1800" dirty="0"/>
                        <a:t>Sc</a:t>
                      </a:r>
                      <a:endParaRPr lang="en-US" sz="1800" dirty="0">
                        <a:latin typeface="Times New Roman" pitchFamily="18" charset="0"/>
                        <a:cs typeface="Times New Roman" pitchFamily="18" charset="0"/>
                      </a:endParaRPr>
                    </a:p>
                  </a:txBody>
                  <a:tcPr marL="63888" marR="63888" marT="31944" marB="31944">
                    <a:lnR w="12700" cap="flat" cmpd="sng" algn="ctr">
                      <a:solidFill>
                        <a:schemeClr val="tx1"/>
                      </a:solidFill>
                      <a:prstDash val="solid"/>
                      <a:round/>
                      <a:headEnd type="none" w="med" len="med"/>
                      <a:tailEnd type="none" w="med" len="med"/>
                    </a:lnR>
                    <a:solidFill>
                      <a:srgbClr val="005296"/>
                    </a:solidFill>
                  </a:tcPr>
                </a:tc>
                <a:tc hMerge="1">
                  <a:txBody>
                    <a:bodyPr/>
                    <a:lstStyle/>
                    <a:p>
                      <a:endParaRPr lang="en-US" dirty="0"/>
                    </a:p>
                  </a:txBody>
                  <a:tcPr/>
                </a:tc>
                <a:tc gridSpan="2">
                  <a:txBody>
                    <a:bodyPr/>
                    <a:lstStyle/>
                    <a:p>
                      <a:pPr algn="ctr"/>
                      <a:r>
                        <a:rPr lang="en-US" sz="1800" baseline="30000" dirty="0"/>
                        <a:t>47</a:t>
                      </a:r>
                      <a:r>
                        <a:rPr lang="en-US" sz="1800" dirty="0"/>
                        <a:t>Sc</a:t>
                      </a:r>
                      <a:endParaRPr lang="en-US" sz="1800" dirty="0">
                        <a:latin typeface="Times New Roman" pitchFamily="18" charset="0"/>
                        <a:cs typeface="Times New Roman" pitchFamily="18" charset="0"/>
                      </a:endParaRPr>
                    </a:p>
                  </a:txBody>
                  <a:tcPr marL="63888" marR="63888" marT="31944" marB="31944">
                    <a:lnL w="12700" cap="flat" cmpd="sng" algn="ctr">
                      <a:solidFill>
                        <a:schemeClr val="tx1"/>
                      </a:solidFill>
                      <a:prstDash val="solid"/>
                      <a:round/>
                      <a:headEnd type="none" w="med" len="med"/>
                      <a:tailEnd type="none" w="med" len="med"/>
                    </a:lnL>
                    <a:solidFill>
                      <a:srgbClr val="005296"/>
                    </a:solidFill>
                  </a:tcPr>
                </a:tc>
                <a:tc hMerge="1">
                  <a:txBody>
                    <a:bodyPr/>
                    <a:lstStyle/>
                    <a:p>
                      <a:endParaRPr lang="en-US" dirty="0"/>
                    </a:p>
                  </a:txBody>
                  <a:tcPr/>
                </a:tc>
                <a:extLst>
                  <a:ext uri="{0D108BD9-81ED-4DB2-BD59-A6C34878D82A}">
                    <a16:rowId xmlns:a16="http://schemas.microsoft.com/office/drawing/2014/main" val="10000"/>
                  </a:ext>
                </a:extLst>
              </a:tr>
              <a:tr h="341439">
                <a:tc gridSpan="2">
                  <a:txBody>
                    <a:bodyPr/>
                    <a:lstStyle/>
                    <a:p>
                      <a:pPr algn="ctr"/>
                      <a:r>
                        <a:rPr lang="en-US" sz="1400" baseline="30000" dirty="0"/>
                        <a:t>44</a:t>
                      </a:r>
                      <a:r>
                        <a:rPr lang="en-US" sz="1400" dirty="0"/>
                        <a:t>Ti</a:t>
                      </a:r>
                      <a:r>
                        <a:rPr lang="en-US" sz="1400" dirty="0">
                          <a:sym typeface="Wingdings" panose="05000000000000000000" pitchFamily="2" charset="2"/>
                        </a:rPr>
                        <a:t></a:t>
                      </a:r>
                      <a:r>
                        <a:rPr lang="en-US" sz="1400" baseline="30000" dirty="0"/>
                        <a:t>44</a:t>
                      </a:r>
                      <a:r>
                        <a:rPr lang="en-US" sz="1400" dirty="0"/>
                        <a:t>Sc </a:t>
                      </a:r>
                      <a:br>
                        <a:rPr lang="en-US" sz="1400" dirty="0"/>
                      </a:br>
                      <a:r>
                        <a:rPr lang="en-US" sz="1400" dirty="0"/>
                        <a:t>generator produced</a:t>
                      </a:r>
                      <a:endParaRPr lang="en-US" sz="1400" baseline="-25000" dirty="0">
                        <a:latin typeface="Times New Roman" pitchFamily="18" charset="0"/>
                        <a:cs typeface="Times New Roman" pitchFamily="18" charset="0"/>
                      </a:endParaRPr>
                    </a:p>
                  </a:txBody>
                  <a:tcPr marL="27432" marR="27432" marT="18288" marB="18288">
                    <a:lnR w="12700" cap="flat" cmpd="sng" algn="ctr">
                      <a:solidFill>
                        <a:schemeClr val="tx1"/>
                      </a:solidFill>
                      <a:prstDash val="solid"/>
                      <a:round/>
                      <a:headEnd type="none" w="med" len="med"/>
                      <a:tailEnd type="none" w="med" len="med"/>
                    </a:lnR>
                  </a:tcPr>
                </a:tc>
                <a:tc hMerge="1">
                  <a:txBody>
                    <a:bodyPr/>
                    <a:lstStyle/>
                    <a:p>
                      <a:pPr algn="ctr"/>
                      <a:endParaRPr lang="en-US" sz="2200" dirty="0">
                        <a:latin typeface="Times New Roman" pitchFamily="18" charset="0"/>
                        <a:cs typeface="Times New Roman" pitchFamily="18" charset="0"/>
                      </a:endParaRPr>
                    </a:p>
                  </a:txBody>
                  <a:tcPr marL="73598" marR="73598" marT="36799" marB="36799"/>
                </a:tc>
                <a:tc gridSpan="2">
                  <a:txBody>
                    <a:bodyPr/>
                    <a:lstStyle/>
                    <a:p>
                      <a:pPr algn="ctr"/>
                      <a:r>
                        <a:rPr lang="en-US" sz="1400" baseline="30000" dirty="0"/>
                        <a:t>48</a:t>
                      </a:r>
                      <a:r>
                        <a:rPr lang="en-US" sz="1400" dirty="0"/>
                        <a:t>Ti(p,2p)</a:t>
                      </a:r>
                      <a:r>
                        <a:rPr lang="en-US" sz="1400" baseline="30000" dirty="0"/>
                        <a:t>47</a:t>
                      </a:r>
                      <a:r>
                        <a:rPr lang="en-US" sz="1400" dirty="0"/>
                        <a:t>Sc</a:t>
                      </a:r>
                      <a:r>
                        <a:rPr lang="en-US" sz="1400" baseline="0" dirty="0"/>
                        <a:t> </a:t>
                      </a:r>
                      <a:br>
                        <a:rPr lang="en-US" sz="1400" baseline="0" dirty="0"/>
                      </a:br>
                      <a:r>
                        <a:rPr lang="en-US" sz="1400" baseline="0" dirty="0"/>
                        <a:t>accelerator produced</a:t>
                      </a:r>
                      <a:endParaRPr lang="en-US" sz="1400" baseline="-25000" dirty="0">
                        <a:latin typeface="Times New Roman" pitchFamily="18" charset="0"/>
                        <a:cs typeface="Times New Roman" pitchFamily="18" charset="0"/>
                      </a:endParaRPr>
                    </a:p>
                  </a:txBody>
                  <a:tcPr marL="27432" marR="27432" marT="18288" marB="18288">
                    <a:lnL w="12700" cap="flat" cmpd="sng" algn="ctr">
                      <a:solidFill>
                        <a:schemeClr val="tx1"/>
                      </a:solidFill>
                      <a:prstDash val="solid"/>
                      <a:round/>
                      <a:headEnd type="none" w="med" len="med"/>
                      <a:tailEnd type="none" w="med" len="med"/>
                    </a:lnL>
                  </a:tcPr>
                </a:tc>
                <a:tc hMerge="1">
                  <a:txBody>
                    <a:bodyPr/>
                    <a:lstStyle/>
                    <a:p>
                      <a:pPr algn="ctr"/>
                      <a:endParaRPr lang="en-US" sz="2200" dirty="0">
                        <a:latin typeface="Times New Roman" pitchFamily="18" charset="0"/>
                        <a:cs typeface="Times New Roman" pitchFamily="18" charset="0"/>
                      </a:endParaRPr>
                    </a:p>
                  </a:txBody>
                  <a:tcPr marL="73598" marR="73598" marT="36799" marB="36799"/>
                </a:tc>
                <a:extLst>
                  <a:ext uri="{0D108BD9-81ED-4DB2-BD59-A6C34878D82A}">
                    <a16:rowId xmlns:a16="http://schemas.microsoft.com/office/drawing/2014/main" val="10001"/>
                  </a:ext>
                </a:extLst>
              </a:tr>
              <a:tr h="341439">
                <a:tc gridSpan="2">
                  <a:txBody>
                    <a:bodyPr/>
                    <a:lstStyle/>
                    <a:p>
                      <a:pPr algn="ctr"/>
                      <a:r>
                        <a:rPr lang="el-GR" sz="1400" dirty="0">
                          <a:latin typeface="Times New Roman" panose="02020603050405020304" pitchFamily="18" charset="0"/>
                          <a:cs typeface="Times New Roman" panose="02020603050405020304" pitchFamily="18" charset="0"/>
                        </a:rPr>
                        <a:t>β</a:t>
                      </a:r>
                      <a:r>
                        <a:rPr lang="en-US" sz="1400" baseline="30000" dirty="0"/>
                        <a:t>+</a:t>
                      </a:r>
                      <a:r>
                        <a:rPr lang="en-US" sz="1400" baseline="0" dirty="0"/>
                        <a:t> emitter </a:t>
                      </a:r>
                      <a:br>
                        <a:rPr lang="en-US" sz="1400" baseline="0" dirty="0"/>
                      </a:br>
                      <a:r>
                        <a:rPr lang="en-US" sz="1400" baseline="0" dirty="0"/>
                        <a:t>for PET imaging</a:t>
                      </a:r>
                      <a:endParaRPr lang="en-US" sz="1400" baseline="0" dirty="0">
                        <a:latin typeface="Times New Roman" pitchFamily="18" charset="0"/>
                        <a:cs typeface="Times New Roman" pitchFamily="18" charset="0"/>
                      </a:endParaRPr>
                    </a:p>
                  </a:txBody>
                  <a:tcPr marL="27432" marR="27432" marT="18288" marB="18288">
                    <a:lnR w="12700" cap="flat" cmpd="sng" algn="ctr">
                      <a:solidFill>
                        <a:schemeClr val="tx1"/>
                      </a:solidFill>
                      <a:prstDash val="solid"/>
                      <a:round/>
                      <a:headEnd type="none" w="med" len="med"/>
                      <a:tailEnd type="none" w="med" len="med"/>
                    </a:lnR>
                  </a:tcPr>
                </a:tc>
                <a:tc hMerge="1">
                  <a:txBody>
                    <a:bodyPr/>
                    <a:lstStyle/>
                    <a:p>
                      <a:endParaRPr lang="en-US"/>
                    </a:p>
                  </a:txBody>
                  <a:tcPr/>
                </a:tc>
                <a:tc gridSpan="2">
                  <a:txBody>
                    <a:bodyPr/>
                    <a:lstStyle/>
                    <a:p>
                      <a:pPr algn="ctr"/>
                      <a:r>
                        <a:rPr lang="el-GR" sz="1400" dirty="0">
                          <a:latin typeface="Times New Roman" panose="02020603050405020304" pitchFamily="18" charset="0"/>
                          <a:cs typeface="Times New Roman" panose="02020603050405020304" pitchFamily="18" charset="0"/>
                        </a:rPr>
                        <a:t>β</a:t>
                      </a:r>
                      <a:r>
                        <a:rPr lang="en-US" sz="1400" baseline="30000" dirty="0"/>
                        <a:t>- </a:t>
                      </a:r>
                      <a:r>
                        <a:rPr lang="en-US" sz="1400" baseline="0" dirty="0"/>
                        <a:t>emitter </a:t>
                      </a:r>
                      <a:br>
                        <a:rPr lang="en-US" sz="1400" baseline="0" dirty="0"/>
                      </a:br>
                      <a:r>
                        <a:rPr lang="en-US" sz="1400" baseline="0" dirty="0"/>
                        <a:t>for radiotherapy</a:t>
                      </a:r>
                      <a:endParaRPr lang="en-US" sz="1400" baseline="0" dirty="0">
                        <a:latin typeface="Times New Roman" pitchFamily="18" charset="0"/>
                        <a:cs typeface="Times New Roman" pitchFamily="18" charset="0"/>
                      </a:endParaRPr>
                    </a:p>
                  </a:txBody>
                  <a:tcPr marL="27432" marR="27432" marT="18288" marB="18288">
                    <a:lnL w="12700" cap="flat" cmpd="sng" algn="ctr">
                      <a:solidFill>
                        <a:schemeClr val="tx1"/>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10004"/>
                  </a:ext>
                </a:extLst>
              </a:tr>
              <a:tr h="245282">
                <a:tc>
                  <a:txBody>
                    <a:bodyPr/>
                    <a:lstStyle/>
                    <a:p>
                      <a:pPr algn="ctr"/>
                      <a:r>
                        <a:rPr lang="en-US" sz="1400" baseline="0" dirty="0"/>
                        <a:t>t</a:t>
                      </a:r>
                      <a:r>
                        <a:rPr lang="en-US" sz="1400" baseline="-25000" dirty="0"/>
                        <a:t>½</a:t>
                      </a:r>
                      <a:endParaRPr lang="en-US" sz="1400" baseline="-25000" dirty="0">
                        <a:latin typeface="Times New Roman" pitchFamily="18" charset="0"/>
                        <a:cs typeface="Times New Roman" pitchFamily="18" charset="0"/>
                      </a:endParaRPr>
                    </a:p>
                  </a:txBody>
                  <a:tcPr marL="27432" marR="27432" marT="18288" marB="18288">
                    <a:lnR w="12700" cap="flat" cmpd="sng" algn="ctr">
                      <a:solidFill>
                        <a:schemeClr val="bg1"/>
                      </a:solidFill>
                      <a:prstDash val="solid"/>
                      <a:round/>
                      <a:headEnd type="none" w="med" len="med"/>
                      <a:tailEnd type="none" w="med" len="med"/>
                    </a:lnR>
                  </a:tcPr>
                </a:tc>
                <a:tc>
                  <a:txBody>
                    <a:bodyPr/>
                    <a:lstStyle/>
                    <a:p>
                      <a:pPr algn="ctr"/>
                      <a:r>
                        <a:rPr lang="en-US" sz="1400" dirty="0"/>
                        <a:t>3.97</a:t>
                      </a:r>
                      <a:r>
                        <a:rPr lang="en-US" sz="1400" baseline="0" dirty="0"/>
                        <a:t> h</a:t>
                      </a:r>
                      <a:endParaRPr lang="en-US" sz="1400" dirty="0">
                        <a:latin typeface="Times New Roman" pitchFamily="18" charset="0"/>
                        <a:cs typeface="Times New Roman" pitchFamily="18" charset="0"/>
                      </a:endParaRPr>
                    </a:p>
                  </a:txBody>
                  <a:tcPr marL="27432" marR="27432" marT="18288" marB="18288">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400" baseline="0" dirty="0">
                          <a:latin typeface="+mn-lt"/>
                        </a:rPr>
                        <a:t>t</a:t>
                      </a:r>
                      <a:r>
                        <a:rPr lang="en-US" sz="1400" baseline="-25000" dirty="0">
                          <a:latin typeface="+mn-lt"/>
                        </a:rPr>
                        <a:t>½</a:t>
                      </a:r>
                      <a:endParaRPr lang="en-US" sz="1400" baseline="-25000" dirty="0">
                        <a:latin typeface="+mn-lt"/>
                        <a:cs typeface="Times New Roman" pitchFamily="18" charset="0"/>
                      </a:endParaRPr>
                    </a:p>
                  </a:txBody>
                  <a:tcPr marL="27432" marR="27432" marT="18288" marB="18288">
                    <a:lnL w="12700" cap="flat" cmpd="sng" algn="ctr">
                      <a:solidFill>
                        <a:schemeClr val="tx1"/>
                      </a:solidFill>
                      <a:prstDash val="solid"/>
                      <a:round/>
                      <a:headEnd type="none" w="med" len="med"/>
                      <a:tailEnd type="none" w="med" len="med"/>
                    </a:lnL>
                  </a:tcPr>
                </a:tc>
                <a:tc>
                  <a:txBody>
                    <a:bodyPr/>
                    <a:lstStyle/>
                    <a:p>
                      <a:pPr algn="ctr"/>
                      <a:r>
                        <a:rPr lang="en-US" sz="1400" dirty="0">
                          <a:latin typeface="+mn-lt"/>
                        </a:rPr>
                        <a:t>3.35 d</a:t>
                      </a:r>
                      <a:endParaRPr lang="en-US" sz="1400" dirty="0">
                        <a:latin typeface="+mn-lt"/>
                        <a:cs typeface="Times New Roman" pitchFamily="18" charset="0"/>
                      </a:endParaRPr>
                    </a:p>
                  </a:txBody>
                  <a:tcPr marL="27432" marR="27432" marT="18288" marB="18288"/>
                </a:tc>
                <a:extLst>
                  <a:ext uri="{0D108BD9-81ED-4DB2-BD59-A6C34878D82A}">
                    <a16:rowId xmlns:a16="http://schemas.microsoft.com/office/drawing/2014/main" val="10002"/>
                  </a:ext>
                </a:extLst>
              </a:tr>
              <a:tr h="223946">
                <a:tc>
                  <a:txBody>
                    <a:bodyPr/>
                    <a:lstStyle/>
                    <a:p>
                      <a:pPr algn="ctr"/>
                      <a:r>
                        <a:rPr lang="el-GR" sz="1400" dirty="0">
                          <a:latin typeface="Times New Roman" panose="02020603050405020304" pitchFamily="18" charset="0"/>
                          <a:cs typeface="Times New Roman" panose="02020603050405020304" pitchFamily="18" charset="0"/>
                        </a:rPr>
                        <a:t>β</a:t>
                      </a:r>
                      <a:r>
                        <a:rPr lang="en-US" sz="1400" baseline="30000" dirty="0">
                          <a:latin typeface="+mn-lt"/>
                        </a:rPr>
                        <a:t>+</a:t>
                      </a:r>
                      <a:r>
                        <a:rPr lang="en-US" sz="1400" baseline="-25000" dirty="0">
                          <a:latin typeface="+mn-lt"/>
                        </a:rPr>
                        <a:t>max</a:t>
                      </a:r>
                      <a:endParaRPr lang="en-US" sz="1400" baseline="-25000" dirty="0">
                        <a:latin typeface="+mn-lt"/>
                        <a:cs typeface="Times New Roman" pitchFamily="18" charset="0"/>
                      </a:endParaRPr>
                    </a:p>
                  </a:txBody>
                  <a:tcPr marL="27432" marR="27432" marT="18288" marB="18288">
                    <a:lnR w="12700" cap="flat" cmpd="sng" algn="ctr">
                      <a:solidFill>
                        <a:schemeClr val="bg1"/>
                      </a:solidFill>
                      <a:prstDash val="solid"/>
                      <a:round/>
                      <a:headEnd type="none" w="med" len="med"/>
                      <a:tailEnd type="none" w="med" len="med"/>
                    </a:lnR>
                  </a:tcPr>
                </a:tc>
                <a:tc>
                  <a:txBody>
                    <a:bodyPr/>
                    <a:lstStyle/>
                    <a:p>
                      <a:pPr algn="ctr"/>
                      <a:r>
                        <a:rPr lang="en-US" sz="1400" dirty="0">
                          <a:latin typeface="+mn-lt"/>
                        </a:rPr>
                        <a:t>1.47 MeV</a:t>
                      </a:r>
                      <a:endParaRPr lang="en-US" sz="1400" dirty="0">
                        <a:latin typeface="+mn-lt"/>
                        <a:cs typeface="Times New Roman" pitchFamily="18" charset="0"/>
                      </a:endParaRPr>
                    </a:p>
                  </a:txBody>
                  <a:tcPr marL="27432" marR="27432" marT="18288" marB="18288">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l-GR" sz="1400" dirty="0">
                          <a:latin typeface="Times New Roman" panose="02020603050405020304" pitchFamily="18" charset="0"/>
                          <a:cs typeface="Times New Roman" panose="02020603050405020304" pitchFamily="18" charset="0"/>
                        </a:rPr>
                        <a:t>β</a:t>
                      </a:r>
                      <a:r>
                        <a:rPr lang="en-US" sz="1400" baseline="30000" dirty="0">
                          <a:latin typeface="+mn-lt"/>
                        </a:rPr>
                        <a:t>-</a:t>
                      </a:r>
                      <a:r>
                        <a:rPr lang="en-US" sz="1400" baseline="-25000" dirty="0">
                          <a:latin typeface="+mn-lt"/>
                        </a:rPr>
                        <a:t>max</a:t>
                      </a:r>
                      <a:endParaRPr lang="en-US" sz="1400" baseline="-25000" dirty="0">
                        <a:latin typeface="+mn-lt"/>
                        <a:cs typeface="Times New Roman" pitchFamily="18" charset="0"/>
                      </a:endParaRPr>
                    </a:p>
                  </a:txBody>
                  <a:tcPr marL="27432" marR="27432" marT="18288" marB="18288">
                    <a:lnL w="12700" cap="flat" cmpd="sng" algn="ctr">
                      <a:solidFill>
                        <a:schemeClr val="tx1"/>
                      </a:solidFill>
                      <a:prstDash val="solid"/>
                      <a:round/>
                      <a:headEnd type="none" w="med" len="med"/>
                      <a:tailEnd type="none" w="med" len="med"/>
                    </a:lnL>
                  </a:tcPr>
                </a:tc>
                <a:tc>
                  <a:txBody>
                    <a:bodyPr/>
                    <a:lstStyle/>
                    <a:p>
                      <a:pPr algn="ctr"/>
                      <a:r>
                        <a:rPr lang="en-US" sz="1400" dirty="0">
                          <a:latin typeface="+mn-lt"/>
                        </a:rPr>
                        <a:t>600 </a:t>
                      </a:r>
                      <a:r>
                        <a:rPr lang="en-US" sz="1400" dirty="0" err="1">
                          <a:latin typeface="+mn-lt"/>
                        </a:rPr>
                        <a:t>keV</a:t>
                      </a:r>
                      <a:endParaRPr lang="en-US" sz="1400" dirty="0">
                        <a:latin typeface="+mn-lt"/>
                        <a:cs typeface="Times New Roman" pitchFamily="18" charset="0"/>
                      </a:endParaRPr>
                    </a:p>
                  </a:txBody>
                  <a:tcPr marL="27432" marR="27432" marT="18288" marB="18288"/>
                </a:tc>
                <a:extLst>
                  <a:ext uri="{0D108BD9-81ED-4DB2-BD59-A6C34878D82A}">
                    <a16:rowId xmlns:a16="http://schemas.microsoft.com/office/drawing/2014/main" val="10003"/>
                  </a:ext>
                </a:extLst>
              </a:tr>
              <a:tr h="274320">
                <a:tc>
                  <a:txBody>
                    <a:bodyPr/>
                    <a:lstStyle/>
                    <a:p>
                      <a:pPr marL="0" marR="0" indent="0" algn="ctr" defTabSz="3657600" rtl="0" eaLnBrk="1" fontAlgn="auto" latinLnBrk="0" hangingPunct="1">
                        <a:lnSpc>
                          <a:spcPct val="100000"/>
                        </a:lnSpc>
                        <a:spcBef>
                          <a:spcPts val="0"/>
                        </a:spcBef>
                        <a:spcAft>
                          <a:spcPts val="0"/>
                        </a:spcAft>
                        <a:buClrTx/>
                        <a:buSzTx/>
                        <a:buFontTx/>
                        <a:buNone/>
                        <a:tabLst/>
                        <a:defRPr/>
                      </a:pPr>
                      <a:r>
                        <a:rPr lang="el-GR" sz="1400" baseline="0" dirty="0">
                          <a:latin typeface="Times New Roman" panose="02020603050405020304" pitchFamily="18" charset="0"/>
                          <a:cs typeface="Times New Roman" panose="02020603050405020304" pitchFamily="18" charset="0"/>
                        </a:rPr>
                        <a:t>γ</a:t>
                      </a:r>
                      <a:endParaRPr lang="en-US" sz="1400" baseline="0" dirty="0">
                        <a:latin typeface="Times New Roman" panose="02020603050405020304" pitchFamily="18" charset="0"/>
                        <a:cs typeface="Times New Roman" panose="02020603050405020304" pitchFamily="18" charset="0"/>
                      </a:endParaRPr>
                    </a:p>
                  </a:txBody>
                  <a:tcPr marL="27432" marR="27432" marT="18288" marB="18288">
                    <a:lnR w="12700" cap="flat" cmpd="sng" algn="ctr">
                      <a:solidFill>
                        <a:schemeClr val="bg1"/>
                      </a:solidFill>
                      <a:prstDash val="solid"/>
                      <a:round/>
                      <a:headEnd type="none" w="med" len="med"/>
                      <a:tailEnd type="none" w="med" len="med"/>
                    </a:lnR>
                    <a:lnB>
                      <a:noFill/>
                    </a:lnB>
                  </a:tcPr>
                </a:tc>
                <a:tc>
                  <a:txBody>
                    <a:bodyPr/>
                    <a:lstStyle/>
                    <a:p>
                      <a:pPr algn="ctr"/>
                      <a:r>
                        <a:rPr lang="en-US" sz="1400" dirty="0">
                          <a:latin typeface="+mn-lt"/>
                          <a:cs typeface="Times New Roman" pitchFamily="18" charset="0"/>
                        </a:rPr>
                        <a:t>1157 </a:t>
                      </a:r>
                      <a:r>
                        <a:rPr lang="en-US" sz="1400" dirty="0" err="1">
                          <a:latin typeface="+mn-lt"/>
                          <a:cs typeface="Times New Roman" pitchFamily="18" charset="0"/>
                        </a:rPr>
                        <a:t>keV</a:t>
                      </a:r>
                      <a:endParaRPr lang="en-US" sz="1400" dirty="0">
                        <a:latin typeface="+mn-lt"/>
                        <a:cs typeface="Times New Roman" pitchFamily="18" charset="0"/>
                      </a:endParaRPr>
                    </a:p>
                  </a:txBody>
                  <a:tcPr marL="27432" marR="27432" marT="18288" marB="18288">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B>
                      <a:noFill/>
                    </a:lnB>
                  </a:tcPr>
                </a:tc>
                <a:tc>
                  <a:txBody>
                    <a:bodyPr/>
                    <a:lstStyle/>
                    <a:p>
                      <a:pPr marL="0" marR="0" indent="0" algn="ctr" defTabSz="3657600" rtl="0" eaLnBrk="1" fontAlgn="auto" latinLnBrk="0" hangingPunct="1">
                        <a:lnSpc>
                          <a:spcPct val="100000"/>
                        </a:lnSpc>
                        <a:spcBef>
                          <a:spcPts val="0"/>
                        </a:spcBef>
                        <a:spcAft>
                          <a:spcPts val="0"/>
                        </a:spcAft>
                        <a:buClrTx/>
                        <a:buSzTx/>
                        <a:buFontTx/>
                        <a:buNone/>
                        <a:tabLst/>
                        <a:defRPr/>
                      </a:pPr>
                      <a:r>
                        <a:rPr lang="el-GR" sz="1400" baseline="0" dirty="0">
                          <a:latin typeface="Times New Roman" panose="02020603050405020304" pitchFamily="18" charset="0"/>
                          <a:cs typeface="Times New Roman" panose="02020603050405020304" pitchFamily="18" charset="0"/>
                        </a:rPr>
                        <a:t>γ</a:t>
                      </a:r>
                      <a:endParaRPr lang="en-US" sz="1400" baseline="0" dirty="0">
                        <a:latin typeface="Times New Roman" panose="02020603050405020304" pitchFamily="18" charset="0"/>
                        <a:cs typeface="Times New Roman" panose="02020603050405020304" pitchFamily="18" charset="0"/>
                      </a:endParaRPr>
                    </a:p>
                  </a:txBody>
                  <a:tcPr marL="27432" marR="27432" marT="18288" marB="18288">
                    <a:lnL w="12700" cap="flat" cmpd="sng" algn="ctr">
                      <a:solidFill>
                        <a:schemeClr val="tx1"/>
                      </a:solidFill>
                      <a:prstDash val="solid"/>
                      <a:round/>
                      <a:headEnd type="none" w="med" len="med"/>
                      <a:tailEnd type="none" w="med" len="med"/>
                    </a:lnL>
                    <a:lnB>
                      <a:noFill/>
                    </a:lnB>
                  </a:tcPr>
                </a:tc>
                <a:tc>
                  <a:txBody>
                    <a:bodyPr/>
                    <a:lstStyle/>
                    <a:p>
                      <a:pPr algn="ctr"/>
                      <a:r>
                        <a:rPr lang="en-US" sz="1400" dirty="0">
                          <a:latin typeface="+mn-lt"/>
                          <a:cs typeface="Times New Roman" pitchFamily="18" charset="0"/>
                        </a:rPr>
                        <a:t>159.4 </a:t>
                      </a:r>
                      <a:r>
                        <a:rPr lang="en-US" sz="1400" dirty="0" err="1">
                          <a:latin typeface="+mn-lt"/>
                          <a:cs typeface="Times New Roman" pitchFamily="18" charset="0"/>
                        </a:rPr>
                        <a:t>keV</a:t>
                      </a:r>
                      <a:endParaRPr lang="en-US" sz="1400" dirty="0">
                        <a:latin typeface="+mn-lt"/>
                        <a:cs typeface="Times New Roman" pitchFamily="18" charset="0"/>
                      </a:endParaRPr>
                    </a:p>
                  </a:txBody>
                  <a:tcPr marL="27432" marR="27432" marT="18288" marB="18288">
                    <a:lnB>
                      <a:noFill/>
                    </a:lnB>
                  </a:tcPr>
                </a:tc>
                <a:extLst>
                  <a:ext uri="{0D108BD9-81ED-4DB2-BD59-A6C34878D82A}">
                    <a16:rowId xmlns:a16="http://schemas.microsoft.com/office/drawing/2014/main" val="10005"/>
                  </a:ext>
                </a:extLst>
              </a:tr>
            </a:tbl>
          </a:graphicData>
        </a:graphic>
      </p:graphicFrame>
      <p:grpSp>
        <p:nvGrpSpPr>
          <p:cNvPr id="4" name="Group 3"/>
          <p:cNvGrpSpPr/>
          <p:nvPr/>
        </p:nvGrpSpPr>
        <p:grpSpPr>
          <a:xfrm>
            <a:off x="114300" y="5105400"/>
            <a:ext cx="3785617" cy="1752600"/>
            <a:chOff x="381000" y="4572000"/>
            <a:chExt cx="4114801" cy="1905000"/>
          </a:xfrm>
        </p:grpSpPr>
        <p:pic>
          <p:nvPicPr>
            <p:cNvPr id="7" name="Picture 2" descr="F:\Pictures\NCSS\Hunter's Photos\Have no fear for atomic energy, cause none of them can stop the time\IMG_021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7952" r="46483" b="13675"/>
            <a:stretch/>
          </p:blipFill>
          <p:spPr bwMode="auto">
            <a:xfrm>
              <a:off x="2507649" y="4572000"/>
              <a:ext cx="1988152"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F:\Pictures\NCSS\NCSS photos\IMG_075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917" t="18357" r="18433" b="32161"/>
            <a:stretch/>
          </p:blipFill>
          <p:spPr bwMode="auto">
            <a:xfrm>
              <a:off x="381000" y="4572000"/>
              <a:ext cx="2126648" cy="1905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5594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03583" y="861391"/>
            <a:ext cx="184731" cy="369332"/>
          </a:xfrm>
          <a:prstGeom prst="rect">
            <a:avLst/>
          </a:prstGeom>
          <a:noFill/>
        </p:spPr>
        <p:txBody>
          <a:bodyPr wrap="none" rtlCol="0">
            <a:spAutoFit/>
          </a:bodyPr>
          <a:lstStyle/>
          <a:p>
            <a:endParaRPr lang="en-US" dirty="0"/>
          </a:p>
        </p:txBody>
      </p:sp>
      <p:sp>
        <p:nvSpPr>
          <p:cNvPr id="3" name="Title 2"/>
          <p:cNvSpPr>
            <a:spLocks noGrp="1"/>
          </p:cNvSpPr>
          <p:nvPr>
            <p:ph type="title"/>
          </p:nvPr>
        </p:nvSpPr>
        <p:spPr/>
        <p:txBody>
          <a:bodyPr/>
          <a:lstStyle/>
          <a:p>
            <a:r>
              <a:rPr lang="en-US" sz="3800" baseline="30000" dirty="0"/>
              <a:t>47</a:t>
            </a:r>
            <a:r>
              <a:rPr lang="en-US" sz="3800" dirty="0"/>
              <a:t>Sc Project</a:t>
            </a:r>
          </a:p>
        </p:txBody>
      </p:sp>
      <p:sp>
        <p:nvSpPr>
          <p:cNvPr id="17" name="Content Placeholder 2"/>
          <p:cNvSpPr>
            <a:spLocks noGrp="1"/>
          </p:cNvSpPr>
          <p:nvPr>
            <p:ph sz="quarter" idx="1"/>
          </p:nvPr>
        </p:nvSpPr>
        <p:spPr>
          <a:xfrm>
            <a:off x="457199" y="1371600"/>
            <a:ext cx="4495801" cy="5102352"/>
          </a:xfrm>
        </p:spPr>
        <p:txBody>
          <a:bodyPr>
            <a:normAutofit/>
          </a:bodyPr>
          <a:lstStyle/>
          <a:p>
            <a:r>
              <a:rPr lang="en-US" sz="2200" dirty="0"/>
              <a:t>Target preparation</a:t>
            </a:r>
          </a:p>
          <a:p>
            <a:r>
              <a:rPr lang="en-US" sz="2200" dirty="0"/>
              <a:t>Irradiation of targets</a:t>
            </a:r>
          </a:p>
          <a:p>
            <a:pPr>
              <a:spcBef>
                <a:spcPts val="600"/>
              </a:spcBef>
            </a:pPr>
            <a:r>
              <a:rPr lang="en-US" sz="2200" dirty="0"/>
              <a:t>Chemical processing of practice and irradiated targets</a:t>
            </a:r>
          </a:p>
          <a:p>
            <a:pPr>
              <a:spcBef>
                <a:spcPts val="600"/>
              </a:spcBef>
            </a:pPr>
            <a:r>
              <a:rPr lang="en-US" sz="2200" dirty="0"/>
              <a:t>Separation of </a:t>
            </a:r>
            <a:r>
              <a:rPr lang="en-US" sz="2200" baseline="30000" dirty="0"/>
              <a:t>47</a:t>
            </a:r>
            <a:r>
              <a:rPr lang="en-US" sz="2200" dirty="0"/>
              <a:t>Sc from bulk </a:t>
            </a:r>
            <a:r>
              <a:rPr lang="en-US" sz="2200" dirty="0" err="1"/>
              <a:t>Ti</a:t>
            </a:r>
            <a:r>
              <a:rPr lang="en-US" sz="2200" dirty="0"/>
              <a:t> and other produced radionuclides</a:t>
            </a:r>
          </a:p>
        </p:txBody>
      </p:sp>
      <p:pic>
        <p:nvPicPr>
          <p:cNvPr id="10"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40612" t="29521" r="35713"/>
          <a:stretch/>
        </p:blipFill>
        <p:spPr>
          <a:xfrm rot="5400000">
            <a:off x="5853994" y="1225880"/>
            <a:ext cx="1947406" cy="3261006"/>
          </a:xfrm>
          <a:prstGeom prst="rect">
            <a:avLst/>
          </a:prstGeom>
        </p:spPr>
      </p:pic>
      <p:pic>
        <p:nvPicPr>
          <p:cNvPr id="7" name="Picture 2" descr="https://lh3.googleusercontent.com/OmZ2edrg7o4VP9BuGiDIp2jqsPijj4zmLpvNMcg4VR-EjjxQYMKoxfe5eEIWAWoRIJlUkBGysSFpwt3yKPHMT2Y4fyxXtmrs_xaqinreYtLdBfGoPHa4y_Yv48T_qzwV4DkZlPKt9TDVDPbDsJPnWmnT6zDJ-9Pz-QXqzgQUgInN-WV0QRqtB45W7Zs6hy3OAPQDNBrJBSSRjExb-mTj_ZNvRvRVBnV0DN4zvpFCqQZtNpMpMadxCgzNQGxADMyZ2opBielImHkLz5PQyZTOAhee7sFXj7fse5L0EdDwsJv2DegJNlo7fDcz3qVncrl1Sxrzwh76wn-bYqR6d3tsCMNHmyPG_E893AfKe2saZPiMmyxt_g4GDmZ770zsjuemoyoRQYxYAJbbDZWVmoBiM5j36XporNV1DkSCiX-4wt9Nns1ffpfYjxCPEmx8PetoPU3prL1XXF_c89f8WVQ_cr8s5Jv8XnNXiq8mrUFRCdp-D4--NakNs1VzlsdWKbrVFiCvsWNttFvcO-hxEVLWXw9H496O--aHt8n3MNB-MT-pr08BktKAY3qkUluMpP7mXf2_Dm8yCNo0UmkTeFjzWUJwOQkOITJQgD3mXCk=w548-h974-no">
            <a:extLst>
              <a:ext uri="{FF2B5EF4-FFF2-40B4-BE49-F238E27FC236}">
                <a16:creationId xmlns:a16="http://schemas.microsoft.com/office/drawing/2014/main" id="{BC17259C-D1E1-4AE6-939D-B2E7040A3BE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6621" b="23472"/>
          <a:stretch/>
        </p:blipFill>
        <p:spPr bwMode="auto">
          <a:xfrm>
            <a:off x="6484573" y="76200"/>
            <a:ext cx="1973627" cy="17503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5"/>
          <a:srcRect t="3818" b="22435"/>
          <a:stretch/>
        </p:blipFill>
        <p:spPr>
          <a:xfrm>
            <a:off x="6212995" y="3886200"/>
            <a:ext cx="2245205" cy="2943601"/>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5555" t="17228" r="8121" b="33894"/>
          <a:stretch/>
        </p:blipFill>
        <p:spPr>
          <a:xfrm>
            <a:off x="4545972" y="76200"/>
            <a:ext cx="1735052" cy="1746504"/>
          </a:xfrm>
          <a:prstGeom prst="rect">
            <a:avLst/>
          </a:prstGeom>
        </p:spPr>
      </p:pic>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2500" t="11481" r="8333" b="3346"/>
          <a:stretch/>
        </p:blipFill>
        <p:spPr>
          <a:xfrm>
            <a:off x="2024690" y="4628825"/>
            <a:ext cx="4076700" cy="2190426"/>
          </a:xfrm>
          <a:prstGeom prst="rect">
            <a:avLst/>
          </a:prstGeom>
        </p:spPr>
      </p:pic>
    </p:spTree>
    <p:extLst>
      <p:ext uri="{BB962C8B-B14F-4D97-AF65-F5344CB8AC3E}">
        <p14:creationId xmlns:p14="http://schemas.microsoft.com/office/powerpoint/2010/main" val="3000309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03583" y="861391"/>
            <a:ext cx="184731" cy="369332"/>
          </a:xfrm>
          <a:prstGeom prst="rect">
            <a:avLst/>
          </a:prstGeom>
          <a:noFill/>
        </p:spPr>
        <p:txBody>
          <a:bodyPr wrap="none" rtlCol="0">
            <a:spAutoFit/>
          </a:bodyPr>
          <a:lstStyle/>
          <a:p>
            <a:endParaRPr lang="en-US" dirty="0"/>
          </a:p>
        </p:txBody>
      </p:sp>
      <p:sp>
        <p:nvSpPr>
          <p:cNvPr id="3" name="Title 2"/>
          <p:cNvSpPr>
            <a:spLocks noGrp="1"/>
          </p:cNvSpPr>
          <p:nvPr>
            <p:ph type="title"/>
          </p:nvPr>
        </p:nvSpPr>
        <p:spPr/>
        <p:txBody>
          <a:bodyPr/>
          <a:lstStyle/>
          <a:p>
            <a:r>
              <a:rPr lang="en-US" sz="3800" baseline="30000" dirty="0"/>
              <a:t>44</a:t>
            </a:r>
            <a:r>
              <a:rPr lang="en-US" sz="3800" dirty="0"/>
              <a:t>Sc Projects</a:t>
            </a:r>
          </a:p>
        </p:txBody>
      </p:sp>
      <p:sp>
        <p:nvSpPr>
          <p:cNvPr id="17" name="Content Placeholder 2"/>
          <p:cNvSpPr>
            <a:spLocks noGrp="1"/>
          </p:cNvSpPr>
          <p:nvPr>
            <p:ph sz="quarter" idx="1"/>
          </p:nvPr>
        </p:nvSpPr>
        <p:spPr>
          <a:xfrm>
            <a:off x="457200" y="1371600"/>
            <a:ext cx="4038600" cy="5102352"/>
          </a:xfrm>
        </p:spPr>
        <p:txBody>
          <a:bodyPr>
            <a:normAutofit/>
          </a:bodyPr>
          <a:lstStyle/>
          <a:p>
            <a:r>
              <a:rPr lang="en-US" sz="2200" baseline="30000" dirty="0"/>
              <a:t>44</a:t>
            </a:r>
            <a:r>
              <a:rPr lang="en-US" sz="2200" dirty="0"/>
              <a:t>Ti/</a:t>
            </a:r>
            <a:r>
              <a:rPr lang="en-US" sz="2200" baseline="30000" dirty="0"/>
              <a:t>44</a:t>
            </a:r>
            <a:r>
              <a:rPr lang="en-US" sz="2200" dirty="0"/>
              <a:t>Sc generator systems</a:t>
            </a:r>
          </a:p>
          <a:p>
            <a:r>
              <a:rPr lang="en-US" sz="2200" dirty="0"/>
              <a:t>Known breakthrough issues due to prolonged use</a:t>
            </a:r>
          </a:p>
          <a:p>
            <a:r>
              <a:rPr lang="en-US" sz="2200" dirty="0"/>
              <a:t>Investigating different column matrices</a:t>
            </a:r>
          </a:p>
          <a:p>
            <a:r>
              <a:rPr lang="en-US" sz="2200" dirty="0"/>
              <a:t>Evaluating elution profiles</a:t>
            </a:r>
          </a:p>
          <a:p>
            <a:endParaRPr lang="en-US" sz="2200"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081103" y="4165431"/>
            <a:ext cx="3289131" cy="1850136"/>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070504" y="4165852"/>
            <a:ext cx="3291492" cy="1851465"/>
          </a:xfrm>
          <a:prstGeom prst="rect">
            <a:avLst/>
          </a:prstGeom>
        </p:spPr>
      </p:pic>
      <p:pic>
        <p:nvPicPr>
          <p:cNvPr id="86" name="Picture 8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000" y="3908"/>
            <a:ext cx="3541256" cy="3354118"/>
          </a:xfrm>
          <a:prstGeom prst="rect">
            <a:avLst/>
          </a:prstGeom>
        </p:spPr>
      </p:pic>
      <p:pic>
        <p:nvPicPr>
          <p:cNvPr id="5" name="Picture 4">
            <a:extLst>
              <a:ext uri="{FF2B5EF4-FFF2-40B4-BE49-F238E27FC236}">
                <a16:creationId xmlns:a16="http://schemas.microsoft.com/office/drawing/2014/main" id="{93746D37-034B-BFB4-2F54-70D52FD9AEA1}"/>
              </a:ext>
            </a:extLst>
          </p:cNvPr>
          <p:cNvPicPr>
            <a:picLocks noChangeAspect="1"/>
          </p:cNvPicPr>
          <p:nvPr/>
        </p:nvPicPr>
        <p:blipFill>
          <a:blip r:embed="rId6"/>
          <a:stretch>
            <a:fillRect/>
          </a:stretch>
        </p:blipFill>
        <p:spPr>
          <a:xfrm>
            <a:off x="790575" y="4031615"/>
            <a:ext cx="3371850" cy="2790825"/>
          </a:xfrm>
          <a:prstGeom prst="rect">
            <a:avLst/>
          </a:prstGeom>
        </p:spPr>
      </p:pic>
    </p:spTree>
    <p:extLst>
      <p:ext uri="{BB962C8B-B14F-4D97-AF65-F5344CB8AC3E}">
        <p14:creationId xmlns:p14="http://schemas.microsoft.com/office/powerpoint/2010/main" val="16537489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41350" cy="1143000"/>
          </a:xfrm>
        </p:spPr>
        <p:txBody>
          <a:bodyPr anchor="t">
            <a:normAutofit fontScale="90000"/>
          </a:bodyPr>
          <a:lstStyle/>
          <a:p>
            <a:r>
              <a:rPr lang="en-US" sz="4000" dirty="0"/>
              <a:t>Downstream Scandiu</a:t>
            </a:r>
            <a:r>
              <a:rPr lang="en-US" dirty="0"/>
              <a:t>m Chemistry</a:t>
            </a:r>
            <a:endParaRPr lang="en-US" sz="4000" dirty="0"/>
          </a:p>
        </p:txBody>
      </p:sp>
      <p:sp>
        <p:nvSpPr>
          <p:cNvPr id="3" name="Content Placeholder 2"/>
          <p:cNvSpPr>
            <a:spLocks noGrp="1"/>
          </p:cNvSpPr>
          <p:nvPr>
            <p:ph sz="quarter" idx="4294967295"/>
          </p:nvPr>
        </p:nvSpPr>
        <p:spPr>
          <a:xfrm>
            <a:off x="457200" y="1371600"/>
            <a:ext cx="3962400" cy="5102352"/>
          </a:xfrm>
        </p:spPr>
        <p:txBody>
          <a:bodyPr>
            <a:normAutofit/>
          </a:bodyPr>
          <a:lstStyle/>
          <a:p>
            <a:pPr>
              <a:spcAft>
                <a:spcPts val="1200"/>
              </a:spcAft>
              <a:buFont typeface="Wingdings 2" panose="05020102010507070707" pitchFamily="18" charset="2"/>
              <a:buChar char="Â"/>
            </a:pPr>
            <a:r>
              <a:rPr lang="en-US" dirty="0"/>
              <a:t>Investigation of scandium coordination chemistry</a:t>
            </a:r>
          </a:p>
          <a:p>
            <a:pPr>
              <a:spcAft>
                <a:spcPts val="1200"/>
              </a:spcAft>
              <a:buFont typeface="Wingdings 2" panose="05020102010507070707" pitchFamily="18" charset="2"/>
              <a:buChar char="Â"/>
            </a:pPr>
            <a:r>
              <a:rPr lang="en-US" dirty="0"/>
              <a:t>Chelator evaluation</a:t>
            </a:r>
          </a:p>
          <a:p>
            <a:pPr>
              <a:spcAft>
                <a:spcPts val="1200"/>
              </a:spcAft>
              <a:buFont typeface="Wingdings 2" panose="05020102010507070707" pitchFamily="18" charset="2"/>
              <a:buChar char="Â"/>
            </a:pPr>
            <a:r>
              <a:rPr lang="en-US" dirty="0"/>
              <a:t>Radiolabeling experiments</a:t>
            </a:r>
          </a:p>
          <a:p>
            <a:pPr>
              <a:spcAft>
                <a:spcPts val="1200"/>
              </a:spcAft>
              <a:buFont typeface="Wingdings 2" panose="05020102010507070707" pitchFamily="18" charset="2"/>
              <a:buChar char="Â"/>
            </a:pPr>
            <a:r>
              <a:rPr lang="en-US" dirty="0"/>
              <a:t>Bioconjugation strategies</a:t>
            </a:r>
          </a:p>
          <a:p>
            <a:pPr>
              <a:spcAft>
                <a:spcPts val="1200"/>
              </a:spcAft>
              <a:buFont typeface="Wingdings 2" panose="05020102010507070707" pitchFamily="18" charset="2"/>
              <a:buChar char="Â"/>
            </a:pPr>
            <a:r>
              <a:rPr lang="en-US" dirty="0"/>
              <a:t>Development of </a:t>
            </a:r>
            <a:br>
              <a:rPr lang="en-US" dirty="0"/>
            </a:br>
            <a:r>
              <a:rPr lang="en-US" dirty="0"/>
              <a:t>targeted agents</a:t>
            </a:r>
          </a:p>
        </p:txBody>
      </p:sp>
      <p:graphicFrame>
        <p:nvGraphicFramePr>
          <p:cNvPr id="10" name="Object 9"/>
          <p:cNvGraphicFramePr>
            <a:graphicFrameLocks noChangeAspect="1"/>
          </p:cNvGraphicFramePr>
          <p:nvPr>
            <p:extLst>
              <p:ext uri="{D42A27DB-BD31-4B8C-83A1-F6EECF244321}">
                <p14:modId xmlns:p14="http://schemas.microsoft.com/office/powerpoint/2010/main" val="1380558376"/>
              </p:ext>
            </p:extLst>
          </p:nvPr>
        </p:nvGraphicFramePr>
        <p:xfrm>
          <a:off x="4976775" y="1104173"/>
          <a:ext cx="2402601" cy="1867627"/>
        </p:xfrm>
        <a:graphic>
          <a:graphicData uri="http://schemas.openxmlformats.org/presentationml/2006/ole">
            <mc:AlternateContent xmlns:mc="http://schemas.openxmlformats.org/markup-compatibility/2006">
              <mc:Choice xmlns:v="urn:schemas-microsoft-com:vml" Requires="v">
                <p:oleObj name="CS ChemDraw Drawing" r:id="rId2" imgW="5460457" imgH="4244607" progId="ChemDraw.Document.6.0">
                  <p:embed/>
                </p:oleObj>
              </mc:Choice>
              <mc:Fallback>
                <p:oleObj name="CS ChemDraw Drawing" r:id="rId2" imgW="5460457" imgH="4244607" progId="ChemDraw.Document.6.0">
                  <p:embed/>
                  <p:pic>
                    <p:nvPicPr>
                      <p:cNvPr id="10" name="Object 9"/>
                      <p:cNvPicPr/>
                      <p:nvPr/>
                    </p:nvPicPr>
                    <p:blipFill>
                      <a:blip r:embed="rId3"/>
                      <a:stretch>
                        <a:fillRect/>
                      </a:stretch>
                    </p:blipFill>
                    <p:spPr>
                      <a:xfrm>
                        <a:off x="4976775" y="1104173"/>
                        <a:ext cx="2402601" cy="1867627"/>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216299294"/>
              </p:ext>
            </p:extLst>
          </p:nvPr>
        </p:nvGraphicFramePr>
        <p:xfrm>
          <a:off x="3810000" y="4879270"/>
          <a:ext cx="4736150" cy="1757503"/>
        </p:xfrm>
        <a:graphic>
          <a:graphicData uri="http://schemas.openxmlformats.org/presentationml/2006/ole">
            <mc:AlternateContent xmlns:mc="http://schemas.openxmlformats.org/markup-compatibility/2006">
              <mc:Choice xmlns:v="urn:schemas-microsoft-com:vml" Requires="v">
                <p:oleObj name="CS ChemDraw Drawing" r:id="rId4" imgW="10763977" imgH="3994325" progId="ChemDraw.Document.6.0">
                  <p:embed/>
                </p:oleObj>
              </mc:Choice>
              <mc:Fallback>
                <p:oleObj name="CS ChemDraw Drawing" r:id="rId4" imgW="10763977" imgH="3994325" progId="ChemDraw.Document.6.0">
                  <p:embed/>
                  <p:pic>
                    <p:nvPicPr>
                      <p:cNvPr id="11" name="Object 10"/>
                      <p:cNvPicPr/>
                      <p:nvPr/>
                    </p:nvPicPr>
                    <p:blipFill>
                      <a:blip r:embed="rId5"/>
                      <a:stretch>
                        <a:fillRect/>
                      </a:stretch>
                    </p:blipFill>
                    <p:spPr>
                      <a:xfrm>
                        <a:off x="3810000" y="4879270"/>
                        <a:ext cx="4736150" cy="1757503"/>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279379833"/>
              </p:ext>
            </p:extLst>
          </p:nvPr>
        </p:nvGraphicFramePr>
        <p:xfrm>
          <a:off x="4037013" y="3173854"/>
          <a:ext cx="4283075" cy="1503362"/>
        </p:xfrm>
        <a:graphic>
          <a:graphicData uri="http://schemas.openxmlformats.org/presentationml/2006/ole">
            <mc:AlternateContent xmlns:mc="http://schemas.openxmlformats.org/markup-compatibility/2006">
              <mc:Choice xmlns:v="urn:schemas-microsoft-com:vml" Requires="v">
                <p:oleObj name="CS ChemDraw Drawing" r:id="rId6" imgW="9741550" imgH="3418253" progId="ChemDraw.Document.6.0">
                  <p:embed/>
                </p:oleObj>
              </mc:Choice>
              <mc:Fallback>
                <p:oleObj name="CS ChemDraw Drawing" r:id="rId6" imgW="9741550" imgH="3418253" progId="ChemDraw.Document.6.0">
                  <p:embed/>
                  <p:pic>
                    <p:nvPicPr>
                      <p:cNvPr id="13" name="Object 12"/>
                      <p:cNvPicPr/>
                      <p:nvPr/>
                    </p:nvPicPr>
                    <p:blipFill>
                      <a:blip r:embed="rId7"/>
                      <a:stretch>
                        <a:fillRect/>
                      </a:stretch>
                    </p:blipFill>
                    <p:spPr>
                      <a:xfrm>
                        <a:off x="4037013" y="3173854"/>
                        <a:ext cx="4283075" cy="1503362"/>
                      </a:xfrm>
                      <a:prstGeom prst="rect">
                        <a:avLst/>
                      </a:prstGeom>
                    </p:spPr>
                  </p:pic>
                </p:oleObj>
              </mc:Fallback>
            </mc:AlternateContent>
          </a:graphicData>
        </a:graphic>
      </p:graphicFrame>
    </p:spTree>
    <p:extLst>
      <p:ext uri="{BB962C8B-B14F-4D97-AF65-F5344CB8AC3E}">
        <p14:creationId xmlns:p14="http://schemas.microsoft.com/office/powerpoint/2010/main" val="3036189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4E037-3B28-4FA6-B5BE-D21ADA172DBD}"/>
              </a:ext>
            </a:extLst>
          </p:cNvPr>
          <p:cNvSpPr>
            <a:spLocks noGrp="1"/>
          </p:cNvSpPr>
          <p:nvPr>
            <p:ph type="title"/>
          </p:nvPr>
        </p:nvSpPr>
        <p:spPr/>
        <p:txBody>
          <a:bodyPr/>
          <a:lstStyle/>
          <a:p>
            <a:r>
              <a:rPr lang="en-US" dirty="0"/>
              <a:t>Lehman Undergraduates</a:t>
            </a:r>
          </a:p>
        </p:txBody>
      </p:sp>
      <p:pic>
        <p:nvPicPr>
          <p:cNvPr id="4" name="Picture 3" descr="A person and person posing for a picture&#10;&#10;Description automatically generated with medium confidence">
            <a:extLst>
              <a:ext uri="{FF2B5EF4-FFF2-40B4-BE49-F238E27FC236}">
                <a16:creationId xmlns:a16="http://schemas.microsoft.com/office/drawing/2014/main" id="{CDE7E110-4A15-4AC7-A2A5-B48C3EF55F1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l="15664" t="20178" r="16063"/>
          <a:stretch/>
        </p:blipFill>
        <p:spPr>
          <a:xfrm>
            <a:off x="4876800" y="1409997"/>
            <a:ext cx="3568603" cy="2781003"/>
          </a:xfrm>
          <a:prstGeom prst="rect">
            <a:avLst/>
          </a:prstGeom>
        </p:spPr>
      </p:pic>
      <p:pic>
        <p:nvPicPr>
          <p:cNvPr id="6" name="Picture 5" descr="A person in a black dress&#10;&#10;Description automatically generated">
            <a:extLst>
              <a:ext uri="{FF2B5EF4-FFF2-40B4-BE49-F238E27FC236}">
                <a16:creationId xmlns:a16="http://schemas.microsoft.com/office/drawing/2014/main" id="{7F8E4054-8E59-3855-021A-4ED336389B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4791" t="10000" r="26996"/>
          <a:stretch/>
        </p:blipFill>
        <p:spPr>
          <a:xfrm>
            <a:off x="228600" y="4572000"/>
            <a:ext cx="1676400" cy="2220912"/>
          </a:xfrm>
          <a:prstGeom prst="rect">
            <a:avLst/>
          </a:prstGeom>
        </p:spPr>
      </p:pic>
      <p:pic>
        <p:nvPicPr>
          <p:cNvPr id="9" name="Picture 8" descr="A person smiling at camera&#10;&#10;Description automatically generated">
            <a:extLst>
              <a:ext uri="{FF2B5EF4-FFF2-40B4-BE49-F238E27FC236}">
                <a16:creationId xmlns:a16="http://schemas.microsoft.com/office/drawing/2014/main" id="{7A266894-912C-77EA-1C65-C1737548BEF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4226" t="23380" r="32205"/>
          <a:stretch/>
        </p:blipFill>
        <p:spPr>
          <a:xfrm>
            <a:off x="3832792" y="4572000"/>
            <a:ext cx="1729808" cy="2220912"/>
          </a:xfrm>
          <a:prstGeom prst="rect">
            <a:avLst/>
          </a:prstGeom>
        </p:spPr>
      </p:pic>
      <p:pic>
        <p:nvPicPr>
          <p:cNvPr id="11" name="Picture 10" descr="A person in a store&#10;&#10;Description automatically generated">
            <a:extLst>
              <a:ext uri="{FF2B5EF4-FFF2-40B4-BE49-F238E27FC236}">
                <a16:creationId xmlns:a16="http://schemas.microsoft.com/office/drawing/2014/main" id="{C36521E0-B2C9-0869-E379-1FA1574C1B9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7775" t="21945" r="30561" b="5745"/>
          <a:stretch/>
        </p:blipFill>
        <p:spPr>
          <a:xfrm>
            <a:off x="2003992" y="4572000"/>
            <a:ext cx="1729808" cy="2221992"/>
          </a:xfrm>
          <a:prstGeom prst="rect">
            <a:avLst/>
          </a:prstGeom>
        </p:spPr>
      </p:pic>
      <p:pic>
        <p:nvPicPr>
          <p:cNvPr id="5" name="Content Placeholder 4" descr="A picture containing person, preparing&#10;&#10;Description automatically generated">
            <a:extLst>
              <a:ext uri="{FF2B5EF4-FFF2-40B4-BE49-F238E27FC236}">
                <a16:creationId xmlns:a16="http://schemas.microsoft.com/office/drawing/2014/main" id="{36DABFB4-2AA1-4590-929F-0C2BD42F8B36}"/>
              </a:ext>
            </a:extLst>
          </p:cNvPr>
          <p:cNvPicPr>
            <a:picLocks noGrp="1" noChangeAspect="1"/>
          </p:cNvPicPr>
          <p:nvPr>
            <p:ph sz="quarter" idx="1"/>
          </p:nvPr>
        </p:nvPicPr>
        <p:blipFill rotWithShape="1">
          <a:blip r:embed="rId8" cstate="print">
            <a:extLst>
              <a:ext uri="{28A0092B-C50C-407E-A947-70E740481C1C}">
                <a14:useLocalDpi xmlns:a14="http://schemas.microsoft.com/office/drawing/2010/main" val="0"/>
              </a:ext>
            </a:extLst>
          </a:blip>
          <a:srcRect l="2369"/>
          <a:stretch/>
        </p:blipFill>
        <p:spPr>
          <a:xfrm>
            <a:off x="5486400" y="4114800"/>
            <a:ext cx="3140868" cy="2144712"/>
          </a:xfrm>
        </p:spPr>
      </p:pic>
      <p:sp>
        <p:nvSpPr>
          <p:cNvPr id="13" name="Content Placeholder 2">
            <a:extLst>
              <a:ext uri="{FF2B5EF4-FFF2-40B4-BE49-F238E27FC236}">
                <a16:creationId xmlns:a16="http://schemas.microsoft.com/office/drawing/2014/main" id="{CC07AA0E-BF30-C128-D854-328DDA7EE1D0}"/>
              </a:ext>
            </a:extLst>
          </p:cNvPr>
          <p:cNvSpPr txBox="1">
            <a:spLocks/>
          </p:cNvSpPr>
          <p:nvPr/>
        </p:nvSpPr>
        <p:spPr>
          <a:xfrm>
            <a:off x="457200" y="1371600"/>
            <a:ext cx="4419600" cy="3200400"/>
          </a:xfrm>
          <a:prstGeom prst="rect">
            <a:avLst/>
          </a:prstGeom>
        </p:spPr>
        <p:txBody>
          <a:bodyPr vert="horz">
            <a:normAutofit fontScale="92500" lnSpcReduction="100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spcAft>
                <a:spcPts val="1200"/>
              </a:spcAft>
              <a:buFont typeface="Wingdings 2" panose="05020102010507070707" pitchFamily="18" charset="2"/>
              <a:buChar char="Â"/>
            </a:pPr>
            <a:r>
              <a:rPr lang="en-US" dirty="0"/>
              <a:t>Involved with Sc-peptide projects and/or generator development at Lehman</a:t>
            </a:r>
          </a:p>
          <a:p>
            <a:pPr lvl="1">
              <a:spcAft>
                <a:spcPts val="1200"/>
              </a:spcAft>
              <a:buClr>
                <a:schemeClr val="accent2"/>
              </a:buClr>
              <a:buFont typeface="Wingdings 2" panose="05020102010507070707" pitchFamily="18" charset="2"/>
              <a:buChar char="Ã"/>
            </a:pPr>
            <a:r>
              <a:rPr lang="en-US" dirty="0" err="1"/>
              <a:t>Sheavonnie</a:t>
            </a:r>
            <a:r>
              <a:rPr lang="en-US" dirty="0"/>
              <a:t> Wright</a:t>
            </a:r>
          </a:p>
          <a:p>
            <a:pPr lvl="1">
              <a:spcAft>
                <a:spcPts val="1200"/>
              </a:spcAft>
              <a:buClr>
                <a:schemeClr val="accent2"/>
              </a:buClr>
              <a:buFont typeface="Wingdings 2" panose="05020102010507070707" pitchFamily="18" charset="2"/>
              <a:buChar char="Ã"/>
            </a:pPr>
            <a:r>
              <a:rPr lang="en-US" dirty="0"/>
              <a:t>Deborah Ofosu</a:t>
            </a:r>
          </a:p>
          <a:p>
            <a:pPr lvl="1">
              <a:spcAft>
                <a:spcPts val="1200"/>
              </a:spcAft>
              <a:buClr>
                <a:schemeClr val="accent2"/>
              </a:buClr>
              <a:buFont typeface="Wingdings 2" panose="05020102010507070707" pitchFamily="18" charset="2"/>
              <a:buChar char="Ã"/>
            </a:pPr>
            <a:r>
              <a:rPr lang="en-US" dirty="0" err="1"/>
              <a:t>Ramata</a:t>
            </a:r>
            <a:r>
              <a:rPr lang="en-US" dirty="0"/>
              <a:t> Fofana</a:t>
            </a:r>
          </a:p>
          <a:p>
            <a:pPr lvl="1">
              <a:spcAft>
                <a:spcPts val="1200"/>
              </a:spcAft>
              <a:buClr>
                <a:schemeClr val="accent2"/>
              </a:buClr>
              <a:buFont typeface="Wingdings 2" panose="05020102010507070707" pitchFamily="18" charset="2"/>
              <a:buChar char="Ã"/>
            </a:pPr>
            <a:r>
              <a:rPr lang="en-US" dirty="0"/>
              <a:t>MJ </a:t>
            </a:r>
            <a:r>
              <a:rPr lang="en-US" dirty="0" err="1"/>
              <a:t>Robis</a:t>
            </a:r>
            <a:endParaRPr lang="en-US" dirty="0"/>
          </a:p>
          <a:p>
            <a:pPr lvl="1">
              <a:spcAft>
                <a:spcPts val="1200"/>
              </a:spcAft>
              <a:buClr>
                <a:schemeClr val="accent2"/>
              </a:buClr>
              <a:buFont typeface="Wingdings 2" panose="05020102010507070707" pitchFamily="18" charset="2"/>
              <a:buChar char="Ã"/>
            </a:pPr>
            <a:endParaRPr lang="en-US" dirty="0"/>
          </a:p>
        </p:txBody>
      </p:sp>
    </p:spTree>
    <p:extLst>
      <p:ext uri="{BB962C8B-B14F-4D97-AF65-F5344CB8AC3E}">
        <p14:creationId xmlns:p14="http://schemas.microsoft.com/office/powerpoint/2010/main" val="822560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9E5A6-78CF-6118-030E-E18D8B46C7E3}"/>
              </a:ext>
            </a:extLst>
          </p:cNvPr>
          <p:cNvSpPr>
            <a:spLocks noGrp="1"/>
          </p:cNvSpPr>
          <p:nvPr>
            <p:ph type="title"/>
          </p:nvPr>
        </p:nvSpPr>
        <p:spPr/>
        <p:txBody>
          <a:bodyPr/>
          <a:lstStyle/>
          <a:p>
            <a:r>
              <a:rPr lang="en-US" dirty="0"/>
              <a:t>This Summer</a:t>
            </a:r>
          </a:p>
        </p:txBody>
      </p:sp>
      <p:sp>
        <p:nvSpPr>
          <p:cNvPr id="3" name="Content Placeholder 2">
            <a:extLst>
              <a:ext uri="{FF2B5EF4-FFF2-40B4-BE49-F238E27FC236}">
                <a16:creationId xmlns:a16="http://schemas.microsoft.com/office/drawing/2014/main" id="{3AF9FCF3-0BDC-24E4-FD7A-E6F10E289883}"/>
              </a:ext>
            </a:extLst>
          </p:cNvPr>
          <p:cNvSpPr>
            <a:spLocks noGrp="1"/>
          </p:cNvSpPr>
          <p:nvPr>
            <p:ph sz="quarter" idx="1"/>
          </p:nvPr>
        </p:nvSpPr>
        <p:spPr/>
        <p:txBody>
          <a:bodyPr/>
          <a:lstStyle/>
          <a:p>
            <a:r>
              <a:rPr lang="en-US" dirty="0"/>
              <a:t>Christine Schmidt </a:t>
            </a:r>
            <a:br>
              <a:rPr lang="en-US" dirty="0"/>
            </a:br>
            <a:r>
              <a:rPr lang="en-US" dirty="0"/>
              <a:t>(PhD student)</a:t>
            </a:r>
          </a:p>
          <a:p>
            <a:endParaRPr lang="en-US" dirty="0"/>
          </a:p>
          <a:p>
            <a:r>
              <a:rPr lang="en-US" dirty="0"/>
              <a:t>NCSS 2023 Class</a:t>
            </a:r>
          </a:p>
          <a:p>
            <a:endParaRPr lang="en-US" dirty="0"/>
          </a:p>
        </p:txBody>
      </p:sp>
      <p:pic>
        <p:nvPicPr>
          <p:cNvPr id="4" name="Picture 3" descr="A person working in a factory&#10;&#10;Description automatically generated with low confidence">
            <a:extLst>
              <a:ext uri="{FF2B5EF4-FFF2-40B4-BE49-F238E27FC236}">
                <a16:creationId xmlns:a16="http://schemas.microsoft.com/office/drawing/2014/main" id="{4A4DBAA5-87AE-AB70-7F08-22C490235AF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2500"/>
          <a:stretch/>
        </p:blipFill>
        <p:spPr>
          <a:xfrm>
            <a:off x="4343400" y="152400"/>
            <a:ext cx="4267200" cy="3657600"/>
          </a:xfrm>
          <a:prstGeom prst="rect">
            <a:avLst/>
          </a:prstGeom>
        </p:spPr>
      </p:pic>
      <p:pic>
        <p:nvPicPr>
          <p:cNvPr id="6" name="Picture 5" descr="A group of people posing for a photo&#10;&#10;Description automatically generated">
            <a:extLst>
              <a:ext uri="{FF2B5EF4-FFF2-40B4-BE49-F238E27FC236}">
                <a16:creationId xmlns:a16="http://schemas.microsoft.com/office/drawing/2014/main" id="{648134F6-DAF5-F9D4-4AF4-DA4A7AB16C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00" t="17331" r="5833" b="11281"/>
          <a:stretch/>
        </p:blipFill>
        <p:spPr>
          <a:xfrm>
            <a:off x="228600" y="3313314"/>
            <a:ext cx="6324600" cy="3392285"/>
          </a:xfrm>
          <a:prstGeom prst="rect">
            <a:avLst/>
          </a:prstGeom>
        </p:spPr>
      </p:pic>
      <p:pic>
        <p:nvPicPr>
          <p:cNvPr id="8" name="Picture 7" descr="A logo of a science school&#10;&#10;Description automatically generated">
            <a:extLst>
              <a:ext uri="{FF2B5EF4-FFF2-40B4-BE49-F238E27FC236}">
                <a16:creationId xmlns:a16="http://schemas.microsoft.com/office/drawing/2014/main" id="{EECF12BF-6B34-EF85-DEFF-630AE483A0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4958" y="4694237"/>
            <a:ext cx="2016442" cy="2011362"/>
          </a:xfrm>
          <a:prstGeom prst="rect">
            <a:avLst/>
          </a:prstGeom>
        </p:spPr>
      </p:pic>
    </p:spTree>
    <p:extLst>
      <p:ext uri="{BB962C8B-B14F-4D97-AF65-F5344CB8AC3E}">
        <p14:creationId xmlns:p14="http://schemas.microsoft.com/office/powerpoint/2010/main" val="3476910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03583" y="861391"/>
            <a:ext cx="184731" cy="369332"/>
          </a:xfrm>
          <a:prstGeom prst="rect">
            <a:avLst/>
          </a:prstGeom>
          <a:noFill/>
        </p:spPr>
        <p:txBody>
          <a:bodyPr wrap="none" rtlCol="0">
            <a:spAutoFit/>
          </a:bodyPr>
          <a:lstStyle/>
          <a:p>
            <a:endParaRPr lang="en-US" dirty="0"/>
          </a:p>
        </p:txBody>
      </p:sp>
      <p:sp>
        <p:nvSpPr>
          <p:cNvPr id="3" name="Title 2"/>
          <p:cNvSpPr>
            <a:spLocks noGrp="1"/>
          </p:cNvSpPr>
          <p:nvPr>
            <p:ph type="title"/>
          </p:nvPr>
        </p:nvSpPr>
        <p:spPr/>
        <p:txBody>
          <a:bodyPr/>
          <a:lstStyle/>
          <a:p>
            <a:r>
              <a:rPr lang="en-US" sz="3800" dirty="0"/>
              <a:t>BNL Benefits</a:t>
            </a:r>
          </a:p>
        </p:txBody>
      </p:sp>
      <p:sp>
        <p:nvSpPr>
          <p:cNvPr id="17" name="Content Placeholder 2"/>
          <p:cNvSpPr>
            <a:spLocks noGrp="1"/>
          </p:cNvSpPr>
          <p:nvPr>
            <p:ph sz="quarter" idx="1"/>
          </p:nvPr>
        </p:nvSpPr>
        <p:spPr>
          <a:xfrm>
            <a:off x="457200" y="1371600"/>
            <a:ext cx="3886200" cy="5486400"/>
          </a:xfrm>
        </p:spPr>
        <p:txBody>
          <a:bodyPr>
            <a:normAutofit lnSpcReduction="10000"/>
          </a:bodyPr>
          <a:lstStyle/>
          <a:p>
            <a:r>
              <a:rPr lang="en-US" sz="2300" dirty="0"/>
              <a:t>World class facilities</a:t>
            </a:r>
          </a:p>
          <a:p>
            <a:r>
              <a:rPr lang="en-US" sz="2300" dirty="0"/>
              <a:t>Highly skilled experts</a:t>
            </a:r>
          </a:p>
          <a:p>
            <a:r>
              <a:rPr lang="en-US" sz="2300" dirty="0"/>
              <a:t>Advanced instrumentation</a:t>
            </a:r>
          </a:p>
          <a:p>
            <a:r>
              <a:rPr lang="en-US" sz="2300" dirty="0"/>
              <a:t>Welcoming, collaborative environment</a:t>
            </a:r>
          </a:p>
          <a:p>
            <a:endParaRPr lang="en-US" sz="2300" dirty="0"/>
          </a:p>
          <a:p>
            <a:r>
              <a:rPr lang="en-US" sz="2300" dirty="0"/>
              <a:t>Tangible products so far:</a:t>
            </a:r>
          </a:p>
          <a:p>
            <a:pPr lvl="1"/>
            <a:r>
              <a:rPr lang="en-US" sz="2000" dirty="0"/>
              <a:t>2 thesis committee members</a:t>
            </a:r>
          </a:p>
          <a:p>
            <a:pPr lvl="1"/>
            <a:r>
              <a:rPr lang="en-US" sz="2000" dirty="0"/>
              <a:t>1 patent application</a:t>
            </a:r>
          </a:p>
          <a:p>
            <a:pPr lvl="1"/>
            <a:r>
              <a:rPr lang="en-US" sz="2000" dirty="0"/>
              <a:t>2 published papers</a:t>
            </a:r>
          </a:p>
          <a:p>
            <a:pPr lvl="1"/>
            <a:r>
              <a:rPr lang="en-US" sz="2000" dirty="0"/>
              <a:t>5 grant applications</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15926"/>
          <a:stretch/>
        </p:blipFill>
        <p:spPr>
          <a:xfrm>
            <a:off x="4405317" y="0"/>
            <a:ext cx="4324350" cy="6858000"/>
          </a:xfrm>
          <a:prstGeom prst="rect">
            <a:avLst/>
          </a:prstGeom>
        </p:spPr>
      </p:pic>
    </p:spTree>
    <p:extLst>
      <p:ext uri="{BB962C8B-B14F-4D97-AF65-F5344CB8AC3E}">
        <p14:creationId xmlns:p14="http://schemas.microsoft.com/office/powerpoint/2010/main" val="20630379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57199" y="1219200"/>
            <a:ext cx="6343179" cy="2971800"/>
          </a:xfrm>
          <a:prstGeom prst="rect">
            <a:avLst/>
          </a:prstGeom>
        </p:spPr>
        <p:txBody>
          <a:bodyPr>
            <a:normAutofit/>
          </a:bodyPr>
          <a:lstStyle/>
          <a:p>
            <a:pPr marL="457200" marR="0" lvl="0" indent="-457200" algn="l" defTabSz="914400" rtl="0" eaLnBrk="1" fontAlgn="auto" latinLnBrk="0" hangingPunct="1">
              <a:lnSpc>
                <a:spcPct val="114000"/>
              </a:lnSpc>
              <a:spcAft>
                <a:spcPts val="1000"/>
              </a:spcAft>
              <a:buClr>
                <a:schemeClr val="accent1"/>
              </a:buClr>
              <a:buSzPct val="70000"/>
              <a:buFont typeface="Wingdings 2" panose="05020102010507070707" pitchFamily="18" charset="2"/>
              <a:buChar char="Â"/>
              <a:tabLst/>
              <a:defRPr/>
            </a:pPr>
            <a:r>
              <a:rPr lang="en-US" sz="2600" dirty="0">
                <a:latin typeface="Times New Roman" pitchFamily="18" charset="0"/>
                <a:cs typeface="Times New Roman" pitchFamily="18" charset="0"/>
              </a:rPr>
              <a:t>Cathy Cutler </a:t>
            </a:r>
          </a:p>
          <a:p>
            <a:pPr marL="457200" marR="0" lvl="0" indent="-457200" algn="l" defTabSz="914400" rtl="0" eaLnBrk="1" fontAlgn="auto" latinLnBrk="0" hangingPunct="1">
              <a:lnSpc>
                <a:spcPct val="114000"/>
              </a:lnSpc>
              <a:spcAft>
                <a:spcPts val="1000"/>
              </a:spcAft>
              <a:buClr>
                <a:schemeClr val="accent1"/>
              </a:buClr>
              <a:buSzPct val="70000"/>
              <a:buFont typeface="Wingdings 2" panose="05020102010507070707" pitchFamily="18" charset="2"/>
              <a:buChar char="Â"/>
              <a:tabLst/>
              <a:defRPr/>
            </a:pPr>
            <a:r>
              <a:rPr lang="en-US" sz="2600" dirty="0">
                <a:latin typeface="Times New Roman" pitchFamily="18" charset="0"/>
                <a:cs typeface="Times New Roman" pitchFamily="18" charset="0"/>
              </a:rPr>
              <a:t>Vanessa Sanders</a:t>
            </a:r>
          </a:p>
          <a:p>
            <a:pPr marL="457200" marR="0" lvl="0" indent="-457200" algn="l" defTabSz="914400" rtl="0" eaLnBrk="1" fontAlgn="auto" latinLnBrk="0" hangingPunct="1">
              <a:lnSpc>
                <a:spcPct val="114000"/>
              </a:lnSpc>
              <a:spcAft>
                <a:spcPts val="1000"/>
              </a:spcAft>
              <a:buClr>
                <a:schemeClr val="accent1"/>
              </a:buClr>
              <a:buSzPct val="70000"/>
              <a:buFont typeface="Wingdings 2" panose="05020102010507070707" pitchFamily="18" charset="2"/>
              <a:buChar char="Â"/>
              <a:tabLst/>
              <a:defRPr/>
            </a:pPr>
            <a:r>
              <a:rPr lang="en-US" sz="2600" dirty="0">
                <a:latin typeface="Times New Roman" pitchFamily="18" charset="0"/>
                <a:cs typeface="Times New Roman" pitchFamily="18" charset="0"/>
              </a:rPr>
              <a:t>Dmitri Medvedev</a:t>
            </a:r>
          </a:p>
          <a:p>
            <a:pPr marL="457200" marR="0" lvl="0" indent="-457200" algn="l" defTabSz="914400" rtl="0" eaLnBrk="1" fontAlgn="auto" latinLnBrk="0" hangingPunct="1">
              <a:lnSpc>
                <a:spcPct val="114000"/>
              </a:lnSpc>
              <a:spcAft>
                <a:spcPts val="1000"/>
              </a:spcAft>
              <a:buClr>
                <a:schemeClr val="accent1"/>
              </a:buClr>
              <a:buSzPct val="70000"/>
              <a:buFont typeface="Wingdings 2" panose="05020102010507070707" pitchFamily="18" charset="2"/>
              <a:buChar char="Â"/>
              <a:tabLst/>
              <a:defRPr/>
            </a:pPr>
            <a:r>
              <a:rPr lang="en-US" sz="2600" dirty="0">
                <a:latin typeface="Times New Roman" pitchFamily="18" charset="0"/>
                <a:cs typeface="Times New Roman" pitchFamily="18" charset="0"/>
              </a:rPr>
              <a:t>The MIRP group</a:t>
            </a:r>
          </a:p>
          <a:p>
            <a:pPr marL="457200" marR="0" lvl="0" indent="-457200" algn="l" defTabSz="914400" rtl="0" eaLnBrk="1" fontAlgn="auto" latinLnBrk="0" hangingPunct="1">
              <a:lnSpc>
                <a:spcPct val="114000"/>
              </a:lnSpc>
              <a:spcAft>
                <a:spcPts val="1000"/>
              </a:spcAft>
              <a:buClr>
                <a:schemeClr val="accent1"/>
              </a:buClr>
              <a:buSzPct val="70000"/>
              <a:buFont typeface="Wingdings 2" panose="05020102010507070707" pitchFamily="18" charset="2"/>
              <a:buChar char="Â"/>
              <a:tabLst/>
              <a:defRPr/>
            </a:pPr>
            <a:r>
              <a:rPr lang="en-US" sz="2600" dirty="0">
                <a:latin typeface="Times New Roman" pitchFamily="18" charset="0"/>
                <a:cs typeface="Times New Roman" pitchFamily="18" charset="0"/>
              </a:rPr>
              <a:t>The DOE &amp; the Visiting Faculty Program</a:t>
            </a:r>
          </a:p>
        </p:txBody>
      </p:sp>
      <p:sp>
        <p:nvSpPr>
          <p:cNvPr id="14" name="Title 1"/>
          <p:cNvSpPr txBox="1">
            <a:spLocks/>
          </p:cNvSpPr>
          <p:nvPr/>
        </p:nvSpPr>
        <p:spPr>
          <a:xfrm>
            <a:off x="457200" y="274638"/>
            <a:ext cx="7467600" cy="792162"/>
          </a:xfrm>
          <a:prstGeom prst="rect">
            <a:avLst/>
          </a:prstGeom>
        </p:spPr>
        <p:txBody>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n-US" sz="4400" dirty="0"/>
              <a:t>Acknowledgements</a:t>
            </a:r>
          </a:p>
        </p:txBody>
      </p:sp>
      <p:sp>
        <p:nvSpPr>
          <p:cNvPr id="20" name="Rectangle 19"/>
          <p:cNvSpPr/>
          <p:nvPr/>
        </p:nvSpPr>
        <p:spPr>
          <a:xfrm>
            <a:off x="152400" y="5334000"/>
            <a:ext cx="8531352" cy="1516215"/>
          </a:xfrm>
          <a:prstGeom prst="rect">
            <a:avLst/>
          </a:prstGeom>
          <a:blipFill rotWithShape="1">
            <a:blip r:embed="rId3"/>
            <a:srcRect/>
            <a:stretch>
              <a:fillRect l="-12015" t="-16470" r="-1362" b="-265029"/>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 descr="http://www.lehman.cuny.edu/2014-redesign-images/template-assets/lehman-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5378538"/>
            <a:ext cx="3276600" cy="946062"/>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6324600" y="144000"/>
            <a:ext cx="2302870" cy="2223455"/>
            <a:chOff x="4764024" y="3501421"/>
            <a:chExt cx="3379029" cy="3262503"/>
          </a:xfrm>
        </p:grpSpPr>
        <p:grpSp>
          <p:nvGrpSpPr>
            <p:cNvPr id="24" name="Group 23"/>
            <p:cNvGrpSpPr/>
            <p:nvPr/>
          </p:nvGrpSpPr>
          <p:grpSpPr>
            <a:xfrm>
              <a:off x="4764024" y="4356148"/>
              <a:ext cx="1835272" cy="1582325"/>
              <a:chOff x="152400" y="3370675"/>
              <a:chExt cx="2286428" cy="1971300"/>
            </a:xfrm>
          </p:grpSpPr>
          <p:sp>
            <p:nvSpPr>
              <p:cNvPr id="31" name="Hexagon 30"/>
              <p:cNvSpPr/>
              <p:nvPr/>
            </p:nvSpPr>
            <p:spPr>
              <a:xfrm>
                <a:off x="152400" y="3370675"/>
                <a:ext cx="2286428" cy="1971300"/>
              </a:xfrm>
              <a:prstGeom prst="hexagon">
                <a:avLst>
                  <a:gd name="adj" fmla="val 25000"/>
                  <a:gd name="vf" fmla="val 115470"/>
                </a:avLst>
              </a:prstGeom>
              <a:solidFill>
                <a:schemeClr val="accent4"/>
              </a:solidFill>
              <a:scene3d>
                <a:camera prst="orthographicFront">
                  <a:rot lat="0" lon="0" rev="0"/>
                </a:camera>
                <a:lightRig rig="contrasting" dir="t">
                  <a:rot lat="0" lon="0" rev="1200000"/>
                </a:lightRig>
              </a:scene3d>
              <a:sp3d contourW="19050" prstMaterial="metal">
                <a:bevelB w="165100" h="254000"/>
              </a:sp3d>
            </p:spPr>
            <p:style>
              <a:lnRef idx="0">
                <a:schemeClr val="accent4">
                  <a:hueOff val="-8271860"/>
                  <a:satOff val="46445"/>
                  <a:lumOff val="-2156"/>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2" name="Hexagon 31"/>
              <p:cNvSpPr/>
              <p:nvPr/>
            </p:nvSpPr>
            <p:spPr>
              <a:xfrm>
                <a:off x="152400" y="3370675"/>
                <a:ext cx="2286428" cy="1971300"/>
              </a:xfrm>
              <a:prstGeom prst="hexagon">
                <a:avLst>
                  <a:gd name="adj" fmla="val 25000"/>
                  <a:gd name="vf" fmla="val 115470"/>
                </a:avLst>
              </a:prstGeom>
              <a:blipFill rotWithShape="1">
                <a:blip r:embed="rId5"/>
                <a:stretch>
                  <a:fillRect/>
                </a:stretch>
              </a:blipFill>
              <a:scene3d>
                <a:camera prst="orthographicFront">
                  <a:rot lat="0" lon="0" rev="0"/>
                </a:camera>
                <a:lightRig rig="contrasting" dir="t">
                  <a:rot lat="0" lon="0" rev="1200000"/>
                </a:lightRig>
              </a:scene3d>
              <a:sp3d contourW="19050" prstMaterial="metal">
                <a:bevelB w="165100" h="254000"/>
              </a:sp3d>
            </p:spPr>
            <p:style>
              <a:lnRef idx="0">
                <a:schemeClr val="accent4">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grpSp>
        <p:grpSp>
          <p:nvGrpSpPr>
            <p:cNvPr id="25" name="Group 24"/>
            <p:cNvGrpSpPr/>
            <p:nvPr/>
          </p:nvGrpSpPr>
          <p:grpSpPr>
            <a:xfrm>
              <a:off x="6307781" y="5181599"/>
              <a:ext cx="1835272" cy="1582325"/>
              <a:chOff x="6002727" y="4429500"/>
              <a:chExt cx="2286428" cy="1971300"/>
            </a:xfrm>
          </p:grpSpPr>
          <p:sp>
            <p:nvSpPr>
              <p:cNvPr id="29" name="Hexagon 28"/>
              <p:cNvSpPr/>
              <p:nvPr/>
            </p:nvSpPr>
            <p:spPr>
              <a:xfrm>
                <a:off x="6002727" y="4429500"/>
                <a:ext cx="2286428" cy="1971300"/>
              </a:xfrm>
              <a:prstGeom prst="hexagon">
                <a:avLst>
                  <a:gd name="adj" fmla="val 25000"/>
                  <a:gd name="vf" fmla="val 115470"/>
                </a:avLst>
              </a:prstGeom>
              <a:solidFill>
                <a:schemeClr val="accent3"/>
              </a:solidFill>
              <a:scene3d>
                <a:camera prst="orthographicFront">
                  <a:rot lat="0" lon="0" rev="0"/>
                </a:camera>
                <a:lightRig rig="contrasting" dir="t">
                  <a:rot lat="0" lon="0" rev="1200000"/>
                </a:lightRig>
              </a:scene3d>
              <a:sp3d contourW="19050" prstMaterial="metal">
                <a:bevelB w="165100" h="254000"/>
              </a:sp3d>
            </p:spPr>
            <p:style>
              <a:lnRef idx="0">
                <a:schemeClr val="accent4">
                  <a:hueOff val="-8271860"/>
                  <a:satOff val="46445"/>
                  <a:lumOff val="-2156"/>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0" name="Hexagon 29"/>
              <p:cNvSpPr/>
              <p:nvPr/>
            </p:nvSpPr>
            <p:spPr>
              <a:xfrm>
                <a:off x="6002727" y="4429500"/>
                <a:ext cx="2286428" cy="1971300"/>
              </a:xfrm>
              <a:prstGeom prst="hexagon">
                <a:avLst>
                  <a:gd name="adj" fmla="val 25000"/>
                  <a:gd name="vf" fmla="val 115470"/>
                </a:avLst>
              </a:prstGeom>
              <a:blipFill rotWithShape="1">
                <a:blip r:embed="rId6"/>
                <a:stretch>
                  <a:fillRect/>
                </a:stretch>
              </a:blipFill>
              <a:scene3d>
                <a:camera prst="orthographicFront">
                  <a:rot lat="0" lon="0" rev="0"/>
                </a:camera>
                <a:lightRig rig="contrasting" dir="t">
                  <a:rot lat="0" lon="0" rev="1200000"/>
                </a:lightRig>
              </a:scene3d>
              <a:sp3d contourW="19050" prstMaterial="metal">
                <a:bevelB w="165100" h="254000"/>
              </a:sp3d>
            </p:spPr>
            <p:style>
              <a:lnRef idx="0">
                <a:schemeClr val="accent4">
                  <a:hueOff val="-4135930"/>
                  <a:satOff val="23223"/>
                  <a:lumOff val="-1078"/>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grpSp>
        <p:grpSp>
          <p:nvGrpSpPr>
            <p:cNvPr id="26" name="Group 25"/>
            <p:cNvGrpSpPr/>
            <p:nvPr/>
          </p:nvGrpSpPr>
          <p:grpSpPr>
            <a:xfrm>
              <a:off x="6307781" y="3501421"/>
              <a:ext cx="1835272" cy="1582325"/>
              <a:chOff x="4054788" y="1192610"/>
              <a:chExt cx="2286428" cy="1971300"/>
            </a:xfrm>
          </p:grpSpPr>
          <p:sp>
            <p:nvSpPr>
              <p:cNvPr id="27" name="Hexagon 26"/>
              <p:cNvSpPr/>
              <p:nvPr/>
            </p:nvSpPr>
            <p:spPr>
              <a:xfrm>
                <a:off x="4054788" y="1192610"/>
                <a:ext cx="2286428" cy="1971300"/>
              </a:xfrm>
              <a:prstGeom prst="hexagon">
                <a:avLst>
                  <a:gd name="adj" fmla="val 25000"/>
                  <a:gd name="vf" fmla="val 115470"/>
                </a:avLst>
              </a:prstGeom>
              <a:solidFill>
                <a:schemeClr val="accent5"/>
              </a:solidFill>
              <a:scene3d>
                <a:camera prst="orthographicFront">
                  <a:rot lat="0" lon="0" rev="0"/>
                </a:camera>
                <a:lightRig rig="contrasting" dir="t">
                  <a:rot lat="0" lon="0" rev="1200000"/>
                </a:lightRig>
              </a:scene3d>
              <a:sp3d contourW="19050" prstMaterial="metal">
                <a:bevelB w="165100" h="254000"/>
              </a:sp3d>
            </p:spPr>
            <p:style>
              <a:lnRef idx="0">
                <a:schemeClr val="accent4">
                  <a:hueOff val="-8271860"/>
                  <a:satOff val="46445"/>
                  <a:lumOff val="-2156"/>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8" name="Hexagon 27"/>
              <p:cNvSpPr/>
              <p:nvPr/>
            </p:nvSpPr>
            <p:spPr>
              <a:xfrm>
                <a:off x="4054788" y="1192610"/>
                <a:ext cx="2286428" cy="1971300"/>
              </a:xfrm>
              <a:prstGeom prst="hexagon">
                <a:avLst>
                  <a:gd name="adj" fmla="val 25000"/>
                  <a:gd name="vf" fmla="val 115470"/>
                </a:avLst>
              </a:prstGeom>
              <a:blipFill rotWithShape="1">
                <a:blip r:embed="rId7"/>
                <a:stretch>
                  <a:fillRect/>
                </a:stretch>
              </a:blipFill>
              <a:scene3d>
                <a:camera prst="orthographicFront">
                  <a:rot lat="0" lon="0" rev="0"/>
                </a:camera>
                <a:lightRig rig="contrasting" dir="t">
                  <a:rot lat="0" lon="0" rev="1200000"/>
                </a:lightRig>
              </a:scene3d>
              <a:sp3d contourW="19050" prstMaterial="metal">
                <a:bevelB w="165100" h="254000"/>
              </a:sp3d>
            </p:spPr>
            <p:style>
              <a:lnRef idx="0">
                <a:schemeClr val="accent4">
                  <a:hueOff val="-8271860"/>
                  <a:satOff val="46445"/>
                  <a:lumOff val="-2156"/>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grpSp>
      </p:grpSp>
      <p:sp>
        <p:nvSpPr>
          <p:cNvPr id="33" name="Rectangle 32"/>
          <p:cNvSpPr/>
          <p:nvPr/>
        </p:nvSpPr>
        <p:spPr>
          <a:xfrm>
            <a:off x="1510921" y="4010561"/>
            <a:ext cx="6122158" cy="1261884"/>
          </a:xfrm>
          <a:prstGeom prst="rect">
            <a:avLst/>
          </a:prstGeom>
        </p:spPr>
        <p:txBody>
          <a:bodyPr wrap="square">
            <a:spAutoFit/>
          </a:bodyPr>
          <a:lstStyle/>
          <a:p>
            <a:pPr algn="ctr"/>
            <a:r>
              <a:rPr lang="en-US" sz="4000" b="1" dirty="0">
                <a:solidFill>
                  <a:schemeClr val="accent1"/>
                </a:solidFill>
              </a:rPr>
              <a:t>Thank you!</a:t>
            </a:r>
          </a:p>
          <a:p>
            <a:pPr algn="ctr"/>
            <a:endParaRPr lang="en-US" sz="1050" b="1" dirty="0">
              <a:solidFill>
                <a:schemeClr val="accent1"/>
              </a:solidFill>
            </a:endParaRPr>
          </a:p>
          <a:p>
            <a:pPr algn="ctr"/>
            <a:r>
              <a:rPr lang="en-US" sz="2400" b="1" dirty="0"/>
              <a:t>melissa.deri@lehman.cuny.edu</a:t>
            </a:r>
          </a:p>
        </p:txBody>
      </p:sp>
    </p:spTree>
    <p:extLst>
      <p:ext uri="{BB962C8B-B14F-4D97-AF65-F5344CB8AC3E}">
        <p14:creationId xmlns:p14="http://schemas.microsoft.com/office/powerpoint/2010/main" val="283094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750" fill="hold"/>
                                        <p:tgtEl>
                                          <p:spTgt spid="33"/>
                                        </p:tgtEl>
                                        <p:attrNameLst>
                                          <p:attrName>ppt_w</p:attrName>
                                        </p:attrNameLst>
                                      </p:cBhvr>
                                      <p:tavLst>
                                        <p:tav tm="0">
                                          <p:val>
                                            <p:fltVal val="0"/>
                                          </p:val>
                                        </p:tav>
                                        <p:tav tm="100000">
                                          <p:val>
                                            <p:strVal val="#ppt_w"/>
                                          </p:val>
                                        </p:tav>
                                      </p:tavLst>
                                    </p:anim>
                                    <p:anim calcmode="lin" valueType="num">
                                      <p:cBhvr>
                                        <p:cTn id="8" dur="750" fill="hold"/>
                                        <p:tgtEl>
                                          <p:spTgt spid="33"/>
                                        </p:tgtEl>
                                        <p:attrNameLst>
                                          <p:attrName>ppt_h</p:attrName>
                                        </p:attrNameLst>
                                      </p:cBhvr>
                                      <p:tavLst>
                                        <p:tav tm="0">
                                          <p:val>
                                            <p:fltVal val="0"/>
                                          </p:val>
                                        </p:tav>
                                        <p:tav tm="100000">
                                          <p:val>
                                            <p:strVal val="#ppt_h"/>
                                          </p:val>
                                        </p:tav>
                                      </p:tavLst>
                                    </p:anim>
                                    <p:animEffect transition="in" filter="fade">
                                      <p:cBhvr>
                                        <p:cTn id="9" dur="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03583" y="861391"/>
            <a:ext cx="184731" cy="369332"/>
          </a:xfrm>
          <a:prstGeom prst="rect">
            <a:avLst/>
          </a:prstGeom>
          <a:noFill/>
        </p:spPr>
        <p:txBody>
          <a:bodyPr wrap="none" rtlCol="0">
            <a:spAutoFit/>
          </a:bodyPr>
          <a:lstStyle/>
          <a:p>
            <a:endParaRPr lang="en-US" dirty="0"/>
          </a:p>
        </p:txBody>
      </p:sp>
      <p:pic>
        <p:nvPicPr>
          <p:cNvPr id="25" name="Picture 24"/>
          <p:cNvPicPr>
            <a:picLocks noChangeAspect="1"/>
          </p:cNvPicPr>
          <p:nvPr/>
        </p:nvPicPr>
        <p:blipFill>
          <a:blip r:embed="rId3"/>
          <a:stretch>
            <a:fillRect/>
          </a:stretch>
        </p:blipFill>
        <p:spPr>
          <a:xfrm>
            <a:off x="144912" y="1378505"/>
            <a:ext cx="4421003" cy="4565095"/>
          </a:xfrm>
          <a:prstGeom prst="rect">
            <a:avLst/>
          </a:prstGeom>
        </p:spPr>
      </p:pic>
      <p:grpSp>
        <p:nvGrpSpPr>
          <p:cNvPr id="1326" name="Group 1325"/>
          <p:cNvGrpSpPr/>
          <p:nvPr/>
        </p:nvGrpSpPr>
        <p:grpSpPr>
          <a:xfrm>
            <a:off x="2895600" y="175757"/>
            <a:ext cx="5715000" cy="1957186"/>
            <a:chOff x="2745401" y="951338"/>
            <a:chExt cx="5715000" cy="1957186"/>
          </a:xfrm>
        </p:grpSpPr>
        <p:sp>
          <p:nvSpPr>
            <p:cNvPr id="2" name="Oval 1"/>
            <p:cNvSpPr/>
            <p:nvPr/>
          </p:nvSpPr>
          <p:spPr>
            <a:xfrm>
              <a:off x="2745401" y="2127192"/>
              <a:ext cx="543395" cy="23949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a:stCxn id="2" idx="0"/>
            </p:cNvCxnSpPr>
            <p:nvPr/>
          </p:nvCxnSpPr>
          <p:spPr>
            <a:xfrm flipV="1">
              <a:off x="3017099" y="1042900"/>
              <a:ext cx="3247707" cy="108429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6" idx="0"/>
            </p:cNvCxnSpPr>
            <p:nvPr/>
          </p:nvCxnSpPr>
          <p:spPr>
            <a:xfrm>
              <a:off x="2966379" y="2367633"/>
              <a:ext cx="3663021" cy="54089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4"/>
            <a:stretch>
              <a:fillRect/>
            </a:stretch>
          </p:blipFill>
          <p:spPr>
            <a:xfrm>
              <a:off x="5458583" y="951338"/>
              <a:ext cx="3001818" cy="1957186"/>
            </a:xfrm>
            <a:prstGeom prst="ellipse">
              <a:avLst/>
            </a:prstGeom>
            <a:ln w="38100">
              <a:solidFill>
                <a:srgbClr val="00B0F0"/>
              </a:solidFill>
            </a:ln>
          </p:spPr>
        </p:pic>
      </p:grpSp>
      <p:sp>
        <p:nvSpPr>
          <p:cNvPr id="3" name="Title 2"/>
          <p:cNvSpPr>
            <a:spLocks noGrp="1"/>
          </p:cNvSpPr>
          <p:nvPr>
            <p:ph type="title"/>
          </p:nvPr>
        </p:nvSpPr>
        <p:spPr/>
        <p:txBody>
          <a:bodyPr/>
          <a:lstStyle/>
          <a:p>
            <a:r>
              <a:rPr lang="en-US" sz="3800" dirty="0"/>
              <a:t>Lehman College</a:t>
            </a:r>
          </a:p>
        </p:txBody>
      </p:sp>
      <p:pic>
        <p:nvPicPr>
          <p:cNvPr id="18" name="Picture 17"/>
          <p:cNvPicPr>
            <a:picLocks noChangeAspect="1"/>
          </p:cNvPicPr>
          <p:nvPr/>
        </p:nvPicPr>
        <p:blipFill>
          <a:blip r:embed="rId5"/>
          <a:stretch>
            <a:fillRect/>
          </a:stretch>
        </p:blipFill>
        <p:spPr>
          <a:xfrm>
            <a:off x="5334000" y="2209800"/>
            <a:ext cx="3440230" cy="4611553"/>
          </a:xfrm>
          <a:prstGeom prst="rect">
            <a:avLst/>
          </a:prstGeom>
          <a:ln>
            <a:noFill/>
          </a:ln>
          <a:effectLst>
            <a:softEdge rad="112500"/>
          </a:effectLst>
        </p:spPr>
      </p:pic>
      <p:pic>
        <p:nvPicPr>
          <p:cNvPr id="61" name="Picture 60"/>
          <p:cNvPicPr>
            <a:picLocks noChangeAspect="1"/>
          </p:cNvPicPr>
          <p:nvPr/>
        </p:nvPicPr>
        <p:blipFill rotWithShape="1">
          <a:blip r:embed="rId6" cstate="print">
            <a:extLst>
              <a:ext uri="{28A0092B-C50C-407E-A947-70E740481C1C}">
                <a14:useLocalDpi xmlns:a14="http://schemas.microsoft.com/office/drawing/2010/main" val="0"/>
              </a:ext>
            </a:extLst>
          </a:blip>
          <a:srcRect l="4238"/>
          <a:stretch/>
        </p:blipFill>
        <p:spPr>
          <a:xfrm>
            <a:off x="1676400" y="4806317"/>
            <a:ext cx="3818402" cy="2051683"/>
          </a:xfrm>
          <a:prstGeom prst="rect">
            <a:avLst/>
          </a:prstGeom>
          <a:ln>
            <a:noFill/>
          </a:ln>
          <a:effectLst>
            <a:softEdge rad="112500"/>
          </a:effectLst>
        </p:spPr>
      </p:pic>
    </p:spTree>
    <p:extLst>
      <p:ext uri="{BB962C8B-B14F-4D97-AF65-F5344CB8AC3E}">
        <p14:creationId xmlns:p14="http://schemas.microsoft.com/office/powerpoint/2010/main" val="36588150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2"/>
          <a:stretch>
            <a:fillRect/>
          </a:stretch>
        </p:blipFill>
        <p:spPr>
          <a:xfrm>
            <a:off x="152400" y="1143000"/>
            <a:ext cx="8502796" cy="5410200"/>
          </a:xfrm>
          <a:prstGeom prst="rect">
            <a:avLst/>
          </a:prstGeom>
        </p:spPr>
      </p:pic>
      <p:sp>
        <p:nvSpPr>
          <p:cNvPr id="5" name="Title 1"/>
          <p:cNvSpPr>
            <a:spLocks noGrp="1"/>
          </p:cNvSpPr>
          <p:nvPr>
            <p:ph type="title"/>
          </p:nvPr>
        </p:nvSpPr>
        <p:spPr>
          <a:xfrm>
            <a:off x="457200" y="274638"/>
            <a:ext cx="7467600" cy="1143000"/>
          </a:xfrm>
        </p:spPr>
        <p:txBody>
          <a:bodyPr anchor="t">
            <a:normAutofit/>
          </a:bodyPr>
          <a:lstStyle/>
          <a:p>
            <a:r>
              <a:rPr lang="en-US" sz="4000" dirty="0"/>
              <a:t>Doctoral Program</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1149" y="140874"/>
            <a:ext cx="2154047" cy="925926"/>
          </a:xfrm>
          <a:prstGeom prst="rect">
            <a:avLst/>
          </a:prstGeom>
        </p:spPr>
      </p:pic>
      <p:sp>
        <p:nvSpPr>
          <p:cNvPr id="3" name="Rectangle 2">
            <a:extLst>
              <a:ext uri="{FF2B5EF4-FFF2-40B4-BE49-F238E27FC236}">
                <a16:creationId xmlns:a16="http://schemas.microsoft.com/office/drawing/2014/main" id="{42D3F3DE-8DDD-4B17-A839-D9CFCD2458AC}"/>
              </a:ext>
            </a:extLst>
          </p:cNvPr>
          <p:cNvSpPr/>
          <p:nvPr/>
        </p:nvSpPr>
        <p:spPr>
          <a:xfrm rot="1010961">
            <a:off x="5514561" y="4990365"/>
            <a:ext cx="457200" cy="262025"/>
          </a:xfrm>
          <a:prstGeom prst="rect">
            <a:avLst/>
          </a:prstGeom>
          <a:solidFill>
            <a:srgbClr val="273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E055BDC-F3A0-4561-A7BD-98C570DD4E47}"/>
              </a:ext>
            </a:extLst>
          </p:cNvPr>
          <p:cNvSpPr txBox="1"/>
          <p:nvPr/>
        </p:nvSpPr>
        <p:spPr>
          <a:xfrm rot="1038976">
            <a:off x="5362161" y="4936711"/>
            <a:ext cx="762000" cy="369332"/>
          </a:xfrm>
          <a:prstGeom prst="rect">
            <a:avLst/>
          </a:prstGeom>
          <a:noFill/>
        </p:spPr>
        <p:txBody>
          <a:bodyPr wrap="square">
            <a:spAutoFit/>
          </a:bodyPr>
          <a:lstStyle/>
          <a:p>
            <a:pPr algn="ctr"/>
            <a:r>
              <a:rPr lang="en-US" b="1" dirty="0">
                <a:solidFill>
                  <a:schemeClr val="bg1"/>
                </a:solidFill>
                <a:latin typeface="Arial" panose="020B0604020202020204" pitchFamily="34" charset="0"/>
                <a:cs typeface="Arial" panose="020B0604020202020204" pitchFamily="34" charset="0"/>
              </a:rPr>
              <a:t>$33k</a:t>
            </a:r>
          </a:p>
        </p:txBody>
      </p:sp>
      <p:sp>
        <p:nvSpPr>
          <p:cNvPr id="9" name="TextBox 8">
            <a:extLst>
              <a:ext uri="{FF2B5EF4-FFF2-40B4-BE49-F238E27FC236}">
                <a16:creationId xmlns:a16="http://schemas.microsoft.com/office/drawing/2014/main" id="{1FE190AD-5305-4F6C-9BA8-851464EE24F5}"/>
              </a:ext>
            </a:extLst>
          </p:cNvPr>
          <p:cNvSpPr txBox="1"/>
          <p:nvPr/>
        </p:nvSpPr>
        <p:spPr>
          <a:xfrm rot="1038976">
            <a:off x="5148483" y="5363531"/>
            <a:ext cx="762000" cy="338554"/>
          </a:xfrm>
          <a:prstGeom prst="rect">
            <a:avLst/>
          </a:prstGeom>
          <a:noFill/>
        </p:spPr>
        <p:txBody>
          <a:bodyPr wrap="square">
            <a:spAutoFit/>
          </a:bodyPr>
          <a:lstStyle/>
          <a:p>
            <a:pPr algn="ctr"/>
            <a:r>
              <a:rPr lang="en-US" sz="1600" b="1" dirty="0" err="1">
                <a:solidFill>
                  <a:schemeClr val="bg1"/>
                </a:solidFill>
                <a:latin typeface="Arial" panose="020B0604020202020204" pitchFamily="34" charset="0"/>
                <a:cs typeface="Arial" panose="020B0604020202020204" pitchFamily="34" charset="0"/>
              </a:rPr>
              <a:t>i</a:t>
            </a:r>
            <a:endParaRPr lang="en-US" sz="1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8249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3064" cy="1143000"/>
          </a:xfrm>
        </p:spPr>
        <p:txBody>
          <a:bodyPr/>
          <a:lstStyle/>
          <a:p>
            <a:r>
              <a:rPr lang="en-US" sz="3600" dirty="0"/>
              <a:t>Current Research Active Faculty</a:t>
            </a:r>
          </a:p>
        </p:txBody>
      </p:sp>
      <p:sp>
        <p:nvSpPr>
          <p:cNvPr id="37" name="TextBox 36"/>
          <p:cNvSpPr txBox="1"/>
          <p:nvPr/>
        </p:nvSpPr>
        <p:spPr>
          <a:xfrm>
            <a:off x="3998779" y="6036618"/>
            <a:ext cx="4688021" cy="646331"/>
          </a:xfrm>
          <a:prstGeom prst="rect">
            <a:avLst/>
          </a:prstGeom>
          <a:noFill/>
        </p:spPr>
        <p:txBody>
          <a:bodyPr wrap="square" rtlCol="0">
            <a:spAutoFit/>
          </a:bodyPr>
          <a:lstStyle/>
          <a:p>
            <a:r>
              <a:rPr lang="en-US" sz="3600" b="1" dirty="0">
                <a:solidFill>
                  <a:srgbClr val="73AC46"/>
                </a:solidFill>
                <a:latin typeface="Arial Nova Cond" panose="020F0502020204030204" pitchFamily="34" charset="0"/>
              </a:rPr>
              <a:t>Chemistry Department</a:t>
            </a:r>
          </a:p>
        </p:txBody>
      </p:sp>
      <p:pic>
        <p:nvPicPr>
          <p:cNvPr id="4" name="Picture 3">
            <a:extLst>
              <a:ext uri="{FF2B5EF4-FFF2-40B4-BE49-F238E27FC236}">
                <a16:creationId xmlns:a16="http://schemas.microsoft.com/office/drawing/2014/main" id="{00D2C369-5CA0-41CB-9F79-CCF6A6C34107}"/>
              </a:ext>
            </a:extLst>
          </p:cNvPr>
          <p:cNvPicPr>
            <a:picLocks noChangeAspect="1"/>
          </p:cNvPicPr>
          <p:nvPr/>
        </p:nvPicPr>
        <p:blipFill rotWithShape="1">
          <a:blip r:embed="rId3"/>
          <a:srcRect l="8333" t="11884" r="79751" b="41031"/>
          <a:stretch/>
        </p:blipFill>
        <p:spPr>
          <a:xfrm>
            <a:off x="152400" y="1364890"/>
            <a:ext cx="2819399" cy="4140500"/>
          </a:xfrm>
          <a:prstGeom prst="rect">
            <a:avLst/>
          </a:prstGeom>
        </p:spPr>
      </p:pic>
      <p:pic>
        <p:nvPicPr>
          <p:cNvPr id="5" name="Picture 4">
            <a:extLst>
              <a:ext uri="{FF2B5EF4-FFF2-40B4-BE49-F238E27FC236}">
                <a16:creationId xmlns:a16="http://schemas.microsoft.com/office/drawing/2014/main" id="{48C7CD89-AC80-4E20-989F-F77E46FDF545}"/>
              </a:ext>
            </a:extLst>
          </p:cNvPr>
          <p:cNvPicPr>
            <a:picLocks noChangeAspect="1"/>
          </p:cNvPicPr>
          <p:nvPr/>
        </p:nvPicPr>
        <p:blipFill rotWithShape="1">
          <a:blip r:embed="rId4"/>
          <a:srcRect l="20414" t="20853" r="69167" b="29074"/>
          <a:stretch/>
        </p:blipFill>
        <p:spPr>
          <a:xfrm>
            <a:off x="3276599" y="1216455"/>
            <a:ext cx="2465127" cy="4403235"/>
          </a:xfrm>
          <a:prstGeom prst="rect">
            <a:avLst/>
          </a:prstGeom>
        </p:spPr>
      </p:pic>
      <p:pic>
        <p:nvPicPr>
          <p:cNvPr id="6" name="Picture 5">
            <a:extLst>
              <a:ext uri="{FF2B5EF4-FFF2-40B4-BE49-F238E27FC236}">
                <a16:creationId xmlns:a16="http://schemas.microsoft.com/office/drawing/2014/main" id="{17B9FF79-E740-44E1-ABB4-452E6B521D6F}"/>
              </a:ext>
            </a:extLst>
          </p:cNvPr>
          <p:cNvPicPr>
            <a:picLocks noChangeAspect="1"/>
          </p:cNvPicPr>
          <p:nvPr/>
        </p:nvPicPr>
        <p:blipFill rotWithShape="1">
          <a:blip r:embed="rId5"/>
          <a:srcRect l="30833" t="15108" r="58217" b="70161"/>
          <a:stretch/>
        </p:blipFill>
        <p:spPr>
          <a:xfrm>
            <a:off x="5970325" y="1364890"/>
            <a:ext cx="2590800" cy="1295400"/>
          </a:xfrm>
          <a:prstGeom prst="rect">
            <a:avLst/>
          </a:prstGeom>
        </p:spPr>
      </p:pic>
      <p:pic>
        <p:nvPicPr>
          <p:cNvPr id="16" name="Picture 15">
            <a:extLst>
              <a:ext uri="{FF2B5EF4-FFF2-40B4-BE49-F238E27FC236}">
                <a16:creationId xmlns:a16="http://schemas.microsoft.com/office/drawing/2014/main" id="{D9881AFB-FA3C-47C3-A0B2-79F04C6916C5}"/>
              </a:ext>
            </a:extLst>
          </p:cNvPr>
          <p:cNvPicPr>
            <a:picLocks noChangeAspect="1"/>
          </p:cNvPicPr>
          <p:nvPr/>
        </p:nvPicPr>
        <p:blipFill rotWithShape="1">
          <a:blip r:embed="rId5"/>
          <a:srcRect l="30833" t="48904" r="57895" b="37524"/>
          <a:stretch/>
        </p:blipFill>
        <p:spPr>
          <a:xfrm>
            <a:off x="5932225" y="2800290"/>
            <a:ext cx="2667000" cy="1193501"/>
          </a:xfrm>
          <a:prstGeom prst="rect">
            <a:avLst/>
          </a:prstGeom>
        </p:spPr>
      </p:pic>
      <p:pic>
        <p:nvPicPr>
          <p:cNvPr id="10" name="Picture 9" descr="A person smiling for the camera&#10;&#10;Description automatically generated with medium confidence">
            <a:extLst>
              <a:ext uri="{FF2B5EF4-FFF2-40B4-BE49-F238E27FC236}">
                <a16:creationId xmlns:a16="http://schemas.microsoft.com/office/drawing/2014/main" id="{DEE4B768-80FE-48FF-AFF4-952D617F7E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1200" y="4375902"/>
            <a:ext cx="1129488" cy="1129488"/>
          </a:xfrm>
          <a:prstGeom prst="rect">
            <a:avLst/>
          </a:prstGeom>
        </p:spPr>
      </p:pic>
      <p:sp>
        <p:nvSpPr>
          <p:cNvPr id="14" name="TextBox 13">
            <a:extLst>
              <a:ext uri="{FF2B5EF4-FFF2-40B4-BE49-F238E27FC236}">
                <a16:creationId xmlns:a16="http://schemas.microsoft.com/office/drawing/2014/main" id="{6D148932-1133-424C-897E-7025AEA634C8}"/>
              </a:ext>
            </a:extLst>
          </p:cNvPr>
          <p:cNvSpPr txBox="1"/>
          <p:nvPr/>
        </p:nvSpPr>
        <p:spPr>
          <a:xfrm>
            <a:off x="6906465" y="4400490"/>
            <a:ext cx="2023757" cy="646331"/>
          </a:xfrm>
          <a:prstGeom prst="rect">
            <a:avLst/>
          </a:prstGeom>
          <a:noFill/>
        </p:spPr>
        <p:txBody>
          <a:bodyPr wrap="square" rtlCol="0">
            <a:spAutoFit/>
          </a:bodyPr>
          <a:lstStyle/>
          <a:p>
            <a:r>
              <a:rPr lang="en-US" sz="1400" b="1" dirty="0" err="1">
                <a:solidFill>
                  <a:srgbClr val="0062A4"/>
                </a:solidFill>
                <a:latin typeface="Arial" panose="020B0604020202020204" pitchFamily="34" charset="0"/>
                <a:cs typeface="Arial" panose="020B0604020202020204" pitchFamily="34" charset="0"/>
              </a:rPr>
              <a:t>Yuemei</a:t>
            </a:r>
            <a:r>
              <a:rPr lang="en-US" sz="1400" b="1" dirty="0">
                <a:solidFill>
                  <a:srgbClr val="0062A4"/>
                </a:solidFill>
                <a:latin typeface="Arial" panose="020B0604020202020204" pitchFamily="34" charset="0"/>
                <a:cs typeface="Arial" panose="020B0604020202020204" pitchFamily="34" charset="0"/>
              </a:rPr>
              <a:t> Ye</a:t>
            </a:r>
          </a:p>
          <a:p>
            <a:r>
              <a:rPr lang="en-US" sz="1100" dirty="0">
                <a:latin typeface="Arial" panose="020B0604020202020204" pitchFamily="34" charset="0"/>
                <a:cs typeface="Arial" panose="020B0604020202020204" pitchFamily="34" charset="0"/>
              </a:rPr>
              <a:t>New hire starting Fall 2023</a:t>
            </a:r>
          </a:p>
          <a:p>
            <a:r>
              <a:rPr lang="en-US" sz="1100" dirty="0">
                <a:latin typeface="Arial" panose="020B0604020202020204" pitchFamily="34" charset="0"/>
                <a:cs typeface="Arial" panose="020B0604020202020204" pitchFamily="34" charset="0"/>
              </a:rPr>
              <a:t>Environmental Chemistry</a:t>
            </a:r>
          </a:p>
        </p:txBody>
      </p:sp>
      <p:pic>
        <p:nvPicPr>
          <p:cNvPr id="3" name="Picture 2" descr="http://www.lehman.cuny.edu/2014-redesign-images/template-assets/lehman-logo.png">
            <a:extLst>
              <a:ext uri="{FF2B5EF4-FFF2-40B4-BE49-F238E27FC236}">
                <a16:creationId xmlns:a16="http://schemas.microsoft.com/office/drawing/2014/main" id="{EC5AA0D2-41AF-649F-8D94-D1262E5F1B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5736887"/>
            <a:ext cx="3276600" cy="946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128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am I?</a:t>
            </a:r>
          </a:p>
        </p:txBody>
      </p:sp>
      <p:grpSp>
        <p:nvGrpSpPr>
          <p:cNvPr id="32" name="Group 31"/>
          <p:cNvGrpSpPr/>
          <p:nvPr/>
        </p:nvGrpSpPr>
        <p:grpSpPr>
          <a:xfrm>
            <a:off x="192023" y="1143000"/>
            <a:ext cx="8467344" cy="2483804"/>
            <a:chOff x="192023" y="1143000"/>
            <a:chExt cx="8467344" cy="2483804"/>
          </a:xfrm>
        </p:grpSpPr>
        <p:grpSp>
          <p:nvGrpSpPr>
            <p:cNvPr id="33" name="Group 32"/>
            <p:cNvGrpSpPr/>
            <p:nvPr/>
          </p:nvGrpSpPr>
          <p:grpSpPr>
            <a:xfrm>
              <a:off x="192023" y="2377441"/>
              <a:ext cx="8467344" cy="1249363"/>
              <a:chOff x="192023" y="1158241"/>
              <a:chExt cx="8467344" cy="1249363"/>
            </a:xfrm>
          </p:grpSpPr>
          <p:sp>
            <p:nvSpPr>
              <p:cNvPr id="35" name="Rectangle 3"/>
              <p:cNvSpPr txBox="1">
                <a:spLocks noChangeArrowheads="1"/>
              </p:cNvSpPr>
              <p:nvPr/>
            </p:nvSpPr>
            <p:spPr>
              <a:xfrm>
                <a:off x="192023" y="1158241"/>
                <a:ext cx="8467344" cy="690346"/>
              </a:xfrm>
              <a:prstGeom prst="rect">
                <a:avLst/>
              </a:prstGeom>
              <a:solidFill>
                <a:schemeClr val="accent1"/>
              </a:solidFill>
              <a:ln w="38100" cmpd="sng">
                <a:solidFill>
                  <a:schemeClr val="accent1"/>
                </a:solidFill>
              </a:ln>
            </p:spPr>
            <p:txBody>
              <a:bodyPr vert="horz" lIns="91440" tIns="45720" rIns="91440" bIns="45720" rtlCol="0">
                <a:noAutofit/>
              </a:bodyPr>
              <a:lstStyle/>
              <a:p>
                <a:pPr marL="0" marR="0" lvl="0" indent="0" algn="ctr" defTabSz="457200" eaLnBrk="1" fontAlgn="auto" latinLnBrk="0" hangingPunct="1">
                  <a:lnSpc>
                    <a:spcPct val="100000"/>
                  </a:lnSpc>
                  <a:spcBef>
                    <a:spcPct val="2000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ea typeface="ＭＳ Ｐゴシック" charset="0"/>
                  </a:rPr>
                  <a:t>Melissa</a:t>
                </a:r>
                <a:r>
                  <a:rPr kumimoji="0" lang="en-US" sz="3600" b="1" i="0" u="none" strike="noStrike" kern="0" cap="none" spc="0" normalizeH="0" baseline="0" noProof="0" dirty="0">
                    <a:ln>
                      <a:noFill/>
                    </a:ln>
                    <a:solidFill>
                      <a:prstClr val="white"/>
                    </a:solidFill>
                    <a:effectLst/>
                    <a:uLnTx/>
                    <a:uFillTx/>
                    <a:ea typeface="ＭＳ Ｐゴシック" charset="0"/>
                  </a:rPr>
                  <a:t> Deri, PhD</a:t>
                </a:r>
              </a:p>
              <a:p>
                <a:pPr marL="0" marR="0" lvl="0" indent="0" algn="ctr" defTabSz="457200" eaLnBrk="1" fontAlgn="auto" latinLnBrk="0" hangingPunct="1">
                  <a:lnSpc>
                    <a:spcPct val="100000"/>
                  </a:lnSpc>
                  <a:spcBef>
                    <a:spcPct val="20000"/>
                  </a:spcBef>
                  <a:spcAft>
                    <a:spcPts val="0"/>
                  </a:spcAft>
                  <a:buClrTx/>
                  <a:buSzTx/>
                  <a:buFontTx/>
                  <a:buNone/>
                  <a:tabLst/>
                  <a:defRPr/>
                </a:pPr>
                <a:endParaRPr kumimoji="0" lang="en-US" sz="3600" b="1" i="0" u="none" strike="noStrike" kern="0" cap="none" spc="0" normalizeH="0" baseline="0" noProof="0" dirty="0">
                  <a:ln>
                    <a:noFill/>
                  </a:ln>
                  <a:solidFill>
                    <a:prstClr val="white"/>
                  </a:solidFill>
                  <a:effectLst/>
                  <a:uLnTx/>
                  <a:uFillTx/>
                  <a:ea typeface="ＭＳ Ｐゴシック" charset="0"/>
                </a:endParaRPr>
              </a:p>
            </p:txBody>
          </p:sp>
          <p:sp>
            <p:nvSpPr>
              <p:cNvPr id="36" name="Rectangle 3"/>
              <p:cNvSpPr txBox="1">
                <a:spLocks noChangeArrowheads="1"/>
              </p:cNvSpPr>
              <p:nvPr/>
            </p:nvSpPr>
            <p:spPr>
              <a:xfrm>
                <a:off x="192023" y="1828800"/>
                <a:ext cx="8467344" cy="578804"/>
              </a:xfrm>
              <a:prstGeom prst="rect">
                <a:avLst/>
              </a:prstGeom>
              <a:solidFill>
                <a:sysClr val="window" lastClr="FFFFFF"/>
              </a:solidFill>
              <a:ln w="38100" cmpd="sng">
                <a:solidFill>
                  <a:schemeClr val="accent1"/>
                </a:solidFill>
              </a:ln>
            </p:spPr>
            <p:txBody>
              <a:bodyPr vert="horz" lIns="91440" tIns="45720" rIns="91440" bIns="45720" rtlCol="0" anchor="ctr">
                <a:noAutofit/>
              </a:bodyPr>
              <a:lstStyle/>
              <a:p>
                <a:pPr marL="0" marR="0" lvl="0" indent="0" algn="ctr" defTabSz="457200" eaLnBrk="1" fontAlgn="auto" latinLnBrk="0" hangingPunct="1">
                  <a:lnSpc>
                    <a:spcPct val="100000"/>
                  </a:lnSpc>
                  <a:spcBef>
                    <a:spcPct val="2000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rPr>
                  <a:t>Assistant Professor of Chemistry</a:t>
                </a:r>
              </a:p>
            </p:txBody>
          </p:sp>
        </p:grpSp>
        <p:pic>
          <p:nvPicPr>
            <p:cNvPr id="34" name="Picture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0480" y="1143000"/>
              <a:ext cx="1366963" cy="1175588"/>
            </a:xfrm>
            <a:prstGeom prst="rect">
              <a:avLst/>
            </a:prstGeom>
          </p:spPr>
        </p:pic>
      </p:grpSp>
      <p:grpSp>
        <p:nvGrpSpPr>
          <p:cNvPr id="40" name="Group 39"/>
          <p:cNvGrpSpPr/>
          <p:nvPr/>
        </p:nvGrpSpPr>
        <p:grpSpPr>
          <a:xfrm>
            <a:off x="3840480" y="4277243"/>
            <a:ext cx="4818885" cy="1742557"/>
            <a:chOff x="223249" y="1219200"/>
            <a:chExt cx="8697503" cy="1676400"/>
          </a:xfrm>
        </p:grpSpPr>
        <p:sp>
          <p:nvSpPr>
            <p:cNvPr id="41" name="Rectangle 3"/>
            <p:cNvSpPr txBox="1">
              <a:spLocks noChangeArrowheads="1"/>
            </p:cNvSpPr>
            <p:nvPr/>
          </p:nvSpPr>
          <p:spPr>
            <a:xfrm>
              <a:off x="226487" y="1219200"/>
              <a:ext cx="8691027" cy="661517"/>
            </a:xfrm>
            <a:prstGeom prst="rect">
              <a:avLst/>
            </a:prstGeom>
            <a:solidFill>
              <a:schemeClr val="accent5"/>
            </a:solidFill>
            <a:ln w="38100" cmpd="sng">
              <a:solidFill>
                <a:schemeClr val="accent5"/>
              </a:solidFill>
            </a:ln>
          </p:spPr>
          <p:txBody>
            <a:bodyPr vert="horz" lIns="91440" tIns="45720" rIns="91440" bIns="45720" rtlCol="0" anchor="ctr">
              <a:noAutofit/>
            </a:bodyPr>
            <a:lstStyle/>
            <a:p>
              <a:pPr marL="0" marR="0" lvl="0" indent="0" algn="ctr" defTabSz="457200" eaLnBrk="1" fontAlgn="auto" latinLnBrk="0" hangingPunct="1">
                <a:lnSpc>
                  <a:spcPct val="100000"/>
                </a:lnSpc>
                <a:spcBef>
                  <a:spcPct val="2000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ea typeface="ＭＳ Ｐゴシック" charset="0"/>
                </a:rPr>
                <a:t>BNL NCSS Site Director</a:t>
              </a:r>
            </a:p>
          </p:txBody>
        </p:sp>
        <p:sp>
          <p:nvSpPr>
            <p:cNvPr id="42" name="Rectangle 3"/>
            <p:cNvSpPr txBox="1">
              <a:spLocks noChangeArrowheads="1"/>
            </p:cNvSpPr>
            <p:nvPr/>
          </p:nvSpPr>
          <p:spPr>
            <a:xfrm>
              <a:off x="223249" y="1880718"/>
              <a:ext cx="8697503" cy="1014882"/>
            </a:xfrm>
            <a:prstGeom prst="rect">
              <a:avLst/>
            </a:prstGeom>
            <a:solidFill>
              <a:sysClr val="window" lastClr="FFFFFF"/>
            </a:solidFill>
            <a:ln w="38100" cmpd="sng">
              <a:solidFill>
                <a:schemeClr val="accent5"/>
              </a:solidFill>
            </a:ln>
          </p:spPr>
          <p:txBody>
            <a:bodyPr vert="horz" lIns="91440" tIns="45720" rIns="91440" bIns="45720" rtlCol="0" anchor="ctr">
              <a:noAutofit/>
            </a:bodyPr>
            <a:lstStyle/>
            <a:p>
              <a:pPr marL="0" marR="0" lvl="0" indent="0" algn="ctr" defTabSz="457200" eaLnBrk="1" fontAlgn="auto" latinLnBrk="0" hangingPunct="1">
                <a:lnSpc>
                  <a:spcPct val="100000"/>
                </a:lnSpc>
                <a:spcBef>
                  <a:spcPct val="20000"/>
                </a:spcBef>
                <a:spcAft>
                  <a:spcPts val="0"/>
                </a:spcAft>
                <a:buClrTx/>
                <a:buSzTx/>
                <a:buFontTx/>
                <a:buNone/>
                <a:tabLst/>
                <a:defRPr/>
              </a:pPr>
              <a:r>
                <a:rPr lang="en-US" sz="2800" b="1" kern="0" dirty="0">
                  <a:solidFill>
                    <a:prstClr val="black"/>
                  </a:solidFill>
                </a:rPr>
                <a:t>Nuclear Chemistry Summer School</a:t>
              </a:r>
              <a:endParaRPr kumimoji="0" lang="en-US" sz="2400" b="1" i="0" u="none" strike="noStrike" kern="0" cap="none" spc="0" normalizeH="0" baseline="0" noProof="0" dirty="0">
                <a:ln>
                  <a:noFill/>
                </a:ln>
                <a:solidFill>
                  <a:prstClr val="black"/>
                </a:solidFill>
                <a:effectLst/>
                <a:uLnTx/>
                <a:uFillTx/>
              </a:endParaRPr>
            </a:p>
          </p:txBody>
        </p:sp>
      </p:grpSp>
      <p:sp>
        <p:nvSpPr>
          <p:cNvPr id="43" name="Flowchart: Document 42"/>
          <p:cNvSpPr/>
          <p:nvPr/>
        </p:nvSpPr>
        <p:spPr>
          <a:xfrm flipH="1">
            <a:off x="5257800" y="1143001"/>
            <a:ext cx="3429000" cy="1524000"/>
          </a:xfrm>
          <a:prstGeom prst="flowChartDocument">
            <a:avLst/>
          </a:prstGeom>
          <a:solidFill>
            <a:schemeClr val="accent3"/>
          </a:solidFill>
          <a:ln w="38100" cmpd="sng">
            <a:noFill/>
          </a:ln>
        </p:spPr>
        <p:txBody>
          <a:bodyPr wrap="square" lIns="182880">
            <a:noAutofit/>
          </a:bodyPr>
          <a:lstStyle/>
          <a:p>
            <a:pPr defTabSz="457200"/>
            <a:r>
              <a:rPr lang="en-US" sz="2300" b="1" dirty="0">
                <a:solidFill>
                  <a:prstClr val="white"/>
                </a:solidFill>
              </a:rPr>
              <a:t>Chemical Education Pedagogy</a:t>
            </a:r>
          </a:p>
        </p:txBody>
      </p:sp>
      <p:sp>
        <p:nvSpPr>
          <p:cNvPr id="44" name="Flowchart: Document 43"/>
          <p:cNvSpPr/>
          <p:nvPr/>
        </p:nvSpPr>
        <p:spPr>
          <a:xfrm>
            <a:off x="173736" y="1143001"/>
            <a:ext cx="3611880" cy="1524000"/>
          </a:xfrm>
          <a:prstGeom prst="flowChartDocument">
            <a:avLst/>
          </a:prstGeom>
          <a:solidFill>
            <a:schemeClr val="accent2"/>
          </a:solidFill>
          <a:ln w="38100" cmpd="sng">
            <a:noFill/>
          </a:ln>
        </p:spPr>
        <p:txBody>
          <a:bodyPr wrap="square" rIns="182880">
            <a:noAutofit/>
          </a:bodyPr>
          <a:lstStyle/>
          <a:p>
            <a:pPr algn="r" defTabSz="457200"/>
            <a:r>
              <a:rPr lang="en-US" sz="2300" b="1" dirty="0">
                <a:solidFill>
                  <a:prstClr val="white"/>
                </a:solidFill>
              </a:rPr>
              <a:t>Radiopharmaceutical </a:t>
            </a:r>
          </a:p>
          <a:p>
            <a:pPr algn="r" defTabSz="457200"/>
            <a:r>
              <a:rPr lang="en-US" sz="2300" b="1" dirty="0">
                <a:solidFill>
                  <a:prstClr val="white"/>
                </a:solidFill>
              </a:rPr>
              <a:t>Drug Design</a:t>
            </a:r>
          </a:p>
        </p:txBody>
      </p:sp>
      <p:grpSp>
        <p:nvGrpSpPr>
          <p:cNvPr id="45" name="Group 44"/>
          <p:cNvGrpSpPr/>
          <p:nvPr/>
        </p:nvGrpSpPr>
        <p:grpSpPr>
          <a:xfrm>
            <a:off x="7162800" y="1730794"/>
            <a:ext cx="1371600" cy="1099274"/>
            <a:chOff x="7315200" y="1717774"/>
            <a:chExt cx="1252979" cy="959894"/>
          </a:xfrm>
        </p:grpSpPr>
        <p:pic>
          <p:nvPicPr>
            <p:cNvPr id="46" name="Picture 5" descr="Image result for brain clipart f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717774"/>
              <a:ext cx="1252979" cy="949226"/>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p:cNvGrpSpPr/>
            <p:nvPr/>
          </p:nvGrpSpPr>
          <p:grpSpPr>
            <a:xfrm>
              <a:off x="7391400" y="2057400"/>
              <a:ext cx="620268" cy="620268"/>
              <a:chOff x="7391400" y="2057400"/>
              <a:chExt cx="620268" cy="620268"/>
            </a:xfrm>
          </p:grpSpPr>
          <p:grpSp>
            <p:nvGrpSpPr>
              <p:cNvPr id="48" name="Group 47"/>
              <p:cNvGrpSpPr/>
              <p:nvPr/>
            </p:nvGrpSpPr>
            <p:grpSpPr>
              <a:xfrm>
                <a:off x="7391400" y="2057400"/>
                <a:ext cx="620268" cy="620268"/>
                <a:chOff x="2552700" y="990600"/>
                <a:chExt cx="5334000" cy="5334000"/>
              </a:xfrm>
            </p:grpSpPr>
            <p:sp>
              <p:nvSpPr>
                <p:cNvPr id="53" name="Oval 52"/>
                <p:cNvSpPr/>
                <p:nvPr/>
              </p:nvSpPr>
              <p:spPr>
                <a:xfrm>
                  <a:off x="4495800" y="990600"/>
                  <a:ext cx="1447800" cy="5334000"/>
                </a:xfrm>
                <a:prstGeom prst="ellipse">
                  <a:avLst/>
                </a:prstGeom>
                <a:noFill/>
                <a:ln w="38100" cap="flat" cmpd="sng" algn="ctr">
                  <a:solidFill>
                    <a:srgbClr val="1F497D">
                      <a:lumMod val="75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a typeface="+mn-ea"/>
                    <a:cs typeface="+mn-cs"/>
                  </a:endParaRPr>
                </a:p>
              </p:txBody>
            </p:sp>
            <p:sp>
              <p:nvSpPr>
                <p:cNvPr id="54" name="Oval 53"/>
                <p:cNvSpPr/>
                <p:nvPr/>
              </p:nvSpPr>
              <p:spPr>
                <a:xfrm rot="3600000">
                  <a:off x="4495800" y="990600"/>
                  <a:ext cx="1447800" cy="5334000"/>
                </a:xfrm>
                <a:prstGeom prst="ellipse">
                  <a:avLst/>
                </a:prstGeom>
                <a:noFill/>
                <a:ln w="38100" cap="flat" cmpd="sng" algn="ctr">
                  <a:solidFill>
                    <a:srgbClr val="1F497D">
                      <a:lumMod val="75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a typeface="+mn-ea"/>
                    <a:cs typeface="+mn-cs"/>
                  </a:endParaRPr>
                </a:p>
              </p:txBody>
            </p:sp>
            <p:sp>
              <p:nvSpPr>
                <p:cNvPr id="55" name="Oval 54"/>
                <p:cNvSpPr/>
                <p:nvPr/>
              </p:nvSpPr>
              <p:spPr>
                <a:xfrm rot="18000000" flipH="1">
                  <a:off x="4495800" y="990600"/>
                  <a:ext cx="1447800" cy="5334000"/>
                </a:xfrm>
                <a:prstGeom prst="ellipse">
                  <a:avLst/>
                </a:prstGeom>
                <a:noFill/>
                <a:ln w="38100" cap="flat" cmpd="sng" algn="ctr">
                  <a:solidFill>
                    <a:srgbClr val="1F497D">
                      <a:lumMod val="75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a typeface="+mn-ea"/>
                    <a:cs typeface="+mn-cs"/>
                  </a:endParaRPr>
                </a:p>
              </p:txBody>
            </p:sp>
          </p:grpSp>
          <p:sp>
            <p:nvSpPr>
              <p:cNvPr id="49" name="Oval 48"/>
              <p:cNvSpPr/>
              <p:nvPr/>
            </p:nvSpPr>
            <p:spPr>
              <a:xfrm>
                <a:off x="7833360" y="2148840"/>
                <a:ext cx="91440" cy="91440"/>
              </a:xfrm>
              <a:prstGeom prst="ellipse">
                <a:avLst/>
              </a:prstGeom>
              <a:solidFill>
                <a:srgbClr val="C00000"/>
              </a:solidFill>
              <a:ln w="9525" cap="flat" cmpd="sng" algn="ctr">
                <a:noFill/>
                <a:prstDash val="solid"/>
              </a:ln>
              <a:effectLst>
                <a:innerShdw blurRad="63500" dist="50800" dir="2700000">
                  <a:prstClr val="black">
                    <a:alpha val="50000"/>
                  </a:prst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a typeface="+mn-ea"/>
                  <a:cs typeface="+mn-cs"/>
                </a:endParaRPr>
              </a:p>
            </p:txBody>
          </p:sp>
          <p:sp>
            <p:nvSpPr>
              <p:cNvPr id="50" name="Oval 49"/>
              <p:cNvSpPr/>
              <p:nvPr/>
            </p:nvSpPr>
            <p:spPr>
              <a:xfrm>
                <a:off x="7708392" y="2569464"/>
                <a:ext cx="91440" cy="91440"/>
              </a:xfrm>
              <a:prstGeom prst="ellipse">
                <a:avLst/>
              </a:prstGeom>
              <a:solidFill>
                <a:srgbClr val="C00000"/>
              </a:solidFill>
              <a:ln w="9525" cap="flat" cmpd="sng" algn="ctr">
                <a:noFill/>
                <a:prstDash val="solid"/>
              </a:ln>
              <a:effectLst>
                <a:innerShdw blurRad="63500" dist="50800" dir="2700000">
                  <a:prstClr val="black">
                    <a:alpha val="50000"/>
                  </a:prst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a typeface="+mn-ea"/>
                  <a:cs typeface="+mn-cs"/>
                </a:endParaRPr>
              </a:p>
            </p:txBody>
          </p:sp>
          <p:sp>
            <p:nvSpPr>
              <p:cNvPr id="51" name="Oval 50"/>
              <p:cNvSpPr/>
              <p:nvPr/>
            </p:nvSpPr>
            <p:spPr>
              <a:xfrm>
                <a:off x="7443216" y="2258568"/>
                <a:ext cx="91440" cy="91440"/>
              </a:xfrm>
              <a:prstGeom prst="ellipse">
                <a:avLst/>
              </a:prstGeom>
              <a:solidFill>
                <a:srgbClr val="C00000"/>
              </a:solidFill>
              <a:ln w="9525" cap="flat" cmpd="sng" algn="ctr">
                <a:noFill/>
                <a:prstDash val="solid"/>
              </a:ln>
              <a:effectLst>
                <a:innerShdw blurRad="63500" dist="50800" dir="2700000">
                  <a:prstClr val="black">
                    <a:alpha val="50000"/>
                  </a:prst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a typeface="+mn-ea"/>
                  <a:cs typeface="+mn-cs"/>
                </a:endParaRPr>
              </a:p>
            </p:txBody>
          </p:sp>
          <p:sp>
            <p:nvSpPr>
              <p:cNvPr id="52" name="Oval 51"/>
              <p:cNvSpPr/>
              <p:nvPr/>
            </p:nvSpPr>
            <p:spPr>
              <a:xfrm>
                <a:off x="7655814" y="2321814"/>
                <a:ext cx="91440" cy="91440"/>
              </a:xfrm>
              <a:prstGeom prst="ellipse">
                <a:avLst/>
              </a:prstGeom>
              <a:solidFill>
                <a:srgbClr val="FFC000"/>
              </a:solidFill>
              <a:ln w="9525" cap="flat" cmpd="sng" algn="ctr">
                <a:noFill/>
                <a:prstDash val="solid"/>
              </a:ln>
              <a:effectLst/>
              <a:scene3d>
                <a:camera prst="orthographicFront"/>
                <a:lightRig rig="threePt" dir="t"/>
              </a:scene3d>
              <a:sp3d>
                <a:bevelT/>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a typeface="+mn-ea"/>
                  <a:cs typeface="+mn-cs"/>
                </a:endParaRPr>
              </a:p>
            </p:txBody>
          </p:sp>
        </p:grpSp>
      </p:grpSp>
      <p:grpSp>
        <p:nvGrpSpPr>
          <p:cNvPr id="56" name="Group 55"/>
          <p:cNvGrpSpPr/>
          <p:nvPr/>
        </p:nvGrpSpPr>
        <p:grpSpPr>
          <a:xfrm>
            <a:off x="304800" y="1676400"/>
            <a:ext cx="1563778" cy="1456935"/>
            <a:chOff x="304800" y="1586848"/>
            <a:chExt cx="1563778" cy="1456935"/>
          </a:xfrm>
        </p:grpSpPr>
        <p:pic>
          <p:nvPicPr>
            <p:cNvPr id="57" name="Picture 2" descr="D:\Users\Missy\Pictures\Radiation Symbol.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256" b="96201" l="3071" r="100000">
                          <a14:backgroundMark x1="89453" y1="6784" x2="98531" y2="20081"/>
                          <a14:backgroundMark x1="95327" y1="71099" x2="90387" y2="75305"/>
                          <a14:backgroundMark x1="92790" y1="72863" x2="75567" y2="99593"/>
                          <a14:backgroundMark x1="83712" y1="85346" x2="96929" y2="99593"/>
                          <a14:backgroundMark x1="93591" y1="75305" x2="99332" y2="77883"/>
                        </a14:backgroundRemoval>
                      </a14:imgEffect>
                    </a14:imgLayer>
                  </a14:imgProps>
                </a:ext>
                <a:ext uri="{28A0092B-C50C-407E-A947-70E740481C1C}">
                  <a14:useLocalDpi xmlns:a14="http://schemas.microsoft.com/office/drawing/2010/main" val="0"/>
                </a:ext>
              </a:extLst>
            </a:blip>
            <a:srcRect/>
            <a:stretch>
              <a:fillRect/>
            </a:stretch>
          </p:blipFill>
          <p:spPr bwMode="auto">
            <a:xfrm>
              <a:off x="304800" y="1586848"/>
              <a:ext cx="1143000" cy="112468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5" descr="Image result for syringe clipart fre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rot="846061" flipV="1">
              <a:off x="627418" y="1886356"/>
              <a:ext cx="1241160" cy="11574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E835FDDD-ED88-D9D6-7FD5-B7EEEFD78CF3}"/>
              </a:ext>
            </a:extLst>
          </p:cNvPr>
          <p:cNvGrpSpPr/>
          <p:nvPr/>
        </p:nvGrpSpPr>
        <p:grpSpPr>
          <a:xfrm>
            <a:off x="207779" y="3886200"/>
            <a:ext cx="3618786" cy="2515635"/>
            <a:chOff x="7223372" y="4484050"/>
            <a:chExt cx="1448656" cy="1007048"/>
          </a:xfrm>
        </p:grpSpPr>
        <p:pic>
          <p:nvPicPr>
            <p:cNvPr id="4" name="Picture 3" descr="A picture containing text, sign, clock&#10;&#10;Description automatically generated">
              <a:extLst>
                <a:ext uri="{FF2B5EF4-FFF2-40B4-BE49-F238E27FC236}">
                  <a16:creationId xmlns:a16="http://schemas.microsoft.com/office/drawing/2014/main" id="{82FA5148-FE71-02C9-BA44-8582F94DE13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 r="-3849" b="-2466"/>
            <a:stretch/>
          </p:blipFill>
          <p:spPr>
            <a:xfrm>
              <a:off x="7223372" y="4484050"/>
              <a:ext cx="1448656" cy="240608"/>
            </a:xfrm>
            <a:prstGeom prst="rect">
              <a:avLst/>
            </a:prstGeom>
          </p:spPr>
        </p:pic>
        <p:grpSp>
          <p:nvGrpSpPr>
            <p:cNvPr id="5" name="Group 4">
              <a:extLst>
                <a:ext uri="{FF2B5EF4-FFF2-40B4-BE49-F238E27FC236}">
                  <a16:creationId xmlns:a16="http://schemas.microsoft.com/office/drawing/2014/main" id="{4D4D895D-6CA0-E4E2-2A83-6C8A3CBAC360}"/>
                </a:ext>
              </a:extLst>
            </p:cNvPr>
            <p:cNvGrpSpPr/>
            <p:nvPr/>
          </p:nvGrpSpPr>
          <p:grpSpPr>
            <a:xfrm>
              <a:off x="7231708" y="4775674"/>
              <a:ext cx="1408474" cy="715424"/>
              <a:chOff x="7231708" y="4775674"/>
              <a:chExt cx="1408474" cy="715424"/>
            </a:xfrm>
          </p:grpSpPr>
          <p:pic>
            <p:nvPicPr>
              <p:cNvPr id="6" name="Picture 5" descr="A picture containing text, clipart&#10;&#10;Description automatically generated">
                <a:extLst>
                  <a:ext uri="{FF2B5EF4-FFF2-40B4-BE49-F238E27FC236}">
                    <a16:creationId xmlns:a16="http://schemas.microsoft.com/office/drawing/2014/main" id="{D3B49827-95AC-5581-9EED-FBED6D426700}"/>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24758" y="4775674"/>
                <a:ext cx="715424" cy="715424"/>
              </a:xfrm>
              <a:prstGeom prst="rect">
                <a:avLst/>
              </a:prstGeom>
            </p:spPr>
          </p:pic>
          <p:pic>
            <p:nvPicPr>
              <p:cNvPr id="7" name="Picture 6" descr="Logo&#10;&#10;Description automatically generated">
                <a:extLst>
                  <a:ext uri="{FF2B5EF4-FFF2-40B4-BE49-F238E27FC236}">
                    <a16:creationId xmlns:a16="http://schemas.microsoft.com/office/drawing/2014/main" id="{4E976AD6-A1D0-7595-1243-65C918CD2C5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31708" y="4776575"/>
                <a:ext cx="715424" cy="713622"/>
              </a:xfrm>
              <a:prstGeom prst="rect">
                <a:avLst/>
              </a:prstGeom>
            </p:spPr>
          </p:pic>
        </p:grpSp>
      </p:grpSp>
    </p:spTree>
    <p:extLst>
      <p:ext uri="{BB962C8B-B14F-4D97-AF65-F5344CB8AC3E}">
        <p14:creationId xmlns:p14="http://schemas.microsoft.com/office/powerpoint/2010/main" val="127363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up)">
                                      <p:cBhvr>
                                        <p:cTn id="12" dur="500"/>
                                        <p:tgtEl>
                                          <p:spTgt spid="4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500"/>
                                        <p:tgtEl>
                                          <p:spTgt spid="5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wipe(up)">
                                      <p:cBhvr>
                                        <p:cTn id="21" dur="500"/>
                                        <p:tgtEl>
                                          <p:spTgt spid="43"/>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600"/>
                                        <p:tgtEl>
                                          <p:spTgt spid="40"/>
                                        </p:tgtEl>
                                      </p:cBhvr>
                                    </p:animEffect>
                                    <p:anim calcmode="lin" valueType="num">
                                      <p:cBhvr>
                                        <p:cTn id="31" dur="600" fill="hold"/>
                                        <p:tgtEl>
                                          <p:spTgt spid="40"/>
                                        </p:tgtEl>
                                        <p:attrNameLst>
                                          <p:attrName>ppt_x</p:attrName>
                                        </p:attrNameLst>
                                      </p:cBhvr>
                                      <p:tavLst>
                                        <p:tav tm="0">
                                          <p:val>
                                            <p:strVal val="#ppt_x"/>
                                          </p:val>
                                        </p:tav>
                                        <p:tav tm="100000">
                                          <p:val>
                                            <p:strVal val="#ppt_x"/>
                                          </p:val>
                                        </p:tav>
                                      </p:tavLst>
                                    </p:anim>
                                    <p:anim calcmode="lin" valueType="num">
                                      <p:cBhvr>
                                        <p:cTn id="32" dur="600" fill="hold"/>
                                        <p:tgtEl>
                                          <p:spTgt spid="40"/>
                                        </p:tgtEl>
                                        <p:attrNameLst>
                                          <p:attrName>ppt_y</p:attrName>
                                        </p:attrNameLst>
                                      </p:cBhvr>
                                      <p:tavLst>
                                        <p:tav tm="0">
                                          <p:val>
                                            <p:strVal val="#ppt_y+.1"/>
                                          </p:val>
                                        </p:tav>
                                        <p:tav tm="100000">
                                          <p:val>
                                            <p:strVal val="#ppt_y"/>
                                          </p:val>
                                        </p:tav>
                                      </p:tavLst>
                                    </p:anim>
                                  </p:childTnLst>
                                </p:cTn>
                              </p:par>
                            </p:childTnLst>
                          </p:cTn>
                        </p:par>
                        <p:par>
                          <p:cTn id="33" fill="hold">
                            <p:stCondLst>
                              <p:cond delay="600"/>
                            </p:stCondLst>
                            <p:childTnLst>
                              <p:par>
                                <p:cTn id="34" presetID="10" presetClass="entr" presetSubtype="0"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
          </p:nvPr>
        </p:nvPicPr>
        <p:blipFill rotWithShape="1">
          <a:blip r:embed="rId3" cstate="print">
            <a:extLst>
              <a:ext uri="{28A0092B-C50C-407E-A947-70E740481C1C}">
                <a14:useLocalDpi xmlns:a14="http://schemas.microsoft.com/office/drawing/2010/main" val="0"/>
              </a:ext>
            </a:extLst>
          </a:blip>
          <a:srcRect t="3410" r="5102" b="3770"/>
          <a:stretch/>
        </p:blipFill>
        <p:spPr>
          <a:xfrm>
            <a:off x="1600200" y="1467762"/>
            <a:ext cx="7086600" cy="2895600"/>
          </a:xfrm>
        </p:spPr>
      </p:pic>
      <p:sp>
        <p:nvSpPr>
          <p:cNvPr id="22" name="5-Point Star 21"/>
          <p:cNvSpPr/>
          <p:nvPr/>
        </p:nvSpPr>
        <p:spPr>
          <a:xfrm>
            <a:off x="5500398" y="2796690"/>
            <a:ext cx="118872" cy="11887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5720763" y="2667573"/>
            <a:ext cx="118872" cy="11887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p:cNvSpPr/>
          <p:nvPr/>
        </p:nvSpPr>
        <p:spPr>
          <a:xfrm>
            <a:off x="2929128" y="2667573"/>
            <a:ext cx="118872" cy="11887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152400" y="1219200"/>
            <a:ext cx="2667000" cy="5565914"/>
            <a:chOff x="152400" y="1275438"/>
            <a:chExt cx="2667000" cy="5565914"/>
          </a:xfrm>
        </p:grpSpPr>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968" r="4762"/>
            <a:stretch/>
          </p:blipFill>
          <p:spPr>
            <a:xfrm>
              <a:off x="152400" y="1275438"/>
              <a:ext cx="2286000" cy="5565913"/>
            </a:xfrm>
            <a:prstGeom prst="rect">
              <a:avLst/>
            </a:prstGeom>
          </p:spPr>
        </p:pic>
        <p:cxnSp>
          <p:nvCxnSpPr>
            <p:cNvPr id="26" name="Straight Connector 25"/>
            <p:cNvCxnSpPr/>
            <p:nvPr/>
          </p:nvCxnSpPr>
          <p:spPr>
            <a:xfrm flipH="1" flipV="1">
              <a:off x="2438400" y="1275438"/>
              <a:ext cx="381000" cy="1696362"/>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2438400" y="3429000"/>
              <a:ext cx="285749" cy="3412352"/>
            </a:xfrm>
            <a:prstGeom prst="line">
              <a:avLst/>
            </a:prstGeom>
          </p:spPr>
          <p:style>
            <a:lnRef idx="1">
              <a:schemeClr val="accent1"/>
            </a:lnRef>
            <a:fillRef idx="0">
              <a:schemeClr val="accent1"/>
            </a:fillRef>
            <a:effectRef idx="0">
              <a:schemeClr val="accent1"/>
            </a:effectRef>
            <a:fontRef idx="minor">
              <a:schemeClr val="tx1"/>
            </a:fontRef>
          </p:style>
        </p:cxnSp>
      </p:grpSp>
      <p:sp>
        <p:nvSpPr>
          <p:cNvPr id="33" name="5-Point Star 32"/>
          <p:cNvSpPr/>
          <p:nvPr/>
        </p:nvSpPr>
        <p:spPr>
          <a:xfrm>
            <a:off x="2664713" y="3086647"/>
            <a:ext cx="118872" cy="11887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2" descr="http://www.natcom.org/uploadedImages/More_Scholarly_Resources/Doctoral_Program_Resource_Guide/NYU%20Log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103" r="11690"/>
          <a:stretch/>
        </p:blipFill>
        <p:spPr bwMode="auto">
          <a:xfrm>
            <a:off x="3916501" y="4419600"/>
            <a:ext cx="761078" cy="99869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3" descr="https://www.bnl.gov/pga/images/Logo_Bi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8142" y="5623560"/>
            <a:ext cx="1737155" cy="63695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a:blip r:embed="rId7"/>
          <a:stretch>
            <a:fillRect/>
          </a:stretch>
        </p:blipFill>
        <p:spPr>
          <a:xfrm>
            <a:off x="5968640" y="4420563"/>
            <a:ext cx="1655519" cy="1056791"/>
          </a:xfrm>
          <a:prstGeom prst="rect">
            <a:avLst/>
          </a:prstGeom>
        </p:spPr>
      </p:pic>
      <p:grpSp>
        <p:nvGrpSpPr>
          <p:cNvPr id="9" name="Group 8"/>
          <p:cNvGrpSpPr/>
          <p:nvPr/>
        </p:nvGrpSpPr>
        <p:grpSpPr>
          <a:xfrm>
            <a:off x="7487479" y="5639360"/>
            <a:ext cx="1198681" cy="1056773"/>
            <a:chOff x="7487479" y="5682032"/>
            <a:chExt cx="1198681" cy="1056773"/>
          </a:xfrm>
        </p:grpSpPr>
        <p:pic>
          <p:nvPicPr>
            <p:cNvPr id="47" name="Picture 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7479" y="5773471"/>
              <a:ext cx="1122481" cy="965334"/>
            </a:xfrm>
            <a:prstGeom prst="rect">
              <a:avLst/>
            </a:prstGeom>
          </p:spPr>
        </p:pic>
        <p:pic>
          <p:nvPicPr>
            <p:cNvPr id="25" name="Picture 4" descr="https://pbs.twimg.com/profile_images/444172135146065920/w6hUG8nh_400x400.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7173" t="11389" r="26478" b="5985"/>
            <a:stretch/>
          </p:blipFill>
          <p:spPr bwMode="auto">
            <a:xfrm>
              <a:off x="8324046" y="5682032"/>
              <a:ext cx="362114" cy="645537"/>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5-Point Star 28"/>
          <p:cNvSpPr/>
          <p:nvPr/>
        </p:nvSpPr>
        <p:spPr>
          <a:xfrm>
            <a:off x="1176528" y="5235090"/>
            <a:ext cx="118872" cy="11887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5-Point Star 29"/>
          <p:cNvSpPr/>
          <p:nvPr/>
        </p:nvSpPr>
        <p:spPr>
          <a:xfrm>
            <a:off x="1411701" y="3177690"/>
            <a:ext cx="118872" cy="11887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5-Point Star 30"/>
          <p:cNvSpPr/>
          <p:nvPr/>
        </p:nvSpPr>
        <p:spPr>
          <a:xfrm>
            <a:off x="1569828" y="3176704"/>
            <a:ext cx="118872" cy="11887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010400" y="3549007"/>
            <a:ext cx="1494703" cy="307777"/>
          </a:xfrm>
          <a:prstGeom prst="rect">
            <a:avLst/>
          </a:prstGeom>
          <a:solidFill>
            <a:srgbClr val="E3FAFF"/>
          </a:solidFill>
        </p:spPr>
        <p:txBody>
          <a:bodyPr wrap="square" rtlCol="0">
            <a:spAutoFit/>
          </a:bodyPr>
          <a:lstStyle/>
          <a:p>
            <a:r>
              <a:rPr lang="en-US" sz="1400" i="1" spc="300" dirty="0">
                <a:solidFill>
                  <a:srgbClr val="7995FF"/>
                </a:solidFill>
                <a:latin typeface="Andale Mono"/>
                <a:cs typeface="Arial" panose="020B0604020202020204" pitchFamily="34" charset="0"/>
              </a:rPr>
              <a:t>Atlantic</a:t>
            </a:r>
          </a:p>
        </p:txBody>
      </p:sp>
      <p:sp>
        <p:nvSpPr>
          <p:cNvPr id="36" name="Title 1"/>
          <p:cNvSpPr>
            <a:spLocks noGrp="1"/>
          </p:cNvSpPr>
          <p:nvPr>
            <p:ph type="title"/>
          </p:nvPr>
        </p:nvSpPr>
        <p:spPr>
          <a:xfrm>
            <a:off x="457200" y="274638"/>
            <a:ext cx="7467600" cy="1143000"/>
          </a:xfrm>
        </p:spPr>
        <p:txBody>
          <a:bodyPr/>
          <a:lstStyle/>
          <a:p>
            <a:r>
              <a:rPr lang="en-US" dirty="0"/>
              <a:t>How Did I Get Here?</a:t>
            </a:r>
          </a:p>
        </p:txBody>
      </p:sp>
      <p:pic>
        <p:nvPicPr>
          <p:cNvPr id="37" name="Picture 2" descr="https://chemistry.missouri.edu/sites/default/files/styles/large/public/basic/ncsslogo.jpg?itok=79ZsrVyB"/>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81367" y="6149390"/>
            <a:ext cx="1170746" cy="672782"/>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p:cNvGrpSpPr/>
          <p:nvPr/>
        </p:nvGrpSpPr>
        <p:grpSpPr>
          <a:xfrm>
            <a:off x="2590160" y="5477354"/>
            <a:ext cx="6096000" cy="182880"/>
            <a:chOff x="2590800" y="5461555"/>
            <a:chExt cx="6096000" cy="182880"/>
          </a:xfrm>
        </p:grpSpPr>
        <p:cxnSp>
          <p:nvCxnSpPr>
            <p:cNvPr id="12" name="Straight Arrow Connector 11"/>
            <p:cNvCxnSpPr/>
            <p:nvPr/>
          </p:nvCxnSpPr>
          <p:spPr>
            <a:xfrm>
              <a:off x="2590800" y="5552995"/>
              <a:ext cx="60960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048000" y="5461555"/>
              <a:ext cx="0" cy="1828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297680" y="5461555"/>
              <a:ext cx="0" cy="1828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547360" y="5461555"/>
              <a:ext cx="0" cy="1828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797040" y="5461555"/>
              <a:ext cx="0" cy="1828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046720" y="5461555"/>
              <a:ext cx="0" cy="18288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8" name="5-Point Star 37"/>
          <p:cNvSpPr/>
          <p:nvPr/>
        </p:nvSpPr>
        <p:spPr>
          <a:xfrm>
            <a:off x="1219200" y="4267200"/>
            <a:ext cx="118872" cy="11887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FE57989-A95E-A5DF-39A4-DBB9BF1018D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63288" y="5686515"/>
            <a:ext cx="1018887" cy="1050850"/>
          </a:xfrm>
          <a:prstGeom prst="rect">
            <a:avLst/>
          </a:prstGeom>
        </p:spPr>
      </p:pic>
    </p:spTree>
    <p:extLst>
      <p:ext uri="{BB962C8B-B14F-4D97-AF65-F5344CB8AC3E}">
        <p14:creationId xmlns:p14="http://schemas.microsoft.com/office/powerpoint/2010/main" val="288634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left)">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right)">
                                      <p:cBhvr>
                                        <p:cTn id="26" dur="500"/>
                                        <p:tgtEl>
                                          <p:spTgt spid="10"/>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500"/>
                                        <p:tgtEl>
                                          <p:spTgt spid="3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33" grpId="0" animBg="1"/>
      <p:bldP spid="29" grpId="0" animBg="1"/>
      <p:bldP spid="30" grpId="0" animBg="1"/>
      <p:bldP spid="31" grpId="0" animBg="1"/>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429" t="10916" r="35839" b="10269"/>
          <a:stretch/>
        </p:blipFill>
        <p:spPr>
          <a:xfrm>
            <a:off x="228600" y="1219200"/>
            <a:ext cx="2313709" cy="4888947"/>
          </a:xfrm>
          <a:prstGeom prst="rect">
            <a:avLst/>
          </a:prstGeom>
        </p:spPr>
      </p:pic>
      <p:sp>
        <p:nvSpPr>
          <p:cNvPr id="2" name="Title 1"/>
          <p:cNvSpPr>
            <a:spLocks noGrp="1"/>
          </p:cNvSpPr>
          <p:nvPr>
            <p:ph type="title"/>
          </p:nvPr>
        </p:nvSpPr>
        <p:spPr/>
        <p:txBody>
          <a:bodyPr/>
          <a:lstStyle/>
          <a:p>
            <a:r>
              <a:rPr lang="en-US" dirty="0"/>
              <a:t>BNL NCSS 2009 &amp; 2010</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0447" t="26937" r="10597"/>
          <a:stretch/>
        </p:blipFill>
        <p:spPr>
          <a:xfrm>
            <a:off x="2050472" y="4040099"/>
            <a:ext cx="3664528" cy="2543263"/>
          </a:xfrm>
          <a:prstGeom prst="rect">
            <a:avLst/>
          </a:prstGeom>
        </p:spPr>
      </p:pic>
      <p:pic>
        <p:nvPicPr>
          <p:cNvPr id="10" name="Picture 9">
            <a:extLst>
              <a:ext uri="{FF2B5EF4-FFF2-40B4-BE49-F238E27FC236}">
                <a16:creationId xmlns:a16="http://schemas.microsoft.com/office/drawing/2014/main" id="{A613C793-4214-4A64-A4FE-A72930F6517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81" t="32419" b="12324"/>
          <a:stretch/>
        </p:blipFill>
        <p:spPr>
          <a:xfrm>
            <a:off x="2133600" y="1371600"/>
            <a:ext cx="6375413" cy="2673751"/>
          </a:xfrm>
          <a:prstGeom prst="rect">
            <a:avLst/>
          </a:prstGeom>
        </p:spPr>
      </p:pic>
      <p:pic>
        <p:nvPicPr>
          <p:cNvPr id="9" name="Picture 8">
            <a:extLst>
              <a:ext uri="{FF2B5EF4-FFF2-40B4-BE49-F238E27FC236}">
                <a16:creationId xmlns:a16="http://schemas.microsoft.com/office/drawing/2014/main" id="{4425EE04-540A-4D38-9C46-586E4AB8943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754" t="18429" r="22209"/>
          <a:stretch/>
        </p:blipFill>
        <p:spPr>
          <a:xfrm>
            <a:off x="5715000" y="3396673"/>
            <a:ext cx="2971800" cy="3364578"/>
          </a:xfrm>
          <a:prstGeom prst="rect">
            <a:avLst/>
          </a:prstGeom>
        </p:spPr>
      </p:pic>
    </p:spTree>
    <p:extLst>
      <p:ext uri="{BB962C8B-B14F-4D97-AF65-F5344CB8AC3E}">
        <p14:creationId xmlns:p14="http://schemas.microsoft.com/office/powerpoint/2010/main" val="112416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750"/>
                                        <p:tgtEl>
                                          <p:spTgt spid="6"/>
                                        </p:tgtEl>
                                      </p:cBhvr>
                                    </p:animEffect>
                                  </p:childTnLst>
                                </p:cTn>
                              </p:par>
                            </p:childTnLst>
                          </p:cTn>
                        </p:par>
                        <p:par>
                          <p:cTn id="8" fill="hold">
                            <p:stCondLst>
                              <p:cond delay="750"/>
                            </p:stCondLst>
                            <p:childTnLst>
                              <p:par>
                                <p:cTn id="9" presetID="6" presetClass="entr" presetSubtype="3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ircle(out)">
                                      <p:cBhvr>
                                        <p:cTn id="11" dur="750"/>
                                        <p:tgtEl>
                                          <p:spTgt spid="10"/>
                                        </p:tgtEl>
                                      </p:cBhvr>
                                    </p:animEffect>
                                  </p:childTnLst>
                                </p:cTn>
                              </p:par>
                            </p:childTnLst>
                          </p:cTn>
                        </p:par>
                        <p:par>
                          <p:cTn id="12" fill="hold">
                            <p:stCondLst>
                              <p:cond delay="1500"/>
                            </p:stCondLst>
                            <p:childTnLst>
                              <p:par>
                                <p:cTn id="13" presetID="6" presetClass="entr" presetSubtype="32"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out)">
                                      <p:cBhvr>
                                        <p:cTn id="15" dur="750"/>
                                        <p:tgtEl>
                                          <p:spTgt spid="4"/>
                                        </p:tgtEl>
                                      </p:cBhvr>
                                    </p:animEffect>
                                  </p:childTnLst>
                                </p:cTn>
                              </p:par>
                            </p:childTnLst>
                          </p:cTn>
                        </p:par>
                        <p:par>
                          <p:cTn id="16" fill="hold">
                            <p:stCondLst>
                              <p:cond delay="2250"/>
                            </p:stCondLst>
                            <p:childTnLst>
                              <p:par>
                                <p:cTn id="17" presetID="6" presetClass="entr" presetSubtype="32"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out)">
                                      <p:cBhvr>
                                        <p:cTn id="1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Pictures\NCSS\NCSS photos\IMG_078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615"/>
          <a:stretch/>
        </p:blipFill>
        <p:spPr bwMode="auto">
          <a:xfrm>
            <a:off x="152400" y="1066800"/>
            <a:ext cx="3714750" cy="47244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457200" y="274638"/>
            <a:ext cx="7467600" cy="1143000"/>
          </a:xfrm>
        </p:spPr>
        <p:txBody>
          <a:bodyPr anchor="t">
            <a:normAutofit/>
          </a:bodyPr>
          <a:lstStyle/>
          <a:p>
            <a:r>
              <a:rPr lang="en-US" sz="4000" dirty="0"/>
              <a:t>Back </a:t>
            </a:r>
            <a:r>
              <a:rPr lang="en-US" dirty="0"/>
              <a:t>a</a:t>
            </a:r>
            <a:r>
              <a:rPr lang="en-US" sz="4000" dirty="0"/>
              <a:t>t Brookhaven</a:t>
            </a:r>
          </a:p>
        </p:txBody>
      </p:sp>
      <p:sp>
        <p:nvSpPr>
          <p:cNvPr id="5" name="Content Placeholder 2"/>
          <p:cNvSpPr>
            <a:spLocks noGrp="1"/>
          </p:cNvSpPr>
          <p:nvPr>
            <p:ph sz="quarter" idx="1"/>
          </p:nvPr>
        </p:nvSpPr>
        <p:spPr>
          <a:xfrm>
            <a:off x="3887641" y="1065519"/>
            <a:ext cx="4833794" cy="1449081"/>
          </a:xfrm>
        </p:spPr>
        <p:txBody>
          <a:bodyPr>
            <a:noAutofit/>
          </a:bodyPr>
          <a:lstStyle/>
          <a:p>
            <a:pPr marL="0" indent="0">
              <a:buNone/>
            </a:pPr>
            <a:r>
              <a:rPr lang="en-US" sz="2100" b="1" dirty="0">
                <a:solidFill>
                  <a:srgbClr val="4E67C8"/>
                </a:solidFill>
                <a:sym typeface="Wingdings" panose="05000000000000000000" pitchFamily="2" charset="2"/>
              </a:rPr>
              <a:t></a:t>
            </a:r>
            <a:r>
              <a:rPr lang="en-US" sz="2100" dirty="0">
                <a:sym typeface="Wingdings" panose="05000000000000000000" pitchFamily="2" charset="2"/>
              </a:rPr>
              <a:t> </a:t>
            </a:r>
            <a:r>
              <a:rPr lang="en-US" sz="2100" dirty="0"/>
              <a:t>2009 Nuclear and Radiochemistry </a:t>
            </a:r>
            <a:br>
              <a:rPr lang="en-US" sz="2100" dirty="0"/>
            </a:br>
            <a:r>
              <a:rPr lang="en-US" sz="2100" dirty="0"/>
              <a:t>    Summer School (NCSS) Student</a:t>
            </a:r>
          </a:p>
          <a:p>
            <a:pPr>
              <a:buFont typeface="Wingdings 2" panose="05020102010507070707" pitchFamily="18" charset="2"/>
              <a:buChar char="Â"/>
            </a:pPr>
            <a:r>
              <a:rPr lang="en-US" sz="2100" dirty="0"/>
              <a:t>2010 NCSS Teaching Assistant</a:t>
            </a:r>
          </a:p>
        </p:txBody>
      </p:sp>
      <p:grpSp>
        <p:nvGrpSpPr>
          <p:cNvPr id="2" name="Group 1"/>
          <p:cNvGrpSpPr/>
          <p:nvPr/>
        </p:nvGrpSpPr>
        <p:grpSpPr>
          <a:xfrm>
            <a:off x="503945" y="2362200"/>
            <a:ext cx="8217490" cy="4495800"/>
            <a:chOff x="503945" y="2362200"/>
            <a:chExt cx="8217490" cy="4495800"/>
          </a:xfrm>
        </p:grpSpPr>
        <p:pic>
          <p:nvPicPr>
            <p:cNvPr id="6148" name="Picture 4" descr="https://lh3.googleusercontent.com/-6pya-y-JxkA/Wzry1yWBfwI/AAAAAAAAAWk/kX2HYT3bd_w7Chhr4cNPDtkOBdA4SPSoQCL0BGAYYCw/h1152/2736535020436513262%253Faccount_id%253D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171" r="27042"/>
            <a:stretch/>
          </p:blipFill>
          <p:spPr bwMode="auto">
            <a:xfrm>
              <a:off x="3703123" y="2362200"/>
              <a:ext cx="5018312" cy="44958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503945" y="5791200"/>
              <a:ext cx="3229855" cy="1066800"/>
            </a:xfrm>
            <a:prstGeom prst="rect">
              <a:avLst/>
            </a:prstGeom>
          </p:spPr>
          <p:txBody>
            <a:bodyPr vert="horz">
              <a:noAutofit/>
            </a:bodyPr>
            <a:lstStyle>
              <a:lvl1pPr marL="274320" indent="-274320" algn="l" rtl="0" eaLnBrk="1" latinLnBrk="0" hangingPunct="1">
                <a:spcBef>
                  <a:spcPts val="0"/>
                </a:spcBef>
                <a:spcAft>
                  <a:spcPts val="1200"/>
                </a:spcAft>
                <a:buClr>
                  <a:schemeClr val="accent1"/>
                </a:buClr>
                <a:buSzPct val="70000"/>
                <a:buFont typeface="Wingdings 2" panose="05020102010507070707" pitchFamily="18" charset="2"/>
                <a:buChar char="Â"/>
                <a:defRPr kumimoji="0" sz="2400" kern="1200">
                  <a:solidFill>
                    <a:schemeClr val="tx1"/>
                  </a:solidFill>
                  <a:latin typeface="+mn-lt"/>
                  <a:ea typeface="+mn-ea"/>
                  <a:cs typeface="+mn-cs"/>
                </a:defRPr>
              </a:lvl1pPr>
              <a:lvl2pPr marL="640080" indent="-274320" algn="l" rtl="0" eaLnBrk="1" latinLnBrk="0" hangingPunct="1">
                <a:spcBef>
                  <a:spcPts val="0"/>
                </a:spcBef>
                <a:spcAft>
                  <a:spcPts val="1200"/>
                </a:spcAft>
                <a:buClr>
                  <a:schemeClr val="accent2"/>
                </a:buClr>
                <a:buSzPct val="80000"/>
                <a:buFont typeface="Wingdings 2" panose="05020102010507070707" pitchFamily="18" charset="2"/>
                <a:buChar char=""/>
                <a:defRPr kumimoji="0" sz="2100" kern="1200">
                  <a:solidFill>
                    <a:schemeClr val="tx1"/>
                  </a:solidFill>
                  <a:latin typeface="+mn-lt"/>
                  <a:ea typeface="+mn-ea"/>
                  <a:cs typeface="+mn-cs"/>
                </a:defRPr>
              </a:lvl2pPr>
              <a:lvl3pPr marL="914400" indent="-182880" algn="l" rtl="0" eaLnBrk="1" latinLnBrk="0" hangingPunct="1">
                <a:spcBef>
                  <a:spcPts val="0"/>
                </a:spcBef>
                <a:spcAft>
                  <a:spcPts val="1200"/>
                </a:spcAft>
                <a:buClr>
                  <a:schemeClr val="accent3"/>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ts val="0"/>
                </a:spcBef>
                <a:spcAft>
                  <a:spcPts val="1200"/>
                </a:spcAft>
                <a:buClr>
                  <a:schemeClr val="accent4"/>
                </a:buClr>
                <a:buSzPct val="60000"/>
                <a:buFont typeface="Wingdings 2" panose="05020102010507070707" pitchFamily="18" charset="2"/>
                <a:buChar char=""/>
                <a:defRPr kumimoji="0" sz="1800" kern="1200">
                  <a:solidFill>
                    <a:schemeClr val="tx1"/>
                  </a:solidFill>
                  <a:latin typeface="+mn-lt"/>
                  <a:ea typeface="+mn-ea"/>
                  <a:cs typeface="+mn-cs"/>
                </a:defRPr>
              </a:lvl4pPr>
              <a:lvl5pPr marL="1463040" indent="-182880" algn="l" rtl="0" eaLnBrk="1" latinLnBrk="0" hangingPunct="1">
                <a:spcBef>
                  <a:spcPts val="0"/>
                </a:spcBef>
                <a:spcAft>
                  <a:spcPts val="1200"/>
                </a:spcAft>
                <a:buClr>
                  <a:schemeClr val="accent5"/>
                </a:buClr>
                <a:buSzPct val="68000"/>
                <a:buFont typeface="Wingdings 2" panose="05020102010507070707" pitchFamily="18" charset="2"/>
                <a:buChar char="Â"/>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Font typeface="Wingdings 2" panose="05020102010507070707" pitchFamily="18" charset="2"/>
                <a:buNone/>
              </a:pPr>
              <a:r>
                <a:rPr lang="en-US" sz="2100" dirty="0"/>
                <a:t>2018 Visiting Faculty</a:t>
              </a:r>
              <a:r>
                <a:rPr lang="en-US" sz="2100" b="1" dirty="0">
                  <a:solidFill>
                    <a:srgbClr val="4E67C8"/>
                  </a:solidFill>
                </a:rPr>
                <a:t> </a:t>
              </a:r>
              <a:r>
                <a:rPr lang="en-US" sz="2100" b="1" dirty="0">
                  <a:solidFill>
                    <a:srgbClr val="4E67C8"/>
                  </a:solidFill>
                  <a:sym typeface="Wingdings" panose="05000000000000000000" pitchFamily="2" charset="2"/>
                </a:rPr>
                <a:t></a:t>
              </a:r>
              <a:br>
                <a:rPr lang="en-US" sz="2100" dirty="0"/>
              </a:br>
              <a:r>
                <a:rPr lang="en-US" sz="2100" dirty="0"/>
                <a:t>Program Participant with Two Students</a:t>
              </a:r>
            </a:p>
          </p:txBody>
        </p:sp>
      </p:grpSp>
    </p:spTree>
    <p:extLst>
      <p:ext uri="{BB962C8B-B14F-4D97-AF65-F5344CB8AC3E}">
        <p14:creationId xmlns:p14="http://schemas.microsoft.com/office/powerpoint/2010/main" val="53042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posing for a photo&#10;&#10;Description automatically generated">
            <a:extLst>
              <a:ext uri="{FF2B5EF4-FFF2-40B4-BE49-F238E27FC236}">
                <a16:creationId xmlns:a16="http://schemas.microsoft.com/office/drawing/2014/main" id="{BA4A1F2C-7CB8-40C0-BE6A-74BAA90C14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264" t="16844" r="6797"/>
          <a:stretch/>
        </p:blipFill>
        <p:spPr>
          <a:xfrm>
            <a:off x="4953000" y="1135855"/>
            <a:ext cx="3657600" cy="2750345"/>
          </a:xfrm>
          <a:prstGeom prst="rect">
            <a:avLst/>
          </a:prstGeom>
        </p:spPr>
      </p:pic>
      <p:sp>
        <p:nvSpPr>
          <p:cNvPr id="2" name="Title 1">
            <a:extLst>
              <a:ext uri="{FF2B5EF4-FFF2-40B4-BE49-F238E27FC236}">
                <a16:creationId xmlns:a16="http://schemas.microsoft.com/office/drawing/2014/main" id="{7788B8EA-308A-4407-A80C-CF2E0B43CA59}"/>
              </a:ext>
            </a:extLst>
          </p:cNvPr>
          <p:cNvSpPr>
            <a:spLocks noGrp="1"/>
          </p:cNvSpPr>
          <p:nvPr>
            <p:ph type="title"/>
          </p:nvPr>
        </p:nvSpPr>
        <p:spPr/>
        <p:txBody>
          <a:bodyPr/>
          <a:lstStyle/>
          <a:p>
            <a:r>
              <a:rPr lang="en-US" dirty="0"/>
              <a:t>Visiting Faculty Program</a:t>
            </a:r>
          </a:p>
        </p:txBody>
      </p:sp>
      <p:pic>
        <p:nvPicPr>
          <p:cNvPr id="5" name="Content Placeholder 4" descr="A group of people posing for a photo&#10;&#10;Description automatically generated">
            <a:extLst>
              <a:ext uri="{FF2B5EF4-FFF2-40B4-BE49-F238E27FC236}">
                <a16:creationId xmlns:a16="http://schemas.microsoft.com/office/drawing/2014/main" id="{950B0DF1-7132-4F5B-80AF-677A9506601A}"/>
              </a:ext>
            </a:extLst>
          </p:cNvPr>
          <p:cNvPicPr>
            <a:picLocks noGrp="1" noChangeAspect="1"/>
          </p:cNvPicPr>
          <p:nvPr>
            <p:ph sz="quarter" idx="1"/>
          </p:nvPr>
        </p:nvPicPr>
        <p:blipFill rotWithShape="1">
          <a:blip r:embed="rId3" cstate="print">
            <a:extLst>
              <a:ext uri="{28A0092B-C50C-407E-A947-70E740481C1C}">
                <a14:useLocalDpi xmlns:a14="http://schemas.microsoft.com/office/drawing/2010/main" val="0"/>
              </a:ext>
            </a:extLst>
          </a:blip>
          <a:srcRect t="10019"/>
          <a:stretch/>
        </p:blipFill>
        <p:spPr>
          <a:xfrm>
            <a:off x="228600" y="3276600"/>
            <a:ext cx="5715001" cy="3421839"/>
          </a:xfrm>
        </p:spPr>
      </p:pic>
      <p:pic>
        <p:nvPicPr>
          <p:cNvPr id="11" name="Picture 10" descr="Two people standing next to a white board&#10;&#10;Description automatically generated with medium confidence">
            <a:extLst>
              <a:ext uri="{FF2B5EF4-FFF2-40B4-BE49-F238E27FC236}">
                <a16:creationId xmlns:a16="http://schemas.microsoft.com/office/drawing/2014/main" id="{EAAE62EB-49F2-48C2-8BF5-7647184EE1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608"/>
          <a:stretch/>
        </p:blipFill>
        <p:spPr>
          <a:xfrm>
            <a:off x="5808835" y="3505200"/>
            <a:ext cx="2872886" cy="3270964"/>
          </a:xfrm>
          <a:prstGeom prst="rect">
            <a:avLst/>
          </a:prstGeom>
        </p:spPr>
      </p:pic>
      <p:sp>
        <p:nvSpPr>
          <p:cNvPr id="3" name="Content Placeholder 2">
            <a:extLst>
              <a:ext uri="{FF2B5EF4-FFF2-40B4-BE49-F238E27FC236}">
                <a16:creationId xmlns:a16="http://schemas.microsoft.com/office/drawing/2014/main" id="{69ECB1F6-D633-0A57-F92C-EBDED6BC9FBA}"/>
              </a:ext>
            </a:extLst>
          </p:cNvPr>
          <p:cNvSpPr txBox="1">
            <a:spLocks/>
          </p:cNvSpPr>
          <p:nvPr/>
        </p:nvSpPr>
        <p:spPr>
          <a:xfrm>
            <a:off x="457200" y="1371600"/>
            <a:ext cx="4495800" cy="1905000"/>
          </a:xfrm>
          <a:prstGeom prst="rect">
            <a:avLst/>
          </a:prstGeom>
        </p:spPr>
        <p:txBody>
          <a:bodyPr vert="horz">
            <a:normAutofit fontScale="92500"/>
          </a:bodyPr>
          <a:lstStyle>
            <a:lvl1pPr marL="274320" indent="-274320" algn="l" rtl="0" eaLnBrk="1" latinLnBrk="0" hangingPunct="1">
              <a:spcBef>
                <a:spcPts val="0"/>
              </a:spcBef>
              <a:spcAft>
                <a:spcPts val="1200"/>
              </a:spcAft>
              <a:buClr>
                <a:schemeClr val="accent1"/>
              </a:buClr>
              <a:buSzPct val="70000"/>
              <a:buFont typeface="Wingdings 2" panose="05020102010507070707" pitchFamily="18" charset="2"/>
              <a:buChar char="Â"/>
              <a:defRPr kumimoji="0" sz="2400" kern="1200">
                <a:solidFill>
                  <a:schemeClr val="tx1"/>
                </a:solidFill>
                <a:latin typeface="+mn-lt"/>
                <a:ea typeface="+mn-ea"/>
                <a:cs typeface="+mn-cs"/>
              </a:defRPr>
            </a:lvl1pPr>
            <a:lvl2pPr marL="640080" indent="-274320" algn="l" rtl="0" eaLnBrk="1" latinLnBrk="0" hangingPunct="1">
              <a:spcBef>
                <a:spcPts val="0"/>
              </a:spcBef>
              <a:spcAft>
                <a:spcPts val="1200"/>
              </a:spcAft>
              <a:buClr>
                <a:schemeClr val="accent2"/>
              </a:buClr>
              <a:buSzPct val="80000"/>
              <a:buFont typeface="Wingdings 2" panose="05020102010507070707" pitchFamily="18" charset="2"/>
              <a:buChar char=""/>
              <a:defRPr kumimoji="0" sz="2100" kern="1200">
                <a:solidFill>
                  <a:schemeClr val="tx1"/>
                </a:solidFill>
                <a:latin typeface="+mn-lt"/>
                <a:ea typeface="+mn-ea"/>
                <a:cs typeface="+mn-cs"/>
              </a:defRPr>
            </a:lvl2pPr>
            <a:lvl3pPr marL="914400" indent="-182880" algn="l" rtl="0" eaLnBrk="1" latinLnBrk="0" hangingPunct="1">
              <a:spcBef>
                <a:spcPts val="0"/>
              </a:spcBef>
              <a:spcAft>
                <a:spcPts val="1200"/>
              </a:spcAft>
              <a:buClr>
                <a:schemeClr val="accent3"/>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ts val="0"/>
              </a:spcBef>
              <a:spcAft>
                <a:spcPts val="1200"/>
              </a:spcAft>
              <a:buClr>
                <a:schemeClr val="accent4"/>
              </a:buClr>
              <a:buSzPct val="60000"/>
              <a:buFont typeface="Wingdings 2" panose="05020102010507070707" pitchFamily="18" charset="2"/>
              <a:buChar char=""/>
              <a:defRPr kumimoji="0" sz="1800" kern="1200">
                <a:solidFill>
                  <a:schemeClr val="tx1"/>
                </a:solidFill>
                <a:latin typeface="+mn-lt"/>
                <a:ea typeface="+mn-ea"/>
                <a:cs typeface="+mn-cs"/>
              </a:defRPr>
            </a:lvl4pPr>
            <a:lvl5pPr marL="1463040" indent="-182880" algn="l" rtl="0" eaLnBrk="1" latinLnBrk="0" hangingPunct="1">
              <a:spcBef>
                <a:spcPts val="0"/>
              </a:spcBef>
              <a:spcAft>
                <a:spcPts val="1200"/>
              </a:spcAft>
              <a:buClr>
                <a:schemeClr val="accent5"/>
              </a:buClr>
              <a:buSzPct val="68000"/>
              <a:buFont typeface="Wingdings 2" panose="05020102010507070707" pitchFamily="18" charset="2"/>
              <a:buChar char="Â"/>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dirty="0"/>
              <a:t>Summer 2018 &amp; 2019</a:t>
            </a:r>
          </a:p>
          <a:p>
            <a:pPr lvl="1"/>
            <a:r>
              <a:rPr lang="en-US" dirty="0"/>
              <a:t>Michael Phipps (PhD student)</a:t>
            </a:r>
          </a:p>
          <a:p>
            <a:pPr lvl="1"/>
            <a:r>
              <a:rPr lang="en-US" dirty="0"/>
              <a:t>Vladyslav Bodnar (undergrad)</a:t>
            </a:r>
          </a:p>
          <a:p>
            <a:pPr lvl="1"/>
            <a:r>
              <a:rPr lang="en-US" dirty="0"/>
              <a:t>10 weeks</a:t>
            </a:r>
          </a:p>
        </p:txBody>
      </p:sp>
    </p:spTree>
    <p:extLst>
      <p:ext uri="{BB962C8B-B14F-4D97-AF65-F5344CB8AC3E}">
        <p14:creationId xmlns:p14="http://schemas.microsoft.com/office/powerpoint/2010/main" val="229666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500"/>
                                        <p:tgtEl>
                                          <p:spTgt spid="9"/>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out)">
                                      <p:cBhvr>
                                        <p:cTn id="11" dur="500"/>
                                        <p:tgtEl>
                                          <p:spTgt spid="5"/>
                                        </p:tgtEl>
                                      </p:cBhvr>
                                    </p:animEffect>
                                  </p:childTnLst>
                                </p:cTn>
                              </p:par>
                            </p:childTnLst>
                          </p:cTn>
                        </p:par>
                        <p:par>
                          <p:cTn id="12" fill="hold">
                            <p:stCondLst>
                              <p:cond delay="1000"/>
                            </p:stCondLst>
                            <p:childTnLst>
                              <p:par>
                                <p:cTn id="13" presetID="6" presetClass="entr" presetSubtype="32"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ou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9"/>
          <p:cNvPicPr>
            <a:picLocks noChangeAspect="1"/>
          </p:cNvPicPr>
          <p:nvPr/>
        </p:nvPicPr>
        <p:blipFill rotWithShape="1">
          <a:blip r:embed="rId3" cstate="print">
            <a:extLst>
              <a:ext uri="{28A0092B-C50C-407E-A947-70E740481C1C}">
                <a14:useLocalDpi xmlns:a14="http://schemas.microsoft.com/office/drawing/2010/main" val="0"/>
              </a:ext>
            </a:extLst>
          </a:blip>
          <a:srcRect l="-325" t="70512" r="20794" b="761"/>
          <a:stretch/>
        </p:blipFill>
        <p:spPr>
          <a:xfrm>
            <a:off x="1554028" y="4419600"/>
            <a:ext cx="3124201" cy="2320287"/>
          </a:xfrm>
          <a:prstGeom prst="rect">
            <a:avLst/>
          </a:prstGeom>
        </p:spPr>
      </p:pic>
      <p:pic>
        <p:nvPicPr>
          <p:cNvPr id="10" name="Picture 6" descr="http://www.clodrosome.com/wp-content/uploads/2014/02/Intraveneous-injection_blan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0392" y="3657600"/>
            <a:ext cx="2757351" cy="1930146"/>
          </a:xfrm>
          <a:prstGeom prst="parallelogram">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839200" cy="1143000"/>
          </a:xfrm>
        </p:spPr>
        <p:txBody>
          <a:bodyPr/>
          <a:lstStyle/>
          <a:p>
            <a:r>
              <a:rPr lang="en-US" sz="3600" dirty="0"/>
              <a:t>Radiopharmaceutical Research</a:t>
            </a:r>
          </a:p>
        </p:txBody>
      </p:sp>
      <p:sp>
        <p:nvSpPr>
          <p:cNvPr id="3" name="Content Placeholder 2"/>
          <p:cNvSpPr>
            <a:spLocks noGrp="1"/>
          </p:cNvSpPr>
          <p:nvPr>
            <p:ph sz="quarter" idx="1"/>
          </p:nvPr>
        </p:nvSpPr>
        <p:spPr>
          <a:xfrm>
            <a:off x="457200" y="1371600"/>
            <a:ext cx="7924800" cy="5102352"/>
          </a:xfrm>
        </p:spPr>
        <p:txBody>
          <a:bodyPr/>
          <a:lstStyle/>
          <a:p>
            <a:pPr>
              <a:buFont typeface="Wingdings 2" panose="05020102010507070707" pitchFamily="18" charset="2"/>
              <a:buChar char="Â"/>
            </a:pPr>
            <a:r>
              <a:rPr lang="en-US" dirty="0"/>
              <a:t>From bench to bedside</a:t>
            </a:r>
          </a:p>
          <a:p>
            <a:pPr>
              <a:buFont typeface="Wingdings 2" panose="05020102010507070707" pitchFamily="18" charset="2"/>
              <a:buChar char="Â"/>
            </a:pPr>
            <a:r>
              <a:rPr lang="en-US" dirty="0"/>
              <a:t>Leveraging fundamental chemistry to improve biomedical products</a:t>
            </a:r>
          </a:p>
          <a:p>
            <a:r>
              <a:rPr lang="en-US" dirty="0"/>
              <a:t>Collaborative, interdisciplinary, &amp; application-based</a:t>
            </a:r>
          </a:p>
          <a:p>
            <a:pPr>
              <a:buFont typeface="Wingdings 2" panose="05020102010507070707" pitchFamily="18" charset="2"/>
              <a:buChar char="Â"/>
            </a:pPr>
            <a:endParaRPr lang="en-US" dirty="0"/>
          </a:p>
        </p:txBody>
      </p:sp>
      <p:grpSp>
        <p:nvGrpSpPr>
          <p:cNvPr id="4" name="Group 3"/>
          <p:cNvGrpSpPr/>
          <p:nvPr/>
        </p:nvGrpSpPr>
        <p:grpSpPr>
          <a:xfrm>
            <a:off x="6096000" y="4876467"/>
            <a:ext cx="2590800" cy="1905333"/>
            <a:chOff x="5664463" y="4988545"/>
            <a:chExt cx="2438400" cy="1793255"/>
          </a:xfrm>
        </p:grpSpPr>
        <p:pic>
          <p:nvPicPr>
            <p:cNvPr id="5" name="Picture 2" descr="http://www.cancer.gov/images/cdr/live/CDR466545.jpg"/>
            <p:cNvPicPr>
              <a:picLocks noChangeAspect="1" noChangeArrowheads="1"/>
            </p:cNvPicPr>
            <p:nvPr/>
          </p:nvPicPr>
          <p:blipFill>
            <a:blip r:embed="rId5" cstate="print"/>
            <a:srcRect t="14222" r="10667"/>
            <a:stretch>
              <a:fillRect/>
            </a:stretch>
          </p:blipFill>
          <p:spPr bwMode="auto">
            <a:xfrm>
              <a:off x="5664463" y="5025788"/>
              <a:ext cx="2438400" cy="1756012"/>
            </a:xfrm>
            <a:prstGeom prst="rect">
              <a:avLst/>
            </a:prstGeom>
            <a:noFill/>
          </p:spPr>
        </p:pic>
        <p:pic>
          <p:nvPicPr>
            <p:cNvPr id="7" name="Picture 4" descr="http://endocrinesurgery.ucla.edu/images/adm_tst_mibg_injection.jpg"/>
            <p:cNvPicPr>
              <a:picLocks noChangeAspect="1" noChangeArrowheads="1"/>
            </p:cNvPicPr>
            <p:nvPr/>
          </p:nvPicPr>
          <p:blipFill>
            <a:blip r:embed="rId6" cstate="print"/>
            <a:srcRect l="46000" t="25000" r="6000" b="20000"/>
            <a:stretch>
              <a:fillRect/>
            </a:stretch>
          </p:blipFill>
          <p:spPr bwMode="auto">
            <a:xfrm>
              <a:off x="5664463" y="4988545"/>
              <a:ext cx="726626" cy="666074"/>
            </a:xfrm>
            <a:prstGeom prst="rect">
              <a:avLst/>
            </a:prstGeom>
            <a:noFill/>
          </p:spPr>
        </p:pic>
      </p:grpSp>
      <p:sp>
        <p:nvSpPr>
          <p:cNvPr id="12" name="Arc 11"/>
          <p:cNvSpPr/>
          <p:nvPr/>
        </p:nvSpPr>
        <p:spPr>
          <a:xfrm rot="4822252" flipV="1">
            <a:off x="4952294" y="4544803"/>
            <a:ext cx="1567941" cy="1632052"/>
          </a:xfrm>
          <a:prstGeom prst="arc">
            <a:avLst>
              <a:gd name="adj1" fmla="val 16200000"/>
              <a:gd name="adj2" fmla="val 671822"/>
            </a:avLst>
          </a:prstGeom>
          <a:ln w="38100">
            <a:solidFill>
              <a:schemeClr val="accent5"/>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p:cNvSpPr/>
          <p:nvPr/>
        </p:nvSpPr>
        <p:spPr>
          <a:xfrm rot="16475972">
            <a:off x="3584581" y="4575182"/>
            <a:ext cx="1676400" cy="1822437"/>
          </a:xfrm>
          <a:prstGeom prst="arc">
            <a:avLst>
              <a:gd name="adj1" fmla="val 16200000"/>
              <a:gd name="adj2" fmla="val 671822"/>
            </a:avLst>
          </a:prstGeom>
          <a:ln w="38100">
            <a:solidFill>
              <a:schemeClr val="accent5"/>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8872" y="5181600"/>
            <a:ext cx="1691840" cy="1591056"/>
          </a:xfrm>
          <a:prstGeom prst="round2Diag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Arc 17"/>
          <p:cNvSpPr/>
          <p:nvPr/>
        </p:nvSpPr>
        <p:spPr>
          <a:xfrm rot="2081677" flipV="1">
            <a:off x="1193513" y="5273870"/>
            <a:ext cx="1504893" cy="1507968"/>
          </a:xfrm>
          <a:prstGeom prst="arc">
            <a:avLst>
              <a:gd name="adj1" fmla="val 16200000"/>
              <a:gd name="adj2" fmla="val 671822"/>
            </a:avLst>
          </a:prstGeom>
          <a:ln w="38100">
            <a:solidFill>
              <a:schemeClr val="accent5"/>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8178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7"/>
                                        </p:tgtEl>
                                      </p:cBhvr>
                                    </p:animEffect>
                                    <p:animScale>
                                      <p:cBhvr>
                                        <p:cTn id="7" dur="250" autoRev="1" fill="hold"/>
                                        <p:tgtEl>
                                          <p:spTgt spid="1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9"/>
                                        </p:tgtEl>
                                      </p:cBhvr>
                                    </p:animEffect>
                                    <p:animScale>
                                      <p:cBhvr>
                                        <p:cTn id="12" dur="250" autoRev="1" fill="hold"/>
                                        <p:tgtEl>
                                          <p:spTgt spid="9"/>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4"/>
                                        </p:tgtEl>
                                      </p:cBhvr>
                                    </p:animEffect>
                                    <p:animScale>
                                      <p:cBhvr>
                                        <p:cTn id="22"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12140</TotalTime>
  <Words>843</Words>
  <Application>Microsoft Office PowerPoint</Application>
  <PresentationFormat>On-screen Show (4:3)</PresentationFormat>
  <Paragraphs>171</Paragraphs>
  <Slides>20</Slides>
  <Notes>13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30" baseType="lpstr">
      <vt:lpstr>Andale Mono</vt:lpstr>
      <vt:lpstr>Arial</vt:lpstr>
      <vt:lpstr>Arial Nova Cond</vt:lpstr>
      <vt:lpstr>Calibri</vt:lpstr>
      <vt:lpstr>Century Schoolbook</vt:lpstr>
      <vt:lpstr>Times New Roman</vt:lpstr>
      <vt:lpstr>Wingdings</vt:lpstr>
      <vt:lpstr>Wingdings 2</vt:lpstr>
      <vt:lpstr>Oriel</vt:lpstr>
      <vt:lpstr>CS ChemDraw Drawing</vt:lpstr>
      <vt:lpstr>PowerPoint Presentation</vt:lpstr>
      <vt:lpstr>Lehman College</vt:lpstr>
      <vt:lpstr>Current Research Active Faculty</vt:lpstr>
      <vt:lpstr>Who am I?</vt:lpstr>
      <vt:lpstr>How Did I Get Here?</vt:lpstr>
      <vt:lpstr>BNL NCSS 2009 &amp; 2010</vt:lpstr>
      <vt:lpstr>Back at Brookhaven</vt:lpstr>
      <vt:lpstr>Visiting Faculty Program</vt:lpstr>
      <vt:lpstr>Radiopharmaceutical Research</vt:lpstr>
      <vt:lpstr>Radiometal Based Drugs</vt:lpstr>
      <vt:lpstr>Scandium’s Theranostic Potential</vt:lpstr>
      <vt:lpstr>Scandium Production</vt:lpstr>
      <vt:lpstr>47Sc Project</vt:lpstr>
      <vt:lpstr>44Sc Projects</vt:lpstr>
      <vt:lpstr>Downstream Scandium Chemistry</vt:lpstr>
      <vt:lpstr>Lehman Undergraduates</vt:lpstr>
      <vt:lpstr>This Summer</vt:lpstr>
      <vt:lpstr>BNL Benefits</vt:lpstr>
      <vt:lpstr>PowerPoint Presentation</vt:lpstr>
      <vt:lpstr>Doctoral Program</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dc:creator>
  <cp:lastModifiedBy>Melissa Deri</cp:lastModifiedBy>
  <cp:revision>155</cp:revision>
  <cp:lastPrinted>2017-02-06T17:41:34Z</cp:lastPrinted>
  <dcterms:created xsi:type="dcterms:W3CDTF">2017-01-30T16:22:22Z</dcterms:created>
  <dcterms:modified xsi:type="dcterms:W3CDTF">2023-07-19T04:23:22Z</dcterms:modified>
</cp:coreProperties>
</file>