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6" r:id="rId1"/>
  </p:sldMasterIdLst>
  <p:notesMasterIdLst>
    <p:notesMasterId r:id="rId26"/>
  </p:notesMasterIdLst>
  <p:sldIdLst>
    <p:sldId id="298" r:id="rId2"/>
    <p:sldId id="628" r:id="rId3"/>
    <p:sldId id="332" r:id="rId4"/>
    <p:sldId id="322" r:id="rId5"/>
    <p:sldId id="303" r:id="rId6"/>
    <p:sldId id="358" r:id="rId7"/>
    <p:sldId id="359" r:id="rId8"/>
    <p:sldId id="360" r:id="rId9"/>
    <p:sldId id="267" r:id="rId10"/>
    <p:sldId id="364" r:id="rId11"/>
    <p:sldId id="373" r:id="rId12"/>
    <p:sldId id="291" r:id="rId13"/>
    <p:sldId id="629" r:id="rId14"/>
    <p:sldId id="323" r:id="rId15"/>
    <p:sldId id="630" r:id="rId16"/>
    <p:sldId id="325" r:id="rId17"/>
    <p:sldId id="326" r:id="rId18"/>
    <p:sldId id="327" r:id="rId19"/>
    <p:sldId id="328" r:id="rId20"/>
    <p:sldId id="329" r:id="rId21"/>
    <p:sldId id="330" r:id="rId22"/>
    <p:sldId id="631" r:id="rId23"/>
    <p:sldId id="324" r:id="rId24"/>
    <p:sldId id="37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057" autoAdjust="0"/>
    <p:restoredTop sz="94660"/>
  </p:normalViewPr>
  <p:slideViewPr>
    <p:cSldViewPr snapToGrid="0">
      <p:cViewPr>
        <p:scale>
          <a:sx n="82" d="100"/>
          <a:sy n="82" d="100"/>
        </p:scale>
        <p:origin x="72" y="149"/>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914260717410323E-2"/>
          <c:y val="7.3426170327722737E-2"/>
          <c:w val="0.87753018372703417"/>
          <c:h val="0.79197474198244211"/>
        </c:manualLayout>
      </c:layout>
      <c:barChart>
        <c:barDir val="col"/>
        <c:grouping val="stacked"/>
        <c:varyColors val="0"/>
        <c:ser>
          <c:idx val="0"/>
          <c:order val="0"/>
          <c:tx>
            <c:strRef>
              <c:f>Sheet1!$D$20</c:f>
              <c:strCache>
                <c:ptCount val="1"/>
                <c:pt idx="0">
                  <c:v>UG</c:v>
                </c:pt>
              </c:strCache>
            </c:strRef>
          </c:tx>
          <c:spPr>
            <a:solidFill>
              <a:schemeClr val="accent1"/>
            </a:solidFill>
            <a:ln>
              <a:noFill/>
            </a:ln>
            <a:effectLst/>
          </c:spPr>
          <c:invertIfNegative val="0"/>
          <c:dPt>
            <c:idx val="6"/>
            <c:invertIfNegative val="0"/>
            <c:bubble3D val="0"/>
            <c:spPr>
              <a:pattFill prst="pct80">
                <a:fgClr>
                  <a:schemeClr val="accent1"/>
                </a:fgClr>
                <a:bgClr>
                  <a:schemeClr val="bg1"/>
                </a:bgClr>
              </a:pattFill>
              <a:ln>
                <a:noFill/>
              </a:ln>
              <a:effectLst/>
            </c:spPr>
            <c:extLst>
              <c:ext xmlns:c16="http://schemas.microsoft.com/office/drawing/2014/chart" uri="{C3380CC4-5D6E-409C-BE32-E72D297353CC}">
                <c16:uniqueId val="{00000001-8DD3-4E83-B973-0F8A86D63365}"/>
              </c:ext>
            </c:extLst>
          </c:dPt>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Sheet1!$C$21:$C$27</c:f>
              <c:numCache>
                <c:formatCode>General</c:formatCode>
                <c:ptCount val="7"/>
                <c:pt idx="0">
                  <c:v>2015</c:v>
                </c:pt>
                <c:pt idx="1">
                  <c:v>2016</c:v>
                </c:pt>
                <c:pt idx="2">
                  <c:v>2017</c:v>
                </c:pt>
                <c:pt idx="3">
                  <c:v>2018</c:v>
                </c:pt>
                <c:pt idx="4">
                  <c:v>2019</c:v>
                </c:pt>
                <c:pt idx="5">
                  <c:v>2020</c:v>
                </c:pt>
                <c:pt idx="6">
                  <c:v>2025</c:v>
                </c:pt>
              </c:numCache>
            </c:numRef>
          </c:cat>
          <c:val>
            <c:numRef>
              <c:f>Sheet1!$D$21:$D$27</c:f>
              <c:numCache>
                <c:formatCode>General</c:formatCode>
                <c:ptCount val="7"/>
                <c:pt idx="0">
                  <c:v>695</c:v>
                </c:pt>
                <c:pt idx="1">
                  <c:v>718</c:v>
                </c:pt>
                <c:pt idx="2">
                  <c:v>779</c:v>
                </c:pt>
                <c:pt idx="3">
                  <c:v>851</c:v>
                </c:pt>
                <c:pt idx="4">
                  <c:v>878</c:v>
                </c:pt>
                <c:pt idx="5">
                  <c:v>904</c:v>
                </c:pt>
                <c:pt idx="6">
                  <c:v>1200</c:v>
                </c:pt>
              </c:numCache>
            </c:numRef>
          </c:val>
          <c:extLst>
            <c:ext xmlns:c16="http://schemas.microsoft.com/office/drawing/2014/chart" uri="{C3380CC4-5D6E-409C-BE32-E72D297353CC}">
              <c16:uniqueId val="{00000002-8DD3-4E83-B973-0F8A86D63365}"/>
            </c:ext>
          </c:extLst>
        </c:ser>
        <c:ser>
          <c:idx val="1"/>
          <c:order val="1"/>
          <c:tx>
            <c:strRef>
              <c:f>Sheet1!$E$20</c:f>
              <c:strCache>
                <c:ptCount val="1"/>
                <c:pt idx="0">
                  <c:v>GR</c:v>
                </c:pt>
              </c:strCache>
            </c:strRef>
          </c:tx>
          <c:spPr>
            <a:solidFill>
              <a:srgbClr val="00B050"/>
            </a:solidFill>
            <a:ln>
              <a:noFill/>
            </a:ln>
            <a:effectLst/>
          </c:spPr>
          <c:invertIfNegative val="0"/>
          <c:dPt>
            <c:idx val="6"/>
            <c:invertIfNegative val="0"/>
            <c:bubble3D val="0"/>
            <c:spPr>
              <a:pattFill prst="pct80">
                <a:fgClr>
                  <a:srgbClr val="00B0F0"/>
                </a:fgClr>
                <a:bgClr>
                  <a:schemeClr val="bg1"/>
                </a:bgClr>
              </a:pattFill>
              <a:ln>
                <a:noFill/>
              </a:ln>
              <a:effectLst/>
            </c:spPr>
            <c:extLst>
              <c:ext xmlns:c16="http://schemas.microsoft.com/office/drawing/2014/chart" uri="{C3380CC4-5D6E-409C-BE32-E72D297353CC}">
                <c16:uniqueId val="{00000004-8DD3-4E83-B973-0F8A86D63365}"/>
              </c:ext>
            </c:extLst>
          </c:dPt>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Sheet1!$C$21:$C$27</c:f>
              <c:numCache>
                <c:formatCode>General</c:formatCode>
                <c:ptCount val="7"/>
                <c:pt idx="0">
                  <c:v>2015</c:v>
                </c:pt>
                <c:pt idx="1">
                  <c:v>2016</c:v>
                </c:pt>
                <c:pt idx="2">
                  <c:v>2017</c:v>
                </c:pt>
                <c:pt idx="3">
                  <c:v>2018</c:v>
                </c:pt>
                <c:pt idx="4">
                  <c:v>2019</c:v>
                </c:pt>
                <c:pt idx="5">
                  <c:v>2020</c:v>
                </c:pt>
                <c:pt idx="6">
                  <c:v>2025</c:v>
                </c:pt>
              </c:numCache>
            </c:numRef>
          </c:cat>
          <c:val>
            <c:numRef>
              <c:f>Sheet1!$E$21:$E$27</c:f>
              <c:numCache>
                <c:formatCode>General</c:formatCode>
                <c:ptCount val="7"/>
                <c:pt idx="0">
                  <c:v>62</c:v>
                </c:pt>
                <c:pt idx="1">
                  <c:v>63</c:v>
                </c:pt>
                <c:pt idx="2">
                  <c:v>62</c:v>
                </c:pt>
                <c:pt idx="3">
                  <c:v>63</c:v>
                </c:pt>
                <c:pt idx="4">
                  <c:v>73</c:v>
                </c:pt>
                <c:pt idx="5">
                  <c:v>89</c:v>
                </c:pt>
                <c:pt idx="6">
                  <c:v>200</c:v>
                </c:pt>
              </c:numCache>
            </c:numRef>
          </c:val>
          <c:extLst>
            <c:ext xmlns:c16="http://schemas.microsoft.com/office/drawing/2014/chart" uri="{C3380CC4-5D6E-409C-BE32-E72D297353CC}">
              <c16:uniqueId val="{00000005-8DD3-4E83-B973-0F8A86D63365}"/>
            </c:ext>
          </c:extLst>
        </c:ser>
        <c:dLbls>
          <c:dLblPos val="ctr"/>
          <c:showLegendKey val="0"/>
          <c:showVal val="1"/>
          <c:showCatName val="0"/>
          <c:showSerName val="0"/>
          <c:showPercent val="0"/>
          <c:showBubbleSize val="0"/>
        </c:dLbls>
        <c:gapWidth val="79"/>
        <c:overlap val="100"/>
        <c:axId val="215905824"/>
        <c:axId val="215906368"/>
      </c:barChart>
      <c:catAx>
        <c:axId val="215905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n-US"/>
          </a:p>
        </c:txPr>
        <c:crossAx val="215906368"/>
        <c:crosses val="autoZero"/>
        <c:auto val="1"/>
        <c:lblAlgn val="ctr"/>
        <c:lblOffset val="100"/>
        <c:noMultiLvlLbl val="0"/>
      </c:catAx>
      <c:valAx>
        <c:axId val="215906368"/>
        <c:scaling>
          <c:orientation val="minMax"/>
          <c:max val="1400"/>
          <c:min val="500"/>
        </c:scaling>
        <c:delete val="1"/>
        <c:axPos val="l"/>
        <c:numFmt formatCode="General" sourceLinked="1"/>
        <c:majorTickMark val="none"/>
        <c:minorTickMark val="none"/>
        <c:tickLblPos val="nextTo"/>
        <c:crossAx val="215905824"/>
        <c:crosses val="autoZero"/>
        <c:crossBetween val="between"/>
      </c:valAx>
      <c:spPr>
        <a:noFill/>
        <a:ln w="12700">
          <a:solidFill>
            <a:schemeClr val="accent1"/>
          </a:solidFill>
        </a:ln>
        <a:effectLst/>
      </c:spPr>
    </c:plotArea>
    <c:legend>
      <c:legendPos val="t"/>
      <c:layout>
        <c:manualLayout>
          <c:xMode val="edge"/>
          <c:yMode val="edge"/>
          <c:x val="0.34088210280664699"/>
          <c:y val="0.12942990261050941"/>
          <c:w val="0.2456767842324579"/>
          <c:h val="0.10847227986300587"/>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25400" cap="flat" cmpd="sng" algn="ctr">
      <a:solidFill>
        <a:schemeClr val="accent1"/>
      </a:solidFill>
      <a:round/>
    </a:ln>
    <a:effectLst/>
  </c:spPr>
  <c:txPr>
    <a:bodyPr/>
    <a:lstStyle/>
    <a:p>
      <a:pPr>
        <a:defRPr sz="1200" b="1"/>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2EA34-9925-473C-8B68-9106D272BA70}"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40018-AC3B-4E25-BDB5-493E2AD06A43}" type="slidenum">
              <a:rPr lang="en-US" smtClean="0"/>
              <a:t>‹#›</a:t>
            </a:fld>
            <a:endParaRPr lang="en-US"/>
          </a:p>
        </p:txBody>
      </p:sp>
    </p:spTree>
    <p:extLst>
      <p:ext uri="{BB962C8B-B14F-4D97-AF65-F5344CB8AC3E}">
        <p14:creationId xmlns:p14="http://schemas.microsoft.com/office/powerpoint/2010/main" val="309565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5F28AB6-D2A7-419E-960C-0294C05BA968}" type="slidenum">
              <a:rPr lang="en-US" smtClean="0"/>
              <a:pPr/>
              <a:t>5</a:t>
            </a:fld>
            <a:endParaRPr lang="en-US"/>
          </a:p>
        </p:txBody>
      </p:sp>
      <p:sp>
        <p:nvSpPr>
          <p:cNvPr id="27651" name="Rectangle 2"/>
          <p:cNvSpPr>
            <a:spLocks noGrp="1" noRot="1" noChangeAspect="1" noChangeArrowheads="1" noTextEdit="1"/>
          </p:cNvSpPr>
          <p:nvPr>
            <p:ph type="sldImg"/>
          </p:nvPr>
        </p:nvSpPr>
        <p:spPr>
          <a:xfrm>
            <a:off x="469900" y="727075"/>
            <a:ext cx="6375400" cy="3586163"/>
          </a:xfrm>
          <a:ln/>
        </p:spPr>
      </p:sp>
      <p:sp>
        <p:nvSpPr>
          <p:cNvPr id="2765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1D9F237-7D61-4413-AEB9-AE581770869F}" type="slidenum">
              <a:rPr lang="en-US" smtClean="0"/>
              <a:pPr/>
              <a:t>6</a:t>
            </a:fld>
            <a:endParaRPr lang="en-US"/>
          </a:p>
        </p:txBody>
      </p:sp>
      <p:sp>
        <p:nvSpPr>
          <p:cNvPr id="26627" name="Rectangle 2"/>
          <p:cNvSpPr>
            <a:spLocks noGrp="1" noRot="1" noChangeAspect="1" noChangeArrowheads="1" noTextEdit="1"/>
          </p:cNvSpPr>
          <p:nvPr>
            <p:ph type="sldImg"/>
          </p:nvPr>
        </p:nvSpPr>
        <p:spPr>
          <a:xfrm>
            <a:off x="469900" y="727075"/>
            <a:ext cx="6375400" cy="3586163"/>
          </a:xfrm>
          <a:ln/>
        </p:spPr>
      </p:sp>
      <p:sp>
        <p:nvSpPr>
          <p:cNvPr id="2662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1D9F237-7D61-4413-AEB9-AE581770869F}" type="slidenum">
              <a:rPr lang="en-US" smtClean="0"/>
              <a:pPr/>
              <a:t>7</a:t>
            </a:fld>
            <a:endParaRPr lang="en-US"/>
          </a:p>
        </p:txBody>
      </p:sp>
      <p:sp>
        <p:nvSpPr>
          <p:cNvPr id="26627" name="Rectangle 2"/>
          <p:cNvSpPr>
            <a:spLocks noGrp="1" noRot="1" noChangeAspect="1" noChangeArrowheads="1" noTextEdit="1"/>
          </p:cNvSpPr>
          <p:nvPr>
            <p:ph type="sldImg"/>
          </p:nvPr>
        </p:nvSpPr>
        <p:spPr>
          <a:xfrm>
            <a:off x="469900" y="727075"/>
            <a:ext cx="6375400" cy="3586163"/>
          </a:xfrm>
          <a:ln/>
        </p:spPr>
      </p:sp>
      <p:sp>
        <p:nvSpPr>
          <p:cNvPr id="2662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6443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1D9F237-7D61-4413-AEB9-AE581770869F}" type="slidenum">
              <a:rPr lang="en-US" smtClean="0"/>
              <a:pPr/>
              <a:t>8</a:t>
            </a:fld>
            <a:endParaRPr lang="en-US"/>
          </a:p>
        </p:txBody>
      </p:sp>
      <p:sp>
        <p:nvSpPr>
          <p:cNvPr id="26627" name="Rectangle 2"/>
          <p:cNvSpPr>
            <a:spLocks noGrp="1" noRot="1" noChangeAspect="1" noChangeArrowheads="1" noTextEdit="1"/>
          </p:cNvSpPr>
          <p:nvPr>
            <p:ph type="sldImg"/>
          </p:nvPr>
        </p:nvSpPr>
        <p:spPr>
          <a:xfrm>
            <a:off x="469900" y="727075"/>
            <a:ext cx="6375400" cy="3586163"/>
          </a:xfrm>
          <a:ln/>
        </p:spPr>
      </p:sp>
      <p:sp>
        <p:nvSpPr>
          <p:cNvPr id="2662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898092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469900" y="727075"/>
            <a:ext cx="6375400" cy="3586163"/>
          </a:xfrm>
          <a:ln/>
        </p:spPr>
      </p:sp>
      <p:sp>
        <p:nvSpPr>
          <p:cNvPr id="22630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6848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we set out to try and do just</a:t>
            </a:r>
            <a:r>
              <a:rPr lang="en-US" baseline="0" dirty="0"/>
              <a:t> that thru the fabrication of helical </a:t>
            </a:r>
            <a:r>
              <a:rPr lang="en-US" baseline="0" dirty="0" err="1"/>
              <a:t>plasmonic</a:t>
            </a:r>
            <a:r>
              <a:rPr lang="en-US" baseline="0" dirty="0"/>
              <a:t> nanostructures.  Our goal was to create helical block copolymer structures using confinement into porous alumina membranes.  Then we would coat them with seed-grown </a:t>
            </a:r>
            <a:r>
              <a:rPr lang="en-US" baseline="0" dirty="0" err="1"/>
              <a:t>nanoparticles</a:t>
            </a:r>
            <a:r>
              <a:rPr lang="en-US" baseline="0" dirty="0"/>
              <a:t> to enhance the optical activity.  The next step would be to study the optical properties.  And finally through the use of a flexible matrix, mechanically tune them.</a:t>
            </a:r>
            <a:endParaRPr lang="en-US" dirty="0"/>
          </a:p>
        </p:txBody>
      </p:sp>
      <p:sp>
        <p:nvSpPr>
          <p:cNvPr id="4" name="Slide Number Placeholder 3"/>
          <p:cNvSpPr>
            <a:spLocks noGrp="1"/>
          </p:cNvSpPr>
          <p:nvPr>
            <p:ph type="sldNum" sz="quarter" idx="10"/>
          </p:nvPr>
        </p:nvSpPr>
        <p:spPr/>
        <p:txBody>
          <a:bodyPr/>
          <a:lstStyle/>
          <a:p>
            <a:fld id="{87D7067C-680C-7142-AB64-9C1643380D5E}"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1D21F2A-1329-493B-9639-06773E5DAB74}" type="slidenum">
              <a:rPr lang="en-US" smtClean="0"/>
              <a:pPr/>
              <a:t>24</a:t>
            </a:fld>
            <a:endParaRPr lang="en-US"/>
          </a:p>
        </p:txBody>
      </p:sp>
      <p:sp>
        <p:nvSpPr>
          <p:cNvPr id="19459" name="Rectangle 2"/>
          <p:cNvSpPr>
            <a:spLocks noGrp="1" noRot="1" noChangeAspect="1" noChangeArrowheads="1" noTextEdit="1"/>
          </p:cNvSpPr>
          <p:nvPr>
            <p:ph type="sldImg"/>
          </p:nvPr>
        </p:nvSpPr>
        <p:spPr>
          <a:xfrm>
            <a:off x="469900" y="727075"/>
            <a:ext cx="6375400" cy="3586163"/>
          </a:xfrm>
          <a:ln/>
        </p:spPr>
      </p:sp>
      <p:sp>
        <p:nvSpPr>
          <p:cNvPr id="1946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819462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7/19/2023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451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018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7/19/2023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004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79400"/>
            <a:ext cx="11582400" cy="5846763"/>
          </a:xfrm>
        </p:spPr>
        <p:txBody>
          <a:bodyPr/>
          <a:lstStyle>
            <a:lvl1pPr marL="0" indent="0">
              <a:spcBef>
                <a:spcPts val="0"/>
              </a:spcBef>
              <a:spcAft>
                <a:spcPts val="1600"/>
              </a:spcAft>
              <a:buNone/>
              <a:defRPr sz="2667"/>
            </a:lvl1pPr>
            <a:lvl2pPr marL="609585" indent="0">
              <a:spcBef>
                <a:spcPts val="0"/>
              </a:spcBef>
              <a:spcAft>
                <a:spcPts val="1600"/>
              </a:spcAft>
              <a:buNone/>
              <a:defRPr sz="2400"/>
            </a:lvl2pPr>
            <a:lvl3pPr marL="1219170" indent="0">
              <a:spcBef>
                <a:spcPts val="0"/>
              </a:spcBef>
              <a:spcAft>
                <a:spcPts val="1600"/>
              </a:spcAft>
              <a:buNone/>
              <a:defRPr sz="2400"/>
            </a:lvl3pPr>
            <a:lvl4pPr marL="1828754" indent="0">
              <a:spcBef>
                <a:spcPts val="0"/>
              </a:spcBef>
              <a:spcAft>
                <a:spcPts val="1600"/>
              </a:spcAft>
              <a:buNone/>
              <a:defRPr sz="2400"/>
            </a:lvl4pPr>
            <a:lvl5pPr marL="2438339" indent="0">
              <a:spcBef>
                <a:spcPts val="0"/>
              </a:spcBef>
              <a:spcAft>
                <a:spcPts val="1600"/>
              </a:spcAft>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1"/>
          </p:nvPr>
        </p:nvSpPr>
        <p:spPr/>
        <p:txBody>
          <a:bodyPr/>
          <a:lstStyle>
            <a:lvl1pPr>
              <a:defRPr/>
            </a:lvl1pPr>
          </a:lstStyle>
          <a:p>
            <a:pPr>
              <a:defRPr/>
            </a:pPr>
            <a:fld id="{2808E3F9-8832-434C-88F9-B41D9CDFBB8D}" type="slidenum">
              <a:rPr lang="en-US"/>
              <a:pPr>
                <a:defRPr/>
              </a:pPr>
              <a:t>‹#›</a:t>
            </a:fld>
            <a:endParaRPr lang="en-US" dirty="0"/>
          </a:p>
        </p:txBody>
      </p:sp>
    </p:spTree>
    <p:extLst>
      <p:ext uri="{BB962C8B-B14F-4D97-AF65-F5344CB8AC3E}">
        <p14:creationId xmlns:p14="http://schemas.microsoft.com/office/powerpoint/2010/main" val="9089351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639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1" y="5141974"/>
            <a:ext cx="12192000" cy="14975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44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24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7/19/2023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423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436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261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5027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1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7/19/2023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58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4486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7/19/2023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2" descr="Image result for morgan state university">
            <a:extLst>
              <a:ext uri="{FF2B5EF4-FFF2-40B4-BE49-F238E27FC236}">
                <a16:creationId xmlns:a16="http://schemas.microsoft.com/office/drawing/2014/main" id="{0A96398F-417B-478A-AA6D-A7A6FE6E760A}"/>
              </a:ext>
            </a:extLst>
          </p:cNvPr>
          <p:cNvPicPr>
            <a:picLocks noChangeAspect="1" noChangeArrowheads="1"/>
          </p:cNvPicPr>
          <p:nvPr userDrawn="1"/>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l="31567" t="16350" b="6230"/>
          <a:stretch/>
        </p:blipFill>
        <p:spPr bwMode="auto">
          <a:xfrm>
            <a:off x="10377487" y="6105121"/>
            <a:ext cx="1524001" cy="50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837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tu6n-N-L1_Y"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606483-7FE2-48F0-AB46-24E555779B7D}"/>
              </a:ext>
            </a:extLst>
          </p:cNvPr>
          <p:cNvSpPr txBox="1"/>
          <p:nvPr/>
        </p:nvSpPr>
        <p:spPr>
          <a:xfrm>
            <a:off x="727786" y="2047544"/>
            <a:ext cx="10599577" cy="2308324"/>
          </a:xfrm>
          <a:prstGeom prst="rect">
            <a:avLst/>
          </a:prstGeom>
          <a:noFill/>
        </p:spPr>
        <p:txBody>
          <a:bodyPr wrap="square">
            <a:spAutoFit/>
          </a:bodyPr>
          <a:lstStyle/>
          <a:p>
            <a:pPr algn="ctr"/>
            <a:r>
              <a:rPr lang="en-US" sz="4800" dirty="0">
                <a:solidFill>
                  <a:schemeClr val="bg1"/>
                </a:solidFill>
                <a:latin typeface="+mj-lt"/>
                <a:ea typeface="Microsoft Himalaya" panose="01010100010101010101" pitchFamily="2" charset="0"/>
                <a:cs typeface="Microsoft Himalaya" panose="01010100010101010101" pitchFamily="2" charset="0"/>
              </a:rPr>
              <a:t>BNL MSI Workshop 2023  </a:t>
            </a:r>
          </a:p>
          <a:p>
            <a:pPr algn="ctr"/>
            <a:r>
              <a:rPr lang="en-US" sz="4800" dirty="0">
                <a:solidFill>
                  <a:srgbClr val="FFC000"/>
                </a:solidFill>
              </a:rPr>
              <a:t>The Next Generation of Physics at Morgan State University</a:t>
            </a:r>
            <a:endParaRPr lang="en-US" sz="4800" dirty="0">
              <a:solidFill>
                <a:srgbClr val="FFC000"/>
              </a:solidFill>
              <a:latin typeface="+mj-lt"/>
            </a:endParaRPr>
          </a:p>
        </p:txBody>
      </p:sp>
      <p:sp>
        <p:nvSpPr>
          <p:cNvPr id="6" name="Subtitle 4">
            <a:extLst>
              <a:ext uri="{FF2B5EF4-FFF2-40B4-BE49-F238E27FC236}">
                <a16:creationId xmlns:a16="http://schemas.microsoft.com/office/drawing/2014/main" id="{7E439EDC-78C4-475A-AFEA-836D6FAEDCF9}"/>
              </a:ext>
            </a:extLst>
          </p:cNvPr>
          <p:cNvSpPr txBox="1">
            <a:spLocks/>
          </p:cNvSpPr>
          <p:nvPr/>
        </p:nvSpPr>
        <p:spPr>
          <a:xfrm>
            <a:off x="363895" y="5222189"/>
            <a:ext cx="11122090" cy="1327901"/>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400" kern="1200" cap="all">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pPr algn="ctr" eaLnBrk="0" hangingPunct="0">
              <a:lnSpc>
                <a:spcPct val="120000"/>
              </a:lnSpc>
              <a:spcBef>
                <a:spcPts val="0"/>
              </a:spcBef>
              <a:spcAft>
                <a:spcPts val="0"/>
              </a:spcAft>
            </a:pPr>
            <a:r>
              <a:rPr lang="en-US" sz="2800" b="1" cap="none" dirty="0">
                <a:solidFill>
                  <a:schemeClr val="bg1"/>
                </a:solidFill>
                <a:latin typeface="+mj-lt"/>
                <a:ea typeface="Microsoft Himalaya" panose="01010100010101010101" pitchFamily="2" charset="0"/>
                <a:cs typeface="Microsoft Himalaya" panose="01010100010101010101" pitchFamily="2" charset="0"/>
              </a:rPr>
              <a:t>Willie Rockward, Chair &amp; Professor</a:t>
            </a:r>
          </a:p>
          <a:p>
            <a:pPr algn="ctr" eaLnBrk="0" hangingPunct="0">
              <a:lnSpc>
                <a:spcPct val="120000"/>
              </a:lnSpc>
              <a:spcBef>
                <a:spcPts val="0"/>
              </a:spcBef>
              <a:spcAft>
                <a:spcPts val="0"/>
              </a:spcAft>
            </a:pPr>
            <a:r>
              <a:rPr lang="en-US" sz="2800" b="1" cap="none" dirty="0">
                <a:solidFill>
                  <a:schemeClr val="bg1"/>
                </a:solidFill>
                <a:latin typeface="+mj-lt"/>
                <a:ea typeface="Microsoft Himalaya" panose="01010100010101010101" pitchFamily="2" charset="0"/>
                <a:cs typeface="Microsoft Himalaya" panose="01010100010101010101" pitchFamily="2" charset="0"/>
              </a:rPr>
              <a:t>Department of Physics &amp; Engineering Physics</a:t>
            </a:r>
          </a:p>
          <a:p>
            <a:pPr algn="ctr" eaLnBrk="0" hangingPunct="0">
              <a:lnSpc>
                <a:spcPct val="120000"/>
              </a:lnSpc>
              <a:spcBef>
                <a:spcPts val="0"/>
              </a:spcBef>
              <a:spcAft>
                <a:spcPts val="0"/>
              </a:spcAft>
            </a:pPr>
            <a:r>
              <a:rPr lang="en-US" sz="2800" b="1" cap="none" dirty="0">
                <a:solidFill>
                  <a:schemeClr val="bg1"/>
                </a:solidFill>
                <a:latin typeface="+mj-lt"/>
                <a:ea typeface="Microsoft Himalaya" panose="01010100010101010101" pitchFamily="2" charset="0"/>
                <a:cs typeface="Microsoft Himalaya" panose="01010100010101010101" pitchFamily="2" charset="0"/>
              </a:rPr>
              <a:t>Morgan State University</a:t>
            </a:r>
            <a:endParaRPr lang="en-US" sz="2800" b="1" cap="none" noProof="1">
              <a:solidFill>
                <a:schemeClr val="bg1"/>
              </a:solidFill>
              <a:latin typeface="+mj-lt"/>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250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type="body" idx="4294967295"/>
          </p:nvPr>
        </p:nvSpPr>
        <p:spPr>
          <a:xfrm>
            <a:off x="559837" y="1688841"/>
            <a:ext cx="10664889" cy="3721359"/>
          </a:xfrm>
        </p:spPr>
        <p:txBody>
          <a:bodyPr>
            <a:normAutofit fontScale="92500" lnSpcReduction="10000"/>
          </a:bodyPr>
          <a:lstStyle/>
          <a:p>
            <a:pPr>
              <a:lnSpc>
                <a:spcPct val="80000"/>
              </a:lnSpc>
            </a:pPr>
            <a:r>
              <a:rPr lang="en-US" sz="2000" dirty="0">
                <a:solidFill>
                  <a:schemeClr val="tx1"/>
                </a:solidFill>
              </a:rPr>
              <a:t>Micro/Nano Optics Research and Education (MORE) Laboratory</a:t>
            </a:r>
          </a:p>
          <a:p>
            <a:pPr lvl="1">
              <a:lnSpc>
                <a:spcPct val="80000"/>
              </a:lnSpc>
              <a:buFontTx/>
              <a:buNone/>
            </a:pPr>
            <a:r>
              <a:rPr lang="en-US" sz="1800" dirty="0">
                <a:solidFill>
                  <a:schemeClr val="tx1"/>
                </a:solidFill>
              </a:rPr>
              <a:t>	(W. Rockward, Physics &amp; Engineering Physics, Morgan State)</a:t>
            </a:r>
          </a:p>
          <a:p>
            <a:pPr lvl="1">
              <a:lnSpc>
                <a:spcPct val="80000"/>
              </a:lnSpc>
              <a:buFontTx/>
              <a:buNone/>
            </a:pPr>
            <a:endParaRPr lang="en-US" sz="1800" dirty="0">
              <a:solidFill>
                <a:schemeClr val="tx1"/>
              </a:solidFill>
            </a:endParaRPr>
          </a:p>
          <a:p>
            <a:pPr>
              <a:lnSpc>
                <a:spcPct val="80000"/>
              </a:lnSpc>
            </a:pPr>
            <a:r>
              <a:rPr lang="en-US" sz="2000" dirty="0">
                <a:solidFill>
                  <a:schemeClr val="tx1"/>
                </a:solidFill>
              </a:rPr>
              <a:t>THz Photonics: Phase Change Materials for Switchable THz Devices</a:t>
            </a:r>
          </a:p>
          <a:p>
            <a:pPr lvl="1">
              <a:lnSpc>
                <a:spcPct val="80000"/>
              </a:lnSpc>
              <a:buFontTx/>
              <a:buNone/>
            </a:pPr>
            <a:r>
              <a:rPr lang="en-US" sz="1800" dirty="0">
                <a:solidFill>
                  <a:schemeClr val="tx1"/>
                </a:solidFill>
              </a:rPr>
              <a:t>	(T. Searles, ECE, Univ. of Illinois-Chicago and E. Red &amp; W. Sims, Physics, Morehouse College)</a:t>
            </a:r>
            <a:endParaRPr lang="en-US" dirty="0">
              <a:solidFill>
                <a:schemeClr val="tx1"/>
              </a:solidFill>
            </a:endParaRPr>
          </a:p>
          <a:p>
            <a:pPr lvl="1">
              <a:lnSpc>
                <a:spcPct val="80000"/>
              </a:lnSpc>
              <a:buFontTx/>
              <a:buNone/>
            </a:pPr>
            <a:endParaRPr lang="en-US" sz="1800" dirty="0">
              <a:solidFill>
                <a:schemeClr val="tx1"/>
              </a:solidFill>
            </a:endParaRPr>
          </a:p>
          <a:p>
            <a:pPr>
              <a:lnSpc>
                <a:spcPct val="80000"/>
              </a:lnSpc>
            </a:pPr>
            <a:r>
              <a:rPr lang="en-US" sz="2000" dirty="0">
                <a:solidFill>
                  <a:schemeClr val="tx1"/>
                </a:solidFill>
              </a:rPr>
              <a:t>THz Imaging: Undergraduate THz Studio Laboratory</a:t>
            </a:r>
          </a:p>
          <a:p>
            <a:pPr lvl="1">
              <a:lnSpc>
                <a:spcPct val="80000"/>
              </a:lnSpc>
              <a:buFontTx/>
              <a:buNone/>
            </a:pPr>
            <a:r>
              <a:rPr lang="en-US" sz="1800" dirty="0">
                <a:solidFill>
                  <a:schemeClr val="tx1"/>
                </a:solidFill>
              </a:rPr>
              <a:t>	(J. Matthews, Electro-Optics &amp; Photonics/Physics, University of Dayton) </a:t>
            </a:r>
          </a:p>
          <a:p>
            <a:pPr>
              <a:lnSpc>
                <a:spcPct val="80000"/>
              </a:lnSpc>
            </a:pPr>
            <a:endParaRPr lang="en-US" sz="2000" dirty="0">
              <a:solidFill>
                <a:schemeClr val="tx1"/>
              </a:solidFill>
            </a:endParaRPr>
          </a:p>
          <a:p>
            <a:pPr>
              <a:lnSpc>
                <a:spcPct val="80000"/>
              </a:lnSpc>
            </a:pPr>
            <a:r>
              <a:rPr lang="en-US" sz="2000" dirty="0">
                <a:solidFill>
                  <a:schemeClr val="tx1"/>
                </a:solidFill>
              </a:rPr>
              <a:t>EUV Nanolithography: Fabrication of optical elements for EUV Interferometry</a:t>
            </a:r>
          </a:p>
          <a:p>
            <a:pPr lvl="1">
              <a:lnSpc>
                <a:spcPct val="80000"/>
              </a:lnSpc>
              <a:buFontTx/>
              <a:buNone/>
            </a:pPr>
            <a:r>
              <a:rPr lang="en-US" sz="1800" dirty="0">
                <a:solidFill>
                  <a:schemeClr val="tx1"/>
                </a:solidFill>
              </a:rPr>
              <a:t>	(M. Marconi, Electrical Engineering, Colorado State University, NSF-ERC EUV)</a:t>
            </a:r>
          </a:p>
        </p:txBody>
      </p:sp>
      <p:sp>
        <p:nvSpPr>
          <p:cNvPr id="225284" name="TextBox 9"/>
          <p:cNvSpPr txBox="1">
            <a:spLocks noChangeArrowheads="1"/>
          </p:cNvSpPr>
          <p:nvPr/>
        </p:nvSpPr>
        <p:spPr bwMode="auto">
          <a:xfrm>
            <a:off x="718924" y="5487955"/>
            <a:ext cx="9370577" cy="954107"/>
          </a:xfrm>
          <a:prstGeom prst="rect">
            <a:avLst/>
          </a:prstGeom>
          <a:solidFill>
            <a:srgbClr val="92D050"/>
          </a:solidFill>
          <a:ln w="9525">
            <a:solidFill>
              <a:srgbClr val="FFFF00"/>
            </a:solidFill>
            <a:miter lim="800000"/>
            <a:headEnd/>
            <a:tailEnd/>
          </a:ln>
        </p:spPr>
        <p:txBody>
          <a:bodyPr wrap="square">
            <a:spAutoFit/>
          </a:bodyPr>
          <a:lstStyle/>
          <a:p>
            <a:pPr eaLnBrk="0" hangingPunct="0"/>
            <a:r>
              <a:rPr lang="en-US" sz="2800" dirty="0">
                <a:latin typeface="Arial" pitchFamily="34" charset="0"/>
              </a:rPr>
              <a:t>Research funding from 1998 to current: over $8.0M</a:t>
            </a:r>
          </a:p>
          <a:p>
            <a:pPr eaLnBrk="0" hangingPunct="0"/>
            <a:r>
              <a:rPr lang="en-US" sz="2800" dirty="0">
                <a:latin typeface="Arial" pitchFamily="34" charset="0"/>
              </a:rPr>
              <a:t>Over 50 URAs with PhDs in STEM disciplines</a:t>
            </a:r>
            <a:endParaRPr lang="en-US" sz="2000" dirty="0">
              <a:latin typeface="Arial" pitchFamily="34" charset="0"/>
            </a:endParaRPr>
          </a:p>
        </p:txBody>
      </p:sp>
      <p:sp>
        <p:nvSpPr>
          <p:cNvPr id="5" name="Rectangle 2">
            <a:extLst>
              <a:ext uri="{FF2B5EF4-FFF2-40B4-BE49-F238E27FC236}">
                <a16:creationId xmlns:a16="http://schemas.microsoft.com/office/drawing/2014/main" id="{70647852-314C-52F8-0638-CB0297115D15}"/>
              </a:ext>
            </a:extLst>
          </p:cNvPr>
          <p:cNvSpPr txBox="1">
            <a:spLocks noChangeArrowheads="1"/>
          </p:cNvSpPr>
          <p:nvPr/>
        </p:nvSpPr>
        <p:spPr bwMode="auto">
          <a:xfrm>
            <a:off x="839755" y="692454"/>
            <a:ext cx="9825135"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algn="ctr" defTabSz="914400" fontAlgn="base">
              <a:spcBef>
                <a:spcPct val="0"/>
              </a:spcBef>
              <a:spcAft>
                <a:spcPct val="0"/>
              </a:spcAft>
              <a:defRPr/>
            </a:pPr>
            <a:r>
              <a:rPr lang="en-US" sz="3600" kern="0" dirty="0">
                <a:latin typeface="Arial"/>
                <a:ea typeface="+mj-ea"/>
                <a:cs typeface="Arial"/>
              </a:rPr>
              <a:t>Background:  Research Collaborations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animEffect transition="in" filter="fade">
                                      <p:cBhvr>
                                        <p:cTn id="7" dur="1000"/>
                                        <p:tgtEl>
                                          <p:spTgt spid="225283">
                                            <p:txEl>
                                              <p:pRg st="0" end="0"/>
                                            </p:txEl>
                                          </p:spTgt>
                                        </p:tgtEl>
                                      </p:cBhvr>
                                    </p:animEffect>
                                    <p:anim calcmode="lin" valueType="num">
                                      <p:cBhvr>
                                        <p:cTn id="8" dur="1000" fill="hold"/>
                                        <p:tgtEl>
                                          <p:spTgt spid="22528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2528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528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25283">
                                            <p:txEl>
                                              <p:pRg st="1" end="1"/>
                                            </p:txEl>
                                          </p:spTgt>
                                        </p:tgtEl>
                                        <p:attrNameLst>
                                          <p:attrName>style.visibility</p:attrName>
                                        </p:attrNameLst>
                                      </p:cBhvr>
                                      <p:to>
                                        <p:strVal val="visible"/>
                                      </p:to>
                                    </p:set>
                                    <p:animEffect transition="in" filter="fade">
                                      <p:cBhvr>
                                        <p:cTn id="13" dur="1000"/>
                                        <p:tgtEl>
                                          <p:spTgt spid="225283">
                                            <p:txEl>
                                              <p:pRg st="1" end="1"/>
                                            </p:txEl>
                                          </p:spTgt>
                                        </p:tgtEl>
                                      </p:cBhvr>
                                    </p:animEffect>
                                    <p:anim calcmode="lin" valueType="num">
                                      <p:cBhvr>
                                        <p:cTn id="14" dur="1000" fill="hold"/>
                                        <p:tgtEl>
                                          <p:spTgt spid="22528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2528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528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25283">
                                            <p:txEl>
                                              <p:pRg st="3" end="3"/>
                                            </p:txEl>
                                          </p:spTgt>
                                        </p:tgtEl>
                                        <p:attrNameLst>
                                          <p:attrName>style.visibility</p:attrName>
                                        </p:attrNameLst>
                                      </p:cBhvr>
                                      <p:to>
                                        <p:strVal val="visible"/>
                                      </p:to>
                                    </p:set>
                                    <p:animEffect transition="in" filter="fade">
                                      <p:cBhvr>
                                        <p:cTn id="19" dur="1000"/>
                                        <p:tgtEl>
                                          <p:spTgt spid="225283">
                                            <p:txEl>
                                              <p:pRg st="3" end="3"/>
                                            </p:txEl>
                                          </p:spTgt>
                                        </p:tgtEl>
                                      </p:cBhvr>
                                    </p:animEffect>
                                    <p:anim calcmode="lin" valueType="num">
                                      <p:cBhvr>
                                        <p:cTn id="20" dur="1000" fill="hold"/>
                                        <p:tgtEl>
                                          <p:spTgt spid="225283">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25283">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5283">
                                            <p:txEl>
                                              <p:pRg st="3" end="3"/>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225283">
                                            <p:txEl>
                                              <p:pRg st="4" end="4"/>
                                            </p:txEl>
                                          </p:spTgt>
                                        </p:tgtEl>
                                        <p:attrNameLst>
                                          <p:attrName>style.visibility</p:attrName>
                                        </p:attrNameLst>
                                      </p:cBhvr>
                                      <p:to>
                                        <p:strVal val="visible"/>
                                      </p:to>
                                    </p:set>
                                    <p:animEffect transition="in" filter="fade">
                                      <p:cBhvr>
                                        <p:cTn id="25" dur="1000"/>
                                        <p:tgtEl>
                                          <p:spTgt spid="225283">
                                            <p:txEl>
                                              <p:pRg st="4" end="4"/>
                                            </p:txEl>
                                          </p:spTgt>
                                        </p:tgtEl>
                                      </p:cBhvr>
                                    </p:animEffect>
                                    <p:anim calcmode="lin" valueType="num">
                                      <p:cBhvr>
                                        <p:cTn id="26" dur="1000" fill="hold"/>
                                        <p:tgtEl>
                                          <p:spTgt spid="225283">
                                            <p:txEl>
                                              <p:pRg st="4" end="4"/>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225283">
                                            <p:txEl>
                                              <p:pRg st="4" end="4"/>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25283">
                                            <p:txEl>
                                              <p:pRg st="4" end="4"/>
                                            </p:txEl>
                                          </p:spTgt>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25283">
                                            <p:txEl>
                                              <p:pRg st="9" end="9"/>
                                            </p:txEl>
                                          </p:spTgt>
                                        </p:tgtEl>
                                        <p:attrNameLst>
                                          <p:attrName>style.visibility</p:attrName>
                                        </p:attrNameLst>
                                      </p:cBhvr>
                                      <p:to>
                                        <p:strVal val="visible"/>
                                      </p:to>
                                    </p:set>
                                    <p:animEffect transition="in" filter="fade">
                                      <p:cBhvr>
                                        <p:cTn id="31" dur="1000"/>
                                        <p:tgtEl>
                                          <p:spTgt spid="225283">
                                            <p:txEl>
                                              <p:pRg st="9" end="9"/>
                                            </p:txEl>
                                          </p:spTgt>
                                        </p:tgtEl>
                                      </p:cBhvr>
                                    </p:animEffect>
                                    <p:anim calcmode="lin" valueType="num">
                                      <p:cBhvr>
                                        <p:cTn id="32" dur="1000" fill="hold"/>
                                        <p:tgtEl>
                                          <p:spTgt spid="225283">
                                            <p:txEl>
                                              <p:pRg st="9" end="9"/>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25283">
                                            <p:txEl>
                                              <p:pRg st="9" end="9"/>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5283">
                                            <p:txEl>
                                              <p:pRg st="9" end="9"/>
                                            </p:txEl>
                                          </p:spTgt>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225283">
                                            <p:txEl>
                                              <p:pRg st="6" end="6"/>
                                            </p:txEl>
                                          </p:spTgt>
                                        </p:tgtEl>
                                        <p:attrNameLst>
                                          <p:attrName>style.visibility</p:attrName>
                                        </p:attrNameLst>
                                      </p:cBhvr>
                                      <p:to>
                                        <p:strVal val="visible"/>
                                      </p:to>
                                    </p:set>
                                    <p:animEffect transition="in" filter="fade">
                                      <p:cBhvr>
                                        <p:cTn id="37" dur="1000"/>
                                        <p:tgtEl>
                                          <p:spTgt spid="225283">
                                            <p:txEl>
                                              <p:pRg st="6" end="6"/>
                                            </p:txEl>
                                          </p:spTgt>
                                        </p:tgtEl>
                                      </p:cBhvr>
                                    </p:animEffect>
                                    <p:anim calcmode="lin" valueType="num">
                                      <p:cBhvr>
                                        <p:cTn id="38" dur="1000" fill="hold"/>
                                        <p:tgtEl>
                                          <p:spTgt spid="225283">
                                            <p:txEl>
                                              <p:pRg st="6" end="6"/>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225283">
                                            <p:txEl>
                                              <p:pRg st="6" end="6"/>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25283">
                                            <p:txEl>
                                              <p:pRg st="6" end="6"/>
                                            </p:txEl>
                                          </p:spTgt>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225283">
                                            <p:txEl>
                                              <p:pRg st="7" end="7"/>
                                            </p:txEl>
                                          </p:spTgt>
                                        </p:tgtEl>
                                        <p:attrNameLst>
                                          <p:attrName>style.visibility</p:attrName>
                                        </p:attrNameLst>
                                      </p:cBhvr>
                                      <p:to>
                                        <p:strVal val="visible"/>
                                      </p:to>
                                    </p:set>
                                    <p:animEffect transition="in" filter="fade">
                                      <p:cBhvr>
                                        <p:cTn id="43" dur="1000"/>
                                        <p:tgtEl>
                                          <p:spTgt spid="225283">
                                            <p:txEl>
                                              <p:pRg st="7" end="7"/>
                                            </p:txEl>
                                          </p:spTgt>
                                        </p:tgtEl>
                                      </p:cBhvr>
                                    </p:animEffect>
                                    <p:anim calcmode="lin" valueType="num">
                                      <p:cBhvr>
                                        <p:cTn id="44" dur="1000" fill="hold"/>
                                        <p:tgtEl>
                                          <p:spTgt spid="225283">
                                            <p:txEl>
                                              <p:pRg st="7" end="7"/>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225283">
                                            <p:txEl>
                                              <p:pRg st="7" end="7"/>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25283">
                                            <p:txEl>
                                              <p:pRg st="7" end="7"/>
                                            </p:txEl>
                                          </p:spTgt>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225283">
                                            <p:txEl>
                                              <p:pRg st="10" end="10"/>
                                            </p:txEl>
                                          </p:spTgt>
                                        </p:tgtEl>
                                        <p:attrNameLst>
                                          <p:attrName>style.visibility</p:attrName>
                                        </p:attrNameLst>
                                      </p:cBhvr>
                                      <p:to>
                                        <p:strVal val="visible"/>
                                      </p:to>
                                    </p:set>
                                    <p:animEffect transition="in" filter="fade">
                                      <p:cBhvr>
                                        <p:cTn id="49" dur="1000"/>
                                        <p:tgtEl>
                                          <p:spTgt spid="225283">
                                            <p:txEl>
                                              <p:pRg st="10" end="10"/>
                                            </p:txEl>
                                          </p:spTgt>
                                        </p:tgtEl>
                                      </p:cBhvr>
                                    </p:animEffect>
                                    <p:anim calcmode="lin" valueType="num">
                                      <p:cBhvr>
                                        <p:cTn id="50" dur="1000" fill="hold"/>
                                        <p:tgtEl>
                                          <p:spTgt spid="225283">
                                            <p:txEl>
                                              <p:pRg st="10" end="10"/>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225283">
                                            <p:txEl>
                                              <p:pRg st="10" end="10"/>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25283">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25284"/>
                                        </p:tgtEl>
                                        <p:attrNameLst>
                                          <p:attrName>style.visibility</p:attrName>
                                        </p:attrNameLst>
                                      </p:cBhvr>
                                      <p:to>
                                        <p:strVal val="visible"/>
                                      </p:to>
                                    </p:set>
                                    <p:animEffect transition="in" filter="checkerboard(across)">
                                      <p:cBhvr>
                                        <p:cTn id="57" dur="500"/>
                                        <p:tgtEl>
                                          <p:spTgt spid="225284"/>
                                        </p:tgtEl>
                                      </p:cBhvr>
                                    </p:animEffect>
                                  </p:childTnLst>
                                </p:cTn>
                              </p:par>
                              <p:par>
                                <p:cTn id="58" presetID="3" presetClass="emph" presetSubtype="2" fill="hold" grpId="1" nodeType="withEffect">
                                  <p:stCondLst>
                                    <p:cond delay="0"/>
                                  </p:stCondLst>
                                  <p:childTnLst>
                                    <p:animClr clrSpc="rgb" dir="cw">
                                      <p:cBhvr override="childStyle">
                                        <p:cTn id="59" dur="2000" fill="hold"/>
                                        <p:tgtEl>
                                          <p:spTgt spid="225284">
                                            <p:txEl>
                                              <p:charRg st="4294967295" end="429496729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animBg="1"/>
      <p:bldP spid="22528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4759" y="584582"/>
            <a:ext cx="10680701" cy="609600"/>
          </a:xfrm>
          <a:prstGeom prst="rect">
            <a:avLst/>
          </a:prstGeom>
        </p:spPr>
        <p:txBody>
          <a:bodyPr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800000"/>
                </a:solidFill>
                <a:latin typeface="Georgia"/>
                <a:cs typeface="Georgia"/>
              </a:rPr>
              <a:t>BNL VFP 2022: Time-Resolved Kerr Rotation (TRKR) Experiment</a:t>
            </a:r>
          </a:p>
        </p:txBody>
      </p:sp>
      <p:sp>
        <p:nvSpPr>
          <p:cNvPr id="3" name="Content Placeholder 9"/>
          <p:cNvSpPr txBox="1">
            <a:spLocks/>
          </p:cNvSpPr>
          <p:nvPr/>
        </p:nvSpPr>
        <p:spPr>
          <a:xfrm>
            <a:off x="330835" y="1189585"/>
            <a:ext cx="11416406" cy="550979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latin typeface="Georgia"/>
                <a:cs typeface="Georgia"/>
              </a:rPr>
              <a:t>Motivation</a:t>
            </a:r>
            <a:r>
              <a:rPr lang="en-US" sz="1600" dirty="0">
                <a:latin typeface="Georgia"/>
                <a:cs typeface="Georgia"/>
              </a:rPr>
              <a:t>: </a:t>
            </a:r>
          </a:p>
          <a:p>
            <a:pPr lvl="1"/>
            <a:r>
              <a:rPr lang="en-US" sz="1600" dirty="0"/>
              <a:t>Electron Ion Collider (EIC) which is planned to be built in the next decade at Brookhaven National Laboratory is an accelerator-based facility designed to collide spin polarized electrons and ions at very high energy to shed light on the structure of nuclei</a:t>
            </a:r>
          </a:p>
          <a:p>
            <a:pPr lvl="1"/>
            <a:r>
              <a:rPr lang="en-US" sz="1600" dirty="0"/>
              <a:t>production of the highly spin polarized electron beams, which are critical for the EIC success, is currently possible only with GaAs based photocathode materials</a:t>
            </a:r>
          </a:p>
          <a:p>
            <a:pPr lvl="1"/>
            <a:r>
              <a:rPr lang="en-US" sz="1600" dirty="0"/>
              <a:t>photo-emit spin polarized electrons from GaAs based photocathode they must be excited with photon energies near the band gap. Under these circumstances their extraction is possible only if the photocathode surface has been activated to the Negative Electron Affinity (NEA) condition. </a:t>
            </a:r>
          </a:p>
          <a:p>
            <a:pPr lvl="1"/>
            <a:r>
              <a:rPr lang="en-US" sz="1600" dirty="0"/>
              <a:t>As of today, there are no alternatives to GaAs-based photocathodes for producing highly spin polarized electron beams</a:t>
            </a:r>
          </a:p>
          <a:p>
            <a:pPr lvl="1"/>
            <a:r>
              <a:rPr lang="en-US" sz="1600" dirty="0"/>
              <a:t>technological challenges posed by the growth process used to synthesize semiconductors belonging to the III-Vs family and because there are lifetime limitations related to the sensitivity if the NEA layers that cannot be easily overcome in GaAs based photocathodes</a:t>
            </a:r>
          </a:p>
          <a:p>
            <a:pPr lvl="1"/>
            <a:r>
              <a:rPr lang="en-US" sz="1600" dirty="0"/>
              <a:t>Searching for alternative materials that could outperform GaAs photocathodes</a:t>
            </a:r>
          </a:p>
          <a:p>
            <a:pPr lvl="1"/>
            <a:r>
              <a:rPr lang="en-US" sz="1600" dirty="0"/>
              <a:t>Measurement of the optical Time-Resolved-Kerr-Rotation (TRKR) allows to study the spin polarization dynamics of electrons excited in the conduction band. </a:t>
            </a:r>
          </a:p>
          <a:p>
            <a:pPr lvl="1"/>
            <a:r>
              <a:rPr lang="en-US" sz="1600" dirty="0"/>
              <a:t>All-optical pump-probe technique that require the use of fast laser pulses to obtain time resolved information on the electron spin</a:t>
            </a:r>
          </a:p>
          <a:p>
            <a:pPr lvl="1"/>
            <a:r>
              <a:rPr lang="en-US" sz="1600" dirty="0"/>
              <a:t>Using TRKR initial spin polarization and depolarization rates can be measured without the need of extracting electrons</a:t>
            </a:r>
          </a:p>
          <a:p>
            <a:pPr lvl="1"/>
            <a:r>
              <a:rPr lang="en-US" sz="1600" dirty="0"/>
              <a:t>Using these TRKR it will be possible to characterize the spin dynamics in new candidate materials for the production of spin polarized electron beam</a:t>
            </a:r>
            <a:endParaRPr lang="en-US" sz="1600" dirty="0">
              <a:cs typeface="Arial" pitchFamily="34" charset="0"/>
            </a:endParaRPr>
          </a:p>
          <a:p>
            <a:pPr marL="457200" lvl="1" indent="0">
              <a:buNone/>
            </a:pPr>
            <a:endParaRPr lang="en-US" sz="1200" dirty="0">
              <a:latin typeface="Arial" pitchFamily="34" charset="0"/>
              <a:cs typeface="Arial" pitchFamily="34" charset="0"/>
            </a:endParaRPr>
          </a:p>
        </p:txBody>
      </p:sp>
      <p:sp>
        <p:nvSpPr>
          <p:cNvPr id="8" name="TextBox 13"/>
          <p:cNvSpPr txBox="1">
            <a:spLocks noChangeArrowheads="1"/>
          </p:cNvSpPr>
          <p:nvPr/>
        </p:nvSpPr>
        <p:spPr bwMode="auto">
          <a:xfrm>
            <a:off x="9599735" y="76201"/>
            <a:ext cx="628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b="1" dirty="0">
                <a:solidFill>
                  <a:schemeClr val="bg1"/>
                </a:solidFill>
                <a:latin typeface="Arial" pitchFamily="34" charset="0"/>
                <a:cs typeface="Arial" pitchFamily="34" charset="0"/>
              </a:rPr>
              <a:t>40 nm</a:t>
            </a:r>
          </a:p>
        </p:txBody>
      </p:sp>
    </p:spTree>
    <p:extLst>
      <p:ext uri="{BB962C8B-B14F-4D97-AF65-F5344CB8AC3E}">
        <p14:creationId xmlns:p14="http://schemas.microsoft.com/office/powerpoint/2010/main" val="223690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968024"/>
          </a:xfrm>
        </p:spPr>
        <p:txBody>
          <a:bodyPr>
            <a:normAutofit fontScale="90000"/>
          </a:bodyPr>
          <a:lstStyle/>
          <a:p>
            <a:pPr algn="ctr"/>
            <a:r>
              <a:rPr lang="en-US" sz="3600" b="1" cap="none" dirty="0">
                <a:latin typeface="Georgia"/>
                <a:cs typeface="Georgia"/>
              </a:rPr>
              <a:t>Proposed Optical Schematic of TRKR Experiment</a:t>
            </a:r>
            <a:br>
              <a:rPr lang="en-US" sz="3200" b="1" cap="none" dirty="0">
                <a:latin typeface="Georgia"/>
                <a:cs typeface="Georgia"/>
              </a:rPr>
            </a:br>
            <a:r>
              <a:rPr lang="en-US" sz="3100" cap="none" dirty="0">
                <a:latin typeface="Georgia"/>
                <a:cs typeface="Georgia"/>
              </a:rPr>
              <a:t>Kurt Kennedy (Morgan State) &amp; Luca Cultrera (BNL)</a:t>
            </a:r>
            <a:endParaRPr lang="en-US" sz="3200" cap="none" dirty="0">
              <a:latin typeface="Georgia"/>
              <a:cs typeface="Georgia"/>
            </a:endParaRPr>
          </a:p>
        </p:txBody>
      </p:sp>
      <p:pic>
        <p:nvPicPr>
          <p:cNvPr id="13" name="Content Placeholder 12" descr="Chart&#10;&#10;Description automatically generated">
            <a:extLst>
              <a:ext uri="{FF2B5EF4-FFF2-40B4-BE49-F238E27FC236}">
                <a16:creationId xmlns:a16="http://schemas.microsoft.com/office/drawing/2014/main" id="{9368DCF6-7844-7BEF-1B19-CF1DDE1F1026}"/>
              </a:ext>
            </a:extLst>
          </p:cNvPr>
          <p:cNvPicPr>
            <a:picLocks noGrp="1" noChangeAspect="1"/>
          </p:cNvPicPr>
          <p:nvPr>
            <p:ph idx="1"/>
          </p:nvPr>
        </p:nvPicPr>
        <p:blipFill>
          <a:blip r:embed="rId2"/>
          <a:stretch>
            <a:fillRect/>
          </a:stretch>
        </p:blipFill>
        <p:spPr>
          <a:xfrm>
            <a:off x="1203649" y="1926106"/>
            <a:ext cx="8313726" cy="4726459"/>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a:xfrm>
            <a:off x="581191" y="702156"/>
            <a:ext cx="11152355" cy="847675"/>
          </a:xfrm>
        </p:spPr>
        <p:txBody>
          <a:bodyPr>
            <a:normAutofit fontScale="90000"/>
          </a:bodyPr>
          <a:lstStyle/>
          <a:p>
            <a:r>
              <a:rPr lang="en-US" dirty="0"/>
              <a:t>AIR QUALITY AND CLIMATE</a:t>
            </a:r>
            <a:br>
              <a:rPr lang="en-US" dirty="0"/>
            </a:br>
            <a:r>
              <a:rPr lang="en-US" dirty="0"/>
              <a:t>RICHARD Damoah, MORGAN STATE UNIVERSITY</a:t>
            </a:r>
          </a:p>
        </p:txBody>
      </p:sp>
      <p:sp>
        <p:nvSpPr>
          <p:cNvPr id="3" name="TextBox 2">
            <a:extLst>
              <a:ext uri="{FF2B5EF4-FFF2-40B4-BE49-F238E27FC236}">
                <a16:creationId xmlns:a16="http://schemas.microsoft.com/office/drawing/2014/main" id="{4C2289A7-0374-4949-B9FD-B225BCCA0B3A}"/>
              </a:ext>
            </a:extLst>
          </p:cNvPr>
          <p:cNvSpPr txBox="1"/>
          <p:nvPr/>
        </p:nvSpPr>
        <p:spPr>
          <a:xfrm>
            <a:off x="284997" y="1833489"/>
            <a:ext cx="4950455" cy="4924425"/>
          </a:xfrm>
          <a:prstGeom prst="rect">
            <a:avLst/>
          </a:prstGeom>
          <a:noFill/>
        </p:spPr>
        <p:txBody>
          <a:bodyPr wrap="square" rtlCol="0">
            <a:spAutoFit/>
          </a:bodyPr>
          <a:lstStyle/>
          <a:p>
            <a:pPr marL="285750" indent="-285750">
              <a:buFont typeface="Arial" panose="020B0604020202020204" pitchFamily="34" charset="0"/>
              <a:buChar char="•"/>
            </a:pPr>
            <a:r>
              <a:rPr lang="en-US" sz="1900" b="1" dirty="0"/>
              <a:t>WEATHER &amp; CLIMATE MONITOING:</a:t>
            </a:r>
          </a:p>
          <a:p>
            <a:r>
              <a:rPr lang="en-US" sz="1900" dirty="0"/>
              <a:t> Using ground station and weather balloon to</a:t>
            </a:r>
          </a:p>
          <a:p>
            <a:r>
              <a:rPr lang="en-US" sz="1900" dirty="0"/>
              <a:t>monitor Climate Changed and validate satellite</a:t>
            </a:r>
          </a:p>
          <a:p>
            <a:r>
              <a:rPr lang="en-US" sz="1900" dirty="0"/>
              <a:t>observations</a:t>
            </a:r>
          </a:p>
          <a:p>
            <a:endParaRPr lang="en-US" sz="1000" dirty="0"/>
          </a:p>
          <a:p>
            <a:pPr marL="285750" indent="-285750">
              <a:buFont typeface="Arial" panose="020B0604020202020204" pitchFamily="34" charset="0"/>
              <a:buChar char="•"/>
            </a:pPr>
            <a:r>
              <a:rPr lang="en-US" sz="1900" b="1" dirty="0"/>
              <a:t>CLIMATE &amp; HUMAN HEALTH:</a:t>
            </a:r>
            <a:r>
              <a:rPr lang="en-US" sz="1900" dirty="0"/>
              <a:t> </a:t>
            </a:r>
          </a:p>
          <a:p>
            <a:r>
              <a:rPr lang="en-US" sz="1900" dirty="0"/>
              <a:t>Investigating the impact of environmental</a:t>
            </a:r>
          </a:p>
          <a:p>
            <a:r>
              <a:rPr lang="en-US" sz="1900" dirty="0"/>
              <a:t>conditions on human health such as</a:t>
            </a:r>
          </a:p>
          <a:p>
            <a:r>
              <a:rPr lang="en-US" sz="1900" dirty="0"/>
              <a:t>malaria and asthma   </a:t>
            </a:r>
          </a:p>
          <a:p>
            <a:pPr marL="285750" indent="-285750">
              <a:buFont typeface="Arial" panose="020B0604020202020204" pitchFamily="34" charset="0"/>
              <a:buChar char="•"/>
            </a:pPr>
            <a:endParaRPr lang="en-US" sz="1900" b="1" dirty="0"/>
          </a:p>
          <a:p>
            <a:pPr marL="285750" indent="-285750">
              <a:buFont typeface="Arial" panose="020B0604020202020204" pitchFamily="34" charset="0"/>
              <a:buChar char="•"/>
            </a:pPr>
            <a:r>
              <a:rPr lang="en-US" sz="1900" b="1" dirty="0"/>
              <a:t>AIR POLLUTION MONITORING:</a:t>
            </a:r>
          </a:p>
          <a:p>
            <a:r>
              <a:rPr lang="en-US" sz="1900" dirty="0"/>
              <a:t>Investigating the impact of pollution levels </a:t>
            </a:r>
          </a:p>
          <a:p>
            <a:r>
              <a:rPr lang="en-US" sz="1900" dirty="0"/>
              <a:t>using LIDAR and air quality drone </a:t>
            </a:r>
          </a:p>
          <a:p>
            <a:endParaRPr lang="en-US" sz="1900" b="1" dirty="0"/>
          </a:p>
          <a:p>
            <a:pPr marL="285750" indent="-285750">
              <a:buFont typeface="Arial" panose="020B0604020202020204" pitchFamily="34" charset="0"/>
              <a:buChar char="•"/>
            </a:pPr>
            <a:r>
              <a:rPr lang="en-US" sz="1900" b="1" dirty="0"/>
              <a:t>ATMOSPHERIC MODELING:</a:t>
            </a:r>
          </a:p>
          <a:p>
            <a:r>
              <a:rPr lang="en-US" sz="1900" dirty="0"/>
              <a:t>Using atmospheric and climate models to </a:t>
            </a:r>
          </a:p>
          <a:p>
            <a:r>
              <a:rPr lang="en-US" sz="1900" dirty="0"/>
              <a:t>determine the impact of air pollution on climate </a:t>
            </a:r>
          </a:p>
        </p:txBody>
      </p:sp>
      <p:pic>
        <p:nvPicPr>
          <p:cNvPr id="4" name="Picture 3" descr="A picture containing indoor, projector, light&#10;&#10;Description automatically generated">
            <a:extLst>
              <a:ext uri="{FF2B5EF4-FFF2-40B4-BE49-F238E27FC236}">
                <a16:creationId xmlns:a16="http://schemas.microsoft.com/office/drawing/2014/main" id="{81B37CED-8987-5741-A0BB-BF5DED99E8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221439" y="4258864"/>
            <a:ext cx="2991173" cy="1591601"/>
          </a:xfrm>
          <a:prstGeom prst="rect">
            <a:avLst/>
          </a:prstGeom>
          <a:noFill/>
          <a:ln>
            <a:noFill/>
          </a:ln>
        </p:spPr>
      </p:pic>
      <p:pic>
        <p:nvPicPr>
          <p:cNvPr id="5" name="Picture 4" descr="A group of people posing for a photo in front of a large white balloon&#10;&#10;Description automatically generated with medium confidence">
            <a:extLst>
              <a:ext uri="{FF2B5EF4-FFF2-40B4-BE49-F238E27FC236}">
                <a16:creationId xmlns:a16="http://schemas.microsoft.com/office/drawing/2014/main" id="{82EB85AF-88D3-144B-874E-7B9DC22828C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57962" y="1836367"/>
            <a:ext cx="3149131" cy="1787394"/>
          </a:xfrm>
          <a:prstGeom prst="rect">
            <a:avLst/>
          </a:prstGeom>
          <a:noFill/>
          <a:ln>
            <a:noFill/>
          </a:ln>
        </p:spPr>
      </p:pic>
      <p:pic>
        <p:nvPicPr>
          <p:cNvPr id="13" name="Picture 12" descr="Chart&#10;&#10;Description automatically generated">
            <a:extLst>
              <a:ext uri="{FF2B5EF4-FFF2-40B4-BE49-F238E27FC236}">
                <a16:creationId xmlns:a16="http://schemas.microsoft.com/office/drawing/2014/main" id="{58D0534E-17D1-EC4C-9E40-522CC2EDBD9C}"/>
              </a:ext>
            </a:extLst>
          </p:cNvPr>
          <p:cNvPicPr>
            <a:picLocks noChangeAspect="1"/>
          </p:cNvPicPr>
          <p:nvPr/>
        </p:nvPicPr>
        <p:blipFill>
          <a:blip r:embed="rId4"/>
          <a:stretch>
            <a:fillRect/>
          </a:stretch>
        </p:blipFill>
        <p:spPr>
          <a:xfrm>
            <a:off x="8223666" y="1833488"/>
            <a:ext cx="3509879" cy="1909007"/>
          </a:xfrm>
          <a:prstGeom prst="rect">
            <a:avLst/>
          </a:prstGeom>
        </p:spPr>
      </p:pic>
      <p:pic>
        <p:nvPicPr>
          <p:cNvPr id="15" name="Picture 14">
            <a:extLst>
              <a:ext uri="{FF2B5EF4-FFF2-40B4-BE49-F238E27FC236}">
                <a16:creationId xmlns:a16="http://schemas.microsoft.com/office/drawing/2014/main" id="{574AD9F8-D066-174C-9120-7798FD63B142}"/>
              </a:ext>
            </a:extLst>
          </p:cNvPr>
          <p:cNvPicPr>
            <a:picLocks noChangeAspect="1"/>
          </p:cNvPicPr>
          <p:nvPr/>
        </p:nvPicPr>
        <p:blipFill>
          <a:blip r:embed="rId5"/>
          <a:stretch>
            <a:fillRect/>
          </a:stretch>
        </p:blipFill>
        <p:spPr>
          <a:xfrm rot="5400000">
            <a:off x="9114907" y="3459718"/>
            <a:ext cx="2078375" cy="3158900"/>
          </a:xfrm>
          <a:prstGeom prst="rect">
            <a:avLst/>
          </a:prstGeom>
        </p:spPr>
      </p:pic>
      <p:sp>
        <p:nvSpPr>
          <p:cNvPr id="16" name="TextBox 15">
            <a:extLst>
              <a:ext uri="{FF2B5EF4-FFF2-40B4-BE49-F238E27FC236}">
                <a16:creationId xmlns:a16="http://schemas.microsoft.com/office/drawing/2014/main" id="{313B4B95-00A1-BC42-82EF-2243CB7687B7}"/>
              </a:ext>
            </a:extLst>
          </p:cNvPr>
          <p:cNvSpPr txBox="1"/>
          <p:nvPr/>
        </p:nvSpPr>
        <p:spPr>
          <a:xfrm>
            <a:off x="4979264" y="3609531"/>
            <a:ext cx="3182410" cy="369332"/>
          </a:xfrm>
          <a:prstGeom prst="rect">
            <a:avLst/>
          </a:prstGeom>
          <a:noFill/>
        </p:spPr>
        <p:txBody>
          <a:bodyPr wrap="none" rtlCol="0">
            <a:spAutoFit/>
          </a:bodyPr>
          <a:lstStyle/>
          <a:p>
            <a:r>
              <a:rPr lang="en-US" dirty="0"/>
              <a:t>Weather Balloon launch at MSU</a:t>
            </a:r>
          </a:p>
        </p:txBody>
      </p:sp>
      <p:sp>
        <p:nvSpPr>
          <p:cNvPr id="17" name="TextBox 16">
            <a:extLst>
              <a:ext uri="{FF2B5EF4-FFF2-40B4-BE49-F238E27FC236}">
                <a16:creationId xmlns:a16="http://schemas.microsoft.com/office/drawing/2014/main" id="{0F77F19A-6EC6-6B4C-8E0B-693F5F74DE3D}"/>
              </a:ext>
            </a:extLst>
          </p:cNvPr>
          <p:cNvSpPr txBox="1"/>
          <p:nvPr/>
        </p:nvSpPr>
        <p:spPr>
          <a:xfrm>
            <a:off x="8200333" y="3622449"/>
            <a:ext cx="4062331" cy="369332"/>
          </a:xfrm>
          <a:prstGeom prst="rect">
            <a:avLst/>
          </a:prstGeom>
          <a:noFill/>
        </p:spPr>
        <p:txBody>
          <a:bodyPr wrap="none" rtlCol="0">
            <a:spAutoFit/>
          </a:bodyPr>
          <a:lstStyle/>
          <a:p>
            <a:r>
              <a:rPr lang="en-US" dirty="0"/>
              <a:t>Satellite validation with MSU station Data</a:t>
            </a:r>
          </a:p>
        </p:txBody>
      </p:sp>
      <p:sp>
        <p:nvSpPr>
          <p:cNvPr id="18" name="TextBox 17">
            <a:extLst>
              <a:ext uri="{FF2B5EF4-FFF2-40B4-BE49-F238E27FC236}">
                <a16:creationId xmlns:a16="http://schemas.microsoft.com/office/drawing/2014/main" id="{6423222B-E1DC-5F42-B598-C24FD5BC800B}"/>
              </a:ext>
            </a:extLst>
          </p:cNvPr>
          <p:cNvSpPr txBox="1"/>
          <p:nvPr/>
        </p:nvSpPr>
        <p:spPr>
          <a:xfrm>
            <a:off x="8925994" y="5823206"/>
            <a:ext cx="2981009" cy="369332"/>
          </a:xfrm>
          <a:prstGeom prst="rect">
            <a:avLst/>
          </a:prstGeom>
          <a:noFill/>
        </p:spPr>
        <p:txBody>
          <a:bodyPr wrap="none" rtlCol="0">
            <a:spAutoFit/>
          </a:bodyPr>
          <a:lstStyle/>
          <a:p>
            <a:r>
              <a:rPr lang="en-US" dirty="0"/>
              <a:t>Backscatter from MSU LIDAR</a:t>
            </a:r>
          </a:p>
        </p:txBody>
      </p:sp>
      <p:sp>
        <p:nvSpPr>
          <p:cNvPr id="19" name="TextBox 18">
            <a:extLst>
              <a:ext uri="{FF2B5EF4-FFF2-40B4-BE49-F238E27FC236}">
                <a16:creationId xmlns:a16="http://schemas.microsoft.com/office/drawing/2014/main" id="{C96FBCDC-222A-EC40-96AB-3060AB5C0283}"/>
              </a:ext>
            </a:extLst>
          </p:cNvPr>
          <p:cNvSpPr txBox="1"/>
          <p:nvPr/>
        </p:nvSpPr>
        <p:spPr>
          <a:xfrm>
            <a:off x="5193656" y="5807708"/>
            <a:ext cx="3623108" cy="646331"/>
          </a:xfrm>
          <a:prstGeom prst="rect">
            <a:avLst/>
          </a:prstGeom>
          <a:noFill/>
        </p:spPr>
        <p:txBody>
          <a:bodyPr wrap="none" rtlCol="0">
            <a:spAutoFit/>
          </a:bodyPr>
          <a:lstStyle/>
          <a:p>
            <a:pPr algn="ctr"/>
            <a:r>
              <a:rPr lang="en-US" dirty="0"/>
              <a:t>MSU Air Quality Drone for Pollution</a:t>
            </a:r>
          </a:p>
          <a:p>
            <a:pPr algn="ctr"/>
            <a:r>
              <a:rPr lang="en-US" dirty="0"/>
              <a:t>Measurement</a:t>
            </a:r>
          </a:p>
        </p:txBody>
      </p:sp>
    </p:spTree>
    <p:extLst>
      <p:ext uri="{BB962C8B-B14F-4D97-AF65-F5344CB8AC3E}">
        <p14:creationId xmlns:p14="http://schemas.microsoft.com/office/powerpoint/2010/main" val="749466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hermocouple)"/>
          <p:cNvSpPr txBox="1"/>
          <p:nvPr/>
        </p:nvSpPr>
        <p:spPr>
          <a:xfrm>
            <a:off x="3034487" y="4805950"/>
            <a:ext cx="4208616" cy="650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Thermoelectric disk and nanostructure. Left: optical; right: HRTEM.</a:t>
            </a:r>
          </a:p>
        </p:txBody>
      </p:sp>
      <p:sp>
        <p:nvSpPr>
          <p:cNvPr id="169" name="Title 1"/>
          <p:cNvSpPr txBox="1">
            <a:spLocks noGrp="1"/>
          </p:cNvSpPr>
          <p:nvPr>
            <p:ph type="title"/>
          </p:nvPr>
        </p:nvSpPr>
        <p:spPr>
          <a:xfrm>
            <a:off x="581192" y="702155"/>
            <a:ext cx="11029616" cy="1013802"/>
          </a:xfrm>
          <a:prstGeom prst="rect">
            <a:avLst/>
          </a:prstGeom>
        </p:spPr>
        <p:txBody>
          <a:bodyPr>
            <a:normAutofit fontScale="90000"/>
          </a:bodyPr>
          <a:lstStyle/>
          <a:p>
            <a:pPr defTabSz="347472">
              <a:defRPr sz="2128"/>
            </a:pPr>
            <a:r>
              <a:rPr sz="2700" dirty="0"/>
              <a:t>RENEWABLE ENERGY</a:t>
            </a:r>
          </a:p>
          <a:p>
            <a:pPr defTabSz="347472">
              <a:defRPr sz="2128"/>
            </a:pPr>
            <a:r>
              <a:rPr sz="2400" dirty="0"/>
              <a:t>yucheng Lan, Morgan State University, DOE DE-FE0031906 and NSF 2108298</a:t>
            </a:r>
          </a:p>
        </p:txBody>
      </p:sp>
      <p:sp>
        <p:nvSpPr>
          <p:cNvPr id="170" name="Text Box 28"/>
          <p:cNvSpPr txBox="1"/>
          <p:nvPr/>
        </p:nvSpPr>
        <p:spPr>
          <a:xfrm>
            <a:off x="341501" y="2094575"/>
            <a:ext cx="2252987" cy="3777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600" b="1">
                <a:solidFill>
                  <a:srgbClr val="3D3D3D"/>
                </a:solidFill>
                <a:latin typeface="Times New Roman"/>
                <a:ea typeface="Times New Roman"/>
                <a:cs typeface="Times New Roman"/>
                <a:sym typeface="Times New Roman"/>
              </a:defRPr>
            </a:pPr>
            <a:r>
              <a:t>Research interest:</a:t>
            </a:r>
            <a:endParaRPr sz="3200">
              <a:latin typeface="Calibri"/>
              <a:ea typeface="Calibri"/>
              <a:cs typeface="Calibri"/>
              <a:sym typeface="Calibri"/>
            </a:endParaRPr>
          </a:p>
          <a:p>
            <a:pPr marL="285750" indent="-285750">
              <a:buSzPct val="100000"/>
              <a:buChar char="-"/>
              <a:defRPr>
                <a:solidFill>
                  <a:schemeClr val="accent1"/>
                </a:solidFill>
                <a:latin typeface="Times New Roman"/>
                <a:ea typeface="Times New Roman"/>
                <a:cs typeface="Times New Roman"/>
                <a:sym typeface="Times New Roman"/>
              </a:defRPr>
            </a:pPr>
            <a:r>
              <a:t>Thermoelectric materials and applications.</a:t>
            </a:r>
            <a:endParaRPr sz="3200">
              <a:latin typeface="Calibri"/>
              <a:ea typeface="Calibri"/>
              <a:cs typeface="Calibri"/>
              <a:sym typeface="Calibri"/>
            </a:endParaRPr>
          </a:p>
          <a:p>
            <a:pPr marL="285750" indent="-285750">
              <a:buSzPct val="100000"/>
              <a:buChar char="-"/>
              <a:defRPr>
                <a:solidFill>
                  <a:schemeClr val="accent1"/>
                </a:solidFill>
                <a:latin typeface="Times New Roman"/>
                <a:ea typeface="Times New Roman"/>
                <a:cs typeface="Times New Roman"/>
                <a:sym typeface="Times New Roman"/>
              </a:defRPr>
            </a:pPr>
            <a:r>
              <a:t>Catalytical nanostructures: photo- and electronic.</a:t>
            </a:r>
          </a:p>
          <a:p>
            <a:pPr marL="285750" indent="-285750">
              <a:buSzPct val="100000"/>
              <a:buChar char="-"/>
              <a:defRPr>
                <a:solidFill>
                  <a:schemeClr val="accent1"/>
                </a:solidFill>
                <a:latin typeface="Times New Roman"/>
                <a:ea typeface="Times New Roman"/>
                <a:cs typeface="Times New Roman"/>
                <a:sym typeface="Times New Roman"/>
              </a:defRPr>
            </a:pPr>
            <a:r>
              <a:t>Photovoltaic materials.</a:t>
            </a:r>
          </a:p>
          <a:p>
            <a:pPr marL="285750" indent="-285750">
              <a:buSzPct val="100000"/>
              <a:buChar char="-"/>
              <a:defRPr>
                <a:solidFill>
                  <a:schemeClr val="accent1"/>
                </a:solidFill>
                <a:latin typeface="Times New Roman"/>
                <a:ea typeface="Times New Roman"/>
                <a:cs typeface="Times New Roman"/>
                <a:sym typeface="Times New Roman"/>
              </a:defRPr>
            </a:pPr>
            <a:r>
              <a:t>Sensing.  </a:t>
            </a:r>
          </a:p>
          <a:p>
            <a:pPr marL="285750" indent="-285750">
              <a:buSzPct val="100000"/>
              <a:buChar char="-"/>
              <a:defRPr>
                <a:solidFill>
                  <a:schemeClr val="accent1"/>
                </a:solidFill>
                <a:latin typeface="Times New Roman"/>
                <a:ea typeface="Times New Roman"/>
                <a:cs typeface="Times New Roman"/>
                <a:sym typeface="Times New Roman"/>
              </a:defRPr>
            </a:pPr>
            <a:r>
              <a:t>Electron microscopy and X-ray diffraction.</a:t>
            </a:r>
          </a:p>
        </p:txBody>
      </p:sp>
      <p:pic>
        <p:nvPicPr>
          <p:cNvPr id="171" name="FigLan2010AFM_coverpicture.jpg" descr="FigLan2010AFM_coverpicture.jpg"/>
          <p:cNvPicPr>
            <a:picLocks noChangeAspect="1"/>
          </p:cNvPicPr>
          <p:nvPr/>
        </p:nvPicPr>
        <p:blipFill>
          <a:blip r:embed="rId2"/>
          <a:stretch>
            <a:fillRect/>
          </a:stretch>
        </p:blipFill>
        <p:spPr>
          <a:xfrm>
            <a:off x="3057012" y="2312867"/>
            <a:ext cx="4208615" cy="1896174"/>
          </a:xfrm>
          <a:prstGeom prst="rect">
            <a:avLst/>
          </a:prstGeom>
          <a:ln w="12700">
            <a:miter lim="400000"/>
          </a:ln>
        </p:spPr>
      </p:pic>
      <p:pic>
        <p:nvPicPr>
          <p:cNvPr id="172" name="FigPoudel2008Science_Fig2.jpg" descr="FigPoudel2008Science_Fig2.jpg"/>
          <p:cNvPicPr>
            <a:picLocks noChangeAspect="1"/>
          </p:cNvPicPr>
          <p:nvPr/>
        </p:nvPicPr>
        <p:blipFill>
          <a:blip r:embed="rId3"/>
          <a:stretch>
            <a:fillRect/>
          </a:stretch>
        </p:blipFill>
        <p:spPr>
          <a:xfrm>
            <a:off x="7728151" y="2272487"/>
            <a:ext cx="3799510" cy="1976933"/>
          </a:xfrm>
          <a:prstGeom prst="rect">
            <a:avLst/>
          </a:prstGeom>
          <a:ln w="12700">
            <a:miter lim="400000"/>
          </a:ln>
        </p:spPr>
      </p:pic>
      <p:sp>
        <p:nvSpPr>
          <p:cNvPr id="173" name="Physical properties of Bi2Te3 nanocomposites with enhance figure of merit.  Thermoelectric performances were improved through nanostructuring."/>
          <p:cNvSpPr txBox="1"/>
          <p:nvPr/>
        </p:nvSpPr>
        <p:spPr>
          <a:xfrm>
            <a:off x="7683101" y="4805950"/>
            <a:ext cx="4208616" cy="1209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Physical properties of Bi</a:t>
            </a:r>
            <a:r>
              <a:rPr baseline="-5999"/>
              <a:t>2</a:t>
            </a:r>
            <a:r>
              <a:t>Te</a:t>
            </a:r>
            <a:r>
              <a:rPr baseline="-5999"/>
              <a:t>3</a:t>
            </a:r>
            <a:r>
              <a:t> nanocomposites with enhance figure of merit.  Thermoelectric performances were improved through nanostructuring.</a:t>
            </a:r>
          </a:p>
        </p:txBody>
      </p:sp>
    </p:spTree>
    <p:extLst>
      <p:ext uri="{BB962C8B-B14F-4D97-AF65-F5344CB8AC3E}">
        <p14:creationId xmlns:p14="http://schemas.microsoft.com/office/powerpoint/2010/main" val="3615668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a:xfrm>
            <a:off x="568492" y="739852"/>
            <a:ext cx="11029616" cy="870009"/>
          </a:xfrm>
        </p:spPr>
        <p:txBody>
          <a:bodyPr>
            <a:noAutofit/>
          </a:bodyPr>
          <a:lstStyle/>
          <a:p>
            <a:pPr eaLnBrk="1" fontAlgn="auto" hangingPunct="1">
              <a:lnSpc>
                <a:spcPct val="90000"/>
              </a:lnSpc>
              <a:spcAft>
                <a:spcPts val="0"/>
              </a:spcAft>
              <a:defRPr/>
            </a:pPr>
            <a:r>
              <a:rPr lang="en-US" sz="2400" dirty="0">
                <a:cs typeface="Times New Roman" pitchFamily="18" charset="0"/>
              </a:rPr>
              <a:t>Functional Ferromagnets</a:t>
            </a:r>
            <a:br>
              <a:rPr lang="en-US" sz="2400" dirty="0">
                <a:cs typeface="Times New Roman" pitchFamily="18" charset="0"/>
              </a:rPr>
            </a:br>
            <a:r>
              <a:rPr lang="en-US" sz="2400" dirty="0">
                <a:cs typeface="Times New Roman" pitchFamily="18" charset="0"/>
              </a:rPr>
              <a:t>Abdellah Lisfi, Morgan State University, NSF DMR </a:t>
            </a:r>
            <a:r>
              <a:rPr lang="en-US" sz="2400" i="0" dirty="0">
                <a:effectLst/>
                <a:cs typeface="Times New Roman" panose="02020603050405020304" pitchFamily="18" charset="0"/>
              </a:rPr>
              <a:t>2055432 and 2117180</a:t>
            </a:r>
            <a:endParaRPr lang="en-US" sz="2400" dirty="0"/>
          </a:p>
        </p:txBody>
      </p:sp>
      <p:sp>
        <p:nvSpPr>
          <p:cNvPr id="3" name="Text Box 28">
            <a:extLst>
              <a:ext uri="{FF2B5EF4-FFF2-40B4-BE49-F238E27FC236}">
                <a16:creationId xmlns:a16="http://schemas.microsoft.com/office/drawing/2014/main" id="{2E7309A8-8B63-4A11-8C8C-85BBCAF1F8C0}"/>
              </a:ext>
            </a:extLst>
          </p:cNvPr>
          <p:cNvSpPr txBox="1">
            <a:spLocks noChangeArrowheads="1"/>
          </p:cNvSpPr>
          <p:nvPr/>
        </p:nvSpPr>
        <p:spPr bwMode="auto">
          <a:xfrm>
            <a:off x="436486" y="2284545"/>
            <a:ext cx="2489358"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600" b="1" dirty="0">
                <a:solidFill>
                  <a:schemeClr val="tx2"/>
                </a:solidFill>
                <a:latin typeface="Times New Roman" panose="02020603050405020304" pitchFamily="18" charset="0"/>
                <a:cs typeface="Times New Roman" panose="02020603050405020304" pitchFamily="18" charset="0"/>
              </a:rPr>
              <a:t>Research interest:</a:t>
            </a:r>
          </a:p>
          <a:p>
            <a:pPr marL="285750" indent="-285750" eaLnBrk="1" hangingPunct="1">
              <a:spcBef>
                <a:spcPct val="0"/>
              </a:spcBef>
              <a:buFontTx/>
              <a:buChar char="-"/>
            </a:pPr>
            <a:r>
              <a:rPr lang="en-US" altLang="en-US" sz="1800" dirty="0">
                <a:solidFill>
                  <a:schemeClr val="accent1"/>
                </a:solidFill>
                <a:latin typeface="Times New Roman" panose="02020603050405020304" pitchFamily="18" charset="0"/>
                <a:cs typeface="Times New Roman" panose="02020603050405020304" pitchFamily="18" charset="0"/>
              </a:rPr>
              <a:t>Hysteresis-free highly </a:t>
            </a:r>
            <a:r>
              <a:rPr lang="en-US" altLang="en-US" sz="1800" dirty="0" err="1">
                <a:solidFill>
                  <a:schemeClr val="accent1"/>
                </a:solidFill>
                <a:latin typeface="Times New Roman" panose="02020603050405020304" pitchFamily="18" charset="0"/>
                <a:cs typeface="Times New Roman" panose="02020603050405020304" pitchFamily="18" charset="0"/>
              </a:rPr>
              <a:t>magnetostrictive</a:t>
            </a:r>
            <a:r>
              <a:rPr lang="en-US" altLang="en-US" sz="1800" dirty="0">
                <a:solidFill>
                  <a:schemeClr val="accent1"/>
                </a:solidFill>
                <a:latin typeface="Times New Roman" panose="02020603050405020304" pitchFamily="18" charset="0"/>
                <a:cs typeface="Times New Roman" panose="02020603050405020304" pitchFamily="18" charset="0"/>
              </a:rPr>
              <a:t> ferromagnets.</a:t>
            </a:r>
          </a:p>
          <a:p>
            <a:pPr marL="285750" indent="-285750" eaLnBrk="1" hangingPunct="1">
              <a:spcBef>
                <a:spcPct val="0"/>
              </a:spcBef>
              <a:buFontTx/>
              <a:buChar char="-"/>
            </a:pPr>
            <a:r>
              <a:rPr lang="en-US" altLang="en-US" sz="1800" dirty="0" err="1">
                <a:solidFill>
                  <a:schemeClr val="accent1"/>
                </a:solidFill>
                <a:latin typeface="Times New Roman" panose="02020603050405020304" pitchFamily="18" charset="0"/>
                <a:cs typeface="Times New Roman" panose="02020603050405020304" pitchFamily="18" charset="0"/>
              </a:rPr>
              <a:t>Eiptaxial</a:t>
            </a:r>
            <a:r>
              <a:rPr lang="en-US" altLang="en-US" sz="1800" dirty="0">
                <a:solidFill>
                  <a:schemeClr val="accent1"/>
                </a:solidFill>
                <a:latin typeface="Times New Roman" panose="02020603050405020304" pitchFamily="18" charset="0"/>
                <a:cs typeface="Times New Roman" panose="02020603050405020304" pitchFamily="18" charset="0"/>
              </a:rPr>
              <a:t> magnetic heterostructures including ceramics and metals.</a:t>
            </a:r>
          </a:p>
          <a:p>
            <a:pPr marL="285750" indent="-285750" eaLnBrk="1" hangingPunct="1">
              <a:spcBef>
                <a:spcPct val="0"/>
              </a:spcBef>
              <a:buFontTx/>
              <a:buChar char="-"/>
            </a:pPr>
            <a:r>
              <a:rPr lang="en-US" altLang="en-US" sz="1800" dirty="0">
                <a:solidFill>
                  <a:schemeClr val="accent1"/>
                </a:solidFill>
                <a:latin typeface="Times New Roman" panose="02020603050405020304" pitchFamily="18" charset="0"/>
                <a:cs typeface="Times New Roman" panose="02020603050405020304" pitchFamily="18" charset="0"/>
              </a:rPr>
              <a:t>Nano-chessboard structures.</a:t>
            </a:r>
          </a:p>
          <a:p>
            <a:pPr marL="285750" indent="-285750" eaLnBrk="1" hangingPunct="1">
              <a:spcBef>
                <a:spcPct val="0"/>
              </a:spcBef>
              <a:buFontTx/>
              <a:buChar char="-"/>
            </a:pPr>
            <a:r>
              <a:rPr lang="en-US" altLang="en-US" sz="1800" dirty="0">
                <a:solidFill>
                  <a:schemeClr val="accent1"/>
                </a:solidFill>
                <a:latin typeface="Times New Roman" panose="02020603050405020304" pitchFamily="18" charset="0"/>
                <a:cs typeface="Times New Roman" panose="02020603050405020304" pitchFamily="18" charset="0"/>
              </a:rPr>
              <a:t>Permanent magnets.</a:t>
            </a:r>
          </a:p>
          <a:p>
            <a:pPr marL="285750" indent="-285750" eaLnBrk="1" hangingPunct="1">
              <a:spcBef>
                <a:spcPct val="0"/>
              </a:spcBef>
              <a:buFontTx/>
              <a:buChar char="-"/>
            </a:pPr>
            <a:r>
              <a:rPr lang="en-US" altLang="en-US" sz="1800" dirty="0">
                <a:solidFill>
                  <a:schemeClr val="accent1"/>
                </a:solidFill>
                <a:latin typeface="Times New Roman" panose="02020603050405020304" pitchFamily="18" charset="0"/>
                <a:cs typeface="Times New Roman" panose="02020603050405020304" pitchFamily="18" charset="0"/>
              </a:rPr>
              <a:t>Magneto-electric materials.</a:t>
            </a:r>
          </a:p>
          <a:p>
            <a:pPr marL="285750" indent="-285750" eaLnBrk="1" hangingPunct="1">
              <a:spcBef>
                <a:spcPct val="0"/>
              </a:spcBef>
              <a:buFontTx/>
              <a:buChar char="-"/>
            </a:pPr>
            <a:r>
              <a:rPr lang="en-US" altLang="en-US" sz="1800" dirty="0">
                <a:solidFill>
                  <a:schemeClr val="accent1"/>
                </a:solidFill>
                <a:latin typeface="Times New Roman" panose="02020603050405020304" pitchFamily="18" charset="0"/>
                <a:cs typeface="Times New Roman" panose="02020603050405020304" pitchFamily="18" charset="0"/>
              </a:rPr>
              <a:t>Magnetic imaging.</a:t>
            </a:r>
          </a:p>
        </p:txBody>
      </p:sp>
      <p:grpSp>
        <p:nvGrpSpPr>
          <p:cNvPr id="4" name="Group 3">
            <a:extLst>
              <a:ext uri="{FF2B5EF4-FFF2-40B4-BE49-F238E27FC236}">
                <a16:creationId xmlns:a16="http://schemas.microsoft.com/office/drawing/2014/main" id="{68D28E9F-19F1-4EA6-BC63-42F8C804B4AA}"/>
              </a:ext>
            </a:extLst>
          </p:cNvPr>
          <p:cNvGrpSpPr/>
          <p:nvPr/>
        </p:nvGrpSpPr>
        <p:grpSpPr>
          <a:xfrm>
            <a:off x="6624437" y="2353125"/>
            <a:ext cx="2038350" cy="2788920"/>
            <a:chOff x="4326825" y="2385540"/>
            <a:chExt cx="2038350" cy="2788920"/>
          </a:xfrm>
        </p:grpSpPr>
        <p:grpSp>
          <p:nvGrpSpPr>
            <p:cNvPr id="5" name="Group 4">
              <a:extLst>
                <a:ext uri="{FF2B5EF4-FFF2-40B4-BE49-F238E27FC236}">
                  <a16:creationId xmlns:a16="http://schemas.microsoft.com/office/drawing/2014/main" id="{BEBD0603-1A37-4DDC-BE15-B8C4ED55BAEA}"/>
                </a:ext>
              </a:extLst>
            </p:cNvPr>
            <p:cNvGrpSpPr/>
            <p:nvPr/>
          </p:nvGrpSpPr>
          <p:grpSpPr>
            <a:xfrm>
              <a:off x="4326825" y="2385540"/>
              <a:ext cx="2038350" cy="2788920"/>
              <a:chOff x="4515" y="6584"/>
              <a:chExt cx="3210" cy="3320"/>
            </a:xfrm>
          </p:grpSpPr>
          <p:sp>
            <p:nvSpPr>
              <p:cNvPr id="6" name="Rectangle 5">
                <a:extLst>
                  <a:ext uri="{FF2B5EF4-FFF2-40B4-BE49-F238E27FC236}">
                    <a16:creationId xmlns:a16="http://schemas.microsoft.com/office/drawing/2014/main" id="{AE85BDE9-B120-4B0C-A65F-EC1663735D26}"/>
                  </a:ext>
                </a:extLst>
              </p:cNvPr>
              <p:cNvSpPr/>
              <p:nvPr/>
            </p:nvSpPr>
            <p:spPr>
              <a:xfrm>
                <a:off x="4515" y="6584"/>
                <a:ext cx="3200" cy="3300"/>
              </a:xfrm>
              <a:prstGeom prst="rect">
                <a:avLst/>
              </a:prstGeom>
              <a:noFill/>
              <a:ln>
                <a:noFill/>
              </a:ln>
            </p:spPr>
            <p:txBody>
              <a:bodyPr spcFirstLastPara="1" wrap="square" lIns="91425" tIns="91425" rIns="91425" bIns="91425" anchor="ctr" anchorCtr="0">
                <a:noAutofit/>
              </a:bodyPr>
              <a:lstStyle/>
              <a:p>
                <a:pPr marL="0" marR="0">
                  <a:spcBef>
                    <a:spcPts val="0"/>
                  </a:spcBef>
                  <a:spcAft>
                    <a:spcPts val="0"/>
                  </a:spcAft>
                </a:pPr>
                <a:r>
                  <a:rPr lang="en-US" sz="1000">
                    <a:solidFill>
                      <a:srgbClr val="000000"/>
                    </a:solidFill>
                    <a:effectLst/>
                    <a:uFill>
                      <a:solidFill>
                        <a:srgbClr val="000000"/>
                      </a:solidFill>
                    </a:uFill>
                    <a:latin typeface="Times New Roman" panose="02020603050405020304" pitchFamily="18" charset="0"/>
                    <a:ea typeface="Arial Unicode MS"/>
                    <a:cs typeface="Arial Unicode MS"/>
                  </a:rPr>
                  <a:t> </a:t>
                </a:r>
              </a:p>
            </p:txBody>
          </p:sp>
          <p:sp>
            <p:nvSpPr>
              <p:cNvPr id="7" name="Rectangle 6">
                <a:extLst>
                  <a:ext uri="{FF2B5EF4-FFF2-40B4-BE49-F238E27FC236}">
                    <a16:creationId xmlns:a16="http://schemas.microsoft.com/office/drawing/2014/main" id="{D7E86429-D8CC-43C7-8423-2CBA7337834B}"/>
                  </a:ext>
                </a:extLst>
              </p:cNvPr>
              <p:cNvSpPr/>
              <p:nvPr/>
            </p:nvSpPr>
            <p:spPr>
              <a:xfrm>
                <a:off x="4685" y="8565"/>
                <a:ext cx="3040" cy="1339"/>
              </a:xfrm>
              <a:prstGeom prst="rect">
                <a:avLst/>
              </a:prstGeom>
              <a:solidFill>
                <a:srgbClr val="FFFFFF"/>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algn="just">
                  <a:spcBef>
                    <a:spcPts val="0"/>
                  </a:spcBef>
                  <a:spcAft>
                    <a:spcPts val="0"/>
                  </a:spcAft>
                </a:pPr>
                <a:r>
                  <a:rPr lang="en-US" sz="1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Magnetostriction of Co</a:t>
                </a:r>
                <a:r>
                  <a:rPr lang="en-US" sz="1000" baseline="-25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65</a:t>
                </a:r>
                <a:r>
                  <a:rPr lang="en-US" sz="1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Fe</a:t>
                </a:r>
                <a:r>
                  <a:rPr lang="en-US" sz="1000" baseline="-25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35</a:t>
                </a:r>
                <a:r>
                  <a:rPr lang="en-US" sz="1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disk with [001] normal to the disk plane. The quantities λ</a:t>
                </a:r>
                <a:r>
                  <a:rPr lang="en-US" sz="1000" dirty="0">
                    <a:solidFill>
                      <a:srgbClr val="000000"/>
                    </a:solidFill>
                    <a:effectLst/>
                    <a:uFill>
                      <a:solidFill>
                        <a:srgbClr val="000000"/>
                      </a:solidFill>
                    </a:uFill>
                    <a:latin typeface="Cambria Math" panose="02040503050406030204" pitchFamily="18" charset="0"/>
                    <a:ea typeface="Cambria Math" panose="02040503050406030204" pitchFamily="18" charset="0"/>
                    <a:cs typeface="Cambria Math" panose="02040503050406030204" pitchFamily="18" charset="0"/>
                  </a:rPr>
                  <a:t>𝑥𝑥</a:t>
                </a:r>
                <a:r>
                  <a:rPr lang="en-US" sz="1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and λ</a:t>
                </a:r>
                <a:r>
                  <a:rPr lang="en-US" sz="1000" dirty="0">
                    <a:solidFill>
                      <a:srgbClr val="000000"/>
                    </a:solidFill>
                    <a:effectLst/>
                    <a:uFill>
                      <a:solidFill>
                        <a:srgbClr val="000000"/>
                      </a:solidFill>
                    </a:uFill>
                    <a:latin typeface="Cambria Math" panose="02040503050406030204" pitchFamily="18" charset="0"/>
                    <a:ea typeface="Cambria Math" panose="02040503050406030204" pitchFamily="18" charset="0"/>
                    <a:cs typeface="Cambria Math" panose="02040503050406030204" pitchFamily="18" charset="0"/>
                  </a:rPr>
                  <a:t>𝑦𝑥</a:t>
                </a:r>
                <a:r>
                  <a:rPr lang="en-US" sz="1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denote the strains determined parallel and perpendicular to the x-direction of the applied magnetic field.</a:t>
                </a:r>
                <a:endParaRPr lang="en-US" sz="1000" dirty="0">
                  <a:solidFill>
                    <a:srgbClr val="000000"/>
                  </a:solidFill>
                  <a:effectLst/>
                  <a:uFill>
                    <a:solidFill>
                      <a:srgbClr val="000000"/>
                    </a:solidFill>
                  </a:uFill>
                  <a:latin typeface="Times New Roman" panose="02020603050405020304" pitchFamily="18" charset="0"/>
                  <a:ea typeface="Arial Unicode MS"/>
                  <a:cs typeface="Arial Unicode MS"/>
                </a:endParaRPr>
              </a:p>
              <a:p>
                <a:pPr marL="0" marR="0">
                  <a:spcBef>
                    <a:spcPts val="0"/>
                  </a:spcBef>
                  <a:spcAft>
                    <a:spcPts val="0"/>
                  </a:spcAft>
                </a:pPr>
                <a:r>
                  <a:rPr lang="en-US" sz="1000" dirty="0">
                    <a:solidFill>
                      <a:srgbClr val="000000"/>
                    </a:solidFill>
                    <a:effectLst/>
                    <a:uFill>
                      <a:solidFill>
                        <a:srgbClr val="000000"/>
                      </a:solidFill>
                    </a:uFill>
                    <a:latin typeface="Times New Roman" panose="02020603050405020304" pitchFamily="18" charset="0"/>
                    <a:ea typeface="Arial Unicode MS"/>
                    <a:cs typeface="Arial Unicode MS"/>
                  </a:rPr>
                  <a:t> </a:t>
                </a:r>
              </a:p>
            </p:txBody>
          </p:sp>
          <p:pic>
            <p:nvPicPr>
              <p:cNvPr id="8" name="Shape 5" descr="Fig 3 and 4">
                <a:extLst>
                  <a:ext uri="{FF2B5EF4-FFF2-40B4-BE49-F238E27FC236}">
                    <a16:creationId xmlns:a16="http://schemas.microsoft.com/office/drawing/2014/main" id="{16C2A0DC-E740-4069-AB40-2D947750EED8}"/>
                  </a:ext>
                </a:extLst>
              </p:cNvPr>
              <p:cNvPicPr preferRelativeResize="0"/>
              <p:nvPr/>
            </p:nvPicPr>
            <p:blipFill rotWithShape="1">
              <a:blip r:embed="rId2">
                <a:alphaModFix/>
              </a:blip>
              <a:srcRect r="49818" b="26357"/>
              <a:stretch/>
            </p:blipFill>
            <p:spPr>
              <a:xfrm>
                <a:off x="4515" y="6584"/>
                <a:ext cx="3210" cy="1999"/>
              </a:xfrm>
              <a:prstGeom prst="rect">
                <a:avLst/>
              </a:prstGeom>
              <a:noFill/>
              <a:ln>
                <a:noFill/>
              </a:ln>
            </p:spPr>
          </p:pic>
        </p:grpSp>
      </p:grpSp>
      <p:grpSp>
        <p:nvGrpSpPr>
          <p:cNvPr id="9" name="Group 52">
            <a:extLst>
              <a:ext uri="{FF2B5EF4-FFF2-40B4-BE49-F238E27FC236}">
                <a16:creationId xmlns:a16="http://schemas.microsoft.com/office/drawing/2014/main" id="{66F40FE4-758C-44F7-91B8-1BE0AD7C951D}"/>
              </a:ext>
            </a:extLst>
          </p:cNvPr>
          <p:cNvGrpSpPr>
            <a:grpSpLocks/>
          </p:cNvGrpSpPr>
          <p:nvPr/>
        </p:nvGrpSpPr>
        <p:grpSpPr bwMode="auto">
          <a:xfrm>
            <a:off x="8848880" y="2353125"/>
            <a:ext cx="2636838" cy="2562225"/>
            <a:chOff x="3654318" y="1524000"/>
            <a:chExt cx="2636945" cy="2562369"/>
          </a:xfrm>
        </p:grpSpPr>
        <p:pic>
          <p:nvPicPr>
            <p:cNvPr id="10" name="Picture 34">
              <a:extLst>
                <a:ext uri="{FF2B5EF4-FFF2-40B4-BE49-F238E27FC236}">
                  <a16:creationId xmlns:a16="http://schemas.microsoft.com/office/drawing/2014/main" id="{4DFC4355-B876-492E-8997-60B133ED1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318" y="1524000"/>
              <a:ext cx="2636945" cy="178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5">
              <a:extLst>
                <a:ext uri="{FF2B5EF4-FFF2-40B4-BE49-F238E27FC236}">
                  <a16:creationId xmlns:a16="http://schemas.microsoft.com/office/drawing/2014/main" id="{55F1E136-9445-4770-B18E-DF1B29DECC07}"/>
                </a:ext>
              </a:extLst>
            </p:cNvPr>
            <p:cNvSpPr txBox="1">
              <a:spLocks noChangeArrowheads="1"/>
            </p:cNvSpPr>
            <p:nvPr/>
          </p:nvSpPr>
          <p:spPr bwMode="auto">
            <a:xfrm>
              <a:off x="3810000" y="3352800"/>
              <a:ext cx="2438400" cy="733569"/>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solidFill>
                    <a:schemeClr val="accent1"/>
                  </a:solidFill>
                  <a:latin typeface="Times New Roman" panose="02020603050405020304" pitchFamily="18" charset="0"/>
                </a:rPr>
                <a:t>Hysteresis loops of (110) CoFe</a:t>
              </a:r>
              <a:r>
                <a:rPr lang="en-US" altLang="en-US" sz="1100" baseline="-25000" dirty="0">
                  <a:solidFill>
                    <a:schemeClr val="accent1"/>
                  </a:solidFill>
                  <a:latin typeface="Times New Roman" panose="02020603050405020304" pitchFamily="18" charset="0"/>
                </a:rPr>
                <a:t>2</a:t>
              </a:r>
              <a:r>
                <a:rPr lang="en-US" altLang="en-US" sz="1100" dirty="0">
                  <a:solidFill>
                    <a:schemeClr val="accent1"/>
                  </a:solidFill>
                  <a:latin typeface="Times New Roman" panose="02020603050405020304" pitchFamily="18" charset="0"/>
                </a:rPr>
                <a:t>O</a:t>
              </a:r>
              <a:r>
                <a:rPr lang="en-US" altLang="en-US" sz="1100" baseline="-25000" dirty="0">
                  <a:solidFill>
                    <a:schemeClr val="accent1"/>
                  </a:solidFill>
                  <a:latin typeface="Times New Roman" panose="02020603050405020304" pitchFamily="18" charset="0"/>
                </a:rPr>
                <a:t>4</a:t>
              </a:r>
              <a:r>
                <a:rPr lang="en-US" altLang="en-US" sz="1100" dirty="0">
                  <a:solidFill>
                    <a:schemeClr val="accent1"/>
                  </a:solidFill>
                  <a:latin typeface="Times New Roman" panose="02020603050405020304" pitchFamily="18" charset="0"/>
                </a:rPr>
                <a:t> film measured along three different field angles from the easy axis (0°, 30° and 60°). </a:t>
              </a:r>
              <a:endParaRPr lang="en-US" altLang="en-US" sz="1100" dirty="0">
                <a:solidFill>
                  <a:schemeClr val="accent1"/>
                </a:solidFill>
                <a:latin typeface="Arial" panose="020B0604020202020204" pitchFamily="34" charset="0"/>
              </a:endParaRPr>
            </a:p>
          </p:txBody>
        </p:sp>
      </p:grpSp>
      <p:grpSp>
        <p:nvGrpSpPr>
          <p:cNvPr id="12" name="Group 11">
            <a:extLst>
              <a:ext uri="{FF2B5EF4-FFF2-40B4-BE49-F238E27FC236}">
                <a16:creationId xmlns:a16="http://schemas.microsoft.com/office/drawing/2014/main" id="{CE08963A-CA02-4F6C-9A85-50BE490485B6}"/>
              </a:ext>
            </a:extLst>
          </p:cNvPr>
          <p:cNvGrpSpPr/>
          <p:nvPr/>
        </p:nvGrpSpPr>
        <p:grpSpPr>
          <a:xfrm>
            <a:off x="3550661" y="1955635"/>
            <a:ext cx="2881333" cy="3702376"/>
            <a:chOff x="1811640" y="189688"/>
            <a:chExt cx="5943600" cy="8221980"/>
          </a:xfrm>
        </p:grpSpPr>
        <p:pic>
          <p:nvPicPr>
            <p:cNvPr id="13" name="Picture 12">
              <a:extLst>
                <a:ext uri="{FF2B5EF4-FFF2-40B4-BE49-F238E27FC236}">
                  <a16:creationId xmlns:a16="http://schemas.microsoft.com/office/drawing/2014/main" id="{FB69EE78-7297-463D-A85C-98AD2E91EA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1640" y="3953968"/>
              <a:ext cx="5943600" cy="4457700"/>
            </a:xfrm>
            <a:prstGeom prst="rect">
              <a:avLst/>
            </a:prstGeom>
            <a:noFill/>
            <a:ln>
              <a:noFill/>
            </a:ln>
          </p:spPr>
        </p:pic>
        <p:pic>
          <p:nvPicPr>
            <p:cNvPr id="14" name="Picture 13">
              <a:extLst>
                <a:ext uri="{FF2B5EF4-FFF2-40B4-BE49-F238E27FC236}">
                  <a16:creationId xmlns:a16="http://schemas.microsoft.com/office/drawing/2014/main" id="{54D1503F-BC73-4916-9D34-D0473C258C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1640" y="189688"/>
              <a:ext cx="5943600" cy="4457700"/>
            </a:xfrm>
            <a:prstGeom prst="rect">
              <a:avLst/>
            </a:prstGeom>
            <a:noFill/>
            <a:ln>
              <a:noFill/>
            </a:ln>
          </p:spPr>
        </p:pic>
      </p:grpSp>
      <p:sp>
        <p:nvSpPr>
          <p:cNvPr id="15" name="Text Box 28">
            <a:extLst>
              <a:ext uri="{FF2B5EF4-FFF2-40B4-BE49-F238E27FC236}">
                <a16:creationId xmlns:a16="http://schemas.microsoft.com/office/drawing/2014/main" id="{02684201-DF28-4F60-9EFD-8A5AF60F1BEE}"/>
              </a:ext>
            </a:extLst>
          </p:cNvPr>
          <p:cNvSpPr txBox="1">
            <a:spLocks noChangeArrowheads="1"/>
          </p:cNvSpPr>
          <p:nvPr/>
        </p:nvSpPr>
        <p:spPr bwMode="auto">
          <a:xfrm>
            <a:off x="3267613" y="5696469"/>
            <a:ext cx="3447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en-US" altLang="en-US" sz="1600" dirty="0">
                <a:solidFill>
                  <a:schemeClr val="accent1"/>
                </a:solidFill>
                <a:latin typeface="Times New Roman" panose="02020603050405020304" pitchFamily="18" charset="0"/>
                <a:cs typeface="Times New Roman" panose="02020603050405020304" pitchFamily="18" charset="0"/>
              </a:rPr>
              <a:t>AFM and MFM of </a:t>
            </a:r>
            <a:r>
              <a:rPr lang="en-US" altLang="en-US" sz="1600" dirty="0" err="1">
                <a:solidFill>
                  <a:schemeClr val="accent1"/>
                </a:solidFill>
                <a:latin typeface="Times New Roman" panose="02020603050405020304" pitchFamily="18" charset="0"/>
                <a:cs typeface="Times New Roman" panose="02020603050405020304" pitchFamily="18" charset="0"/>
              </a:rPr>
              <a:t>FePt</a:t>
            </a:r>
            <a:r>
              <a:rPr lang="en-US" altLang="en-US" sz="1600" dirty="0">
                <a:solidFill>
                  <a:schemeClr val="accent1"/>
                </a:solidFill>
                <a:latin typeface="Times New Roman" panose="02020603050405020304" pitchFamily="18" charset="0"/>
                <a:cs typeface="Times New Roman" panose="02020603050405020304" pitchFamily="18" charset="0"/>
              </a:rPr>
              <a:t> grown on STO imaged in the AC demagnetized state.</a:t>
            </a:r>
          </a:p>
        </p:txBody>
      </p:sp>
    </p:spTree>
    <p:extLst>
      <p:ext uri="{BB962C8B-B14F-4D97-AF65-F5344CB8AC3E}">
        <p14:creationId xmlns:p14="http://schemas.microsoft.com/office/powerpoint/2010/main" val="3355295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p:txBody>
          <a:bodyPr>
            <a:normAutofit/>
          </a:bodyPr>
          <a:lstStyle/>
          <a:p>
            <a:r>
              <a:rPr lang="en-US" sz="2500" dirty="0"/>
              <a:t>Quantum SENSING LAB</a:t>
            </a:r>
            <a:br>
              <a:rPr lang="en-US" sz="2500" dirty="0"/>
            </a:br>
            <a:r>
              <a:rPr lang="en-US" sz="2500" dirty="0"/>
              <a:t>birol Ozturk, morgan state university</a:t>
            </a:r>
          </a:p>
        </p:txBody>
      </p:sp>
      <p:sp>
        <p:nvSpPr>
          <p:cNvPr id="4" name="Content Placeholder 2">
            <a:extLst>
              <a:ext uri="{FF2B5EF4-FFF2-40B4-BE49-F238E27FC236}">
                <a16:creationId xmlns:a16="http://schemas.microsoft.com/office/drawing/2014/main" id="{5824A6AB-DA44-485A-8820-6BA57471325D}"/>
              </a:ext>
            </a:extLst>
          </p:cNvPr>
          <p:cNvSpPr>
            <a:spLocks noGrp="1"/>
          </p:cNvSpPr>
          <p:nvPr>
            <p:ph idx="1"/>
          </p:nvPr>
        </p:nvSpPr>
        <p:spPr>
          <a:xfrm>
            <a:off x="69979" y="1715956"/>
            <a:ext cx="12052041" cy="1869115"/>
          </a:xfrm>
        </p:spPr>
        <p:txBody>
          <a:bodyPr>
            <a:normAutofit/>
          </a:bodyPr>
          <a:lstStyle/>
          <a:p>
            <a:r>
              <a:rPr lang="en-US" sz="2000" dirty="0"/>
              <a:t>PI: Birol Ozturk</a:t>
            </a:r>
          </a:p>
          <a:p>
            <a:r>
              <a:rPr lang="en-US" sz="2000" dirty="0"/>
              <a:t>Quantum sensing of extremely low-level temperature changes, magnetic and electric fields with defects in wide bandgap semiconductors such as diamond, </a:t>
            </a:r>
            <a:r>
              <a:rPr lang="en-US" sz="2000" dirty="0" err="1"/>
              <a:t>SiC</a:t>
            </a:r>
            <a:r>
              <a:rPr lang="en-US" sz="2000" dirty="0"/>
              <a:t> and two-dimensional materials.</a:t>
            </a:r>
          </a:p>
          <a:p>
            <a:r>
              <a:rPr lang="en-US" sz="2000" dirty="0"/>
              <a:t>Recent results and custom-built setup:</a:t>
            </a:r>
          </a:p>
        </p:txBody>
      </p:sp>
      <p:pic>
        <p:nvPicPr>
          <p:cNvPr id="5" name="Picture 4">
            <a:extLst>
              <a:ext uri="{FF2B5EF4-FFF2-40B4-BE49-F238E27FC236}">
                <a16:creationId xmlns:a16="http://schemas.microsoft.com/office/drawing/2014/main" id="{9EC00A23-2083-4D91-8A9D-420EF724402E}"/>
              </a:ext>
            </a:extLst>
          </p:cNvPr>
          <p:cNvPicPr/>
          <p:nvPr/>
        </p:nvPicPr>
        <p:blipFill>
          <a:blip r:embed="rId2"/>
          <a:stretch>
            <a:fillRect/>
          </a:stretch>
        </p:blipFill>
        <p:spPr>
          <a:xfrm>
            <a:off x="269372" y="3579927"/>
            <a:ext cx="3061657" cy="2009274"/>
          </a:xfrm>
          <a:prstGeom prst="rect">
            <a:avLst/>
          </a:prstGeom>
        </p:spPr>
      </p:pic>
      <p:sp>
        <p:nvSpPr>
          <p:cNvPr id="6" name="Content Placeholder 2">
            <a:extLst>
              <a:ext uri="{FF2B5EF4-FFF2-40B4-BE49-F238E27FC236}">
                <a16:creationId xmlns:a16="http://schemas.microsoft.com/office/drawing/2014/main" id="{C9A66CD0-1DD1-4593-8C19-AC102AD92490}"/>
              </a:ext>
            </a:extLst>
          </p:cNvPr>
          <p:cNvSpPr txBox="1">
            <a:spLocks/>
          </p:cNvSpPr>
          <p:nvPr/>
        </p:nvSpPr>
        <p:spPr>
          <a:xfrm>
            <a:off x="269372" y="5263982"/>
            <a:ext cx="3262055" cy="137766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400" dirty="0"/>
              <a:t>Confocal PL signal from NV color centers in </a:t>
            </a:r>
            <a:r>
              <a:rPr lang="en-US" sz="1400" dirty="0" err="1"/>
              <a:t>nanodiamond</a:t>
            </a:r>
            <a:r>
              <a:rPr lang="en-US" sz="1400" dirty="0"/>
              <a:t> at room and 10K temperatures.</a:t>
            </a:r>
          </a:p>
        </p:txBody>
      </p:sp>
      <p:pic>
        <p:nvPicPr>
          <p:cNvPr id="35" name="Picture 34">
            <a:extLst>
              <a:ext uri="{FF2B5EF4-FFF2-40B4-BE49-F238E27FC236}">
                <a16:creationId xmlns:a16="http://schemas.microsoft.com/office/drawing/2014/main" id="{979B9698-E840-4ED4-8B20-2E06F3942F4C}"/>
              </a:ext>
            </a:extLst>
          </p:cNvPr>
          <p:cNvPicPr>
            <a:picLocks noChangeAspect="1"/>
          </p:cNvPicPr>
          <p:nvPr/>
        </p:nvPicPr>
        <p:blipFill>
          <a:blip r:embed="rId3"/>
          <a:stretch>
            <a:fillRect/>
          </a:stretch>
        </p:blipFill>
        <p:spPr>
          <a:xfrm>
            <a:off x="3434866" y="3513525"/>
            <a:ext cx="3136664" cy="2313633"/>
          </a:xfrm>
          <a:prstGeom prst="rect">
            <a:avLst/>
          </a:prstGeom>
        </p:spPr>
      </p:pic>
      <p:sp>
        <p:nvSpPr>
          <p:cNvPr id="36" name="Content Placeholder 2">
            <a:extLst>
              <a:ext uri="{FF2B5EF4-FFF2-40B4-BE49-F238E27FC236}">
                <a16:creationId xmlns:a16="http://schemas.microsoft.com/office/drawing/2014/main" id="{94B08CB7-B58E-4A0C-9D7C-630EC3D36DC4}"/>
              </a:ext>
            </a:extLst>
          </p:cNvPr>
          <p:cNvSpPr txBox="1">
            <a:spLocks/>
          </p:cNvSpPr>
          <p:nvPr/>
        </p:nvSpPr>
        <p:spPr>
          <a:xfrm>
            <a:off x="3331029" y="5628747"/>
            <a:ext cx="3430172" cy="105419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400" dirty="0"/>
              <a:t>Magnetic field detection with ODMR using NV color center PL signals in bulk diamond.</a:t>
            </a:r>
          </a:p>
        </p:txBody>
      </p:sp>
      <p:pic>
        <p:nvPicPr>
          <p:cNvPr id="37" name="Picture 36">
            <a:extLst>
              <a:ext uri="{FF2B5EF4-FFF2-40B4-BE49-F238E27FC236}">
                <a16:creationId xmlns:a16="http://schemas.microsoft.com/office/drawing/2014/main" id="{A6F112FC-84D3-4076-8938-AF385F5C369B}"/>
              </a:ext>
            </a:extLst>
          </p:cNvPr>
          <p:cNvPicPr>
            <a:picLocks noChangeAspect="1"/>
          </p:cNvPicPr>
          <p:nvPr/>
        </p:nvPicPr>
        <p:blipFill rotWithShape="1">
          <a:blip r:embed="rId4"/>
          <a:srcRect l="15393" r="20590"/>
          <a:stretch/>
        </p:blipFill>
        <p:spPr>
          <a:xfrm>
            <a:off x="9488088" y="3131484"/>
            <a:ext cx="2414635" cy="1769855"/>
          </a:xfrm>
          <a:prstGeom prst="rect">
            <a:avLst/>
          </a:prstGeom>
        </p:spPr>
      </p:pic>
      <p:pic>
        <p:nvPicPr>
          <p:cNvPr id="38" name="Picture 37" descr="A close-up of a machine&#10;&#10;Description automatically generated with low confidence">
            <a:extLst>
              <a:ext uri="{FF2B5EF4-FFF2-40B4-BE49-F238E27FC236}">
                <a16:creationId xmlns:a16="http://schemas.microsoft.com/office/drawing/2014/main" id="{3CB44EEC-DC2E-4F41-859E-797A54EFB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17672" y="3510126"/>
            <a:ext cx="3029134" cy="2271850"/>
          </a:xfrm>
          <a:prstGeom prst="rect">
            <a:avLst/>
          </a:prstGeom>
        </p:spPr>
      </p:pic>
      <p:sp>
        <p:nvSpPr>
          <p:cNvPr id="39" name="Content Placeholder 2">
            <a:extLst>
              <a:ext uri="{FF2B5EF4-FFF2-40B4-BE49-F238E27FC236}">
                <a16:creationId xmlns:a16="http://schemas.microsoft.com/office/drawing/2014/main" id="{8452FE14-76CB-42E2-AAC8-47E8FB810A79}"/>
              </a:ext>
            </a:extLst>
          </p:cNvPr>
          <p:cNvSpPr txBox="1">
            <a:spLocks/>
          </p:cNvSpPr>
          <p:nvPr/>
        </p:nvSpPr>
        <p:spPr>
          <a:xfrm>
            <a:off x="8867124" y="4845114"/>
            <a:ext cx="3430172" cy="105419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1400" dirty="0"/>
          </a:p>
        </p:txBody>
      </p:sp>
      <p:sp>
        <p:nvSpPr>
          <p:cNvPr id="40" name="Content Placeholder 2">
            <a:extLst>
              <a:ext uri="{FF2B5EF4-FFF2-40B4-BE49-F238E27FC236}">
                <a16:creationId xmlns:a16="http://schemas.microsoft.com/office/drawing/2014/main" id="{D2CE6B1F-C113-4C06-8EF8-6B939E70BA2E}"/>
              </a:ext>
            </a:extLst>
          </p:cNvPr>
          <p:cNvSpPr txBox="1">
            <a:spLocks/>
          </p:cNvSpPr>
          <p:nvPr/>
        </p:nvSpPr>
        <p:spPr>
          <a:xfrm>
            <a:off x="9274452" y="4901339"/>
            <a:ext cx="3022844" cy="105419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400" dirty="0"/>
              <a:t>Custom built confocal PL setups for visible (left) and IR (top) ranges with ODMR capability.</a:t>
            </a:r>
          </a:p>
        </p:txBody>
      </p:sp>
    </p:spTree>
    <p:extLst>
      <p:ext uri="{BB962C8B-B14F-4D97-AF65-F5344CB8AC3E}">
        <p14:creationId xmlns:p14="http://schemas.microsoft.com/office/powerpoint/2010/main" val="130861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a:xfrm>
            <a:off x="534691" y="704489"/>
            <a:ext cx="11263610" cy="1013800"/>
          </a:xfrm>
        </p:spPr>
        <p:txBody>
          <a:bodyPr>
            <a:noAutofit/>
          </a:bodyPr>
          <a:lstStyle/>
          <a:p>
            <a:r>
              <a:rPr lang="en-US" sz="2200" dirty="0"/>
              <a:t>Quantum Materials </a:t>
            </a:r>
            <a:br>
              <a:rPr lang="en-US" sz="2200" dirty="0"/>
            </a:br>
            <a:r>
              <a:rPr lang="en-US" sz="2200" dirty="0"/>
              <a:t>Sponsors: - NSF,  ARL-VTD, ARL-WMRD, &amp; DOD</a:t>
            </a:r>
            <a:br>
              <a:rPr lang="en-US" sz="2200" dirty="0"/>
            </a:br>
            <a:r>
              <a:rPr lang="en-US" sz="2200" dirty="0"/>
              <a:t>Dereje </a:t>
            </a:r>
            <a:r>
              <a:rPr lang="en-US" sz="2200" dirty="0" err="1"/>
              <a:t>Seifu</a:t>
            </a:r>
            <a:r>
              <a:rPr lang="en-US" sz="2200" dirty="0"/>
              <a:t>, Morgan State University</a:t>
            </a:r>
          </a:p>
        </p:txBody>
      </p:sp>
      <p:sp>
        <p:nvSpPr>
          <p:cNvPr id="4" name="TextBox 3"/>
          <p:cNvSpPr txBox="1"/>
          <p:nvPr/>
        </p:nvSpPr>
        <p:spPr>
          <a:xfrm>
            <a:off x="52366" y="1786989"/>
            <a:ext cx="11920750" cy="646331"/>
          </a:xfrm>
          <a:prstGeom prst="rect">
            <a:avLst/>
          </a:prstGeom>
          <a:noFill/>
        </p:spPr>
        <p:txBody>
          <a:bodyPr wrap="square" rtlCol="0">
            <a:spAutoFit/>
          </a:bodyPr>
          <a:lstStyle/>
          <a:p>
            <a:r>
              <a:rPr lang="en-US" dirty="0"/>
              <a:t>Research Interests:</a:t>
            </a:r>
          </a:p>
          <a:p>
            <a:pPr marL="285750" indent="-285750">
              <a:buFontTx/>
              <a:buChar char="-"/>
            </a:pPr>
            <a:r>
              <a:rPr lang="en-US" dirty="0"/>
              <a:t>Tunneling magnetoresistance (TMR): </a:t>
            </a:r>
            <a:r>
              <a:rPr lang="en-US" sz="1200" dirty="0"/>
              <a:t>with higher TMR ratio at room temp. can be used to for ultrasensitive sensors, logic gates, and magnetic random access memory. </a:t>
            </a:r>
          </a:p>
        </p:txBody>
      </p:sp>
      <p:sp>
        <p:nvSpPr>
          <p:cNvPr id="5" name="TextBox 4"/>
          <p:cNvSpPr txBox="1"/>
          <p:nvPr/>
        </p:nvSpPr>
        <p:spPr>
          <a:xfrm>
            <a:off x="-13450" y="4248305"/>
            <a:ext cx="3106050" cy="369332"/>
          </a:xfrm>
          <a:prstGeom prst="rect">
            <a:avLst/>
          </a:prstGeom>
          <a:noFill/>
        </p:spPr>
        <p:txBody>
          <a:bodyPr wrap="square" rtlCol="0">
            <a:spAutoFit/>
          </a:bodyPr>
          <a:lstStyle/>
          <a:p>
            <a:r>
              <a:rPr lang="en-US" dirty="0"/>
              <a:t>-   </a:t>
            </a:r>
            <a:r>
              <a:rPr lang="en-US" dirty="0" err="1"/>
              <a:t>Magnetostrictive</a:t>
            </a:r>
            <a:r>
              <a:rPr lang="en-US" dirty="0"/>
              <a:t> materials:</a:t>
            </a:r>
          </a:p>
        </p:txBody>
      </p:sp>
      <p:sp>
        <p:nvSpPr>
          <p:cNvPr id="6" name="TextBox 5"/>
          <p:cNvSpPr txBox="1"/>
          <p:nvPr/>
        </p:nvSpPr>
        <p:spPr>
          <a:xfrm>
            <a:off x="20607" y="5682433"/>
            <a:ext cx="8694560" cy="553998"/>
          </a:xfrm>
          <a:prstGeom prst="rect">
            <a:avLst/>
          </a:prstGeom>
          <a:noFill/>
        </p:spPr>
        <p:txBody>
          <a:bodyPr wrap="none" rtlCol="0">
            <a:spAutoFit/>
          </a:bodyPr>
          <a:lstStyle/>
          <a:p>
            <a:pPr marL="285750" indent="-285750">
              <a:buFontTx/>
              <a:buChar char="-"/>
            </a:pPr>
            <a:r>
              <a:rPr lang="en-US" dirty="0"/>
              <a:t>Lower dimensional materials: </a:t>
            </a:r>
            <a:r>
              <a:rPr lang="en-US" sz="1200" dirty="0"/>
              <a:t>Carbon nanotubes (CNTs) and multilayer graphene (MLG) functionalized with magnetic</a:t>
            </a:r>
          </a:p>
          <a:p>
            <a:pPr marL="171450" indent="-171450">
              <a:buFontTx/>
              <a:buChar char="-"/>
            </a:pPr>
            <a:r>
              <a:rPr lang="en-US" sz="1200" dirty="0"/>
              <a:t>                                                                    nanoparticles reveal enhanced magnetization, which can be used for magnetic sensing.</a:t>
            </a:r>
          </a:p>
        </p:txBody>
      </p:sp>
      <p:grpSp>
        <p:nvGrpSpPr>
          <p:cNvPr id="58" name="Group 57"/>
          <p:cNvGrpSpPr/>
          <p:nvPr/>
        </p:nvGrpSpPr>
        <p:grpSpPr>
          <a:xfrm>
            <a:off x="677589" y="2347676"/>
            <a:ext cx="2375470" cy="1213398"/>
            <a:chOff x="375693" y="2107073"/>
            <a:chExt cx="8006307" cy="3531730"/>
          </a:xfrm>
        </p:grpSpPr>
        <p:grpSp>
          <p:nvGrpSpPr>
            <p:cNvPr id="59" name="Group 58"/>
            <p:cNvGrpSpPr/>
            <p:nvPr/>
          </p:nvGrpSpPr>
          <p:grpSpPr>
            <a:xfrm>
              <a:off x="533397" y="3015518"/>
              <a:ext cx="2971803" cy="2623285"/>
              <a:chOff x="1371598" y="3889944"/>
              <a:chExt cx="1905002" cy="1748856"/>
            </a:xfrm>
          </p:grpSpPr>
          <p:sp>
            <p:nvSpPr>
              <p:cNvPr id="105" name="Cube 104"/>
              <p:cNvSpPr/>
              <p:nvPr/>
            </p:nvSpPr>
            <p:spPr>
              <a:xfrm>
                <a:off x="1371600" y="4800600"/>
                <a:ext cx="1905000" cy="838200"/>
              </a:xfrm>
              <a:prstGeom prst="cube">
                <a:avLst>
                  <a:gd name="adj" fmla="val 37728"/>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Cube 105"/>
              <p:cNvSpPr/>
              <p:nvPr/>
            </p:nvSpPr>
            <p:spPr>
              <a:xfrm>
                <a:off x="1371600" y="4267200"/>
                <a:ext cx="1905000" cy="838200"/>
              </a:xfrm>
              <a:prstGeom prst="cube">
                <a:avLst>
                  <a:gd name="adj" fmla="val 37728"/>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7" name="Cube 106"/>
              <p:cNvSpPr/>
              <p:nvPr/>
            </p:nvSpPr>
            <p:spPr>
              <a:xfrm>
                <a:off x="1371598" y="3889944"/>
                <a:ext cx="1905000" cy="838200"/>
              </a:xfrm>
              <a:prstGeom prst="cube">
                <a:avLst>
                  <a:gd name="adj" fmla="val 37728"/>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60" name="Group 59"/>
            <p:cNvGrpSpPr/>
            <p:nvPr/>
          </p:nvGrpSpPr>
          <p:grpSpPr>
            <a:xfrm>
              <a:off x="4876800" y="3048000"/>
              <a:ext cx="3505200" cy="2438400"/>
              <a:chOff x="5029200" y="4038600"/>
              <a:chExt cx="3505200" cy="2438400"/>
            </a:xfrm>
          </p:grpSpPr>
          <p:grpSp>
            <p:nvGrpSpPr>
              <p:cNvPr id="66" name="Group 65"/>
              <p:cNvGrpSpPr/>
              <p:nvPr/>
            </p:nvGrpSpPr>
            <p:grpSpPr>
              <a:xfrm>
                <a:off x="5029200" y="4038600"/>
                <a:ext cx="2590800" cy="1447800"/>
                <a:chOff x="5029200" y="4038600"/>
                <a:chExt cx="2590800" cy="1447800"/>
              </a:xfrm>
            </p:grpSpPr>
            <p:grpSp>
              <p:nvGrpSpPr>
                <p:cNvPr id="93" name="Group 92"/>
                <p:cNvGrpSpPr/>
                <p:nvPr/>
              </p:nvGrpSpPr>
              <p:grpSpPr>
                <a:xfrm>
                  <a:off x="5029200" y="4038600"/>
                  <a:ext cx="762000" cy="1447800"/>
                  <a:chOff x="5029200" y="4038600"/>
                  <a:chExt cx="762000" cy="1447800"/>
                </a:xfrm>
              </p:grpSpPr>
              <p:sp>
                <p:nvSpPr>
                  <p:cNvPr id="102" name="Can 101"/>
                  <p:cNvSpPr/>
                  <p:nvPr/>
                </p:nvSpPr>
                <p:spPr>
                  <a:xfrm>
                    <a:off x="5029200" y="4800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3" name="Can 102"/>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4" name="Can 103"/>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4" name="Group 93"/>
                <p:cNvGrpSpPr/>
                <p:nvPr/>
              </p:nvGrpSpPr>
              <p:grpSpPr>
                <a:xfrm>
                  <a:off x="5943600" y="4038600"/>
                  <a:ext cx="762000" cy="1447800"/>
                  <a:chOff x="5029200" y="4038600"/>
                  <a:chExt cx="762000" cy="1447800"/>
                </a:xfrm>
              </p:grpSpPr>
              <p:sp>
                <p:nvSpPr>
                  <p:cNvPr id="99" name="Can 98"/>
                  <p:cNvSpPr/>
                  <p:nvPr/>
                </p:nvSpPr>
                <p:spPr>
                  <a:xfrm>
                    <a:off x="5029200" y="4800600"/>
                    <a:ext cx="762000" cy="685800"/>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0" name="Can 99"/>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1" name="Can 100"/>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5" name="Group 94"/>
                <p:cNvGrpSpPr/>
                <p:nvPr/>
              </p:nvGrpSpPr>
              <p:grpSpPr>
                <a:xfrm>
                  <a:off x="6858000" y="4038600"/>
                  <a:ext cx="762000" cy="1447800"/>
                  <a:chOff x="5029200" y="4038600"/>
                  <a:chExt cx="762000" cy="1447800"/>
                </a:xfrm>
              </p:grpSpPr>
              <p:sp>
                <p:nvSpPr>
                  <p:cNvPr id="96" name="Can 95"/>
                  <p:cNvSpPr/>
                  <p:nvPr/>
                </p:nvSpPr>
                <p:spPr>
                  <a:xfrm>
                    <a:off x="5029200" y="4800600"/>
                    <a:ext cx="762000" cy="685800"/>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7" name="Can 96"/>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8" name="Can 97"/>
                  <p:cNvSpPr/>
                  <p:nvPr/>
                </p:nvSpPr>
                <p:spPr>
                  <a:xfrm>
                    <a:off x="5029200" y="4038600"/>
                    <a:ext cx="762000" cy="685800"/>
                  </a:xfrm>
                  <a:prstGeom prst="can">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grpSp>
            <p:nvGrpSpPr>
              <p:cNvPr id="67" name="Group 66"/>
              <p:cNvGrpSpPr/>
              <p:nvPr/>
            </p:nvGrpSpPr>
            <p:grpSpPr>
              <a:xfrm>
                <a:off x="5486400" y="4495800"/>
                <a:ext cx="2590800" cy="1447800"/>
                <a:chOff x="5029200" y="4038600"/>
                <a:chExt cx="2590800" cy="1447800"/>
              </a:xfrm>
            </p:grpSpPr>
            <p:grpSp>
              <p:nvGrpSpPr>
                <p:cNvPr id="81" name="Group 80"/>
                <p:cNvGrpSpPr/>
                <p:nvPr/>
              </p:nvGrpSpPr>
              <p:grpSpPr>
                <a:xfrm>
                  <a:off x="5029200" y="4038600"/>
                  <a:ext cx="762000" cy="1447800"/>
                  <a:chOff x="5029200" y="4038600"/>
                  <a:chExt cx="762000" cy="1447800"/>
                </a:xfrm>
              </p:grpSpPr>
              <p:sp>
                <p:nvSpPr>
                  <p:cNvPr id="90" name="Can 89"/>
                  <p:cNvSpPr/>
                  <p:nvPr/>
                </p:nvSpPr>
                <p:spPr>
                  <a:xfrm>
                    <a:off x="5029200" y="4800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1" name="Can 90"/>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2" name="Can 91"/>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82" name="Group 81"/>
                <p:cNvGrpSpPr/>
                <p:nvPr/>
              </p:nvGrpSpPr>
              <p:grpSpPr>
                <a:xfrm>
                  <a:off x="5943600" y="4038600"/>
                  <a:ext cx="762000" cy="1447800"/>
                  <a:chOff x="5029200" y="4038600"/>
                  <a:chExt cx="762000" cy="1447800"/>
                </a:xfrm>
              </p:grpSpPr>
              <p:sp>
                <p:nvSpPr>
                  <p:cNvPr id="87" name="Can 86"/>
                  <p:cNvSpPr/>
                  <p:nvPr/>
                </p:nvSpPr>
                <p:spPr>
                  <a:xfrm>
                    <a:off x="5029200" y="4800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8" name="Can 87"/>
                  <p:cNvSpPr/>
                  <p:nvPr/>
                </p:nvSpPr>
                <p:spPr>
                  <a:xfrm>
                    <a:off x="5029200" y="4267202"/>
                    <a:ext cx="762000" cy="6477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Can 88"/>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83" name="Group 82"/>
                <p:cNvGrpSpPr/>
                <p:nvPr/>
              </p:nvGrpSpPr>
              <p:grpSpPr>
                <a:xfrm>
                  <a:off x="6858000" y="4038600"/>
                  <a:ext cx="762000" cy="1447800"/>
                  <a:chOff x="5029200" y="4038600"/>
                  <a:chExt cx="762000" cy="1447800"/>
                </a:xfrm>
              </p:grpSpPr>
              <p:sp>
                <p:nvSpPr>
                  <p:cNvPr id="84" name="Can 83"/>
                  <p:cNvSpPr/>
                  <p:nvPr/>
                </p:nvSpPr>
                <p:spPr>
                  <a:xfrm>
                    <a:off x="5029200" y="4800600"/>
                    <a:ext cx="762000" cy="685800"/>
                  </a:xfrm>
                  <a:prstGeom prst="can">
                    <a:avLst>
                      <a:gd name="adj" fmla="val 77950"/>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5" name="Can 84"/>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6" name="Can 85"/>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grpSp>
            <p:nvGrpSpPr>
              <p:cNvPr id="68" name="Group 67"/>
              <p:cNvGrpSpPr/>
              <p:nvPr/>
            </p:nvGrpSpPr>
            <p:grpSpPr>
              <a:xfrm>
                <a:off x="5943600" y="5029200"/>
                <a:ext cx="2590800" cy="1447800"/>
                <a:chOff x="5029200" y="4038600"/>
                <a:chExt cx="2590800" cy="1447800"/>
              </a:xfrm>
            </p:grpSpPr>
            <p:grpSp>
              <p:nvGrpSpPr>
                <p:cNvPr id="69" name="Group 68"/>
                <p:cNvGrpSpPr/>
                <p:nvPr/>
              </p:nvGrpSpPr>
              <p:grpSpPr>
                <a:xfrm>
                  <a:off x="5029200" y="4038600"/>
                  <a:ext cx="762000" cy="1447800"/>
                  <a:chOff x="5029200" y="4038600"/>
                  <a:chExt cx="762000" cy="1447800"/>
                </a:xfrm>
              </p:grpSpPr>
              <p:sp>
                <p:nvSpPr>
                  <p:cNvPr id="78" name="Can 77"/>
                  <p:cNvSpPr/>
                  <p:nvPr/>
                </p:nvSpPr>
                <p:spPr>
                  <a:xfrm>
                    <a:off x="5029200" y="4800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9" name="Can 78"/>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Can 79"/>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0" name="Group 69"/>
                <p:cNvGrpSpPr/>
                <p:nvPr/>
              </p:nvGrpSpPr>
              <p:grpSpPr>
                <a:xfrm>
                  <a:off x="5943600" y="4038600"/>
                  <a:ext cx="762000" cy="1447800"/>
                  <a:chOff x="5029200" y="4038600"/>
                  <a:chExt cx="762000" cy="1447800"/>
                </a:xfrm>
              </p:grpSpPr>
              <p:sp>
                <p:nvSpPr>
                  <p:cNvPr id="75" name="Can 74"/>
                  <p:cNvSpPr/>
                  <p:nvPr/>
                </p:nvSpPr>
                <p:spPr>
                  <a:xfrm>
                    <a:off x="5029200" y="4800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6" name="Can 75"/>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Can 76"/>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1" name="Group 70"/>
                <p:cNvGrpSpPr/>
                <p:nvPr/>
              </p:nvGrpSpPr>
              <p:grpSpPr>
                <a:xfrm>
                  <a:off x="6858000" y="4038600"/>
                  <a:ext cx="762000" cy="1447800"/>
                  <a:chOff x="5029200" y="4038600"/>
                  <a:chExt cx="762000" cy="1447800"/>
                </a:xfrm>
              </p:grpSpPr>
              <p:sp>
                <p:nvSpPr>
                  <p:cNvPr id="72" name="Can 71"/>
                  <p:cNvSpPr/>
                  <p:nvPr/>
                </p:nvSpPr>
                <p:spPr>
                  <a:xfrm>
                    <a:off x="5029200" y="4800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3" name="Can 72"/>
                  <p:cNvSpPr/>
                  <p:nvPr/>
                </p:nvSpPr>
                <p:spPr>
                  <a:xfrm>
                    <a:off x="5029200" y="4267200"/>
                    <a:ext cx="762000" cy="685800"/>
                  </a:xfrm>
                  <a:prstGeom prst="can">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Can 73"/>
                  <p:cNvSpPr/>
                  <p:nvPr/>
                </p:nvSpPr>
                <p:spPr>
                  <a:xfrm>
                    <a:off x="5029200" y="4038600"/>
                    <a:ext cx="762000" cy="685800"/>
                  </a:xfrm>
                  <a:prstGeom prst="ca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grpSp>
        <p:sp>
          <p:nvSpPr>
            <p:cNvPr id="61" name="TextBox 60"/>
            <p:cNvSpPr txBox="1"/>
            <p:nvPr/>
          </p:nvSpPr>
          <p:spPr>
            <a:xfrm>
              <a:off x="694972" y="3462833"/>
              <a:ext cx="1524001" cy="355843"/>
            </a:xfrm>
            <a:prstGeom prst="rect">
              <a:avLst/>
            </a:prstGeom>
            <a:noFill/>
          </p:spPr>
          <p:txBody>
            <a:bodyPr wrap="square" rtlCol="0">
              <a:spAutoFit/>
            </a:bodyPr>
            <a:lstStyle/>
            <a:p>
              <a:pPr algn="ctr"/>
              <a:r>
                <a:rPr lang="en-US" sz="1400" b="1" dirty="0"/>
                <a:t>FM</a:t>
              </a:r>
            </a:p>
          </p:txBody>
        </p:sp>
        <p:sp>
          <p:nvSpPr>
            <p:cNvPr id="62" name="TextBox 61"/>
            <p:cNvSpPr txBox="1"/>
            <p:nvPr/>
          </p:nvSpPr>
          <p:spPr>
            <a:xfrm>
              <a:off x="746040" y="4854709"/>
              <a:ext cx="1524001" cy="355842"/>
            </a:xfrm>
            <a:prstGeom prst="rect">
              <a:avLst/>
            </a:prstGeom>
            <a:noFill/>
          </p:spPr>
          <p:txBody>
            <a:bodyPr wrap="square" rtlCol="0">
              <a:spAutoFit/>
            </a:bodyPr>
            <a:lstStyle/>
            <a:p>
              <a:pPr algn="ctr"/>
              <a:r>
                <a:rPr lang="en-US" sz="1400" b="1" dirty="0"/>
                <a:t>FM</a:t>
              </a:r>
            </a:p>
          </p:txBody>
        </p:sp>
        <p:sp>
          <p:nvSpPr>
            <p:cNvPr id="63" name="TextBox 62"/>
            <p:cNvSpPr txBox="1"/>
            <p:nvPr/>
          </p:nvSpPr>
          <p:spPr>
            <a:xfrm>
              <a:off x="375693" y="4208898"/>
              <a:ext cx="2684653" cy="739051"/>
            </a:xfrm>
            <a:prstGeom prst="rect">
              <a:avLst/>
            </a:prstGeom>
            <a:noFill/>
          </p:spPr>
          <p:txBody>
            <a:bodyPr wrap="square" rtlCol="0">
              <a:spAutoFit/>
            </a:bodyPr>
            <a:lstStyle/>
            <a:p>
              <a:pPr algn="ctr"/>
              <a:r>
                <a:rPr lang="en-US" sz="1050" b="1" dirty="0"/>
                <a:t>Insulator</a:t>
              </a:r>
            </a:p>
          </p:txBody>
        </p:sp>
        <p:sp>
          <p:nvSpPr>
            <p:cNvPr id="64" name="TextBox 63"/>
            <p:cNvSpPr txBox="1"/>
            <p:nvPr/>
          </p:nvSpPr>
          <p:spPr>
            <a:xfrm>
              <a:off x="648059" y="2350036"/>
              <a:ext cx="3141828" cy="413834"/>
            </a:xfrm>
            <a:prstGeom prst="rect">
              <a:avLst/>
            </a:prstGeom>
            <a:noFill/>
          </p:spPr>
          <p:txBody>
            <a:bodyPr wrap="square" rtlCol="0">
              <a:spAutoFit/>
            </a:bodyPr>
            <a:lstStyle/>
            <a:p>
              <a:pPr algn="ctr"/>
              <a:r>
                <a:rPr lang="en-US" sz="900" b="1" dirty="0"/>
                <a:t>Planar Films</a:t>
              </a:r>
            </a:p>
          </p:txBody>
        </p:sp>
        <p:sp>
          <p:nvSpPr>
            <p:cNvPr id="65" name="TextBox 64"/>
            <p:cNvSpPr txBox="1"/>
            <p:nvPr/>
          </p:nvSpPr>
          <p:spPr>
            <a:xfrm>
              <a:off x="5014391" y="2107073"/>
              <a:ext cx="2850234" cy="985399"/>
            </a:xfrm>
            <a:prstGeom prst="rect">
              <a:avLst/>
            </a:prstGeom>
            <a:noFill/>
          </p:spPr>
          <p:txBody>
            <a:bodyPr wrap="square" rtlCol="0">
              <a:spAutoFit/>
            </a:bodyPr>
            <a:lstStyle/>
            <a:p>
              <a:pPr algn="ctr"/>
              <a:r>
                <a:rPr lang="en-US" sz="800" b="1" dirty="0"/>
                <a:t>Arrays of </a:t>
              </a:r>
            </a:p>
            <a:p>
              <a:pPr algn="ctr"/>
              <a:r>
                <a:rPr lang="en-US" sz="800" b="1" dirty="0"/>
                <a:t>Filled CNTs</a:t>
              </a:r>
            </a:p>
          </p:txBody>
        </p:sp>
      </p:grpSp>
      <p:sp>
        <p:nvSpPr>
          <p:cNvPr id="108" name="Rectangle 107"/>
          <p:cNvSpPr/>
          <p:nvPr/>
        </p:nvSpPr>
        <p:spPr>
          <a:xfrm>
            <a:off x="296985" y="3604555"/>
            <a:ext cx="3884333" cy="769441"/>
          </a:xfrm>
          <a:prstGeom prst="rect">
            <a:avLst/>
          </a:prstGeom>
        </p:spPr>
        <p:txBody>
          <a:bodyPr wrap="square">
            <a:spAutoFit/>
          </a:bodyPr>
          <a:lstStyle/>
          <a:p>
            <a:r>
              <a:rPr lang="en-US" sz="1100" dirty="0"/>
              <a:t>Figure 1 – Schematic of planar and array of TMR structure. </a:t>
            </a:r>
          </a:p>
          <a:p>
            <a:r>
              <a:rPr lang="en-US" sz="1100" dirty="0"/>
              <a:t>Both sets of samples were grown using the same magnetron </a:t>
            </a:r>
          </a:p>
          <a:p>
            <a:r>
              <a:rPr lang="en-US" sz="1100" dirty="0"/>
              <a:t>sputtering deposition tool. The planar films (TF) will establish initial growth conditions for the arrays of </a:t>
            </a:r>
            <a:r>
              <a:rPr lang="en-US" sz="1100" dirty="0" err="1"/>
              <a:t>nano</a:t>
            </a:r>
            <a:r>
              <a:rPr lang="en-US" sz="1100" dirty="0"/>
              <a:t>-columns (NC).</a:t>
            </a:r>
          </a:p>
        </p:txBody>
      </p:sp>
      <p:pic>
        <p:nvPicPr>
          <p:cNvPr id="109" name="Picture 108"/>
          <p:cNvPicPr>
            <a:picLocks noChangeAspect="1"/>
          </p:cNvPicPr>
          <p:nvPr/>
        </p:nvPicPr>
        <p:blipFill rotWithShape="1">
          <a:blip r:embed="rId2">
            <a:extLst>
              <a:ext uri="{28A0092B-C50C-407E-A947-70E740481C1C}">
                <a14:useLocalDpi xmlns:a14="http://schemas.microsoft.com/office/drawing/2010/main" val="0"/>
              </a:ext>
            </a:extLst>
          </a:blip>
          <a:srcRect t="10346"/>
          <a:stretch/>
        </p:blipFill>
        <p:spPr>
          <a:xfrm>
            <a:off x="4285752" y="2580157"/>
            <a:ext cx="1837619" cy="1234010"/>
          </a:xfrm>
          <a:prstGeom prst="rect">
            <a:avLst/>
          </a:prstGeom>
        </p:spPr>
      </p:pic>
      <p:pic>
        <p:nvPicPr>
          <p:cNvPr id="1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78504" y="671539"/>
            <a:ext cx="1198934" cy="109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27"/>
          <p:cNvPicPr>
            <a:picLocks noChangeAspect="1"/>
          </p:cNvPicPr>
          <p:nvPr/>
        </p:nvPicPr>
        <p:blipFill>
          <a:blip r:embed="rId4"/>
          <a:srcRect/>
          <a:stretch>
            <a:fillRect/>
          </a:stretch>
        </p:blipFill>
        <p:spPr bwMode="auto">
          <a:xfrm>
            <a:off x="8834964" y="650533"/>
            <a:ext cx="1303314" cy="1090799"/>
          </a:xfrm>
          <a:prstGeom prst="rect">
            <a:avLst/>
          </a:prstGeom>
          <a:noFill/>
          <a:ln w="9525">
            <a:noFill/>
            <a:miter lim="800000"/>
            <a:headEnd/>
            <a:tailEnd/>
          </a:ln>
        </p:spPr>
      </p:pic>
      <p:sp>
        <p:nvSpPr>
          <p:cNvPr id="113" name="Rectangle 112"/>
          <p:cNvSpPr/>
          <p:nvPr/>
        </p:nvSpPr>
        <p:spPr>
          <a:xfrm>
            <a:off x="4115837" y="3771025"/>
            <a:ext cx="2782730" cy="600164"/>
          </a:xfrm>
          <a:prstGeom prst="rect">
            <a:avLst/>
          </a:prstGeom>
        </p:spPr>
        <p:txBody>
          <a:bodyPr wrap="square">
            <a:spAutoFit/>
          </a:bodyPr>
          <a:lstStyle/>
          <a:p>
            <a:r>
              <a:rPr lang="en-US" sz="1100" dirty="0"/>
              <a:t>Figure 2 – Vibrating Sample magnetometer (VSM) measurements of </a:t>
            </a:r>
            <a:r>
              <a:rPr lang="en-US" sz="1100" dirty="0" err="1"/>
              <a:t>Hc</a:t>
            </a:r>
            <a:r>
              <a:rPr lang="en-US" sz="1100" dirty="0"/>
              <a:t>, </a:t>
            </a:r>
            <a:r>
              <a:rPr lang="en-US" sz="1100" dirty="0" err="1"/>
              <a:t>Ms</a:t>
            </a:r>
            <a:r>
              <a:rPr lang="en-US" sz="1100" dirty="0"/>
              <a:t>, and </a:t>
            </a:r>
            <a:r>
              <a:rPr lang="en-US" sz="1100" dirty="0" err="1"/>
              <a:t>Mr</a:t>
            </a:r>
            <a:r>
              <a:rPr lang="en-US" sz="1100" dirty="0"/>
              <a:t> of TF and NC(*) Vs substrate temperatures.</a:t>
            </a:r>
          </a:p>
        </p:txBody>
      </p:sp>
      <p:pic>
        <p:nvPicPr>
          <p:cNvPr id="114" name="Picture 1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780" y="2618172"/>
            <a:ext cx="2418144" cy="1171811"/>
          </a:xfrm>
          <a:prstGeom prst="rect">
            <a:avLst/>
          </a:prstGeom>
        </p:spPr>
      </p:pic>
      <p:sp>
        <p:nvSpPr>
          <p:cNvPr id="115" name="Rectangle 114"/>
          <p:cNvSpPr/>
          <p:nvPr/>
        </p:nvSpPr>
        <p:spPr>
          <a:xfrm>
            <a:off x="6643905" y="2342537"/>
            <a:ext cx="1928249" cy="307777"/>
          </a:xfrm>
          <a:prstGeom prst="rect">
            <a:avLst/>
          </a:prstGeom>
        </p:spPr>
        <p:txBody>
          <a:bodyPr wrap="square">
            <a:spAutoFit/>
          </a:bodyPr>
          <a:lstStyle/>
          <a:p>
            <a:r>
              <a:rPr lang="en-US" sz="1400" dirty="0"/>
              <a:t>Nano-columns (NC)</a:t>
            </a:r>
          </a:p>
        </p:txBody>
      </p:sp>
      <p:sp>
        <p:nvSpPr>
          <p:cNvPr id="116" name="Rectangle 115"/>
          <p:cNvSpPr/>
          <p:nvPr/>
        </p:nvSpPr>
        <p:spPr>
          <a:xfrm>
            <a:off x="8170504" y="2363174"/>
            <a:ext cx="1184940" cy="307777"/>
          </a:xfrm>
          <a:prstGeom prst="rect">
            <a:avLst/>
          </a:prstGeom>
        </p:spPr>
        <p:txBody>
          <a:bodyPr wrap="none">
            <a:spAutoFit/>
          </a:bodyPr>
          <a:lstStyle/>
          <a:p>
            <a:r>
              <a:rPr lang="en-US" sz="1400" dirty="0"/>
              <a:t>Thin film (TF)</a:t>
            </a:r>
          </a:p>
        </p:txBody>
      </p:sp>
      <p:sp>
        <p:nvSpPr>
          <p:cNvPr id="117" name="Rectangle 116"/>
          <p:cNvSpPr/>
          <p:nvPr/>
        </p:nvSpPr>
        <p:spPr>
          <a:xfrm>
            <a:off x="6860957" y="3784917"/>
            <a:ext cx="2769857" cy="553998"/>
          </a:xfrm>
          <a:prstGeom prst="rect">
            <a:avLst/>
          </a:prstGeom>
          <a:solidFill>
            <a:schemeClr val="bg1"/>
          </a:solidFill>
          <a:ln>
            <a:solidFill>
              <a:schemeClr val="bg1"/>
            </a:solidFill>
          </a:ln>
        </p:spPr>
        <p:txBody>
          <a:bodyPr wrap="square">
            <a:spAutoFit/>
          </a:bodyPr>
          <a:lstStyle/>
          <a:p>
            <a:pPr algn="just"/>
            <a:r>
              <a:rPr lang="en-US" sz="1000" dirty="0"/>
              <a:t>Figure 3 – (a) B-H loop of NC (b) B-H loop of TF </a:t>
            </a:r>
          </a:p>
          <a:p>
            <a:pPr algn="just"/>
            <a:r>
              <a:rPr lang="en-US" sz="1000" dirty="0"/>
              <a:t>both synthesized at 100 </a:t>
            </a:r>
            <a:r>
              <a:rPr lang="en-US" sz="1000" baseline="30000" dirty="0" err="1"/>
              <a:t>o</a:t>
            </a:r>
            <a:r>
              <a:rPr lang="en-US" sz="1000" dirty="0" err="1"/>
              <a:t>C</a:t>
            </a:r>
            <a:r>
              <a:rPr lang="en-US" sz="1000" dirty="0"/>
              <a:t> at several angle </a:t>
            </a:r>
          </a:p>
          <a:p>
            <a:pPr algn="just"/>
            <a:r>
              <a:rPr lang="en-US" sz="1000" dirty="0"/>
              <a:t>orientation to the applied magnetic field.</a:t>
            </a:r>
          </a:p>
        </p:txBody>
      </p:sp>
      <p:pic>
        <p:nvPicPr>
          <p:cNvPr id="118" name="Shape 222"/>
          <p:cNvPicPr preferRelativeResize="0"/>
          <p:nvPr/>
        </p:nvPicPr>
        <p:blipFill>
          <a:blip r:embed="rId6">
            <a:alphaModFix/>
          </a:blip>
          <a:stretch>
            <a:fillRect/>
          </a:stretch>
        </p:blipFill>
        <p:spPr>
          <a:xfrm>
            <a:off x="9526386" y="2704454"/>
            <a:ext cx="1358474" cy="945243"/>
          </a:xfrm>
          <a:prstGeom prst="rect">
            <a:avLst/>
          </a:prstGeom>
          <a:noFill/>
          <a:ln>
            <a:noFill/>
          </a:ln>
        </p:spPr>
      </p:pic>
      <p:pic>
        <p:nvPicPr>
          <p:cNvPr id="119" name="Shape 223"/>
          <p:cNvPicPr preferRelativeResize="0"/>
          <p:nvPr/>
        </p:nvPicPr>
        <p:blipFill>
          <a:blip r:embed="rId7">
            <a:alphaModFix/>
          </a:blip>
          <a:stretch>
            <a:fillRect/>
          </a:stretch>
        </p:blipFill>
        <p:spPr>
          <a:xfrm>
            <a:off x="10908384" y="2665727"/>
            <a:ext cx="1241657" cy="961825"/>
          </a:xfrm>
          <a:prstGeom prst="rect">
            <a:avLst/>
          </a:prstGeom>
          <a:noFill/>
          <a:ln>
            <a:noFill/>
          </a:ln>
        </p:spPr>
      </p:pic>
      <p:sp>
        <p:nvSpPr>
          <p:cNvPr id="120" name="Rectangle 119"/>
          <p:cNvSpPr/>
          <p:nvPr/>
        </p:nvSpPr>
        <p:spPr>
          <a:xfrm>
            <a:off x="9728774" y="3680475"/>
            <a:ext cx="2498394" cy="415498"/>
          </a:xfrm>
          <a:prstGeom prst="rect">
            <a:avLst/>
          </a:prstGeom>
        </p:spPr>
        <p:txBody>
          <a:bodyPr wrap="square">
            <a:spAutoFit/>
          </a:bodyPr>
          <a:lstStyle/>
          <a:p>
            <a:pPr lvl="0" algn="just"/>
            <a:r>
              <a:rPr lang="en-US" sz="1050" dirty="0"/>
              <a:t>Figure 4 – Torque magnetometer of (a) TF (b) NC, both synthesized at 100 </a:t>
            </a:r>
            <a:r>
              <a:rPr lang="en-US" sz="1050" baseline="30000" dirty="0" err="1"/>
              <a:t>o</a:t>
            </a:r>
            <a:r>
              <a:rPr lang="en-US" sz="1050" dirty="0" err="1"/>
              <a:t>C.</a:t>
            </a:r>
            <a:endParaRPr lang="en-US" sz="1050" dirty="0"/>
          </a:p>
        </p:txBody>
      </p:sp>
      <p:pic>
        <p:nvPicPr>
          <p:cNvPr id="128" name="image2.png"/>
          <p:cNvPicPr/>
          <p:nvPr/>
        </p:nvPicPr>
        <p:blipFill>
          <a:blip r:embed="rId8"/>
          <a:srcRect/>
          <a:stretch>
            <a:fillRect/>
          </a:stretch>
        </p:blipFill>
        <p:spPr>
          <a:xfrm>
            <a:off x="4329312" y="4686534"/>
            <a:ext cx="2148859" cy="1100839"/>
          </a:xfrm>
          <a:prstGeom prst="rect">
            <a:avLst/>
          </a:prstGeom>
          <a:ln/>
        </p:spPr>
      </p:pic>
      <p:pic>
        <p:nvPicPr>
          <p:cNvPr id="131" name="Picture 130"/>
          <p:cNvPicPr/>
          <p:nvPr/>
        </p:nvPicPr>
        <p:blipFill>
          <a:blip r:embed="rId9" cstate="print">
            <a:extLst>
              <a:ext uri="{28A0092B-C50C-407E-A947-70E740481C1C}">
                <a14:useLocalDpi xmlns:a14="http://schemas.microsoft.com/office/drawing/2010/main" val="0"/>
              </a:ext>
            </a:extLst>
          </a:blip>
          <a:stretch>
            <a:fillRect/>
          </a:stretch>
        </p:blipFill>
        <p:spPr>
          <a:xfrm>
            <a:off x="235916" y="4700323"/>
            <a:ext cx="1580280" cy="1040570"/>
          </a:xfrm>
          <a:prstGeom prst="rect">
            <a:avLst/>
          </a:prstGeom>
        </p:spPr>
      </p:pic>
      <p:pic>
        <p:nvPicPr>
          <p:cNvPr id="133" name="Picture 132"/>
          <p:cNvPicPr/>
          <p:nvPr/>
        </p:nvPicPr>
        <p:blipFill>
          <a:blip r:embed="rId10" cstate="print">
            <a:extLst>
              <a:ext uri="{28A0092B-C50C-407E-A947-70E740481C1C}">
                <a14:useLocalDpi xmlns:a14="http://schemas.microsoft.com/office/drawing/2010/main" val="0"/>
              </a:ext>
            </a:extLst>
          </a:blip>
          <a:stretch>
            <a:fillRect/>
          </a:stretch>
        </p:blipFill>
        <p:spPr>
          <a:xfrm>
            <a:off x="10615360" y="4437796"/>
            <a:ext cx="1465326" cy="918111"/>
          </a:xfrm>
          <a:prstGeom prst="rect">
            <a:avLst/>
          </a:prstGeom>
        </p:spPr>
      </p:pic>
      <p:sp>
        <p:nvSpPr>
          <p:cNvPr id="134" name="Rectangle 133"/>
          <p:cNvSpPr/>
          <p:nvPr/>
        </p:nvSpPr>
        <p:spPr>
          <a:xfrm>
            <a:off x="1818684" y="4874653"/>
            <a:ext cx="2498808" cy="769441"/>
          </a:xfrm>
          <a:prstGeom prst="rect">
            <a:avLst/>
          </a:prstGeom>
        </p:spPr>
        <p:txBody>
          <a:bodyPr wrap="square">
            <a:spAutoFit/>
          </a:bodyPr>
          <a:lstStyle/>
          <a:p>
            <a:pPr algn="just"/>
            <a:r>
              <a:rPr lang="en-US" sz="1100" dirty="0"/>
              <a:t>Figure 1. VSM of TFD embedded in CFRP sample oriented at 0</a:t>
            </a:r>
            <a:r>
              <a:rPr lang="en-US" sz="1100" baseline="30000" dirty="0"/>
              <a:t>o</a:t>
            </a:r>
            <a:r>
              <a:rPr lang="en-US" sz="1100" dirty="0"/>
              <a:t>, 45</a:t>
            </a:r>
            <a:r>
              <a:rPr lang="en-US" sz="1100" baseline="30000" dirty="0"/>
              <a:t>o</a:t>
            </a:r>
            <a:r>
              <a:rPr lang="en-US" sz="1100" dirty="0"/>
              <a:t>, and 90</a:t>
            </a:r>
            <a:r>
              <a:rPr lang="en-US" sz="1100" baseline="30000" dirty="0"/>
              <a:t>o</a:t>
            </a:r>
            <a:r>
              <a:rPr lang="en-US" sz="1100" dirty="0"/>
              <a:t> from the field. The inset shows the low field behavior of the hysteresis loop. </a:t>
            </a:r>
          </a:p>
        </p:txBody>
      </p:sp>
      <p:sp>
        <p:nvSpPr>
          <p:cNvPr id="135" name="Rectangle 134"/>
          <p:cNvSpPr/>
          <p:nvPr/>
        </p:nvSpPr>
        <p:spPr>
          <a:xfrm>
            <a:off x="6442547" y="4741876"/>
            <a:ext cx="3272465" cy="938719"/>
          </a:xfrm>
          <a:prstGeom prst="rect">
            <a:avLst/>
          </a:prstGeom>
        </p:spPr>
        <p:txBody>
          <a:bodyPr wrap="square">
            <a:spAutoFit/>
          </a:bodyPr>
          <a:lstStyle/>
          <a:p>
            <a:pPr algn="just"/>
            <a:r>
              <a:rPr lang="en-US" sz="1100" dirty="0"/>
              <a:t>Figure 2. Coercive field </a:t>
            </a:r>
            <a:r>
              <a:rPr lang="en-US" sz="1100" dirty="0" err="1"/>
              <a:t>Hc</a:t>
            </a:r>
            <a:r>
              <a:rPr lang="en-US" sz="1100" dirty="0"/>
              <a:t> (black), saturation magnetization </a:t>
            </a:r>
            <a:r>
              <a:rPr lang="en-US" sz="1100" dirty="0" err="1"/>
              <a:t>Ms</a:t>
            </a:r>
            <a:r>
              <a:rPr lang="en-US" sz="1100" dirty="0"/>
              <a:t> (blue), and </a:t>
            </a:r>
            <a:r>
              <a:rPr lang="en-US" sz="1100" dirty="0" err="1"/>
              <a:t>remanent</a:t>
            </a:r>
            <a:r>
              <a:rPr lang="en-US" sz="1100" dirty="0"/>
              <a:t> magnetization </a:t>
            </a:r>
            <a:r>
              <a:rPr lang="en-US" sz="1100" dirty="0" err="1"/>
              <a:t>Mr</a:t>
            </a:r>
            <a:r>
              <a:rPr lang="en-US" sz="1100" dirty="0"/>
              <a:t> (red) of TFD embedded in CFRP sample as a function of the angle between the sample surface and direction of the applied magnetic field.</a:t>
            </a:r>
          </a:p>
        </p:txBody>
      </p:sp>
      <p:sp>
        <p:nvSpPr>
          <p:cNvPr id="136" name="Rectangle 135"/>
          <p:cNvSpPr/>
          <p:nvPr/>
        </p:nvSpPr>
        <p:spPr>
          <a:xfrm>
            <a:off x="10233013" y="5066518"/>
            <a:ext cx="1992183" cy="1046440"/>
          </a:xfrm>
          <a:prstGeom prst="rect">
            <a:avLst/>
          </a:prstGeom>
        </p:spPr>
        <p:txBody>
          <a:bodyPr wrap="square">
            <a:spAutoFit/>
          </a:bodyPr>
          <a:lstStyle/>
          <a:p>
            <a:pPr algn="just"/>
            <a:endParaRPr lang="en-US" dirty="0">
              <a:solidFill>
                <a:prstClr val="black"/>
              </a:solidFill>
            </a:endParaRPr>
          </a:p>
          <a:p>
            <a:pPr algn="just"/>
            <a:r>
              <a:rPr lang="en-US" sz="1100" dirty="0">
                <a:solidFill>
                  <a:prstClr val="black"/>
                </a:solidFill>
              </a:rPr>
              <a:t>Figure 3. </a:t>
            </a:r>
            <a:r>
              <a:rPr lang="en-US" sz="1100" dirty="0">
                <a:latin typeface="Times New Roman" panose="02020603050405020304" pitchFamily="18" charset="0"/>
                <a:ea typeface="Times New Roman" panose="02020603050405020304" pitchFamily="18" charset="0"/>
              </a:rPr>
              <a:t>Torque </a:t>
            </a:r>
            <a:r>
              <a:rPr lang="en-US" sz="1100" dirty="0" err="1">
                <a:latin typeface="Times New Roman" panose="02020603050405020304" pitchFamily="18" charset="0"/>
                <a:ea typeface="Times New Roman" panose="02020603050405020304" pitchFamily="18" charset="0"/>
              </a:rPr>
              <a:t>magnetometry</a:t>
            </a:r>
            <a:r>
              <a:rPr lang="en-US" sz="1100" dirty="0">
                <a:latin typeface="Times New Roman" panose="02020603050405020304" pitchFamily="18" charset="0"/>
                <a:ea typeface="Times New Roman" panose="02020603050405020304" pitchFamily="18" charset="0"/>
              </a:rPr>
              <a:t> of TFD embedded in CFRP 0.5 </a:t>
            </a:r>
            <a:r>
              <a:rPr lang="en-US" sz="1100" dirty="0" err="1">
                <a:latin typeface="Times New Roman" panose="02020603050405020304" pitchFamily="18" charset="0"/>
                <a:ea typeface="Times New Roman" panose="02020603050405020304" pitchFamily="18" charset="0"/>
              </a:rPr>
              <a:t>kOe</a:t>
            </a:r>
            <a:r>
              <a:rPr lang="en-US" sz="1100" dirty="0">
                <a:latin typeface="Times New Roman" panose="02020603050405020304" pitchFamily="18" charset="0"/>
                <a:ea typeface="Times New Roman" panose="02020603050405020304" pitchFamily="18" charset="0"/>
              </a:rPr>
              <a:t> to 20 </a:t>
            </a:r>
            <a:r>
              <a:rPr lang="en-US" sz="1100" dirty="0" err="1">
                <a:latin typeface="Times New Roman" panose="02020603050405020304" pitchFamily="18" charset="0"/>
                <a:ea typeface="Times New Roman" panose="02020603050405020304" pitchFamily="18" charset="0"/>
              </a:rPr>
              <a:t>kOe</a:t>
            </a:r>
            <a:r>
              <a:rPr lang="en-US" sz="1100" dirty="0">
                <a:latin typeface="Times New Roman" panose="02020603050405020304" pitchFamily="18" charset="0"/>
                <a:ea typeface="Times New Roman" panose="02020603050405020304" pitchFamily="18" charset="0"/>
              </a:rPr>
              <a:t> from 0</a:t>
            </a:r>
            <a:r>
              <a:rPr lang="en-US" sz="1100" baseline="30000" dirty="0">
                <a:latin typeface="Times New Roman" panose="02020603050405020304" pitchFamily="18" charset="0"/>
                <a:ea typeface="Times New Roman" panose="02020603050405020304" pitchFamily="18" charset="0"/>
              </a:rPr>
              <a:t>o</a:t>
            </a:r>
            <a:r>
              <a:rPr lang="en-US" sz="1100" dirty="0">
                <a:latin typeface="Times New Roman" panose="02020603050405020304" pitchFamily="18" charset="0"/>
                <a:ea typeface="Times New Roman" panose="02020603050405020304" pitchFamily="18" charset="0"/>
              </a:rPr>
              <a:t> to 360</a:t>
            </a:r>
            <a:r>
              <a:rPr lang="en-US" sz="1100" baseline="30000" dirty="0">
                <a:latin typeface="Times New Roman" panose="02020603050405020304" pitchFamily="18" charset="0"/>
                <a:ea typeface="Times New Roman" panose="02020603050405020304" pitchFamily="18" charset="0"/>
              </a:rPr>
              <a:t>o</a:t>
            </a:r>
            <a:r>
              <a:rPr lang="en-US" sz="1100" dirty="0">
                <a:latin typeface="Times New Roman" panose="02020603050405020304" pitchFamily="18" charset="0"/>
                <a:ea typeface="Times New Roman" panose="02020603050405020304" pitchFamily="18" charset="0"/>
              </a:rPr>
              <a:t> (clockwise) in a polar plot.</a:t>
            </a:r>
            <a:endParaRPr lang="en-US" sz="1100" dirty="0"/>
          </a:p>
        </p:txBody>
      </p:sp>
      <p:sp>
        <p:nvSpPr>
          <p:cNvPr id="137" name="Rectangle 136"/>
          <p:cNvSpPr/>
          <p:nvPr/>
        </p:nvSpPr>
        <p:spPr>
          <a:xfrm>
            <a:off x="2774944" y="4293447"/>
            <a:ext cx="7732846" cy="577081"/>
          </a:xfrm>
          <a:prstGeom prst="rect">
            <a:avLst/>
          </a:prstGeom>
          <a:ln>
            <a:solidFill>
              <a:schemeClr val="tx1">
                <a:lumMod val="65000"/>
                <a:lumOff val="35000"/>
              </a:schemeClr>
            </a:solidFill>
          </a:ln>
        </p:spPr>
        <p:txBody>
          <a:bodyPr wrap="square">
            <a:spAutoFit/>
          </a:bodyPr>
          <a:lstStyle/>
          <a:p>
            <a:pPr algn="just"/>
            <a:r>
              <a:rPr lang="en-US" sz="1050" dirty="0"/>
              <a:t>Tb</a:t>
            </a:r>
            <a:r>
              <a:rPr lang="en-US" sz="1050" baseline="-25000" dirty="0"/>
              <a:t>0.3</a:t>
            </a:r>
            <a:r>
              <a:rPr lang="en-US" sz="1050" dirty="0"/>
              <a:t>Fe</a:t>
            </a:r>
            <a:r>
              <a:rPr lang="en-US" sz="1050" baseline="-25000" dirty="0"/>
              <a:t>2</a:t>
            </a:r>
            <a:r>
              <a:rPr lang="en-US" sz="1050" dirty="0"/>
              <a:t>Dy</a:t>
            </a:r>
            <a:r>
              <a:rPr lang="en-US" sz="1050" baseline="-25000" dirty="0"/>
              <a:t>0.7 </a:t>
            </a:r>
            <a:r>
              <a:rPr lang="en-US" sz="1050" dirty="0"/>
              <a:t>(TFD) embedded in carbon-fiber-reinforced-polymer (CFRP) possesses enhanced magnetic response, as shown below. This property is desirable to design an ultra-sensitive sensor for prognostics and diagnostics of early onset of structural damage.</a:t>
            </a:r>
          </a:p>
          <a:p>
            <a:endParaRPr lang="en-US" sz="1050" dirty="0"/>
          </a:p>
        </p:txBody>
      </p:sp>
      <p:pic>
        <p:nvPicPr>
          <p:cNvPr id="140" name="Picture 34"/>
          <p:cNvPicPr>
            <a:picLocks noChangeAspect="1" noChangeArrowheads="1"/>
          </p:cNvPicPr>
          <p:nvPr/>
        </p:nvPicPr>
        <p:blipFill rotWithShape="1">
          <a:blip r:embed="rId11">
            <a:extLst>
              <a:ext uri="{28A0092B-C50C-407E-A947-70E740481C1C}">
                <a14:useLocalDpi xmlns:a14="http://schemas.microsoft.com/office/drawing/2010/main" val="0"/>
              </a:ext>
            </a:extLst>
          </a:blip>
          <a:srcRect t="52100" r="47632"/>
          <a:stretch/>
        </p:blipFill>
        <p:spPr bwMode="auto">
          <a:xfrm>
            <a:off x="8591406" y="5673073"/>
            <a:ext cx="1695964" cy="118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745" y="6102771"/>
            <a:ext cx="2547646" cy="66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Rectangle 143"/>
          <p:cNvSpPr/>
          <p:nvPr/>
        </p:nvSpPr>
        <p:spPr>
          <a:xfrm>
            <a:off x="2826974" y="6276784"/>
            <a:ext cx="2390536" cy="430887"/>
          </a:xfrm>
          <a:prstGeom prst="rect">
            <a:avLst/>
          </a:prstGeom>
        </p:spPr>
        <p:txBody>
          <a:bodyPr wrap="square">
            <a:spAutoFit/>
          </a:bodyPr>
          <a:lstStyle/>
          <a:p>
            <a:r>
              <a:rPr lang="en-US" sz="1100" dirty="0"/>
              <a:t>Figure 1. (a) MFM of MLG/Co</a:t>
            </a:r>
            <a:r>
              <a:rPr lang="en-US" sz="1100" baseline="-25000" dirty="0"/>
              <a:t>3</a:t>
            </a:r>
            <a:r>
              <a:rPr lang="en-US" sz="1100" dirty="0"/>
              <a:t>O</a:t>
            </a:r>
            <a:r>
              <a:rPr lang="en-US" sz="1100" baseline="-25000" dirty="0"/>
              <a:t>4</a:t>
            </a:r>
            <a:r>
              <a:rPr lang="en-US" sz="1100" dirty="0"/>
              <a:t>, </a:t>
            </a:r>
          </a:p>
          <a:p>
            <a:r>
              <a:rPr lang="en-US" sz="1100" dirty="0"/>
              <a:t>(b) CNTs/Co</a:t>
            </a:r>
            <a:r>
              <a:rPr lang="en-US" sz="1100" baseline="-25000" dirty="0"/>
              <a:t>3</a:t>
            </a:r>
            <a:r>
              <a:rPr lang="en-US" sz="1100" dirty="0"/>
              <a:t>O</a:t>
            </a:r>
            <a:r>
              <a:rPr lang="en-US" sz="1100" baseline="-25000" dirty="0"/>
              <a:t>4</a:t>
            </a:r>
            <a:r>
              <a:rPr lang="en-US" sz="1100" dirty="0"/>
              <a:t>, (c) Co</a:t>
            </a:r>
            <a:r>
              <a:rPr lang="en-US" sz="1100" baseline="-25000" dirty="0"/>
              <a:t>3</a:t>
            </a:r>
            <a:r>
              <a:rPr lang="en-US" sz="1100" dirty="0"/>
              <a:t>O</a:t>
            </a:r>
            <a:r>
              <a:rPr lang="en-US" sz="1100" baseline="-25000" dirty="0"/>
              <a:t>4.</a:t>
            </a:r>
            <a:endParaRPr lang="en-US" sz="1100" dirty="0"/>
          </a:p>
        </p:txBody>
      </p:sp>
      <p:sp>
        <p:nvSpPr>
          <p:cNvPr id="145" name="Rectangle 144"/>
          <p:cNvSpPr/>
          <p:nvPr/>
        </p:nvSpPr>
        <p:spPr>
          <a:xfrm>
            <a:off x="5024280" y="6313806"/>
            <a:ext cx="3666260" cy="415498"/>
          </a:xfrm>
          <a:prstGeom prst="rect">
            <a:avLst/>
          </a:prstGeom>
        </p:spPr>
        <p:txBody>
          <a:bodyPr wrap="square">
            <a:spAutoFit/>
          </a:bodyPr>
          <a:lstStyle/>
          <a:p>
            <a:r>
              <a:rPr lang="en-US" sz="1050" dirty="0">
                <a:solidFill>
                  <a:schemeClr val="dk1"/>
                </a:solidFill>
              </a:rPr>
              <a:t>Figure (c) Saturation magnetization (</a:t>
            </a:r>
            <a:r>
              <a:rPr lang="en-US" sz="1050" dirty="0" err="1">
                <a:solidFill>
                  <a:schemeClr val="dk1"/>
                </a:solidFill>
              </a:rPr>
              <a:t>Ms</a:t>
            </a:r>
            <a:r>
              <a:rPr lang="en-US" sz="1050" dirty="0">
                <a:solidFill>
                  <a:schemeClr val="dk1"/>
                </a:solidFill>
              </a:rPr>
              <a:t>) of MLG/Co</a:t>
            </a:r>
            <a:r>
              <a:rPr lang="en-US" sz="1050" baseline="-25000" dirty="0">
                <a:solidFill>
                  <a:schemeClr val="dk1"/>
                </a:solidFill>
              </a:rPr>
              <a:t>3</a:t>
            </a:r>
            <a:r>
              <a:rPr lang="en-US" sz="1050" dirty="0">
                <a:solidFill>
                  <a:schemeClr val="dk1"/>
                </a:solidFill>
              </a:rPr>
              <a:t>O</a:t>
            </a:r>
            <a:r>
              <a:rPr lang="en-US" sz="1050" baseline="-25000" dirty="0">
                <a:solidFill>
                  <a:schemeClr val="dk1"/>
                </a:solidFill>
              </a:rPr>
              <a:t>4</a:t>
            </a:r>
            <a:r>
              <a:rPr lang="en-US" sz="1050" dirty="0">
                <a:solidFill>
                  <a:schemeClr val="dk1"/>
                </a:solidFill>
              </a:rPr>
              <a:t>, CNTs/Co</a:t>
            </a:r>
            <a:r>
              <a:rPr lang="en-US" sz="1050" baseline="-25000" dirty="0">
                <a:solidFill>
                  <a:schemeClr val="dk1"/>
                </a:solidFill>
              </a:rPr>
              <a:t>3</a:t>
            </a:r>
            <a:r>
              <a:rPr lang="en-US" sz="1050" dirty="0">
                <a:solidFill>
                  <a:schemeClr val="dk1"/>
                </a:solidFill>
              </a:rPr>
              <a:t>O</a:t>
            </a:r>
            <a:r>
              <a:rPr lang="en-US" sz="1050" baseline="-25000" dirty="0">
                <a:solidFill>
                  <a:schemeClr val="dk1"/>
                </a:solidFill>
              </a:rPr>
              <a:t>4</a:t>
            </a:r>
            <a:r>
              <a:rPr lang="en-US" sz="1050" dirty="0">
                <a:solidFill>
                  <a:schemeClr val="dk1"/>
                </a:solidFill>
              </a:rPr>
              <a:t>, pristine Co</a:t>
            </a:r>
            <a:r>
              <a:rPr lang="en-US" sz="1050" baseline="-25000" dirty="0">
                <a:solidFill>
                  <a:schemeClr val="dk1"/>
                </a:solidFill>
              </a:rPr>
              <a:t>3</a:t>
            </a:r>
            <a:r>
              <a:rPr lang="en-US" sz="1050" dirty="0">
                <a:solidFill>
                  <a:schemeClr val="dk1"/>
                </a:solidFill>
              </a:rPr>
              <a:t>O</a:t>
            </a:r>
            <a:r>
              <a:rPr lang="en-US" sz="1050" baseline="-25000" dirty="0">
                <a:solidFill>
                  <a:schemeClr val="dk1"/>
                </a:solidFill>
              </a:rPr>
              <a:t>4</a:t>
            </a:r>
            <a:r>
              <a:rPr lang="en-US" sz="1050" dirty="0">
                <a:solidFill>
                  <a:schemeClr val="dk1"/>
                </a:solidFill>
              </a:rPr>
              <a:t>, pristine CNTs, and pristine MLG.</a:t>
            </a:r>
            <a:endParaRPr lang="en-US" sz="1050" dirty="0"/>
          </a:p>
        </p:txBody>
      </p:sp>
    </p:spTree>
    <p:extLst>
      <p:ext uri="{BB962C8B-B14F-4D97-AF65-F5344CB8AC3E}">
        <p14:creationId xmlns:p14="http://schemas.microsoft.com/office/powerpoint/2010/main" val="402085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a:xfrm>
            <a:off x="581192" y="711200"/>
            <a:ext cx="11029616" cy="1004755"/>
          </a:xfrm>
        </p:spPr>
        <p:txBody>
          <a:bodyPr>
            <a:normAutofit/>
          </a:bodyPr>
          <a:lstStyle/>
          <a:p>
            <a:r>
              <a:rPr lang="en-US" sz="2400" dirty="0"/>
              <a:t> Thin Films &amp; Bulk materials synthesis facilities - LAB</a:t>
            </a:r>
            <a:br>
              <a:rPr lang="en-US" sz="2400" dirty="0"/>
            </a:br>
            <a:r>
              <a:rPr lang="en-US" sz="2400" dirty="0"/>
              <a:t> RAMESH Budhani</a:t>
            </a:r>
          </a:p>
        </p:txBody>
      </p:sp>
      <p:grpSp>
        <p:nvGrpSpPr>
          <p:cNvPr id="20" name="Group 19">
            <a:extLst>
              <a:ext uri="{FF2B5EF4-FFF2-40B4-BE49-F238E27FC236}">
                <a16:creationId xmlns:a16="http://schemas.microsoft.com/office/drawing/2014/main" id="{18E3E897-EE33-4428-B9E3-36D87F1423D7}"/>
              </a:ext>
            </a:extLst>
          </p:cNvPr>
          <p:cNvGrpSpPr/>
          <p:nvPr/>
        </p:nvGrpSpPr>
        <p:grpSpPr>
          <a:xfrm>
            <a:off x="2967834" y="1917700"/>
            <a:ext cx="6275813" cy="4573727"/>
            <a:chOff x="2001596" y="176422"/>
            <a:chExt cx="8286352" cy="7254177"/>
          </a:xfrm>
        </p:grpSpPr>
        <p:pic>
          <p:nvPicPr>
            <p:cNvPr id="11" name="Picture 7">
              <a:extLst>
                <a:ext uri="{FF2B5EF4-FFF2-40B4-BE49-F238E27FC236}">
                  <a16:creationId xmlns:a16="http://schemas.microsoft.com/office/drawing/2014/main" id="{CDFF49DB-C24A-464B-A5FE-FAAD4AF02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597" y="176422"/>
              <a:ext cx="2646603" cy="352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1179750A-BF3D-4DE0-AEBA-63E02A9BCA42}"/>
                </a:ext>
              </a:extLst>
            </p:cNvPr>
            <p:cNvGrpSpPr/>
            <p:nvPr/>
          </p:nvGrpSpPr>
          <p:grpSpPr>
            <a:xfrm>
              <a:off x="2001596" y="286804"/>
              <a:ext cx="8286352" cy="7143795"/>
              <a:chOff x="2001596" y="286804"/>
              <a:chExt cx="8286352" cy="7143795"/>
            </a:xfrm>
          </p:grpSpPr>
          <p:pic>
            <p:nvPicPr>
              <p:cNvPr id="13" name="Picture 2">
                <a:extLst>
                  <a:ext uri="{FF2B5EF4-FFF2-40B4-BE49-F238E27FC236}">
                    <a16:creationId xmlns:a16="http://schemas.microsoft.com/office/drawing/2014/main" id="{BE802DCD-A7EC-4D47-A30F-359EFFF66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50" r="-2" b="12303"/>
              <a:stretch>
                <a:fillRect/>
              </a:stretch>
            </p:blipFill>
            <p:spPr bwMode="auto">
              <a:xfrm>
                <a:off x="4852679" y="286804"/>
                <a:ext cx="5383826" cy="320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A picture containing miller&#10;&#10;Description automatically generated">
                <a:extLst>
                  <a:ext uri="{FF2B5EF4-FFF2-40B4-BE49-F238E27FC236}">
                    <a16:creationId xmlns:a16="http://schemas.microsoft.com/office/drawing/2014/main" id="{59353C61-A071-4A4F-87C7-1364A350D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401" y="3925936"/>
                <a:ext cx="5409547" cy="304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A picture containing text, miller&#10;&#10;Description automatically generated">
                <a:extLst>
                  <a:ext uri="{FF2B5EF4-FFF2-40B4-BE49-F238E27FC236}">
                    <a16:creationId xmlns:a16="http://schemas.microsoft.com/office/drawing/2014/main" id="{61168B1C-BBF8-4D9B-8916-B0D825209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635" y="3841721"/>
                <a:ext cx="2583565" cy="3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7">
                <a:extLst>
                  <a:ext uri="{FF2B5EF4-FFF2-40B4-BE49-F238E27FC236}">
                    <a16:creationId xmlns:a16="http://schemas.microsoft.com/office/drawing/2014/main" id="{42F784F1-1CFB-461B-A2C1-27BDA82BF8AE}"/>
                  </a:ext>
                </a:extLst>
              </p:cNvPr>
              <p:cNvSpPr txBox="1">
                <a:spLocks noChangeArrowheads="1"/>
              </p:cNvSpPr>
              <p:nvPr/>
            </p:nvSpPr>
            <p:spPr bwMode="auto">
              <a:xfrm>
                <a:off x="2001597" y="3205688"/>
                <a:ext cx="2664091" cy="58578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UHV Sputtering</a:t>
                </a:r>
              </a:p>
            </p:txBody>
          </p:sp>
          <p:sp>
            <p:nvSpPr>
              <p:cNvPr id="17" name="TextBox 8">
                <a:extLst>
                  <a:ext uri="{FF2B5EF4-FFF2-40B4-BE49-F238E27FC236}">
                    <a16:creationId xmlns:a16="http://schemas.microsoft.com/office/drawing/2014/main" id="{A56DE38B-CAD2-43DD-8B95-C0F8A344479C}"/>
                  </a:ext>
                </a:extLst>
              </p:cNvPr>
              <p:cNvSpPr txBox="1">
                <a:spLocks noChangeArrowheads="1"/>
              </p:cNvSpPr>
              <p:nvPr/>
            </p:nvSpPr>
            <p:spPr bwMode="auto">
              <a:xfrm>
                <a:off x="4878401" y="3205688"/>
                <a:ext cx="5383825" cy="58578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PLD &amp; Sputtering Hybrid </a:t>
                </a:r>
              </a:p>
            </p:txBody>
          </p:sp>
          <p:sp>
            <p:nvSpPr>
              <p:cNvPr id="18" name="TextBox 10">
                <a:extLst>
                  <a:ext uri="{FF2B5EF4-FFF2-40B4-BE49-F238E27FC236}">
                    <a16:creationId xmlns:a16="http://schemas.microsoft.com/office/drawing/2014/main" id="{61D74A8E-3D70-44E4-B3C1-CFC39746812E}"/>
                  </a:ext>
                </a:extLst>
              </p:cNvPr>
              <p:cNvSpPr txBox="1">
                <a:spLocks noChangeArrowheads="1"/>
              </p:cNvSpPr>
              <p:nvPr/>
            </p:nvSpPr>
            <p:spPr bwMode="auto">
              <a:xfrm>
                <a:off x="2001596" y="6757510"/>
                <a:ext cx="2664091" cy="58578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SPS System</a:t>
                </a:r>
              </a:p>
            </p:txBody>
          </p:sp>
          <p:sp>
            <p:nvSpPr>
              <p:cNvPr id="19" name="TextBox 17">
                <a:extLst>
                  <a:ext uri="{FF2B5EF4-FFF2-40B4-BE49-F238E27FC236}">
                    <a16:creationId xmlns:a16="http://schemas.microsoft.com/office/drawing/2014/main" id="{B72BCCE1-594E-4CF4-A23F-4C000FFB1510}"/>
                  </a:ext>
                </a:extLst>
              </p:cNvPr>
              <p:cNvSpPr txBox="1">
                <a:spLocks noChangeArrowheads="1"/>
              </p:cNvSpPr>
              <p:nvPr/>
            </p:nvSpPr>
            <p:spPr bwMode="auto">
              <a:xfrm>
                <a:off x="4852679" y="6844819"/>
                <a:ext cx="5435269" cy="58578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SPS System</a:t>
                </a:r>
              </a:p>
            </p:txBody>
          </p:sp>
        </p:grpSp>
      </p:grpSp>
    </p:spTree>
    <p:extLst>
      <p:ext uri="{BB962C8B-B14F-4D97-AF65-F5344CB8AC3E}">
        <p14:creationId xmlns:p14="http://schemas.microsoft.com/office/powerpoint/2010/main" val="2050357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Documents and Settings\abdellah.lisfi\My Documents\My Pictures\P1010068.JPG">
            <a:extLst>
              <a:ext uri="{FF2B5EF4-FFF2-40B4-BE49-F238E27FC236}">
                <a16:creationId xmlns:a16="http://schemas.microsoft.com/office/drawing/2014/main" id="{B6B68569-F8DE-4038-827E-FFA31BB72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1260750"/>
            <a:ext cx="368617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
            <a:extLst>
              <a:ext uri="{FF2B5EF4-FFF2-40B4-BE49-F238E27FC236}">
                <a16:creationId xmlns:a16="http://schemas.microsoft.com/office/drawing/2014/main" id="{8B8160ED-4B6D-4AF7-9C99-03D930A56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479" y="1260750"/>
            <a:ext cx="3615928" cy="27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a:extLst>
              <a:ext uri="{FF2B5EF4-FFF2-40B4-BE49-F238E27FC236}">
                <a16:creationId xmlns:a16="http://schemas.microsoft.com/office/drawing/2014/main" id="{EE5EEAC7-7811-4FC5-9C12-F4F021BFC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6" y="4448175"/>
            <a:ext cx="36560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6">
            <a:extLst>
              <a:ext uri="{FF2B5EF4-FFF2-40B4-BE49-F238E27FC236}">
                <a16:creationId xmlns:a16="http://schemas.microsoft.com/office/drawing/2014/main" id="{48DD816E-DDF7-478C-8A55-8CB9D3E19B7B}"/>
              </a:ext>
            </a:extLst>
          </p:cNvPr>
          <p:cNvSpPr txBox="1">
            <a:spLocks noChangeArrowheads="1"/>
          </p:cNvSpPr>
          <p:nvPr/>
        </p:nvSpPr>
        <p:spPr bwMode="auto">
          <a:xfrm>
            <a:off x="9063037" y="1260750"/>
            <a:ext cx="2659063" cy="369888"/>
          </a:xfrm>
          <a:prstGeom prst="rect">
            <a:avLst/>
          </a:prstGeom>
          <a:solidFill>
            <a:schemeClr val="tx1">
              <a:lumMod val="50000"/>
              <a:lumOff val="5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99"/>
                </a:solidFill>
                <a:latin typeface="Calibri Light" panose="020F0302020204030204" pitchFamily="34" charset="0"/>
                <a:cs typeface="Calibri Light" panose="020F0302020204030204" pitchFamily="34" charset="0"/>
              </a:rPr>
              <a:t>Measurement  Capabilities</a:t>
            </a:r>
          </a:p>
        </p:txBody>
      </p:sp>
      <p:sp>
        <p:nvSpPr>
          <p:cNvPr id="7174" name="TextBox 7">
            <a:extLst>
              <a:ext uri="{FF2B5EF4-FFF2-40B4-BE49-F238E27FC236}">
                <a16:creationId xmlns:a16="http://schemas.microsoft.com/office/drawing/2014/main" id="{97E56DB0-5693-4DAB-A911-E4B4358A832B}"/>
              </a:ext>
            </a:extLst>
          </p:cNvPr>
          <p:cNvSpPr txBox="1">
            <a:spLocks noChangeArrowheads="1"/>
          </p:cNvSpPr>
          <p:nvPr/>
        </p:nvSpPr>
        <p:spPr bwMode="auto">
          <a:xfrm>
            <a:off x="1008063" y="3528256"/>
            <a:ext cx="3686175" cy="369332"/>
          </a:xfrm>
          <a:prstGeom prst="rect">
            <a:avLst/>
          </a:prstGeom>
          <a:solidFill>
            <a:schemeClr val="accent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Vector VSM</a:t>
            </a:r>
          </a:p>
        </p:txBody>
      </p:sp>
      <p:sp>
        <p:nvSpPr>
          <p:cNvPr id="7175" name="TextBox 8">
            <a:extLst>
              <a:ext uri="{FF2B5EF4-FFF2-40B4-BE49-F238E27FC236}">
                <a16:creationId xmlns:a16="http://schemas.microsoft.com/office/drawing/2014/main" id="{B2C565CE-719C-41AB-A93E-BE4B351BAED5}"/>
              </a:ext>
            </a:extLst>
          </p:cNvPr>
          <p:cNvSpPr txBox="1">
            <a:spLocks noChangeArrowheads="1"/>
          </p:cNvSpPr>
          <p:nvPr/>
        </p:nvSpPr>
        <p:spPr bwMode="auto">
          <a:xfrm>
            <a:off x="5349479" y="3581399"/>
            <a:ext cx="3615928" cy="369332"/>
          </a:xfrm>
          <a:prstGeom prst="rect">
            <a:avLst/>
          </a:prstGeom>
          <a:solidFill>
            <a:schemeClr val="accent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Home Built system for transport</a:t>
            </a:r>
          </a:p>
        </p:txBody>
      </p:sp>
      <p:sp>
        <p:nvSpPr>
          <p:cNvPr id="7176" name="TextBox 10">
            <a:extLst>
              <a:ext uri="{FF2B5EF4-FFF2-40B4-BE49-F238E27FC236}">
                <a16:creationId xmlns:a16="http://schemas.microsoft.com/office/drawing/2014/main" id="{3DD99D98-7ADD-465E-AA09-E52B7BE8F815}"/>
              </a:ext>
            </a:extLst>
          </p:cNvPr>
          <p:cNvSpPr txBox="1">
            <a:spLocks noChangeArrowheads="1"/>
          </p:cNvSpPr>
          <p:nvPr/>
        </p:nvSpPr>
        <p:spPr bwMode="auto">
          <a:xfrm>
            <a:off x="5248276" y="6136243"/>
            <a:ext cx="3656012" cy="369332"/>
          </a:xfrm>
          <a:prstGeom prst="rect">
            <a:avLst/>
          </a:prstGeom>
          <a:solidFill>
            <a:schemeClr val="accent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Home Built system for FMR</a:t>
            </a:r>
          </a:p>
        </p:txBody>
      </p:sp>
      <p:pic>
        <p:nvPicPr>
          <p:cNvPr id="7177" name="Picture 12" descr="A picture containing text, wall, indoor, floor&#10;&#10;Description automatically generated">
            <a:extLst>
              <a:ext uri="{FF2B5EF4-FFF2-40B4-BE49-F238E27FC236}">
                <a16:creationId xmlns:a16="http://schemas.microsoft.com/office/drawing/2014/main" id="{01532C72-5097-4791-A18A-EDA951A57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4332583"/>
            <a:ext cx="1889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Box 13">
            <a:extLst>
              <a:ext uri="{FF2B5EF4-FFF2-40B4-BE49-F238E27FC236}">
                <a16:creationId xmlns:a16="http://schemas.microsoft.com/office/drawing/2014/main" id="{784E899B-0319-44B5-AE9A-B3892E6FEE7C}"/>
              </a:ext>
            </a:extLst>
          </p:cNvPr>
          <p:cNvSpPr txBox="1">
            <a:spLocks noChangeArrowheads="1"/>
          </p:cNvSpPr>
          <p:nvPr/>
        </p:nvSpPr>
        <p:spPr bwMode="auto">
          <a:xfrm>
            <a:off x="1703388" y="6136243"/>
            <a:ext cx="1889125" cy="369332"/>
          </a:xfrm>
          <a:prstGeom prst="rect">
            <a:avLst/>
          </a:prstGeom>
          <a:solidFill>
            <a:schemeClr val="accent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solidFill>
                  <a:schemeClr val="bg1"/>
                </a:solidFill>
                <a:latin typeface="Calibri Light" panose="020F0302020204030204" pitchFamily="34" charset="0"/>
                <a:cs typeface="Calibri Light" panose="020F0302020204030204" pitchFamily="34" charset="0"/>
              </a:rPr>
              <a:t>9 tesla PPMS</a:t>
            </a:r>
          </a:p>
        </p:txBody>
      </p:sp>
      <p:sp>
        <p:nvSpPr>
          <p:cNvPr id="2" name="TextBox 1"/>
          <p:cNvSpPr txBox="1"/>
          <p:nvPr/>
        </p:nvSpPr>
        <p:spPr>
          <a:xfrm>
            <a:off x="482600" y="673921"/>
            <a:ext cx="11239500" cy="369332"/>
          </a:xfrm>
          <a:prstGeom prst="rect">
            <a:avLst/>
          </a:prstGeom>
          <a:solidFill>
            <a:schemeClr val="accent1"/>
          </a:solidFill>
        </p:spPr>
        <p:txBody>
          <a:bodyPr wrap="square" rtlCol="0">
            <a:spAutoFit/>
          </a:bodyPr>
          <a:lstStyle/>
          <a:p>
            <a:pPr algn="ctr"/>
            <a:r>
              <a:rPr lang="en-US" dirty="0">
                <a:solidFill>
                  <a:schemeClr val="bg1"/>
                </a:solidFill>
              </a:rPr>
              <a:t>RAMESH BUDHANI</a:t>
            </a:r>
          </a:p>
        </p:txBody>
      </p:sp>
    </p:spTree>
    <p:extLst>
      <p:ext uri="{BB962C8B-B14F-4D97-AF65-F5344CB8AC3E}">
        <p14:creationId xmlns:p14="http://schemas.microsoft.com/office/powerpoint/2010/main" val="34142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6CED0E-DB95-D34B-9CBF-2869A751AFE5}"/>
              </a:ext>
            </a:extLst>
          </p:cNvPr>
          <p:cNvSpPr>
            <a:spLocks noGrp="1"/>
          </p:cNvSpPr>
          <p:nvPr>
            <p:ph idx="1"/>
          </p:nvPr>
        </p:nvSpPr>
        <p:spPr>
          <a:xfrm>
            <a:off x="304800" y="279401"/>
            <a:ext cx="11582400" cy="3746873"/>
          </a:xfrm>
        </p:spPr>
        <p:txBody>
          <a:bodyPr/>
          <a:lstStyle/>
          <a:p>
            <a:pPr marL="380990" indent="-380990">
              <a:buFont typeface="Wingdings" panose="05000000000000000000" pitchFamily="2" charset="2"/>
              <a:buChar char="v"/>
            </a:pPr>
            <a:r>
              <a:rPr lang="en-US" sz="2133" dirty="0"/>
              <a:t>Morgan State University, a public, urban, HBCU, coeducational institution, is located in a residential section of Baltimore, Maryland.    </a:t>
            </a:r>
          </a:p>
          <a:p>
            <a:pPr marL="380990" indent="-380990">
              <a:buFont typeface="Wingdings" panose="05000000000000000000" pitchFamily="2" charset="2"/>
              <a:buChar char="v"/>
            </a:pPr>
            <a:r>
              <a:rPr lang="en-US" sz="2133" dirty="0"/>
              <a:t>By action of the Maryland Legislature, the University has been designated as Maryland's Preeminent Public Urban Research University, with the responsibility of addressing the needs of residents, schools, and organizations within the Baltimore Metropolitan Area. </a:t>
            </a:r>
          </a:p>
          <a:p>
            <a:pPr marL="380990" indent="-380990">
              <a:buFont typeface="Wingdings" panose="05000000000000000000" pitchFamily="2" charset="2"/>
              <a:buChar char="v"/>
            </a:pPr>
            <a:r>
              <a:rPr lang="en-US" sz="2133" dirty="0"/>
              <a:t>The future for MSU </a:t>
            </a:r>
            <a:r>
              <a:rPr lang="en-US" sz="2133" dirty="0">
                <a:sym typeface="Wingdings" pitchFamily="2" charset="2"/>
              </a:rPr>
              <a:t> #1 goal is to be first HBCU to be an Research-1 Institution.</a:t>
            </a:r>
            <a:endParaRPr lang="en-US" sz="2133" dirty="0"/>
          </a:p>
          <a:p>
            <a:pPr marL="380990" indent="-380990">
              <a:buFont typeface="Wingdings" panose="05000000000000000000" pitchFamily="2" charset="2"/>
              <a:buChar char="v"/>
            </a:pPr>
            <a:r>
              <a:rPr lang="en-US" sz="2133" dirty="0"/>
              <a:t>Please watch more about Morgan State </a:t>
            </a:r>
            <a:r>
              <a:rPr lang="en-US" sz="2133" dirty="0">
                <a:hlinkClick r:id="rId2"/>
              </a:rPr>
              <a:t>here. </a:t>
            </a:r>
            <a:endParaRPr lang="en-US" sz="2133" dirty="0"/>
          </a:p>
        </p:txBody>
      </p:sp>
      <p:sp>
        <p:nvSpPr>
          <p:cNvPr id="3" name="Slide Number Placeholder 2">
            <a:extLst>
              <a:ext uri="{FF2B5EF4-FFF2-40B4-BE49-F238E27FC236}">
                <a16:creationId xmlns:a16="http://schemas.microsoft.com/office/drawing/2014/main" id="{9FFC76CF-A76A-804C-A8F6-EC02560FEAE8}"/>
              </a:ext>
            </a:extLst>
          </p:cNvPr>
          <p:cNvSpPr>
            <a:spLocks noGrp="1"/>
          </p:cNvSpPr>
          <p:nvPr>
            <p:ph type="sldNum" sz="quarter" idx="11"/>
          </p:nvPr>
        </p:nvSpPr>
        <p:spPr>
          <a:xfrm>
            <a:off x="203200" y="6492876"/>
            <a:ext cx="508000" cy="365125"/>
          </a:xfrm>
        </p:spPr>
        <p:txBody>
          <a:bodyPr/>
          <a:lstStyle/>
          <a:p>
            <a:pPr>
              <a:defRPr/>
            </a:pPr>
            <a:fld id="{2808E3F9-8832-434C-88F9-B41D9CDFBB8D}" type="slidenum">
              <a:rPr lang="en-US" smtClean="0"/>
              <a:pPr>
                <a:defRPr/>
              </a:pPr>
              <a:t>2</a:t>
            </a:fld>
            <a:endParaRPr lang="en-US" dirty="0"/>
          </a:p>
        </p:txBody>
      </p:sp>
      <p:pic>
        <p:nvPicPr>
          <p:cNvPr id="5" name="Picture 4"/>
          <p:cNvPicPr>
            <a:picLocks noChangeAspect="1"/>
          </p:cNvPicPr>
          <p:nvPr/>
        </p:nvPicPr>
        <p:blipFill>
          <a:blip r:embed="rId3"/>
          <a:stretch>
            <a:fillRect/>
          </a:stretch>
        </p:blipFill>
        <p:spPr>
          <a:xfrm>
            <a:off x="843901" y="3808446"/>
            <a:ext cx="6489959" cy="2583612"/>
          </a:xfrm>
          <a:prstGeom prst="rect">
            <a:avLst/>
          </a:prstGeom>
        </p:spPr>
      </p:pic>
    </p:spTree>
    <p:extLst>
      <p:ext uri="{BB962C8B-B14F-4D97-AF65-F5344CB8AC3E}">
        <p14:creationId xmlns:p14="http://schemas.microsoft.com/office/powerpoint/2010/main" val="28102414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16B6BF-0C7D-4A66-A64A-D30E8FA8D31E}"/>
              </a:ext>
            </a:extLst>
          </p:cNvPr>
          <p:cNvSpPr txBox="1"/>
          <p:nvPr/>
        </p:nvSpPr>
        <p:spPr>
          <a:xfrm>
            <a:off x="908230" y="1414417"/>
            <a:ext cx="10197737" cy="2585323"/>
          </a:xfrm>
          <a:prstGeom prst="rect">
            <a:avLst/>
          </a:prstGeom>
          <a:noFill/>
        </p:spPr>
        <p:txBody>
          <a:bodyPr wrap="square" rtlCol="0">
            <a:spAutoFit/>
          </a:bodyPr>
          <a:lstStyle/>
          <a:p>
            <a:r>
              <a:rPr lang="en-US" dirty="0"/>
              <a:t>Ongoing Projects:</a:t>
            </a:r>
          </a:p>
          <a:p>
            <a:pPr marL="342900" indent="-342900">
              <a:buFont typeface="Arial" panose="020B0604020202020204" pitchFamily="34" charset="0"/>
              <a:buChar char="•"/>
            </a:pPr>
            <a:r>
              <a:rPr lang="en-US" dirty="0"/>
              <a:t>DOD Center for Electro-Optics with 2D Materials</a:t>
            </a:r>
            <a:br>
              <a:rPr lang="en-US" dirty="0"/>
            </a:br>
            <a:r>
              <a:rPr lang="en-US" dirty="0"/>
              <a:t>(Collaborators: Johns Hopkins University, JHU – Applied Physics Laboratory, Army Laboratories at Adelphi and Aberdeen Proving Grounds).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 </a:t>
            </a:r>
            <a:r>
              <a:rPr lang="en-US" sz="1800" dirty="0">
                <a:effectLst/>
                <a:latin typeface="Calibri" panose="020F0502020204030204" pitchFamily="34" charset="0"/>
                <a:ea typeface="Calibri" panose="020F0502020204030204" pitchFamily="34" charset="0"/>
                <a:cs typeface="Times New Roman" panose="02020603050405020304" pitchFamily="18" charset="0"/>
              </a:rPr>
              <a:t>Nanostructures of Magnetic Dirac Metals for RF Electronics  (Air Force Office of Scientific Research).</a:t>
            </a:r>
          </a:p>
          <a:p>
            <a:pPr marL="285750" indent="-285750">
              <a:buFont typeface="Arial" panose="020B0604020202020204" pitchFamily="34" charset="0"/>
              <a:buChar char="•"/>
            </a:pPr>
            <a:endParaRPr lang="en-US"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Calibri" panose="020F0502020204030204" pitchFamily="34" charset="0"/>
                <a:cs typeface="Times New Roman" panose="02020603050405020304" pitchFamily="18" charset="0"/>
              </a:rPr>
              <a:t>3. Broadband Ferromagnetic Resonance Spectrometer for Temperature Dependent Magnetization Dynamics of Spintronic Heterointerfaces </a:t>
            </a:r>
            <a:r>
              <a:rPr lang="en-US" sz="1800" dirty="0">
                <a:effectLst/>
                <a:latin typeface="Calibri" panose="020F0502020204030204" pitchFamily="34" charset="0"/>
                <a:ea typeface="Calibri" panose="020F0502020204030204" pitchFamily="34" charset="0"/>
                <a:cs typeface="Times New Roman" panose="02020603050405020304" pitchFamily="18" charset="0"/>
              </a:rPr>
              <a:t>(Air Force Office of Scientific Research)</a:t>
            </a:r>
            <a:r>
              <a:rPr lang="en-US" dirty="0">
                <a:latin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0A91F1D2-0354-47D4-B52B-A497B4B7D032}"/>
              </a:ext>
            </a:extLst>
          </p:cNvPr>
          <p:cNvSpPr txBox="1"/>
          <p:nvPr/>
        </p:nvSpPr>
        <p:spPr>
          <a:xfrm>
            <a:off x="997131" y="4241074"/>
            <a:ext cx="7486470" cy="1754326"/>
          </a:xfrm>
          <a:prstGeom prst="rect">
            <a:avLst/>
          </a:prstGeom>
          <a:noFill/>
        </p:spPr>
        <p:txBody>
          <a:bodyPr wrap="square" rtlCol="0">
            <a:spAutoFit/>
          </a:bodyPr>
          <a:lstStyle/>
          <a:p>
            <a:r>
              <a:rPr lang="en-US" dirty="0"/>
              <a:t>Ongoing Collaborations: </a:t>
            </a:r>
          </a:p>
          <a:p>
            <a:pPr marL="342900" indent="-342900">
              <a:buFont typeface="Arial" panose="020B0604020202020204" pitchFamily="34" charset="0"/>
              <a:buChar char="•"/>
            </a:pPr>
            <a:r>
              <a:rPr lang="en-US" dirty="0"/>
              <a:t>Department of Physics, Johns Hopkins University.</a:t>
            </a:r>
          </a:p>
          <a:p>
            <a:pPr marL="342900" indent="-342900">
              <a:buFont typeface="Arial" panose="020B0604020202020204" pitchFamily="34" charset="0"/>
              <a:buChar char="•"/>
            </a:pPr>
            <a:r>
              <a:rPr lang="en-US" dirty="0"/>
              <a:t>Center for Quantum Materials – UMD College Park.</a:t>
            </a:r>
          </a:p>
          <a:p>
            <a:pPr marL="342900" indent="-342900">
              <a:buFont typeface="Arial" panose="020B0604020202020204" pitchFamily="34" charset="0"/>
              <a:buChar char="•"/>
            </a:pPr>
            <a:r>
              <a:rPr lang="en-US" dirty="0"/>
              <a:t>Department of Physics, University of Delaware.</a:t>
            </a:r>
          </a:p>
          <a:p>
            <a:pPr marL="342900" indent="-342900">
              <a:buFont typeface="Arial" panose="020B0604020202020204" pitchFamily="34" charset="0"/>
              <a:buChar char="•"/>
            </a:pPr>
            <a:r>
              <a:rPr lang="en-US" dirty="0"/>
              <a:t>Center for Functional Nanomaterials – Brookhaven National Laboratory.</a:t>
            </a:r>
          </a:p>
          <a:p>
            <a:pPr marL="342900" indent="-342900">
              <a:buFont typeface="Arial" panose="020B0604020202020204" pitchFamily="34" charset="0"/>
              <a:buChar char="•"/>
            </a:pPr>
            <a:r>
              <a:rPr lang="en-US" dirty="0"/>
              <a:t>NIST Neutron Research Center.</a:t>
            </a:r>
          </a:p>
        </p:txBody>
      </p:sp>
      <p:sp>
        <p:nvSpPr>
          <p:cNvPr id="4" name="TextBox 3"/>
          <p:cNvSpPr txBox="1"/>
          <p:nvPr/>
        </p:nvSpPr>
        <p:spPr>
          <a:xfrm>
            <a:off x="495300" y="876300"/>
            <a:ext cx="11226800" cy="369332"/>
          </a:xfrm>
          <a:prstGeom prst="rect">
            <a:avLst/>
          </a:prstGeom>
          <a:solidFill>
            <a:schemeClr val="accent1"/>
          </a:solidFill>
        </p:spPr>
        <p:txBody>
          <a:bodyPr wrap="square" rtlCol="0">
            <a:spAutoFit/>
          </a:bodyPr>
          <a:lstStyle/>
          <a:p>
            <a:pPr algn="ctr"/>
            <a:r>
              <a:rPr lang="en-US" dirty="0">
                <a:solidFill>
                  <a:schemeClr val="bg1"/>
                </a:solidFill>
              </a:rPr>
              <a:t>RAMESH BUDHANI</a:t>
            </a:r>
          </a:p>
        </p:txBody>
      </p:sp>
    </p:spTree>
    <p:extLst>
      <p:ext uri="{BB962C8B-B14F-4D97-AF65-F5344CB8AC3E}">
        <p14:creationId xmlns:p14="http://schemas.microsoft.com/office/powerpoint/2010/main" val="985795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5D14DCF-7F5D-9844-BBBD-10DD3572FCFA}"/>
              </a:ext>
            </a:extLst>
          </p:cNvPr>
          <p:cNvPicPr>
            <a:picLocks noChangeAspect="1"/>
          </p:cNvPicPr>
          <p:nvPr/>
        </p:nvPicPr>
        <p:blipFill>
          <a:blip r:embed="rId2"/>
          <a:stretch>
            <a:fillRect/>
          </a:stretch>
        </p:blipFill>
        <p:spPr>
          <a:xfrm>
            <a:off x="2697277" y="3663905"/>
            <a:ext cx="2882829" cy="1898823"/>
          </a:xfrm>
          <a:prstGeom prst="rect">
            <a:avLst/>
          </a:prstGeom>
        </p:spPr>
      </p:pic>
      <p:grpSp>
        <p:nvGrpSpPr>
          <p:cNvPr id="19" name="Group 18">
            <a:extLst>
              <a:ext uri="{FF2B5EF4-FFF2-40B4-BE49-F238E27FC236}">
                <a16:creationId xmlns:a16="http://schemas.microsoft.com/office/drawing/2014/main" id="{F0ED627D-3B5E-4E41-8105-F38FFD9C571A}"/>
              </a:ext>
            </a:extLst>
          </p:cNvPr>
          <p:cNvGrpSpPr/>
          <p:nvPr/>
        </p:nvGrpSpPr>
        <p:grpSpPr>
          <a:xfrm>
            <a:off x="9676760" y="3883485"/>
            <a:ext cx="2205419" cy="2208794"/>
            <a:chOff x="7497828" y="4310062"/>
            <a:chExt cx="2573417" cy="2547938"/>
          </a:xfrm>
        </p:grpSpPr>
        <p:pic>
          <p:nvPicPr>
            <p:cNvPr id="6" name="Picture 5">
              <a:extLst>
                <a:ext uri="{FF2B5EF4-FFF2-40B4-BE49-F238E27FC236}">
                  <a16:creationId xmlns:a16="http://schemas.microsoft.com/office/drawing/2014/main" id="{98358DA6-3F2B-C246-92F9-6A2C201CC32B}"/>
                </a:ext>
              </a:extLst>
            </p:cNvPr>
            <p:cNvPicPr>
              <a:picLocks noChangeAspect="1"/>
            </p:cNvPicPr>
            <p:nvPr/>
          </p:nvPicPr>
          <p:blipFill>
            <a:blip r:embed="rId3"/>
            <a:stretch>
              <a:fillRect/>
            </a:stretch>
          </p:blipFill>
          <p:spPr>
            <a:xfrm>
              <a:off x="7497828" y="4310062"/>
              <a:ext cx="2573417" cy="2547938"/>
            </a:xfrm>
            <a:prstGeom prst="rect">
              <a:avLst/>
            </a:prstGeom>
          </p:spPr>
        </p:pic>
        <p:sp>
          <p:nvSpPr>
            <p:cNvPr id="18" name="Rectangle 17">
              <a:extLst>
                <a:ext uri="{FF2B5EF4-FFF2-40B4-BE49-F238E27FC236}">
                  <a16:creationId xmlns:a16="http://schemas.microsoft.com/office/drawing/2014/main" id="{EE336530-6613-CD45-BE26-B2452A9C08B5}"/>
                </a:ext>
              </a:extLst>
            </p:cNvPr>
            <p:cNvSpPr/>
            <p:nvPr/>
          </p:nvSpPr>
          <p:spPr>
            <a:xfrm>
              <a:off x="7497828" y="6405523"/>
              <a:ext cx="2499360" cy="307777"/>
            </a:xfrm>
            <a:prstGeom prst="rect">
              <a:avLst/>
            </a:prstGeom>
          </p:spPr>
          <p:txBody>
            <a:bodyPr wrap="square">
              <a:spAutoFit/>
            </a:bodyPr>
            <a:lstStyle/>
            <a:p>
              <a:r>
                <a:rPr lang="en-US" sz="1400" dirty="0"/>
                <a:t>AT-TPC detection plane</a:t>
              </a:r>
            </a:p>
          </p:txBody>
        </p:sp>
      </p:grpSp>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p:txBody>
          <a:bodyPr>
            <a:normAutofit fontScale="90000"/>
          </a:bodyPr>
          <a:lstStyle/>
          <a:p>
            <a:r>
              <a:rPr lang="en-US" sz="2300" dirty="0"/>
              <a:t>probing THE STRUCTURE OF nuclei with the AT-TPC </a:t>
            </a:r>
            <a:br>
              <a:rPr lang="en-US" sz="2300" dirty="0"/>
            </a:br>
            <a:r>
              <a:rPr lang="en-US" sz="2300" dirty="0"/>
              <a:t>(ACTIVE TARGET TIME PROJECTION CHAMBER)</a:t>
            </a:r>
            <a:br>
              <a:rPr lang="en-US" sz="2300" dirty="0"/>
            </a:br>
            <a:r>
              <a:rPr lang="en-US" sz="2300" dirty="0"/>
              <a:t>CLEMENTINE SANTAMARIA,  ASSISTANT VISITING PROFESSOR</a:t>
            </a:r>
          </a:p>
        </p:txBody>
      </p:sp>
      <p:pic>
        <p:nvPicPr>
          <p:cNvPr id="8" name="Picture 7">
            <a:extLst>
              <a:ext uri="{FF2B5EF4-FFF2-40B4-BE49-F238E27FC236}">
                <a16:creationId xmlns:a16="http://schemas.microsoft.com/office/drawing/2014/main" id="{FE31D363-6B15-3E44-8F5F-4667D7DAA1A2}"/>
              </a:ext>
            </a:extLst>
          </p:cNvPr>
          <p:cNvPicPr>
            <a:picLocks noChangeAspect="1"/>
          </p:cNvPicPr>
          <p:nvPr/>
        </p:nvPicPr>
        <p:blipFill>
          <a:blip r:embed="rId4"/>
          <a:stretch>
            <a:fillRect/>
          </a:stretch>
        </p:blipFill>
        <p:spPr>
          <a:xfrm>
            <a:off x="11187869" y="1025223"/>
            <a:ext cx="442913" cy="536784"/>
          </a:xfrm>
          <a:prstGeom prst="rect">
            <a:avLst/>
          </a:prstGeom>
        </p:spPr>
      </p:pic>
      <p:sp>
        <p:nvSpPr>
          <p:cNvPr id="15" name="Rectangle 14">
            <a:extLst>
              <a:ext uri="{FF2B5EF4-FFF2-40B4-BE49-F238E27FC236}">
                <a16:creationId xmlns:a16="http://schemas.microsoft.com/office/drawing/2014/main" id="{D97ABEBF-FD53-1846-BD30-9E635109380A}"/>
              </a:ext>
            </a:extLst>
          </p:cNvPr>
          <p:cNvSpPr/>
          <p:nvPr/>
        </p:nvSpPr>
        <p:spPr>
          <a:xfrm>
            <a:off x="430775" y="5387612"/>
            <a:ext cx="8289555" cy="1169551"/>
          </a:xfrm>
          <a:prstGeom prst="rect">
            <a:avLst/>
          </a:prstGeom>
        </p:spPr>
        <p:txBody>
          <a:bodyPr wrap="square">
            <a:spAutoFit/>
          </a:bodyPr>
          <a:lstStyle/>
          <a:p>
            <a:pPr marL="285750" indent="-285750">
              <a:buFont typeface="Arial" panose="020B0604020202020204" pitchFamily="34" charset="0"/>
              <a:buChar char="•"/>
            </a:pPr>
            <a:r>
              <a:rPr lang="en-US" sz="1400" dirty="0"/>
              <a:t>Another experiment accepted at the RCNP facility to study the exotic nuclei </a:t>
            </a:r>
            <a:r>
              <a:rPr lang="en-US" sz="1400" baseline="30000" dirty="0"/>
              <a:t>13</a:t>
            </a:r>
            <a:r>
              <a:rPr lang="en-US" sz="1400" dirty="0"/>
              <a:t>Be and </a:t>
            </a:r>
            <a:r>
              <a:rPr lang="en-US" sz="1400" baseline="30000" dirty="0"/>
              <a:t>15</a:t>
            </a:r>
            <a:r>
              <a:rPr lang="en-US" sz="1400" dirty="0"/>
              <a:t>Be via (d,</a:t>
            </a:r>
            <a:r>
              <a:rPr lang="en-US" sz="1400" baseline="30000" dirty="0"/>
              <a:t>3</a:t>
            </a:r>
            <a:r>
              <a:rPr lang="en-US" sz="1400" dirty="0"/>
              <a:t>He) reaction (Osaka, Japan) </a:t>
            </a:r>
          </a:p>
          <a:p>
            <a:pPr marL="285750" indent="-285750">
              <a:buFont typeface="Arial" panose="020B0604020202020204" pitchFamily="34" charset="0"/>
              <a:buChar char="•"/>
            </a:pPr>
            <a:r>
              <a:rPr lang="en-US" sz="1400" dirty="0"/>
              <a:t>Physics campaign planned for end of 2022</a:t>
            </a:r>
          </a:p>
          <a:p>
            <a:pPr marL="285750" indent="-285750">
              <a:buFont typeface="Arial" panose="020B0604020202020204" pitchFamily="34" charset="0"/>
              <a:buChar char="•"/>
            </a:pPr>
            <a:r>
              <a:rPr lang="en-US" sz="1400" dirty="0"/>
              <a:t>Need detector tests to check the gas and pressure we can use for the experiment</a:t>
            </a:r>
          </a:p>
          <a:p>
            <a:pPr marL="285750" indent="-285750">
              <a:buFont typeface="Arial" panose="020B0604020202020204" pitchFamily="34" charset="0"/>
              <a:buChar char="•"/>
            </a:pPr>
            <a:r>
              <a:rPr lang="en-US" sz="1400" dirty="0"/>
              <a:t>Writing NSF grant to create a lab to test detector properties in-house at Morgan </a:t>
            </a:r>
          </a:p>
        </p:txBody>
      </p:sp>
      <p:grpSp>
        <p:nvGrpSpPr>
          <p:cNvPr id="17" name="Group 16">
            <a:extLst>
              <a:ext uri="{FF2B5EF4-FFF2-40B4-BE49-F238E27FC236}">
                <a16:creationId xmlns:a16="http://schemas.microsoft.com/office/drawing/2014/main" id="{30386DA2-10D2-9C4F-8741-B6FAD1C2F754}"/>
              </a:ext>
            </a:extLst>
          </p:cNvPr>
          <p:cNvGrpSpPr>
            <a:grpSpLocks noChangeAspect="1"/>
          </p:cNvGrpSpPr>
          <p:nvPr/>
        </p:nvGrpSpPr>
        <p:grpSpPr>
          <a:xfrm>
            <a:off x="8694290" y="1037404"/>
            <a:ext cx="2396682" cy="501971"/>
            <a:chOff x="9282968" y="1461730"/>
            <a:chExt cx="788277" cy="165100"/>
          </a:xfrm>
        </p:grpSpPr>
        <p:sp>
          <p:nvSpPr>
            <p:cNvPr id="16" name="Rectangle 15">
              <a:extLst>
                <a:ext uri="{FF2B5EF4-FFF2-40B4-BE49-F238E27FC236}">
                  <a16:creationId xmlns:a16="http://schemas.microsoft.com/office/drawing/2014/main" id="{3D70D8DC-487A-EA42-9866-92C7911F082F}"/>
                </a:ext>
              </a:extLst>
            </p:cNvPr>
            <p:cNvSpPr/>
            <p:nvPr/>
          </p:nvSpPr>
          <p:spPr>
            <a:xfrm>
              <a:off x="9282968" y="1461730"/>
              <a:ext cx="788277"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D661F79-DCF9-B948-ACA9-15437DA09979}"/>
                </a:ext>
              </a:extLst>
            </p:cNvPr>
            <p:cNvPicPr>
              <a:picLocks noChangeAspect="1"/>
            </p:cNvPicPr>
            <p:nvPr/>
          </p:nvPicPr>
          <p:blipFill>
            <a:blip r:embed="rId5"/>
            <a:stretch>
              <a:fillRect/>
            </a:stretch>
          </p:blipFill>
          <p:spPr>
            <a:xfrm>
              <a:off x="9296106" y="1461730"/>
              <a:ext cx="762000" cy="165100"/>
            </a:xfrm>
            <a:prstGeom prst="rect">
              <a:avLst/>
            </a:prstGeom>
          </p:spPr>
        </p:pic>
      </p:grpSp>
      <p:grpSp>
        <p:nvGrpSpPr>
          <p:cNvPr id="24" name="Group 23">
            <a:extLst>
              <a:ext uri="{FF2B5EF4-FFF2-40B4-BE49-F238E27FC236}">
                <a16:creationId xmlns:a16="http://schemas.microsoft.com/office/drawing/2014/main" id="{D64D9A0B-CCBE-3F4B-BA52-714E85FF1CC6}"/>
              </a:ext>
            </a:extLst>
          </p:cNvPr>
          <p:cNvGrpSpPr/>
          <p:nvPr/>
        </p:nvGrpSpPr>
        <p:grpSpPr>
          <a:xfrm>
            <a:off x="142154" y="1881761"/>
            <a:ext cx="2499360" cy="2639337"/>
            <a:chOff x="0" y="1875293"/>
            <a:chExt cx="2499360" cy="2639337"/>
          </a:xfrm>
        </p:grpSpPr>
        <p:pic>
          <p:nvPicPr>
            <p:cNvPr id="22" name="Picture 21">
              <a:extLst>
                <a:ext uri="{FF2B5EF4-FFF2-40B4-BE49-F238E27FC236}">
                  <a16:creationId xmlns:a16="http://schemas.microsoft.com/office/drawing/2014/main" id="{398B79D5-E08E-0742-A49A-57A7CFEC32F7}"/>
                </a:ext>
              </a:extLst>
            </p:cNvPr>
            <p:cNvPicPr>
              <a:picLocks noChangeAspect="1"/>
            </p:cNvPicPr>
            <p:nvPr/>
          </p:nvPicPr>
          <p:blipFill>
            <a:blip r:embed="rId6"/>
            <a:stretch>
              <a:fillRect/>
            </a:stretch>
          </p:blipFill>
          <p:spPr>
            <a:xfrm>
              <a:off x="288621" y="1875293"/>
              <a:ext cx="1946965" cy="2061492"/>
            </a:xfrm>
            <a:prstGeom prst="rect">
              <a:avLst/>
            </a:prstGeom>
          </p:spPr>
        </p:pic>
        <p:sp>
          <p:nvSpPr>
            <p:cNvPr id="23" name="Rectangle 22">
              <a:extLst>
                <a:ext uri="{FF2B5EF4-FFF2-40B4-BE49-F238E27FC236}">
                  <a16:creationId xmlns:a16="http://schemas.microsoft.com/office/drawing/2014/main" id="{10212E6E-0537-F841-B10B-149B3D033E0F}"/>
                </a:ext>
              </a:extLst>
            </p:cNvPr>
            <p:cNvSpPr/>
            <p:nvPr/>
          </p:nvSpPr>
          <p:spPr>
            <a:xfrm>
              <a:off x="0" y="3929855"/>
              <a:ext cx="2499360" cy="584775"/>
            </a:xfrm>
            <a:prstGeom prst="rect">
              <a:avLst/>
            </a:prstGeom>
          </p:spPr>
          <p:txBody>
            <a:bodyPr wrap="square">
              <a:spAutoFit/>
            </a:bodyPr>
            <a:lstStyle/>
            <a:p>
              <a:pPr algn="ctr"/>
              <a:r>
                <a:rPr lang="en-US" sz="1600" i="1" dirty="0"/>
                <a:t>AT-TPC inside solenoid for experiment at FRIB</a:t>
              </a:r>
            </a:p>
          </p:txBody>
        </p:sp>
      </p:grpSp>
      <p:pic>
        <p:nvPicPr>
          <p:cNvPr id="26" name="Picture 25">
            <a:extLst>
              <a:ext uri="{FF2B5EF4-FFF2-40B4-BE49-F238E27FC236}">
                <a16:creationId xmlns:a16="http://schemas.microsoft.com/office/drawing/2014/main" id="{DF219FD2-B375-4F47-A257-ADA20EA25A50}"/>
              </a:ext>
            </a:extLst>
          </p:cNvPr>
          <p:cNvPicPr>
            <a:picLocks noChangeAspect="1"/>
          </p:cNvPicPr>
          <p:nvPr/>
        </p:nvPicPr>
        <p:blipFill>
          <a:blip r:embed="rId7"/>
          <a:stretch>
            <a:fillRect/>
          </a:stretch>
        </p:blipFill>
        <p:spPr>
          <a:xfrm>
            <a:off x="2612221" y="1910028"/>
            <a:ext cx="2059140" cy="1753877"/>
          </a:xfrm>
          <a:prstGeom prst="rect">
            <a:avLst/>
          </a:prstGeom>
        </p:spPr>
      </p:pic>
      <p:sp>
        <p:nvSpPr>
          <p:cNvPr id="14" name="Rectangle 13">
            <a:extLst>
              <a:ext uri="{FF2B5EF4-FFF2-40B4-BE49-F238E27FC236}">
                <a16:creationId xmlns:a16="http://schemas.microsoft.com/office/drawing/2014/main" id="{AB984260-CDC5-3941-BBBF-95DA5FB29C38}"/>
              </a:ext>
            </a:extLst>
          </p:cNvPr>
          <p:cNvSpPr/>
          <p:nvPr/>
        </p:nvSpPr>
        <p:spPr>
          <a:xfrm>
            <a:off x="4756417" y="1944841"/>
            <a:ext cx="7062295" cy="2092881"/>
          </a:xfrm>
          <a:prstGeom prst="rect">
            <a:avLst/>
          </a:prstGeom>
        </p:spPr>
        <p:txBody>
          <a:bodyPr wrap="square">
            <a:spAutoFit/>
          </a:bodyPr>
          <a:lstStyle/>
          <a:p>
            <a:endParaRPr lang="en-US" sz="1400" dirty="0"/>
          </a:p>
          <a:p>
            <a:pPr marL="285750" indent="-285750">
              <a:buFont typeface="Arial" panose="020B0604020202020204" pitchFamily="34" charset="0"/>
              <a:buChar char="•"/>
            </a:pPr>
            <a:r>
              <a:rPr lang="en-US" sz="1400" dirty="0"/>
              <a:t>AT-TPC constructed by Michigan State University at the Facility for Rare Isotope Beams (FRIB)</a:t>
            </a:r>
          </a:p>
          <a:p>
            <a:pPr marL="285750" indent="-285750">
              <a:buFont typeface="Arial" panose="020B0604020202020204" pitchFamily="34" charset="0"/>
              <a:buChar char="•"/>
            </a:pPr>
            <a:r>
              <a:rPr lang="en-US" sz="1400" dirty="0"/>
              <a:t>Spokesperson of the experiment : “Study of the four ⍺ decay of </a:t>
            </a:r>
            <a:r>
              <a:rPr lang="en-US" sz="1400" baseline="30000" dirty="0"/>
              <a:t>16</a:t>
            </a:r>
            <a:r>
              <a:rPr lang="en-US" sz="1400" dirty="0"/>
              <a:t>O” performed May 2021 with AT-TPC and the brand-new beam line</a:t>
            </a:r>
          </a:p>
          <a:p>
            <a:pPr marL="285750" indent="-285750">
              <a:buFont typeface="Arial" panose="020B0604020202020204" pitchFamily="34" charset="0"/>
              <a:buChar char="•"/>
            </a:pPr>
            <a:r>
              <a:rPr lang="en-US" sz="1400" dirty="0"/>
              <a:t>Successfully saw 5 particle events !</a:t>
            </a:r>
          </a:p>
          <a:p>
            <a:pPr marL="285750" indent="-285750">
              <a:buFont typeface="Arial" panose="020B0604020202020204" pitchFamily="34" charset="0"/>
              <a:buChar char="•"/>
            </a:pPr>
            <a:r>
              <a:rPr lang="en-US" sz="1400" dirty="0"/>
              <a:t>Analysis just started to see if we populated excited states above the 4 ⍺ separation energy to study the 4 ⍺ clustering of </a:t>
            </a:r>
            <a:r>
              <a:rPr lang="en-US" sz="1400" baseline="30000" dirty="0"/>
              <a:t>16</a:t>
            </a:r>
            <a:r>
              <a:rPr lang="en-US" sz="1400" dirty="0"/>
              <a:t>O</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90843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16B6BF-0C7D-4A66-A64A-D30E8FA8D31E}"/>
              </a:ext>
            </a:extLst>
          </p:cNvPr>
          <p:cNvSpPr txBox="1"/>
          <p:nvPr/>
        </p:nvSpPr>
        <p:spPr>
          <a:xfrm>
            <a:off x="272659" y="1717043"/>
            <a:ext cx="11159413" cy="4093428"/>
          </a:xfrm>
          <a:prstGeom prst="rect">
            <a:avLst/>
          </a:prstGeom>
          <a:noFill/>
        </p:spPr>
        <p:txBody>
          <a:bodyPr wrap="square" rtlCol="0">
            <a:spAutoFit/>
          </a:bodyPr>
          <a:lstStyle/>
          <a:p>
            <a:r>
              <a:rPr lang="en-US" sz="3600" dirty="0"/>
              <a:t>Areas of Focus:</a:t>
            </a:r>
          </a:p>
          <a:p>
            <a:endParaRPr lang="en-US" sz="2800" dirty="0"/>
          </a:p>
          <a:p>
            <a:pPr marL="342900" indent="-342900">
              <a:buFont typeface="+mj-lt"/>
              <a:buAutoNum type="arabicPeriod"/>
            </a:pPr>
            <a:r>
              <a:rPr lang="en-US" sz="2800" dirty="0" err="1"/>
              <a:t>sPHENIX</a:t>
            </a:r>
            <a:r>
              <a:rPr lang="en-US" sz="2800" dirty="0"/>
              <a:t> – aid in data analysis working on UPC’s</a:t>
            </a:r>
          </a:p>
          <a:p>
            <a:pPr marL="342900" indent="-342900">
              <a:buFont typeface="+mj-lt"/>
              <a:buAutoNum type="arabicPeriod"/>
            </a:pPr>
            <a:endParaRPr lang="en-US" sz="2800" dirty="0"/>
          </a:p>
          <a:p>
            <a:pPr marL="342900" indent="-342900">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Electron Ion Collider </a:t>
            </a:r>
            <a:r>
              <a:rPr lang="en-US" sz="2800" dirty="0"/>
              <a:t>–</a:t>
            </a:r>
            <a:r>
              <a:rPr lang="en-US" sz="2800" dirty="0">
                <a:effectLst/>
                <a:latin typeface="Calibri" panose="020F0502020204030204" pitchFamily="34" charset="0"/>
                <a:ea typeface="Calibri" panose="020F0502020204030204" pitchFamily="34" charset="0"/>
                <a:cs typeface="Times New Roman" panose="02020603050405020304" pitchFamily="18" charset="0"/>
              </a:rPr>
              <a:t>  detector technology and accelerator R&amp;D projects</a:t>
            </a:r>
          </a:p>
          <a:p>
            <a:pPr marL="342900" indent="-342900">
              <a:buFont typeface="+mj-lt"/>
              <a:buAutoNum type="arabicPeriod"/>
            </a:pPr>
            <a:endParaRPr lang="en-US" sz="2800" dirty="0">
              <a:latin typeface="Calibri" panose="020F0502020204030204" pitchFamily="34" charset="0"/>
              <a:cs typeface="Times New Roman" panose="02020603050405020304" pitchFamily="18" charset="0"/>
            </a:endParaRPr>
          </a:p>
          <a:p>
            <a:pPr marL="342900" indent="-342900">
              <a:buFont typeface="+mj-lt"/>
              <a:buAutoNum type="arabicPeriod"/>
            </a:pPr>
            <a:r>
              <a:rPr lang="en-US" sz="2800" dirty="0">
                <a:latin typeface="Calibri" panose="020F0502020204030204" pitchFamily="34" charset="0"/>
                <a:cs typeface="Times New Roman" panose="02020603050405020304" pitchFamily="18" charset="0"/>
              </a:rPr>
              <a:t>Advanced materials – development and characterization of next-gen materials for nuclear reactors, detectors, sensors, photocathodes, etc.</a:t>
            </a:r>
          </a:p>
          <a:p>
            <a:endParaRPr lang="en-US" sz="2800" dirty="0">
              <a:latin typeface="Calibri" panose="020F0502020204030204" pitchFamily="34" charset="0"/>
              <a:cs typeface="Times New Roman" panose="02020603050405020304" pitchFamily="18" charset="0"/>
            </a:endParaRPr>
          </a:p>
        </p:txBody>
      </p:sp>
      <p:sp>
        <p:nvSpPr>
          <p:cNvPr id="4" name="TextBox 3"/>
          <p:cNvSpPr txBox="1"/>
          <p:nvPr/>
        </p:nvSpPr>
        <p:spPr>
          <a:xfrm>
            <a:off x="482600" y="739752"/>
            <a:ext cx="11226800" cy="646331"/>
          </a:xfrm>
          <a:prstGeom prst="rect">
            <a:avLst/>
          </a:prstGeom>
          <a:solidFill>
            <a:schemeClr val="accent1"/>
          </a:solidFill>
        </p:spPr>
        <p:txBody>
          <a:bodyPr wrap="square" rtlCol="0">
            <a:spAutoFit/>
          </a:bodyPr>
          <a:lstStyle/>
          <a:p>
            <a:pPr algn="ctr"/>
            <a:r>
              <a:rPr lang="en-US" sz="3600" dirty="0">
                <a:solidFill>
                  <a:schemeClr val="bg1"/>
                </a:solidFill>
              </a:rPr>
              <a:t>Nuclear / Accelerator Physics with BNL</a:t>
            </a:r>
          </a:p>
        </p:txBody>
      </p:sp>
    </p:spTree>
    <p:extLst>
      <p:ext uri="{BB962C8B-B14F-4D97-AF65-F5344CB8AC3E}">
        <p14:creationId xmlns:p14="http://schemas.microsoft.com/office/powerpoint/2010/main" val="134099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a:xfrm>
            <a:off x="452326" y="412906"/>
            <a:ext cx="11287347" cy="1013800"/>
          </a:xfrm>
        </p:spPr>
        <p:txBody>
          <a:bodyPr/>
          <a:lstStyle/>
          <a:p>
            <a:r>
              <a:rPr lang="en-US" dirty="0"/>
              <a:t>Executive Summary:  Next generation of physics at Morgan</a:t>
            </a:r>
          </a:p>
        </p:txBody>
      </p:sp>
      <p:sp>
        <p:nvSpPr>
          <p:cNvPr id="3" name="Content Placeholder 2">
            <a:extLst>
              <a:ext uri="{FF2B5EF4-FFF2-40B4-BE49-F238E27FC236}">
                <a16:creationId xmlns:a16="http://schemas.microsoft.com/office/drawing/2014/main" id="{8C055129-E01B-49F5-8C08-2FDAA5D49444}"/>
              </a:ext>
            </a:extLst>
          </p:cNvPr>
          <p:cNvSpPr>
            <a:spLocks noGrp="1"/>
          </p:cNvSpPr>
          <p:nvPr>
            <p:ph idx="1"/>
          </p:nvPr>
        </p:nvSpPr>
        <p:spPr>
          <a:xfrm>
            <a:off x="245290" y="1819011"/>
            <a:ext cx="11029615" cy="4951131"/>
          </a:xfrm>
        </p:spPr>
        <p:txBody>
          <a:bodyPr>
            <a:noAutofit/>
          </a:bodyPr>
          <a:lstStyle/>
          <a:p>
            <a:r>
              <a:rPr lang="en-US" sz="2400" b="1" dirty="0"/>
              <a:t>Vision 2029:  T.E.A.M.  Physics  </a:t>
            </a:r>
            <a:r>
              <a:rPr lang="en-US" sz="2400" dirty="0"/>
              <a:t>– Celebrating 75 years of Scholarship &amp; Service in Physics at Morgan State</a:t>
            </a:r>
          </a:p>
          <a:p>
            <a:r>
              <a:rPr lang="en-US" sz="2400" b="1" i="1" dirty="0"/>
              <a:t>T.E.A.M. </a:t>
            </a:r>
            <a:r>
              <a:rPr lang="en-US" sz="2400" dirty="0"/>
              <a:t> Physics  – </a:t>
            </a:r>
            <a:r>
              <a:rPr lang="en-US" sz="2400" b="1" u="sng" dirty="0"/>
              <a:t>T</a:t>
            </a:r>
            <a:r>
              <a:rPr lang="en-US" sz="2400" dirty="0"/>
              <a:t>eacher Education,  </a:t>
            </a:r>
            <a:r>
              <a:rPr lang="en-US" sz="2400" b="1" u="sng" dirty="0"/>
              <a:t>E</a:t>
            </a:r>
            <a:r>
              <a:rPr lang="en-US" sz="2400" dirty="0"/>
              <a:t>arth Science,  </a:t>
            </a:r>
            <a:r>
              <a:rPr lang="en-US" sz="2400" b="1" u="sng" dirty="0"/>
              <a:t>A</a:t>
            </a:r>
            <a:r>
              <a:rPr lang="en-US" sz="2400" dirty="0"/>
              <a:t>stronomy &amp; </a:t>
            </a:r>
            <a:r>
              <a:rPr lang="en-US" sz="2400" b="1" u="sng" dirty="0"/>
              <a:t>A</a:t>
            </a:r>
            <a:r>
              <a:rPr lang="en-US" sz="2400" dirty="0"/>
              <a:t>ccelerator Physics and </a:t>
            </a:r>
            <a:r>
              <a:rPr lang="en-US" sz="2400" b="1" u="sng" dirty="0"/>
              <a:t>M</a:t>
            </a:r>
            <a:r>
              <a:rPr lang="en-US" sz="2400" dirty="0"/>
              <a:t>aterials</a:t>
            </a:r>
          </a:p>
          <a:p>
            <a:r>
              <a:rPr lang="en-US" sz="2400" b="1" i="1" dirty="0"/>
              <a:t>MUSIC</a:t>
            </a:r>
            <a:r>
              <a:rPr lang="en-US" sz="2400" dirty="0"/>
              <a:t> model in Physics – </a:t>
            </a:r>
            <a:r>
              <a:rPr lang="en-US" sz="2400" dirty="0" err="1"/>
              <a:t>e</a:t>
            </a:r>
            <a:r>
              <a:rPr lang="en-US" sz="2400" b="1" i="1" u="sng" dirty="0" err="1"/>
              <a:t>M</a:t>
            </a:r>
            <a:r>
              <a:rPr lang="en-US" sz="2400" dirty="0" err="1"/>
              <a:t>powerment</a:t>
            </a:r>
            <a:r>
              <a:rPr lang="en-US" sz="2400" dirty="0"/>
              <a:t>, </a:t>
            </a:r>
            <a:r>
              <a:rPr lang="en-US" sz="2400" b="1" i="1" u="sng" dirty="0"/>
              <a:t>U</a:t>
            </a:r>
            <a:r>
              <a:rPr lang="en-US" sz="2400" dirty="0"/>
              <a:t>sefulness, </a:t>
            </a:r>
            <a:r>
              <a:rPr lang="en-US" sz="2400" b="1" i="1" u="sng" dirty="0"/>
              <a:t>S</a:t>
            </a:r>
            <a:r>
              <a:rPr lang="en-US" sz="2400" dirty="0"/>
              <a:t>uccess, </a:t>
            </a:r>
            <a:r>
              <a:rPr lang="en-US" sz="2400" b="1" i="1" u="sng" dirty="0"/>
              <a:t>I</a:t>
            </a:r>
            <a:r>
              <a:rPr lang="en-US" sz="2400" dirty="0"/>
              <a:t>nterest, and </a:t>
            </a:r>
            <a:r>
              <a:rPr lang="en-US" sz="2400" b="1" i="1" u="sng" dirty="0"/>
              <a:t>C</a:t>
            </a:r>
            <a:r>
              <a:rPr lang="en-US" sz="2400" dirty="0"/>
              <a:t>aring</a:t>
            </a:r>
          </a:p>
          <a:p>
            <a:r>
              <a:rPr lang="en-US" sz="2400" b="1" i="1" dirty="0"/>
              <a:t>NuMaSS</a:t>
            </a:r>
            <a:r>
              <a:rPr lang="en-US" sz="2400" dirty="0"/>
              <a:t> Center – Center for </a:t>
            </a:r>
            <a:r>
              <a:rPr lang="en-US" sz="2400" b="1" i="1" u="sng" dirty="0"/>
              <a:t>Nu</a:t>
            </a:r>
            <a:r>
              <a:rPr lang="en-US" sz="2400" dirty="0"/>
              <a:t>clear, </a:t>
            </a:r>
            <a:r>
              <a:rPr lang="en-US" sz="2400" b="1" i="1" u="sng" dirty="0"/>
              <a:t>M</a:t>
            </a:r>
            <a:r>
              <a:rPr lang="en-US" sz="2400" b="1" u="sng" dirty="0"/>
              <a:t>a</a:t>
            </a:r>
            <a:r>
              <a:rPr lang="en-US" sz="2400" dirty="0"/>
              <a:t>terials, and </a:t>
            </a:r>
            <a:r>
              <a:rPr lang="en-US" sz="2400" b="1" i="1" u="sng" dirty="0"/>
              <a:t>S</a:t>
            </a:r>
            <a:r>
              <a:rPr lang="en-US" sz="2400" dirty="0"/>
              <a:t>pace </a:t>
            </a:r>
            <a:r>
              <a:rPr lang="en-US" sz="2400" b="1" i="1" u="sng" dirty="0"/>
              <a:t>S</a:t>
            </a:r>
            <a:r>
              <a:rPr lang="en-US" sz="2400" dirty="0"/>
              <a:t>ciences</a:t>
            </a:r>
          </a:p>
          <a:p>
            <a:r>
              <a:rPr lang="en-US" sz="2400" b="1" i="1" dirty="0" err="1"/>
              <a:t>QuEST</a:t>
            </a:r>
            <a:r>
              <a:rPr lang="en-US" sz="2400" dirty="0"/>
              <a:t> Center – Center for </a:t>
            </a:r>
            <a:r>
              <a:rPr lang="en-US" sz="2400" b="1" i="1" u="sng" dirty="0"/>
              <a:t>Qu</a:t>
            </a:r>
            <a:r>
              <a:rPr lang="en-US" sz="2400" dirty="0"/>
              <a:t>antum </a:t>
            </a:r>
            <a:r>
              <a:rPr lang="en-US" sz="2400" b="1" i="1" u="sng" dirty="0"/>
              <a:t>E</a:t>
            </a:r>
            <a:r>
              <a:rPr lang="en-US" sz="2400" dirty="0"/>
              <a:t>ducation </a:t>
            </a:r>
            <a:r>
              <a:rPr lang="en-US" sz="2400" b="1" i="1" u="sng" dirty="0"/>
              <a:t>S</a:t>
            </a:r>
            <a:r>
              <a:rPr lang="en-US" sz="2400" dirty="0"/>
              <a:t>cience and </a:t>
            </a:r>
            <a:r>
              <a:rPr lang="en-US" sz="2400" b="1" i="1" u="sng" dirty="0"/>
              <a:t>T</a:t>
            </a:r>
            <a:r>
              <a:rPr lang="en-US" sz="2400" dirty="0"/>
              <a:t>echnology </a:t>
            </a:r>
          </a:p>
          <a:p>
            <a:r>
              <a:rPr lang="en-US" sz="2400" dirty="0"/>
              <a:t>Joint PhD program in Integrated Materials by Fall 2024</a:t>
            </a:r>
          </a:p>
          <a:p>
            <a:r>
              <a:rPr lang="en-US" sz="2400" dirty="0"/>
              <a:t>Focused TT faculty hires in Nuclear Physics to develop research program in Accelerator Physics</a:t>
            </a:r>
          </a:p>
        </p:txBody>
      </p:sp>
    </p:spTree>
    <p:extLst>
      <p:ext uri="{BB962C8B-B14F-4D97-AF65-F5344CB8AC3E}">
        <p14:creationId xmlns:p14="http://schemas.microsoft.com/office/powerpoint/2010/main" val="341431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1524000" y="2133600"/>
            <a:ext cx="5638800" cy="3276600"/>
          </a:xfrm>
        </p:spPr>
        <p:txBody>
          <a:bodyPr/>
          <a:lstStyle/>
          <a:p>
            <a:pPr algn="ctr" eaLnBrk="1" hangingPunct="1">
              <a:buFontTx/>
              <a:buNone/>
            </a:pPr>
            <a:r>
              <a:rPr lang="en-US" sz="5400" dirty="0">
                <a:solidFill>
                  <a:schemeClr val="tx1"/>
                </a:solidFill>
              </a:rPr>
              <a:t>Questions </a:t>
            </a:r>
          </a:p>
          <a:p>
            <a:pPr algn="ctr" eaLnBrk="1" hangingPunct="1">
              <a:buFontTx/>
              <a:buNone/>
            </a:pPr>
            <a:r>
              <a:rPr lang="en-US" sz="5400" dirty="0">
                <a:solidFill>
                  <a:schemeClr val="tx1"/>
                </a:solidFill>
              </a:rPr>
              <a:t>&amp;</a:t>
            </a:r>
          </a:p>
          <a:p>
            <a:pPr algn="ctr" eaLnBrk="1" hangingPunct="1">
              <a:buFontTx/>
              <a:buNone/>
            </a:pPr>
            <a:r>
              <a:rPr lang="en-US" sz="5400" dirty="0">
                <a:solidFill>
                  <a:schemeClr val="tx1"/>
                </a:solidFill>
              </a:rPr>
              <a:t>Answers ??!!</a:t>
            </a:r>
            <a:endParaRPr lang="en-US" sz="2600" dirty="0">
              <a:solidFill>
                <a:schemeClr val="tx1"/>
              </a:solidFill>
            </a:endParaRPr>
          </a:p>
        </p:txBody>
      </p:sp>
      <p:pic>
        <p:nvPicPr>
          <p:cNvPr id="3" name="Picture 3" descr="C:\Users\drrock\AppData\Local\Microsoft\Windows\Temporary Internet Files\Content.IE5\Z75USR0Z\reflect[1].png"/>
          <p:cNvPicPr>
            <a:picLocks noChangeAspect="1" noChangeArrowheads="1"/>
          </p:cNvPicPr>
          <p:nvPr/>
        </p:nvPicPr>
        <p:blipFill>
          <a:blip r:embed="rId3" cstate="print"/>
          <a:srcRect/>
          <a:stretch>
            <a:fillRect/>
          </a:stretch>
        </p:blipFill>
        <p:spPr bwMode="auto">
          <a:xfrm>
            <a:off x="7315200" y="3333750"/>
            <a:ext cx="2914650" cy="2381250"/>
          </a:xfrm>
          <a:prstGeom prst="rect">
            <a:avLst/>
          </a:prstGeom>
          <a:noFill/>
        </p:spPr>
      </p:pic>
      <p:pic>
        <p:nvPicPr>
          <p:cNvPr id="4" name="Picture 2" descr="C:\Users\drrock\AppData\Local\Microsoft\Windows\Temporary Internet Files\Content.IE5\ZCFQMBQM\tumblr_me9lwykX2G1ro8cu5o1_500[1].jpg"/>
          <p:cNvPicPr>
            <a:picLocks noChangeAspect="1" noChangeArrowheads="1"/>
          </p:cNvPicPr>
          <p:nvPr/>
        </p:nvPicPr>
        <p:blipFill>
          <a:blip r:embed="rId4" cstate="print"/>
          <a:srcRect/>
          <a:stretch>
            <a:fillRect/>
          </a:stretch>
        </p:blipFill>
        <p:spPr bwMode="auto">
          <a:xfrm>
            <a:off x="7543800" y="1504951"/>
            <a:ext cx="2819400" cy="1979877"/>
          </a:xfrm>
          <a:prstGeom prst="rect">
            <a:avLst/>
          </a:prstGeom>
          <a:noFill/>
        </p:spPr>
      </p:pic>
    </p:spTree>
    <p:extLst>
      <p:ext uri="{BB962C8B-B14F-4D97-AF65-F5344CB8AC3E}">
        <p14:creationId xmlns:p14="http://schemas.microsoft.com/office/powerpoint/2010/main" val="2484431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02789" y="1956856"/>
            <a:ext cx="2614220" cy="1569660"/>
          </a:xfrm>
          <a:prstGeom prst="rect">
            <a:avLst/>
          </a:prstGeom>
          <a:noFill/>
        </p:spPr>
        <p:txBody>
          <a:bodyPr wrap="square" rtlCol="0">
            <a:spAutoFit/>
          </a:bodyPr>
          <a:lstStyle/>
          <a:p>
            <a:r>
              <a:rPr lang="en-US" sz="2400" b="1" dirty="0">
                <a:solidFill>
                  <a:srgbClr val="FF0000"/>
                </a:solidFill>
              </a:rPr>
              <a:t>Goal: 1200-1500</a:t>
            </a:r>
          </a:p>
          <a:p>
            <a:endParaRPr lang="en-US" sz="2400" b="1" dirty="0">
              <a:solidFill>
                <a:srgbClr val="FF0000"/>
              </a:solidFill>
            </a:endParaRPr>
          </a:p>
          <a:p>
            <a:r>
              <a:rPr lang="en-US" sz="2400" b="1" dirty="0">
                <a:solidFill>
                  <a:srgbClr val="FF0000"/>
                </a:solidFill>
              </a:rPr>
              <a:t>Graduate 15 PhDs per year</a:t>
            </a:r>
          </a:p>
        </p:txBody>
      </p:sp>
      <p:sp>
        <p:nvSpPr>
          <p:cNvPr id="6" name="TextBox 5"/>
          <p:cNvSpPr txBox="1"/>
          <p:nvPr/>
        </p:nvSpPr>
        <p:spPr>
          <a:xfrm>
            <a:off x="9662542" y="3630513"/>
            <a:ext cx="2436352" cy="2308324"/>
          </a:xfrm>
          <a:prstGeom prst="rect">
            <a:avLst/>
          </a:prstGeom>
          <a:noFill/>
        </p:spPr>
        <p:txBody>
          <a:bodyPr wrap="square" rtlCol="0">
            <a:spAutoFit/>
          </a:bodyPr>
          <a:lstStyle/>
          <a:p>
            <a:r>
              <a:rPr lang="en-US" sz="2400" b="1" dirty="0">
                <a:solidFill>
                  <a:srgbClr val="7030A0"/>
                </a:solidFill>
              </a:rPr>
              <a:t>30% increase since 2015 while overall university enrollment remains flat</a:t>
            </a:r>
          </a:p>
        </p:txBody>
      </p:sp>
      <p:graphicFrame>
        <p:nvGraphicFramePr>
          <p:cNvPr id="7" name="Chart 6">
            <a:extLst>
              <a:ext uri="{FF2B5EF4-FFF2-40B4-BE49-F238E27FC236}">
                <a16:creationId xmlns:a16="http://schemas.microsoft.com/office/drawing/2014/main" id="{E523BF11-C2E5-42A0-A5C3-A0FD7B3A1DF2}"/>
              </a:ext>
            </a:extLst>
          </p:cNvPr>
          <p:cNvGraphicFramePr>
            <a:graphicFrameLocks/>
          </p:cNvGraphicFramePr>
          <p:nvPr>
            <p:extLst>
              <p:ext uri="{D42A27DB-BD31-4B8C-83A1-F6EECF244321}">
                <p14:modId xmlns:p14="http://schemas.microsoft.com/office/powerpoint/2010/main" val="3528012580"/>
              </p:ext>
            </p:extLst>
          </p:nvPr>
        </p:nvGraphicFramePr>
        <p:xfrm>
          <a:off x="242597" y="1956856"/>
          <a:ext cx="9069354" cy="477149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889F220B-EB11-4A9B-C922-396510176357}"/>
              </a:ext>
            </a:extLst>
          </p:cNvPr>
          <p:cNvSpPr txBox="1">
            <a:spLocks/>
          </p:cNvSpPr>
          <p:nvPr/>
        </p:nvSpPr>
        <p:spPr>
          <a:xfrm>
            <a:off x="452193" y="691596"/>
            <a:ext cx="11267055" cy="1058622"/>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cap="none" dirty="0">
                <a:solidFill>
                  <a:srgbClr val="FF0000"/>
                </a:solidFill>
              </a:rPr>
              <a:t>School of Computer, Mathematics &amp; Natural Sciences</a:t>
            </a:r>
          </a:p>
          <a:p>
            <a:pPr algn="ctr"/>
            <a:r>
              <a:rPr lang="en-US" sz="3600" cap="none" dirty="0">
                <a:solidFill>
                  <a:srgbClr val="FF0000"/>
                </a:solidFill>
              </a:rPr>
              <a:t>(SCMNS)</a:t>
            </a:r>
          </a:p>
        </p:txBody>
      </p:sp>
      <p:sp>
        <p:nvSpPr>
          <p:cNvPr id="4" name="Title 3"/>
          <p:cNvSpPr>
            <a:spLocks noGrp="1"/>
          </p:cNvSpPr>
          <p:nvPr>
            <p:ph type="title"/>
          </p:nvPr>
        </p:nvSpPr>
        <p:spPr>
          <a:xfrm>
            <a:off x="688176" y="1852859"/>
            <a:ext cx="7373474" cy="533631"/>
          </a:xfrm>
        </p:spPr>
        <p:txBody>
          <a:bodyPr>
            <a:normAutofit/>
          </a:bodyPr>
          <a:lstStyle/>
          <a:p>
            <a:pPr algn="ctr"/>
            <a:r>
              <a:rPr lang="en-US" dirty="0">
                <a:solidFill>
                  <a:srgbClr val="FF0000"/>
                </a:solidFill>
              </a:rPr>
              <a:t>SCMNS Enrollment (2015 – 2020)</a:t>
            </a:r>
          </a:p>
        </p:txBody>
      </p:sp>
    </p:spTree>
    <p:extLst>
      <p:ext uri="{BB962C8B-B14F-4D97-AF65-F5344CB8AC3E}">
        <p14:creationId xmlns:p14="http://schemas.microsoft.com/office/powerpoint/2010/main" val="104559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F7B3-4B24-48BA-861E-018649DD697C}"/>
              </a:ext>
            </a:extLst>
          </p:cNvPr>
          <p:cNvSpPr>
            <a:spLocks noGrp="1"/>
          </p:cNvSpPr>
          <p:nvPr>
            <p:ph type="title"/>
          </p:nvPr>
        </p:nvSpPr>
        <p:spPr>
          <a:xfrm>
            <a:off x="581192" y="394246"/>
            <a:ext cx="11029616" cy="1013800"/>
          </a:xfrm>
        </p:spPr>
        <p:txBody>
          <a:bodyPr/>
          <a:lstStyle/>
          <a:p>
            <a:pPr algn="ctr"/>
            <a:r>
              <a:rPr lang="en-US" dirty="0"/>
              <a:t>Vision 2029:  t. e. a. m.  physics</a:t>
            </a:r>
          </a:p>
        </p:txBody>
      </p:sp>
      <p:sp>
        <p:nvSpPr>
          <p:cNvPr id="3" name="Content Placeholder 2">
            <a:extLst>
              <a:ext uri="{FF2B5EF4-FFF2-40B4-BE49-F238E27FC236}">
                <a16:creationId xmlns:a16="http://schemas.microsoft.com/office/drawing/2014/main" id="{8C055129-E01B-49F5-8C08-2FDAA5D49444}"/>
              </a:ext>
            </a:extLst>
          </p:cNvPr>
          <p:cNvSpPr>
            <a:spLocks noGrp="1"/>
          </p:cNvSpPr>
          <p:nvPr>
            <p:ph idx="1"/>
          </p:nvPr>
        </p:nvSpPr>
        <p:spPr>
          <a:xfrm>
            <a:off x="157065" y="1575871"/>
            <a:ext cx="11877869" cy="4887883"/>
          </a:xfrm>
        </p:spPr>
        <p:txBody>
          <a:bodyPr>
            <a:noAutofit/>
          </a:bodyPr>
          <a:lstStyle/>
          <a:p>
            <a:r>
              <a:rPr lang="en-US" sz="2400" b="1" dirty="0"/>
              <a:t>Theme </a:t>
            </a:r>
            <a:r>
              <a:rPr lang="en-US" sz="2400" dirty="0"/>
              <a:t>– Celebrating 75 years of </a:t>
            </a:r>
            <a:r>
              <a:rPr lang="en-US" sz="2400" u="sng" dirty="0"/>
              <a:t>Scholarship</a:t>
            </a:r>
            <a:r>
              <a:rPr lang="en-US" sz="2400" dirty="0"/>
              <a:t> &amp; </a:t>
            </a:r>
            <a:r>
              <a:rPr lang="en-US" sz="2400" u="sng" dirty="0"/>
              <a:t>Service</a:t>
            </a:r>
            <a:r>
              <a:rPr lang="en-US" sz="2400" dirty="0"/>
              <a:t> in Physics at Morgan State</a:t>
            </a:r>
          </a:p>
          <a:p>
            <a:r>
              <a:rPr lang="en-US" sz="2400" b="1" dirty="0"/>
              <a:t>Focus </a:t>
            </a:r>
            <a:r>
              <a:rPr lang="en-US" sz="2400" dirty="0"/>
              <a:t>– The High Five: Recruitment, Retention, Research, Remodel and Removal</a:t>
            </a:r>
          </a:p>
          <a:p>
            <a:pPr marL="0" indent="0">
              <a:buNone/>
            </a:pPr>
            <a:endParaRPr lang="en-US" sz="2400" dirty="0"/>
          </a:p>
          <a:p>
            <a:r>
              <a:rPr lang="en-US" sz="2400" b="1" i="1" dirty="0"/>
              <a:t>T.E.A.M. </a:t>
            </a:r>
            <a:r>
              <a:rPr lang="en-US" sz="2400" dirty="0"/>
              <a:t> Physics  – The Scholarship</a:t>
            </a:r>
          </a:p>
          <a:p>
            <a:pPr lvl="1"/>
            <a:r>
              <a:rPr lang="en-US" sz="2400" u="sng" dirty="0"/>
              <a:t>T</a:t>
            </a:r>
            <a:r>
              <a:rPr lang="en-US" sz="2400" dirty="0"/>
              <a:t>eacher Education,  </a:t>
            </a:r>
            <a:r>
              <a:rPr lang="en-US" sz="2400" u="sng" dirty="0"/>
              <a:t>E</a:t>
            </a:r>
            <a:r>
              <a:rPr lang="en-US" sz="2400" dirty="0"/>
              <a:t>arth Science,  </a:t>
            </a:r>
            <a:r>
              <a:rPr lang="en-US" sz="2400" u="sng" dirty="0"/>
              <a:t>A</a:t>
            </a:r>
            <a:r>
              <a:rPr lang="en-US" sz="2400" dirty="0"/>
              <a:t>stronomy &amp; </a:t>
            </a:r>
            <a:r>
              <a:rPr lang="en-US" sz="2400" u="sng" dirty="0"/>
              <a:t>A</a:t>
            </a:r>
            <a:r>
              <a:rPr lang="en-US" sz="2400" dirty="0"/>
              <a:t>ccelerator Physics and </a:t>
            </a:r>
            <a:r>
              <a:rPr lang="en-US" sz="2400" u="sng" dirty="0"/>
              <a:t>M</a:t>
            </a:r>
            <a:r>
              <a:rPr lang="en-US" sz="2400" dirty="0"/>
              <a:t>aterials</a:t>
            </a:r>
          </a:p>
          <a:p>
            <a:pPr lvl="1"/>
            <a:endParaRPr lang="en-US" sz="2400" dirty="0"/>
          </a:p>
          <a:p>
            <a:r>
              <a:rPr lang="en-US" sz="2400" b="1" i="1" dirty="0"/>
              <a:t>T.E.A.M. </a:t>
            </a:r>
            <a:r>
              <a:rPr lang="en-US" sz="2400" dirty="0"/>
              <a:t> Physics  – The Service</a:t>
            </a:r>
          </a:p>
          <a:p>
            <a:pPr lvl="1"/>
            <a:r>
              <a:rPr lang="en-US" sz="2400" u="sng" dirty="0"/>
              <a:t>T</a:t>
            </a:r>
            <a:r>
              <a:rPr lang="en-US" sz="2400" dirty="0"/>
              <a:t>eaching &amp; </a:t>
            </a:r>
            <a:r>
              <a:rPr lang="en-US" sz="2400" u="sng" dirty="0"/>
              <a:t>T</a:t>
            </a:r>
            <a:r>
              <a:rPr lang="en-US" sz="2400" dirty="0"/>
              <a:t>raining,  </a:t>
            </a:r>
            <a:r>
              <a:rPr lang="en-US" sz="2400" u="sng" dirty="0"/>
              <a:t>E</a:t>
            </a:r>
            <a:r>
              <a:rPr lang="en-US" sz="2400" dirty="0"/>
              <a:t>thical Leadership,  </a:t>
            </a:r>
            <a:r>
              <a:rPr lang="en-US" sz="2400" u="sng" dirty="0"/>
              <a:t>A</a:t>
            </a:r>
            <a:r>
              <a:rPr lang="en-US" sz="2400" dirty="0"/>
              <a:t>lliances &amp; </a:t>
            </a:r>
            <a:r>
              <a:rPr lang="en-US" sz="2400" u="sng" dirty="0"/>
              <a:t>A</a:t>
            </a:r>
            <a:r>
              <a:rPr lang="en-US" sz="2400" dirty="0"/>
              <a:t>lumni, and </a:t>
            </a:r>
            <a:r>
              <a:rPr lang="en-US" sz="2400" u="sng" dirty="0"/>
              <a:t>M</a:t>
            </a:r>
            <a:r>
              <a:rPr lang="en-US" sz="2400" dirty="0"/>
              <a:t>onetary &amp; </a:t>
            </a:r>
            <a:r>
              <a:rPr lang="en-US" sz="2400" u="sng" dirty="0"/>
              <a:t>M</a:t>
            </a:r>
            <a:r>
              <a:rPr lang="en-US" sz="2400" dirty="0"/>
              <a:t>anagement</a:t>
            </a:r>
          </a:p>
        </p:txBody>
      </p:sp>
    </p:spTree>
    <p:extLst>
      <p:ext uri="{BB962C8B-B14F-4D97-AF65-F5344CB8AC3E}">
        <p14:creationId xmlns:p14="http://schemas.microsoft.com/office/powerpoint/2010/main" val="307443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719091" y="662127"/>
            <a:ext cx="10626571" cy="609600"/>
          </a:xfrm>
        </p:spPr>
        <p:txBody>
          <a:bodyPr>
            <a:noAutofit/>
          </a:bodyPr>
          <a:lstStyle/>
          <a:p>
            <a:pPr algn="ctr" eaLnBrk="1" hangingPunct="1"/>
            <a:r>
              <a:rPr lang="en-US" sz="4000" dirty="0">
                <a:solidFill>
                  <a:schemeClr val="tx1"/>
                </a:solidFill>
                <a:latin typeface="Calibri" pitchFamily="34" charset="0"/>
              </a:rPr>
              <a:t>MSU Physics: We C.A.R.E. Approach</a:t>
            </a:r>
          </a:p>
        </p:txBody>
      </p:sp>
      <p:sp>
        <p:nvSpPr>
          <p:cNvPr id="74755" name="Rectangle 3"/>
          <p:cNvSpPr>
            <a:spLocks noGrp="1" noChangeArrowheads="1"/>
          </p:cNvSpPr>
          <p:nvPr>
            <p:ph type="body" idx="4294967295"/>
          </p:nvPr>
        </p:nvSpPr>
        <p:spPr>
          <a:xfrm>
            <a:off x="850776" y="1342747"/>
            <a:ext cx="9376299" cy="5257800"/>
          </a:xfrm>
        </p:spPr>
        <p:txBody>
          <a:bodyPr>
            <a:normAutofit fontScale="92500" lnSpcReduction="10000"/>
          </a:bodyPr>
          <a:lstStyle/>
          <a:p>
            <a:pPr eaLnBrk="1" hangingPunct="1">
              <a:lnSpc>
                <a:spcPct val="90000"/>
              </a:lnSpc>
            </a:pPr>
            <a:r>
              <a:rPr lang="en-US" sz="3600" u="sng" dirty="0">
                <a:solidFill>
                  <a:schemeClr val="tx1"/>
                </a:solidFill>
                <a:latin typeface="Calibri" pitchFamily="34" charset="0"/>
              </a:rPr>
              <a:t>C</a:t>
            </a:r>
            <a:r>
              <a:rPr lang="en-US" sz="2600" dirty="0">
                <a:solidFill>
                  <a:schemeClr val="tx1"/>
                </a:solidFill>
                <a:latin typeface="Calibri" pitchFamily="34" charset="0"/>
              </a:rPr>
              <a:t>urriculum</a:t>
            </a:r>
            <a:r>
              <a:rPr lang="en-US" sz="2800" dirty="0">
                <a:solidFill>
                  <a:schemeClr val="tx1"/>
                </a:solidFill>
                <a:latin typeface="Calibri" pitchFamily="34" charset="0"/>
              </a:rPr>
              <a:t> </a:t>
            </a:r>
          </a:p>
          <a:p>
            <a:pPr lvl="1" eaLnBrk="1" hangingPunct="1">
              <a:lnSpc>
                <a:spcPct val="90000"/>
              </a:lnSpc>
            </a:pPr>
            <a:r>
              <a:rPr lang="en-US" sz="2400" dirty="0">
                <a:solidFill>
                  <a:schemeClr val="tx1"/>
                </a:solidFill>
                <a:latin typeface="Calibri" pitchFamily="34" charset="0"/>
              </a:rPr>
              <a:t>Fixed &amp; Flexible course availability based on student input</a:t>
            </a:r>
          </a:p>
          <a:p>
            <a:pPr lvl="1" eaLnBrk="1" hangingPunct="1">
              <a:lnSpc>
                <a:spcPct val="90000"/>
              </a:lnSpc>
            </a:pPr>
            <a:r>
              <a:rPr lang="en-US" sz="2400" dirty="0">
                <a:solidFill>
                  <a:schemeClr val="tx1"/>
                </a:solidFill>
                <a:latin typeface="Calibri" pitchFamily="34" charset="0"/>
              </a:rPr>
              <a:t>Refresh physics major to reflect viable &amp; known career paths</a:t>
            </a:r>
            <a:endParaRPr lang="en-US" dirty="0">
              <a:solidFill>
                <a:schemeClr val="tx1"/>
              </a:solidFill>
              <a:latin typeface="Calibri" pitchFamily="34" charset="0"/>
            </a:endParaRPr>
          </a:p>
          <a:p>
            <a:pPr eaLnBrk="1" hangingPunct="1">
              <a:lnSpc>
                <a:spcPct val="90000"/>
              </a:lnSpc>
            </a:pPr>
            <a:r>
              <a:rPr lang="en-US" sz="3600" u="sng" dirty="0">
                <a:solidFill>
                  <a:schemeClr val="tx1"/>
                </a:solidFill>
                <a:latin typeface="Calibri" pitchFamily="34" charset="0"/>
              </a:rPr>
              <a:t>A</a:t>
            </a:r>
            <a:r>
              <a:rPr lang="en-US" sz="2600" dirty="0">
                <a:solidFill>
                  <a:schemeClr val="tx1"/>
                </a:solidFill>
                <a:latin typeface="Calibri" pitchFamily="34" charset="0"/>
              </a:rPr>
              <a:t>dvisement</a:t>
            </a:r>
            <a:r>
              <a:rPr lang="en-US" sz="2800" dirty="0">
                <a:solidFill>
                  <a:schemeClr val="tx1"/>
                </a:solidFill>
                <a:latin typeface="Calibri" pitchFamily="34" charset="0"/>
              </a:rPr>
              <a:t> </a:t>
            </a:r>
          </a:p>
          <a:p>
            <a:pPr lvl="1" eaLnBrk="1" hangingPunct="1">
              <a:lnSpc>
                <a:spcPct val="90000"/>
              </a:lnSpc>
            </a:pPr>
            <a:r>
              <a:rPr lang="en-US" sz="2400" dirty="0">
                <a:solidFill>
                  <a:schemeClr val="tx1"/>
                </a:solidFill>
                <a:latin typeface="Calibri" pitchFamily="34" charset="0"/>
              </a:rPr>
              <a:t>Career mentoring (academic, life skills, pipeline guidance, etc.)</a:t>
            </a:r>
          </a:p>
          <a:p>
            <a:pPr eaLnBrk="1" hangingPunct="1">
              <a:lnSpc>
                <a:spcPct val="90000"/>
              </a:lnSpc>
            </a:pPr>
            <a:r>
              <a:rPr lang="en-US" sz="3600" u="sng" dirty="0">
                <a:solidFill>
                  <a:schemeClr val="tx1"/>
                </a:solidFill>
                <a:latin typeface="Calibri" pitchFamily="34" charset="0"/>
              </a:rPr>
              <a:t>R</a:t>
            </a:r>
            <a:r>
              <a:rPr lang="en-US" sz="2600" dirty="0">
                <a:solidFill>
                  <a:schemeClr val="tx1"/>
                </a:solidFill>
                <a:latin typeface="Calibri" pitchFamily="34" charset="0"/>
              </a:rPr>
              <a:t>ecruitment / </a:t>
            </a:r>
            <a:r>
              <a:rPr lang="en-US" sz="3600" u="sng" dirty="0">
                <a:solidFill>
                  <a:schemeClr val="tx1"/>
                </a:solidFill>
                <a:latin typeface="Calibri" pitchFamily="34" charset="0"/>
              </a:rPr>
              <a:t>R</a:t>
            </a:r>
            <a:r>
              <a:rPr lang="en-US" sz="2600" dirty="0">
                <a:solidFill>
                  <a:schemeClr val="tx1"/>
                </a:solidFill>
                <a:latin typeface="Calibri" pitchFamily="34" charset="0"/>
              </a:rPr>
              <a:t>etention</a:t>
            </a:r>
            <a:r>
              <a:rPr lang="en-US" sz="2800" dirty="0">
                <a:solidFill>
                  <a:schemeClr val="tx1"/>
                </a:solidFill>
                <a:latin typeface="Calibri" pitchFamily="34" charset="0"/>
              </a:rPr>
              <a:t> / </a:t>
            </a:r>
            <a:r>
              <a:rPr lang="en-US" sz="3600" u="sng" dirty="0">
                <a:solidFill>
                  <a:schemeClr val="tx1"/>
                </a:solidFill>
                <a:latin typeface="Calibri" pitchFamily="34" charset="0"/>
              </a:rPr>
              <a:t>R</a:t>
            </a:r>
            <a:r>
              <a:rPr lang="en-US" sz="2600" dirty="0">
                <a:solidFill>
                  <a:schemeClr val="tx1"/>
                </a:solidFill>
                <a:latin typeface="Calibri" pitchFamily="34" charset="0"/>
              </a:rPr>
              <a:t>esearch</a:t>
            </a:r>
          </a:p>
          <a:p>
            <a:pPr lvl="1" eaLnBrk="1" hangingPunct="1">
              <a:lnSpc>
                <a:spcPct val="90000"/>
              </a:lnSpc>
            </a:pPr>
            <a:r>
              <a:rPr lang="en-US" sz="2400" dirty="0">
                <a:solidFill>
                  <a:schemeClr val="tx1"/>
                </a:solidFill>
                <a:latin typeface="Calibri" pitchFamily="34" charset="0"/>
              </a:rPr>
              <a:t>Pre-collegiate summer programs / Faculty high school visits</a:t>
            </a:r>
          </a:p>
          <a:p>
            <a:pPr lvl="1" eaLnBrk="1" hangingPunct="1">
              <a:lnSpc>
                <a:spcPct val="90000"/>
              </a:lnSpc>
            </a:pPr>
            <a:r>
              <a:rPr lang="en-US" sz="2400" dirty="0">
                <a:solidFill>
                  <a:schemeClr val="tx1"/>
                </a:solidFill>
                <a:latin typeface="Calibri" pitchFamily="34" charset="0"/>
              </a:rPr>
              <a:t>Saturday Academy / Summer Placements (REUs, Interns, etc.)</a:t>
            </a:r>
            <a:endParaRPr lang="en-US" dirty="0">
              <a:solidFill>
                <a:schemeClr val="tx1"/>
              </a:solidFill>
              <a:latin typeface="Calibri" pitchFamily="34" charset="0"/>
            </a:endParaRPr>
          </a:p>
          <a:p>
            <a:pPr eaLnBrk="1" hangingPunct="1">
              <a:lnSpc>
                <a:spcPct val="90000"/>
              </a:lnSpc>
            </a:pPr>
            <a:r>
              <a:rPr lang="en-US" sz="3600" u="sng" dirty="0">
                <a:solidFill>
                  <a:schemeClr val="tx1"/>
                </a:solidFill>
                <a:latin typeface="Calibri" pitchFamily="34" charset="0"/>
              </a:rPr>
              <a:t>E</a:t>
            </a:r>
            <a:r>
              <a:rPr lang="en-US" sz="2600" dirty="0">
                <a:solidFill>
                  <a:schemeClr val="tx1"/>
                </a:solidFill>
                <a:latin typeface="Calibri" pitchFamily="34" charset="0"/>
              </a:rPr>
              <a:t>xtras</a:t>
            </a:r>
            <a:r>
              <a:rPr lang="en-US" sz="2800" dirty="0">
                <a:solidFill>
                  <a:schemeClr val="tx1"/>
                </a:solidFill>
                <a:latin typeface="Calibri" pitchFamily="34" charset="0"/>
              </a:rPr>
              <a:t> </a:t>
            </a:r>
          </a:p>
          <a:p>
            <a:pPr lvl="1" eaLnBrk="1" hangingPunct="1">
              <a:lnSpc>
                <a:spcPct val="90000"/>
              </a:lnSpc>
            </a:pPr>
            <a:r>
              <a:rPr lang="en-US" sz="2400" dirty="0">
                <a:solidFill>
                  <a:schemeClr val="tx1"/>
                </a:solidFill>
                <a:latin typeface="Calibri" pitchFamily="34" charset="0"/>
              </a:rPr>
              <a:t>Graduate School Tours / Special Speakers</a:t>
            </a:r>
          </a:p>
          <a:p>
            <a:pPr lvl="1" eaLnBrk="1" hangingPunct="1">
              <a:lnSpc>
                <a:spcPct val="90000"/>
              </a:lnSpc>
            </a:pPr>
            <a:r>
              <a:rPr lang="en-US" sz="2400" dirty="0">
                <a:solidFill>
                  <a:schemeClr val="tx1"/>
                </a:solidFill>
                <a:latin typeface="Calibri" pitchFamily="34" charset="0"/>
              </a:rPr>
              <a:t>Town Hall meetings by SPS / Scientific leadership &amp; citizenship</a:t>
            </a:r>
            <a:endParaRPr lang="en-US" dirty="0">
              <a:solidFill>
                <a:schemeClr val="tx1"/>
              </a:solidFill>
              <a:latin typeface="Calibri" pitchFamily="34" charset="0"/>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1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4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4755">
                                            <p:txEl>
                                              <p:pRg st="3" end="3"/>
                                            </p:txEl>
                                          </p:spTgt>
                                        </p:tgtEl>
                                        <p:attrNameLst>
                                          <p:attrName>style.visibility</p:attrName>
                                        </p:attrNameLst>
                                      </p:cBhvr>
                                      <p:to>
                                        <p:strVal val="visible"/>
                                      </p:to>
                                    </p:set>
                                    <p:anim calcmode="lin" valueType="num">
                                      <p:cBhvr additive="base">
                                        <p:cTn id="13" dur="1000" fill="hold"/>
                                        <p:tgtEl>
                                          <p:spTgt spid="74755">
                                            <p:txEl>
                                              <p:pRg st="3" end="3"/>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747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4755">
                                            <p:txEl>
                                              <p:pRg st="5" end="5"/>
                                            </p:txEl>
                                          </p:spTgt>
                                        </p:tgtEl>
                                        <p:attrNameLst>
                                          <p:attrName>style.visibility</p:attrName>
                                        </p:attrNameLst>
                                      </p:cBhvr>
                                      <p:to>
                                        <p:strVal val="visible"/>
                                      </p:to>
                                    </p:set>
                                    <p:anim calcmode="lin" valueType="num">
                                      <p:cBhvr additive="base">
                                        <p:cTn id="19" dur="1000" fill="hold"/>
                                        <p:tgtEl>
                                          <p:spTgt spid="74755">
                                            <p:txEl>
                                              <p:pRg st="5" end="5"/>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747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5">
                                            <p:txEl>
                                              <p:pRg st="8" end="8"/>
                                            </p:txEl>
                                          </p:spTgt>
                                        </p:tgtEl>
                                        <p:attrNameLst>
                                          <p:attrName>style.visibility</p:attrName>
                                        </p:attrNameLst>
                                      </p:cBhvr>
                                      <p:to>
                                        <p:strVal val="visible"/>
                                      </p:to>
                                    </p:set>
                                    <p:anim calcmode="lin" valueType="num">
                                      <p:cBhvr additive="base">
                                        <p:cTn id="25" dur="1000" fill="hold"/>
                                        <p:tgtEl>
                                          <p:spTgt spid="74755">
                                            <p:txEl>
                                              <p:pRg st="8" end="8"/>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7475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4755">
                                            <p:txEl>
                                              <p:pRg st="1" end="1"/>
                                            </p:txEl>
                                          </p:spTgt>
                                        </p:tgtEl>
                                        <p:attrNameLst>
                                          <p:attrName>style.visibility</p:attrName>
                                        </p:attrNameLst>
                                      </p:cBhvr>
                                      <p:to>
                                        <p:strVal val="visible"/>
                                      </p:to>
                                    </p:set>
                                    <p:animEffect transition="in" filter="fade">
                                      <p:cBhvr>
                                        <p:cTn id="31" dur="1000"/>
                                        <p:tgtEl>
                                          <p:spTgt spid="74755">
                                            <p:txEl>
                                              <p:pRg st="1" end="1"/>
                                            </p:txEl>
                                          </p:spTgt>
                                        </p:tgtEl>
                                      </p:cBhvr>
                                    </p:animEffect>
                                    <p:anim calcmode="lin" valueType="num">
                                      <p:cBhvr>
                                        <p:cTn id="32" dur="1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4755">
                                            <p:txEl>
                                              <p:pRg st="1" end="1"/>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475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74755">
                                            <p:txEl>
                                              <p:pRg st="2" end="2"/>
                                            </p:txEl>
                                          </p:spTgt>
                                        </p:tgtEl>
                                        <p:attrNameLst>
                                          <p:attrName>style.visibility</p:attrName>
                                        </p:attrNameLst>
                                      </p:cBhvr>
                                      <p:to>
                                        <p:strVal val="visible"/>
                                      </p:to>
                                    </p:set>
                                    <p:animEffect transition="in" filter="fade">
                                      <p:cBhvr>
                                        <p:cTn id="39" dur="1000"/>
                                        <p:tgtEl>
                                          <p:spTgt spid="74755">
                                            <p:txEl>
                                              <p:pRg st="2" end="2"/>
                                            </p:txEl>
                                          </p:spTgt>
                                        </p:tgtEl>
                                      </p:cBhvr>
                                    </p:animEffect>
                                    <p:anim calcmode="lin" valueType="num">
                                      <p:cBhvr>
                                        <p:cTn id="40" dur="1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74755">
                                            <p:txEl>
                                              <p:pRg st="2" end="2"/>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475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74755">
                                            <p:txEl>
                                              <p:pRg st="4" end="4"/>
                                            </p:txEl>
                                          </p:spTgt>
                                        </p:tgtEl>
                                        <p:attrNameLst>
                                          <p:attrName>style.visibility</p:attrName>
                                        </p:attrNameLst>
                                      </p:cBhvr>
                                      <p:to>
                                        <p:strVal val="visible"/>
                                      </p:to>
                                    </p:set>
                                    <p:animEffect transition="in" filter="fade">
                                      <p:cBhvr>
                                        <p:cTn id="47" dur="1000"/>
                                        <p:tgtEl>
                                          <p:spTgt spid="74755">
                                            <p:txEl>
                                              <p:pRg st="4" end="4"/>
                                            </p:txEl>
                                          </p:spTgt>
                                        </p:tgtEl>
                                      </p:cBhvr>
                                    </p:animEffect>
                                    <p:anim calcmode="lin" valueType="num">
                                      <p:cBhvr>
                                        <p:cTn id="48" dur="10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74755">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475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74755">
                                            <p:txEl>
                                              <p:pRg st="6" end="6"/>
                                            </p:txEl>
                                          </p:spTgt>
                                        </p:tgtEl>
                                        <p:attrNameLst>
                                          <p:attrName>style.visibility</p:attrName>
                                        </p:attrNameLst>
                                      </p:cBhvr>
                                      <p:to>
                                        <p:strVal val="visible"/>
                                      </p:to>
                                    </p:set>
                                    <p:animEffect transition="in" filter="fade">
                                      <p:cBhvr>
                                        <p:cTn id="55" dur="1000"/>
                                        <p:tgtEl>
                                          <p:spTgt spid="74755">
                                            <p:txEl>
                                              <p:pRg st="6" end="6"/>
                                            </p:txEl>
                                          </p:spTgt>
                                        </p:tgtEl>
                                      </p:cBhvr>
                                    </p:animEffect>
                                    <p:anim calcmode="lin" valueType="num">
                                      <p:cBhvr>
                                        <p:cTn id="56" dur="1000" fill="hold"/>
                                        <p:tgtEl>
                                          <p:spTgt spid="74755">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74755">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7475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74755">
                                            <p:txEl>
                                              <p:pRg st="7" end="7"/>
                                            </p:txEl>
                                          </p:spTgt>
                                        </p:tgtEl>
                                        <p:attrNameLst>
                                          <p:attrName>style.visibility</p:attrName>
                                        </p:attrNameLst>
                                      </p:cBhvr>
                                      <p:to>
                                        <p:strVal val="visible"/>
                                      </p:to>
                                    </p:set>
                                    <p:animEffect transition="in" filter="fade">
                                      <p:cBhvr>
                                        <p:cTn id="63" dur="1000"/>
                                        <p:tgtEl>
                                          <p:spTgt spid="74755">
                                            <p:txEl>
                                              <p:pRg st="7" end="7"/>
                                            </p:txEl>
                                          </p:spTgt>
                                        </p:tgtEl>
                                      </p:cBhvr>
                                    </p:animEffect>
                                    <p:anim calcmode="lin" valueType="num">
                                      <p:cBhvr>
                                        <p:cTn id="64" dur="1000" fill="hold"/>
                                        <p:tgtEl>
                                          <p:spTgt spid="74755">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74755">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74755">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74755">
                                            <p:txEl>
                                              <p:pRg st="9" end="9"/>
                                            </p:txEl>
                                          </p:spTgt>
                                        </p:tgtEl>
                                        <p:attrNameLst>
                                          <p:attrName>style.visibility</p:attrName>
                                        </p:attrNameLst>
                                      </p:cBhvr>
                                      <p:to>
                                        <p:strVal val="visible"/>
                                      </p:to>
                                    </p:set>
                                    <p:animEffect transition="in" filter="fade">
                                      <p:cBhvr>
                                        <p:cTn id="71" dur="1000"/>
                                        <p:tgtEl>
                                          <p:spTgt spid="74755">
                                            <p:txEl>
                                              <p:pRg st="9" end="9"/>
                                            </p:txEl>
                                          </p:spTgt>
                                        </p:tgtEl>
                                      </p:cBhvr>
                                    </p:animEffect>
                                    <p:anim calcmode="lin" valueType="num">
                                      <p:cBhvr>
                                        <p:cTn id="72" dur="1000" fill="hold"/>
                                        <p:tgtEl>
                                          <p:spTgt spid="74755">
                                            <p:txEl>
                                              <p:pRg st="9" end="9"/>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74755">
                                            <p:txEl>
                                              <p:pRg st="9" end="9"/>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74755">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nodeType="clickEffect">
                                  <p:stCondLst>
                                    <p:cond delay="0"/>
                                  </p:stCondLst>
                                  <p:childTnLst>
                                    <p:set>
                                      <p:cBhvr>
                                        <p:cTn id="78" dur="1" fill="hold">
                                          <p:stCondLst>
                                            <p:cond delay="0"/>
                                          </p:stCondLst>
                                        </p:cTn>
                                        <p:tgtEl>
                                          <p:spTgt spid="74755">
                                            <p:txEl>
                                              <p:pRg st="10" end="10"/>
                                            </p:txEl>
                                          </p:spTgt>
                                        </p:tgtEl>
                                        <p:attrNameLst>
                                          <p:attrName>style.visibility</p:attrName>
                                        </p:attrNameLst>
                                      </p:cBhvr>
                                      <p:to>
                                        <p:strVal val="visible"/>
                                      </p:to>
                                    </p:set>
                                    <p:animEffect transition="in" filter="fade">
                                      <p:cBhvr>
                                        <p:cTn id="79" dur="1000"/>
                                        <p:tgtEl>
                                          <p:spTgt spid="74755">
                                            <p:txEl>
                                              <p:pRg st="10" end="10"/>
                                            </p:txEl>
                                          </p:spTgt>
                                        </p:tgtEl>
                                      </p:cBhvr>
                                    </p:animEffect>
                                    <p:anim calcmode="lin" valueType="num">
                                      <p:cBhvr>
                                        <p:cTn id="80" dur="1000" fill="hold"/>
                                        <p:tgtEl>
                                          <p:spTgt spid="74755">
                                            <p:txEl>
                                              <p:pRg st="10" end="10"/>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74755">
                                            <p:txEl>
                                              <p:pRg st="10" end="10"/>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74755">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674968" y="1981199"/>
            <a:ext cx="3020349" cy="4570415"/>
            <a:chOff x="152400" y="2362200"/>
            <a:chExt cx="2209800" cy="3630682"/>
          </a:xfrm>
        </p:grpSpPr>
        <p:sp>
          <p:nvSpPr>
            <p:cNvPr id="14" name="Rectangle 13"/>
            <p:cNvSpPr/>
            <p:nvPr/>
          </p:nvSpPr>
          <p:spPr>
            <a:xfrm>
              <a:off x="152400" y="2362200"/>
              <a:ext cx="2209800" cy="35814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5" name="TextBox 14"/>
            <p:cNvSpPr txBox="1"/>
            <p:nvPr/>
          </p:nvSpPr>
          <p:spPr>
            <a:xfrm>
              <a:off x="152400" y="2743200"/>
              <a:ext cx="2209800" cy="3249682"/>
            </a:xfrm>
            <a:prstGeom prst="rect">
              <a:avLst/>
            </a:prstGeom>
            <a:noFill/>
          </p:spPr>
          <p:txBody>
            <a:bodyPr wrap="square" rtlCol="0">
              <a:spAutoFit/>
            </a:bodyPr>
            <a:lstStyle/>
            <a:p>
              <a:pPr algn="ctr"/>
              <a:r>
                <a:rPr lang="en-TT" sz="2000" b="1" u="sng" dirty="0">
                  <a:latin typeface="+mj-lt"/>
                </a:rPr>
                <a:t>PHYSICS CORE</a:t>
              </a:r>
            </a:p>
            <a:p>
              <a:pPr marL="342900" indent="-342900">
                <a:lnSpc>
                  <a:spcPct val="150000"/>
                </a:lnSpc>
                <a:buFont typeface="+mj-lt"/>
                <a:buAutoNum type="arabicPeriod"/>
              </a:pPr>
              <a:r>
                <a:rPr lang="en-TT" dirty="0">
                  <a:latin typeface="+mj-lt"/>
                </a:rPr>
                <a:t>Math Physics I &amp; II</a:t>
              </a:r>
            </a:p>
            <a:p>
              <a:pPr marL="342900" indent="-342900">
                <a:lnSpc>
                  <a:spcPct val="150000"/>
                </a:lnSpc>
                <a:buFont typeface="+mj-lt"/>
                <a:buAutoNum type="arabicPeriod"/>
              </a:pPr>
              <a:r>
                <a:rPr lang="en-TT" dirty="0">
                  <a:latin typeface="+mj-lt"/>
                </a:rPr>
                <a:t>Analytical Mechanics I &amp; II</a:t>
              </a:r>
            </a:p>
            <a:p>
              <a:pPr marL="342900" indent="-342900">
                <a:lnSpc>
                  <a:spcPct val="150000"/>
                </a:lnSpc>
                <a:buFont typeface="+mj-lt"/>
                <a:buAutoNum type="arabicPeriod"/>
              </a:pPr>
              <a:r>
                <a:rPr lang="en-TT" dirty="0">
                  <a:latin typeface="+mj-lt"/>
                </a:rPr>
                <a:t>Electricity &amp; Mag. I &amp; II</a:t>
              </a:r>
            </a:p>
            <a:p>
              <a:pPr marL="342900" indent="-342900">
                <a:lnSpc>
                  <a:spcPct val="150000"/>
                </a:lnSpc>
                <a:buFont typeface="+mj-lt"/>
                <a:buAutoNum type="arabicPeriod"/>
              </a:pPr>
              <a:r>
                <a:rPr lang="en-TT" dirty="0">
                  <a:latin typeface="+mj-lt"/>
                </a:rPr>
                <a:t>Quantum Mech. I</a:t>
              </a:r>
            </a:p>
            <a:p>
              <a:pPr marL="342900" indent="-342900">
                <a:lnSpc>
                  <a:spcPct val="150000"/>
                </a:lnSpc>
                <a:buFont typeface="+mj-lt"/>
                <a:buAutoNum type="arabicPeriod"/>
              </a:pPr>
              <a:r>
                <a:rPr lang="en-TT" dirty="0">
                  <a:latin typeface="+mj-lt"/>
                </a:rPr>
                <a:t>Thermodynamics</a:t>
              </a:r>
            </a:p>
            <a:p>
              <a:pPr marL="342900" indent="-342900">
                <a:lnSpc>
                  <a:spcPct val="150000"/>
                </a:lnSpc>
                <a:buFont typeface="+mj-lt"/>
                <a:buAutoNum type="arabicPeriod"/>
              </a:pPr>
              <a:r>
                <a:rPr lang="en-TT" dirty="0">
                  <a:latin typeface="+mj-lt"/>
                </a:rPr>
                <a:t>Optics</a:t>
              </a:r>
            </a:p>
            <a:p>
              <a:pPr marL="342900" indent="-342900">
                <a:lnSpc>
                  <a:spcPct val="150000"/>
                </a:lnSpc>
                <a:buFont typeface="+mj-lt"/>
                <a:buAutoNum type="arabicPeriod"/>
              </a:pPr>
              <a:r>
                <a:rPr lang="en-TT" dirty="0">
                  <a:latin typeface="+mj-lt"/>
                </a:rPr>
                <a:t>Experimental course (PHYS 409 or 412)</a:t>
              </a:r>
            </a:p>
            <a:p>
              <a:pPr marL="342900" indent="-342900">
                <a:lnSpc>
                  <a:spcPct val="150000"/>
                </a:lnSpc>
                <a:buFont typeface="+mj-lt"/>
                <a:buAutoNum type="arabicPeriod"/>
              </a:pPr>
              <a:endParaRPr lang="en-TT" dirty="0">
                <a:latin typeface="+mj-lt"/>
              </a:endParaRPr>
            </a:p>
          </p:txBody>
        </p:sp>
      </p:grpSp>
      <p:grpSp>
        <p:nvGrpSpPr>
          <p:cNvPr id="3" name="Group 24"/>
          <p:cNvGrpSpPr/>
          <p:nvPr/>
        </p:nvGrpSpPr>
        <p:grpSpPr>
          <a:xfrm>
            <a:off x="4998128" y="887767"/>
            <a:ext cx="6213629" cy="5601809"/>
            <a:chOff x="2514600" y="609600"/>
            <a:chExt cx="6553200" cy="6096000"/>
          </a:xfrm>
        </p:grpSpPr>
        <p:sp>
          <p:nvSpPr>
            <p:cNvPr id="4" name="Title 1"/>
            <p:cNvSpPr txBox="1">
              <a:spLocks/>
            </p:cNvSpPr>
            <p:nvPr/>
          </p:nvSpPr>
          <p:spPr>
            <a:xfrm>
              <a:off x="4953000" y="3185375"/>
              <a:ext cx="1676400" cy="1116169"/>
            </a:xfrm>
            <a:prstGeom prst="rect">
              <a:avLst/>
            </a:prstGeom>
            <a:noFill/>
          </p:spPr>
          <p:txBody>
            <a:bodyPr/>
            <a:lstStyle/>
            <a:p>
              <a:pPr algn="ctr" defTabSz="914400" eaLnBrk="0" fontAlgn="base" hangingPunct="0">
                <a:spcBef>
                  <a:spcPct val="0"/>
                </a:spcBef>
                <a:spcAft>
                  <a:spcPct val="0"/>
                </a:spcAft>
                <a:defRPr/>
              </a:pPr>
              <a:r>
                <a:rPr lang="en-US" sz="2000" kern="0" dirty="0">
                  <a:latin typeface="+mj-lt"/>
                  <a:ea typeface="+mj-ea"/>
                  <a:cs typeface="+mj-cs"/>
                </a:rPr>
                <a:t>PHYSICS </a:t>
              </a:r>
              <a:br>
                <a:rPr lang="en-US" sz="2000" kern="0" dirty="0">
                  <a:latin typeface="+mj-lt"/>
                  <a:ea typeface="+mj-ea"/>
                  <a:cs typeface="+mj-cs"/>
                </a:rPr>
              </a:br>
              <a:r>
                <a:rPr lang="en-US" sz="2000" kern="0" dirty="0">
                  <a:latin typeface="+mj-lt"/>
                  <a:ea typeface="+mj-ea"/>
                  <a:cs typeface="+mj-cs"/>
                </a:rPr>
                <a:t>CORE</a:t>
              </a:r>
              <a:br>
                <a:rPr lang="en-US" sz="2000" kern="0" dirty="0">
                  <a:latin typeface="+mj-lt"/>
                  <a:ea typeface="+mj-ea"/>
                  <a:cs typeface="+mj-cs"/>
                </a:rPr>
              </a:br>
              <a:r>
                <a:rPr lang="en-US" sz="2000" kern="0" dirty="0">
                  <a:latin typeface="+mj-lt"/>
                  <a:ea typeface="+mj-ea"/>
                  <a:cs typeface="+mj-cs"/>
                </a:rPr>
                <a:t>(10)</a:t>
              </a:r>
            </a:p>
          </p:txBody>
        </p:sp>
        <p:sp>
          <p:nvSpPr>
            <p:cNvPr id="5" name="Oval 4"/>
            <p:cNvSpPr/>
            <p:nvPr/>
          </p:nvSpPr>
          <p:spPr>
            <a:xfrm>
              <a:off x="4876800" y="2895600"/>
              <a:ext cx="1752600" cy="1524000"/>
            </a:xfrm>
            <a:prstGeom prst="ellipse">
              <a:avLst/>
            </a:prstGeom>
            <a:no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6" name="Right Arrow 5"/>
            <p:cNvSpPr/>
            <p:nvPr/>
          </p:nvSpPr>
          <p:spPr>
            <a:xfrm>
              <a:off x="7010400" y="3048000"/>
              <a:ext cx="2057400" cy="13716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7" name="Right Arrow 6"/>
            <p:cNvSpPr/>
            <p:nvPr/>
          </p:nvSpPr>
          <p:spPr>
            <a:xfrm flipH="1">
              <a:off x="2514600" y="3048000"/>
              <a:ext cx="1981200" cy="13716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8" name="Right Arrow 7"/>
            <p:cNvSpPr/>
            <p:nvPr/>
          </p:nvSpPr>
          <p:spPr>
            <a:xfrm rot="16200000">
              <a:off x="4686300" y="876300"/>
              <a:ext cx="2057400" cy="15240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9" name="Right Arrow 8"/>
            <p:cNvSpPr/>
            <p:nvPr/>
          </p:nvSpPr>
          <p:spPr>
            <a:xfrm rot="5400000" flipV="1">
              <a:off x="4724400" y="4953000"/>
              <a:ext cx="2057400" cy="14478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0" name="Right Arrow 9"/>
            <p:cNvSpPr>
              <a:spLocks noChangeAspect="1"/>
            </p:cNvSpPr>
            <p:nvPr/>
          </p:nvSpPr>
          <p:spPr>
            <a:xfrm rot="18855603">
              <a:off x="6437828" y="1506437"/>
              <a:ext cx="2057400" cy="1396805"/>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1" name="Right Arrow 10"/>
            <p:cNvSpPr>
              <a:spLocks noChangeAspect="1"/>
            </p:cNvSpPr>
            <p:nvPr/>
          </p:nvSpPr>
          <p:spPr>
            <a:xfrm rot="13455603">
              <a:off x="2995817" y="1518070"/>
              <a:ext cx="2057400" cy="1342232"/>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2" name="Right Arrow 11"/>
            <p:cNvSpPr>
              <a:spLocks noChangeAspect="1"/>
            </p:cNvSpPr>
            <p:nvPr/>
          </p:nvSpPr>
          <p:spPr>
            <a:xfrm rot="2655603">
              <a:off x="6371020" y="4516926"/>
              <a:ext cx="2057400" cy="1358747"/>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3" name="Right Arrow 12"/>
            <p:cNvSpPr>
              <a:spLocks noChangeAspect="1"/>
            </p:cNvSpPr>
            <p:nvPr/>
          </p:nvSpPr>
          <p:spPr>
            <a:xfrm rot="8055603">
              <a:off x="3085027" y="4488157"/>
              <a:ext cx="2057400" cy="1396805"/>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6" name="TextBox 15"/>
            <p:cNvSpPr txBox="1"/>
            <p:nvPr/>
          </p:nvSpPr>
          <p:spPr>
            <a:xfrm>
              <a:off x="5287108" y="1382332"/>
              <a:ext cx="914401" cy="1302632"/>
            </a:xfrm>
            <a:prstGeom prst="rect">
              <a:avLst/>
            </a:prstGeom>
            <a:noFill/>
          </p:spPr>
          <p:txBody>
            <a:bodyPr wrap="square" rtlCol="0">
              <a:spAutoFit/>
            </a:bodyPr>
            <a:lstStyle/>
            <a:p>
              <a:pPr>
                <a:lnSpc>
                  <a:spcPct val="150000"/>
                </a:lnSpc>
              </a:pPr>
              <a:r>
                <a:rPr lang="en-TT" sz="1600" dirty="0"/>
                <a:t>Physics</a:t>
              </a:r>
            </a:p>
            <a:p>
              <a:pPr>
                <a:lnSpc>
                  <a:spcPct val="150000"/>
                </a:lnSpc>
              </a:pPr>
              <a:r>
                <a:rPr lang="en-TT" sz="1600" dirty="0"/>
                <a:t>Grad</a:t>
              </a:r>
            </a:p>
            <a:p>
              <a:pPr>
                <a:lnSpc>
                  <a:spcPct val="150000"/>
                </a:lnSpc>
              </a:pPr>
              <a:r>
                <a:rPr lang="en-TT" sz="1600" dirty="0"/>
                <a:t>School</a:t>
              </a:r>
            </a:p>
          </p:txBody>
        </p:sp>
        <p:sp>
          <p:nvSpPr>
            <p:cNvPr id="17" name="TextBox 16"/>
            <p:cNvSpPr txBox="1"/>
            <p:nvPr/>
          </p:nvSpPr>
          <p:spPr>
            <a:xfrm rot="5400000">
              <a:off x="5037356" y="5250341"/>
              <a:ext cx="1563011" cy="867447"/>
            </a:xfrm>
            <a:prstGeom prst="rect">
              <a:avLst/>
            </a:prstGeom>
            <a:noFill/>
          </p:spPr>
          <p:txBody>
            <a:bodyPr wrap="square" rtlCol="0">
              <a:spAutoFit/>
            </a:bodyPr>
            <a:lstStyle/>
            <a:p>
              <a:pPr algn="ctr">
                <a:lnSpc>
                  <a:spcPct val="150000"/>
                </a:lnSpc>
              </a:pPr>
              <a:r>
                <a:rPr lang="en-TT" sz="1600" dirty="0"/>
                <a:t>Corporate</a:t>
              </a:r>
            </a:p>
            <a:p>
              <a:pPr>
                <a:lnSpc>
                  <a:spcPct val="150000"/>
                </a:lnSpc>
              </a:pPr>
              <a:r>
                <a:rPr lang="en-TT" sz="1600" dirty="0"/>
                <a:t>    Physics</a:t>
              </a:r>
            </a:p>
          </p:txBody>
        </p:sp>
        <p:sp>
          <p:nvSpPr>
            <p:cNvPr id="18" name="TextBox 17"/>
            <p:cNvSpPr txBox="1"/>
            <p:nvPr/>
          </p:nvSpPr>
          <p:spPr>
            <a:xfrm rot="18860179">
              <a:off x="6513614" y="2087831"/>
              <a:ext cx="1511312" cy="461225"/>
            </a:xfrm>
            <a:prstGeom prst="rect">
              <a:avLst/>
            </a:prstGeom>
            <a:noFill/>
          </p:spPr>
          <p:txBody>
            <a:bodyPr wrap="square" rtlCol="0">
              <a:spAutoFit/>
            </a:bodyPr>
            <a:lstStyle/>
            <a:p>
              <a:pPr algn="ctr">
                <a:lnSpc>
                  <a:spcPct val="150000"/>
                </a:lnSpc>
              </a:pPr>
              <a:r>
                <a:rPr lang="en-TT" sz="1600" dirty="0"/>
                <a:t>Astronomy</a:t>
              </a:r>
            </a:p>
          </p:txBody>
        </p:sp>
        <p:sp>
          <p:nvSpPr>
            <p:cNvPr id="19" name="TextBox 18"/>
            <p:cNvSpPr txBox="1"/>
            <p:nvPr/>
          </p:nvSpPr>
          <p:spPr>
            <a:xfrm>
              <a:off x="7162800" y="3271234"/>
              <a:ext cx="1219200" cy="886483"/>
            </a:xfrm>
            <a:prstGeom prst="rect">
              <a:avLst/>
            </a:prstGeom>
            <a:noFill/>
          </p:spPr>
          <p:txBody>
            <a:bodyPr wrap="square" rtlCol="0">
              <a:spAutoFit/>
            </a:bodyPr>
            <a:lstStyle/>
            <a:p>
              <a:pPr>
                <a:lnSpc>
                  <a:spcPct val="150000"/>
                </a:lnSpc>
              </a:pPr>
              <a:r>
                <a:rPr lang="en-TT" sz="1600" dirty="0"/>
                <a:t>Physics</a:t>
              </a:r>
            </a:p>
            <a:p>
              <a:pPr>
                <a:lnSpc>
                  <a:spcPct val="150000"/>
                </a:lnSpc>
              </a:pPr>
              <a:r>
                <a:rPr lang="en-TT" sz="1600" dirty="0"/>
                <a:t>Education</a:t>
              </a:r>
            </a:p>
          </p:txBody>
        </p:sp>
        <p:sp>
          <p:nvSpPr>
            <p:cNvPr id="20" name="TextBox 19"/>
            <p:cNvSpPr txBox="1"/>
            <p:nvPr/>
          </p:nvSpPr>
          <p:spPr>
            <a:xfrm rot="2700000">
              <a:off x="6500827" y="4831416"/>
              <a:ext cx="1655155" cy="461225"/>
            </a:xfrm>
            <a:prstGeom prst="rect">
              <a:avLst/>
            </a:prstGeom>
            <a:noFill/>
          </p:spPr>
          <p:txBody>
            <a:bodyPr wrap="square" rtlCol="0">
              <a:spAutoFit/>
            </a:bodyPr>
            <a:lstStyle/>
            <a:p>
              <a:pPr algn="ctr">
                <a:lnSpc>
                  <a:spcPct val="150000"/>
                </a:lnSpc>
              </a:pPr>
              <a:r>
                <a:rPr lang="en-TT" sz="1600" dirty="0"/>
                <a:t>Acoustics</a:t>
              </a:r>
            </a:p>
          </p:txBody>
        </p:sp>
        <p:sp>
          <p:nvSpPr>
            <p:cNvPr id="21" name="TextBox 20"/>
            <p:cNvSpPr txBox="1"/>
            <p:nvPr/>
          </p:nvSpPr>
          <p:spPr>
            <a:xfrm rot="18756129">
              <a:off x="3077844" y="4852810"/>
              <a:ext cx="2098880" cy="461225"/>
            </a:xfrm>
            <a:prstGeom prst="rect">
              <a:avLst/>
            </a:prstGeom>
            <a:noFill/>
          </p:spPr>
          <p:txBody>
            <a:bodyPr wrap="square" rtlCol="0">
              <a:spAutoFit/>
            </a:bodyPr>
            <a:lstStyle/>
            <a:p>
              <a:pPr algn="ctr">
                <a:lnSpc>
                  <a:spcPct val="150000"/>
                </a:lnSpc>
              </a:pPr>
              <a:r>
                <a:rPr lang="en-TT" sz="1600" dirty="0"/>
                <a:t>Accelerator Physics</a:t>
              </a:r>
            </a:p>
          </p:txBody>
        </p:sp>
        <p:sp>
          <p:nvSpPr>
            <p:cNvPr id="22" name="TextBox 21"/>
            <p:cNvSpPr txBox="1"/>
            <p:nvPr/>
          </p:nvSpPr>
          <p:spPr>
            <a:xfrm>
              <a:off x="2681549" y="3444516"/>
              <a:ext cx="1879599" cy="455224"/>
            </a:xfrm>
            <a:prstGeom prst="rect">
              <a:avLst/>
            </a:prstGeom>
            <a:noFill/>
          </p:spPr>
          <p:txBody>
            <a:bodyPr wrap="square" rtlCol="0">
              <a:spAutoFit/>
            </a:bodyPr>
            <a:lstStyle/>
            <a:p>
              <a:pPr algn="ctr">
                <a:lnSpc>
                  <a:spcPct val="150000"/>
                </a:lnSpc>
              </a:pPr>
              <a:r>
                <a:rPr lang="en-TT" sz="1600" dirty="0"/>
                <a:t>Engineering Physics </a:t>
              </a:r>
            </a:p>
          </p:txBody>
        </p:sp>
        <p:sp>
          <p:nvSpPr>
            <p:cNvPr id="23" name="TextBox 22"/>
            <p:cNvSpPr txBox="1"/>
            <p:nvPr/>
          </p:nvSpPr>
          <p:spPr>
            <a:xfrm rot="2700000">
              <a:off x="3196143" y="2000976"/>
              <a:ext cx="1811229" cy="461225"/>
            </a:xfrm>
            <a:prstGeom prst="rect">
              <a:avLst/>
            </a:prstGeom>
            <a:noFill/>
          </p:spPr>
          <p:txBody>
            <a:bodyPr wrap="square" rtlCol="0">
              <a:spAutoFit/>
            </a:bodyPr>
            <a:lstStyle/>
            <a:p>
              <a:pPr algn="ctr">
                <a:lnSpc>
                  <a:spcPct val="150000"/>
                </a:lnSpc>
              </a:pPr>
              <a:r>
                <a:rPr lang="en-TT" sz="1600" dirty="0"/>
                <a:t>Earth Science</a:t>
              </a:r>
            </a:p>
          </p:txBody>
        </p:sp>
      </p:grpSp>
      <p:sp>
        <p:nvSpPr>
          <p:cNvPr id="24" name="Rectangle 2"/>
          <p:cNvSpPr txBox="1">
            <a:spLocks noChangeArrowheads="1"/>
          </p:cNvSpPr>
          <p:nvPr/>
        </p:nvSpPr>
        <p:spPr bwMode="auto">
          <a:xfrm>
            <a:off x="636869" y="800099"/>
            <a:ext cx="44958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algn="ctr" defTabSz="914400" fontAlgn="base">
              <a:spcBef>
                <a:spcPct val="0"/>
              </a:spcBef>
              <a:spcAft>
                <a:spcPct val="0"/>
              </a:spcAft>
              <a:defRPr/>
            </a:pPr>
            <a:r>
              <a:rPr lang="en-US" sz="3200" kern="0" dirty="0">
                <a:latin typeface="Calibri" pitchFamily="34" charset="0"/>
                <a:ea typeface="+mj-ea"/>
                <a:cs typeface="+mj-cs"/>
              </a:rPr>
              <a:t>We C.A.R.E.:  Curriculum Refreshed &amp; Relevant</a:t>
            </a:r>
          </a:p>
        </p:txBody>
      </p:sp>
    </p:spTree>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674968" y="1981199"/>
            <a:ext cx="3875782" cy="5293690"/>
            <a:chOff x="152400" y="2362200"/>
            <a:chExt cx="2209800" cy="4205243"/>
          </a:xfrm>
        </p:grpSpPr>
        <p:sp>
          <p:nvSpPr>
            <p:cNvPr id="14" name="Rectangle 13"/>
            <p:cNvSpPr/>
            <p:nvPr/>
          </p:nvSpPr>
          <p:spPr>
            <a:xfrm>
              <a:off x="152400" y="2362200"/>
              <a:ext cx="2209800" cy="35814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5" name="TextBox 14"/>
            <p:cNvSpPr txBox="1"/>
            <p:nvPr/>
          </p:nvSpPr>
          <p:spPr>
            <a:xfrm>
              <a:off x="152400" y="2743200"/>
              <a:ext cx="2209800" cy="3824243"/>
            </a:xfrm>
            <a:prstGeom prst="rect">
              <a:avLst/>
            </a:prstGeom>
            <a:noFill/>
          </p:spPr>
          <p:txBody>
            <a:bodyPr wrap="square" rtlCol="0">
              <a:spAutoFit/>
            </a:bodyPr>
            <a:lstStyle/>
            <a:p>
              <a:pPr algn="ctr"/>
              <a:r>
                <a:rPr lang="en-TT" sz="2000" b="1" u="sng" dirty="0">
                  <a:latin typeface="+mj-lt"/>
                </a:rPr>
                <a:t>Engineering Physics CORE</a:t>
              </a:r>
            </a:p>
            <a:p>
              <a:pPr marL="342900" indent="-342900">
                <a:lnSpc>
                  <a:spcPct val="150000"/>
                </a:lnSpc>
                <a:buFont typeface="+mj-lt"/>
                <a:buAutoNum type="arabicPeriod"/>
              </a:pPr>
              <a:r>
                <a:rPr lang="en-TT" dirty="0">
                  <a:latin typeface="+mj-lt"/>
                </a:rPr>
                <a:t>Math Physics I &amp; II</a:t>
              </a:r>
            </a:p>
            <a:p>
              <a:pPr marL="342900" indent="-342900">
                <a:lnSpc>
                  <a:spcPct val="150000"/>
                </a:lnSpc>
                <a:buFont typeface="+mj-lt"/>
                <a:buAutoNum type="arabicPeriod"/>
              </a:pPr>
              <a:r>
                <a:rPr lang="en-TT" dirty="0">
                  <a:latin typeface="+mj-lt"/>
                </a:rPr>
                <a:t>Analytical Mechanics I</a:t>
              </a:r>
            </a:p>
            <a:p>
              <a:pPr marL="342900" indent="-342900">
                <a:lnSpc>
                  <a:spcPct val="150000"/>
                </a:lnSpc>
                <a:buFont typeface="+mj-lt"/>
                <a:buAutoNum type="arabicPeriod"/>
              </a:pPr>
              <a:r>
                <a:rPr lang="en-TT" dirty="0">
                  <a:latin typeface="+mj-lt"/>
                </a:rPr>
                <a:t>Electricity &amp; Magnetism I</a:t>
              </a:r>
            </a:p>
            <a:p>
              <a:pPr marL="342900" indent="-342900">
                <a:lnSpc>
                  <a:spcPct val="150000"/>
                </a:lnSpc>
                <a:buFont typeface="+mj-lt"/>
                <a:buAutoNum type="arabicPeriod"/>
              </a:pPr>
              <a:r>
                <a:rPr lang="en-TT" dirty="0">
                  <a:latin typeface="+mj-lt"/>
                </a:rPr>
                <a:t>Quantum Mech. I</a:t>
              </a:r>
            </a:p>
            <a:p>
              <a:pPr marL="342900" indent="-342900">
                <a:lnSpc>
                  <a:spcPct val="150000"/>
                </a:lnSpc>
                <a:buFont typeface="+mj-lt"/>
                <a:buAutoNum type="arabicPeriod"/>
              </a:pPr>
              <a:r>
                <a:rPr lang="en-TT" dirty="0">
                  <a:latin typeface="+mj-lt"/>
                </a:rPr>
                <a:t>Thermodynamics</a:t>
              </a:r>
            </a:p>
            <a:p>
              <a:pPr marL="342900" indent="-342900">
                <a:lnSpc>
                  <a:spcPct val="150000"/>
                </a:lnSpc>
                <a:buFont typeface="+mj-lt"/>
                <a:buAutoNum type="arabicPeriod"/>
              </a:pPr>
              <a:r>
                <a:rPr lang="en-TT" dirty="0">
                  <a:latin typeface="+mj-lt"/>
                </a:rPr>
                <a:t>Optics</a:t>
              </a:r>
            </a:p>
            <a:p>
              <a:pPr marL="342900" indent="-342900">
                <a:lnSpc>
                  <a:spcPct val="150000"/>
                </a:lnSpc>
                <a:buFont typeface="+mj-lt"/>
                <a:buAutoNum type="arabicPeriod"/>
              </a:pPr>
              <a:r>
                <a:rPr lang="en-TT" dirty="0">
                  <a:latin typeface="+mj-lt"/>
                </a:rPr>
                <a:t>Experimental/Engineering courses (PHYS 412 or ENGR xxx)</a:t>
              </a:r>
            </a:p>
            <a:p>
              <a:pPr marL="342900" indent="-342900">
                <a:lnSpc>
                  <a:spcPct val="150000"/>
                </a:lnSpc>
                <a:buFont typeface="+mj-lt"/>
                <a:buAutoNum type="arabicPeriod"/>
              </a:pPr>
              <a:endParaRPr lang="en-TT" dirty="0">
                <a:latin typeface="+mj-lt"/>
              </a:endParaRPr>
            </a:p>
          </p:txBody>
        </p:sp>
      </p:grpSp>
      <p:grpSp>
        <p:nvGrpSpPr>
          <p:cNvPr id="3" name="Group 24"/>
          <p:cNvGrpSpPr/>
          <p:nvPr/>
        </p:nvGrpSpPr>
        <p:grpSpPr>
          <a:xfrm>
            <a:off x="4998128" y="887767"/>
            <a:ext cx="6213629" cy="5601809"/>
            <a:chOff x="2514600" y="609600"/>
            <a:chExt cx="6553200" cy="6096000"/>
          </a:xfrm>
        </p:grpSpPr>
        <p:sp>
          <p:nvSpPr>
            <p:cNvPr id="4" name="Title 1"/>
            <p:cNvSpPr txBox="1">
              <a:spLocks/>
            </p:cNvSpPr>
            <p:nvPr/>
          </p:nvSpPr>
          <p:spPr>
            <a:xfrm>
              <a:off x="4953000" y="3185375"/>
              <a:ext cx="1676400" cy="1116169"/>
            </a:xfrm>
            <a:prstGeom prst="rect">
              <a:avLst/>
            </a:prstGeom>
            <a:noFill/>
          </p:spPr>
          <p:txBody>
            <a:bodyPr/>
            <a:lstStyle/>
            <a:p>
              <a:pPr algn="ctr" defTabSz="914400" eaLnBrk="0" fontAlgn="base" hangingPunct="0">
                <a:spcBef>
                  <a:spcPct val="0"/>
                </a:spcBef>
                <a:spcAft>
                  <a:spcPct val="0"/>
                </a:spcAft>
                <a:defRPr/>
              </a:pPr>
              <a:r>
                <a:rPr lang="en-US" sz="2000" kern="0" dirty="0">
                  <a:latin typeface="+mj-lt"/>
                  <a:ea typeface="+mj-ea"/>
                  <a:cs typeface="+mj-cs"/>
                </a:rPr>
                <a:t>Engr. Physics </a:t>
              </a:r>
              <a:br>
                <a:rPr lang="en-US" sz="2000" kern="0" dirty="0">
                  <a:latin typeface="+mj-lt"/>
                  <a:ea typeface="+mj-ea"/>
                  <a:cs typeface="+mj-cs"/>
                </a:rPr>
              </a:br>
              <a:r>
                <a:rPr lang="en-US" sz="2000" kern="0" dirty="0">
                  <a:latin typeface="+mj-lt"/>
                  <a:ea typeface="+mj-ea"/>
                  <a:cs typeface="+mj-cs"/>
                </a:rPr>
                <a:t>CORE</a:t>
              </a:r>
              <a:br>
                <a:rPr lang="en-US" sz="2000" kern="0" dirty="0">
                  <a:latin typeface="+mj-lt"/>
                  <a:ea typeface="+mj-ea"/>
                  <a:cs typeface="+mj-cs"/>
                </a:rPr>
              </a:br>
              <a:r>
                <a:rPr lang="en-US" sz="2000" kern="0" dirty="0">
                  <a:latin typeface="+mj-lt"/>
                  <a:ea typeface="+mj-ea"/>
                  <a:cs typeface="+mj-cs"/>
                </a:rPr>
                <a:t>(8)</a:t>
              </a:r>
            </a:p>
          </p:txBody>
        </p:sp>
        <p:sp>
          <p:nvSpPr>
            <p:cNvPr id="5" name="Oval 4"/>
            <p:cNvSpPr/>
            <p:nvPr/>
          </p:nvSpPr>
          <p:spPr>
            <a:xfrm>
              <a:off x="4876800" y="2895600"/>
              <a:ext cx="1752600" cy="1524000"/>
            </a:xfrm>
            <a:prstGeom prst="ellipse">
              <a:avLst/>
            </a:prstGeom>
            <a:no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6" name="Right Arrow 5"/>
            <p:cNvSpPr/>
            <p:nvPr/>
          </p:nvSpPr>
          <p:spPr>
            <a:xfrm>
              <a:off x="7010400" y="3048000"/>
              <a:ext cx="2057400" cy="13716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7" name="Right Arrow 6"/>
            <p:cNvSpPr/>
            <p:nvPr/>
          </p:nvSpPr>
          <p:spPr>
            <a:xfrm flipH="1">
              <a:off x="2514600" y="3048000"/>
              <a:ext cx="1981200" cy="13716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8" name="Right Arrow 7"/>
            <p:cNvSpPr/>
            <p:nvPr/>
          </p:nvSpPr>
          <p:spPr>
            <a:xfrm rot="16200000">
              <a:off x="4686300" y="876300"/>
              <a:ext cx="2057400" cy="15240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9" name="Right Arrow 8"/>
            <p:cNvSpPr/>
            <p:nvPr/>
          </p:nvSpPr>
          <p:spPr>
            <a:xfrm rot="5400000" flipV="1">
              <a:off x="4724400" y="4953000"/>
              <a:ext cx="2057400" cy="1447800"/>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0" name="Right Arrow 9"/>
            <p:cNvSpPr>
              <a:spLocks noChangeAspect="1"/>
            </p:cNvSpPr>
            <p:nvPr/>
          </p:nvSpPr>
          <p:spPr>
            <a:xfrm rot="18855603">
              <a:off x="6437828" y="1506437"/>
              <a:ext cx="2057400" cy="1396805"/>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1" name="Right Arrow 10"/>
            <p:cNvSpPr>
              <a:spLocks noChangeAspect="1"/>
            </p:cNvSpPr>
            <p:nvPr/>
          </p:nvSpPr>
          <p:spPr>
            <a:xfrm rot="13455603">
              <a:off x="2995817" y="1518070"/>
              <a:ext cx="2057400" cy="1342232"/>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2" name="Right Arrow 11"/>
            <p:cNvSpPr>
              <a:spLocks noChangeAspect="1"/>
            </p:cNvSpPr>
            <p:nvPr/>
          </p:nvSpPr>
          <p:spPr>
            <a:xfrm rot="2655603">
              <a:off x="6371020" y="4516926"/>
              <a:ext cx="2057400" cy="1358747"/>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3" name="Right Arrow 12"/>
            <p:cNvSpPr>
              <a:spLocks noChangeAspect="1"/>
            </p:cNvSpPr>
            <p:nvPr/>
          </p:nvSpPr>
          <p:spPr>
            <a:xfrm rot="8055603">
              <a:off x="3085027" y="4488157"/>
              <a:ext cx="2057400" cy="1396805"/>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6" name="TextBox 15"/>
            <p:cNvSpPr txBox="1"/>
            <p:nvPr/>
          </p:nvSpPr>
          <p:spPr>
            <a:xfrm>
              <a:off x="5287108" y="1382332"/>
              <a:ext cx="914401" cy="1259052"/>
            </a:xfrm>
            <a:prstGeom prst="rect">
              <a:avLst/>
            </a:prstGeom>
            <a:noFill/>
          </p:spPr>
          <p:txBody>
            <a:bodyPr wrap="square" rtlCol="0">
              <a:spAutoFit/>
            </a:bodyPr>
            <a:lstStyle/>
            <a:p>
              <a:pPr>
                <a:lnSpc>
                  <a:spcPct val="150000"/>
                </a:lnSpc>
              </a:pPr>
              <a:r>
                <a:rPr lang="en-TT" sz="1600" dirty="0"/>
                <a:t>Applied</a:t>
              </a:r>
            </a:p>
            <a:p>
              <a:pPr>
                <a:lnSpc>
                  <a:spcPct val="150000"/>
                </a:lnSpc>
              </a:pPr>
              <a:r>
                <a:rPr lang="en-TT" sz="1600" dirty="0"/>
                <a:t>Physics</a:t>
              </a:r>
            </a:p>
            <a:p>
              <a:pPr>
                <a:lnSpc>
                  <a:spcPct val="150000"/>
                </a:lnSpc>
              </a:pPr>
              <a:r>
                <a:rPr lang="en-TT" sz="1600" dirty="0"/>
                <a:t>Employ.</a:t>
              </a:r>
            </a:p>
          </p:txBody>
        </p:sp>
        <p:sp>
          <p:nvSpPr>
            <p:cNvPr id="17" name="TextBox 16"/>
            <p:cNvSpPr txBox="1"/>
            <p:nvPr/>
          </p:nvSpPr>
          <p:spPr>
            <a:xfrm rot="5400000">
              <a:off x="5037356" y="5268716"/>
              <a:ext cx="1563011" cy="830697"/>
            </a:xfrm>
            <a:prstGeom prst="rect">
              <a:avLst/>
            </a:prstGeom>
            <a:noFill/>
          </p:spPr>
          <p:txBody>
            <a:bodyPr wrap="square" rtlCol="0">
              <a:spAutoFit/>
            </a:bodyPr>
            <a:lstStyle/>
            <a:p>
              <a:pPr algn="ctr">
                <a:lnSpc>
                  <a:spcPct val="150000"/>
                </a:lnSpc>
              </a:pPr>
              <a:r>
                <a:rPr lang="en-TT" sz="1600" dirty="0"/>
                <a:t>Accelerator Science</a:t>
              </a:r>
            </a:p>
          </p:txBody>
        </p:sp>
        <p:sp>
          <p:nvSpPr>
            <p:cNvPr id="18" name="TextBox 17"/>
            <p:cNvSpPr txBox="1"/>
            <p:nvPr/>
          </p:nvSpPr>
          <p:spPr>
            <a:xfrm rot="18860179">
              <a:off x="6484664" y="2033684"/>
              <a:ext cx="1690741" cy="441181"/>
            </a:xfrm>
            <a:prstGeom prst="rect">
              <a:avLst/>
            </a:prstGeom>
            <a:noFill/>
          </p:spPr>
          <p:txBody>
            <a:bodyPr wrap="square" rtlCol="0">
              <a:spAutoFit/>
            </a:bodyPr>
            <a:lstStyle/>
            <a:p>
              <a:pPr algn="ctr">
                <a:lnSpc>
                  <a:spcPct val="150000"/>
                </a:lnSpc>
              </a:pPr>
              <a:r>
                <a:rPr lang="en-TT" sz="1600" dirty="0"/>
                <a:t>Aerospace Engr.</a:t>
              </a:r>
            </a:p>
          </p:txBody>
        </p:sp>
        <p:sp>
          <p:nvSpPr>
            <p:cNvPr id="19" name="TextBox 18"/>
            <p:cNvSpPr txBox="1"/>
            <p:nvPr/>
          </p:nvSpPr>
          <p:spPr>
            <a:xfrm>
              <a:off x="7145063" y="3465605"/>
              <a:ext cx="1788074" cy="455224"/>
            </a:xfrm>
            <a:prstGeom prst="rect">
              <a:avLst/>
            </a:prstGeom>
            <a:noFill/>
          </p:spPr>
          <p:txBody>
            <a:bodyPr wrap="square" rtlCol="0">
              <a:spAutoFit/>
            </a:bodyPr>
            <a:lstStyle/>
            <a:p>
              <a:pPr>
                <a:lnSpc>
                  <a:spcPct val="150000"/>
                </a:lnSpc>
              </a:pPr>
              <a:r>
                <a:rPr lang="en-TT" sz="1600" dirty="0"/>
                <a:t>Business Industry</a:t>
              </a:r>
            </a:p>
          </p:txBody>
        </p:sp>
        <p:sp>
          <p:nvSpPr>
            <p:cNvPr id="22" name="TextBox 21"/>
            <p:cNvSpPr txBox="1"/>
            <p:nvPr/>
          </p:nvSpPr>
          <p:spPr>
            <a:xfrm>
              <a:off x="2681549" y="3444516"/>
              <a:ext cx="1879599" cy="455224"/>
            </a:xfrm>
            <a:prstGeom prst="rect">
              <a:avLst/>
            </a:prstGeom>
            <a:noFill/>
          </p:spPr>
          <p:txBody>
            <a:bodyPr wrap="square" rtlCol="0">
              <a:spAutoFit/>
            </a:bodyPr>
            <a:lstStyle/>
            <a:p>
              <a:pPr algn="ctr">
                <a:lnSpc>
                  <a:spcPct val="150000"/>
                </a:lnSpc>
              </a:pPr>
              <a:r>
                <a:rPr lang="en-TT" sz="1600" dirty="0"/>
                <a:t>Engineering Physics </a:t>
              </a:r>
            </a:p>
          </p:txBody>
        </p:sp>
      </p:grpSp>
      <p:sp>
        <p:nvSpPr>
          <p:cNvPr id="24" name="Rectangle 2"/>
          <p:cNvSpPr txBox="1">
            <a:spLocks noChangeArrowheads="1"/>
          </p:cNvSpPr>
          <p:nvPr/>
        </p:nvSpPr>
        <p:spPr bwMode="auto">
          <a:xfrm>
            <a:off x="636869" y="800099"/>
            <a:ext cx="44958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algn="ctr" defTabSz="914400" fontAlgn="base">
              <a:spcBef>
                <a:spcPct val="0"/>
              </a:spcBef>
              <a:spcAft>
                <a:spcPct val="0"/>
              </a:spcAft>
              <a:defRPr/>
            </a:pPr>
            <a:r>
              <a:rPr lang="en-US" sz="3200" kern="0" dirty="0">
                <a:latin typeface="Calibri" pitchFamily="34" charset="0"/>
                <a:ea typeface="+mj-ea"/>
                <a:cs typeface="+mj-cs"/>
              </a:rPr>
              <a:t>We C.A.R.E.:  Curriculum Refreshed &amp; Relevant</a:t>
            </a:r>
          </a:p>
        </p:txBody>
      </p:sp>
      <p:sp>
        <p:nvSpPr>
          <p:cNvPr id="25" name="TextBox 24">
            <a:extLst>
              <a:ext uri="{FF2B5EF4-FFF2-40B4-BE49-F238E27FC236}">
                <a16:creationId xmlns:a16="http://schemas.microsoft.com/office/drawing/2014/main" id="{D467E4F8-DA84-4C6D-B0AE-22C948CAF7E9}"/>
              </a:ext>
            </a:extLst>
          </p:cNvPr>
          <p:cNvSpPr txBox="1"/>
          <p:nvPr/>
        </p:nvSpPr>
        <p:spPr>
          <a:xfrm rot="2700000">
            <a:off x="5670845" y="2169103"/>
            <a:ext cx="1664396" cy="418320"/>
          </a:xfrm>
          <a:prstGeom prst="rect">
            <a:avLst/>
          </a:prstGeom>
          <a:noFill/>
        </p:spPr>
        <p:txBody>
          <a:bodyPr wrap="square" rtlCol="0">
            <a:spAutoFit/>
          </a:bodyPr>
          <a:lstStyle/>
          <a:p>
            <a:pPr algn="ctr">
              <a:lnSpc>
                <a:spcPct val="150000"/>
              </a:lnSpc>
            </a:pPr>
            <a:r>
              <a:rPr lang="en-TT" sz="1600" dirty="0"/>
              <a:t>Software Engr.</a:t>
            </a:r>
          </a:p>
        </p:txBody>
      </p:sp>
      <p:sp>
        <p:nvSpPr>
          <p:cNvPr id="20" name="TextBox 19">
            <a:extLst>
              <a:ext uri="{FF2B5EF4-FFF2-40B4-BE49-F238E27FC236}">
                <a16:creationId xmlns:a16="http://schemas.microsoft.com/office/drawing/2014/main" id="{1A0FA04A-BB26-0EEB-D730-801F0A268C4F}"/>
              </a:ext>
            </a:extLst>
          </p:cNvPr>
          <p:cNvSpPr txBox="1"/>
          <p:nvPr/>
        </p:nvSpPr>
        <p:spPr>
          <a:xfrm rot="18860179">
            <a:off x="5637173" y="4827897"/>
            <a:ext cx="1754468" cy="418320"/>
          </a:xfrm>
          <a:prstGeom prst="rect">
            <a:avLst/>
          </a:prstGeom>
          <a:noFill/>
        </p:spPr>
        <p:txBody>
          <a:bodyPr wrap="square" rtlCol="0">
            <a:spAutoFit/>
          </a:bodyPr>
          <a:lstStyle/>
          <a:p>
            <a:pPr algn="ctr">
              <a:lnSpc>
                <a:spcPct val="150000"/>
              </a:lnSpc>
            </a:pPr>
            <a:r>
              <a:rPr lang="en-TT" sz="1600" dirty="0"/>
              <a:t>Dual Degree Engr.</a:t>
            </a:r>
          </a:p>
        </p:txBody>
      </p:sp>
      <p:sp>
        <p:nvSpPr>
          <p:cNvPr id="21" name="TextBox 20">
            <a:extLst>
              <a:ext uri="{FF2B5EF4-FFF2-40B4-BE49-F238E27FC236}">
                <a16:creationId xmlns:a16="http://schemas.microsoft.com/office/drawing/2014/main" id="{04789D30-2FF8-62A2-A7E0-E4569D3BC2D2}"/>
              </a:ext>
            </a:extLst>
          </p:cNvPr>
          <p:cNvSpPr txBox="1"/>
          <p:nvPr/>
        </p:nvSpPr>
        <p:spPr>
          <a:xfrm rot="2700000">
            <a:off x="8797914" y="4827896"/>
            <a:ext cx="1664396" cy="418320"/>
          </a:xfrm>
          <a:prstGeom prst="rect">
            <a:avLst/>
          </a:prstGeom>
          <a:noFill/>
        </p:spPr>
        <p:txBody>
          <a:bodyPr wrap="square" rtlCol="0">
            <a:spAutoFit/>
          </a:bodyPr>
          <a:lstStyle/>
          <a:p>
            <a:pPr algn="ctr">
              <a:lnSpc>
                <a:spcPct val="150000"/>
              </a:lnSpc>
            </a:pPr>
            <a:r>
              <a:rPr lang="en-TT" sz="1600" dirty="0"/>
              <a:t>Medical Industry</a:t>
            </a:r>
          </a:p>
        </p:txBody>
      </p:sp>
    </p:spTree>
    <p:extLst>
      <p:ext uri="{BB962C8B-B14F-4D97-AF65-F5344CB8AC3E}">
        <p14:creationId xmlns:p14="http://schemas.microsoft.com/office/powerpoint/2010/main" val="3400302506"/>
      </p:ext>
    </p:extLst>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4294967295"/>
          </p:nvPr>
        </p:nvSpPr>
        <p:spPr>
          <a:xfrm>
            <a:off x="1257670" y="2050002"/>
            <a:ext cx="8991600" cy="4191000"/>
          </a:xfrm>
        </p:spPr>
        <p:txBody>
          <a:bodyPr>
            <a:normAutofit lnSpcReduction="10000"/>
          </a:bodyPr>
          <a:lstStyle/>
          <a:p>
            <a:pPr eaLnBrk="1" hangingPunct="1">
              <a:lnSpc>
                <a:spcPct val="90000"/>
              </a:lnSpc>
            </a:pPr>
            <a:r>
              <a:rPr lang="en-US" sz="2800" dirty="0">
                <a:solidFill>
                  <a:schemeClr val="tx1"/>
                </a:solidFill>
                <a:latin typeface="Arial"/>
                <a:cs typeface="Arial"/>
              </a:rPr>
              <a:t>B.S. – Physics – Grambling State Univ. (1988)</a:t>
            </a:r>
          </a:p>
          <a:p>
            <a:pPr lvl="2" eaLnBrk="1" hangingPunct="1">
              <a:lnSpc>
                <a:spcPct val="90000"/>
              </a:lnSpc>
            </a:pPr>
            <a:r>
              <a:rPr lang="en-US" sz="2000" dirty="0">
                <a:solidFill>
                  <a:schemeClr val="tx1"/>
                </a:solidFill>
                <a:latin typeface="Arial"/>
                <a:cs typeface="Arial"/>
              </a:rPr>
              <a:t>Champions: Drs. T. Odom and J. Terrell</a:t>
            </a:r>
          </a:p>
          <a:p>
            <a:pPr lvl="2" eaLnBrk="1" hangingPunct="1">
              <a:lnSpc>
                <a:spcPct val="90000"/>
              </a:lnSpc>
            </a:pPr>
            <a:endParaRPr lang="en-US" sz="2000" dirty="0">
              <a:solidFill>
                <a:schemeClr val="tx1"/>
              </a:solidFill>
              <a:latin typeface="Arial"/>
              <a:cs typeface="Arial"/>
            </a:endParaRPr>
          </a:p>
          <a:p>
            <a:pPr lvl="2" eaLnBrk="1" hangingPunct="1">
              <a:lnSpc>
                <a:spcPct val="90000"/>
              </a:lnSpc>
            </a:pPr>
            <a:endParaRPr lang="en-US" sz="2000" dirty="0">
              <a:solidFill>
                <a:schemeClr val="tx1"/>
              </a:solidFill>
              <a:latin typeface="Arial"/>
              <a:cs typeface="Arial"/>
            </a:endParaRPr>
          </a:p>
          <a:p>
            <a:pPr eaLnBrk="1" hangingPunct="1">
              <a:lnSpc>
                <a:spcPct val="90000"/>
              </a:lnSpc>
            </a:pPr>
            <a:r>
              <a:rPr lang="en-US" sz="2800" dirty="0">
                <a:solidFill>
                  <a:schemeClr val="tx1"/>
                </a:solidFill>
                <a:latin typeface="Arial"/>
                <a:cs typeface="Arial"/>
              </a:rPr>
              <a:t>M.S. – Physics – S.U.N.Y. Albany (1991)</a:t>
            </a:r>
          </a:p>
          <a:p>
            <a:pPr lvl="2" eaLnBrk="1" hangingPunct="1">
              <a:lnSpc>
                <a:spcPct val="90000"/>
              </a:lnSpc>
            </a:pPr>
            <a:r>
              <a:rPr lang="en-US" sz="2000" dirty="0">
                <a:solidFill>
                  <a:schemeClr val="tx1"/>
                </a:solidFill>
                <a:latin typeface="Arial"/>
                <a:cs typeface="Arial"/>
              </a:rPr>
              <a:t>Champions: Drs. Y. Nix, J. Kimball, C. MacDonald and 2 others </a:t>
            </a:r>
          </a:p>
          <a:p>
            <a:pPr lvl="2" eaLnBrk="1" hangingPunct="1">
              <a:lnSpc>
                <a:spcPct val="90000"/>
              </a:lnSpc>
            </a:pPr>
            <a:endParaRPr lang="en-US" sz="2000" dirty="0">
              <a:solidFill>
                <a:schemeClr val="tx1"/>
              </a:solidFill>
              <a:latin typeface="Arial"/>
              <a:cs typeface="Arial"/>
            </a:endParaRPr>
          </a:p>
          <a:p>
            <a:pPr lvl="2" eaLnBrk="1" hangingPunct="1">
              <a:lnSpc>
                <a:spcPct val="90000"/>
              </a:lnSpc>
            </a:pPr>
            <a:endParaRPr lang="en-US" sz="2000" dirty="0">
              <a:solidFill>
                <a:schemeClr val="tx1"/>
              </a:solidFill>
              <a:latin typeface="Arial"/>
              <a:cs typeface="Arial"/>
            </a:endParaRPr>
          </a:p>
          <a:p>
            <a:pPr eaLnBrk="1" hangingPunct="1">
              <a:lnSpc>
                <a:spcPct val="90000"/>
              </a:lnSpc>
            </a:pPr>
            <a:r>
              <a:rPr lang="en-US" sz="2800" dirty="0">
                <a:solidFill>
                  <a:schemeClr val="tx1"/>
                </a:solidFill>
                <a:latin typeface="Arial"/>
                <a:cs typeface="Arial"/>
              </a:rPr>
              <a:t>Ph.D. – Physics – Georgia Tech (1997)</a:t>
            </a:r>
          </a:p>
          <a:p>
            <a:pPr lvl="2" eaLnBrk="1" hangingPunct="1">
              <a:lnSpc>
                <a:spcPct val="90000"/>
              </a:lnSpc>
            </a:pPr>
            <a:r>
              <a:rPr lang="en-US" sz="2000" dirty="0">
                <a:solidFill>
                  <a:schemeClr val="tx1"/>
                </a:solidFill>
                <a:latin typeface="Arial"/>
                <a:cs typeface="Arial"/>
              </a:rPr>
              <a:t>Champions: Drs. H. </a:t>
            </a:r>
            <a:r>
              <a:rPr lang="en-US" sz="2000" dirty="0" err="1">
                <a:solidFill>
                  <a:schemeClr val="tx1"/>
                </a:solidFill>
                <a:latin typeface="Arial"/>
                <a:cs typeface="Arial"/>
              </a:rPr>
              <a:t>Valk</a:t>
            </a:r>
            <a:r>
              <a:rPr lang="en-US" sz="2000" dirty="0">
                <a:solidFill>
                  <a:schemeClr val="tx1"/>
                </a:solidFill>
                <a:latin typeface="Arial"/>
                <a:cs typeface="Arial"/>
              </a:rPr>
              <a:t>, D. O’Shea, W. </a:t>
            </a:r>
            <a:r>
              <a:rPr lang="en-US" sz="2000" dirty="0" err="1">
                <a:solidFill>
                  <a:schemeClr val="tx1"/>
                </a:solidFill>
                <a:latin typeface="Arial"/>
                <a:cs typeface="Arial"/>
              </a:rPr>
              <a:t>Callen</a:t>
            </a:r>
            <a:r>
              <a:rPr lang="en-US" sz="2000" dirty="0">
                <a:solidFill>
                  <a:schemeClr val="tx1"/>
                </a:solidFill>
                <a:latin typeface="Arial"/>
                <a:cs typeface="Arial"/>
              </a:rPr>
              <a:t>, and B. Kennedy</a:t>
            </a:r>
          </a:p>
        </p:txBody>
      </p:sp>
      <p:sp>
        <p:nvSpPr>
          <p:cNvPr id="4" name="Rectangle 2">
            <a:extLst>
              <a:ext uri="{FF2B5EF4-FFF2-40B4-BE49-F238E27FC236}">
                <a16:creationId xmlns:a16="http://schemas.microsoft.com/office/drawing/2014/main" id="{E0E61CDE-0081-4FC6-A07F-859D508287D0}"/>
              </a:ext>
            </a:extLst>
          </p:cNvPr>
          <p:cNvSpPr txBox="1">
            <a:spLocks noChangeArrowheads="1"/>
          </p:cNvSpPr>
          <p:nvPr/>
        </p:nvSpPr>
        <p:spPr bwMode="auto">
          <a:xfrm>
            <a:off x="839755" y="692454"/>
            <a:ext cx="9825135"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algn="ctr" defTabSz="914400" fontAlgn="base">
              <a:spcBef>
                <a:spcPct val="0"/>
              </a:spcBef>
              <a:spcAft>
                <a:spcPct val="0"/>
              </a:spcAft>
              <a:defRPr/>
            </a:pPr>
            <a:r>
              <a:rPr lang="en-US" sz="3600" kern="0" dirty="0">
                <a:latin typeface="Arial"/>
                <a:ea typeface="+mj-ea"/>
                <a:cs typeface="Arial"/>
              </a:rPr>
              <a:t>Background:  Education</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10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909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9091">
                                            <p:txEl>
                                              <p:pRg st="1" end="1"/>
                                            </p:txEl>
                                          </p:spTgt>
                                        </p:tgtEl>
                                        <p:attrNameLst>
                                          <p:attrName>style.visibility</p:attrName>
                                        </p:attrNameLst>
                                      </p:cBhvr>
                                      <p:to>
                                        <p:strVal val="visible"/>
                                      </p:to>
                                    </p:set>
                                    <p:anim calcmode="lin" valueType="num">
                                      <p:cBhvr additive="base">
                                        <p:cTn id="11" dur="10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89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9091">
                                            <p:txEl>
                                              <p:pRg st="4" end="4"/>
                                            </p:txEl>
                                          </p:spTgt>
                                        </p:tgtEl>
                                        <p:attrNameLst>
                                          <p:attrName>style.visibility</p:attrName>
                                        </p:attrNameLst>
                                      </p:cBhvr>
                                      <p:to>
                                        <p:strVal val="visible"/>
                                      </p:to>
                                    </p:set>
                                    <p:anim calcmode="lin" valueType="num">
                                      <p:cBhvr additive="base">
                                        <p:cTn id="17" dur="1000" fill="hold"/>
                                        <p:tgtEl>
                                          <p:spTgt spid="89091">
                                            <p:txEl>
                                              <p:pRg st="4" end="4"/>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89091">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9091">
                                            <p:txEl>
                                              <p:pRg st="5" end="5"/>
                                            </p:txEl>
                                          </p:spTgt>
                                        </p:tgtEl>
                                        <p:attrNameLst>
                                          <p:attrName>style.visibility</p:attrName>
                                        </p:attrNameLst>
                                      </p:cBhvr>
                                      <p:to>
                                        <p:strVal val="visible"/>
                                      </p:to>
                                    </p:set>
                                    <p:anim calcmode="lin" valueType="num">
                                      <p:cBhvr additive="base">
                                        <p:cTn id="21" dur="1000" fill="hold"/>
                                        <p:tgtEl>
                                          <p:spTgt spid="89091">
                                            <p:txEl>
                                              <p:pRg st="5" end="5"/>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890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9091">
                                            <p:txEl>
                                              <p:pRg st="8" end="8"/>
                                            </p:txEl>
                                          </p:spTgt>
                                        </p:tgtEl>
                                        <p:attrNameLst>
                                          <p:attrName>style.visibility</p:attrName>
                                        </p:attrNameLst>
                                      </p:cBhvr>
                                      <p:to>
                                        <p:strVal val="visible"/>
                                      </p:to>
                                    </p:set>
                                    <p:anim calcmode="lin" valueType="num">
                                      <p:cBhvr additive="base">
                                        <p:cTn id="27" dur="1000" fill="hold"/>
                                        <p:tgtEl>
                                          <p:spTgt spid="89091">
                                            <p:txEl>
                                              <p:pRg st="8" end="8"/>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89091">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89091">
                                            <p:txEl>
                                              <p:pRg st="9" end="9"/>
                                            </p:txEl>
                                          </p:spTgt>
                                        </p:tgtEl>
                                        <p:attrNameLst>
                                          <p:attrName>style.visibility</p:attrName>
                                        </p:attrNameLst>
                                      </p:cBhvr>
                                      <p:to>
                                        <p:strVal val="visible"/>
                                      </p:to>
                                    </p:set>
                                    <p:anim calcmode="lin" valueType="num">
                                      <p:cBhvr additive="base">
                                        <p:cTn id="31" dur="1000" fill="hold"/>
                                        <p:tgtEl>
                                          <p:spTgt spid="89091">
                                            <p:txEl>
                                              <p:pRg st="9" end="9"/>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8909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767" y="702119"/>
            <a:ext cx="10400521" cy="928686"/>
          </a:xfrm>
        </p:spPr>
        <p:txBody>
          <a:bodyPr>
            <a:noAutofit/>
          </a:bodyPr>
          <a:lstStyle/>
          <a:p>
            <a:pPr algn="ctr" defTabSz="914400" fontAlgn="base">
              <a:spcBef>
                <a:spcPct val="0"/>
              </a:spcBef>
              <a:spcAft>
                <a:spcPct val="0"/>
              </a:spcAft>
              <a:defRPr/>
            </a:pPr>
            <a:r>
              <a:rPr lang="en-US" sz="3600" kern="0" cap="none" dirty="0">
                <a:latin typeface="Arial"/>
                <a:ea typeface="+mj-ea"/>
                <a:cs typeface="Arial"/>
              </a:rPr>
              <a:t>Background:  Research in Optics</a:t>
            </a:r>
            <a:endParaRPr lang="en-US" sz="3200" kern="0" dirty="0">
              <a:latin typeface="Arial"/>
              <a:ea typeface="+mj-ea"/>
              <a:cs typeface="Arial"/>
            </a:endParaRPr>
          </a:p>
        </p:txBody>
      </p:sp>
      <p:grpSp>
        <p:nvGrpSpPr>
          <p:cNvPr id="3" name="Group 2">
            <a:extLst>
              <a:ext uri="{FF2B5EF4-FFF2-40B4-BE49-F238E27FC236}">
                <a16:creationId xmlns:a16="http://schemas.microsoft.com/office/drawing/2014/main" id="{DC7C7166-32E9-45B3-82AB-67ACB81297DB}"/>
              </a:ext>
            </a:extLst>
          </p:cNvPr>
          <p:cNvGrpSpPr/>
          <p:nvPr/>
        </p:nvGrpSpPr>
        <p:grpSpPr>
          <a:xfrm>
            <a:off x="926841" y="2004662"/>
            <a:ext cx="9359107" cy="4343400"/>
            <a:chOff x="1981200" y="1510140"/>
            <a:chExt cx="8229600" cy="4343400"/>
          </a:xfrm>
        </p:grpSpPr>
        <p:grpSp>
          <p:nvGrpSpPr>
            <p:cNvPr id="99" name="Group 99"/>
            <p:cNvGrpSpPr>
              <a:grpSpLocks/>
            </p:cNvGrpSpPr>
            <p:nvPr/>
          </p:nvGrpSpPr>
          <p:grpSpPr bwMode="auto">
            <a:xfrm>
              <a:off x="1981200" y="1510140"/>
              <a:ext cx="8229600" cy="4343400"/>
              <a:chOff x="288" y="1056"/>
              <a:chExt cx="5184" cy="2736"/>
            </a:xfrm>
          </p:grpSpPr>
          <p:sp>
            <p:nvSpPr>
              <p:cNvPr id="100" name="Rectangle 3"/>
              <p:cNvSpPr>
                <a:spLocks noChangeArrowheads="1"/>
              </p:cNvSpPr>
              <p:nvPr/>
            </p:nvSpPr>
            <p:spPr bwMode="auto">
              <a:xfrm>
                <a:off x="288" y="1056"/>
                <a:ext cx="5184" cy="2736"/>
              </a:xfrm>
              <a:prstGeom prst="rect">
                <a:avLst/>
              </a:prstGeom>
              <a:solidFill>
                <a:schemeClr val="bg1"/>
              </a:solidFill>
              <a:ln w="25400">
                <a:solidFill>
                  <a:schemeClr val="tx1"/>
                </a:solidFill>
                <a:miter lim="800000"/>
                <a:headEnd/>
                <a:tailEnd/>
              </a:ln>
              <a:effectLst/>
            </p:spPr>
            <p:txBody>
              <a:bodyPr wrap="none" anchor="ctr"/>
              <a:lstStyle/>
              <a:p>
                <a:endParaRPr lang="en-US"/>
              </a:p>
            </p:txBody>
          </p:sp>
          <p:sp>
            <p:nvSpPr>
              <p:cNvPr id="101" name="Line 4"/>
              <p:cNvSpPr>
                <a:spLocks noChangeShapeType="1"/>
              </p:cNvSpPr>
              <p:nvPr/>
            </p:nvSpPr>
            <p:spPr bwMode="auto">
              <a:xfrm>
                <a:off x="432" y="2400"/>
                <a:ext cx="4992" cy="0"/>
              </a:xfrm>
              <a:prstGeom prst="line">
                <a:avLst/>
              </a:prstGeom>
              <a:noFill/>
              <a:ln w="152400">
                <a:solidFill>
                  <a:schemeClr val="accent2"/>
                </a:solidFill>
                <a:round/>
                <a:headEnd/>
                <a:tailEnd type="triangle" w="med" len="med"/>
              </a:ln>
              <a:effectLst/>
            </p:spPr>
            <p:txBody>
              <a:bodyPr/>
              <a:lstStyle/>
              <a:p>
                <a:endParaRPr lang="en-US"/>
              </a:p>
            </p:txBody>
          </p:sp>
          <p:sp>
            <p:nvSpPr>
              <p:cNvPr id="102" name="Line 6"/>
              <p:cNvSpPr>
                <a:spLocks noChangeShapeType="1"/>
              </p:cNvSpPr>
              <p:nvPr/>
            </p:nvSpPr>
            <p:spPr bwMode="auto">
              <a:xfrm>
                <a:off x="480" y="2208"/>
                <a:ext cx="0" cy="384"/>
              </a:xfrm>
              <a:prstGeom prst="line">
                <a:avLst/>
              </a:prstGeom>
              <a:noFill/>
              <a:ln w="25400">
                <a:solidFill>
                  <a:schemeClr val="tx1"/>
                </a:solidFill>
                <a:round/>
                <a:headEnd/>
                <a:tailEnd/>
              </a:ln>
              <a:effectLst/>
            </p:spPr>
            <p:txBody>
              <a:bodyPr/>
              <a:lstStyle/>
              <a:p>
                <a:endParaRPr lang="en-US"/>
              </a:p>
            </p:txBody>
          </p:sp>
          <p:sp>
            <p:nvSpPr>
              <p:cNvPr id="103" name="Line 7"/>
              <p:cNvSpPr>
                <a:spLocks noChangeShapeType="1"/>
              </p:cNvSpPr>
              <p:nvPr/>
            </p:nvSpPr>
            <p:spPr bwMode="auto">
              <a:xfrm>
                <a:off x="1632" y="2208"/>
                <a:ext cx="0" cy="384"/>
              </a:xfrm>
              <a:prstGeom prst="line">
                <a:avLst/>
              </a:prstGeom>
              <a:noFill/>
              <a:ln w="25400">
                <a:solidFill>
                  <a:schemeClr val="tx1"/>
                </a:solidFill>
                <a:round/>
                <a:headEnd/>
                <a:tailEnd/>
              </a:ln>
              <a:effectLst/>
            </p:spPr>
            <p:txBody>
              <a:bodyPr/>
              <a:lstStyle/>
              <a:p>
                <a:endParaRPr lang="en-US"/>
              </a:p>
            </p:txBody>
          </p:sp>
          <p:sp>
            <p:nvSpPr>
              <p:cNvPr id="104" name="Line 8"/>
              <p:cNvSpPr>
                <a:spLocks noChangeShapeType="1"/>
              </p:cNvSpPr>
              <p:nvPr/>
            </p:nvSpPr>
            <p:spPr bwMode="auto">
              <a:xfrm>
                <a:off x="1920" y="2208"/>
                <a:ext cx="0" cy="384"/>
              </a:xfrm>
              <a:prstGeom prst="line">
                <a:avLst/>
              </a:prstGeom>
              <a:noFill/>
              <a:ln w="25400">
                <a:solidFill>
                  <a:schemeClr val="tx1"/>
                </a:solidFill>
                <a:round/>
                <a:headEnd/>
                <a:tailEnd/>
              </a:ln>
              <a:effectLst/>
            </p:spPr>
            <p:txBody>
              <a:bodyPr/>
              <a:lstStyle/>
              <a:p>
                <a:endParaRPr lang="en-US"/>
              </a:p>
            </p:txBody>
          </p:sp>
          <p:sp>
            <p:nvSpPr>
              <p:cNvPr id="105" name="Line 9"/>
              <p:cNvSpPr>
                <a:spLocks noChangeShapeType="1"/>
              </p:cNvSpPr>
              <p:nvPr/>
            </p:nvSpPr>
            <p:spPr bwMode="auto">
              <a:xfrm>
                <a:off x="2208" y="2208"/>
                <a:ext cx="0" cy="384"/>
              </a:xfrm>
              <a:prstGeom prst="line">
                <a:avLst/>
              </a:prstGeom>
              <a:noFill/>
              <a:ln w="63500">
                <a:solidFill>
                  <a:schemeClr val="tx1"/>
                </a:solidFill>
                <a:round/>
                <a:headEnd/>
                <a:tailEnd/>
              </a:ln>
              <a:effectLst/>
            </p:spPr>
            <p:txBody>
              <a:bodyPr/>
              <a:lstStyle/>
              <a:p>
                <a:endParaRPr lang="en-US"/>
              </a:p>
            </p:txBody>
          </p:sp>
          <p:sp>
            <p:nvSpPr>
              <p:cNvPr id="106" name="Line 10"/>
              <p:cNvSpPr>
                <a:spLocks noChangeShapeType="1"/>
              </p:cNvSpPr>
              <p:nvPr/>
            </p:nvSpPr>
            <p:spPr bwMode="auto">
              <a:xfrm>
                <a:off x="2496" y="2208"/>
                <a:ext cx="0" cy="384"/>
              </a:xfrm>
              <a:prstGeom prst="line">
                <a:avLst/>
              </a:prstGeom>
              <a:noFill/>
              <a:ln w="25400">
                <a:solidFill>
                  <a:schemeClr val="tx1"/>
                </a:solidFill>
                <a:round/>
                <a:headEnd/>
                <a:tailEnd/>
              </a:ln>
              <a:effectLst/>
            </p:spPr>
            <p:txBody>
              <a:bodyPr/>
              <a:lstStyle/>
              <a:p>
                <a:endParaRPr lang="en-US"/>
              </a:p>
            </p:txBody>
          </p:sp>
          <p:sp>
            <p:nvSpPr>
              <p:cNvPr id="107" name="Line 11"/>
              <p:cNvSpPr>
                <a:spLocks noChangeShapeType="1"/>
              </p:cNvSpPr>
              <p:nvPr/>
            </p:nvSpPr>
            <p:spPr bwMode="auto">
              <a:xfrm>
                <a:off x="2784" y="2208"/>
                <a:ext cx="0" cy="384"/>
              </a:xfrm>
              <a:prstGeom prst="line">
                <a:avLst/>
              </a:prstGeom>
              <a:noFill/>
              <a:ln w="25400">
                <a:solidFill>
                  <a:schemeClr val="tx1"/>
                </a:solidFill>
                <a:round/>
                <a:headEnd/>
                <a:tailEnd/>
              </a:ln>
              <a:effectLst/>
            </p:spPr>
            <p:txBody>
              <a:bodyPr/>
              <a:lstStyle/>
              <a:p>
                <a:endParaRPr lang="en-US"/>
              </a:p>
            </p:txBody>
          </p:sp>
          <p:sp>
            <p:nvSpPr>
              <p:cNvPr id="108" name="Line 12"/>
              <p:cNvSpPr>
                <a:spLocks noChangeShapeType="1"/>
              </p:cNvSpPr>
              <p:nvPr/>
            </p:nvSpPr>
            <p:spPr bwMode="auto">
              <a:xfrm>
                <a:off x="3072" y="2208"/>
                <a:ext cx="0" cy="384"/>
              </a:xfrm>
              <a:prstGeom prst="line">
                <a:avLst/>
              </a:prstGeom>
              <a:noFill/>
              <a:ln w="25400">
                <a:solidFill>
                  <a:schemeClr val="tx1"/>
                </a:solidFill>
                <a:round/>
                <a:headEnd/>
                <a:tailEnd/>
              </a:ln>
              <a:effectLst/>
            </p:spPr>
            <p:txBody>
              <a:bodyPr/>
              <a:lstStyle/>
              <a:p>
                <a:endParaRPr lang="en-US"/>
              </a:p>
            </p:txBody>
          </p:sp>
          <p:sp>
            <p:nvSpPr>
              <p:cNvPr id="109" name="Line 13"/>
              <p:cNvSpPr>
                <a:spLocks noChangeShapeType="1"/>
              </p:cNvSpPr>
              <p:nvPr/>
            </p:nvSpPr>
            <p:spPr bwMode="auto">
              <a:xfrm>
                <a:off x="3360" y="2208"/>
                <a:ext cx="0" cy="384"/>
              </a:xfrm>
              <a:prstGeom prst="line">
                <a:avLst/>
              </a:prstGeom>
              <a:noFill/>
              <a:ln w="25400">
                <a:solidFill>
                  <a:schemeClr val="tx1"/>
                </a:solidFill>
                <a:round/>
                <a:headEnd/>
                <a:tailEnd/>
              </a:ln>
              <a:effectLst/>
            </p:spPr>
            <p:txBody>
              <a:bodyPr/>
              <a:lstStyle/>
              <a:p>
                <a:endParaRPr lang="en-US"/>
              </a:p>
            </p:txBody>
          </p:sp>
          <p:sp>
            <p:nvSpPr>
              <p:cNvPr id="110" name="Line 14"/>
              <p:cNvSpPr>
                <a:spLocks noChangeShapeType="1"/>
              </p:cNvSpPr>
              <p:nvPr/>
            </p:nvSpPr>
            <p:spPr bwMode="auto">
              <a:xfrm>
                <a:off x="3648" y="2208"/>
                <a:ext cx="0" cy="384"/>
              </a:xfrm>
              <a:prstGeom prst="line">
                <a:avLst/>
              </a:prstGeom>
              <a:noFill/>
              <a:ln w="25400">
                <a:solidFill>
                  <a:schemeClr val="tx1"/>
                </a:solidFill>
                <a:round/>
                <a:headEnd/>
                <a:tailEnd/>
              </a:ln>
              <a:effectLst/>
            </p:spPr>
            <p:txBody>
              <a:bodyPr/>
              <a:lstStyle/>
              <a:p>
                <a:endParaRPr lang="en-US"/>
              </a:p>
            </p:txBody>
          </p:sp>
          <p:sp>
            <p:nvSpPr>
              <p:cNvPr id="111" name="Line 15"/>
              <p:cNvSpPr>
                <a:spLocks noChangeShapeType="1"/>
              </p:cNvSpPr>
              <p:nvPr/>
            </p:nvSpPr>
            <p:spPr bwMode="auto">
              <a:xfrm>
                <a:off x="3936" y="2208"/>
                <a:ext cx="0" cy="384"/>
              </a:xfrm>
              <a:prstGeom prst="line">
                <a:avLst/>
              </a:prstGeom>
              <a:noFill/>
              <a:ln w="25400">
                <a:solidFill>
                  <a:schemeClr val="tx1"/>
                </a:solidFill>
                <a:round/>
                <a:headEnd/>
                <a:tailEnd/>
              </a:ln>
              <a:effectLst/>
            </p:spPr>
            <p:txBody>
              <a:bodyPr/>
              <a:lstStyle/>
              <a:p>
                <a:endParaRPr lang="en-US"/>
              </a:p>
            </p:txBody>
          </p:sp>
          <p:sp>
            <p:nvSpPr>
              <p:cNvPr id="112" name="Line 16"/>
              <p:cNvSpPr>
                <a:spLocks noChangeShapeType="1"/>
              </p:cNvSpPr>
              <p:nvPr/>
            </p:nvSpPr>
            <p:spPr bwMode="auto">
              <a:xfrm>
                <a:off x="4224" y="2208"/>
                <a:ext cx="0" cy="384"/>
              </a:xfrm>
              <a:prstGeom prst="line">
                <a:avLst/>
              </a:prstGeom>
              <a:noFill/>
              <a:ln w="25400">
                <a:solidFill>
                  <a:schemeClr val="tx1"/>
                </a:solidFill>
                <a:round/>
                <a:headEnd/>
                <a:tailEnd/>
              </a:ln>
              <a:effectLst/>
            </p:spPr>
            <p:txBody>
              <a:bodyPr/>
              <a:lstStyle/>
              <a:p>
                <a:endParaRPr lang="en-US"/>
              </a:p>
            </p:txBody>
          </p:sp>
          <p:sp>
            <p:nvSpPr>
              <p:cNvPr id="113" name="Line 17"/>
              <p:cNvSpPr>
                <a:spLocks noChangeShapeType="1"/>
              </p:cNvSpPr>
              <p:nvPr/>
            </p:nvSpPr>
            <p:spPr bwMode="auto">
              <a:xfrm>
                <a:off x="4512" y="2208"/>
                <a:ext cx="0" cy="384"/>
              </a:xfrm>
              <a:prstGeom prst="line">
                <a:avLst/>
              </a:prstGeom>
              <a:noFill/>
              <a:ln w="25400">
                <a:solidFill>
                  <a:schemeClr val="tx1"/>
                </a:solidFill>
                <a:round/>
                <a:headEnd/>
                <a:tailEnd/>
              </a:ln>
              <a:effectLst/>
            </p:spPr>
            <p:txBody>
              <a:bodyPr/>
              <a:lstStyle/>
              <a:p>
                <a:endParaRPr lang="en-US"/>
              </a:p>
            </p:txBody>
          </p:sp>
          <p:sp>
            <p:nvSpPr>
              <p:cNvPr id="114" name="Line 18"/>
              <p:cNvSpPr>
                <a:spLocks noChangeShapeType="1"/>
              </p:cNvSpPr>
              <p:nvPr/>
            </p:nvSpPr>
            <p:spPr bwMode="auto">
              <a:xfrm>
                <a:off x="768" y="2208"/>
                <a:ext cx="0" cy="384"/>
              </a:xfrm>
              <a:prstGeom prst="line">
                <a:avLst/>
              </a:prstGeom>
              <a:noFill/>
              <a:ln w="25400">
                <a:solidFill>
                  <a:schemeClr val="tx1"/>
                </a:solidFill>
                <a:round/>
                <a:headEnd/>
                <a:tailEnd/>
              </a:ln>
              <a:effectLst/>
            </p:spPr>
            <p:txBody>
              <a:bodyPr/>
              <a:lstStyle/>
              <a:p>
                <a:endParaRPr lang="en-US"/>
              </a:p>
            </p:txBody>
          </p:sp>
          <p:sp>
            <p:nvSpPr>
              <p:cNvPr id="115" name="Line 19"/>
              <p:cNvSpPr>
                <a:spLocks noChangeShapeType="1"/>
              </p:cNvSpPr>
              <p:nvPr/>
            </p:nvSpPr>
            <p:spPr bwMode="auto">
              <a:xfrm>
                <a:off x="1056" y="2208"/>
                <a:ext cx="0" cy="384"/>
              </a:xfrm>
              <a:prstGeom prst="line">
                <a:avLst/>
              </a:prstGeom>
              <a:noFill/>
              <a:ln w="25400">
                <a:solidFill>
                  <a:schemeClr val="tx1"/>
                </a:solidFill>
                <a:round/>
                <a:headEnd/>
                <a:tailEnd/>
              </a:ln>
              <a:effectLst/>
            </p:spPr>
            <p:txBody>
              <a:bodyPr/>
              <a:lstStyle/>
              <a:p>
                <a:endParaRPr lang="en-US"/>
              </a:p>
            </p:txBody>
          </p:sp>
          <p:sp>
            <p:nvSpPr>
              <p:cNvPr id="116" name="Line 20"/>
              <p:cNvSpPr>
                <a:spLocks noChangeShapeType="1"/>
              </p:cNvSpPr>
              <p:nvPr/>
            </p:nvSpPr>
            <p:spPr bwMode="auto">
              <a:xfrm>
                <a:off x="1344" y="2208"/>
                <a:ext cx="0" cy="384"/>
              </a:xfrm>
              <a:prstGeom prst="line">
                <a:avLst/>
              </a:prstGeom>
              <a:noFill/>
              <a:ln w="25400">
                <a:solidFill>
                  <a:schemeClr val="tx1"/>
                </a:solidFill>
                <a:round/>
                <a:headEnd/>
                <a:tailEnd/>
              </a:ln>
              <a:effectLst/>
            </p:spPr>
            <p:txBody>
              <a:bodyPr/>
              <a:lstStyle/>
              <a:p>
                <a:endParaRPr lang="en-US"/>
              </a:p>
            </p:txBody>
          </p:sp>
          <p:sp>
            <p:nvSpPr>
              <p:cNvPr id="117" name="Line 21"/>
              <p:cNvSpPr>
                <a:spLocks noChangeShapeType="1"/>
              </p:cNvSpPr>
              <p:nvPr/>
            </p:nvSpPr>
            <p:spPr bwMode="auto">
              <a:xfrm>
                <a:off x="4800" y="2208"/>
                <a:ext cx="0" cy="384"/>
              </a:xfrm>
              <a:prstGeom prst="line">
                <a:avLst/>
              </a:prstGeom>
              <a:noFill/>
              <a:ln w="25400">
                <a:solidFill>
                  <a:schemeClr val="tx1"/>
                </a:solidFill>
                <a:round/>
                <a:headEnd/>
                <a:tailEnd/>
              </a:ln>
              <a:effectLst/>
            </p:spPr>
            <p:txBody>
              <a:bodyPr/>
              <a:lstStyle/>
              <a:p>
                <a:endParaRPr lang="en-US"/>
              </a:p>
            </p:txBody>
          </p:sp>
          <p:sp>
            <p:nvSpPr>
              <p:cNvPr id="118" name="Line 22"/>
              <p:cNvSpPr>
                <a:spLocks noChangeShapeType="1"/>
              </p:cNvSpPr>
              <p:nvPr/>
            </p:nvSpPr>
            <p:spPr bwMode="auto">
              <a:xfrm>
                <a:off x="5088" y="2208"/>
                <a:ext cx="0" cy="384"/>
              </a:xfrm>
              <a:prstGeom prst="line">
                <a:avLst/>
              </a:prstGeom>
              <a:noFill/>
              <a:ln w="25400">
                <a:solidFill>
                  <a:schemeClr val="tx1"/>
                </a:solidFill>
                <a:round/>
                <a:headEnd/>
                <a:tailEnd/>
              </a:ln>
              <a:effectLst/>
            </p:spPr>
            <p:txBody>
              <a:bodyPr/>
              <a:lstStyle/>
              <a:p>
                <a:endParaRPr lang="en-US"/>
              </a:p>
            </p:txBody>
          </p:sp>
          <p:sp>
            <p:nvSpPr>
              <p:cNvPr id="119" name="Text Box 23"/>
              <p:cNvSpPr txBox="1">
                <a:spLocks noChangeArrowheads="1"/>
              </p:cNvSpPr>
              <p:nvPr/>
            </p:nvSpPr>
            <p:spPr bwMode="auto">
              <a:xfrm>
                <a:off x="576"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-2</a:t>
                </a:r>
              </a:p>
            </p:txBody>
          </p:sp>
          <p:sp>
            <p:nvSpPr>
              <p:cNvPr id="120" name="Text Box 24"/>
              <p:cNvSpPr txBox="1">
                <a:spLocks noChangeArrowheads="1"/>
              </p:cNvSpPr>
              <p:nvPr/>
            </p:nvSpPr>
            <p:spPr bwMode="auto">
              <a:xfrm>
                <a:off x="1200"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0</a:t>
                </a:r>
              </a:p>
            </p:txBody>
          </p:sp>
          <p:sp>
            <p:nvSpPr>
              <p:cNvPr id="121" name="Text Box 25"/>
              <p:cNvSpPr txBox="1">
                <a:spLocks noChangeArrowheads="1"/>
              </p:cNvSpPr>
              <p:nvPr/>
            </p:nvSpPr>
            <p:spPr bwMode="auto">
              <a:xfrm>
                <a:off x="2352"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4</a:t>
                </a:r>
              </a:p>
            </p:txBody>
          </p:sp>
          <p:sp>
            <p:nvSpPr>
              <p:cNvPr id="122" name="Text Box 26"/>
              <p:cNvSpPr txBox="1">
                <a:spLocks noChangeArrowheads="1"/>
              </p:cNvSpPr>
              <p:nvPr/>
            </p:nvSpPr>
            <p:spPr bwMode="auto">
              <a:xfrm>
                <a:off x="2928"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6</a:t>
                </a:r>
              </a:p>
            </p:txBody>
          </p:sp>
          <p:sp>
            <p:nvSpPr>
              <p:cNvPr id="123" name="Text Box 27"/>
              <p:cNvSpPr txBox="1">
                <a:spLocks noChangeArrowheads="1"/>
              </p:cNvSpPr>
              <p:nvPr/>
            </p:nvSpPr>
            <p:spPr bwMode="auto">
              <a:xfrm>
                <a:off x="1776"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2</a:t>
                </a:r>
              </a:p>
            </p:txBody>
          </p:sp>
          <p:sp>
            <p:nvSpPr>
              <p:cNvPr id="124" name="Text Box 28"/>
              <p:cNvSpPr txBox="1">
                <a:spLocks noChangeArrowheads="1"/>
              </p:cNvSpPr>
              <p:nvPr/>
            </p:nvSpPr>
            <p:spPr bwMode="auto">
              <a:xfrm>
                <a:off x="3504"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8</a:t>
                </a:r>
              </a:p>
            </p:txBody>
          </p:sp>
          <p:sp>
            <p:nvSpPr>
              <p:cNvPr id="125" name="Text Box 29"/>
              <p:cNvSpPr txBox="1">
                <a:spLocks noChangeArrowheads="1"/>
              </p:cNvSpPr>
              <p:nvPr/>
            </p:nvSpPr>
            <p:spPr bwMode="auto">
              <a:xfrm>
                <a:off x="4032"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10</a:t>
                </a:r>
              </a:p>
            </p:txBody>
          </p:sp>
          <p:sp>
            <p:nvSpPr>
              <p:cNvPr id="126" name="Text Box 30"/>
              <p:cNvSpPr txBox="1">
                <a:spLocks noChangeArrowheads="1"/>
              </p:cNvSpPr>
              <p:nvPr/>
            </p:nvSpPr>
            <p:spPr bwMode="auto">
              <a:xfrm>
                <a:off x="4608" y="2592"/>
                <a:ext cx="384" cy="231"/>
              </a:xfrm>
              <a:prstGeom prst="rect">
                <a:avLst/>
              </a:prstGeom>
              <a:noFill/>
              <a:ln w="9525">
                <a:noFill/>
                <a:miter lim="800000"/>
                <a:headEnd/>
                <a:tailEnd/>
              </a:ln>
              <a:effectLst/>
            </p:spPr>
            <p:txBody>
              <a:bodyPr>
                <a:spAutoFit/>
              </a:bodyPr>
              <a:lstStyle/>
              <a:p>
                <a:pPr>
                  <a:spcBef>
                    <a:spcPct val="50000"/>
                  </a:spcBef>
                </a:pPr>
                <a:r>
                  <a:rPr lang="en-US" b="1">
                    <a:latin typeface="Arial" pitchFamily="34" charset="0"/>
                  </a:rPr>
                  <a:t>10</a:t>
                </a:r>
                <a:r>
                  <a:rPr lang="en-US" b="1" baseline="30000">
                    <a:latin typeface="Arial" pitchFamily="34" charset="0"/>
                  </a:rPr>
                  <a:t>12</a:t>
                </a:r>
              </a:p>
            </p:txBody>
          </p:sp>
          <p:sp>
            <p:nvSpPr>
              <p:cNvPr id="127" name="Text Box 31"/>
              <p:cNvSpPr txBox="1">
                <a:spLocks noChangeArrowheads="1"/>
              </p:cNvSpPr>
              <p:nvPr/>
            </p:nvSpPr>
            <p:spPr bwMode="auto">
              <a:xfrm>
                <a:off x="288" y="1776"/>
                <a:ext cx="672" cy="404"/>
              </a:xfrm>
              <a:prstGeom prst="rect">
                <a:avLst/>
              </a:prstGeom>
              <a:noFill/>
              <a:ln w="9525">
                <a:noFill/>
                <a:miter lim="800000"/>
                <a:headEnd/>
                <a:tailEnd/>
              </a:ln>
              <a:effectLst/>
            </p:spPr>
            <p:txBody>
              <a:bodyPr>
                <a:spAutoFit/>
              </a:bodyPr>
              <a:lstStyle/>
              <a:p>
                <a:pPr algn="ctr">
                  <a:spcBef>
                    <a:spcPct val="50000"/>
                  </a:spcBef>
                </a:pPr>
                <a:r>
                  <a:rPr lang="en-US" b="1">
                    <a:latin typeface="Arial" pitchFamily="34" charset="0"/>
                  </a:rPr>
                  <a:t>Gamma Rays</a:t>
                </a:r>
              </a:p>
            </p:txBody>
          </p:sp>
          <p:sp>
            <p:nvSpPr>
              <p:cNvPr id="128" name="Text Box 32"/>
              <p:cNvSpPr txBox="1">
                <a:spLocks noChangeArrowheads="1"/>
              </p:cNvSpPr>
              <p:nvPr/>
            </p:nvSpPr>
            <p:spPr bwMode="auto">
              <a:xfrm>
                <a:off x="960" y="1872"/>
                <a:ext cx="624" cy="231"/>
              </a:xfrm>
              <a:prstGeom prst="rect">
                <a:avLst/>
              </a:prstGeom>
              <a:noFill/>
              <a:ln w="9525">
                <a:noFill/>
                <a:miter lim="800000"/>
                <a:headEnd/>
                <a:tailEnd/>
              </a:ln>
              <a:effectLst/>
            </p:spPr>
            <p:txBody>
              <a:bodyPr>
                <a:spAutoFit/>
              </a:bodyPr>
              <a:lstStyle/>
              <a:p>
                <a:pPr algn="ctr">
                  <a:spcBef>
                    <a:spcPct val="50000"/>
                  </a:spcBef>
                </a:pPr>
                <a:r>
                  <a:rPr lang="en-US" b="1">
                    <a:latin typeface="Arial" pitchFamily="34" charset="0"/>
                  </a:rPr>
                  <a:t>X-rays</a:t>
                </a:r>
              </a:p>
            </p:txBody>
          </p:sp>
          <p:graphicFrame>
            <p:nvGraphicFramePr>
              <p:cNvPr id="129" name="Object 33"/>
              <p:cNvGraphicFramePr>
                <a:graphicFrameLocks noChangeAspect="1"/>
              </p:cNvGraphicFramePr>
              <p:nvPr/>
            </p:nvGraphicFramePr>
            <p:xfrm>
              <a:off x="1224" y="3278"/>
              <a:ext cx="2160" cy="432"/>
            </p:xfrm>
            <a:graphic>
              <a:graphicData uri="http://schemas.openxmlformats.org/presentationml/2006/ole">
                <mc:AlternateContent xmlns:mc="http://schemas.openxmlformats.org/markup-compatibility/2006">
                  <mc:Choice xmlns:v="urn:schemas-microsoft-com:vml" Requires="v">
                    <p:oleObj name="Bitmap Image" r:id="rId2" imgW="4238095" imgH="781159" progId="PBrush">
                      <p:embed/>
                    </p:oleObj>
                  </mc:Choice>
                  <mc:Fallback>
                    <p:oleObj name="Bitmap Image" r:id="rId2" imgW="4238095" imgH="781159" progId="PBrush">
                      <p:embed/>
                      <p:pic>
                        <p:nvPicPr>
                          <p:cNvPr id="129" name="Object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 y="3278"/>
                            <a:ext cx="2160"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0" name="Text Box 34"/>
              <p:cNvSpPr txBox="1">
                <a:spLocks noChangeArrowheads="1"/>
              </p:cNvSpPr>
              <p:nvPr/>
            </p:nvSpPr>
            <p:spPr bwMode="auto">
              <a:xfrm>
                <a:off x="1728" y="1872"/>
                <a:ext cx="432" cy="231"/>
              </a:xfrm>
              <a:prstGeom prst="rect">
                <a:avLst/>
              </a:prstGeom>
              <a:noFill/>
              <a:ln w="9525">
                <a:noFill/>
                <a:miter lim="800000"/>
                <a:headEnd/>
                <a:tailEnd/>
              </a:ln>
              <a:effectLst/>
            </p:spPr>
            <p:txBody>
              <a:bodyPr>
                <a:spAutoFit/>
              </a:bodyPr>
              <a:lstStyle/>
              <a:p>
                <a:pPr algn="ctr">
                  <a:spcBef>
                    <a:spcPct val="50000"/>
                  </a:spcBef>
                </a:pPr>
                <a:r>
                  <a:rPr lang="en-US" b="1">
                    <a:latin typeface="Arial" pitchFamily="34" charset="0"/>
                  </a:rPr>
                  <a:t>UV</a:t>
                </a:r>
              </a:p>
            </p:txBody>
          </p:sp>
          <p:sp>
            <p:nvSpPr>
              <p:cNvPr id="131" name="Text Box 35"/>
              <p:cNvSpPr txBox="1">
                <a:spLocks noChangeArrowheads="1"/>
              </p:cNvSpPr>
              <p:nvPr/>
            </p:nvSpPr>
            <p:spPr bwMode="auto">
              <a:xfrm>
                <a:off x="2352" y="1872"/>
                <a:ext cx="1008" cy="231"/>
              </a:xfrm>
              <a:prstGeom prst="rect">
                <a:avLst/>
              </a:prstGeom>
              <a:noFill/>
              <a:ln w="9525">
                <a:noFill/>
                <a:miter lim="800000"/>
                <a:headEnd/>
                <a:tailEnd/>
              </a:ln>
              <a:effectLst/>
            </p:spPr>
            <p:txBody>
              <a:bodyPr>
                <a:spAutoFit/>
              </a:bodyPr>
              <a:lstStyle/>
              <a:p>
                <a:pPr algn="ctr">
                  <a:spcBef>
                    <a:spcPct val="50000"/>
                  </a:spcBef>
                </a:pPr>
                <a:r>
                  <a:rPr lang="en-US" b="1">
                    <a:latin typeface="Arial" pitchFamily="34" charset="0"/>
                  </a:rPr>
                  <a:t>Infrared</a:t>
                </a:r>
              </a:p>
            </p:txBody>
          </p:sp>
          <p:sp>
            <p:nvSpPr>
              <p:cNvPr id="132" name="Text Box 36"/>
              <p:cNvSpPr txBox="1">
                <a:spLocks noChangeArrowheads="1"/>
              </p:cNvSpPr>
              <p:nvPr/>
            </p:nvSpPr>
            <p:spPr bwMode="auto">
              <a:xfrm>
                <a:off x="3360" y="1872"/>
                <a:ext cx="960" cy="231"/>
              </a:xfrm>
              <a:prstGeom prst="rect">
                <a:avLst/>
              </a:prstGeom>
              <a:noFill/>
              <a:ln w="9525">
                <a:noFill/>
                <a:miter lim="800000"/>
                <a:headEnd/>
                <a:tailEnd/>
              </a:ln>
              <a:effectLst/>
            </p:spPr>
            <p:txBody>
              <a:bodyPr>
                <a:spAutoFit/>
              </a:bodyPr>
              <a:lstStyle/>
              <a:p>
                <a:pPr algn="ctr">
                  <a:spcBef>
                    <a:spcPct val="50000"/>
                  </a:spcBef>
                </a:pPr>
                <a:r>
                  <a:rPr lang="en-US" b="1">
                    <a:latin typeface="Arial" pitchFamily="34" charset="0"/>
                  </a:rPr>
                  <a:t>Microwaves</a:t>
                </a:r>
              </a:p>
            </p:txBody>
          </p:sp>
          <p:sp>
            <p:nvSpPr>
              <p:cNvPr id="133" name="Text Box 37"/>
              <p:cNvSpPr txBox="1">
                <a:spLocks noChangeArrowheads="1"/>
              </p:cNvSpPr>
              <p:nvPr/>
            </p:nvSpPr>
            <p:spPr bwMode="auto">
              <a:xfrm>
                <a:off x="4272" y="1776"/>
                <a:ext cx="672" cy="404"/>
              </a:xfrm>
              <a:prstGeom prst="rect">
                <a:avLst/>
              </a:prstGeom>
              <a:noFill/>
              <a:ln w="9525">
                <a:noFill/>
                <a:miter lim="800000"/>
                <a:headEnd/>
                <a:tailEnd/>
              </a:ln>
              <a:effectLst/>
            </p:spPr>
            <p:txBody>
              <a:bodyPr>
                <a:spAutoFit/>
              </a:bodyPr>
              <a:lstStyle/>
              <a:p>
                <a:pPr algn="ctr">
                  <a:spcBef>
                    <a:spcPct val="50000"/>
                  </a:spcBef>
                </a:pPr>
                <a:r>
                  <a:rPr lang="en-US" b="1">
                    <a:latin typeface="Arial" pitchFamily="34" charset="0"/>
                  </a:rPr>
                  <a:t>Radio Waves</a:t>
                </a:r>
              </a:p>
            </p:txBody>
          </p:sp>
          <p:sp>
            <p:nvSpPr>
              <p:cNvPr id="134" name="Text Box 38"/>
              <p:cNvSpPr txBox="1">
                <a:spLocks noChangeArrowheads="1"/>
              </p:cNvSpPr>
              <p:nvPr/>
            </p:nvSpPr>
            <p:spPr bwMode="auto">
              <a:xfrm>
                <a:off x="1632" y="1104"/>
                <a:ext cx="2640" cy="233"/>
              </a:xfrm>
              <a:prstGeom prst="rect">
                <a:avLst/>
              </a:prstGeom>
              <a:noFill/>
              <a:ln w="9525">
                <a:noFill/>
                <a:miter lim="800000"/>
                <a:headEnd/>
                <a:tailEnd/>
              </a:ln>
              <a:effectLst/>
            </p:spPr>
            <p:txBody>
              <a:bodyPr>
                <a:spAutoFit/>
              </a:bodyPr>
              <a:lstStyle/>
              <a:p>
                <a:pPr algn="ctr">
                  <a:spcBef>
                    <a:spcPct val="50000"/>
                  </a:spcBef>
                </a:pPr>
                <a:r>
                  <a:rPr lang="en-US" b="1">
                    <a:latin typeface="Arial" pitchFamily="34" charset="0"/>
                  </a:rPr>
                  <a:t>Electromagnetic Spectrum</a:t>
                </a:r>
              </a:p>
            </p:txBody>
          </p:sp>
          <p:graphicFrame>
            <p:nvGraphicFramePr>
              <p:cNvPr id="135" name="Object 39"/>
              <p:cNvGraphicFramePr>
                <a:graphicFrameLocks noChangeAspect="1"/>
              </p:cNvGraphicFramePr>
              <p:nvPr/>
            </p:nvGraphicFramePr>
            <p:xfrm>
              <a:off x="2208" y="2208"/>
              <a:ext cx="192" cy="384"/>
            </p:xfrm>
            <a:graphic>
              <a:graphicData uri="http://schemas.openxmlformats.org/presentationml/2006/ole">
                <mc:AlternateContent xmlns:mc="http://schemas.openxmlformats.org/markup-compatibility/2006">
                  <mc:Choice xmlns:v="urn:schemas-microsoft-com:vml" Requires="v">
                    <p:oleObj name="Bitmap Image" r:id="rId4" imgW="533474" imgH="523810" progId="PBrush">
                      <p:embed/>
                    </p:oleObj>
                  </mc:Choice>
                  <mc:Fallback>
                    <p:oleObj name="Bitmap Image" r:id="rId4" imgW="533474" imgH="523810" progId="PBrush">
                      <p:embed/>
                      <p:pic>
                        <p:nvPicPr>
                          <p:cNvPr id="135" name="Object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2208"/>
                            <a:ext cx="19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6" name="Freeform 40"/>
              <p:cNvSpPr>
                <a:spLocks/>
              </p:cNvSpPr>
              <p:nvPr/>
            </p:nvSpPr>
            <p:spPr bwMode="auto">
              <a:xfrm>
                <a:off x="2376" y="2604"/>
                <a:ext cx="976" cy="672"/>
              </a:xfrm>
              <a:custGeom>
                <a:avLst/>
                <a:gdLst/>
                <a:ahLst/>
                <a:cxnLst>
                  <a:cxn ang="0">
                    <a:pos x="16" y="0"/>
                  </a:cxn>
                  <a:cxn ang="0">
                    <a:pos x="112" y="240"/>
                  </a:cxn>
                  <a:cxn ang="0">
                    <a:pos x="688" y="576"/>
                  </a:cxn>
                  <a:cxn ang="0">
                    <a:pos x="976" y="672"/>
                  </a:cxn>
                </a:cxnLst>
                <a:rect l="0" t="0" r="r" b="b"/>
                <a:pathLst>
                  <a:path w="976" h="672">
                    <a:moveTo>
                      <a:pt x="16" y="0"/>
                    </a:moveTo>
                    <a:cubicBezTo>
                      <a:pt x="8" y="72"/>
                      <a:pt x="0" y="144"/>
                      <a:pt x="112" y="240"/>
                    </a:cubicBezTo>
                    <a:cubicBezTo>
                      <a:pt x="224" y="336"/>
                      <a:pt x="544" y="504"/>
                      <a:pt x="688" y="576"/>
                    </a:cubicBezTo>
                    <a:cubicBezTo>
                      <a:pt x="832" y="648"/>
                      <a:pt x="904" y="660"/>
                      <a:pt x="976" y="672"/>
                    </a:cubicBezTo>
                  </a:path>
                </a:pathLst>
              </a:custGeom>
              <a:noFill/>
              <a:ln w="19050">
                <a:solidFill>
                  <a:schemeClr val="tx1"/>
                </a:solidFill>
                <a:round/>
                <a:headEnd/>
                <a:tailEnd/>
              </a:ln>
              <a:effectLst/>
            </p:spPr>
            <p:txBody>
              <a:bodyPr/>
              <a:lstStyle/>
              <a:p>
                <a:endParaRPr lang="en-US"/>
              </a:p>
            </p:txBody>
          </p:sp>
          <p:sp>
            <p:nvSpPr>
              <p:cNvPr id="137" name="Freeform 41"/>
              <p:cNvSpPr>
                <a:spLocks/>
              </p:cNvSpPr>
              <p:nvPr/>
            </p:nvSpPr>
            <p:spPr bwMode="auto">
              <a:xfrm flipH="1">
                <a:off x="1248" y="2604"/>
                <a:ext cx="976" cy="672"/>
              </a:xfrm>
              <a:custGeom>
                <a:avLst/>
                <a:gdLst/>
                <a:ahLst/>
                <a:cxnLst>
                  <a:cxn ang="0">
                    <a:pos x="16" y="0"/>
                  </a:cxn>
                  <a:cxn ang="0">
                    <a:pos x="112" y="240"/>
                  </a:cxn>
                  <a:cxn ang="0">
                    <a:pos x="688" y="576"/>
                  </a:cxn>
                  <a:cxn ang="0">
                    <a:pos x="976" y="672"/>
                  </a:cxn>
                </a:cxnLst>
                <a:rect l="0" t="0" r="r" b="b"/>
                <a:pathLst>
                  <a:path w="976" h="672">
                    <a:moveTo>
                      <a:pt x="16" y="0"/>
                    </a:moveTo>
                    <a:cubicBezTo>
                      <a:pt x="8" y="72"/>
                      <a:pt x="0" y="144"/>
                      <a:pt x="112" y="240"/>
                    </a:cubicBezTo>
                    <a:cubicBezTo>
                      <a:pt x="224" y="336"/>
                      <a:pt x="544" y="504"/>
                      <a:pt x="688" y="576"/>
                    </a:cubicBezTo>
                    <a:cubicBezTo>
                      <a:pt x="832" y="648"/>
                      <a:pt x="904" y="660"/>
                      <a:pt x="976" y="672"/>
                    </a:cubicBezTo>
                  </a:path>
                </a:pathLst>
              </a:custGeom>
              <a:noFill/>
              <a:ln w="19050">
                <a:solidFill>
                  <a:schemeClr val="tx1"/>
                </a:solidFill>
                <a:round/>
                <a:headEnd/>
                <a:tailEnd/>
              </a:ln>
              <a:effectLst/>
            </p:spPr>
            <p:txBody>
              <a:bodyPr/>
              <a:lstStyle/>
              <a:p>
                <a:endParaRPr lang="en-US"/>
              </a:p>
            </p:txBody>
          </p:sp>
          <p:sp>
            <p:nvSpPr>
              <p:cNvPr id="138" name="Text Box 44"/>
              <p:cNvSpPr txBox="1">
                <a:spLocks noChangeArrowheads="1"/>
              </p:cNvSpPr>
              <p:nvPr/>
            </p:nvSpPr>
            <p:spPr bwMode="auto">
              <a:xfrm>
                <a:off x="1632" y="3024"/>
                <a:ext cx="1344" cy="231"/>
              </a:xfrm>
              <a:prstGeom prst="rect">
                <a:avLst/>
              </a:prstGeom>
              <a:noFill/>
              <a:ln w="9525">
                <a:noFill/>
                <a:miter lim="800000"/>
                <a:headEnd/>
                <a:tailEnd/>
              </a:ln>
              <a:effectLst/>
            </p:spPr>
            <p:txBody>
              <a:bodyPr>
                <a:spAutoFit/>
              </a:bodyPr>
              <a:lstStyle/>
              <a:p>
                <a:pPr algn="ctr">
                  <a:spcBef>
                    <a:spcPct val="50000"/>
                  </a:spcBef>
                </a:pPr>
                <a:r>
                  <a:rPr lang="en-US" b="1">
                    <a:solidFill>
                      <a:srgbClr val="FF0000"/>
                    </a:solidFill>
                    <a:latin typeface="Arial" pitchFamily="34" charset="0"/>
                  </a:rPr>
                  <a:t>Visible</a:t>
                </a:r>
              </a:p>
            </p:txBody>
          </p:sp>
          <p:sp>
            <p:nvSpPr>
              <p:cNvPr id="139" name="Rectangle 94"/>
              <p:cNvSpPr>
                <a:spLocks noChangeArrowheads="1"/>
              </p:cNvSpPr>
              <p:nvPr/>
            </p:nvSpPr>
            <p:spPr bwMode="auto">
              <a:xfrm>
                <a:off x="3884" y="2880"/>
                <a:ext cx="1301" cy="233"/>
              </a:xfrm>
              <a:prstGeom prst="rect">
                <a:avLst/>
              </a:prstGeom>
              <a:noFill/>
              <a:ln w="9525">
                <a:noFill/>
                <a:miter lim="800000"/>
                <a:headEnd/>
                <a:tailEnd/>
              </a:ln>
              <a:effectLst/>
            </p:spPr>
            <p:txBody>
              <a:bodyPr wrap="none">
                <a:spAutoFit/>
              </a:bodyPr>
              <a:lstStyle/>
              <a:p>
                <a:pPr>
                  <a:spcBef>
                    <a:spcPct val="50000"/>
                  </a:spcBef>
                </a:pPr>
                <a:r>
                  <a:rPr lang="en-US" b="1"/>
                  <a:t>Wavelength (nm)</a:t>
                </a:r>
              </a:p>
            </p:txBody>
          </p:sp>
        </p:grpSp>
        <p:sp>
          <p:nvSpPr>
            <p:cNvPr id="141" name="Oval 5"/>
            <p:cNvSpPr>
              <a:spLocks noChangeArrowheads="1"/>
            </p:cNvSpPr>
            <p:nvPr/>
          </p:nvSpPr>
          <p:spPr bwMode="auto">
            <a:xfrm>
              <a:off x="3951288" y="3218290"/>
              <a:ext cx="304800" cy="838200"/>
            </a:xfrm>
            <a:prstGeom prst="ellipse">
              <a:avLst/>
            </a:prstGeom>
            <a:noFill/>
            <a:ln w="31750">
              <a:solidFill>
                <a:srgbClr val="FF0000"/>
              </a:solidFill>
              <a:round/>
              <a:headEnd/>
              <a:tailEnd/>
            </a:ln>
            <a:effectLst/>
          </p:spPr>
          <p:txBody>
            <a:bodyPr wrap="none" anchor="ctr"/>
            <a:lstStyle/>
            <a:p>
              <a:endParaRPr lang="en-US"/>
            </a:p>
          </p:txBody>
        </p:sp>
        <p:sp>
          <p:nvSpPr>
            <p:cNvPr id="142" name="Line 42"/>
            <p:cNvSpPr>
              <a:spLocks noChangeShapeType="1"/>
            </p:cNvSpPr>
            <p:nvPr/>
          </p:nvSpPr>
          <p:spPr bwMode="auto">
            <a:xfrm>
              <a:off x="4097338" y="2500740"/>
              <a:ext cx="0" cy="685800"/>
            </a:xfrm>
            <a:prstGeom prst="line">
              <a:avLst/>
            </a:prstGeom>
            <a:noFill/>
            <a:ln w="22225">
              <a:solidFill>
                <a:srgbClr val="FF0000"/>
              </a:solidFill>
              <a:round/>
              <a:headEnd/>
              <a:tailEnd type="triangle" w="med" len="med"/>
            </a:ln>
            <a:effectLst/>
          </p:spPr>
          <p:txBody>
            <a:bodyPr/>
            <a:lstStyle/>
            <a:p>
              <a:endParaRPr lang="en-US"/>
            </a:p>
          </p:txBody>
        </p:sp>
        <p:sp>
          <p:nvSpPr>
            <p:cNvPr id="143" name="Text Box 43"/>
            <p:cNvSpPr txBox="1">
              <a:spLocks noChangeArrowheads="1"/>
            </p:cNvSpPr>
            <p:nvPr/>
          </p:nvSpPr>
          <p:spPr bwMode="auto">
            <a:xfrm>
              <a:off x="2971800" y="2119740"/>
              <a:ext cx="2133600" cy="338554"/>
            </a:xfrm>
            <a:prstGeom prst="rect">
              <a:avLst/>
            </a:prstGeom>
            <a:noFill/>
            <a:ln w="9525">
              <a:noFill/>
              <a:miter lim="800000"/>
              <a:headEnd/>
              <a:tailEnd/>
            </a:ln>
            <a:effectLst/>
          </p:spPr>
          <p:txBody>
            <a:bodyPr>
              <a:spAutoFit/>
            </a:bodyPr>
            <a:lstStyle/>
            <a:p>
              <a:pPr algn="ctr">
                <a:spcBef>
                  <a:spcPct val="50000"/>
                </a:spcBef>
              </a:pPr>
              <a:r>
                <a:rPr lang="en-US" sz="1600" b="1" dirty="0">
                  <a:solidFill>
                    <a:srgbClr val="FF0000"/>
                  </a:solidFill>
                  <a:latin typeface="Arial" pitchFamily="34" charset="0"/>
                </a:rPr>
                <a:t>EUV Lithography</a:t>
              </a:r>
            </a:p>
          </p:txBody>
        </p:sp>
        <p:sp>
          <p:nvSpPr>
            <p:cNvPr id="144" name="Oval 45"/>
            <p:cNvSpPr>
              <a:spLocks noChangeArrowheads="1"/>
            </p:cNvSpPr>
            <p:nvPr/>
          </p:nvSpPr>
          <p:spPr bwMode="auto">
            <a:xfrm>
              <a:off x="6694488" y="3218290"/>
              <a:ext cx="304800" cy="838200"/>
            </a:xfrm>
            <a:prstGeom prst="ellipse">
              <a:avLst/>
            </a:prstGeom>
            <a:noFill/>
            <a:ln w="31750">
              <a:solidFill>
                <a:srgbClr val="FF0000"/>
              </a:solidFill>
              <a:round/>
              <a:headEnd/>
              <a:tailEnd/>
            </a:ln>
            <a:effectLst/>
          </p:spPr>
          <p:txBody>
            <a:bodyPr wrap="none" anchor="ctr"/>
            <a:lstStyle/>
            <a:p>
              <a:endParaRPr lang="en-US"/>
            </a:p>
          </p:txBody>
        </p:sp>
        <p:sp>
          <p:nvSpPr>
            <p:cNvPr id="145" name="Line 46"/>
            <p:cNvSpPr>
              <a:spLocks noChangeShapeType="1"/>
            </p:cNvSpPr>
            <p:nvPr/>
          </p:nvSpPr>
          <p:spPr bwMode="auto">
            <a:xfrm>
              <a:off x="6840538" y="2500740"/>
              <a:ext cx="0" cy="685800"/>
            </a:xfrm>
            <a:prstGeom prst="line">
              <a:avLst/>
            </a:prstGeom>
            <a:noFill/>
            <a:ln w="22225">
              <a:solidFill>
                <a:srgbClr val="FF0000"/>
              </a:solidFill>
              <a:round/>
              <a:headEnd/>
              <a:tailEnd type="triangle" w="med" len="med"/>
            </a:ln>
            <a:effectLst/>
          </p:spPr>
          <p:txBody>
            <a:bodyPr/>
            <a:lstStyle/>
            <a:p>
              <a:endParaRPr lang="en-US"/>
            </a:p>
          </p:txBody>
        </p:sp>
        <p:sp>
          <p:nvSpPr>
            <p:cNvPr id="146" name="Text Box 47"/>
            <p:cNvSpPr txBox="1">
              <a:spLocks noChangeArrowheads="1"/>
            </p:cNvSpPr>
            <p:nvPr/>
          </p:nvSpPr>
          <p:spPr bwMode="auto">
            <a:xfrm>
              <a:off x="5791200" y="2119740"/>
              <a:ext cx="2133600" cy="338554"/>
            </a:xfrm>
            <a:prstGeom prst="rect">
              <a:avLst/>
            </a:prstGeom>
            <a:noFill/>
            <a:ln w="9525">
              <a:noFill/>
              <a:miter lim="800000"/>
              <a:headEnd/>
              <a:tailEnd/>
            </a:ln>
            <a:effectLst/>
          </p:spPr>
          <p:txBody>
            <a:bodyPr>
              <a:spAutoFit/>
            </a:bodyPr>
            <a:lstStyle/>
            <a:p>
              <a:pPr algn="ctr">
                <a:spcBef>
                  <a:spcPct val="50000"/>
                </a:spcBef>
              </a:pPr>
              <a:r>
                <a:rPr lang="en-US" sz="1600" b="1" dirty="0">
                  <a:solidFill>
                    <a:srgbClr val="FF0000"/>
                  </a:solidFill>
                  <a:latin typeface="Arial" pitchFamily="34" charset="0"/>
                </a:rPr>
                <a:t>THz Imaging</a:t>
              </a:r>
            </a:p>
          </p:txBody>
        </p:sp>
        <p:sp>
          <p:nvSpPr>
            <p:cNvPr id="147" name="Oval 96"/>
            <p:cNvSpPr>
              <a:spLocks noChangeArrowheads="1"/>
            </p:cNvSpPr>
            <p:nvPr/>
          </p:nvSpPr>
          <p:spPr bwMode="auto">
            <a:xfrm>
              <a:off x="3886200" y="3172254"/>
              <a:ext cx="3048000" cy="852487"/>
            </a:xfrm>
            <a:prstGeom prst="ellipse">
              <a:avLst/>
            </a:prstGeom>
            <a:noFill/>
            <a:ln w="38100">
              <a:solidFill>
                <a:srgbClr val="FF0000"/>
              </a:solidFill>
              <a:prstDash val="dashDot"/>
              <a:round/>
              <a:headEnd/>
              <a:tailEnd/>
            </a:ln>
            <a:effectLst/>
          </p:spPr>
          <p:txBody>
            <a:bodyPr wrap="none" anchor="ctr"/>
            <a:lstStyle/>
            <a:p>
              <a:endParaRPr lang="en-US"/>
            </a:p>
          </p:txBody>
        </p:sp>
        <p:sp>
          <p:nvSpPr>
            <p:cNvPr id="148" name="Oval 45"/>
            <p:cNvSpPr>
              <a:spLocks noChangeArrowheads="1"/>
            </p:cNvSpPr>
            <p:nvPr/>
          </p:nvSpPr>
          <p:spPr bwMode="auto">
            <a:xfrm>
              <a:off x="5128868" y="3176720"/>
              <a:ext cx="253622" cy="838200"/>
            </a:xfrm>
            <a:prstGeom prst="ellipse">
              <a:avLst/>
            </a:prstGeom>
            <a:noFill/>
            <a:ln w="31750">
              <a:solidFill>
                <a:srgbClr val="FF0000"/>
              </a:solidFill>
              <a:round/>
              <a:headEnd/>
              <a:tailEnd/>
            </a:ln>
            <a:effectLst/>
          </p:spPr>
          <p:txBody>
            <a:bodyPr wrap="none" anchor="ctr"/>
            <a:lstStyle/>
            <a:p>
              <a:endParaRPr lang="en-US"/>
            </a:p>
          </p:txBody>
        </p:sp>
        <p:sp>
          <p:nvSpPr>
            <p:cNvPr id="149" name="Line 46"/>
            <p:cNvSpPr>
              <a:spLocks noChangeShapeType="1"/>
            </p:cNvSpPr>
            <p:nvPr/>
          </p:nvSpPr>
          <p:spPr bwMode="auto">
            <a:xfrm>
              <a:off x="5257801" y="2722410"/>
              <a:ext cx="3263" cy="380994"/>
            </a:xfrm>
            <a:prstGeom prst="line">
              <a:avLst/>
            </a:prstGeom>
            <a:noFill/>
            <a:ln w="22225">
              <a:solidFill>
                <a:srgbClr val="FF0000"/>
              </a:solidFill>
              <a:round/>
              <a:headEnd/>
              <a:tailEnd type="triangle" w="med" len="med"/>
            </a:ln>
            <a:effectLst/>
          </p:spPr>
          <p:txBody>
            <a:bodyPr/>
            <a:lstStyle/>
            <a:p>
              <a:endParaRPr lang="en-US"/>
            </a:p>
          </p:txBody>
        </p:sp>
        <p:sp>
          <p:nvSpPr>
            <p:cNvPr id="150" name="Text Box 47"/>
            <p:cNvSpPr txBox="1">
              <a:spLocks noChangeArrowheads="1"/>
            </p:cNvSpPr>
            <p:nvPr/>
          </p:nvSpPr>
          <p:spPr bwMode="auto">
            <a:xfrm>
              <a:off x="4142450" y="2466111"/>
              <a:ext cx="2334550" cy="307777"/>
            </a:xfrm>
            <a:prstGeom prst="rect">
              <a:avLst/>
            </a:prstGeom>
            <a:noFill/>
            <a:ln w="9525">
              <a:noFill/>
              <a:miter lim="800000"/>
              <a:headEnd/>
              <a:tailEnd/>
            </a:ln>
            <a:effectLst/>
          </p:spPr>
          <p:txBody>
            <a:bodyPr wrap="square">
              <a:spAutoFit/>
            </a:bodyPr>
            <a:lstStyle/>
            <a:p>
              <a:pPr algn="ctr">
                <a:spcBef>
                  <a:spcPct val="50000"/>
                </a:spcBef>
              </a:pPr>
              <a:r>
                <a:rPr lang="en-US" sz="1400" b="1" dirty="0">
                  <a:solidFill>
                    <a:srgbClr val="FF0000"/>
                  </a:solidFill>
                  <a:latin typeface="Arial" pitchFamily="34" charset="0"/>
                </a:rPr>
                <a:t>Plasmonic Metamaterials</a:t>
              </a:r>
            </a:p>
          </p:txBody>
        </p:sp>
      </p:grpSp>
    </p:spTree>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6422</TotalTime>
  <Words>2450</Words>
  <Application>Microsoft Office PowerPoint</Application>
  <PresentationFormat>Widescreen</PresentationFormat>
  <Paragraphs>285</Paragraphs>
  <Slides>24</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Arial</vt:lpstr>
      <vt:lpstr>Calibri</vt:lpstr>
      <vt:lpstr>Calibri Light</vt:lpstr>
      <vt:lpstr>Cambria Math</vt:lpstr>
      <vt:lpstr>Georgia</vt:lpstr>
      <vt:lpstr>Gill Sans MT</vt:lpstr>
      <vt:lpstr>Times New Roman</vt:lpstr>
      <vt:lpstr>Wingdings</vt:lpstr>
      <vt:lpstr>Wingdings 2</vt:lpstr>
      <vt:lpstr>Dividend</vt:lpstr>
      <vt:lpstr>Bitmap Image</vt:lpstr>
      <vt:lpstr>PowerPoint Presentation</vt:lpstr>
      <vt:lpstr>PowerPoint Presentation</vt:lpstr>
      <vt:lpstr>SCMNS Enrollment (2015 – 2020)</vt:lpstr>
      <vt:lpstr>Vision 2029:  t. e. a. m.  physics</vt:lpstr>
      <vt:lpstr>MSU Physics: We C.A.R.E. Approach</vt:lpstr>
      <vt:lpstr>PowerPoint Presentation</vt:lpstr>
      <vt:lpstr>PowerPoint Presentation</vt:lpstr>
      <vt:lpstr>PowerPoint Presentation</vt:lpstr>
      <vt:lpstr>Background:  Research in Optics</vt:lpstr>
      <vt:lpstr>PowerPoint Presentation</vt:lpstr>
      <vt:lpstr>PowerPoint Presentation</vt:lpstr>
      <vt:lpstr>Proposed Optical Schematic of TRKR Experiment Kurt Kennedy (Morgan State) &amp; Luca Cultrera (BNL)</vt:lpstr>
      <vt:lpstr>AIR QUALITY AND CLIMATE RICHARD Damoah, MORGAN STATE UNIVERSITY</vt:lpstr>
      <vt:lpstr>RENEWABLE ENERGY yucheng Lan, Morgan State University, DOE DE-FE0031906 and NSF 2108298</vt:lpstr>
      <vt:lpstr>Functional Ferromagnets Abdellah Lisfi, Morgan State University, NSF DMR 2055432 and 2117180</vt:lpstr>
      <vt:lpstr>Quantum SENSING LAB birol Ozturk, morgan state university</vt:lpstr>
      <vt:lpstr>Quantum Materials  Sponsors: - NSF,  ARL-VTD, ARL-WMRD, &amp; DOD Dereje Seifu, Morgan State University</vt:lpstr>
      <vt:lpstr> Thin Films &amp; Bulk materials synthesis facilities - LAB  RAMESH Budhani</vt:lpstr>
      <vt:lpstr>PowerPoint Presentation</vt:lpstr>
      <vt:lpstr>PowerPoint Presentation</vt:lpstr>
      <vt:lpstr>probing THE STRUCTURE OF nuclei with the AT-TPC  (ACTIVE TARGET TIME PROJECTION CHAMBER) CLEMENTINE SANTAMARIA,  ASSISTANT VISITING PROFESSOR</vt:lpstr>
      <vt:lpstr>PowerPoint Presentation</vt:lpstr>
      <vt:lpstr>Executive Summary:  Next generation of physics at Morgan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Morgan State University</dc:title>
  <dc:creator>Willie Rockward</dc:creator>
  <cp:lastModifiedBy>Mr. Willie S Rockward</cp:lastModifiedBy>
  <cp:revision>84</cp:revision>
  <dcterms:created xsi:type="dcterms:W3CDTF">2019-06-26T17:34:42Z</dcterms:created>
  <dcterms:modified xsi:type="dcterms:W3CDTF">2023-07-19T15:47:21Z</dcterms:modified>
</cp:coreProperties>
</file>