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17"/>
  </p:notesMasterIdLst>
  <p:handoutMasterIdLst>
    <p:handoutMasterId r:id="rId18"/>
  </p:handoutMasterIdLst>
  <p:sldIdLst>
    <p:sldId id="326" r:id="rId2"/>
    <p:sldId id="327" r:id="rId3"/>
    <p:sldId id="337" r:id="rId4"/>
    <p:sldId id="304" r:id="rId5"/>
    <p:sldId id="361" r:id="rId6"/>
    <p:sldId id="323" r:id="rId7"/>
    <p:sldId id="364" r:id="rId8"/>
    <p:sldId id="365" r:id="rId9"/>
    <p:sldId id="341" r:id="rId10"/>
    <p:sldId id="367" r:id="rId11"/>
    <p:sldId id="370" r:id="rId12"/>
    <p:sldId id="372" r:id="rId13"/>
    <p:sldId id="338" r:id="rId14"/>
    <p:sldId id="340" r:id="rId15"/>
    <p:sldId id="312" r:id="rId16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oms Maarten" initials="OM" lastIdx="1" clrIdx="0">
    <p:extLst>
      <p:ext uri="{19B8F6BF-5375-455C-9EA6-DF929625EA0E}">
        <p15:presenceInfo xmlns:p15="http://schemas.microsoft.com/office/powerpoint/2012/main" userId="S-1-5-21-2143564435-1125984783-857296014-365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3E1"/>
    <a:srgbClr val="00517E"/>
    <a:srgbClr val="007DC3"/>
    <a:srgbClr val="0303BD"/>
    <a:srgbClr val="9578F2"/>
    <a:srgbClr val="00FFCC"/>
    <a:srgbClr val="FF5050"/>
    <a:srgbClr val="5C81CE"/>
    <a:srgbClr val="FFFFFF"/>
    <a:srgbClr val="F9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3398" autoAdjust="0"/>
  </p:normalViewPr>
  <p:slideViewPr>
    <p:cSldViewPr snapToGrid="0">
      <p:cViewPr varScale="1">
        <p:scale>
          <a:sx n="121" d="100"/>
          <a:sy n="121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3" d="100"/>
          <a:sy n="133" d="100"/>
        </p:scale>
        <p:origin x="1572" y="12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2018 - SCK•CEN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42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7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4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398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7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96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F83AF658-E62C-20C4-F1CF-B9D5A108FA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A3F5C287-FDBA-5726-0EEF-36572E862F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E78201F2-FA95-CF22-42C6-48F5C1284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A2026E-A6E6-494C-9589-1E07821880E4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19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60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5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8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1" y="2130425"/>
            <a:ext cx="8562643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886200"/>
            <a:ext cx="8584792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19/07/2023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3803648" y="6456308"/>
            <a:ext cx="1543792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467833"/>
            <a:ext cx="8579821" cy="500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5" y="1148317"/>
            <a:ext cx="8573386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19/07/2023</a:t>
            </a:fld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391886" y="1054833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19/07/2023</a:t>
            </a:fld>
            <a:endParaRPr lang="nl-B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83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E1CE895-0C87-6720-EA36-018DBEE7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May 05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BC535A-42BC-F6CC-39CD-FE954228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91AC0C-DB23-8D51-F8EC-356355B7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2FEF6-BD41-468F-BA92-5501D32A5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4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F14BA1-1880-0BC4-05FF-EF64ECE91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2009 May 05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337486-9EAB-6F4D-3635-ED18F4DD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2C82DC-12F3-BC5A-E4F8-EB5B1633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8C8E0-9FD9-4634-BFB7-B6E9FFA1D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38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06" y="541338"/>
            <a:ext cx="858095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446" y="1443841"/>
            <a:ext cx="8562753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19/07/2023</a:t>
            </a:fld>
            <a:endParaRPr lang="nl-BE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7067550" y="6437189"/>
            <a:ext cx="1703672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668344" y="6551107"/>
            <a:ext cx="1475656" cy="158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en-GB" sz="600" b="0" dirty="0"/>
              <a:t>© SCK</a:t>
            </a:r>
            <a:r>
              <a:rPr lang="en-GB" sz="600" b="0" dirty="0">
                <a:sym typeface="Wingdings" pitchFamily="2" charset="2"/>
              </a:rPr>
              <a:t></a:t>
            </a:r>
            <a:r>
              <a:rPr lang="en-GB" sz="600" b="0" dirty="0"/>
              <a:t>CEN</a:t>
            </a:r>
            <a:r>
              <a:rPr lang="en-GB" sz="600" b="0" baseline="0" dirty="0"/>
              <a:t>, </a:t>
            </a:r>
            <a:r>
              <a:rPr lang="en-GB" sz="600" b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5" r:id="rId4"/>
    <p:sldLayoutId id="2147483756" r:id="rId5"/>
    <p:sldLayoutId id="2147483757" r:id="rId6"/>
  </p:sldLayoutIdLst>
  <p:transition/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pubmed.ncbi.nlm.nih.gov/?term=Wilson%20JJ%5BAuthor%5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med.ncbi.nlm.nih.gov/?term=Thiele%20NA%5BAuthor%5D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30" y="654897"/>
            <a:ext cx="787334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r>
              <a:rPr lang="en-US" sz="4400" dirty="0">
                <a:solidFill>
                  <a:srgbClr val="007DC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Building Radioisotope Research &amp; Education Capacity and Expertise at Alcorn State University</a:t>
            </a:r>
          </a:p>
          <a:p>
            <a:pPr algn="ctr" eaLnBrk="1" fontAlgn="ctr" hangingPunct="1"/>
            <a:r>
              <a:rPr lang="en-US" sz="3200" b="1" dirty="0">
                <a:solidFill>
                  <a:srgbClr val="007DC3"/>
                </a:solidFill>
                <a:latin typeface="Segoe UI Light" pitchFamily="34" charset="0"/>
              </a:rPr>
              <a:t> </a:t>
            </a:r>
          </a:p>
          <a:p>
            <a:pPr algn="ctr" eaLnBrk="1" fontAlgn="ctr" hangingPunct="1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Thomas J.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Ondera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</a:endParaRPr>
          </a:p>
          <a:p>
            <a:pPr algn="ctr" eaLnBrk="1" fontAlgn="ctr" hangingPunct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Department of Chemistry and Physics</a:t>
            </a:r>
          </a:p>
        </p:txBody>
      </p:sp>
      <p:pic>
        <p:nvPicPr>
          <p:cNvPr id="10242" name="Picture 2" descr="Image result for Alcorn State university logo">
            <a:extLst>
              <a:ext uri="{FF2B5EF4-FFF2-40B4-BE49-F238E27FC236}">
                <a16:creationId xmlns:a16="http://schemas.microsoft.com/office/drawing/2014/main" id="{91721F08-7ECD-5949-3382-4F49AF2D4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34" y="4793493"/>
            <a:ext cx="1125332" cy="11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alcorn logo">
            <a:extLst>
              <a:ext uri="{FF2B5EF4-FFF2-40B4-BE49-F238E27FC236}">
                <a16:creationId xmlns:a16="http://schemas.microsoft.com/office/drawing/2014/main" id="{DDEA2628-E54B-7B75-9845-6FDF3ECA6B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3549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en-US" sz="2800" b="1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Segoe UI" pitchFamily="34" charset="0"/>
              </a:rPr>
              <a:t>225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Ac For TAT</a:t>
            </a:r>
          </a:p>
        </p:txBody>
      </p:sp>
      <p:pic>
        <p:nvPicPr>
          <p:cNvPr id="4" name="Picture 3" descr="Image result for alcorn logo">
            <a:extLst>
              <a:ext uri="{FF2B5EF4-FFF2-40B4-BE49-F238E27FC236}">
                <a16:creationId xmlns:a16="http://schemas.microsoft.com/office/drawing/2014/main" id="{39CB7BE6-EEE5-4095-21ED-B26FFA541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CB9EF9B6-7E18-44AC-CA2F-EA8EA350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01" y="1151867"/>
            <a:ext cx="2690012" cy="3844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3F6C38-9F6D-B8DA-EB46-B48B0A45E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609" y="1335301"/>
            <a:ext cx="4975754" cy="33788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5F626-78ED-8CC7-7E8C-FD428A2BC920}"/>
              </a:ext>
            </a:extLst>
          </p:cNvPr>
          <p:cNvSpPr txBox="1"/>
          <p:nvPr/>
        </p:nvSpPr>
        <p:spPr>
          <a:xfrm>
            <a:off x="464609" y="5062788"/>
            <a:ext cx="8672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Targeted radionuclide therapy employing using alpha (α) or beta (β−) particles in a tumor-targeting (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376FAA"/>
                </a:solidFill>
                <a:effectLst/>
                <a:uLnTx/>
                <a:uFillTx/>
                <a:latin typeface="Helvetica Neue"/>
                <a:ea typeface="+mn-ea"/>
                <a:cs typeface="+mn-cs"/>
                <a:hlinkClick r:id="rId6"/>
              </a:rPr>
              <a:t>Nikki A. Thiele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 and </a:t>
            </a:r>
            <a:r>
              <a:rPr kumimoji="0" lang="en-US" b="0" i="0" u="sng" strike="noStrike" kern="1200" cap="none" spc="0" normalizeH="0" baseline="0" noProof="0" dirty="0">
                <a:ln>
                  <a:noFill/>
                </a:ln>
                <a:solidFill>
                  <a:srgbClr val="376FAA"/>
                </a:solidFill>
                <a:effectLst/>
                <a:uLnTx/>
                <a:uFillTx/>
                <a:latin typeface="Helvetica Neue"/>
                <a:ea typeface="+mn-ea"/>
                <a:cs typeface="+mn-cs"/>
                <a:hlinkClick r:id="rId7"/>
              </a:rPr>
              <a:t>Justin J.  </a:t>
            </a:r>
            <a:r>
              <a:rPr kumimoji="0" lang="en-US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doi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10.1089/cbr.2018.2494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D8EDA2-C61A-326F-3DD9-D9378E6F9389}"/>
              </a:ext>
            </a:extLst>
          </p:cNvPr>
          <p:cNvSpPr txBox="1"/>
          <p:nvPr/>
        </p:nvSpPr>
        <p:spPr>
          <a:xfrm>
            <a:off x="289542" y="5583357"/>
            <a:ext cx="867201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Challenges: </a:t>
            </a:r>
          </a:p>
          <a:p>
            <a:pPr marL="285750" marR="0" lvl="0" indent="-28575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Poor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RCY, RCS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due to instability of the chelate arising from the larger ionic radius of </a:t>
            </a:r>
            <a:r>
              <a:rPr kumimoji="0" lang="en-US" sz="17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225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 ion, and the release of daughter nuclides arising from the α recoil</a:t>
            </a:r>
          </a:p>
        </p:txBody>
      </p:sp>
    </p:spTree>
    <p:extLst>
      <p:ext uri="{BB962C8B-B14F-4D97-AF65-F5344CB8AC3E}">
        <p14:creationId xmlns:p14="http://schemas.microsoft.com/office/powerpoint/2010/main" val="35790511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Bifunctional Ligands for Chelation of Actinium</a:t>
            </a:r>
          </a:p>
        </p:txBody>
      </p:sp>
      <p:pic>
        <p:nvPicPr>
          <p:cNvPr id="4" name="Picture 3" descr="Image result for alcorn logo">
            <a:extLst>
              <a:ext uri="{FF2B5EF4-FFF2-40B4-BE49-F238E27FC236}">
                <a16:creationId xmlns:a16="http://schemas.microsoft.com/office/drawing/2014/main" id="{39CB7BE6-EEE5-4095-21ED-B26FFA541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FC7BD3-D3DD-FB5F-8161-E260E5DAB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78" y="1272874"/>
            <a:ext cx="8715986" cy="39000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DC9ECC1-E2B6-CAA8-1EF4-FF643F78940A}"/>
              </a:ext>
            </a:extLst>
          </p:cNvPr>
          <p:cNvSpPr txBox="1"/>
          <p:nvPr/>
        </p:nvSpPr>
        <p:spPr>
          <a:xfrm>
            <a:off x="289542" y="5215522"/>
            <a:ext cx="8462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Use AuNPs and its EPR effect/functionalize with cell-internalizing TV: Minimize redistribution of 225Ac and its daughters due to recoil energy associated with alpha emission </a:t>
            </a:r>
          </a:p>
        </p:txBody>
      </p:sp>
    </p:spTree>
    <p:extLst>
      <p:ext uri="{BB962C8B-B14F-4D97-AF65-F5344CB8AC3E}">
        <p14:creationId xmlns:p14="http://schemas.microsoft.com/office/powerpoint/2010/main" val="138810338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/>
              <a:t>Radiolabeling of NPs using Bifunctional Chelators</a:t>
            </a:r>
          </a:p>
        </p:txBody>
      </p:sp>
      <p:pic>
        <p:nvPicPr>
          <p:cNvPr id="2" name="Picture 1" descr="Image result for alcorn logo">
            <a:extLst>
              <a:ext uri="{FF2B5EF4-FFF2-40B4-BE49-F238E27FC236}">
                <a16:creationId xmlns:a16="http://schemas.microsoft.com/office/drawing/2014/main" id="{2F3E8B18-54EA-827F-544D-5C3E9D334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0494"/>
            <a:ext cx="729429" cy="2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36B09D-D8C1-8FCF-6C30-5AF05825C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68" y="1169733"/>
            <a:ext cx="8496447" cy="4434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8976DD-94A1-E5DA-E814-84F577EB9A75}"/>
              </a:ext>
            </a:extLst>
          </p:cNvPr>
          <p:cNvSpPr txBox="1"/>
          <p:nvPr/>
        </p:nvSpPr>
        <p:spPr>
          <a:xfrm>
            <a:off x="406813" y="5941618"/>
            <a:ext cx="8632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Schematic representation of indirect radiolabeling of nanoparticles using bifunctional chelators</a:t>
            </a:r>
          </a:p>
        </p:txBody>
      </p:sp>
    </p:spTree>
    <p:extLst>
      <p:ext uri="{BB962C8B-B14F-4D97-AF65-F5344CB8AC3E}">
        <p14:creationId xmlns:p14="http://schemas.microsoft.com/office/powerpoint/2010/main" val="50345869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59106" y="2245088"/>
            <a:ext cx="312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Technical Assistance in Development of Proposal Ideas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49396" y="2230226"/>
            <a:ext cx="3240000" cy="1614187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ABE1FF">
                  <a:lumMod val="2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44085" y="4021109"/>
            <a:ext cx="3240000" cy="1440000"/>
          </a:xfrm>
          <a:prstGeom prst="roundRect">
            <a:avLst/>
          </a:prstGeom>
          <a:noFill/>
          <a:ln w="12700" cap="flat" cmpd="sng" algn="ctr">
            <a:solidFill>
              <a:schemeClr val="bg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Strengthening MSI Faculty research within Nuclear Medicine applications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7DC3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9C9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95D34B-0000-4401-9708-96760D6E4A5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033" y="1761049"/>
            <a:ext cx="2807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DC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Radioisotope Research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32994" y="4563242"/>
            <a:ext cx="4050807" cy="1156484"/>
            <a:chOff x="5226546" y="4480189"/>
            <a:chExt cx="3240000" cy="1156484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226546" y="4480189"/>
              <a:ext cx="3240000" cy="314834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BE1FF">
                      <a:lumMod val="2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Radiochemistry/Radiopharmaceuticals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5226546" y="4901014"/>
              <a:ext cx="3240000" cy="314834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BE1FF">
                      <a:lumMod val="2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Radiolabeling, Radioanalytical Techniques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5226546" y="5321839"/>
              <a:ext cx="3240000" cy="314834"/>
            </a:xfrm>
            <a:prstGeom prst="roundRect">
              <a:avLst/>
            </a:prstGeom>
            <a:solidFill>
              <a:schemeClr val="bg2">
                <a:lumMod val="85000"/>
              </a:schemeClr>
            </a:solidFill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ABE1FF">
                      <a:lumMod val="2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Dosimetry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 rot="16200000">
            <a:off x="-203267" y="2938765"/>
            <a:ext cx="1477328" cy="2015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GRANTS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902555" y="1771188"/>
            <a:ext cx="3781246" cy="2693284"/>
            <a:chOff x="4932052" y="2077203"/>
            <a:chExt cx="3781246" cy="22253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5395657" y="2476194"/>
              <a:ext cx="3240000" cy="1826355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ABE1FF">
                    <a:lumMod val="2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19973" y="2516932"/>
              <a:ext cx="3193325" cy="432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Strengthen Education and Research Opportunities for MSI Students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32052" y="2077203"/>
              <a:ext cx="3703605" cy="305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D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Radioisotope Education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626319" y="2937895"/>
              <a:ext cx="2768002" cy="711295"/>
              <a:chOff x="5508969" y="2617686"/>
              <a:chExt cx="2768002" cy="711295"/>
            </a:xfrm>
          </p:grpSpPr>
          <p:sp>
            <p:nvSpPr>
              <p:cNvPr id="24" name="Rounded Rectangle 23"/>
              <p:cNvSpPr/>
              <p:nvPr/>
            </p:nvSpPr>
            <p:spPr bwMode="auto">
              <a:xfrm>
                <a:off x="5521082" y="3022949"/>
                <a:ext cx="1277686" cy="304820"/>
              </a:xfrm>
              <a:prstGeom prst="roundRect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bg1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BE1FF">
                        <a:lumMod val="2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SULI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 bwMode="auto">
              <a:xfrm>
                <a:off x="6999285" y="3024162"/>
                <a:ext cx="1277686" cy="304819"/>
              </a:xfrm>
              <a:prstGeom prst="round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bg1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BE1FF">
                        <a:lumMod val="2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CCI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5508969" y="2617686"/>
                <a:ext cx="2755889" cy="375878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bg1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ABE1FF">
                        <a:lumMod val="25000"/>
                      </a:srgbClr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Internships and Scholarships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6200000">
              <a:off x="4443333" y="3265321"/>
              <a:ext cx="1692771" cy="1891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vert" wrap="square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DOE LABS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27984" y="4324585"/>
            <a:ext cx="400110" cy="849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Research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39129" y="420467"/>
            <a:ext cx="7389933" cy="1140497"/>
            <a:chOff x="939129" y="440131"/>
            <a:chExt cx="7389933" cy="1140497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939129" y="440131"/>
              <a:ext cx="7265742" cy="1140497"/>
            </a:xfrm>
            <a:prstGeom prst="roundRect">
              <a:avLst/>
            </a:prstGeom>
            <a:ln>
              <a:solidFill>
                <a:schemeClr val="accent3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0870" y="526850"/>
              <a:ext cx="7288192" cy="954107"/>
            </a:xfrm>
            <a:prstGeom prst="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Radiochemistry Research &amp; Education Capacity Building for MSI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E39B98-EB73-1E7E-3B3A-78DA435EC10A}"/>
              </a:ext>
            </a:extLst>
          </p:cNvPr>
          <p:cNvSpPr/>
          <p:nvPr/>
        </p:nvSpPr>
        <p:spPr bwMode="auto">
          <a:xfrm>
            <a:off x="798106" y="2818178"/>
            <a:ext cx="1314604" cy="474055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Proposal Dev Workshops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6E5E97F-6CF7-F8B8-8117-94C0071A6F1D}"/>
              </a:ext>
            </a:extLst>
          </p:cNvPr>
          <p:cNvSpPr/>
          <p:nvPr/>
        </p:nvSpPr>
        <p:spPr bwMode="auto">
          <a:xfrm>
            <a:off x="2264085" y="2828010"/>
            <a:ext cx="1538685" cy="4549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Collaborations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6A69CE1-52FA-A224-7022-F36B4ED54D63}"/>
              </a:ext>
            </a:extLst>
          </p:cNvPr>
          <p:cNvSpPr/>
          <p:nvPr/>
        </p:nvSpPr>
        <p:spPr bwMode="auto">
          <a:xfrm>
            <a:off x="703077" y="3361769"/>
            <a:ext cx="3156019" cy="302714"/>
          </a:xfrm>
          <a:prstGeom prst="round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FAIR, Radioisotope R &amp; D (RENEW)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7FA8F3F-1364-01BB-BA7D-73A68E0320E4}"/>
              </a:ext>
            </a:extLst>
          </p:cNvPr>
          <p:cNvSpPr/>
          <p:nvPr/>
        </p:nvSpPr>
        <p:spPr bwMode="auto">
          <a:xfrm>
            <a:off x="798106" y="4860579"/>
            <a:ext cx="2928320" cy="527498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VFP, Access to User Research Facilities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1DBBD80-74E8-C618-0A5A-99AE18451B88}"/>
              </a:ext>
            </a:extLst>
          </p:cNvPr>
          <p:cNvSpPr/>
          <p:nvPr/>
        </p:nvSpPr>
        <p:spPr bwMode="auto">
          <a:xfrm>
            <a:off x="5635139" y="3707773"/>
            <a:ext cx="2755889" cy="304145"/>
          </a:xfrm>
          <a:prstGeom prst="roundRect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SEMINAR  SPEAKERS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D5AC8D1-5631-FCD8-6574-B852C39BDA6F}"/>
              </a:ext>
            </a:extLst>
          </p:cNvPr>
          <p:cNvSpPr/>
          <p:nvPr/>
        </p:nvSpPr>
        <p:spPr bwMode="auto">
          <a:xfrm>
            <a:off x="5677111" y="4032056"/>
            <a:ext cx="2671947" cy="314834"/>
          </a:xfrm>
          <a:prstGeom prst="roundRect">
            <a:avLst/>
          </a:prstGeom>
          <a:solidFill>
            <a:srgbClr val="00FF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CAREER FAIR DAYS</a:t>
            </a:r>
          </a:p>
        </p:txBody>
      </p:sp>
      <p:pic>
        <p:nvPicPr>
          <p:cNvPr id="9" name="Picture 8" descr="Image result for alcorn logo">
            <a:extLst>
              <a:ext uri="{FF2B5EF4-FFF2-40B4-BE49-F238E27FC236}">
                <a16:creationId xmlns:a16="http://schemas.microsoft.com/office/drawing/2014/main" id="{77ED1388-2CA8-4900-8B35-F6EF415761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696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1" grpId="0" animBg="1"/>
      <p:bldP spid="19" grpId="0"/>
      <p:bldP spid="27" grpId="0" animBg="1"/>
      <p:bldP spid="29" grpId="0" animBg="1"/>
      <p:bldP spid="7" grpId="0" animBg="1"/>
      <p:bldP spid="10" grpId="0" animBg="1"/>
      <p:bldP spid="15" grpId="0" animBg="1"/>
      <p:bldP spid="18" grpId="0" animBg="1"/>
      <p:bldP spid="23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Enhance Research and Education infrastructure at ASU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681" y="3202940"/>
            <a:ext cx="2827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Alcorn State Undergraduate Research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8037" y="2951604"/>
            <a:ext cx="153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BNL-MIRP TPL</a:t>
            </a:r>
          </a:p>
        </p:txBody>
      </p:sp>
      <p:sp>
        <p:nvSpPr>
          <p:cNvPr id="5" name="Right Arrow 4"/>
          <p:cNvSpPr/>
          <p:nvPr/>
        </p:nvSpPr>
        <p:spPr bwMode="auto">
          <a:xfrm rot="2700000">
            <a:off x="2564173" y="3741419"/>
            <a:ext cx="1650865" cy="63184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8100000">
            <a:off x="4893543" y="3760081"/>
            <a:ext cx="1650865" cy="631846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682551" y="5146719"/>
            <a:ext cx="3778898" cy="117663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Radiochemistry Course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Radiochemistry Lab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Internships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Expertise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DFFC4-196D-18A7-2C5E-B00E9C08A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976" y="3052639"/>
            <a:ext cx="1121761" cy="1176630"/>
          </a:xfrm>
          <a:prstGeom prst="rect">
            <a:avLst/>
          </a:prstGeom>
        </p:spPr>
      </p:pic>
      <p:pic>
        <p:nvPicPr>
          <p:cNvPr id="8" name="Picture 7" descr="Image result for Brookhaven national Lab logo">
            <a:extLst>
              <a:ext uri="{FF2B5EF4-FFF2-40B4-BE49-F238E27FC236}">
                <a16:creationId xmlns:a16="http://schemas.microsoft.com/office/drawing/2014/main" id="{AA544309-BD46-8574-41A9-ACE07497D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" t="722" r="4192" b="30122"/>
          <a:stretch/>
        </p:blipFill>
        <p:spPr bwMode="auto">
          <a:xfrm>
            <a:off x="3144767" y="1102602"/>
            <a:ext cx="2652864" cy="1318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C3AABC78-90CA-FBF7-976B-CFE3161BE3F3}"/>
              </a:ext>
            </a:extLst>
          </p:cNvPr>
          <p:cNvSpPr txBox="1"/>
          <p:nvPr/>
        </p:nvSpPr>
        <p:spPr>
          <a:xfrm>
            <a:off x="3498911" y="2595902"/>
            <a:ext cx="1879600" cy="338455"/>
          </a:xfrm>
          <a:prstGeom prst="rect">
            <a:avLst/>
          </a:prstGeom>
          <a:solidFill>
            <a:schemeClr val="tx2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  <a:endParaRPr kumimoji="0" lang="en-US" sz="11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4A41D3-E0CE-D1BF-4B4D-AA301EFC5A97}"/>
              </a:ext>
            </a:extLst>
          </p:cNvPr>
          <p:cNvSpPr txBox="1"/>
          <p:nvPr/>
        </p:nvSpPr>
        <p:spPr>
          <a:xfrm>
            <a:off x="4061658" y="4306360"/>
            <a:ext cx="1006416" cy="30777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GRANTS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5CBEC15-CBD5-CD1A-ED23-A3A7BE4077D6}"/>
              </a:ext>
            </a:extLst>
          </p:cNvPr>
          <p:cNvSpPr/>
          <p:nvPr/>
        </p:nvSpPr>
        <p:spPr bwMode="auto">
          <a:xfrm>
            <a:off x="4434348" y="4729316"/>
            <a:ext cx="403123" cy="307777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294" name="Picture 6" descr="Degree Offerings - Alcorn State University">
            <a:extLst>
              <a:ext uri="{FF2B5EF4-FFF2-40B4-BE49-F238E27FC236}">
                <a16:creationId xmlns:a16="http://schemas.microsoft.com/office/drawing/2014/main" id="{AE3007A8-EFDE-D259-771E-AA799DB2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4" y="1166276"/>
            <a:ext cx="2690248" cy="2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 MIRP researcher, wearing glasses and a white lab coat, looks a hot-cell window that has a yellow">
            <a:extLst>
              <a:ext uri="{FF2B5EF4-FFF2-40B4-BE49-F238E27FC236}">
                <a16:creationId xmlns:a16="http://schemas.microsoft.com/office/drawing/2014/main" id="{90EEF5D5-E7AF-3CE2-7A27-1BA62BD6D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54" y="1250950"/>
            <a:ext cx="22288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actinium-225 vial">
            <a:extLst>
              <a:ext uri="{FF2B5EF4-FFF2-40B4-BE49-F238E27FC236}">
                <a16:creationId xmlns:a16="http://schemas.microsoft.com/office/drawing/2014/main" id="{63EF4D64-F5DC-0973-A6CA-805528CD8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2" r="27377"/>
          <a:stretch/>
        </p:blipFill>
        <p:spPr bwMode="auto">
          <a:xfrm>
            <a:off x="7793572" y="1262883"/>
            <a:ext cx="1082562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07DBEF-5365-826D-4FFF-550EAF5B8DD5}"/>
              </a:ext>
            </a:extLst>
          </p:cNvPr>
          <p:cNvSpPr txBox="1"/>
          <p:nvPr/>
        </p:nvSpPr>
        <p:spPr>
          <a:xfrm>
            <a:off x="7911887" y="2932606"/>
            <a:ext cx="845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225-Ac</a:t>
            </a:r>
          </a:p>
        </p:txBody>
      </p:sp>
      <p:pic>
        <p:nvPicPr>
          <p:cNvPr id="13" name="Picture 12" descr="Image result for alcorn logo">
            <a:extLst>
              <a:ext uri="{FF2B5EF4-FFF2-40B4-BE49-F238E27FC236}">
                <a16:creationId xmlns:a16="http://schemas.microsoft.com/office/drawing/2014/main" id="{C749A09A-1DD4-CD6C-E292-53E5731058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804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>
            <a:extLst>
              <a:ext uri="{FF2B5EF4-FFF2-40B4-BE49-F238E27FC236}">
                <a16:creationId xmlns:a16="http://schemas.microsoft.com/office/drawing/2014/main" id="{4060B8EE-D991-FA29-842B-0ABF10510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7033" y="4586027"/>
            <a:ext cx="4304805" cy="1015340"/>
          </a:xfrm>
        </p:spPr>
        <p:txBody>
          <a:bodyPr/>
          <a:lstStyle/>
          <a:p>
            <a:r>
              <a:rPr lang="en-US" altLang="en-US" sz="6000" dirty="0">
                <a:solidFill>
                  <a:srgbClr val="0070C0"/>
                </a:solidFill>
              </a:rPr>
              <a:t>Questions?</a:t>
            </a:r>
          </a:p>
        </p:txBody>
      </p:sp>
      <p:pic>
        <p:nvPicPr>
          <p:cNvPr id="2" name="Picture 1" descr="Image result for alcorn logo">
            <a:extLst>
              <a:ext uri="{FF2B5EF4-FFF2-40B4-BE49-F238E27FC236}">
                <a16:creationId xmlns:a16="http://schemas.microsoft.com/office/drawing/2014/main" id="{B4D2C517-6BD4-9850-348C-9E0B1BDE90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adiochemistry">
            <a:extLst>
              <a:ext uri="{FF2B5EF4-FFF2-40B4-BE49-F238E27FC236}">
                <a16:creationId xmlns:a16="http://schemas.microsoft.com/office/drawing/2014/main" id="{9E175650-FE78-E282-0505-41FDA15D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902" y="1835046"/>
            <a:ext cx="3187908" cy="318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B65F53-57A1-A9B6-160F-175C8AB8A0F6}"/>
              </a:ext>
            </a:extLst>
          </p:cNvPr>
          <p:cNvSpPr txBox="1"/>
          <p:nvPr/>
        </p:nvSpPr>
        <p:spPr>
          <a:xfrm>
            <a:off x="2517033" y="1086787"/>
            <a:ext cx="5765033" cy="6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2C0D0-C061-D2B1-83D7-244E37BCC588}"/>
              </a:ext>
            </a:extLst>
          </p:cNvPr>
          <p:cNvSpPr txBox="1"/>
          <p:nvPr/>
        </p:nvSpPr>
        <p:spPr>
          <a:xfrm>
            <a:off x="2623278" y="81938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t>Thank You!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US" b="1" dirty="0"/>
              <a:t>Outline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Introduction:</a:t>
            </a:r>
          </a:p>
          <a:p>
            <a:endParaRPr lang="en-US" dirty="0"/>
          </a:p>
          <a:p>
            <a:r>
              <a:rPr lang="en-US" dirty="0"/>
              <a:t>Radioisotope Research and development </a:t>
            </a:r>
          </a:p>
          <a:p>
            <a:endParaRPr lang="en-US" dirty="0"/>
          </a:p>
          <a:p>
            <a:r>
              <a:rPr lang="en-US" dirty="0"/>
              <a:t>Radiopharmaceutical Applications</a:t>
            </a:r>
          </a:p>
          <a:p>
            <a:endParaRPr lang="en-US" dirty="0"/>
          </a:p>
          <a:p>
            <a:r>
              <a:rPr lang="en-US" dirty="0"/>
              <a:t>Research </a:t>
            </a:r>
          </a:p>
          <a:p>
            <a:endParaRPr lang="en-US" dirty="0"/>
          </a:p>
          <a:p>
            <a:r>
              <a:rPr lang="en-US" dirty="0"/>
              <a:t>Radiochemistry Research &amp; Education Capacity Building for MSI</a:t>
            </a:r>
          </a:p>
          <a:p>
            <a:endParaRPr lang="en-US" dirty="0"/>
          </a:p>
        </p:txBody>
      </p:sp>
      <p:pic>
        <p:nvPicPr>
          <p:cNvPr id="2" name="Picture 1" descr="Image result for alcorn logo">
            <a:extLst>
              <a:ext uri="{FF2B5EF4-FFF2-40B4-BE49-F238E27FC236}">
                <a16:creationId xmlns:a16="http://schemas.microsoft.com/office/drawing/2014/main" id="{2F3E8B18-54EA-827F-544D-5C3E9D334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0494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525969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Radioisotope Research &amp; Development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25962" y="1336417"/>
            <a:ext cx="1450359" cy="812697"/>
            <a:chOff x="3844759" y="1564417"/>
            <a:chExt cx="1032934" cy="815507"/>
          </a:xfrm>
        </p:grpSpPr>
        <p:sp>
          <p:nvSpPr>
            <p:cNvPr id="8" name="Oval 7"/>
            <p:cNvSpPr/>
            <p:nvPr/>
          </p:nvSpPr>
          <p:spPr bwMode="auto">
            <a:xfrm>
              <a:off x="3844759" y="1564417"/>
              <a:ext cx="1032934" cy="815507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solidFill>
                    <a:schemeClr val="accent2"/>
                  </a:solidFill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94164" y="1749348"/>
              <a:ext cx="760922" cy="46326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800" b="1" baseline="30000" dirty="0">
                  <a:solidFill>
                    <a:schemeClr val="dk1"/>
                  </a:solidFill>
                  <a:latin typeface="+mn-lt"/>
                </a:rPr>
                <a:t>Purification Techniques</a:t>
              </a:r>
              <a:r>
                <a:rPr lang="en-US" sz="1200" b="1" dirty="0">
                  <a:solidFill>
                    <a:schemeClr val="dk1"/>
                  </a:solidFill>
                  <a:latin typeface="+mn-lt"/>
                </a:rPr>
                <a:t>   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88448" y="4414614"/>
            <a:ext cx="1689852" cy="822755"/>
            <a:chOff x="6935650" y="1836920"/>
            <a:chExt cx="1031708" cy="822755"/>
          </a:xfrm>
        </p:grpSpPr>
        <p:sp>
          <p:nvSpPr>
            <p:cNvPr id="10" name="Oval 9"/>
            <p:cNvSpPr/>
            <p:nvPr/>
          </p:nvSpPr>
          <p:spPr bwMode="auto">
            <a:xfrm>
              <a:off x="6935650" y="1836920"/>
              <a:ext cx="1031708" cy="822755"/>
            </a:xfrm>
            <a:prstGeom prst="ellipse">
              <a:avLst/>
            </a:prstGeom>
            <a:solidFill>
              <a:srgbClr val="FF99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solidFill>
                  <a:srgbClr val="FF9999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42430" y="2043211"/>
              <a:ext cx="818148" cy="55399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Radioanalytical Techniques</a:t>
              </a:r>
              <a:r>
                <a:rPr lang="en-US" sz="1800" b="1" dirty="0">
                  <a:solidFill>
                    <a:schemeClr val="dk1"/>
                  </a:solidFill>
                  <a:latin typeface="+mn-lt"/>
                </a:rPr>
                <a:t> </a:t>
              </a:r>
              <a:r>
                <a:rPr lang="en-US" sz="1200" b="1" dirty="0">
                  <a:solidFill>
                    <a:schemeClr val="dk1"/>
                  </a:solidFill>
                  <a:latin typeface="+mn-lt"/>
                </a:rPr>
                <a:t>    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75516" y="2704345"/>
            <a:ext cx="1365286" cy="912663"/>
            <a:chOff x="1243798" y="1604276"/>
            <a:chExt cx="1037553" cy="812763"/>
          </a:xfrm>
        </p:grpSpPr>
        <p:sp>
          <p:nvSpPr>
            <p:cNvPr id="12" name="Oval 11"/>
            <p:cNvSpPr/>
            <p:nvPr/>
          </p:nvSpPr>
          <p:spPr bwMode="auto">
            <a:xfrm>
              <a:off x="1243798" y="1604276"/>
              <a:ext cx="1037553" cy="812763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solidFill>
                    <a:schemeClr val="accent2"/>
                  </a:solidFill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53500" y="1872906"/>
              <a:ext cx="901247" cy="4111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800" b="1" baseline="30000" dirty="0">
                  <a:solidFill>
                    <a:schemeClr val="dk1"/>
                  </a:solidFill>
                  <a:latin typeface="+mn-lt"/>
                </a:rPr>
                <a:t>Radionuclide Production</a:t>
              </a:r>
              <a:r>
                <a:rPr lang="en-US" sz="1200" b="1" dirty="0">
                  <a:solidFill>
                    <a:schemeClr val="dk1"/>
                  </a:solidFill>
                  <a:latin typeface="+mn-lt"/>
                </a:rPr>
                <a:t>    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99965" y="2576023"/>
            <a:ext cx="1542677" cy="816333"/>
            <a:chOff x="1089139" y="4107232"/>
            <a:chExt cx="1101135" cy="816333"/>
          </a:xfrm>
        </p:grpSpPr>
        <p:sp>
          <p:nvSpPr>
            <p:cNvPr id="14" name="Oval 13"/>
            <p:cNvSpPr/>
            <p:nvPr/>
          </p:nvSpPr>
          <p:spPr bwMode="auto">
            <a:xfrm>
              <a:off x="1089139" y="4107232"/>
              <a:ext cx="1043191" cy="816333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solidFill>
                    <a:schemeClr val="accent2"/>
                  </a:solidFill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7431" y="4291667"/>
              <a:ext cx="10828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baseline="30000" dirty="0">
                  <a:solidFill>
                    <a:schemeClr val="dk1"/>
                  </a:solidFill>
                  <a:latin typeface="+mn-lt"/>
                </a:rPr>
                <a:t>Radiolabeling Conditions</a:t>
              </a:r>
              <a:endParaRPr lang="en-US" sz="1000" b="1" dirty="0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199965" y="4392428"/>
            <a:ext cx="1517049" cy="916827"/>
            <a:chOff x="4818983" y="2813820"/>
            <a:chExt cx="1036120" cy="792714"/>
          </a:xfrm>
        </p:grpSpPr>
        <p:sp>
          <p:nvSpPr>
            <p:cNvPr id="16" name="Oval 15"/>
            <p:cNvSpPr/>
            <p:nvPr/>
          </p:nvSpPr>
          <p:spPr bwMode="auto">
            <a:xfrm>
              <a:off x="4818983" y="2813820"/>
              <a:ext cx="1032934" cy="792714"/>
            </a:xfrm>
            <a:prstGeom prst="ellipse">
              <a:avLst/>
            </a:prstGeom>
            <a:solidFill>
              <a:srgbClr val="CCFFC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solidFill>
                    <a:schemeClr val="accent2"/>
                  </a:solidFill>
                </a:ln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53990" y="3065377"/>
              <a:ext cx="1001113" cy="47900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baseline="30000" dirty="0">
                  <a:latin typeface="+mn-lt"/>
                </a:rPr>
                <a:t>Bioconjugate Synthesis</a:t>
              </a:r>
              <a:endParaRPr lang="en-US" sz="1800" b="1" dirty="0">
                <a:latin typeface="+mn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71864" y="5241581"/>
            <a:ext cx="2193076" cy="816333"/>
            <a:chOff x="1128457" y="4127218"/>
            <a:chExt cx="1164873" cy="816333"/>
          </a:xfrm>
        </p:grpSpPr>
        <p:sp>
          <p:nvSpPr>
            <p:cNvPr id="24" name="Oval 23"/>
            <p:cNvSpPr/>
            <p:nvPr/>
          </p:nvSpPr>
          <p:spPr bwMode="auto">
            <a:xfrm>
              <a:off x="1128457" y="4127218"/>
              <a:ext cx="1043191" cy="816333"/>
            </a:xfrm>
            <a:prstGeom prst="ellipse">
              <a:avLst/>
            </a:prstGeom>
            <a:solidFill>
              <a:srgbClr val="FF505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solidFill>
                    <a:schemeClr val="accent2"/>
                  </a:solidFill>
                </a:ln>
                <a:noFill/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10487" y="4249263"/>
              <a:ext cx="1082843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800" b="1" baseline="30000" dirty="0">
                  <a:solidFill>
                    <a:schemeClr val="dk1"/>
                  </a:solidFill>
                  <a:latin typeface="+mn-lt"/>
                </a:rPr>
                <a:t>   Stability Under Biological Conditions</a:t>
              </a:r>
              <a:endParaRPr lang="en-US" sz="1000" b="1" dirty="0">
                <a:latin typeface="+mn-lt"/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7100728" y="1098169"/>
            <a:ext cx="1984061" cy="61188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schemeClr val="accent1"/>
                </a:solidFill>
              </a:rPr>
              <a:t>THERAPEUTIC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1255" y="5729032"/>
            <a:ext cx="1984061" cy="61188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b="1" dirty="0">
                <a:solidFill>
                  <a:schemeClr val="accent1"/>
                </a:solidFill>
              </a:rPr>
              <a:t>DIAGNOSTIC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2EFD9A2-0DC5-F10C-34FF-01A37E3C05ED}"/>
              </a:ext>
            </a:extLst>
          </p:cNvPr>
          <p:cNvSpPr/>
          <p:nvPr/>
        </p:nvSpPr>
        <p:spPr bwMode="auto">
          <a:xfrm>
            <a:off x="2135521" y="1274720"/>
            <a:ext cx="1980156" cy="816333"/>
          </a:xfrm>
          <a:prstGeom prst="ellipse">
            <a:avLst/>
          </a:prstGeom>
          <a:solidFill>
            <a:srgbClr val="FF5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solidFill>
                  <a:schemeClr val="accent2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94F4A-6F4B-CAC2-276D-4461892988C7}"/>
              </a:ext>
            </a:extLst>
          </p:cNvPr>
          <p:cNvSpPr txBox="1"/>
          <p:nvPr/>
        </p:nvSpPr>
        <p:spPr>
          <a:xfrm>
            <a:off x="2240802" y="1404112"/>
            <a:ext cx="19079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latin typeface="Segoe UI" panose="020B0502040204020203" pitchFamily="34" charset="0"/>
                <a:cs typeface="Segoe UI" panose="020B0502040204020203" pitchFamily="34" charset="0"/>
              </a:rPr>
              <a:t>Organic &amp; Inorganic                          Chemistry</a:t>
            </a:r>
          </a:p>
        </p:txBody>
      </p:sp>
      <p:pic>
        <p:nvPicPr>
          <p:cNvPr id="4" name="Picture 5" descr="nuclear fission">
            <a:extLst>
              <a:ext uri="{FF2B5EF4-FFF2-40B4-BE49-F238E27FC236}">
                <a16:creationId xmlns:a16="http://schemas.microsoft.com/office/drawing/2014/main" id="{34DF1C5D-3637-C80E-477A-5B36FB6E7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98" y="2366283"/>
            <a:ext cx="4048808" cy="250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alcorn logo">
            <a:extLst>
              <a:ext uri="{FF2B5EF4-FFF2-40B4-BE49-F238E27FC236}">
                <a16:creationId xmlns:a16="http://schemas.microsoft.com/office/drawing/2014/main" id="{98F927E1-1E05-8ECD-6618-9CD3F855D4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5734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id="{D9EADBC8-2132-DF42-4716-CDEF231D3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" y="246888"/>
            <a:ext cx="8833104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altLang="en-US" sz="2800" b="1" dirty="0">
                <a:solidFill>
                  <a:srgbClr val="007DC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Radioisotopes for Medical Applications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DC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			     Physical Properties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AutoNum type="alphaUcParenR"/>
            </a:pPr>
            <a:r>
              <a:rPr lang="en-US" altLang="en-US" sz="2000" b="1" dirty="0">
                <a:solidFill>
                  <a:srgbClr val="0303B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Half-lives are relatively short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 		</a:t>
            </a:r>
            <a:r>
              <a:rPr lang="en-US" altLang="en-US" sz="20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Diagnostic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		</a:t>
            </a:r>
            <a:r>
              <a:rPr lang="en-US" altLang="en-US" sz="2000" b="1" u="sng" dirty="0">
                <a:latin typeface="Arial" panose="020B0604020202020204" pitchFamily="34" charset="0"/>
                <a:cs typeface="Times New Roman" panose="02020603050405020304" pitchFamily="18" charset="0"/>
              </a:rPr>
              <a:t>Therapeutics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		99m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Tc – 6 hours				</a:t>
            </a: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131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I – 8 days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		18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F – 110 minutes			</a:t>
            </a: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225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Ac – 10 days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		82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Rb – 78 sec				</a:t>
            </a: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90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Y – 2.7 days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C – 20 min				</a:t>
            </a:r>
            <a:r>
              <a:rPr lang="en-US" altLang="en-US" sz="20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177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Lu – 6.7 days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303B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B)</a:t>
            </a: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altLang="en-US" sz="2000" b="1" dirty="0">
                <a:solidFill>
                  <a:srgbClr val="0303BD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Optimal Radioactive Decay Characteristics</a:t>
            </a:r>
            <a:endParaRPr lang="en-US" altLang="en-US" sz="2000" dirty="0">
              <a:solidFill>
                <a:srgbClr val="0303BD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1.	Diagnostic/Imaging – Minimize radiation dose to tissues in patients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Gamma-rays with E = 60-300 keV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Positron generated photons with E = 511 keV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Minimal Particles Emitted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2.	Therapy – Maximize radiation dose to tumor tissue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Particle Emission required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Times New Roman" panose="02020603050405020304" pitchFamily="18" charset="0"/>
              </a:rPr>
              <a:t>		Gamma-ray emission – low level</a:t>
            </a:r>
          </a:p>
        </p:txBody>
      </p:sp>
      <p:pic>
        <p:nvPicPr>
          <p:cNvPr id="2" name="Picture 1" descr="Image result for alcorn logo">
            <a:extLst>
              <a:ext uri="{FF2B5EF4-FFF2-40B4-BE49-F238E27FC236}">
                <a16:creationId xmlns:a16="http://schemas.microsoft.com/office/drawing/2014/main" id="{4EDDE18E-E92B-F1BD-226F-7DC9266E0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073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1504AB-D45A-55E3-A403-D80EB52D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89" y="382463"/>
            <a:ext cx="8579821" cy="559316"/>
          </a:xfrm>
        </p:spPr>
        <p:txBody>
          <a:bodyPr/>
          <a:lstStyle/>
          <a:p>
            <a:pPr algn="ctr"/>
            <a:r>
              <a:rPr lang="en-US" altLang="en-US" sz="2400" b="1" dirty="0"/>
              <a:t>Monitoring Drug Success with </a:t>
            </a:r>
            <a:r>
              <a:rPr lang="en-US" altLang="en-US" sz="2400" b="1" baseline="30000" dirty="0"/>
              <a:t>18</a:t>
            </a:r>
            <a:r>
              <a:rPr lang="en-US" altLang="en-US" sz="2400" b="1" dirty="0"/>
              <a:t>FDG Imaging in Cancer</a:t>
            </a: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E9D628D-3318-D8CB-7426-CB253DC3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82453"/>
            <a:ext cx="69342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77D30A2-1DD8-99AE-092C-04756633C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04" y="1124953"/>
            <a:ext cx="5689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A224E-38DD-B5B7-1972-1B017DAE0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8796" y="1929246"/>
            <a:ext cx="2675356" cy="112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B8126-F06C-58DF-770B-11FE42DB51FA}"/>
              </a:ext>
            </a:extLst>
          </p:cNvPr>
          <p:cNvSpPr txBox="1"/>
          <p:nvPr/>
        </p:nvSpPr>
        <p:spPr>
          <a:xfrm>
            <a:off x="539496" y="5742191"/>
            <a:ext cx="822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In 1980, BNL scientists first reported high 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18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FDG uptake in tumors, leading to FDG/PET for managing the cancer patient</a:t>
            </a:r>
            <a:endParaRPr lang="en-US" dirty="0"/>
          </a:p>
        </p:txBody>
      </p:sp>
      <p:pic>
        <p:nvPicPr>
          <p:cNvPr id="2" name="Picture 1" descr="Image result for alcorn logo">
            <a:extLst>
              <a:ext uri="{FF2B5EF4-FFF2-40B4-BE49-F238E27FC236}">
                <a16:creationId xmlns:a16="http://schemas.microsoft.com/office/drawing/2014/main" id="{E0D655D1-184D-DA77-9F24-F716E02401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66395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AD49073C-E9BC-E5C4-D84B-42D661823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" y="-76200"/>
            <a:ext cx="9144000" cy="1447800"/>
          </a:xfrm>
        </p:spPr>
        <p:txBody>
          <a:bodyPr/>
          <a:lstStyle/>
          <a:p>
            <a:pPr algn="ctr"/>
            <a:r>
              <a:rPr lang="en-US" altLang="en-US" sz="2000" b="1" dirty="0">
                <a:cs typeface="Arial" panose="020B0604020202020204" pitchFamily="34" charset="0"/>
              </a:rPr>
              <a:t>“Remarkable response to Bi-213-DOTATOC observed in tumors resistance to previous therapy with Y-90/Lu-177-DOTATOC” </a:t>
            </a:r>
            <a:br>
              <a:rPr lang="en-US" altLang="en-US" sz="2400" b="1" dirty="0"/>
            </a:br>
            <a:r>
              <a:rPr lang="en-US" altLang="en-US" sz="1600" b="1" dirty="0">
                <a:cs typeface="Arial" panose="020B0604020202020204" pitchFamily="34" charset="0"/>
              </a:rPr>
              <a:t>SNMMI press release June 11, 2012</a:t>
            </a:r>
            <a:br>
              <a:rPr lang="en-US" altLang="en-US" sz="1600" b="1" dirty="0">
                <a:cs typeface="Arial" panose="020B0604020202020204" pitchFamily="34" charset="0"/>
              </a:rPr>
            </a:br>
            <a:r>
              <a:rPr lang="en-US" altLang="en-US" sz="1600" b="1" dirty="0">
                <a:highlight>
                  <a:srgbClr val="FFFF00"/>
                </a:highlight>
                <a:cs typeface="Arial" panose="020B0604020202020204" pitchFamily="34" charset="0"/>
              </a:rPr>
              <a:t>(alpha therapy worked when beta therapy failed) </a:t>
            </a:r>
          </a:p>
        </p:txBody>
      </p:sp>
      <p:sp>
        <p:nvSpPr>
          <p:cNvPr id="60419" name="Text Placeholder 2">
            <a:extLst>
              <a:ext uri="{FF2B5EF4-FFF2-40B4-BE49-F238E27FC236}">
                <a16:creationId xmlns:a16="http://schemas.microsoft.com/office/drawing/2014/main" id="{1E5BBF08-B27D-B0C5-C034-63C61BDB590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806575" y="4876800"/>
            <a:ext cx="6400800" cy="838200"/>
          </a:xfrm>
        </p:spPr>
        <p:txBody>
          <a:bodyPr/>
          <a:lstStyle/>
          <a:p>
            <a:r>
              <a:rPr lang="en-US" altLang="en-US" sz="1400">
                <a:cs typeface="Arial" panose="020B0604020202020204" pitchFamily="34" charset="0"/>
              </a:rPr>
              <a:t>Abbreviated decay chain:   </a:t>
            </a:r>
            <a:r>
              <a:rPr lang="en-US" altLang="en-US" sz="1400" b="1" baseline="30000">
                <a:cs typeface="Arial" panose="020B0604020202020204" pitchFamily="34" charset="0"/>
              </a:rPr>
              <a:t>225</a:t>
            </a:r>
            <a:r>
              <a:rPr lang="en-US" altLang="en-US" sz="1400" b="1">
                <a:cs typeface="Arial" panose="020B0604020202020204" pitchFamily="34" charset="0"/>
              </a:rPr>
              <a:t>Ac</a:t>
            </a:r>
            <a:r>
              <a:rPr lang="en-US" altLang="en-US" sz="140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 baseline="30000">
                <a:cs typeface="Arial" panose="020B0604020202020204" pitchFamily="34" charset="0"/>
              </a:rPr>
              <a:t>221</a:t>
            </a:r>
            <a:r>
              <a:rPr lang="en-US" altLang="en-US" sz="1400">
                <a:cs typeface="Arial" panose="020B0604020202020204" pitchFamily="34" charset="0"/>
                <a:sym typeface="Wingdings" panose="05000000000000000000" pitchFamily="2" charset="2"/>
              </a:rPr>
              <a:t>Fr </a:t>
            </a:r>
            <a:r>
              <a:rPr lang="en-US" altLang="en-US" sz="1400" baseline="30000">
                <a:cs typeface="Arial" panose="020B0604020202020204" pitchFamily="34" charset="0"/>
              </a:rPr>
              <a:t>217</a:t>
            </a:r>
            <a:r>
              <a:rPr lang="en-US" altLang="en-US" sz="1400">
                <a:cs typeface="Arial" panose="020B0604020202020204" pitchFamily="34" charset="0"/>
                <a:sym typeface="Wingdings" panose="05000000000000000000" pitchFamily="2" charset="2"/>
              </a:rPr>
              <a:t>At </a:t>
            </a:r>
            <a:r>
              <a:rPr lang="en-US" altLang="en-US" sz="1400" b="1" baseline="30000">
                <a:cs typeface="Arial" panose="020B0604020202020204" pitchFamily="34" charset="0"/>
              </a:rPr>
              <a:t>213</a:t>
            </a:r>
            <a:r>
              <a:rPr lang="en-US" altLang="en-US" sz="1400" b="1">
                <a:cs typeface="Arial" panose="020B0604020202020204" pitchFamily="34" charset="0"/>
                <a:sym typeface="Wingdings" panose="05000000000000000000" pitchFamily="2" charset="2"/>
              </a:rPr>
              <a:t>Bi</a:t>
            </a:r>
            <a:endParaRPr lang="en-US" altLang="en-US" sz="1400" b="1">
              <a:cs typeface="Arial" panose="020B0604020202020204" pitchFamily="34" charset="0"/>
            </a:endParaRPr>
          </a:p>
          <a:p>
            <a:r>
              <a:rPr lang="en-US" altLang="en-US" sz="1400">
                <a:cs typeface="Arial" panose="020B0604020202020204" pitchFamily="34" charset="0"/>
              </a:rPr>
              <a:t>GEP-NET = Gastroenteropancreatic neuroendocrine tumors</a:t>
            </a:r>
          </a:p>
          <a:p>
            <a:r>
              <a:rPr lang="en-US" altLang="en-US" sz="1400">
                <a:cs typeface="Arial" panose="020B0604020202020204" pitchFamily="34" charset="0"/>
              </a:rPr>
              <a:t>Ref. Morgenstern et al.  J. Nucl Med 2012; 53 (Supplement 1): 455.</a:t>
            </a:r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510B0C00-2B5F-70F7-F06F-0DA15E8E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84400"/>
            <a:ext cx="14287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>
            <a:extLst>
              <a:ext uri="{FF2B5EF4-FFF2-40B4-BE49-F238E27FC236}">
                <a16:creationId xmlns:a16="http://schemas.microsoft.com/office/drawing/2014/main" id="{38F952DA-47B3-8DCA-8437-E3A270D8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1863"/>
            <a:ext cx="1343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6">
            <a:extLst>
              <a:ext uri="{FF2B5EF4-FFF2-40B4-BE49-F238E27FC236}">
                <a16:creationId xmlns:a16="http://schemas.microsoft.com/office/drawing/2014/main" id="{674081B7-8CA7-24EB-E650-A797BD6AB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509713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Before</a:t>
            </a:r>
          </a:p>
        </p:txBody>
      </p:sp>
      <p:sp>
        <p:nvSpPr>
          <p:cNvPr id="60423" name="TextBox 7">
            <a:extLst>
              <a:ext uri="{FF2B5EF4-FFF2-40B4-BE49-F238E27FC236}">
                <a16:creationId xmlns:a16="http://schemas.microsoft.com/office/drawing/2014/main" id="{7DBB2E1A-EF83-8969-E5C8-58DE18FBF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153511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After</a:t>
            </a:r>
          </a:p>
        </p:txBody>
      </p:sp>
      <p:pic>
        <p:nvPicPr>
          <p:cNvPr id="60424" name="Picture 9" descr="Response to Bi-123 DOTANOC treatment">
            <a:extLst>
              <a:ext uri="{FF2B5EF4-FFF2-40B4-BE49-F238E27FC236}">
                <a16:creationId xmlns:a16="http://schemas.microsoft.com/office/drawing/2014/main" id="{2BA0B743-3B0C-CA25-0F8A-7EEB19D0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887538"/>
            <a:ext cx="42862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425" name="Straight Connector 3">
            <a:extLst>
              <a:ext uri="{FF2B5EF4-FFF2-40B4-BE49-F238E27FC236}">
                <a16:creationId xmlns:a16="http://schemas.microsoft.com/office/drawing/2014/main" id="{52B5FF9A-84DB-EDBE-3598-25798FAEEA5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19350" y="1727200"/>
            <a:ext cx="38100" cy="2571750"/>
          </a:xfrm>
          <a:prstGeom prst="line">
            <a:avLst/>
          </a:prstGeom>
          <a:noFill/>
          <a:ln w="95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Straight Arrow Connector 8">
            <a:extLst>
              <a:ext uri="{FF2B5EF4-FFF2-40B4-BE49-F238E27FC236}">
                <a16:creationId xmlns:a16="http://schemas.microsoft.com/office/drawing/2014/main" id="{2BCF66CC-6FAF-1D20-DBD6-77F68E66235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1013" y="2532063"/>
            <a:ext cx="3429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7" name="Straight Arrow Connector 15">
            <a:extLst>
              <a:ext uri="{FF2B5EF4-FFF2-40B4-BE49-F238E27FC236}">
                <a16:creationId xmlns:a16="http://schemas.microsoft.com/office/drawing/2014/main" id="{58E8FC22-9F74-092D-F708-BEAB5022971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71950" y="2620963"/>
            <a:ext cx="171450" cy="762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Straight Arrow Connector 16">
            <a:extLst>
              <a:ext uri="{FF2B5EF4-FFF2-40B4-BE49-F238E27FC236}">
                <a16:creationId xmlns:a16="http://schemas.microsoft.com/office/drawing/2014/main" id="{2888F2B5-3285-7AE2-DA22-AC2154BCA3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2435225"/>
            <a:ext cx="438150" cy="1524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Straight Arrow Connector 18">
            <a:extLst>
              <a:ext uri="{FF2B5EF4-FFF2-40B4-BE49-F238E27FC236}">
                <a16:creationId xmlns:a16="http://schemas.microsoft.com/office/drawing/2014/main" id="{FD6164AE-13E7-532D-2413-9E3DEFF0FE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15200" y="2498725"/>
            <a:ext cx="438150" cy="1524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0" name="Straight Arrow Connector 19">
            <a:extLst>
              <a:ext uri="{FF2B5EF4-FFF2-40B4-BE49-F238E27FC236}">
                <a16:creationId xmlns:a16="http://schemas.microsoft.com/office/drawing/2014/main" id="{480AE189-15AA-2226-EB71-1BD7811295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463" y="3148013"/>
            <a:ext cx="219075" cy="76200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1" name="Straight Arrow Connector 20">
            <a:extLst>
              <a:ext uri="{FF2B5EF4-FFF2-40B4-BE49-F238E27FC236}">
                <a16:creationId xmlns:a16="http://schemas.microsoft.com/office/drawing/2014/main" id="{7DDA8AFF-977C-4FD7-0CB1-33544D5078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06638" y="3059113"/>
            <a:ext cx="301625" cy="11747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TextBox 2">
            <a:extLst>
              <a:ext uri="{FF2B5EF4-FFF2-40B4-BE49-F238E27FC236}">
                <a16:creationId xmlns:a16="http://schemas.microsoft.com/office/drawing/2014/main" id="{0DAB59A2-CFBE-0EFF-3424-E27159903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5819900"/>
            <a:ext cx="901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High publicity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Study awarded Society of Nuclear Medicine Image of the year in 2012 (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SNMMI press release June 11, 2012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433" name="TextBox 3">
            <a:extLst>
              <a:ext uri="{FF2B5EF4-FFF2-40B4-BE49-F238E27FC236}">
                <a16:creationId xmlns:a16="http://schemas.microsoft.com/office/drawing/2014/main" id="{0CBE602E-24A8-7489-9ACA-999B703AC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4267200"/>
            <a:ext cx="441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Case I: Shrinkage of liver and bone metastases after i.a. therapy with 11 GBq  </a:t>
            </a:r>
            <a:r>
              <a:rPr lang="en-US" altLang="en-US" sz="1400" baseline="30000"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Bi DOTA-TOC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0434" name="TextBox 20">
            <a:extLst>
              <a:ext uri="{FF2B5EF4-FFF2-40B4-BE49-F238E27FC236}">
                <a16:creationId xmlns:a16="http://schemas.microsoft.com/office/drawing/2014/main" id="{D3375051-298A-0E1C-42AF-EC8B8DF78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94125"/>
            <a:ext cx="3352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Case II: Response of multiple liver lesions after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i.a.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therapy with 14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GBq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 DOTA-TOC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0435" name="TextBox 6">
            <a:extLst>
              <a:ext uri="{FF2B5EF4-FFF2-40B4-BE49-F238E27FC236}">
                <a16:creationId xmlns:a16="http://schemas.microsoft.com/office/drawing/2014/main" id="{3F62B8ED-0053-7BBF-D932-03F50B44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075" y="1801813"/>
            <a:ext cx="93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Before</a:t>
            </a:r>
          </a:p>
        </p:txBody>
      </p:sp>
      <p:sp>
        <p:nvSpPr>
          <p:cNvPr id="60436" name="TextBox 7">
            <a:extLst>
              <a:ext uri="{FF2B5EF4-FFF2-40B4-BE49-F238E27FC236}">
                <a16:creationId xmlns:a16="http://schemas.microsoft.com/office/drawing/2014/main" id="{416FF8B2-03B2-B7F5-0398-7BCFEE530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275" y="1784350"/>
            <a:ext cx="72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After</a:t>
            </a:r>
          </a:p>
        </p:txBody>
      </p:sp>
      <p:sp>
        <p:nvSpPr>
          <p:cNvPr id="60437" name="TextBox 4">
            <a:extLst>
              <a:ext uri="{FF2B5EF4-FFF2-40B4-BE49-F238E27FC236}">
                <a16:creationId xmlns:a16="http://schemas.microsoft.com/office/drawing/2014/main" id="{475EF511-479E-20B8-5316-D31B9A388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270" y="1541432"/>
            <a:ext cx="20846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213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Bi DOTA-TOC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2" name="Picture 1" descr="Image result for alcorn logo">
            <a:extLst>
              <a:ext uri="{FF2B5EF4-FFF2-40B4-BE49-F238E27FC236}">
                <a16:creationId xmlns:a16="http://schemas.microsoft.com/office/drawing/2014/main" id="{1958EAAB-0B68-38CA-AE0E-B8A373CBF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96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964" y="332961"/>
            <a:ext cx="8579821" cy="500801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Research: Radiolabeled Nanostructures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DD5CB-5115-FBCE-FABD-05CFC0928C9E}"/>
              </a:ext>
            </a:extLst>
          </p:cNvPr>
          <p:cNvSpPr txBox="1"/>
          <p:nvPr/>
        </p:nvSpPr>
        <p:spPr>
          <a:xfrm>
            <a:off x="439387" y="1079162"/>
            <a:ext cx="8288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Research Objective: </a:t>
            </a:r>
          </a:p>
        </p:txBody>
      </p:sp>
      <p:pic>
        <p:nvPicPr>
          <p:cNvPr id="4" name="Picture 3" descr="Image result for alcorn logo">
            <a:extLst>
              <a:ext uri="{FF2B5EF4-FFF2-40B4-BE49-F238E27FC236}">
                <a16:creationId xmlns:a16="http://schemas.microsoft.com/office/drawing/2014/main" id="{39CB7BE6-EEE5-4095-21ED-B26FFA541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88683-C6B9-3544-6A5D-82A1C968A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" y="1602382"/>
            <a:ext cx="7868590" cy="4367344"/>
          </a:xfrm>
        </p:spPr>
        <p:txBody>
          <a:bodyPr/>
          <a:lstStyle/>
          <a:p>
            <a:r>
              <a:rPr lang="en-US" baseline="30000" dirty="0"/>
              <a:t>225</a:t>
            </a:r>
            <a:r>
              <a:rPr lang="en-US" dirty="0"/>
              <a:t>Ac‐labeled AuNPs Functionalized with Bifunctional Chelators for Stable Coordination of Radiometal Targeted Recognition and Therapy of Cancer</a:t>
            </a:r>
          </a:p>
          <a:p>
            <a:endParaRPr lang="en-US" dirty="0"/>
          </a:p>
        </p:txBody>
      </p:sp>
      <p:pic>
        <p:nvPicPr>
          <p:cNvPr id="7" name="Picture 2" descr="See related image detail">
            <a:extLst>
              <a:ext uri="{FF2B5EF4-FFF2-40B4-BE49-F238E27FC236}">
                <a16:creationId xmlns:a16="http://schemas.microsoft.com/office/drawing/2014/main" id="{04924365-763D-7980-26A5-2515708B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41" y="2832905"/>
            <a:ext cx="2817767" cy="281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985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Tumor Targeting Properties of AuNPs </a:t>
            </a:r>
          </a:p>
        </p:txBody>
      </p:sp>
      <p:pic>
        <p:nvPicPr>
          <p:cNvPr id="4" name="Picture 3" descr="Image result for alcorn logo">
            <a:extLst>
              <a:ext uri="{FF2B5EF4-FFF2-40B4-BE49-F238E27FC236}">
                <a16:creationId xmlns:a16="http://schemas.microsoft.com/office/drawing/2014/main" id="{39CB7BE6-EEE5-4095-21ED-B26FFA541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FDB7A9-3A4B-2BFA-2C49-75B4343C3E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8438" y="1309688"/>
            <a:ext cx="8574087" cy="4516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 Permeability and Retention (EPR) effect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Tumor tissue accumulations due to ‘‘leaky’’ blood vessels properties and poor lymphatic drainage—Passive Targeting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Targeting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Functionalize with targeting vectors that bind receptors overexpressed on tumor</a:t>
            </a:r>
          </a:p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Tunable shape, size 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-chemical properties.</a:t>
            </a:r>
          </a:p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Photothermal </a:t>
            </a:r>
            <a:r>
              <a:rPr lang="en-US" sz="2400" b="1" kern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herapeutic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Diagnostic advantage</a:t>
            </a:r>
          </a:p>
          <a:p>
            <a:pPr marL="0" marR="0" lvl="0" indent="0" algn="l" defTabSz="9143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767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376393"/>
            <a:ext cx="8579821" cy="500801"/>
          </a:xfrm>
        </p:spPr>
        <p:txBody>
          <a:bodyPr/>
          <a:lstStyle/>
          <a:p>
            <a:pPr algn="ctr"/>
            <a:r>
              <a:rPr lang="en-US" b="1" dirty="0"/>
              <a:t>Sample Actinium-225 Production and Purification</a:t>
            </a:r>
            <a:endParaRPr lang="nl-BE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17695" y="1167594"/>
            <a:ext cx="3200753" cy="392298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baseline="30000" dirty="0">
                <a:solidFill>
                  <a:srgbClr val="00517E"/>
                </a:solidFill>
              </a:rPr>
              <a:t>225</a:t>
            </a:r>
            <a:r>
              <a:rPr lang="en-US" b="1" dirty="0">
                <a:solidFill>
                  <a:srgbClr val="00517E"/>
                </a:solidFill>
              </a:rPr>
              <a:t>Ac Production:</a:t>
            </a:r>
            <a:endParaRPr lang="nl-BE" dirty="0">
              <a:solidFill>
                <a:srgbClr val="00517E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52091" y="1169364"/>
            <a:ext cx="5529085" cy="39229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1"/>
                </a:solidFill>
              </a:rPr>
              <a:t>Chromatography Column Steps for Purification of </a:t>
            </a:r>
            <a:r>
              <a:rPr lang="en-US" b="1" baseline="30000" dirty="0">
                <a:solidFill>
                  <a:schemeClr val="accent1"/>
                </a:solidFill>
              </a:rPr>
              <a:t>225</a:t>
            </a:r>
            <a:r>
              <a:rPr lang="en-US" b="1" dirty="0">
                <a:solidFill>
                  <a:schemeClr val="accent1"/>
                </a:solidFill>
              </a:rPr>
              <a:t>Ac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8BBAE7-FB8E-FB3B-E34C-BE988E827BFA}"/>
              </a:ext>
            </a:extLst>
          </p:cNvPr>
          <p:cNvSpPr txBox="1">
            <a:spLocks/>
          </p:cNvSpPr>
          <p:nvPr/>
        </p:nvSpPr>
        <p:spPr>
          <a:xfrm>
            <a:off x="217695" y="1684616"/>
            <a:ext cx="3169385" cy="392298"/>
          </a:xfrm>
          <a:prstGeom prst="rect">
            <a:avLst/>
          </a:prstGeom>
          <a:solidFill>
            <a:srgbClr val="9578F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6" name="Picture 5" descr="Image result for alcorn logo">
            <a:extLst>
              <a:ext uri="{FF2B5EF4-FFF2-40B4-BE49-F238E27FC236}">
                <a16:creationId xmlns:a16="http://schemas.microsoft.com/office/drawing/2014/main" id="{6B142183-5B12-3C65-3B90-551CC5589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194" y="6457868"/>
            <a:ext cx="729429" cy="29364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BE9B520-89AF-3C1B-3FFA-B275C5CD0593}"/>
              </a:ext>
            </a:extLst>
          </p:cNvPr>
          <p:cNvSpPr txBox="1"/>
          <p:nvPr/>
        </p:nvSpPr>
        <p:spPr>
          <a:xfrm>
            <a:off x="878016" y="167310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baseline="30000" dirty="0">
                <a:solidFill>
                  <a:prstClr val="black"/>
                </a:solidFill>
                <a:latin typeface="Arial" panose="020B0604020202020204"/>
              </a:rPr>
              <a:t>232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/>
              </a:rPr>
              <a:t>Th(</a:t>
            </a:r>
            <a:r>
              <a:rPr lang="en-US" sz="1800" b="1" dirty="0" err="1">
                <a:solidFill>
                  <a:prstClr val="black"/>
                </a:solidFill>
                <a:latin typeface="Arial" panose="020B0604020202020204"/>
              </a:rPr>
              <a:t>p,x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/>
              </a:rPr>
              <a:t>)</a:t>
            </a:r>
            <a:r>
              <a:rPr lang="en-US" sz="1800" b="1" baseline="30000" dirty="0">
                <a:solidFill>
                  <a:prstClr val="black"/>
                </a:solidFill>
                <a:latin typeface="Arial" panose="020B0604020202020204"/>
              </a:rPr>
              <a:t>225</a:t>
            </a:r>
            <a:r>
              <a:rPr lang="en-US" sz="1800" b="1" dirty="0">
                <a:solidFill>
                  <a:prstClr val="black"/>
                </a:solidFill>
                <a:latin typeface="Arial" panose="020B0604020202020204"/>
              </a:rPr>
              <a:t>Ac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26BB45-FC8E-096A-F9A0-BC5BA3C15C19}"/>
              </a:ext>
            </a:extLst>
          </p:cNvPr>
          <p:cNvGrpSpPr/>
          <p:nvPr/>
        </p:nvGrpSpPr>
        <p:grpSpPr>
          <a:xfrm>
            <a:off x="214163" y="2172961"/>
            <a:ext cx="4191000" cy="1975237"/>
            <a:chOff x="1066800" y="1595437"/>
            <a:chExt cx="4429125" cy="2214563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E5B2D2C1-BF5A-E097-AA5B-0B516B8A3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t="40031"/>
            <a:stretch>
              <a:fillRect/>
            </a:stretch>
          </p:blipFill>
          <p:spPr bwMode="auto">
            <a:xfrm>
              <a:off x="1066800" y="1976437"/>
              <a:ext cx="4429125" cy="183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3B4817-58FA-366D-3CEC-97A813452B48}"/>
                </a:ext>
              </a:extLst>
            </p:cNvPr>
            <p:cNvCxnSpPr/>
            <p:nvPr/>
          </p:nvCxnSpPr>
          <p:spPr bwMode="auto">
            <a:xfrm flipV="1">
              <a:off x="5181600" y="1600200"/>
              <a:ext cx="0" cy="381000"/>
            </a:xfrm>
            <a:prstGeom prst="line">
              <a:avLst/>
            </a:prstGeom>
            <a:solidFill>
              <a:srgbClr val="4472C4"/>
            </a:solidFill>
            <a:ln w="19050" cap="flat" cmpd="sng" algn="ctr">
              <a:solidFill>
                <a:srgbClr val="042B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383ECE-A428-7E59-FC7D-F31BDBA1E78D}"/>
                </a:ext>
              </a:extLst>
            </p:cNvPr>
            <p:cNvCxnSpPr/>
            <p:nvPr/>
          </p:nvCxnSpPr>
          <p:spPr bwMode="auto">
            <a:xfrm flipH="1">
              <a:off x="1371600" y="1595437"/>
              <a:ext cx="3810000" cy="0"/>
            </a:xfrm>
            <a:prstGeom prst="line">
              <a:avLst/>
            </a:prstGeom>
            <a:solidFill>
              <a:srgbClr val="4472C4"/>
            </a:solidFill>
            <a:ln w="19050" cap="flat" cmpd="sng" algn="ctr">
              <a:solidFill>
                <a:srgbClr val="042B7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460C313-2787-DF71-4AE5-045F76609072}"/>
                </a:ext>
              </a:extLst>
            </p:cNvPr>
            <p:cNvCxnSpPr/>
            <p:nvPr/>
          </p:nvCxnSpPr>
          <p:spPr bwMode="auto">
            <a:xfrm>
              <a:off x="1379220" y="1595437"/>
              <a:ext cx="0" cy="990600"/>
            </a:xfrm>
            <a:prstGeom prst="straightConnector1">
              <a:avLst/>
            </a:prstGeom>
            <a:solidFill>
              <a:srgbClr val="4472C4"/>
            </a:solidFill>
            <a:ln w="19050" cap="flat" cmpd="sng" algn="ctr">
              <a:solidFill>
                <a:srgbClr val="042B7F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C1A2D3-5601-312F-2F97-0F4AEA3F8220}"/>
              </a:ext>
            </a:extLst>
          </p:cNvPr>
          <p:cNvCxnSpPr>
            <a:cxnSpLocks/>
          </p:cNvCxnSpPr>
          <p:nvPr/>
        </p:nvCxnSpPr>
        <p:spPr bwMode="auto">
          <a:xfrm>
            <a:off x="518962" y="2172961"/>
            <a:ext cx="609600" cy="883547"/>
          </a:xfrm>
          <a:prstGeom prst="straightConnector1">
            <a:avLst/>
          </a:prstGeom>
          <a:solidFill>
            <a:srgbClr val="4472C4"/>
          </a:solidFill>
          <a:ln w="19050" cap="flat" cmpd="sng" algn="ctr">
            <a:solidFill>
              <a:srgbClr val="042B7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71A5CA-A079-065A-89B9-52C17231D925}"/>
              </a:ext>
            </a:extLst>
          </p:cNvPr>
          <p:cNvCxnSpPr>
            <a:cxnSpLocks/>
          </p:cNvCxnSpPr>
          <p:nvPr/>
        </p:nvCxnSpPr>
        <p:spPr bwMode="auto">
          <a:xfrm>
            <a:off x="518962" y="2172961"/>
            <a:ext cx="1219200" cy="883547"/>
          </a:xfrm>
          <a:prstGeom prst="straightConnector1">
            <a:avLst/>
          </a:prstGeom>
          <a:solidFill>
            <a:srgbClr val="4472C4"/>
          </a:solidFill>
          <a:ln w="19050" cap="flat" cmpd="sng" algn="ctr">
            <a:solidFill>
              <a:srgbClr val="042B7F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pic>
        <p:nvPicPr>
          <p:cNvPr id="37" name="Main graphic">
            <a:extLst>
              <a:ext uri="{FF2B5EF4-FFF2-40B4-BE49-F238E27FC236}">
                <a16:creationId xmlns:a16="http://schemas.microsoft.com/office/drawing/2014/main" id="{4912861E-2063-B2ED-47D5-8B0C2289F9AD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451160" y="1684616"/>
            <a:ext cx="4475145" cy="3927905"/>
          </a:xfrm>
          <a:prstGeom prst="rect">
            <a:avLst/>
          </a:prstGeom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A915556-3102-1693-8861-060D681C816E}"/>
              </a:ext>
            </a:extLst>
          </p:cNvPr>
          <p:cNvSpPr txBox="1"/>
          <p:nvPr/>
        </p:nvSpPr>
        <p:spPr>
          <a:xfrm>
            <a:off x="5249917" y="5735475"/>
            <a:ext cx="367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i="1" dirty="0"/>
              <a:t>Inorg. Chem. 2020, 59, 17, 12156-12165</a:t>
            </a:r>
            <a:endParaRPr lang="en-US" i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FA1860-D91F-97EF-A14F-70AEDC9EF1DD}"/>
              </a:ext>
            </a:extLst>
          </p:cNvPr>
          <p:cNvSpPr txBox="1"/>
          <p:nvPr/>
        </p:nvSpPr>
        <p:spPr>
          <a:xfrm>
            <a:off x="381652" y="4215538"/>
            <a:ext cx="367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i="1" dirty="0"/>
              <a:t>DOE-Brookhaven National Laboratory</a:t>
            </a:r>
            <a:endParaRPr lang="en-US" i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151897B-2430-C3D4-EFA0-111EE3F1E58E}"/>
              </a:ext>
            </a:extLst>
          </p:cNvPr>
          <p:cNvSpPr/>
          <p:nvPr/>
        </p:nvSpPr>
        <p:spPr bwMode="auto">
          <a:xfrm>
            <a:off x="175180" y="5107159"/>
            <a:ext cx="4275980" cy="880629"/>
          </a:xfrm>
          <a:prstGeom prst="roundRect">
            <a:avLst/>
          </a:prstGeom>
          <a:solidFill>
            <a:srgbClr val="00C3E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b="1" dirty="0">
                <a:solidFill>
                  <a:srgbClr val="FF0000"/>
                </a:solidFill>
              </a:rPr>
              <a:t>Current world-wide demand of 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225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 outstrips </a:t>
            </a:r>
            <a:r>
              <a:rPr lang="en-US" sz="1600" b="1" dirty="0">
                <a:solidFill>
                  <a:srgbClr val="FF0000"/>
                </a:solidFill>
              </a:rPr>
              <a:t>supply necessitating additional efficient processing methods</a:t>
            </a:r>
          </a:p>
        </p:txBody>
      </p:sp>
    </p:spTree>
    <p:extLst>
      <p:ext uri="{BB962C8B-B14F-4D97-AF65-F5344CB8AC3E}">
        <p14:creationId xmlns:p14="http://schemas.microsoft.com/office/powerpoint/2010/main" val="371267543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CKCEN ppt template 20180129.potx" id="{2C9AB229-2C21-4BE7-8473-F041D61EF2E4}" vid="{F60CE9FA-A255-400D-89DC-1590CEF942C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2264</TotalTime>
  <Pages>22</Pages>
  <Words>746</Words>
  <Application>Microsoft Office PowerPoint</Application>
  <PresentationFormat>On-screen Show (4:3)</PresentationFormat>
  <Paragraphs>120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</vt:lpstr>
      <vt:lpstr>Helvetica Neue</vt:lpstr>
      <vt:lpstr>Segoe UI</vt:lpstr>
      <vt:lpstr>Segoe UI Light</vt:lpstr>
      <vt:lpstr>Times New Roman</vt:lpstr>
      <vt:lpstr>Wingdings</vt:lpstr>
      <vt:lpstr>_SCK</vt:lpstr>
      <vt:lpstr>PowerPoint Presentation</vt:lpstr>
      <vt:lpstr>Outline</vt:lpstr>
      <vt:lpstr>Radioisotope Research &amp; Development</vt:lpstr>
      <vt:lpstr>PowerPoint Presentation</vt:lpstr>
      <vt:lpstr>Monitoring Drug Success with 18FDG Imaging in Cancer</vt:lpstr>
      <vt:lpstr>“Remarkable response to Bi-213-DOTATOC observed in tumors resistance to previous therapy with Y-90/Lu-177-DOTATOC”  SNMMI press release June 11, 2012 (alpha therapy worked when beta therapy failed) </vt:lpstr>
      <vt:lpstr>Research: Radiolabeled Nanostructures</vt:lpstr>
      <vt:lpstr>Tumor Targeting Properties of AuNPs </vt:lpstr>
      <vt:lpstr>Sample Actinium-225 Production and Purification</vt:lpstr>
      <vt:lpstr>225Ac For TAT</vt:lpstr>
      <vt:lpstr>Bifunctional Ligands for Chelation of Actinium</vt:lpstr>
      <vt:lpstr>Radiolabeling of NPs using Bifunctional Chelators</vt:lpstr>
      <vt:lpstr>PowerPoint Presentation</vt:lpstr>
      <vt:lpstr>Enhance Research and Education infrastructure at ASU</vt:lpstr>
      <vt:lpstr>Questions?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Ondera, Thomas</dc:creator>
  <cp:lastModifiedBy>Ondera, Thomas (STUDENT)</cp:lastModifiedBy>
  <cp:revision>137</cp:revision>
  <cp:lastPrinted>2019-03-19T09:07:17Z</cp:lastPrinted>
  <dcterms:created xsi:type="dcterms:W3CDTF">2019-03-05T07:17:03Z</dcterms:created>
  <dcterms:modified xsi:type="dcterms:W3CDTF">2023-07-19T12:20:30Z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</Properties>
</file>