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95" r:id="rId6"/>
    <p:sldId id="296" r:id="rId7"/>
    <p:sldId id="297" r:id="rId8"/>
    <p:sldId id="298" r:id="rId9"/>
    <p:sldId id="300" r:id="rId10"/>
    <p:sldId id="301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D3"/>
    <a:srgbClr val="CC99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8886" y="2790092"/>
            <a:ext cx="7762007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Talk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7924" y="4642339"/>
            <a:ext cx="7052968" cy="5802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,Title</a:t>
            </a:r>
          </a:p>
          <a:p>
            <a:r>
              <a:rPr lang="en-US"/>
              <a:t>Event</a:t>
            </a:r>
          </a:p>
          <a:p>
            <a:r>
              <a:rPr lang="en-US"/>
              <a:t>Dates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0019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8051" y="635635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5635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24400" y="634948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069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695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651" y="2508361"/>
            <a:ext cx="6106413" cy="1841277"/>
          </a:xfrm>
        </p:spPr>
        <p:txBody>
          <a:bodyPr>
            <a:normAutofit/>
          </a:bodyPr>
          <a:lstStyle/>
          <a:p>
            <a:r>
              <a:rPr lang="en-US" dirty="0"/>
              <a:t>Engineering Workshop Quick RHIC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029" y="4518734"/>
            <a:ext cx="5230906" cy="23392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Roland Wimmer BNL</a:t>
            </a:r>
            <a:endParaRPr lang="en-US" dirty="0"/>
          </a:p>
          <a:p>
            <a:r>
              <a:rPr lang="en-US" sz="2000" dirty="0">
                <a:latin typeface="Arial"/>
                <a:cs typeface="Arial"/>
              </a:rPr>
              <a:t>  May 10,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2510-4682-4F92-BF1B-2548748B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RHIC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7207-7BA0-4CCA-9F9A-AE99C614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343818"/>
            <a:ext cx="6353819" cy="5018189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6 IRs around the ring at different clock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EIC electrons will travel clockwise and hadrons will travel counterclockwise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IP6 the Electron going direction is West and the Hadron going direction is East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C5DC0-CF57-4C00-919D-969533C9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4AD72F-AFF1-4780-D9F9-7C6F6C9F61B0}"/>
              </a:ext>
            </a:extLst>
          </p:cNvPr>
          <p:cNvGrpSpPr/>
          <p:nvPr/>
        </p:nvGrpSpPr>
        <p:grpSpPr>
          <a:xfrm>
            <a:off x="6540251" y="261528"/>
            <a:ext cx="5434724" cy="5799423"/>
            <a:chOff x="5590021" y="495993"/>
            <a:chExt cx="5677913" cy="60589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05351F-4F46-3940-3491-6B975FFE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0021" y="495993"/>
              <a:ext cx="5677913" cy="605893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C8F2D4-063A-CA93-C823-EA00D19A4CD2}"/>
                </a:ext>
              </a:extLst>
            </p:cNvPr>
            <p:cNvSpPr/>
            <p:nvPr/>
          </p:nvSpPr>
          <p:spPr>
            <a:xfrm>
              <a:off x="10163455" y="1991161"/>
              <a:ext cx="329514" cy="32951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1359A2-0862-B408-A3E7-B22899860A6E}"/>
                </a:ext>
              </a:extLst>
            </p:cNvPr>
            <p:cNvSpPr/>
            <p:nvPr/>
          </p:nvSpPr>
          <p:spPr>
            <a:xfrm>
              <a:off x="8099463" y="3947647"/>
              <a:ext cx="329514" cy="3295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AEF6E8-7DAF-2C74-C869-56013BB5516C}"/>
                </a:ext>
              </a:extLst>
            </p:cNvPr>
            <p:cNvSpPr/>
            <p:nvPr/>
          </p:nvSpPr>
          <p:spPr>
            <a:xfrm>
              <a:off x="7453207" y="990264"/>
              <a:ext cx="329514" cy="32951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C92755-212E-1C4D-09D5-9BA4A9B4BCBF}"/>
                </a:ext>
              </a:extLst>
            </p:cNvPr>
            <p:cNvSpPr/>
            <p:nvPr/>
          </p:nvSpPr>
          <p:spPr>
            <a:xfrm>
              <a:off x="9125487" y="706059"/>
              <a:ext cx="329514" cy="32951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9A791F-A8E3-0E02-0612-CC4BA47E7594}"/>
                </a:ext>
              </a:extLst>
            </p:cNvPr>
            <p:cNvSpPr/>
            <p:nvPr/>
          </p:nvSpPr>
          <p:spPr>
            <a:xfrm>
              <a:off x="9582688" y="3583123"/>
              <a:ext cx="329514" cy="32951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8965DE-8172-20E4-1A87-B3EFC8D62C6F}"/>
                </a:ext>
              </a:extLst>
            </p:cNvPr>
            <p:cNvSpPr/>
            <p:nvPr/>
          </p:nvSpPr>
          <p:spPr>
            <a:xfrm>
              <a:off x="6880677" y="2699616"/>
              <a:ext cx="329514" cy="32951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AB5379-EE0F-271D-1E6D-BA434C905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518" y="961431"/>
              <a:ext cx="0" cy="72081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5BF3D8-A60A-33C7-0B20-8605523E8250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480" y="1319778"/>
              <a:ext cx="62607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E35528-F90D-0B98-1F2F-ACDDCD4755CD}"/>
                </a:ext>
              </a:extLst>
            </p:cNvPr>
            <p:cNvSpPr txBox="1"/>
            <p:nvPr/>
          </p:nvSpPr>
          <p:spPr>
            <a:xfrm>
              <a:off x="10888995" y="805598"/>
              <a:ext cx="28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8642FC-C7D8-9276-2C35-B3A9BC4AA8E3}"/>
                </a:ext>
              </a:extLst>
            </p:cNvPr>
            <p:cNvSpPr txBox="1"/>
            <p:nvPr/>
          </p:nvSpPr>
          <p:spPr>
            <a:xfrm>
              <a:off x="9399397" y="521393"/>
              <a:ext cx="69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IR 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960B88-CDB6-3436-DFF3-4D8240E6DC0B}"/>
                </a:ext>
              </a:extLst>
            </p:cNvPr>
            <p:cNvSpPr txBox="1"/>
            <p:nvPr/>
          </p:nvSpPr>
          <p:spPr>
            <a:xfrm>
              <a:off x="6888920" y="686150"/>
              <a:ext cx="69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IR 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4EEF1D-FF8F-C406-5067-C140E4F6592E}"/>
                </a:ext>
              </a:extLst>
            </p:cNvPr>
            <p:cNvSpPr txBox="1"/>
            <p:nvPr/>
          </p:nvSpPr>
          <p:spPr>
            <a:xfrm>
              <a:off x="6514096" y="2940570"/>
              <a:ext cx="69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IR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7A8851-658D-10CA-8CB7-E9122B8ACF90}"/>
                </a:ext>
              </a:extLst>
            </p:cNvPr>
            <p:cNvSpPr txBox="1"/>
            <p:nvPr/>
          </p:nvSpPr>
          <p:spPr>
            <a:xfrm>
              <a:off x="8099463" y="4342380"/>
              <a:ext cx="6960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IR 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E3180F-DAFC-84B0-0AE7-35C5F7180D65}"/>
                </a:ext>
              </a:extLst>
            </p:cNvPr>
            <p:cNvSpPr txBox="1"/>
            <p:nvPr/>
          </p:nvSpPr>
          <p:spPr>
            <a:xfrm>
              <a:off x="9815407" y="3881056"/>
              <a:ext cx="69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IR 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DCE2C1-BC08-453E-C73D-85BEF0EA6A43}"/>
                </a:ext>
              </a:extLst>
            </p:cNvPr>
            <p:cNvSpPr txBox="1"/>
            <p:nvPr/>
          </p:nvSpPr>
          <p:spPr>
            <a:xfrm>
              <a:off x="10472985" y="1957865"/>
              <a:ext cx="69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IR 2</a:t>
              </a:r>
            </a:p>
          </p:txBody>
        </p:sp>
      </p:grpSp>
      <p:pic>
        <p:nvPicPr>
          <p:cNvPr id="35" name="Picture 2" descr="A picture containing athletic game, sport, indoor&#10;&#10;Description automatically generated">
            <a:extLst>
              <a:ext uri="{FF2B5EF4-FFF2-40B4-BE49-F238E27FC236}">
                <a16:creationId xmlns:a16="http://schemas.microsoft.com/office/drawing/2014/main" id="{245B2CF1-740E-9564-3611-597EF15E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" y="3161239"/>
            <a:ext cx="5545386" cy="31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9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89E6-C029-0C9E-5360-D8C9064A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58"/>
            <a:ext cx="10515600" cy="1325563"/>
          </a:xfrm>
        </p:spPr>
        <p:txBody>
          <a:bodyPr/>
          <a:lstStyle/>
          <a:p>
            <a:r>
              <a:rPr lang="en-US" dirty="0"/>
              <a:t>Building 1006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A5E65-6F64-AAF4-9A5E-680BBA2A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B354F1-5BAD-D963-47C6-7D0B4C72621A}"/>
              </a:ext>
            </a:extLst>
          </p:cNvPr>
          <p:cNvGrpSpPr/>
          <p:nvPr/>
        </p:nvGrpSpPr>
        <p:grpSpPr>
          <a:xfrm>
            <a:off x="1011315" y="1096403"/>
            <a:ext cx="10342485" cy="5265604"/>
            <a:chOff x="419100" y="382475"/>
            <a:chExt cx="11353800" cy="60930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6DC1D9-9F4F-84EC-50D5-CE4F15771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" y="382475"/>
              <a:ext cx="11353800" cy="609304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3FFA35-A8DA-43C5-FC9E-183C8823F24D}"/>
                </a:ext>
              </a:extLst>
            </p:cNvPr>
            <p:cNvSpPr txBox="1"/>
            <p:nvPr/>
          </p:nvSpPr>
          <p:spPr>
            <a:xfrm>
              <a:off x="7809470" y="2553730"/>
              <a:ext cx="213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</a:rPr>
                <a:t>Ring Inside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ADCDE4-BE2E-5D85-6D63-4936E0FB2A9E}"/>
                </a:ext>
              </a:extLst>
            </p:cNvPr>
            <p:cNvSpPr txBox="1"/>
            <p:nvPr/>
          </p:nvSpPr>
          <p:spPr>
            <a:xfrm>
              <a:off x="7846539" y="4020065"/>
              <a:ext cx="2093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</a:rPr>
                <a:t>Ring Outside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507F9E-D2B9-FEEE-8E45-16BBF9510AEB}"/>
                </a:ext>
              </a:extLst>
            </p:cNvPr>
            <p:cNvSpPr txBox="1"/>
            <p:nvPr/>
          </p:nvSpPr>
          <p:spPr>
            <a:xfrm>
              <a:off x="5568778" y="977215"/>
              <a:ext cx="2277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000"/>
                  </a:solidFill>
                </a:rPr>
                <a:t>Assembly Hall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743F99-A8FA-FAC9-5EAC-9B6AB944F2B2}"/>
                </a:ext>
              </a:extLst>
            </p:cNvPr>
            <p:cNvSpPr txBox="1"/>
            <p:nvPr/>
          </p:nvSpPr>
          <p:spPr>
            <a:xfrm>
              <a:off x="5404023" y="2426500"/>
              <a:ext cx="1577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Interaction Region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6B30AFD-1190-7F66-FD2D-08141C1CE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43968" y="794952"/>
              <a:ext cx="0" cy="72081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56E4A5-873D-92C2-6F90-44B325FE2102}"/>
                </a:ext>
              </a:extLst>
            </p:cNvPr>
            <p:cNvCxnSpPr/>
            <p:nvPr/>
          </p:nvCxnSpPr>
          <p:spPr>
            <a:xfrm>
              <a:off x="10630930" y="1153299"/>
              <a:ext cx="62607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96ACD0-B61B-28A2-2CD9-D377EC9B9EF6}"/>
                </a:ext>
              </a:extLst>
            </p:cNvPr>
            <p:cNvSpPr txBox="1"/>
            <p:nvPr/>
          </p:nvSpPr>
          <p:spPr>
            <a:xfrm>
              <a:off x="10960445" y="639119"/>
              <a:ext cx="28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9892FA-A9ED-1389-EFA8-F3A571966932}"/>
                </a:ext>
              </a:extLst>
            </p:cNvPr>
            <p:cNvSpPr txBox="1"/>
            <p:nvPr/>
          </p:nvSpPr>
          <p:spPr>
            <a:xfrm>
              <a:off x="419100" y="441639"/>
              <a:ext cx="213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</a:rPr>
                <a:t>BLDG 1006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23F498-6E8E-B80E-44A2-078AE543C4C0}"/>
                </a:ext>
              </a:extLst>
            </p:cNvPr>
            <p:cNvSpPr txBox="1"/>
            <p:nvPr/>
          </p:nvSpPr>
          <p:spPr>
            <a:xfrm>
              <a:off x="6800453" y="5069364"/>
              <a:ext cx="1434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</a:rPr>
                <a:t>Hadron End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26F27F-5A79-0B69-9145-233819A975B1}"/>
                </a:ext>
              </a:extLst>
            </p:cNvPr>
            <p:cNvSpPr txBox="1"/>
            <p:nvPr/>
          </p:nvSpPr>
          <p:spPr>
            <a:xfrm>
              <a:off x="3452989" y="4450015"/>
              <a:ext cx="21388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</a:rPr>
                <a:t>Electron (Lepton) End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A166F1-BA93-6997-FC1C-68A5A9B39A19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4522413" y="3870664"/>
              <a:ext cx="1215473" cy="57935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C2FF92E-A7CD-70FF-9E92-1877DAE719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7658" y="3870664"/>
              <a:ext cx="801875" cy="119869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00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466B-E266-2237-56F0-0582DF7C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3" y="29876"/>
            <a:ext cx="10515600" cy="1325563"/>
          </a:xfrm>
        </p:spPr>
        <p:txBody>
          <a:bodyPr/>
          <a:lstStyle/>
          <a:p>
            <a:r>
              <a:rPr lang="en-US" dirty="0"/>
              <a:t>IR Beam Directions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82BC-CB63-7D7A-FC1C-41C7DE2B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60CBFC-41AF-7E7A-A618-62A654D3E98C}"/>
              </a:ext>
            </a:extLst>
          </p:cNvPr>
          <p:cNvGrpSpPr/>
          <p:nvPr/>
        </p:nvGrpSpPr>
        <p:grpSpPr>
          <a:xfrm>
            <a:off x="1222629" y="1378650"/>
            <a:ext cx="9746742" cy="4983357"/>
            <a:chOff x="0" y="333632"/>
            <a:chExt cx="12108202" cy="61907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1D6553-8365-C2BC-2881-FB31681D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0143" y="333632"/>
              <a:ext cx="8891713" cy="6190735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0C12D85-41B7-C5DA-5DFF-9D5B9687786F}"/>
                </a:ext>
              </a:extLst>
            </p:cNvPr>
            <p:cNvCxnSpPr>
              <a:cxnSpLocks/>
            </p:cNvCxnSpPr>
            <p:nvPr/>
          </p:nvCxnSpPr>
          <p:spPr>
            <a:xfrm>
              <a:off x="1837038" y="3295135"/>
              <a:ext cx="8625016" cy="263611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lgDash"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DD2F02E-A56C-D49C-0714-25A2CC703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9989" y="3365157"/>
              <a:ext cx="8559114" cy="10709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A357BF-ABC2-4782-AF5B-A271B3C2B75B}"/>
                </a:ext>
              </a:extLst>
            </p:cNvPr>
            <p:cNvSpPr txBox="1"/>
            <p:nvPr/>
          </p:nvSpPr>
          <p:spPr>
            <a:xfrm>
              <a:off x="2208925" y="3799467"/>
              <a:ext cx="1345365" cy="802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Red is Electron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26AF9B-9ACB-1F8A-BC16-0484A815ED95}"/>
                </a:ext>
              </a:extLst>
            </p:cNvPr>
            <p:cNvSpPr txBox="1"/>
            <p:nvPr/>
          </p:nvSpPr>
          <p:spPr>
            <a:xfrm>
              <a:off x="8825240" y="3743556"/>
              <a:ext cx="1213851" cy="802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Blue is Hadron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45773D-B475-4872-5E1E-60BA294EC960}"/>
                </a:ext>
              </a:extLst>
            </p:cNvPr>
            <p:cNvSpPr txBox="1"/>
            <p:nvPr/>
          </p:nvSpPr>
          <p:spPr>
            <a:xfrm>
              <a:off x="0" y="3105833"/>
              <a:ext cx="1725845" cy="646331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</a:rPr>
                <a:t>West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E9253C-CB44-8F34-E38D-D34BA908F5CE}"/>
                </a:ext>
              </a:extLst>
            </p:cNvPr>
            <p:cNvSpPr txBox="1"/>
            <p:nvPr/>
          </p:nvSpPr>
          <p:spPr>
            <a:xfrm>
              <a:off x="10382357" y="3077001"/>
              <a:ext cx="1725845" cy="646331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</a:rPr>
                <a:t>East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15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C400-655A-B1D6-EE83-5968039D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021"/>
            <a:ext cx="10515600" cy="1325563"/>
          </a:xfrm>
        </p:spPr>
        <p:txBody>
          <a:bodyPr/>
          <a:lstStyle/>
          <a:p>
            <a:r>
              <a:rPr lang="en-US" dirty="0"/>
              <a:t>IR Coordinates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CC50-6333-FED6-8B9F-793F73C8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FC4B51-5116-56FC-0979-536D1AC72B0C}"/>
              </a:ext>
            </a:extLst>
          </p:cNvPr>
          <p:cNvGrpSpPr/>
          <p:nvPr/>
        </p:nvGrpSpPr>
        <p:grpSpPr>
          <a:xfrm>
            <a:off x="965799" y="1116024"/>
            <a:ext cx="10260401" cy="5245983"/>
            <a:chOff x="0" y="333632"/>
            <a:chExt cx="12108202" cy="61907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889C11-A371-B039-4CF7-C4BEF21A6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0143" y="333632"/>
              <a:ext cx="8891713" cy="6190735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620892-D5B2-DBFA-39AF-E01548028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7719" y="3400167"/>
              <a:ext cx="3842952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prstDash val="lgDash"/>
              <a:tailEnd type="triangle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0FF079-6D9B-76A2-1FDE-936B0B74E3EB}"/>
                </a:ext>
              </a:extLst>
            </p:cNvPr>
            <p:cNvCxnSpPr>
              <a:cxnSpLocks/>
            </p:cNvCxnSpPr>
            <p:nvPr/>
          </p:nvCxnSpPr>
          <p:spPr>
            <a:xfrm>
              <a:off x="5980671" y="3400167"/>
              <a:ext cx="0" cy="2197444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lgDash"/>
              <a:tailEnd type="triangle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7C90C0-8398-0B1D-C129-4811B718D30F}"/>
                </a:ext>
              </a:extLst>
            </p:cNvPr>
            <p:cNvSpPr txBox="1"/>
            <p:nvPr/>
          </p:nvSpPr>
          <p:spPr>
            <a:xfrm>
              <a:off x="2736558" y="1897918"/>
              <a:ext cx="1322637" cy="1089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Blue is Positive Z Axis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27FCE4-B9EA-5197-A897-310B1B398409}"/>
                </a:ext>
              </a:extLst>
            </p:cNvPr>
            <p:cNvSpPr txBox="1"/>
            <p:nvPr/>
          </p:nvSpPr>
          <p:spPr>
            <a:xfrm>
              <a:off x="4263744" y="4603575"/>
              <a:ext cx="1329748" cy="10896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Red is Positive X Axis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E56A33-F831-3C40-AC2F-5A9CE393B840}"/>
                </a:ext>
              </a:extLst>
            </p:cNvPr>
            <p:cNvSpPr txBox="1"/>
            <p:nvPr/>
          </p:nvSpPr>
          <p:spPr>
            <a:xfrm>
              <a:off x="0" y="3105833"/>
              <a:ext cx="1725845" cy="646331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</a:rPr>
                <a:t>West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D6864B-F128-022B-939C-1CB0B3C68E49}"/>
                </a:ext>
              </a:extLst>
            </p:cNvPr>
            <p:cNvSpPr txBox="1"/>
            <p:nvPr/>
          </p:nvSpPr>
          <p:spPr>
            <a:xfrm>
              <a:off x="10382357" y="3077001"/>
              <a:ext cx="1725845" cy="646331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</a:rPr>
                <a:t>East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93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49B8-DCA5-1D63-F5E8-57F7CF06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3245-5004-4DEA-6788-D1B02EB0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3A84D-F45D-B70F-E18A-58A0501F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40DD-80D3-E3BE-29DD-FACD5025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0E10-07F1-AC39-A836-4FAD638F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1BFD5-6A95-F268-E21F-F6006F68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00" y="1596370"/>
            <a:ext cx="7523600" cy="48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81DA-F039-5F66-F688-E82A739F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Beampipe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CA4C9-96D5-5E10-157D-87F093DF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C1F5AF-F4AE-5C0B-3129-FBDA47DE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0" y="342590"/>
            <a:ext cx="10429858" cy="66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4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320" id="{C38FA3BC-D5E8-45AA-9958-C7D74A2F1A4E}" vid="{67C37C4C-5F29-447A-9403-234B2450E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3316556AA7A4EA1F8B9ECB88FA2CF" ma:contentTypeVersion="10" ma:contentTypeDescription="Create a new document." ma:contentTypeScope="" ma:versionID="b06753d692688ce5bfd7c66b7ffcd1a5">
  <xsd:schema xmlns:xsd="http://www.w3.org/2001/XMLSchema" xmlns:xs="http://www.w3.org/2001/XMLSchema" xmlns:p="http://schemas.microsoft.com/office/2006/metadata/properties" xmlns:ns3="14f7858e-08b4-4f24-be89-0b667272d509" xmlns:ns4="8e826b38-f663-481b-acd8-45a43f57f7ff" targetNamespace="http://schemas.microsoft.com/office/2006/metadata/properties" ma:root="true" ma:fieldsID="3e58e1a614c4c490abdaa69d56bbb56c" ns3:_="" ns4:_="">
    <xsd:import namespace="14f7858e-08b4-4f24-be89-0b667272d509"/>
    <xsd:import namespace="8e826b38-f663-481b-acd8-45a43f57f7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Details" minOccurs="0"/>
                <xsd:element ref="ns4:SharingHintHash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7858e-08b4-4f24-be89-0b667272d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26b38-f663-481b-acd8-45a43f57f7f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D0735-0F6B-479B-8A5A-F375FAB74B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7858e-08b4-4f24-be89-0b667272d509"/>
    <ds:schemaRef ds:uri="8e826b38-f663-481b-acd8-45a43f57f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e826b38-f663-481b-acd8-45a43f57f7ff"/>
    <ds:schemaRef ds:uri="14f7858e-08b4-4f24-be89-0b667272d5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8845</TotalTime>
  <Words>119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Engineering Workshop Quick RHIC Intro</vt:lpstr>
      <vt:lpstr>RHIC Overview</vt:lpstr>
      <vt:lpstr>Building 1006 Overview</vt:lpstr>
      <vt:lpstr>IR Beam Directions </vt:lpstr>
      <vt:lpstr>IR Coordinates</vt:lpstr>
      <vt:lpstr>Backups</vt:lpstr>
      <vt:lpstr>Sideview</vt:lpstr>
      <vt:lpstr>Beampipe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lastModifiedBy>Wimmer, Roland</cp:lastModifiedBy>
  <cp:revision>49</cp:revision>
  <dcterms:created xsi:type="dcterms:W3CDTF">2020-03-06T15:05:08Z</dcterms:created>
  <dcterms:modified xsi:type="dcterms:W3CDTF">2023-05-08T18:03:59Z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0x010100A3E3316556AA7A4EA1F8B9ECB88FA2CF</vt:lpwstr>
  </property>
</Properties>
</file>