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1" r:id="rId5"/>
  </p:sldMasterIdLst>
  <p:notesMasterIdLst>
    <p:notesMasterId r:id="rId20"/>
  </p:notesMasterIdLst>
  <p:sldIdLst>
    <p:sldId id="316" r:id="rId6"/>
    <p:sldId id="3821" r:id="rId7"/>
    <p:sldId id="4746" r:id="rId8"/>
    <p:sldId id="4747" r:id="rId9"/>
    <p:sldId id="4748" r:id="rId10"/>
    <p:sldId id="285" r:id="rId11"/>
    <p:sldId id="295" r:id="rId12"/>
    <p:sldId id="4749" r:id="rId13"/>
    <p:sldId id="304" r:id="rId14"/>
    <p:sldId id="291" r:id="rId15"/>
    <p:sldId id="259" r:id="rId16"/>
    <p:sldId id="293" r:id="rId17"/>
    <p:sldId id="263" r:id="rId18"/>
    <p:sldId id="3836" r:id="rId19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97"/>
    <p:restoredTop sz="94680"/>
  </p:normalViewPr>
  <p:slideViewPr>
    <p:cSldViewPr snapToGrid="0">
      <p:cViewPr varScale="1">
        <p:scale>
          <a:sx n="123" d="100"/>
          <a:sy n="123" d="100"/>
        </p:scale>
        <p:origin x="9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CFAD0DF-F63F-4951-88B8-7E7D2CB1BA0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8010FB5-4D6F-42F5-A809-7A1093A9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4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R.Sharma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R.Sharma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1320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5886054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6573624"/>
            <a:ext cx="2057400" cy="282094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R.Sharma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73624"/>
            <a:ext cx="3086100" cy="282094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73624"/>
            <a:ext cx="2057400" cy="282094"/>
          </a:xfrm>
        </p:spPr>
        <p:txBody>
          <a:bodyPr/>
          <a:lstStyle>
            <a:lvl1pPr algn="l">
              <a:defRPr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5719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71923" y="6580224"/>
            <a:ext cx="2057400" cy="282094"/>
          </a:xfr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R.Sharma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4"/>
            <a:ext cx="3086100" cy="282094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8684"/>
            <a:ext cx="2057400" cy="282094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6370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086600" y="6584295"/>
            <a:ext cx="2057400" cy="273705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R.Sharma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086100" cy="273705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4295"/>
            <a:ext cx="2057400" cy="273705"/>
          </a:xfrm>
        </p:spPr>
        <p:txBody>
          <a:bodyPr/>
          <a:lstStyle>
            <a:lvl1pPr algn="l">
              <a:defRPr sz="12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93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R.Sharma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R.Sharma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7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4540" y="1325105"/>
            <a:ext cx="8579460" cy="2103895"/>
          </a:xfrm>
        </p:spPr>
        <p:txBody>
          <a:bodyPr>
            <a:normAutofit/>
          </a:bodyPr>
          <a:lstStyle/>
          <a:p>
            <a:r>
              <a:rPr lang="en-US" dirty="0"/>
              <a:t>Detector Integration and Design Engineering Workshop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082" y="3573552"/>
            <a:ext cx="5487918" cy="146339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Rahul Sharma (BNL)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Chief Mechanical Engineer - L3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5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50" dirty="0"/>
          </a:p>
          <a:p>
            <a:r>
              <a:rPr lang="en-US" dirty="0"/>
              <a:t>May 10 – May 12, 2023</a:t>
            </a:r>
          </a:p>
        </p:txBody>
      </p:sp>
    </p:spTree>
    <p:extLst>
      <p:ext uri="{BB962C8B-B14F-4D97-AF65-F5344CB8AC3E}">
        <p14:creationId xmlns:p14="http://schemas.microsoft.com/office/powerpoint/2010/main" val="70066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B2510-4682-4F92-BF1B-2548748BB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240" y="0"/>
            <a:ext cx="4480267" cy="385475"/>
          </a:xfrm>
        </p:spPr>
        <p:txBody>
          <a:bodyPr>
            <a:normAutofit fontScale="90000"/>
          </a:bodyPr>
          <a:lstStyle/>
          <a:p>
            <a:r>
              <a:rPr lang="en-US" dirty="0"/>
              <a:t>Status of Models (Endcaps)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27207-7BA0-4CCA-9F9A-AE99C6147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" y="385475"/>
            <a:ext cx="4844476" cy="3170820"/>
          </a:xfrm>
        </p:spPr>
        <p:txBody>
          <a:bodyPr numCol="1">
            <a:normAutofit fontScale="77500" lnSpcReduction="20000"/>
          </a:bodyPr>
          <a:lstStyle/>
          <a:p>
            <a:r>
              <a:rPr lang="en-US" dirty="0"/>
              <a:t>End Cap Structures accommodate HCAL and EMCAL Detectors</a:t>
            </a:r>
          </a:p>
          <a:p>
            <a:r>
              <a:rPr lang="en-US" dirty="0"/>
              <a:t>End Caps will be designed as two halves with a vertical split that will allow opening of End Caps for maintenance of detectors in the Barrel</a:t>
            </a:r>
          </a:p>
          <a:p>
            <a:r>
              <a:rPr lang="en-US" dirty="0"/>
              <a:t>Following Design and Analysis tasks need to be completed as next steps:</a:t>
            </a:r>
          </a:p>
          <a:p>
            <a:pPr lvl="1"/>
            <a:r>
              <a:rPr lang="en-US" dirty="0"/>
              <a:t>Seismic Analysis</a:t>
            </a:r>
          </a:p>
          <a:p>
            <a:pPr lvl="1"/>
            <a:r>
              <a:rPr lang="en-US" dirty="0"/>
              <a:t>Analysis of Magnetic Forces</a:t>
            </a:r>
          </a:p>
          <a:p>
            <a:pPr lvl="1"/>
            <a:r>
              <a:rPr lang="en-US" dirty="0"/>
              <a:t>Pinning/Securing of HCAL/EMCAL detector Blocks</a:t>
            </a:r>
          </a:p>
          <a:p>
            <a:pPr lvl="1"/>
            <a:r>
              <a:rPr lang="en-US" dirty="0"/>
              <a:t>Design of Rails for Endcaps</a:t>
            </a:r>
          </a:p>
          <a:p>
            <a:pPr lvl="1"/>
            <a:r>
              <a:rPr lang="en-US" dirty="0"/>
              <a:t>Design of Guiding Mechanism for Endcaps</a:t>
            </a:r>
          </a:p>
          <a:p>
            <a:pPr lvl="1"/>
            <a:r>
              <a:rPr lang="en-US" dirty="0"/>
              <a:t>North and South Platform Modifications to resolve interference issues</a:t>
            </a:r>
          </a:p>
          <a:p>
            <a:pPr>
              <a:lnSpc>
                <a:spcPct val="100000"/>
              </a:lnSpc>
            </a:pPr>
            <a:r>
              <a:rPr lang="en-US" sz="1500" b="1" dirty="0"/>
              <a:t>Lepton Endcap – </a:t>
            </a:r>
            <a:r>
              <a:rPr lang="en-US" sz="1500" dirty="0"/>
              <a:t>Model is a combo of the </a:t>
            </a:r>
            <a:r>
              <a:rPr lang="en-US" sz="1500" dirty="0" err="1"/>
              <a:t>sPHENIX</a:t>
            </a:r>
            <a:r>
              <a:rPr lang="en-US" sz="1500" dirty="0"/>
              <a:t> flux return endcap and the </a:t>
            </a:r>
            <a:r>
              <a:rPr lang="en-US" sz="1500" dirty="0" err="1"/>
              <a:t>ePIC</a:t>
            </a:r>
            <a:r>
              <a:rPr lang="en-US" sz="1500" dirty="0"/>
              <a:t> HCAL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C5DC0-CF57-4C00-919D-969533C9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0D3205-E982-99A2-9533-7F411D11A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6876"/>
            <a:ext cx="2843939" cy="32688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E97736F-E5A2-23AC-4603-35DDE1323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157" y="3588044"/>
            <a:ext cx="2091349" cy="32621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370733-13D2-5AC8-8F32-5099B8533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939" y="5679399"/>
            <a:ext cx="4159574" cy="11786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BE9D65-A63E-70FD-D530-F7EF95631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8835" y="3948286"/>
            <a:ext cx="4132427" cy="1871491"/>
          </a:xfrm>
          <a:prstGeom prst="rect">
            <a:avLst/>
          </a:prstGeom>
        </p:spPr>
      </p:pic>
      <p:pic>
        <p:nvPicPr>
          <p:cNvPr id="31" name="Picture 3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18FC10C-5682-4A92-A712-BBE06F7E53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21" r="10855"/>
          <a:stretch/>
        </p:blipFill>
        <p:spPr>
          <a:xfrm>
            <a:off x="4897463" y="317418"/>
            <a:ext cx="3999820" cy="326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61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16" y="139205"/>
            <a:ext cx="3642105" cy="410985"/>
          </a:xfrm>
        </p:spPr>
        <p:txBody>
          <a:bodyPr>
            <a:normAutofit fontScale="90000"/>
          </a:bodyPr>
          <a:lstStyle/>
          <a:p>
            <a:r>
              <a:rPr lang="en-US" dirty="0"/>
              <a:t>Long Lead Time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412" y="774915"/>
            <a:ext cx="3540910" cy="56181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Conceptual design of following long lead items given priority: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1) Backward EEEMCAL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2) Forward Endcap HCAL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CEB32-5665-4078-9BAC-7F0C2CFC3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ACAFA-B7B2-F003-E7AE-F47BFCE4C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305" y="617552"/>
            <a:ext cx="4748695" cy="2745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306392-EDA8-543F-0549-865AAC18D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219" y="5522764"/>
            <a:ext cx="3910866" cy="1108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E45D7-77E4-342A-E956-B58137B62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466" y="3583982"/>
            <a:ext cx="3673099" cy="166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0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9D7A5-C90F-45C8-A0C9-B615ABF4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9" y="192475"/>
            <a:ext cx="4403526" cy="40042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Cable Layout and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F83F-EFB3-4532-BD4C-AA3FA68CF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81" y="946088"/>
            <a:ext cx="4068194" cy="2959619"/>
          </a:xfrm>
        </p:spPr>
        <p:txBody>
          <a:bodyPr>
            <a:normAutofit lnSpcReduction="10000"/>
          </a:bodyPr>
          <a:lstStyle/>
          <a:p>
            <a:r>
              <a:rPr lang="en-US" sz="1500" dirty="0"/>
              <a:t>Gathered service estimates from detector groups</a:t>
            </a:r>
          </a:p>
          <a:p>
            <a:r>
              <a:rPr lang="en-US" sz="1500" dirty="0"/>
              <a:t>Laid out 2 common paths (red and orange) for service routing</a:t>
            </a:r>
          </a:p>
          <a:p>
            <a:r>
              <a:rPr lang="en-US" sz="1500" dirty="0"/>
              <a:t>Determined locations of bottlenecks</a:t>
            </a:r>
          </a:p>
          <a:p>
            <a:r>
              <a:rPr lang="en-US" sz="1500" dirty="0"/>
              <a:t>Calculated service bundle volumes at bottleneck locations </a:t>
            </a:r>
          </a:p>
          <a:p>
            <a:r>
              <a:rPr lang="en-US" sz="1500" dirty="0"/>
              <a:t>Totals for services passing from one point to the next are shown below</a:t>
            </a:r>
          </a:p>
          <a:p>
            <a:r>
              <a:rPr lang="en-US" sz="1500" dirty="0"/>
              <a:t>Point 1 to 2 on each side needs more space allocated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FFC32-5B59-4E40-BC8D-79CBD620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32450A-5C6A-A9BC-E058-6DEE4B0AADEA}"/>
              </a:ext>
            </a:extLst>
          </p:cNvPr>
          <p:cNvGrpSpPr/>
          <p:nvPr/>
        </p:nvGrpSpPr>
        <p:grpSpPr>
          <a:xfrm>
            <a:off x="4452632" y="192475"/>
            <a:ext cx="4628250" cy="3461869"/>
            <a:chOff x="3736579" y="482436"/>
            <a:chExt cx="7559695" cy="57688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5E6F36-9F77-4AAD-5A46-0394C1A2A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6579" y="482436"/>
              <a:ext cx="7559695" cy="576884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80C738A-1F89-5F9F-9AB8-2FAD20852408}"/>
                </a:ext>
              </a:extLst>
            </p:cNvPr>
            <p:cNvSpPr/>
            <p:nvPr/>
          </p:nvSpPr>
          <p:spPr>
            <a:xfrm>
              <a:off x="6831368" y="2359061"/>
              <a:ext cx="239697" cy="2396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2F666FC-0538-EA97-399E-5EDB34E80DC0}"/>
                </a:ext>
              </a:extLst>
            </p:cNvPr>
            <p:cNvSpPr/>
            <p:nvPr/>
          </p:nvSpPr>
          <p:spPr>
            <a:xfrm>
              <a:off x="5819203" y="2193403"/>
              <a:ext cx="239697" cy="2396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E5853E2-4F3F-FFB6-8398-FC8337055ED1}"/>
                </a:ext>
              </a:extLst>
            </p:cNvPr>
            <p:cNvSpPr/>
            <p:nvPr/>
          </p:nvSpPr>
          <p:spPr>
            <a:xfrm>
              <a:off x="5004419" y="2121583"/>
              <a:ext cx="239697" cy="2396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1B78208-A959-7969-0437-1B41E63B1870}"/>
                </a:ext>
              </a:extLst>
            </p:cNvPr>
            <p:cNvSpPr/>
            <p:nvPr/>
          </p:nvSpPr>
          <p:spPr>
            <a:xfrm>
              <a:off x="5244116" y="606724"/>
              <a:ext cx="239697" cy="2396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E0D79F1-FED3-FCBA-8E64-6EB3EF177B27}"/>
                </a:ext>
              </a:extLst>
            </p:cNvPr>
            <p:cNvSpPr/>
            <p:nvPr/>
          </p:nvSpPr>
          <p:spPr>
            <a:xfrm>
              <a:off x="7668198" y="2359061"/>
              <a:ext cx="239697" cy="23969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F16FDA-2B26-88CE-03B5-0B5405DEB180}"/>
                </a:ext>
              </a:extLst>
            </p:cNvPr>
            <p:cNvSpPr/>
            <p:nvPr/>
          </p:nvSpPr>
          <p:spPr>
            <a:xfrm>
              <a:off x="8832537" y="2478909"/>
              <a:ext cx="239697" cy="23969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8BDA3CD-4D75-E857-60CA-1859279581E9}"/>
                </a:ext>
              </a:extLst>
            </p:cNvPr>
            <p:cNvSpPr/>
            <p:nvPr/>
          </p:nvSpPr>
          <p:spPr>
            <a:xfrm>
              <a:off x="8391660" y="1422606"/>
              <a:ext cx="239697" cy="23969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F06B401-DDE0-30BA-C6F4-AAB3451ADBC9}"/>
                </a:ext>
              </a:extLst>
            </p:cNvPr>
            <p:cNvSpPr/>
            <p:nvPr/>
          </p:nvSpPr>
          <p:spPr>
            <a:xfrm>
              <a:off x="9784043" y="1422607"/>
              <a:ext cx="239697" cy="23969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6F051C1-C41E-F234-9667-6CB8A9155FE5}"/>
                </a:ext>
              </a:extLst>
            </p:cNvPr>
            <p:cNvSpPr/>
            <p:nvPr/>
          </p:nvSpPr>
          <p:spPr>
            <a:xfrm>
              <a:off x="9360874" y="635537"/>
              <a:ext cx="239697" cy="23969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CF4518D-67A7-2DAC-9646-043067387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9" y="3703427"/>
            <a:ext cx="9160034" cy="31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88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3084" y="0"/>
            <a:ext cx="3060915" cy="500825"/>
          </a:xfrm>
        </p:spPr>
        <p:txBody>
          <a:bodyPr/>
          <a:lstStyle/>
          <a:p>
            <a:r>
              <a:rPr lang="en-US" dirty="0"/>
              <a:t>Next Steps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75" y="612183"/>
            <a:ext cx="4781227" cy="563363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Cable Management Scheme needs to be further developed. </a:t>
            </a:r>
          </a:p>
          <a:p>
            <a:r>
              <a:rPr lang="en-US" dirty="0"/>
              <a:t>Support Structure models need to be developed further and analyzed.</a:t>
            </a:r>
          </a:p>
          <a:p>
            <a:r>
              <a:rPr lang="en-US" dirty="0"/>
              <a:t>Long Lead Items will be prioritized in Conceptual and Preliminary design. </a:t>
            </a:r>
          </a:p>
          <a:p>
            <a:r>
              <a:rPr lang="en-US" dirty="0"/>
              <a:t>Cooling requirements of various detectors need to developed further and need conceptual design of cooling systems/ductwork etc.  </a:t>
            </a:r>
          </a:p>
          <a:p>
            <a:r>
              <a:rPr lang="en-US" dirty="0"/>
              <a:t>As design progresses, Integration documents clearly defining responsibility of each subgroup and interface points will be developed.</a:t>
            </a:r>
          </a:p>
          <a:p>
            <a:r>
              <a:rPr lang="en-US" dirty="0"/>
              <a:t>Engineering requirements for precision, tolerancing, materials properties etc. will be developed.</a:t>
            </a:r>
          </a:p>
          <a:p>
            <a:r>
              <a:rPr lang="en-US" dirty="0"/>
              <a:t>Testing Plans for support structures and quality assurance and Inspection plan of the materials used in EPIC detector, subdetectors and their support structures.</a:t>
            </a:r>
          </a:p>
          <a:p>
            <a:r>
              <a:rPr lang="en-US" dirty="0"/>
              <a:t>Engineering and Material Standards to be identified.</a:t>
            </a:r>
          </a:p>
          <a:p>
            <a:r>
              <a:rPr lang="en-US" dirty="0"/>
              <a:t>Increase the frequency of Engineering meetings with various subgroups.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CEB32-5665-4078-9BAC-7F0C2CFC3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EADF27-A180-504E-043E-1EE6AD28A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702" y="1275570"/>
            <a:ext cx="4092004" cy="372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40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0AAF03-BB17-8D4B-A6ED-5BF8BAC13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R.Sharma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A1CF20-818B-3046-94AC-0AE8089EB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307E6-F03C-C344-AAFD-0906840D0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43"/>
          <a:stretch/>
        </p:blipFill>
        <p:spPr>
          <a:xfrm>
            <a:off x="320807" y="1138065"/>
            <a:ext cx="8481002" cy="42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59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91D02-99A0-46D0-A54B-02A96E796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2161A-DD4A-401C-88CE-1B38858B8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74D2A-0341-4BF1-A42D-B65D80C245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8188" y="939800"/>
            <a:ext cx="8405812" cy="5511800"/>
          </a:xfrm>
        </p:spPr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2E2308-A76C-3FE7-82B2-65F4E2960B17}"/>
              </a:ext>
            </a:extLst>
          </p:cNvPr>
          <p:cNvSpPr txBox="1"/>
          <p:nvPr/>
        </p:nvSpPr>
        <p:spPr>
          <a:xfrm>
            <a:off x="319708" y="802716"/>
            <a:ext cx="7799942" cy="60324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About 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EPIC Infrastructure and Integration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Detector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Kind/Reused Items - Detector Cradle, Platforms, Barrel HCAL and Flux Return Bars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Status of CAD Models: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Flux Return Bars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HCAL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Superconducting Magnet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Barrel EMCAL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DIRC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Inner Detectors EEEMCAL, </a:t>
            </a:r>
            <a:r>
              <a:rPr lang="en-US" dirty="0" err="1"/>
              <a:t>pfRICH</a:t>
            </a:r>
            <a:r>
              <a:rPr lang="en-US" dirty="0"/>
              <a:t>/</a:t>
            </a:r>
            <a:r>
              <a:rPr lang="en-US" dirty="0" err="1"/>
              <a:t>mRICH</a:t>
            </a:r>
            <a:r>
              <a:rPr lang="en-US" dirty="0"/>
              <a:t>, Silicon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dRICH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Cable Layout and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lead time Procurement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Questions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00FF"/>
              </a:buClr>
              <a:buFont typeface="Wingdings" pitchFamily="2" charset="2"/>
              <a:buChar char="q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00FF"/>
              </a:buClr>
              <a:buFont typeface="Wingdings" pitchFamily="2" charset="2"/>
              <a:buChar char="q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00FF"/>
              </a:buClr>
              <a:buFont typeface="Wingdings" pitchFamily="2" charset="2"/>
              <a:buChar char="q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00FF"/>
              </a:buClr>
              <a:buFont typeface="Wingdings" pitchFamily="2" charset="2"/>
              <a:buChar char="q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EB70C-7C6E-2820-BBA8-E7A1C360F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R.Sharma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52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F91233-82FE-A82E-178D-171A9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DEE3BF-91BF-0215-B55E-93B48FAA8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836F4-0856-90BD-6EDA-D79B2892D29A}"/>
              </a:ext>
            </a:extLst>
          </p:cNvPr>
          <p:cNvSpPr txBox="1"/>
          <p:nvPr/>
        </p:nvSpPr>
        <p:spPr>
          <a:xfrm>
            <a:off x="453015" y="545205"/>
            <a:ext cx="8404265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rgbClr val="0432FF"/>
              </a:solidFill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Rahul Sharma</a:t>
            </a:r>
          </a:p>
          <a:p>
            <a:endParaRPr lang="en-US" sz="1400" b="1" dirty="0">
              <a:solidFill>
                <a:srgbClr val="0432FF"/>
              </a:solidFill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Chief Mechanical Engineer for </a:t>
            </a:r>
            <a:r>
              <a:rPr lang="en-US" sz="1400" b="1" dirty="0" err="1">
                <a:solidFill>
                  <a:srgbClr val="0432FF"/>
                </a:solidFill>
                <a:latin typeface="+mj-lt"/>
              </a:rPr>
              <a:t>ePIC</a:t>
            </a:r>
            <a:endParaRPr lang="en-US" sz="1400" b="1" dirty="0">
              <a:solidFill>
                <a:srgbClr val="0432FF"/>
              </a:solidFill>
              <a:latin typeface="+mj-lt"/>
            </a:endParaRPr>
          </a:p>
          <a:p>
            <a:endParaRPr lang="en-US" sz="1400" b="1" dirty="0">
              <a:solidFill>
                <a:srgbClr val="0432FF"/>
              </a:solidFill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Responsible for WBS 6.10.10 : Infrastructure and Integration for </a:t>
            </a:r>
            <a:r>
              <a:rPr lang="en-US" sz="1400" b="1" dirty="0" err="1">
                <a:solidFill>
                  <a:srgbClr val="0432FF"/>
                </a:solidFill>
                <a:latin typeface="+mj-lt"/>
              </a:rPr>
              <a:t>ePIC</a:t>
            </a:r>
            <a:r>
              <a:rPr lang="en-US" sz="1400" b="1" dirty="0">
                <a:solidFill>
                  <a:srgbClr val="0432FF"/>
                </a:solidFill>
                <a:latin typeface="+mj-lt"/>
              </a:rPr>
              <a:t> detector.</a:t>
            </a:r>
          </a:p>
          <a:p>
            <a:endParaRPr lang="en-US" sz="1400" b="1" dirty="0">
              <a:solidFill>
                <a:srgbClr val="0432FF"/>
              </a:solidFill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Education : MS (Mechanical Engineering) - 2007</a:t>
            </a:r>
          </a:p>
          <a:p>
            <a:endParaRPr lang="en-US" sz="1400" b="1" dirty="0">
              <a:solidFill>
                <a:srgbClr val="0432FF"/>
              </a:solidFill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15+ years of Experience</a:t>
            </a:r>
          </a:p>
          <a:p>
            <a:endParaRPr lang="en-US" sz="1400" b="1" dirty="0">
              <a:solidFill>
                <a:srgbClr val="0432FF"/>
              </a:solidFill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Working at BNL since 2009 on following:</a:t>
            </a: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 </a:t>
            </a: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DUNE (Deep Underground Neutrino Experiment): Started as Staff Engineer in 2009, worked on Water Cherenkov Detector Design.</a:t>
            </a: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Worked as Senior Engineer on TPC (Time projection Chamber) for DUNE detector. Designed and Built Field Cage for TPC for </a:t>
            </a:r>
            <a:r>
              <a:rPr lang="en-US" sz="1400" b="1" dirty="0" err="1">
                <a:solidFill>
                  <a:srgbClr val="0432FF"/>
                </a:solidFill>
                <a:latin typeface="+mj-lt"/>
              </a:rPr>
              <a:t>protoDUNE</a:t>
            </a:r>
            <a:r>
              <a:rPr lang="en-US" sz="1400" b="1" dirty="0">
                <a:solidFill>
                  <a:srgbClr val="0432FF"/>
                </a:solidFill>
                <a:latin typeface="+mj-lt"/>
              </a:rPr>
              <a:t> at CERN.</a:t>
            </a:r>
          </a:p>
          <a:p>
            <a:endParaRPr lang="en-US" sz="1400" b="1" dirty="0">
              <a:solidFill>
                <a:srgbClr val="0432FF"/>
              </a:solidFill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STAR (Solenoid Tracker at RHIC): Worked as Integration Engineer and then Chief Engineer on various major upgrades for STAR detector (Heavy Flavor Tracker, TPC Upgrade, Forward Upgrade). Also managing STAR Technical Support Group.</a:t>
            </a:r>
          </a:p>
          <a:p>
            <a:endParaRPr lang="en-US" sz="1400" b="1" dirty="0">
              <a:solidFill>
                <a:srgbClr val="0432FF"/>
              </a:solidFill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For </a:t>
            </a:r>
            <a:r>
              <a:rPr lang="en-US" sz="1400" b="1" dirty="0" err="1">
                <a:solidFill>
                  <a:srgbClr val="0432FF"/>
                </a:solidFill>
                <a:latin typeface="+mj-lt"/>
              </a:rPr>
              <a:t>ePIC</a:t>
            </a:r>
            <a:r>
              <a:rPr lang="en-US" sz="1400" b="1" dirty="0">
                <a:solidFill>
                  <a:srgbClr val="0432FF"/>
                </a:solidFill>
                <a:latin typeface="+mj-lt"/>
              </a:rPr>
              <a:t> I’m managing Integration and Infrastructure Group. My group is responsible for designing and building new infrastructure,  modifying/repurposing existing infrastructure and Integration of various subdetectors for construction of </a:t>
            </a:r>
            <a:r>
              <a:rPr lang="en-US" sz="1400" b="1" dirty="0" err="1">
                <a:solidFill>
                  <a:srgbClr val="0432FF"/>
                </a:solidFill>
                <a:latin typeface="+mj-lt"/>
              </a:rPr>
              <a:t>ePIC</a:t>
            </a:r>
            <a:r>
              <a:rPr lang="en-US" sz="1400" b="1" dirty="0">
                <a:solidFill>
                  <a:srgbClr val="0432FF"/>
                </a:solidFill>
                <a:latin typeface="+mj-lt"/>
              </a:rPr>
              <a:t> detector.</a:t>
            </a:r>
          </a:p>
          <a:p>
            <a:endParaRPr lang="en-US" sz="1200" dirty="0">
              <a:latin typeface="+mj-lt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089361-D085-15FC-67BF-99BEA4829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R.Sharma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17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F0459-B984-2851-EFBF-5FBF75087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321040-5A22-986B-3889-9E15773ED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Overview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51FA67B-9F78-6C29-012D-F4173FC2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R.Sharma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92A0FB-2219-9C77-261A-BF3319F2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300"/>
            <a:ext cx="9144000" cy="514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53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0A3685-6D76-DCAE-21F3-5FDEF0067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R.Sharma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D8784-5695-FF86-4C78-E6C9FD6B2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ACB804-A906-720A-A33D-E98278A4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82" y="2283"/>
            <a:ext cx="4967207" cy="584669"/>
          </a:xfrm>
        </p:spPr>
        <p:txBody>
          <a:bodyPr/>
          <a:lstStyle/>
          <a:p>
            <a:pPr algn="l"/>
            <a:r>
              <a:rPr lang="en-US" dirty="0"/>
              <a:t>In Kind/Reused Items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D4DD13-2705-1490-749C-03C466E2D0BC}"/>
              </a:ext>
            </a:extLst>
          </p:cNvPr>
          <p:cNvSpPr txBox="1">
            <a:spLocks/>
          </p:cNvSpPr>
          <p:nvPr/>
        </p:nvSpPr>
        <p:spPr>
          <a:xfrm>
            <a:off x="288236" y="697424"/>
            <a:ext cx="4879067" cy="54244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432FF"/>
              </a:buClr>
              <a:buFont typeface="Wingdings" charset="2"/>
              <a:buChar char="q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432FF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432FF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432FF"/>
              </a:buClr>
              <a:buFont typeface="Wingdings" charset="2"/>
              <a:buChar char="ü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432FF"/>
              </a:buClr>
              <a:buFont typeface="Wingdings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reuse infrastructure from existing detector (STAR) in 1006.</a:t>
            </a:r>
          </a:p>
          <a:p>
            <a:pPr marL="0" indent="0">
              <a:buFont typeface="Wingdings" charset="2"/>
              <a:buNone/>
            </a:pPr>
            <a:r>
              <a:rPr lang="en-US" dirty="0"/>
              <a:t> </a:t>
            </a:r>
          </a:p>
          <a:p>
            <a:r>
              <a:rPr lang="en-US" dirty="0"/>
              <a:t>North and South Platform for STAR will be modified and used for EPIC. Modifications needed to clear the path for opening of End Caps.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Barrel HCAL and Flux Return Door on Lepton Endcap will be reused from </a:t>
            </a:r>
            <a:r>
              <a:rPr lang="en-US" dirty="0" err="1"/>
              <a:t>sPHENIX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Existing Seismic Anchors will also have to be repositioned</a:t>
            </a:r>
          </a:p>
          <a:p>
            <a:endParaRPr lang="en-US" dirty="0"/>
          </a:p>
          <a:p>
            <a:r>
              <a:rPr lang="en-US" dirty="0"/>
              <a:t>Plan on using same pistons and moving mechanism from STAR.</a:t>
            </a:r>
          </a:p>
          <a:p>
            <a:endParaRPr lang="en-US" dirty="0"/>
          </a:p>
          <a:p>
            <a:r>
              <a:rPr lang="en-US" dirty="0"/>
              <a:t>New Hydraulic Control Units will be needed for moving End Caps and Detector.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89547A-019E-5D14-13E2-CFEE09AFF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301" y="3442041"/>
            <a:ext cx="3840701" cy="3383674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0D60062-5415-B8B2-0AEE-42D88EE38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35301" y="32285"/>
            <a:ext cx="3840701" cy="3396715"/>
          </a:xfrm>
        </p:spPr>
      </p:pic>
    </p:spTree>
    <p:extLst>
      <p:ext uri="{BB962C8B-B14F-4D97-AF65-F5344CB8AC3E}">
        <p14:creationId xmlns:p14="http://schemas.microsoft.com/office/powerpoint/2010/main" val="2063271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B2510-4682-4F92-BF1B-2548748BB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5" y="104593"/>
            <a:ext cx="6557851" cy="495303"/>
          </a:xfrm>
        </p:spPr>
        <p:txBody>
          <a:bodyPr/>
          <a:lstStyle/>
          <a:p>
            <a:r>
              <a:rPr lang="en-US" dirty="0"/>
              <a:t>Status of Models (HCAL &amp; Carriage)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27207-7BA0-4CCA-9F9A-AE99C6147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5" y="1046136"/>
            <a:ext cx="4600853" cy="4757979"/>
          </a:xfrm>
        </p:spPr>
        <p:txBody>
          <a:bodyPr numCol="1">
            <a:norm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600" b="1" dirty="0"/>
              <a:t>Barrel HCAL: 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400" dirty="0"/>
              <a:t>Using the sPHENIX HCAL model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400" dirty="0"/>
              <a:t>sPHENIX dog-bones are being used as partial supports on the ends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400" dirty="0"/>
              <a:t>Working on inner support rings, will most likely be combined with the barrel EMCAL support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400" dirty="0"/>
              <a:t>New Flux Return Bars will be needed as STAR flux return bars are too heavy.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600" b="1" dirty="0"/>
              <a:t>Barrel Carriage: </a:t>
            </a:r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400" dirty="0"/>
              <a:t>Using the existing STAR Cradle as a base for </a:t>
            </a:r>
            <a:r>
              <a:rPr lang="en-US" sz="1400" dirty="0" err="1"/>
              <a:t>ePIC</a:t>
            </a:r>
            <a:endParaRPr lang="en-US" sz="1400" dirty="0"/>
          </a:p>
          <a:p>
            <a:pPr lvl="1">
              <a:lnSpc>
                <a:spcPct val="100000"/>
              </a:lnSpc>
              <a:spcBef>
                <a:spcPts val="450"/>
              </a:spcBef>
            </a:pPr>
            <a:r>
              <a:rPr lang="en-US" sz="1400" dirty="0"/>
              <a:t>sPHENIX support web models were trimmed to fit onto the STAR carriage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C5DC0-CF57-4C00-919D-969533C9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168E0-3023-3757-2981-04678AF78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794" y="1587671"/>
            <a:ext cx="4471946" cy="3901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276A33-924D-4675-9FC1-3352B8CDF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168" y="1122560"/>
            <a:ext cx="1059251" cy="11378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F45F25-8858-45CF-AC0B-ECB93E6F5134}"/>
              </a:ext>
            </a:extLst>
          </p:cNvPr>
          <p:cNvSpPr/>
          <p:nvPr/>
        </p:nvSpPr>
        <p:spPr>
          <a:xfrm>
            <a:off x="8123666" y="2691953"/>
            <a:ext cx="817761" cy="3786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sPHENIX HCAL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B4454B-19C3-4CA0-B5E9-8F99192BC353}"/>
              </a:ext>
            </a:extLst>
          </p:cNvPr>
          <p:cNvSpPr/>
          <p:nvPr/>
        </p:nvSpPr>
        <p:spPr>
          <a:xfrm>
            <a:off x="6088934" y="1692668"/>
            <a:ext cx="1059251" cy="3786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STAR Flux Return Bars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5C5610-DBDE-4CC0-BF41-2191E2D7C4F0}"/>
              </a:ext>
            </a:extLst>
          </p:cNvPr>
          <p:cNvSpPr/>
          <p:nvPr/>
        </p:nvSpPr>
        <p:spPr>
          <a:xfrm>
            <a:off x="7928018" y="4597400"/>
            <a:ext cx="730205" cy="3786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Support Webs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D7ABEC-2235-467C-A8A7-96A6DE0BEB21}"/>
              </a:ext>
            </a:extLst>
          </p:cNvPr>
          <p:cNvSpPr/>
          <p:nvPr/>
        </p:nvSpPr>
        <p:spPr>
          <a:xfrm>
            <a:off x="4734878" y="4658839"/>
            <a:ext cx="779833" cy="3786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STAR Cradle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868CFB-63AF-440F-ABFA-F2E3714E05E9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618559" y="2071289"/>
            <a:ext cx="383663" cy="37862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8AB5CF3-7BC6-457F-90F0-4827F2A910BE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5188957" y="2271196"/>
            <a:ext cx="61343" cy="38801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8C0E58-1622-49C7-8501-5DC2D2655DC4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250300" y="2933056"/>
            <a:ext cx="856974" cy="38801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118797D-FCB4-402D-8661-D0EF6257F3C6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7148185" y="4597400"/>
            <a:ext cx="779833" cy="18931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E30AD27-9DF7-4EE0-B06E-7B1326F3ECEB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8335656" y="3070574"/>
            <a:ext cx="196891" cy="28323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D5F626-4A92-4738-868D-87FC4D6E2998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8293121" y="3810280"/>
            <a:ext cx="239426" cy="78712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9F2CA-51E0-4344-9AEC-4348E8DB3AF8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8293120" y="3976736"/>
            <a:ext cx="0" cy="62066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32392E3-A5C8-4E00-96F9-95F7F2278B14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6868767" y="4786711"/>
            <a:ext cx="1059251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B9FDAD1-46E8-426C-95BF-0FDA9D33DE28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5514711" y="4597400"/>
            <a:ext cx="474939" cy="25075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CA7F0A3-7837-4AA6-87D9-34C66812FC28}"/>
              </a:ext>
            </a:extLst>
          </p:cNvPr>
          <p:cNvSpPr/>
          <p:nvPr/>
        </p:nvSpPr>
        <p:spPr>
          <a:xfrm>
            <a:off x="4763374" y="2659212"/>
            <a:ext cx="973851" cy="2738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Dog-Bone</a:t>
            </a:r>
          </a:p>
        </p:txBody>
      </p:sp>
    </p:spTree>
    <p:extLst>
      <p:ext uri="{BB962C8B-B14F-4D97-AF65-F5344CB8AC3E}">
        <p14:creationId xmlns:p14="http://schemas.microsoft.com/office/powerpoint/2010/main" val="2292975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B2510-4682-4F92-BF1B-2548748BB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0" y="80135"/>
            <a:ext cx="4341368" cy="531914"/>
          </a:xfrm>
        </p:spPr>
        <p:txBody>
          <a:bodyPr>
            <a:noAutofit/>
          </a:bodyPr>
          <a:lstStyle/>
          <a:p>
            <a:r>
              <a:rPr lang="en-US" sz="2400" dirty="0"/>
              <a:t>Status of Models (Detectors)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27207-7BA0-4CCA-9F9A-AE99C6147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66179"/>
            <a:ext cx="4379919" cy="3250125"/>
          </a:xfrm>
          <a:solidFill>
            <a:schemeClr val="bg1"/>
          </a:solidFill>
        </p:spPr>
        <p:txBody>
          <a:bodyPr numCol="1">
            <a:no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100" b="1" dirty="0"/>
              <a:t>Solenoid – </a:t>
            </a:r>
            <a:r>
              <a:rPr lang="en-US" sz="1100" dirty="0"/>
              <a:t>Conceptual Model with right space envelope exists. Waiting for updated preliminary model from Magnet Group.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100" b="1" dirty="0"/>
              <a:t>Sci-Glass/Imaging EMCAL – </a:t>
            </a:r>
            <a:r>
              <a:rPr lang="en-US" sz="1100" dirty="0"/>
              <a:t>Conceptual Design Model with significant Details. Waiting for technology decision to work further on Integration and Installation details.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100" b="1" dirty="0" err="1"/>
              <a:t>dRICH</a:t>
            </a:r>
            <a:r>
              <a:rPr lang="en-US" sz="1100" b="1" dirty="0"/>
              <a:t> – </a:t>
            </a:r>
            <a:r>
              <a:rPr lang="en-US" sz="1100" dirty="0"/>
              <a:t>Detector Envelope Identified. Working with subgroups on how to support the detector.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100" b="1" dirty="0"/>
              <a:t>Outer MPGDs – </a:t>
            </a:r>
            <a:r>
              <a:rPr lang="en-US" sz="1100" dirty="0"/>
              <a:t>Detector Envelope is identified and working on Preliminary Design.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n-US" sz="1100" b="1" dirty="0"/>
              <a:t>DIRC – </a:t>
            </a:r>
            <a:r>
              <a:rPr lang="en-US" sz="1100" dirty="0"/>
              <a:t>Space Envelope is identified and conceptual design for support structure exists as shown. Preliminary design and analysis to follow.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b="1" dirty="0"/>
              <a:t>EEEMCAL – </a:t>
            </a:r>
            <a:r>
              <a:rPr lang="en-US" sz="1100" dirty="0"/>
              <a:t>Detailed Preliminary Model.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b="1" dirty="0" err="1"/>
              <a:t>mRICH</a:t>
            </a:r>
            <a:r>
              <a:rPr lang="en-US" sz="1100" b="1" dirty="0"/>
              <a:t>/</a:t>
            </a:r>
            <a:r>
              <a:rPr lang="en-US" sz="1100" b="1" dirty="0" err="1"/>
              <a:t>pfRICH</a:t>
            </a:r>
            <a:r>
              <a:rPr lang="en-US" sz="1100" b="1" dirty="0"/>
              <a:t> – </a:t>
            </a:r>
            <a:r>
              <a:rPr lang="en-US" sz="1100" dirty="0"/>
              <a:t>Conceptual model exists. Waiting for technology decision to figure out integration and Installation details.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C5DC0-CF57-4C00-919D-969533C9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F51E2E4-5697-2B86-6A36-89AED4A2E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11" y="5060678"/>
            <a:ext cx="8197789" cy="179504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16D4571-CA08-05A7-08D8-6E4A713889E9}"/>
              </a:ext>
            </a:extLst>
          </p:cNvPr>
          <p:cNvSpPr/>
          <p:nvPr/>
        </p:nvSpPr>
        <p:spPr>
          <a:xfrm>
            <a:off x="4415270" y="4832169"/>
            <a:ext cx="1134885" cy="261701"/>
          </a:xfrm>
          <a:prstGeom prst="rect">
            <a:avLst/>
          </a:prstGeom>
          <a:solidFill>
            <a:srgbClr val="FFD3D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MPGDs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B469179-47E0-4431-D8B3-08ED139891F4}"/>
              </a:ext>
            </a:extLst>
          </p:cNvPr>
          <p:cNvSpPr/>
          <p:nvPr/>
        </p:nvSpPr>
        <p:spPr>
          <a:xfrm>
            <a:off x="2940300" y="4862674"/>
            <a:ext cx="1134885" cy="231196"/>
          </a:xfrm>
          <a:prstGeom prst="rect">
            <a:avLst/>
          </a:prstGeom>
          <a:solidFill>
            <a:srgbClr val="FFD3D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pfRICH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AF87110-5710-792D-93FE-BB8A7B9AE7D8}"/>
              </a:ext>
            </a:extLst>
          </p:cNvPr>
          <p:cNvSpPr/>
          <p:nvPr/>
        </p:nvSpPr>
        <p:spPr>
          <a:xfrm>
            <a:off x="1201742" y="5160144"/>
            <a:ext cx="1134885" cy="334962"/>
          </a:xfrm>
          <a:prstGeom prst="rect">
            <a:avLst/>
          </a:prstGeom>
          <a:solidFill>
            <a:srgbClr val="FFD3D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EEEMCAL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2B204E2-75AA-E74A-6D69-44F128491CC8}"/>
              </a:ext>
            </a:extLst>
          </p:cNvPr>
          <p:cNvSpPr/>
          <p:nvPr/>
        </p:nvSpPr>
        <p:spPr>
          <a:xfrm>
            <a:off x="7905985" y="6387221"/>
            <a:ext cx="1134885" cy="282095"/>
          </a:xfrm>
          <a:prstGeom prst="rect">
            <a:avLst/>
          </a:prstGeom>
          <a:solidFill>
            <a:srgbClr val="FFD3D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Si Disks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8B7CE99-493E-E101-317B-80BDE2A371D8}"/>
              </a:ext>
            </a:extLst>
          </p:cNvPr>
          <p:cNvCxnSpPr>
            <a:cxnSpLocks/>
            <a:stCxn id="42" idx="1"/>
          </p:cNvCxnSpPr>
          <p:nvPr/>
        </p:nvCxnSpPr>
        <p:spPr>
          <a:xfrm flipH="1" flipV="1">
            <a:off x="7036663" y="6346385"/>
            <a:ext cx="869322" cy="1818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AA9F6B26-10BD-36EE-9902-E211C2CF024F}"/>
              </a:ext>
            </a:extLst>
          </p:cNvPr>
          <p:cNvSpPr/>
          <p:nvPr/>
        </p:nvSpPr>
        <p:spPr>
          <a:xfrm>
            <a:off x="5890240" y="4825491"/>
            <a:ext cx="1134885" cy="261700"/>
          </a:xfrm>
          <a:prstGeom prst="rect">
            <a:avLst/>
          </a:prstGeom>
          <a:solidFill>
            <a:srgbClr val="FFD3D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AC-LGAD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58798ED-AB79-A04E-7A9B-74447A29ABEA}"/>
              </a:ext>
            </a:extLst>
          </p:cNvPr>
          <p:cNvSpPr/>
          <p:nvPr/>
        </p:nvSpPr>
        <p:spPr>
          <a:xfrm>
            <a:off x="7905985" y="5249307"/>
            <a:ext cx="982485" cy="428362"/>
          </a:xfrm>
          <a:prstGeom prst="rect">
            <a:avLst/>
          </a:prstGeom>
          <a:solidFill>
            <a:srgbClr val="FFD3D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Silicon Trackers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3793E26-1CC9-4ECA-DE0E-90C4D95B86DE}"/>
              </a:ext>
            </a:extLst>
          </p:cNvPr>
          <p:cNvSpPr/>
          <p:nvPr/>
        </p:nvSpPr>
        <p:spPr>
          <a:xfrm>
            <a:off x="974080" y="6306857"/>
            <a:ext cx="970957" cy="282094"/>
          </a:xfrm>
          <a:prstGeom prst="rect">
            <a:avLst/>
          </a:prstGeom>
          <a:solidFill>
            <a:srgbClr val="FFD3D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Beampipe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1AF8CA6-BD3A-828F-6F82-A89669A6B970}"/>
              </a:ext>
            </a:extLst>
          </p:cNvPr>
          <p:cNvCxnSpPr>
            <a:cxnSpLocks/>
            <a:stCxn id="45" idx="1"/>
          </p:cNvCxnSpPr>
          <p:nvPr/>
        </p:nvCxnSpPr>
        <p:spPr>
          <a:xfrm flipH="1">
            <a:off x="6335327" y="5463488"/>
            <a:ext cx="1570658" cy="936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570012-F37E-6893-9C90-DCFB2336EFE6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4982713" y="5093870"/>
            <a:ext cx="227357" cy="3250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E441016-396D-6FF2-0E4F-14F1CA4CEECF}"/>
              </a:ext>
            </a:extLst>
          </p:cNvPr>
          <p:cNvCxnSpPr>
            <a:cxnSpLocks/>
            <a:stCxn id="44" idx="2"/>
          </p:cNvCxnSpPr>
          <p:nvPr/>
        </p:nvCxnSpPr>
        <p:spPr>
          <a:xfrm flipH="1">
            <a:off x="6248669" y="5087191"/>
            <a:ext cx="209014" cy="1621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B2F5C8C-8DC3-8337-A4FF-B106ABC68091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4075185" y="4978272"/>
            <a:ext cx="146947" cy="2710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919BD23-0479-54FE-6B31-7C52AF6657EC}"/>
              </a:ext>
            </a:extLst>
          </p:cNvPr>
          <p:cNvCxnSpPr>
            <a:cxnSpLocks/>
          </p:cNvCxnSpPr>
          <p:nvPr/>
        </p:nvCxnSpPr>
        <p:spPr>
          <a:xfrm>
            <a:off x="2364149" y="5335201"/>
            <a:ext cx="776637" cy="1599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B2CA2F6-3FE2-75D2-B2BC-3B6720DFDD70}"/>
              </a:ext>
            </a:extLst>
          </p:cNvPr>
          <p:cNvCxnSpPr>
            <a:cxnSpLocks/>
            <a:stCxn id="46" idx="0"/>
          </p:cNvCxnSpPr>
          <p:nvPr/>
        </p:nvCxnSpPr>
        <p:spPr>
          <a:xfrm flipV="1">
            <a:off x="1459559" y="5970375"/>
            <a:ext cx="227027" cy="3364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9316EF0-259E-4B09-C726-74954515DC8E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7025125" y="4956341"/>
            <a:ext cx="412123" cy="342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1B4F2286-F425-FB7A-CC98-D6E73BD1F038}"/>
              </a:ext>
            </a:extLst>
          </p:cNvPr>
          <p:cNvSpPr txBox="1">
            <a:spLocks/>
          </p:cNvSpPr>
          <p:nvPr/>
        </p:nvSpPr>
        <p:spPr>
          <a:xfrm>
            <a:off x="51565" y="3813787"/>
            <a:ext cx="9040870" cy="9526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432FF"/>
              </a:buClr>
              <a:buFont typeface="Wingdings" charset="2"/>
              <a:buChar char="q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432FF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432FF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432FF"/>
              </a:buClr>
              <a:buFont typeface="Wingdings" charset="2"/>
              <a:buChar char="ü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432FF"/>
              </a:buClr>
              <a:buFont typeface="Wingdings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b="1" dirty="0"/>
              <a:t>AC-LGAD – </a:t>
            </a:r>
            <a:r>
              <a:rPr lang="en-US" sz="1100" dirty="0"/>
              <a:t>Conceptual model exists. Support structure needs to be developed once dimensions are supplied.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b="1" dirty="0"/>
              <a:t>Inner MPGDs - </a:t>
            </a:r>
            <a:r>
              <a:rPr lang="en-US" sz="1100" dirty="0"/>
              <a:t>Detector Envelope is identified and preliminary design is being worked on.</a:t>
            </a:r>
            <a:endParaRPr lang="en-US" sz="1100" b="1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b="1" dirty="0"/>
              <a:t>Silicon Vertex &amp; </a:t>
            </a:r>
            <a:r>
              <a:rPr lang="en-US" sz="1100" b="1" dirty="0" err="1"/>
              <a:t>Sagita</a:t>
            </a:r>
            <a:r>
              <a:rPr lang="en-US" sz="1100" b="1" dirty="0"/>
              <a:t> Silicon - </a:t>
            </a:r>
            <a:r>
              <a:rPr lang="en-US" sz="1100" dirty="0"/>
              <a:t>Detector Envelope is identified and preliminary design is being worked on.</a:t>
            </a:r>
            <a:endParaRPr lang="en-US" sz="1100" b="1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b="1" dirty="0"/>
              <a:t>Si Disks -</a:t>
            </a:r>
            <a:r>
              <a:rPr lang="en-US" sz="1100" dirty="0"/>
              <a:t> 10 Disks are currently in place, spacing and support needs to be updated</a:t>
            </a:r>
            <a:endParaRPr lang="en-US" sz="11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34C733-E39F-F9D7-1E0D-0B657B34E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328" y="454028"/>
            <a:ext cx="4653447" cy="28703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F71F76-5C5B-4C20-9062-37DDF9DB3902}"/>
              </a:ext>
            </a:extLst>
          </p:cNvPr>
          <p:cNvSpPr/>
          <p:nvPr/>
        </p:nvSpPr>
        <p:spPr>
          <a:xfrm>
            <a:off x="6231230" y="165347"/>
            <a:ext cx="850143" cy="2738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Solenoid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EF36E1-5A54-474E-808A-0F8BFA4B707A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6656302" y="439191"/>
            <a:ext cx="118934" cy="40281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55B319-28E9-4BE3-A845-366D2730A43E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944954" y="442701"/>
            <a:ext cx="452273" cy="51391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44BF8C7-CE75-4C43-AB1A-A79B93627CD7}"/>
              </a:ext>
            </a:extLst>
          </p:cNvPr>
          <p:cNvSpPr/>
          <p:nvPr/>
        </p:nvSpPr>
        <p:spPr>
          <a:xfrm>
            <a:off x="7585069" y="168857"/>
            <a:ext cx="719769" cy="2738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dRICH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AD8AF1-D6C2-45BF-A3BF-9CA3F67D7ABC}"/>
              </a:ext>
            </a:extLst>
          </p:cNvPr>
          <p:cNvSpPr/>
          <p:nvPr/>
        </p:nvSpPr>
        <p:spPr>
          <a:xfrm>
            <a:off x="4741130" y="80135"/>
            <a:ext cx="923292" cy="3940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Barrel EMCAL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361A06A-2635-433F-9AAB-2B77D2C339CE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202776" y="474139"/>
            <a:ext cx="357598" cy="96495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D146239-0DA9-F6AC-8EAA-502235305003}"/>
              </a:ext>
            </a:extLst>
          </p:cNvPr>
          <p:cNvSpPr/>
          <p:nvPr/>
        </p:nvSpPr>
        <p:spPr>
          <a:xfrm>
            <a:off x="5793745" y="3043861"/>
            <a:ext cx="1242918" cy="2191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Barrel HCAL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6E8623-CEC9-FAA4-6F38-0ECF5E3A496F}"/>
              </a:ext>
            </a:extLst>
          </p:cNvPr>
          <p:cNvSpPr/>
          <p:nvPr/>
        </p:nvSpPr>
        <p:spPr>
          <a:xfrm>
            <a:off x="2139364" y="6346385"/>
            <a:ext cx="970957" cy="282094"/>
          </a:xfrm>
          <a:prstGeom prst="rect">
            <a:avLst/>
          </a:prstGeom>
          <a:solidFill>
            <a:srgbClr val="FFD3D3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HP DIRC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E97016-93A0-DB32-D3E3-14D75E5FE0F9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2624843" y="6628479"/>
            <a:ext cx="1259766" cy="1493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696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5186C9-752A-4554-9B73-722A5AB29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7689"/>
            <a:ext cx="2417735" cy="2981791"/>
          </a:xfrm>
        </p:spPr>
        <p:txBody>
          <a:bodyPr>
            <a:normAutofit/>
          </a:bodyPr>
          <a:lstStyle/>
          <a:p>
            <a:r>
              <a:rPr lang="en-US" sz="1400" dirty="0"/>
              <a:t>Details for DIRC, Si Detectors, pf RICH and EEEMCAL as shown: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E834B1-80CB-DB67-C410-EED119C67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/>
              <a:t>R.Sharma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97340-A72E-7929-C716-1620DBBD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3E36435-1FCB-7CBD-E61C-626BB1E4E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Models Inner Detectors (Details)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0313F0-7EEF-2C44-F285-812259D39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695" y="916984"/>
            <a:ext cx="4370522" cy="30678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6DB2A32-B132-9864-FB55-A3683A188A96}"/>
              </a:ext>
            </a:extLst>
          </p:cNvPr>
          <p:cNvSpPr/>
          <p:nvPr/>
        </p:nvSpPr>
        <p:spPr>
          <a:xfrm>
            <a:off x="7193780" y="2538209"/>
            <a:ext cx="1451707" cy="343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Cutouts for Cables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629F28-77D5-2F65-C634-BE04FF1152FE}"/>
              </a:ext>
            </a:extLst>
          </p:cNvPr>
          <p:cNvSpPr/>
          <p:nvPr/>
        </p:nvSpPr>
        <p:spPr>
          <a:xfrm>
            <a:off x="4920395" y="1097152"/>
            <a:ext cx="997780" cy="343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DIRC </a:t>
            </a:r>
            <a:r>
              <a:rPr lang="en-US" sz="1200" dirty="0" err="1">
                <a:solidFill>
                  <a:schemeClr val="tx1"/>
                </a:solidFill>
              </a:rPr>
              <a:t>Barboxes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68B75-538A-55CE-164C-EF10B66C0454}"/>
              </a:ext>
            </a:extLst>
          </p:cNvPr>
          <p:cNvSpPr/>
          <p:nvPr/>
        </p:nvSpPr>
        <p:spPr>
          <a:xfrm>
            <a:off x="8066488" y="964031"/>
            <a:ext cx="850867" cy="343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Gap for MPGDs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CC9AC2-1916-ED89-2647-C2660BC4B413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918175" y="1268957"/>
            <a:ext cx="224726" cy="17180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CA6524-B122-5949-8528-DDC067E2EA2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961624" y="1135836"/>
            <a:ext cx="1104864" cy="5708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E16462-F085-515F-2A61-02F8FC3E8959}"/>
              </a:ext>
            </a:extLst>
          </p:cNvPr>
          <p:cNvCxnSpPr>
            <a:cxnSpLocks/>
          </p:cNvCxnSpPr>
          <p:nvPr/>
        </p:nvCxnSpPr>
        <p:spPr>
          <a:xfrm flipH="1" flipV="1">
            <a:off x="7787898" y="1604655"/>
            <a:ext cx="131735" cy="96274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312AA22C-573C-DB0A-3534-362CC703E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522" y="4112420"/>
            <a:ext cx="4748695" cy="27455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9E49638-1825-8841-4582-42FD04041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735" y="580788"/>
            <a:ext cx="2424531" cy="3242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1A2F3E-D6E6-509C-DE66-05CA57AE2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92" y="3861099"/>
            <a:ext cx="4019994" cy="29969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723A314-29CD-71C1-D8B2-B31E5C434CDA}"/>
              </a:ext>
            </a:extLst>
          </p:cNvPr>
          <p:cNvSpPr/>
          <p:nvPr/>
        </p:nvSpPr>
        <p:spPr>
          <a:xfrm>
            <a:off x="361310" y="4112420"/>
            <a:ext cx="847558" cy="227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Si Disks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856F48-1824-8256-2359-EC4741A229BB}"/>
              </a:ext>
            </a:extLst>
          </p:cNvPr>
          <p:cNvCxnSpPr>
            <a:cxnSpLocks/>
          </p:cNvCxnSpPr>
          <p:nvPr/>
        </p:nvCxnSpPr>
        <p:spPr>
          <a:xfrm>
            <a:off x="803974" y="4339525"/>
            <a:ext cx="547412" cy="114568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A06F2C-A2BD-192C-E2EC-FEAC6E9906B8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785089" y="4339525"/>
            <a:ext cx="919725" cy="86790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97753EF-0F1F-B78E-960D-4EFAECD9B9A2}"/>
              </a:ext>
            </a:extLst>
          </p:cNvPr>
          <p:cNvSpPr/>
          <p:nvPr/>
        </p:nvSpPr>
        <p:spPr>
          <a:xfrm>
            <a:off x="1999283" y="4068609"/>
            <a:ext cx="905675" cy="227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Si Trackers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3348707-90E7-6D51-347B-146181C1DDE5}"/>
              </a:ext>
            </a:extLst>
          </p:cNvPr>
          <p:cNvCxnSpPr>
            <a:cxnSpLocks/>
          </p:cNvCxnSpPr>
          <p:nvPr/>
        </p:nvCxnSpPr>
        <p:spPr>
          <a:xfrm>
            <a:off x="2481179" y="4295714"/>
            <a:ext cx="0" cy="62880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8FA439A-0F3E-FE1C-98E5-B27B691FAC05}"/>
              </a:ext>
            </a:extLst>
          </p:cNvPr>
          <p:cNvSpPr/>
          <p:nvPr/>
        </p:nvSpPr>
        <p:spPr>
          <a:xfrm>
            <a:off x="2028341" y="6361272"/>
            <a:ext cx="1482023" cy="2820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Cables and Services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A434DB-2F4B-87DE-5332-CA758DF87B7B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1542081" y="6220225"/>
            <a:ext cx="486260" cy="28209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D3BC590-10A1-CF49-4669-5AAB77B10B2A}"/>
              </a:ext>
            </a:extLst>
          </p:cNvPr>
          <p:cNvCxnSpPr>
            <a:cxnSpLocks/>
          </p:cNvCxnSpPr>
          <p:nvPr/>
        </p:nvCxnSpPr>
        <p:spPr>
          <a:xfrm flipV="1">
            <a:off x="3308888" y="6069653"/>
            <a:ext cx="201476" cy="28209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695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041AC-2252-4A02-B0A6-9DFAD2A6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0"/>
            <a:ext cx="7886700" cy="525781"/>
          </a:xfrm>
        </p:spPr>
        <p:txBody>
          <a:bodyPr/>
          <a:lstStyle/>
          <a:p>
            <a:r>
              <a:rPr lang="en-US" dirty="0"/>
              <a:t>Barrel EMCAL (Imaging)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6195A-257C-4875-B704-E6D55FB15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85B8A3-1662-4BCA-8723-74B44FC35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8" t="11440" r="3699" b="7870"/>
          <a:stretch/>
        </p:blipFill>
        <p:spPr>
          <a:xfrm>
            <a:off x="24724" y="1216617"/>
            <a:ext cx="9067927" cy="448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26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-BNL-TJNAF March 11 Meeting DRAFTv3.pptx" id="{46AF6D6A-4294-4B22-94CD-AA52460A2916}" vid="{4162AC15-BCCC-4400-91DD-5CAEFA6AE184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fd71d5-c7ac-4dca-b865-a609d1eb4074" xsi:nil="true"/>
    <lcf76f155ced4ddcb4097134ff3c332f xmlns="fb814fbf-6e3a-4a60-8fc8-6a604781003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098D539B6C7E4A8437C25DEDB1B9A2" ma:contentTypeVersion="9" ma:contentTypeDescription="Create a new document." ma:contentTypeScope="" ma:versionID="d5ec390760fc0356afac09e5ecbc3ab8">
  <xsd:schema xmlns:xsd="http://www.w3.org/2001/XMLSchema" xmlns:xs="http://www.w3.org/2001/XMLSchema" xmlns:p="http://schemas.microsoft.com/office/2006/metadata/properties" xmlns:ns2="fb814fbf-6e3a-4a60-8fc8-6a604781003d" xmlns:ns3="3bfd71d5-c7ac-4dca-b865-a609d1eb4074" targetNamespace="http://schemas.microsoft.com/office/2006/metadata/properties" ma:root="true" ma:fieldsID="08ff1bc867a7cb1948c055b87237ff13" ns2:_="" ns3:_="">
    <xsd:import namespace="fb814fbf-6e3a-4a60-8fc8-6a604781003d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14fbf-6e3a-4a60-8fc8-6a60478100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E98C05-5760-4FD2-B85E-2A9CB1A90B2B}">
  <ds:schemaRefs>
    <ds:schemaRef ds:uri="3bfd71d5-c7ac-4dca-b865-a609d1eb4074"/>
    <ds:schemaRef ds:uri="4cf813c3-03d0-4d55-a22d-4111192b732d"/>
    <ds:schemaRef ds:uri="dd7425a4-fa23-406d-b478-3c2992d2d4ba"/>
    <ds:schemaRef ds:uri="fb814fbf-6e3a-4a60-8fc8-6a604781003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6E2922F-D4FC-46E0-9468-4DE18A7933F5}">
  <ds:schemaRefs>
    <ds:schemaRef ds:uri="3bfd71d5-c7ac-4dca-b865-a609d1eb4074"/>
    <ds:schemaRef ds:uri="fb814fbf-6e3a-4a60-8fc8-6a604781003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DF5CC8D-D5D4-46AE-BC87-A9F5EE92E8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23732</TotalTime>
  <Words>1057</Words>
  <Application>Microsoft Office PowerPoint</Application>
  <PresentationFormat>On-screen Show (4:3)</PresentationFormat>
  <Paragraphs>174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Office Theme</vt:lpstr>
      <vt:lpstr>1_Office Theme</vt:lpstr>
      <vt:lpstr>Detector Integration and Design Engineering Workshop</vt:lpstr>
      <vt:lpstr>Outline</vt:lpstr>
      <vt:lpstr>About Me</vt:lpstr>
      <vt:lpstr>Detector Overview</vt:lpstr>
      <vt:lpstr>In Kind/Reused Items</vt:lpstr>
      <vt:lpstr>Status of Models (HCAL &amp; Carriage)</vt:lpstr>
      <vt:lpstr>Status of Models (Detectors)</vt:lpstr>
      <vt:lpstr>Status of Models Inner Detectors (Details)</vt:lpstr>
      <vt:lpstr>Barrel EMCAL (Imaging)</vt:lpstr>
      <vt:lpstr>Status of Models (Endcaps)</vt:lpstr>
      <vt:lpstr>Long Lead Time Items</vt:lpstr>
      <vt:lpstr>Cable Layout and Management</vt:lpstr>
      <vt:lpstr>Next Steps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for EIC Project Support Division</dc:title>
  <dc:creator>Hatton, Diane</dc:creator>
  <cp:lastModifiedBy>Sharma, Rahul</cp:lastModifiedBy>
  <cp:revision>203</cp:revision>
  <dcterms:created xsi:type="dcterms:W3CDTF">2020-09-28T13:10:10Z</dcterms:created>
  <dcterms:modified xsi:type="dcterms:W3CDTF">2023-05-09T18:53:53Z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0x01010090098D539B6C7E4A8437C25DEDB1B9A2</vt:lpwstr>
  </property>
  <property fmtid="{D5CDD505-2E9C-101B-9397-08002B2CF9AE}" pid="3" name="MediaServiceImageTags">
    <vt:lpwstr/>
  </property>
</Properties>
</file>