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263" r:id="rId3"/>
    <p:sldId id="258" r:id="rId4"/>
    <p:sldId id="259" r:id="rId5"/>
    <p:sldId id="265" r:id="rId6"/>
    <p:sldId id="260" r:id="rId7"/>
    <p:sldId id="266" r:id="rId8"/>
    <p:sldId id="261" r:id="rId9"/>
    <p:sldId id="262" r:id="rId10"/>
    <p:sldId id="268"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8646"/>
    <a:srgbClr val="6A7D93"/>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2" d="100"/>
          <a:sy n="112" d="100"/>
        </p:scale>
        <p:origin x="20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132514" y="6356347"/>
            <a:ext cx="1275126" cy="365125"/>
          </a:xfrm>
        </p:spPr>
        <p:txBody>
          <a:bodyPr/>
          <a:lstStyle>
            <a:lvl1pPr>
              <a:defRPr/>
            </a:lvl1pPr>
          </a:lstStyle>
          <a:p>
            <a:r>
              <a:rPr lang="en-US" dirty="0"/>
              <a:t>May 10, 2023</a:t>
            </a:r>
          </a:p>
        </p:txBody>
      </p:sp>
      <p:sp>
        <p:nvSpPr>
          <p:cNvPr id="6" name="Slide Number Placeholder 5"/>
          <p:cNvSpPr>
            <a:spLocks noGrp="1"/>
          </p:cNvSpPr>
          <p:nvPr>
            <p:ph type="sldNum" sz="quarter" idx="12"/>
          </p:nvPr>
        </p:nvSpPr>
        <p:spPr>
          <a:xfrm>
            <a:off x="221610" y="6356348"/>
            <a:ext cx="910904" cy="365125"/>
          </a:xfrm>
        </p:spPr>
        <p:txBody>
          <a:bodyPr/>
          <a:lstStyle/>
          <a:p>
            <a:pPr algn="l"/>
            <a:r>
              <a:rPr lang="en-US" dirty="0"/>
              <a:t>Page </a:t>
            </a:r>
            <a:fld id="{021495A8-1E8B-4BA4-8D8F-76FC33F1E23D}" type="slidenum">
              <a:rPr lang="en-US" smtClean="0"/>
              <a:pPr algn="l"/>
              <a:t>‹#›</a:t>
            </a:fld>
            <a:endParaRPr lang="en-US" dirty="0"/>
          </a:p>
        </p:txBody>
      </p:sp>
    </p:spTree>
    <p:extLst>
      <p:ext uri="{BB962C8B-B14F-4D97-AF65-F5344CB8AC3E}">
        <p14:creationId xmlns:p14="http://schemas.microsoft.com/office/powerpoint/2010/main" val="2338891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B183CC-08BC-457E-8284-29F67F9491B5}"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495A8-1E8B-4BA4-8D8F-76FC33F1E23D}" type="slidenum">
              <a:rPr lang="en-US" smtClean="0"/>
              <a:t>‹#›</a:t>
            </a:fld>
            <a:endParaRPr lang="en-US"/>
          </a:p>
        </p:txBody>
      </p:sp>
    </p:spTree>
    <p:extLst>
      <p:ext uri="{BB962C8B-B14F-4D97-AF65-F5344CB8AC3E}">
        <p14:creationId xmlns:p14="http://schemas.microsoft.com/office/powerpoint/2010/main" val="3887154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B183CC-08BC-457E-8284-29F67F9491B5}" type="datetimeFigureOut">
              <a:rPr lang="en-US" smtClean="0"/>
              <a:t>5/9/2023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495A8-1E8B-4BA4-8D8F-76FC33F1E23D}" type="slidenum">
              <a:rPr lang="en-US" smtClean="0"/>
              <a:t>‹#›</a:t>
            </a:fld>
            <a:endParaRPr lang="en-US"/>
          </a:p>
        </p:txBody>
      </p:sp>
    </p:spTree>
    <p:extLst>
      <p:ext uri="{BB962C8B-B14F-4D97-AF65-F5344CB8AC3E}">
        <p14:creationId xmlns:p14="http://schemas.microsoft.com/office/powerpoint/2010/main" val="1936675367"/>
      </p:ext>
    </p:extLst>
  </p:cSld>
  <p:clrMap bg1="lt1" tx1="dk1" bg2="lt2" tx2="dk2" accent1="accent1" accent2="accent2" accent3="accent3" accent4="accent4" accent5="accent5" accent6="accent6" hlink="hlink" folHlink="folHlink"/>
  <p:sldLayoutIdLst>
    <p:sldLayoutId id="2147483697"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1097280" y="758952"/>
            <a:ext cx="10058400" cy="2604358"/>
          </a:xfrm>
        </p:spPr>
        <p:txBody>
          <a:bodyPr>
            <a:normAutofit/>
          </a:bodyPr>
          <a:lstStyle/>
          <a:p>
            <a:pPr algn="l"/>
            <a:r>
              <a:rPr lang="en-US" sz="6000" dirty="0">
                <a:latin typeface="Bookman Old Style" panose="02050604050505020204" pitchFamily="18" charset="0"/>
              </a:rPr>
              <a:t>Systems Engineering for the EIC Detector</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1100051" y="3426372"/>
            <a:ext cx="10058400" cy="2806262"/>
          </a:xfrm>
        </p:spPr>
        <p:txBody>
          <a:bodyPr>
            <a:normAutofit/>
          </a:bodyPr>
          <a:lstStyle/>
          <a:p>
            <a:pPr algn="l"/>
            <a:r>
              <a:rPr lang="en-US" spc="300" dirty="0">
                <a:solidFill>
                  <a:schemeClr val="tx1">
                    <a:lumMod val="75000"/>
                    <a:lumOff val="25000"/>
                  </a:schemeClr>
                </a:solidFill>
                <a:latin typeface="Century Gothic" panose="020B0502020202020204" pitchFamily="34" charset="0"/>
              </a:rPr>
              <a:t>ENGINEERING SCOPE, REQUIREMENTS, &amp; INTERFACES</a:t>
            </a:r>
          </a:p>
          <a:p>
            <a:endParaRPr lang="en-US" spc="300" dirty="0">
              <a:solidFill>
                <a:schemeClr val="tx1">
                  <a:lumMod val="75000"/>
                  <a:lumOff val="25000"/>
                </a:schemeClr>
              </a:solidFill>
              <a:latin typeface="Century Gothic" panose="020B0502020202020204" pitchFamily="34" charset="0"/>
            </a:endParaRPr>
          </a:p>
          <a:p>
            <a:endParaRPr lang="en-US" spc="300" dirty="0">
              <a:solidFill>
                <a:schemeClr val="tx1">
                  <a:lumMod val="75000"/>
                  <a:lumOff val="25000"/>
                </a:schemeClr>
              </a:solidFill>
              <a:latin typeface="Century Gothic" panose="020B0502020202020204" pitchFamily="34" charset="0"/>
            </a:endParaRPr>
          </a:p>
          <a:p>
            <a:endParaRPr lang="en-US" spc="300" dirty="0">
              <a:solidFill>
                <a:schemeClr val="tx1">
                  <a:lumMod val="75000"/>
                  <a:lumOff val="25000"/>
                </a:schemeClr>
              </a:solidFill>
              <a:latin typeface="Century Gothic" panose="020B0502020202020204" pitchFamily="34" charset="0"/>
            </a:endParaRPr>
          </a:p>
          <a:p>
            <a:pPr algn="l"/>
            <a:r>
              <a:rPr lang="en-US" cap="all" spc="300" dirty="0">
                <a:solidFill>
                  <a:schemeClr val="tx1">
                    <a:lumMod val="75000"/>
                    <a:lumOff val="25000"/>
                  </a:schemeClr>
                </a:solidFill>
                <a:latin typeface="Century Gothic" panose="020B0502020202020204" pitchFamily="34" charset="0"/>
              </a:rPr>
              <a:t>Walt Akers, Systems Engineer</a:t>
            </a:r>
          </a:p>
          <a:p>
            <a:pPr algn="l"/>
            <a:r>
              <a:rPr lang="en-US" cap="all" spc="300" dirty="0">
                <a:solidFill>
                  <a:schemeClr val="tx1">
                    <a:lumMod val="75000"/>
                    <a:lumOff val="25000"/>
                  </a:schemeClr>
                </a:solidFill>
                <a:latin typeface="Century Gothic" panose="020B0502020202020204" pitchFamily="34" charset="0"/>
              </a:rPr>
              <a:t>Thomas Jefferson National Accelerator Facility</a:t>
            </a:r>
          </a:p>
        </p:txBody>
      </p:sp>
      <p:cxnSp>
        <p:nvCxnSpPr>
          <p:cNvPr id="4" name="Straight Connector 3"/>
          <p:cNvCxnSpPr/>
          <p:nvPr/>
        </p:nvCxnSpPr>
        <p:spPr>
          <a:xfrm>
            <a:off x="1196135" y="3339483"/>
            <a:ext cx="954806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09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Where Are We Now?</a:t>
            </a:r>
          </a:p>
        </p:txBody>
      </p:sp>
      <p:cxnSp>
        <p:nvCxnSpPr>
          <p:cNvPr id="5" name="Straight Connector 4">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6" name="Title 1">
            <a:extLst>
              <a:ext uri="{FF2B5EF4-FFF2-40B4-BE49-F238E27FC236}">
                <a16:creationId xmlns:a16="http://schemas.microsoft.com/office/drawing/2014/main" id="{9D6D35C7-7780-4D20-03F6-CAE2976AF3DC}"/>
              </a:ext>
            </a:extLst>
          </p:cNvPr>
          <p:cNvSpPr txBox="1">
            <a:spLocks noChangeAspect="1"/>
          </p:cNvSpPr>
          <p:nvPr/>
        </p:nvSpPr>
        <p:spPr>
          <a:xfrm>
            <a:off x="6556075" y="383721"/>
            <a:ext cx="5729058"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Requirements Development</a:t>
            </a:r>
          </a:p>
        </p:txBody>
      </p:sp>
      <p:sp>
        <p:nvSpPr>
          <p:cNvPr id="7" name="TextBox 6">
            <a:extLst>
              <a:ext uri="{FF2B5EF4-FFF2-40B4-BE49-F238E27FC236}">
                <a16:creationId xmlns:a16="http://schemas.microsoft.com/office/drawing/2014/main" id="{A68449BB-7298-0BF7-66FD-19ED3237C369}"/>
              </a:ext>
            </a:extLst>
          </p:cNvPr>
          <p:cNvSpPr txBox="1"/>
          <p:nvPr/>
        </p:nvSpPr>
        <p:spPr>
          <a:xfrm>
            <a:off x="6841068" y="977778"/>
            <a:ext cx="5258730" cy="4708981"/>
          </a:xfrm>
          <a:prstGeom prst="rect">
            <a:avLst/>
          </a:prstGeom>
          <a:noFill/>
        </p:spPr>
        <p:txBody>
          <a:bodyPr wrap="square" rtlCol="0">
            <a:spAutoFit/>
          </a:bodyPr>
          <a:lstStyle/>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We have collected our first round of requirements from the science staff and they have been approved and published.</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We are currently making a second round of revisions, linking the requirements into a hierarchy, and loading them into </a:t>
            </a:r>
            <a:r>
              <a:rPr lang="en-US" sz="1600" b="1" dirty="0" err="1">
                <a:solidFill>
                  <a:srgbClr val="000000"/>
                </a:solidFill>
                <a:latin typeface="Candara" panose="020E0502030303020204" pitchFamily="34" charset="0"/>
              </a:rPr>
              <a:t>Visure</a:t>
            </a:r>
            <a:r>
              <a:rPr lang="en-US" sz="1600" b="1" dirty="0">
                <a:solidFill>
                  <a:srgbClr val="000000"/>
                </a:solidFill>
                <a:latin typeface="Candara" panose="020E0502030303020204" pitchFamily="34" charset="0"/>
              </a:rPr>
              <a:t> – our requirements management tool.</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Once validated and approved, EIC detector requirements are placed on a reference page where they can be accessed by the researchers, engineers and user community.</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In addition to the current requirements, older versions will be maintained in an archive  to allow researchers to see changes that were introduced over time.</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A comment log will be included to document what updates were made and the rationale for the decision.</a:t>
            </a:r>
          </a:p>
        </p:txBody>
      </p:sp>
      <p:sp>
        <p:nvSpPr>
          <p:cNvPr id="11"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2"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10</a:t>
            </a:fld>
            <a:endParaRPr lang="en-US" b="1" dirty="0">
              <a:solidFill>
                <a:srgbClr val="6A7D93"/>
              </a:solidFill>
              <a:latin typeface="Candara" panose="020E0502030303020204" pitchFamily="34" charset="0"/>
            </a:endParaRPr>
          </a:p>
        </p:txBody>
      </p:sp>
      <p:cxnSp>
        <p:nvCxnSpPr>
          <p:cNvPr id="13" name="Straight Connector 12"/>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FF26F0D-74F2-65D2-4BFB-8597A8C39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85" y="510036"/>
            <a:ext cx="5452893" cy="5956338"/>
          </a:xfrm>
          <a:prstGeom prst="rect">
            <a:avLst/>
          </a:prstGeom>
        </p:spPr>
      </p:pic>
      <p:sp>
        <p:nvSpPr>
          <p:cNvPr id="8" name="Slide Number Placeholder 1">
            <a:extLst>
              <a:ext uri="{FF2B5EF4-FFF2-40B4-BE49-F238E27FC236}">
                <a16:creationId xmlns:a16="http://schemas.microsoft.com/office/drawing/2014/main" id="{1870317E-AAAA-B8D0-53EC-1303D7FB35C8}"/>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10</a:t>
            </a:fld>
            <a:endParaRPr lang="en-US" dirty="0">
              <a:latin typeface="Franklin Gothic Book" panose="020F0502020204030204"/>
            </a:endParaRPr>
          </a:p>
        </p:txBody>
      </p:sp>
      <p:sp>
        <p:nvSpPr>
          <p:cNvPr id="16" name="TextBox 15">
            <a:extLst>
              <a:ext uri="{FF2B5EF4-FFF2-40B4-BE49-F238E27FC236}">
                <a16:creationId xmlns:a16="http://schemas.microsoft.com/office/drawing/2014/main" id="{136D686F-BFFA-429F-5F20-499E5209BE44}"/>
              </a:ext>
            </a:extLst>
          </p:cNvPr>
          <p:cNvSpPr txBox="1"/>
          <p:nvPr/>
        </p:nvSpPr>
        <p:spPr>
          <a:xfrm>
            <a:off x="6996792" y="6102822"/>
            <a:ext cx="4804143" cy="307777"/>
          </a:xfrm>
          <a:prstGeom prst="rect">
            <a:avLst/>
          </a:prstGeom>
          <a:noFill/>
        </p:spPr>
        <p:txBody>
          <a:bodyPr wrap="square" rtlCol="0">
            <a:spAutoFit/>
          </a:bodyPr>
          <a:lstStyle/>
          <a:p>
            <a:pPr>
              <a:tabLst>
                <a:tab pos="168275" algn="l"/>
              </a:tabLst>
            </a:pPr>
            <a:r>
              <a:rPr lang="en-US" sz="1400" i="1" dirty="0">
                <a:solidFill>
                  <a:schemeClr val="bg2">
                    <a:lumMod val="50000"/>
                  </a:schemeClr>
                </a:solidFill>
                <a:latin typeface="Candara" panose="020E0502030303020204" pitchFamily="34" charset="0"/>
              </a:rPr>
              <a:t>Visit https://eic.jlab.org/Requirements for more details.</a:t>
            </a:r>
          </a:p>
        </p:txBody>
      </p:sp>
    </p:spTree>
    <p:extLst>
      <p:ext uri="{BB962C8B-B14F-4D97-AF65-F5344CB8AC3E}">
        <p14:creationId xmlns:p14="http://schemas.microsoft.com/office/powerpoint/2010/main" val="80541652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Where Are We Now?</a:t>
            </a:r>
          </a:p>
        </p:txBody>
      </p:sp>
      <p:cxnSp>
        <p:nvCxnSpPr>
          <p:cNvPr id="5" name="Straight Connector 4">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6" name="Title 1">
            <a:extLst>
              <a:ext uri="{FF2B5EF4-FFF2-40B4-BE49-F238E27FC236}">
                <a16:creationId xmlns:a16="http://schemas.microsoft.com/office/drawing/2014/main" id="{9D6D35C7-7780-4D20-03F6-CAE2976AF3DC}"/>
              </a:ext>
            </a:extLst>
          </p:cNvPr>
          <p:cNvSpPr txBox="1">
            <a:spLocks noChangeAspect="1"/>
          </p:cNvSpPr>
          <p:nvPr/>
        </p:nvSpPr>
        <p:spPr>
          <a:xfrm>
            <a:off x="6996791" y="383721"/>
            <a:ext cx="5288341"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Interface Definitions</a:t>
            </a:r>
          </a:p>
        </p:txBody>
      </p:sp>
      <p:sp>
        <p:nvSpPr>
          <p:cNvPr id="7" name="TextBox 6">
            <a:extLst>
              <a:ext uri="{FF2B5EF4-FFF2-40B4-BE49-F238E27FC236}">
                <a16:creationId xmlns:a16="http://schemas.microsoft.com/office/drawing/2014/main" id="{A68449BB-7298-0BF7-66FD-19ED3237C369}"/>
              </a:ext>
            </a:extLst>
          </p:cNvPr>
          <p:cNvSpPr txBox="1"/>
          <p:nvPr/>
        </p:nvSpPr>
        <p:spPr>
          <a:xfrm>
            <a:off x="6841068" y="977778"/>
            <a:ext cx="5258730" cy="4216539"/>
          </a:xfrm>
          <a:prstGeom prst="rect">
            <a:avLst/>
          </a:prstGeom>
          <a:noFill/>
        </p:spPr>
        <p:txBody>
          <a:bodyPr wrap="square" rtlCol="0">
            <a:spAutoFit/>
          </a:bodyPr>
          <a:lstStyle/>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We are currently collecting interface definitions now.</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Interface definitions do not provide a specification for the interfaces, but rather define the connected systems and what is being exchanged.</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This provides the minimal critical specification for the interface, and the final specification will be developed by the designers and engineers.</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At the request of Rahul Sharma, we’ve also developed an interface matrix that visually illustrates the name of the interface and the sub-systems that it connects.</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Like the requirements, the interface information will be incorporated into the </a:t>
            </a:r>
            <a:r>
              <a:rPr lang="en-US" sz="1600" b="1" dirty="0" err="1">
                <a:solidFill>
                  <a:srgbClr val="000000"/>
                </a:solidFill>
                <a:latin typeface="Candara" panose="020E0502030303020204" pitchFamily="34" charset="0"/>
              </a:rPr>
              <a:t>Visure</a:t>
            </a:r>
            <a:r>
              <a:rPr lang="en-US" sz="1600" b="1" dirty="0">
                <a:solidFill>
                  <a:srgbClr val="000000"/>
                </a:solidFill>
                <a:latin typeface="Candara" panose="020E0502030303020204" pitchFamily="34" charset="0"/>
              </a:rPr>
              <a:t> database managed by Joel Watkins.</a:t>
            </a:r>
          </a:p>
        </p:txBody>
      </p:sp>
      <p:sp>
        <p:nvSpPr>
          <p:cNvPr id="11"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2"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11</a:t>
            </a:fld>
            <a:endParaRPr lang="en-US" b="1" dirty="0">
              <a:solidFill>
                <a:srgbClr val="6A7D93"/>
              </a:solidFill>
              <a:latin typeface="Candara" panose="020E0502030303020204" pitchFamily="34" charset="0"/>
            </a:endParaRPr>
          </a:p>
        </p:txBody>
      </p:sp>
      <p:cxnSp>
        <p:nvCxnSpPr>
          <p:cNvPr id="13" name="Straight Connector 12"/>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1870317E-AAAA-B8D0-53EC-1303D7FB35C8}"/>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11</a:t>
            </a:fld>
            <a:endParaRPr lang="en-US" dirty="0">
              <a:latin typeface="Franklin Gothic Book" panose="020F0502020204030204"/>
            </a:endParaRPr>
          </a:p>
        </p:txBody>
      </p:sp>
      <p:sp>
        <p:nvSpPr>
          <p:cNvPr id="16" name="TextBox 15">
            <a:extLst>
              <a:ext uri="{FF2B5EF4-FFF2-40B4-BE49-F238E27FC236}">
                <a16:creationId xmlns:a16="http://schemas.microsoft.com/office/drawing/2014/main" id="{136D686F-BFFA-429F-5F20-499E5209BE44}"/>
              </a:ext>
            </a:extLst>
          </p:cNvPr>
          <p:cNvSpPr txBox="1"/>
          <p:nvPr/>
        </p:nvSpPr>
        <p:spPr>
          <a:xfrm>
            <a:off x="6996792" y="6102822"/>
            <a:ext cx="4804143" cy="523220"/>
          </a:xfrm>
          <a:prstGeom prst="rect">
            <a:avLst/>
          </a:prstGeom>
          <a:noFill/>
        </p:spPr>
        <p:txBody>
          <a:bodyPr wrap="square" rtlCol="0">
            <a:spAutoFit/>
          </a:bodyPr>
          <a:lstStyle/>
          <a:p>
            <a:pPr>
              <a:tabLst>
                <a:tab pos="168275" algn="l"/>
              </a:tabLst>
            </a:pPr>
            <a:r>
              <a:rPr lang="en-US" sz="1400" i="1" dirty="0">
                <a:solidFill>
                  <a:schemeClr val="bg2">
                    <a:lumMod val="50000"/>
                  </a:schemeClr>
                </a:solidFill>
                <a:latin typeface="Candara" panose="020E0502030303020204" pitchFamily="34" charset="0"/>
              </a:rPr>
              <a:t>Visit https://eic.jlab.org/Interfaces/InterfaceMatrix.html for more details.</a:t>
            </a:r>
          </a:p>
        </p:txBody>
      </p:sp>
      <p:pic>
        <p:nvPicPr>
          <p:cNvPr id="9" name="Picture 8">
            <a:extLst>
              <a:ext uri="{FF2B5EF4-FFF2-40B4-BE49-F238E27FC236}">
                <a16:creationId xmlns:a16="http://schemas.microsoft.com/office/drawing/2014/main" id="{010FBCF7-EB9D-19E6-424A-287C516B85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2465" y="548816"/>
            <a:ext cx="6680093" cy="5782973"/>
          </a:xfrm>
          <a:prstGeom prst="rect">
            <a:avLst/>
          </a:prstGeom>
        </p:spPr>
      </p:pic>
    </p:spTree>
    <p:extLst>
      <p:ext uri="{BB962C8B-B14F-4D97-AF65-F5344CB8AC3E}">
        <p14:creationId xmlns:p14="http://schemas.microsoft.com/office/powerpoint/2010/main" val="32656056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Where Are We Going?</a:t>
            </a:r>
          </a:p>
        </p:txBody>
      </p:sp>
      <p:cxnSp>
        <p:nvCxnSpPr>
          <p:cNvPr id="5" name="Straight Connector 4">
            <a:extLst>
              <a:ext uri="{FF2B5EF4-FFF2-40B4-BE49-F238E27FC236}">
                <a16:creationId xmlns:a16="http://schemas.microsoft.com/office/drawing/2014/main" id="{3E8770C5-0286-5FA5-7417-62D53DBE866B}"/>
              </a:ext>
            </a:extLst>
          </p:cNvPr>
          <p:cNvCxnSpPr>
            <a:cxnSpLocks noChangeAspect="1"/>
          </p:cNvCxnSpPr>
          <p:nvPr/>
        </p:nvCxnSpPr>
        <p:spPr>
          <a:xfrm>
            <a:off x="232913" y="913442"/>
            <a:ext cx="11866885" cy="0"/>
          </a:xfrm>
          <a:prstGeom prst="line">
            <a:avLst/>
          </a:prstGeom>
          <a:noFill/>
          <a:ln w="15875" cap="flat" cmpd="sng" algn="ctr">
            <a:solidFill>
              <a:srgbClr val="000000"/>
            </a:solidFill>
            <a:prstDash val="solid"/>
          </a:ln>
          <a:effectLst/>
        </p:spPr>
      </p:cxnSp>
      <p:sp>
        <p:nvSpPr>
          <p:cNvPr id="6" name="Title 1">
            <a:extLst>
              <a:ext uri="{FF2B5EF4-FFF2-40B4-BE49-F238E27FC236}">
                <a16:creationId xmlns:a16="http://schemas.microsoft.com/office/drawing/2014/main" id="{9D6D35C7-7780-4D20-03F6-CAE2976AF3DC}"/>
              </a:ext>
            </a:extLst>
          </p:cNvPr>
          <p:cNvSpPr txBox="1">
            <a:spLocks noChangeAspect="1"/>
          </p:cNvSpPr>
          <p:nvPr/>
        </p:nvSpPr>
        <p:spPr>
          <a:xfrm>
            <a:off x="122465" y="383721"/>
            <a:ext cx="12162667"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What Is Next?  That’s Up To You!</a:t>
            </a:r>
          </a:p>
        </p:txBody>
      </p:sp>
      <p:sp>
        <p:nvSpPr>
          <p:cNvPr id="7" name="TextBox 6">
            <a:extLst>
              <a:ext uri="{FF2B5EF4-FFF2-40B4-BE49-F238E27FC236}">
                <a16:creationId xmlns:a16="http://schemas.microsoft.com/office/drawing/2014/main" id="{A68449BB-7298-0BF7-66FD-19ED3237C369}"/>
              </a:ext>
            </a:extLst>
          </p:cNvPr>
          <p:cNvSpPr txBox="1"/>
          <p:nvPr/>
        </p:nvSpPr>
        <p:spPr>
          <a:xfrm>
            <a:off x="6841068" y="977778"/>
            <a:ext cx="5258730" cy="3477875"/>
          </a:xfrm>
          <a:prstGeom prst="rect">
            <a:avLst/>
          </a:prstGeom>
          <a:noFill/>
        </p:spPr>
        <p:txBody>
          <a:bodyPr wrap="square" rtlCol="0">
            <a:spAutoFit/>
          </a:bodyPr>
          <a:lstStyle/>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The goal of the Systems Engineering Group is to create tools that improve communications and efficiency.</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We need to know…</a:t>
            </a:r>
          </a:p>
          <a:p>
            <a:pPr marL="457200" indent="-284163">
              <a:spcBef>
                <a:spcPts val="1800"/>
              </a:spcBef>
              <a:buFont typeface="+mj-lt"/>
              <a:buAutoNum type="arabicPeriod"/>
              <a:tabLst>
                <a:tab pos="457200" algn="l"/>
              </a:tabLst>
            </a:pPr>
            <a:r>
              <a:rPr lang="en-US" sz="1600" b="1" dirty="0">
                <a:solidFill>
                  <a:srgbClr val="958646"/>
                </a:solidFill>
                <a:latin typeface="Candara" panose="020E0502030303020204" pitchFamily="34" charset="0"/>
              </a:rPr>
              <a:t>How we can adapt the information that we’re collecting to make it most valuable to you?</a:t>
            </a:r>
          </a:p>
          <a:p>
            <a:pPr marL="457200" indent="-284163">
              <a:spcBef>
                <a:spcPts val="1800"/>
              </a:spcBef>
              <a:buFont typeface="+mj-lt"/>
              <a:buAutoNum type="arabicPeriod"/>
              <a:tabLst>
                <a:tab pos="457200" algn="l"/>
              </a:tabLst>
            </a:pPr>
            <a:r>
              <a:rPr lang="en-US" sz="1600" b="1" dirty="0">
                <a:solidFill>
                  <a:srgbClr val="958646"/>
                </a:solidFill>
                <a:latin typeface="Candara" panose="020E0502030303020204" pitchFamily="34" charset="0"/>
              </a:rPr>
              <a:t>What new (or improved) information do you need to produce better designs?</a:t>
            </a:r>
          </a:p>
          <a:p>
            <a:pPr marL="457200" indent="-284163">
              <a:spcBef>
                <a:spcPts val="1800"/>
              </a:spcBef>
              <a:buFont typeface="+mj-lt"/>
              <a:buAutoNum type="arabicPeriod"/>
              <a:tabLst>
                <a:tab pos="457200" algn="l"/>
              </a:tabLst>
            </a:pPr>
            <a:r>
              <a:rPr lang="en-US" sz="1600" b="1" dirty="0">
                <a:solidFill>
                  <a:srgbClr val="958646"/>
                </a:solidFill>
                <a:latin typeface="Candara" panose="020E0502030303020204" pitchFamily="34" charset="0"/>
              </a:rPr>
              <a:t>How can we package (and communicate) the designs and specifications that you’re producing to ensure that we generate a cohesive, functional system.</a:t>
            </a:r>
          </a:p>
        </p:txBody>
      </p:sp>
      <p:sp>
        <p:nvSpPr>
          <p:cNvPr id="11"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2"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12</a:t>
            </a:fld>
            <a:endParaRPr lang="en-US" b="1" dirty="0">
              <a:solidFill>
                <a:srgbClr val="6A7D93"/>
              </a:solidFill>
              <a:latin typeface="Candara" panose="020E0502030303020204" pitchFamily="34" charset="0"/>
            </a:endParaRPr>
          </a:p>
        </p:txBody>
      </p:sp>
      <p:cxnSp>
        <p:nvCxnSpPr>
          <p:cNvPr id="13" name="Straight Connector 12"/>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1870317E-AAAA-B8D0-53EC-1303D7FB35C8}"/>
              </a:ext>
            </a:extLst>
          </p:cNvPr>
          <p:cNvSpPr txBox="1">
            <a:spLocks/>
          </p:cNvSpPr>
          <p:nvPr/>
        </p:nvSpPr>
        <p:spPr>
          <a:xfrm>
            <a:off x="3657600" y="6400800"/>
            <a:ext cx="18288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81D3CC-1EA5-47FA-A1CC-C7419F014A45}" type="slidenum">
              <a:rPr lang="en-US" smtClean="0">
                <a:latin typeface="Franklin Gothic Book" panose="020F0502020204030204"/>
              </a:rPr>
              <a:pPr/>
              <a:t>12</a:t>
            </a:fld>
            <a:endParaRPr lang="en-US" dirty="0">
              <a:latin typeface="Franklin Gothic Book" panose="020F0502020204030204"/>
            </a:endParaRPr>
          </a:p>
        </p:txBody>
      </p:sp>
      <p:pic>
        <p:nvPicPr>
          <p:cNvPr id="10" name="Picture 9">
            <a:extLst>
              <a:ext uri="{FF2B5EF4-FFF2-40B4-BE49-F238E27FC236}">
                <a16:creationId xmlns:a16="http://schemas.microsoft.com/office/drawing/2014/main" id="{5615D0DB-442E-0F89-BB5A-9370A03C1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11" y="1069024"/>
            <a:ext cx="6121202" cy="5487133"/>
          </a:xfrm>
          <a:prstGeom prst="rect">
            <a:avLst/>
          </a:prstGeom>
        </p:spPr>
      </p:pic>
    </p:spTree>
    <p:extLst>
      <p:ext uri="{BB962C8B-B14F-4D97-AF65-F5344CB8AC3E}">
        <p14:creationId xmlns:p14="http://schemas.microsoft.com/office/powerpoint/2010/main" val="18303716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sz="1400" i="0" u="none" strike="noStrike" kern="0" cap="none" spc="0" normalizeH="0" baseline="0" noProof="0" dirty="0">
                <a:ln>
                  <a:noFill/>
                </a:ln>
                <a:solidFill>
                  <a:srgbClr val="6A7D93"/>
                </a:solidFill>
                <a:effectLst/>
                <a:uLnTx/>
                <a:uFillTx/>
                <a:latin typeface="Bookman Old Style" panose="020F0302020204030204"/>
              </a:rPr>
              <a:t>General Systems Engineering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 y="1513"/>
            <a:ext cx="6879346" cy="6854973"/>
          </a:xfrm>
          <a:prstGeom prst="rect">
            <a:avLst/>
          </a:prstGeom>
        </p:spPr>
      </p:pic>
      <p:sp>
        <p:nvSpPr>
          <p:cNvPr id="7" name="TextBox 6">
            <a:extLst>
              <a:ext uri="{FF2B5EF4-FFF2-40B4-BE49-F238E27FC236}">
                <a16:creationId xmlns:a16="http://schemas.microsoft.com/office/drawing/2014/main" id="{A68449BB-7298-0BF7-66FD-19ED3237C369}"/>
              </a:ext>
            </a:extLst>
          </p:cNvPr>
          <p:cNvSpPr txBox="1"/>
          <p:nvPr/>
        </p:nvSpPr>
        <p:spPr>
          <a:xfrm>
            <a:off x="6936396" y="977778"/>
            <a:ext cx="5163401" cy="6017032"/>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In general, Systems Engineering is a branch of General Systems Theory and it is made up of many, many disciplines.</a:t>
            </a:r>
          </a:p>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Systems Engineering provides the foundation for many of the approaches that we use today, including:</a:t>
            </a:r>
          </a:p>
          <a:p>
            <a:pPr marL="511175" indent="-342900">
              <a:spcBef>
                <a:spcPts val="600"/>
              </a:spcBef>
              <a:buFont typeface="Arial" panose="020B0604020202020204" pitchFamily="34" charset="0"/>
              <a:buChar char="•"/>
              <a:tabLst>
                <a:tab pos="168275" algn="l"/>
              </a:tabLst>
            </a:pPr>
            <a:r>
              <a:rPr lang="en-US" sz="1600" b="1" dirty="0">
                <a:solidFill>
                  <a:srgbClr val="958646"/>
                </a:solidFill>
                <a:latin typeface="Candara" panose="020E0502030303020204" pitchFamily="34" charset="0"/>
              </a:rPr>
              <a:t>Project Management,</a:t>
            </a:r>
          </a:p>
          <a:p>
            <a:pPr marL="511175" indent="-342900">
              <a:buFont typeface="Arial" panose="020B0604020202020204" pitchFamily="34" charset="0"/>
              <a:buChar char="•"/>
              <a:tabLst>
                <a:tab pos="168275" algn="l"/>
              </a:tabLst>
            </a:pPr>
            <a:r>
              <a:rPr lang="en-US" sz="1600" b="1" dirty="0">
                <a:solidFill>
                  <a:srgbClr val="958646"/>
                </a:solidFill>
                <a:latin typeface="Candara" panose="020E0502030303020204" pitchFamily="34" charset="0"/>
              </a:rPr>
              <a:t>Quality Engineering,</a:t>
            </a:r>
          </a:p>
          <a:p>
            <a:pPr marL="511175" indent="-342900">
              <a:buFont typeface="Arial" panose="020B0604020202020204" pitchFamily="34" charset="0"/>
              <a:buChar char="•"/>
              <a:tabLst>
                <a:tab pos="168275" algn="l"/>
              </a:tabLst>
            </a:pPr>
            <a:r>
              <a:rPr lang="en-US" sz="1600" b="1" dirty="0">
                <a:solidFill>
                  <a:srgbClr val="958646"/>
                </a:solidFill>
                <a:latin typeface="Candara" panose="020E0502030303020204" pitchFamily="34" charset="0"/>
              </a:rPr>
              <a:t>Risk Management,</a:t>
            </a:r>
          </a:p>
          <a:p>
            <a:pPr marL="511175" indent="-342900">
              <a:buFont typeface="Arial" panose="020B0604020202020204" pitchFamily="34" charset="0"/>
              <a:buChar char="•"/>
              <a:tabLst>
                <a:tab pos="168275" algn="l"/>
              </a:tabLst>
            </a:pPr>
            <a:r>
              <a:rPr lang="en-US" sz="1600" b="1" dirty="0">
                <a:solidFill>
                  <a:srgbClr val="958646"/>
                </a:solidFill>
                <a:latin typeface="Candara" panose="020E0502030303020204" pitchFamily="34" charset="0"/>
              </a:rPr>
              <a:t>Process Engineering,</a:t>
            </a:r>
          </a:p>
          <a:p>
            <a:pPr marL="511175" indent="-342900">
              <a:buFont typeface="Arial" panose="020B0604020202020204" pitchFamily="34" charset="0"/>
              <a:buChar char="•"/>
              <a:tabLst>
                <a:tab pos="168275" algn="l"/>
              </a:tabLst>
            </a:pPr>
            <a:r>
              <a:rPr lang="en-US" sz="1600" b="1" dirty="0">
                <a:solidFill>
                  <a:srgbClr val="958646"/>
                </a:solidFill>
                <a:latin typeface="Candara" panose="020E0502030303020204" pitchFamily="34" charset="0"/>
              </a:rPr>
              <a:t>Change Management, etc.</a:t>
            </a:r>
          </a:p>
          <a:p>
            <a:pPr marL="169863" indent="-169863">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At this stage in the EIC project, our most important considerations will be:</a:t>
            </a:r>
          </a:p>
          <a:p>
            <a:pPr marL="511175" indent="-342900">
              <a:spcBef>
                <a:spcPts val="600"/>
              </a:spcBef>
              <a:buFont typeface="+mj-lt"/>
              <a:buAutoNum type="arabicPeriod"/>
              <a:tabLst>
                <a:tab pos="168275" algn="l"/>
              </a:tabLst>
            </a:pPr>
            <a:r>
              <a:rPr lang="en-US" sz="1600" b="1" dirty="0">
                <a:solidFill>
                  <a:srgbClr val="958646"/>
                </a:solidFill>
                <a:latin typeface="Candara" panose="020E0502030303020204" pitchFamily="34" charset="0"/>
              </a:rPr>
              <a:t>Scope Definition</a:t>
            </a:r>
          </a:p>
          <a:p>
            <a:pPr marL="511175">
              <a:tabLst>
                <a:tab pos="515938" algn="l"/>
              </a:tabLst>
            </a:pPr>
            <a:r>
              <a:rPr lang="en-US" sz="1400" b="1" dirty="0">
                <a:latin typeface="Candara" panose="020E0502030303020204" pitchFamily="34" charset="0"/>
              </a:rPr>
              <a:t>Defining what our system is, what it will do, and what will be part of it.</a:t>
            </a:r>
          </a:p>
          <a:p>
            <a:pPr marL="511175" indent="-342900">
              <a:spcBef>
                <a:spcPts val="600"/>
              </a:spcBef>
              <a:buFont typeface="+mj-lt"/>
              <a:buAutoNum type="arabicPeriod" startAt="2"/>
              <a:tabLst>
                <a:tab pos="168275" algn="l"/>
              </a:tabLst>
            </a:pPr>
            <a:r>
              <a:rPr lang="en-US" sz="1600" b="1" dirty="0">
                <a:solidFill>
                  <a:srgbClr val="958646"/>
                </a:solidFill>
                <a:latin typeface="Candara" panose="020E0502030303020204" pitchFamily="34" charset="0"/>
              </a:rPr>
              <a:t>Requirements Definition</a:t>
            </a:r>
          </a:p>
          <a:p>
            <a:pPr marL="515938">
              <a:tabLst>
                <a:tab pos="515938" algn="l"/>
              </a:tabLst>
            </a:pPr>
            <a:r>
              <a:rPr lang="en-US" sz="1400" b="1" dirty="0">
                <a:latin typeface="Candara" panose="020E0502030303020204" pitchFamily="34" charset="0"/>
              </a:rPr>
              <a:t>Defining the general, function and performance requirements for our system and sub-systems.</a:t>
            </a:r>
          </a:p>
          <a:p>
            <a:pPr marL="511175" indent="-342900">
              <a:spcBef>
                <a:spcPts val="600"/>
              </a:spcBef>
              <a:buFont typeface="+mj-lt"/>
              <a:buAutoNum type="arabicPeriod" startAt="3"/>
              <a:tabLst>
                <a:tab pos="168275" algn="l"/>
              </a:tabLst>
            </a:pPr>
            <a:r>
              <a:rPr lang="en-US" sz="1600" b="1" dirty="0">
                <a:solidFill>
                  <a:srgbClr val="958646"/>
                </a:solidFill>
                <a:latin typeface="Candara" panose="020E0502030303020204" pitchFamily="34" charset="0"/>
              </a:rPr>
              <a:t>Interface Development</a:t>
            </a:r>
          </a:p>
          <a:p>
            <a:pPr marL="515938">
              <a:tabLst>
                <a:tab pos="515938" algn="l"/>
              </a:tabLst>
            </a:pPr>
            <a:r>
              <a:rPr lang="en-US" sz="1400" b="1" dirty="0">
                <a:latin typeface="Candara" panose="020E0502030303020204" pitchFamily="34" charset="0"/>
              </a:rPr>
              <a:t>Specifying how our systems will interconnect with one another and the external environment.</a:t>
            </a:r>
            <a:endParaRPr lang="en-US" sz="1400" b="1" dirty="0">
              <a:solidFill>
                <a:srgbClr val="000000"/>
              </a:solidFill>
              <a:latin typeface="Candara" panose="020E0502030303020204" pitchFamily="34" charset="0"/>
            </a:endParaRPr>
          </a:p>
          <a:p>
            <a:pPr marL="168275">
              <a:spcBef>
                <a:spcPts val="600"/>
              </a:spcBef>
              <a:tabLst>
                <a:tab pos="168275" algn="l"/>
              </a:tabLst>
            </a:pPr>
            <a:endParaRPr lang="en-US" sz="1600" b="1" dirty="0">
              <a:solidFill>
                <a:srgbClr val="958646"/>
              </a:solidFill>
              <a:latin typeface="Candara" panose="020E0502030303020204" pitchFamily="34" charset="0"/>
            </a:endParaRP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9" name="Title 1">
            <a:extLst>
              <a:ext uri="{FF2B5EF4-FFF2-40B4-BE49-F238E27FC236}">
                <a16:creationId xmlns:a16="http://schemas.microsoft.com/office/drawing/2014/main" id="{9D6D35C7-7780-4D20-03F6-CAE2976AF3DC}"/>
              </a:ext>
            </a:extLst>
          </p:cNvPr>
          <p:cNvSpPr txBox="1">
            <a:spLocks noChangeAspect="1"/>
          </p:cNvSpPr>
          <p:nvPr/>
        </p:nvSpPr>
        <p:spPr>
          <a:xfrm>
            <a:off x="6996793" y="383721"/>
            <a:ext cx="5103004"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Systems Engineering</a:t>
            </a:r>
          </a:p>
        </p:txBody>
      </p:sp>
      <p:sp>
        <p:nvSpPr>
          <p:cNvPr id="10"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1"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2</a:t>
            </a:fld>
            <a:endParaRPr lang="en-US" b="1" dirty="0">
              <a:solidFill>
                <a:srgbClr val="6A7D93"/>
              </a:solidFill>
              <a:latin typeface="Candara" panose="020E0502030303020204" pitchFamily="34" charset="0"/>
            </a:endParaRPr>
          </a:p>
        </p:txBody>
      </p:sp>
      <p:cxnSp>
        <p:nvCxnSpPr>
          <p:cNvPr id="12" name="Straight Connector 11"/>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50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rgbClr val="9BA8B7">
                    <a:lumMod val="75000"/>
                  </a:srgbClr>
                </a:solidFill>
                <a:latin typeface="Bookman Old Style" panose="020F0302020204030204"/>
              </a:rPr>
              <a:t>General Systems Engineering</a:t>
            </a:r>
            <a:endPar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 y="0"/>
            <a:ext cx="6879347" cy="6857999"/>
          </a:xfrm>
          <a:prstGeom prst="rect">
            <a:avLst/>
          </a:prstGeom>
        </p:spPr>
      </p:pic>
      <p:sp>
        <p:nvSpPr>
          <p:cNvPr id="5" name="TextBox 4">
            <a:extLst>
              <a:ext uri="{FF2B5EF4-FFF2-40B4-BE49-F238E27FC236}">
                <a16:creationId xmlns:a16="http://schemas.microsoft.com/office/drawing/2014/main" id="{A68449BB-7298-0BF7-66FD-19ED3237C369}"/>
              </a:ext>
            </a:extLst>
          </p:cNvPr>
          <p:cNvSpPr txBox="1"/>
          <p:nvPr/>
        </p:nvSpPr>
        <p:spPr>
          <a:xfrm>
            <a:off x="6936396" y="977778"/>
            <a:ext cx="5163401" cy="5647700"/>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In Systems Engineering terms, scope definition is framing your system to determine the boundary between what is part of the system… and what is not.</a:t>
            </a:r>
          </a:p>
          <a:p>
            <a:pPr marL="169863" indent="-169863">
              <a:spcBef>
                <a:spcPts val="1200"/>
              </a:spcBef>
              <a:buFont typeface="Arial" panose="020B0604020202020204" pitchFamily="34" charset="0"/>
              <a:buChar char="•"/>
              <a:tabLst>
                <a:tab pos="168275" algn="l"/>
              </a:tabLst>
            </a:pPr>
            <a:r>
              <a:rPr lang="en-US" sz="1600" b="1" dirty="0">
                <a:solidFill>
                  <a:srgbClr val="958646"/>
                </a:solidFill>
                <a:latin typeface="Candara" panose="020E0502030303020204" pitchFamily="34" charset="0"/>
              </a:rPr>
              <a:t>The Environment</a:t>
            </a:r>
          </a:p>
          <a:p>
            <a:pPr marL="169863">
              <a:spcBef>
                <a:spcPts val="600"/>
              </a:spcBef>
              <a:tabLst>
                <a:tab pos="168275" algn="l"/>
              </a:tabLst>
            </a:pPr>
            <a:r>
              <a:rPr lang="en-US" sz="1400" b="1" dirty="0">
                <a:latin typeface="Candara" panose="020E0502030303020204" pitchFamily="34" charset="0"/>
              </a:rPr>
              <a:t>Everything outside of your system’s boundary is in the environment.  You cannot necessarily control the environment, but you must accommodate it and coordinate with it to share resources.</a:t>
            </a:r>
          </a:p>
          <a:p>
            <a:pPr marL="169863" indent="-169863">
              <a:spcBef>
                <a:spcPts val="1200"/>
              </a:spcBef>
              <a:buFont typeface="Arial" panose="020B0604020202020204" pitchFamily="34" charset="0"/>
              <a:buChar char="•"/>
              <a:tabLst>
                <a:tab pos="168275" algn="l"/>
              </a:tabLst>
            </a:pPr>
            <a:r>
              <a:rPr lang="en-US" sz="1600" b="1" dirty="0">
                <a:solidFill>
                  <a:srgbClr val="958646"/>
                </a:solidFill>
                <a:latin typeface="Candara" panose="020E0502030303020204" pitchFamily="34" charset="0"/>
              </a:rPr>
              <a:t>The System</a:t>
            </a:r>
          </a:p>
          <a:p>
            <a:pPr marL="169863">
              <a:spcBef>
                <a:spcPts val="600"/>
              </a:spcBef>
              <a:tabLst>
                <a:tab pos="168275" algn="l"/>
              </a:tabLst>
            </a:pPr>
            <a:r>
              <a:rPr lang="en-US" sz="1400" b="1" dirty="0">
                <a:latin typeface="Candara" panose="020E0502030303020204" pitchFamily="34" charset="0"/>
              </a:rPr>
              <a:t>Everything inside your system’s boundary is part of your system – a collection of related entities that work together to achieve a function or purpose.</a:t>
            </a:r>
          </a:p>
          <a:p>
            <a:pPr marL="169863" indent="-169863">
              <a:spcBef>
                <a:spcPts val="1200"/>
              </a:spcBef>
              <a:buFont typeface="Arial" panose="020B0604020202020204" pitchFamily="34" charset="0"/>
              <a:buChar char="•"/>
              <a:tabLst>
                <a:tab pos="168275" algn="l"/>
              </a:tabLst>
            </a:pPr>
            <a:r>
              <a:rPr lang="en-US" sz="1600" b="1" dirty="0">
                <a:solidFill>
                  <a:srgbClr val="958646"/>
                </a:solidFill>
                <a:latin typeface="Candara" panose="020E0502030303020204" pitchFamily="34" charset="0"/>
              </a:rPr>
              <a:t>Systems Are Recursive</a:t>
            </a:r>
          </a:p>
          <a:p>
            <a:pPr marL="168275">
              <a:spcBef>
                <a:spcPts val="600"/>
              </a:spcBef>
              <a:tabLst>
                <a:tab pos="168275" algn="l"/>
              </a:tabLst>
            </a:pPr>
            <a:r>
              <a:rPr lang="en-US" sz="1400" b="1" dirty="0">
                <a:latin typeface="Candara" panose="020E0502030303020204" pitchFamily="34" charset="0"/>
              </a:rPr>
              <a:t>The complete Electron Ion Collider can be considered a single large system that consists of the detector, the electron storage ring, and other sub-systems.</a:t>
            </a:r>
          </a:p>
          <a:p>
            <a:pPr marL="168275">
              <a:spcBef>
                <a:spcPts val="600"/>
              </a:spcBef>
              <a:tabLst>
                <a:tab pos="168275" algn="l"/>
              </a:tabLst>
            </a:pPr>
            <a:r>
              <a:rPr lang="en-US" sz="1400" b="1" dirty="0">
                <a:latin typeface="Candara" panose="020E0502030303020204" pitchFamily="34" charset="0"/>
              </a:rPr>
              <a:t>Likewise, the detector can be considered a single system consisting of hadron calorimeters, electron calorimeters, trackers, and particle identifiers.</a:t>
            </a:r>
          </a:p>
          <a:p>
            <a:pPr marL="168275">
              <a:spcBef>
                <a:spcPts val="600"/>
              </a:spcBef>
              <a:tabLst>
                <a:tab pos="168275" algn="l"/>
              </a:tabLst>
            </a:pPr>
            <a:r>
              <a:rPr lang="en-US" sz="1400" b="1" dirty="0">
                <a:latin typeface="Candara" panose="020E0502030303020204" pitchFamily="34" charset="0"/>
              </a:rPr>
              <a:t>The way you bound your system depends on the problem you’re trying to solve.</a:t>
            </a:r>
          </a:p>
        </p:txBody>
      </p:sp>
      <p:cxnSp>
        <p:nvCxnSpPr>
          <p:cNvPr id="6" name="Straight Connector 5">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6996793" y="383721"/>
            <a:ext cx="5103004"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Scope Definition</a:t>
            </a:r>
          </a:p>
        </p:txBody>
      </p:sp>
      <p:sp>
        <p:nvSpPr>
          <p:cNvPr id="11"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2"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3</a:t>
            </a:fld>
            <a:endParaRPr lang="en-US" b="1" dirty="0">
              <a:solidFill>
                <a:srgbClr val="6A7D93"/>
              </a:solidFill>
              <a:latin typeface="Candara" panose="020E0502030303020204" pitchFamily="34" charset="0"/>
            </a:endParaRPr>
          </a:p>
        </p:txBody>
      </p:sp>
      <p:cxnSp>
        <p:nvCxnSpPr>
          <p:cNvPr id="13" name="Straight Connector 12"/>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3021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Requirements Development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 y="0"/>
            <a:ext cx="6879346" cy="6857999"/>
          </a:xfrm>
          <a:prstGeom prst="rect">
            <a:avLst/>
          </a:prstGeom>
        </p:spPr>
      </p:pic>
      <p:sp>
        <p:nvSpPr>
          <p:cNvPr id="5" name="TextBox 4">
            <a:extLst>
              <a:ext uri="{FF2B5EF4-FFF2-40B4-BE49-F238E27FC236}">
                <a16:creationId xmlns:a16="http://schemas.microsoft.com/office/drawing/2014/main" id="{A68449BB-7298-0BF7-66FD-19ED3237C369}"/>
              </a:ext>
            </a:extLst>
          </p:cNvPr>
          <p:cNvSpPr txBox="1"/>
          <p:nvPr/>
        </p:nvSpPr>
        <p:spPr>
          <a:xfrm>
            <a:off x="6936396" y="977778"/>
            <a:ext cx="5163401" cy="4755148"/>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As part of our requirements gathering process, a hierarchy of requirement categories has been established.</a:t>
            </a:r>
          </a:p>
          <a:p>
            <a:pPr marL="401638" lvl="1" indent="-228600">
              <a:spcBef>
                <a:spcPts val="600"/>
              </a:spcBef>
              <a:buFont typeface="+mj-lt"/>
              <a:buAutoNum type="arabicPeriod"/>
              <a:tabLst>
                <a:tab pos="401638" algn="l"/>
                <a:tab pos="5834063" algn="r"/>
              </a:tabLst>
            </a:pPr>
            <a:r>
              <a:rPr lang="en-US" sz="1600" b="1" dirty="0">
                <a:solidFill>
                  <a:srgbClr val="E8E3CE">
                    <a:lumMod val="50000"/>
                  </a:srgbClr>
                </a:solidFill>
                <a:latin typeface="Candara" panose="020E0502030303020204" pitchFamily="34" charset="0"/>
              </a:rPr>
              <a:t>General R</a:t>
            </a:r>
            <a:r>
              <a:rPr lang="en-US" sz="1600" b="1" dirty="0">
                <a:solidFill>
                  <a:srgbClr val="958646"/>
                </a:solidFill>
                <a:latin typeface="Candara" panose="020E0502030303020204" pitchFamily="34" charset="0"/>
              </a:rPr>
              <a:t>equi</a:t>
            </a:r>
            <a:r>
              <a:rPr lang="en-US" sz="1600" b="1" dirty="0">
                <a:solidFill>
                  <a:srgbClr val="E8E3CE">
                    <a:lumMod val="50000"/>
                  </a:srgbClr>
                </a:solidFill>
                <a:latin typeface="Candara" panose="020E0502030303020204" pitchFamily="34" charset="0"/>
              </a:rPr>
              <a:t>rements	</a:t>
            </a:r>
            <a:r>
              <a:rPr lang="en-US" sz="1400" i="1" dirty="0">
                <a:solidFill>
                  <a:srgbClr val="000000">
                    <a:lumMod val="50000"/>
                    <a:lumOff val="50000"/>
                  </a:srgbClr>
                </a:solidFill>
                <a:latin typeface="Candara" panose="020E0502030303020204" pitchFamily="34" charset="0"/>
              </a:rPr>
              <a:t>What is it?</a:t>
            </a:r>
          </a:p>
          <a:p>
            <a:pPr marL="401638" lvl="2">
              <a:tabLst>
                <a:tab pos="168275" algn="l"/>
              </a:tabLst>
            </a:pPr>
            <a:r>
              <a:rPr lang="en-US" sz="1600" b="1" dirty="0">
                <a:solidFill>
                  <a:srgbClr val="000000"/>
                </a:solidFill>
                <a:latin typeface="Candara" panose="020E0502030303020204" pitchFamily="34" charset="0"/>
              </a:rPr>
              <a:t>These are the highest level requirements that define the function or purpose of the sub-system with respect to the overall system.</a:t>
            </a:r>
          </a:p>
          <a:p>
            <a:pPr marL="401638" lvl="1" indent="-228600">
              <a:spcBef>
                <a:spcPts val="600"/>
              </a:spcBef>
              <a:buFont typeface="+mj-lt"/>
              <a:buAutoNum type="arabicPeriod"/>
              <a:tabLst>
                <a:tab pos="401638" algn="l"/>
                <a:tab pos="5834063" algn="r"/>
              </a:tabLst>
            </a:pPr>
            <a:r>
              <a:rPr lang="en-US" sz="1600" b="1" dirty="0">
                <a:solidFill>
                  <a:srgbClr val="E8E3CE">
                    <a:lumMod val="50000"/>
                  </a:srgbClr>
                </a:solidFill>
                <a:latin typeface="Candara" panose="020E0502030303020204" pitchFamily="34" charset="0"/>
              </a:rPr>
              <a:t>Functional Requirements	</a:t>
            </a:r>
            <a:r>
              <a:rPr lang="en-US" sz="1400" i="1" dirty="0">
                <a:solidFill>
                  <a:srgbClr val="000000">
                    <a:lumMod val="50000"/>
                    <a:lumOff val="50000"/>
                  </a:srgbClr>
                </a:solidFill>
                <a:latin typeface="Candara" panose="020E0502030303020204" pitchFamily="34" charset="0"/>
              </a:rPr>
              <a:t>What does it do?</a:t>
            </a:r>
          </a:p>
          <a:p>
            <a:pPr marL="401638" lvl="2">
              <a:tabLst>
                <a:tab pos="168275" algn="l"/>
              </a:tabLst>
            </a:pPr>
            <a:r>
              <a:rPr lang="en-US" sz="1600" b="1" dirty="0">
                <a:solidFill>
                  <a:srgbClr val="000000"/>
                </a:solidFill>
                <a:latin typeface="Candara" panose="020E0502030303020204" pitchFamily="34" charset="0"/>
              </a:rPr>
              <a:t>These requirements identify the features and capabilities that the sub-system must have in order to satisfy its general requirements AND </a:t>
            </a:r>
            <a:r>
              <a:rPr lang="en-US" sz="1600" b="1" i="1" dirty="0">
                <a:solidFill>
                  <a:srgbClr val="000000"/>
                </a:solidFill>
                <a:latin typeface="Candara" panose="020E0502030303020204" pitchFamily="34" charset="0"/>
              </a:rPr>
              <a:t>what features it requires from other systems.</a:t>
            </a:r>
          </a:p>
          <a:p>
            <a:pPr marL="401638" lvl="1" indent="-228600">
              <a:spcBef>
                <a:spcPts val="600"/>
              </a:spcBef>
              <a:buFont typeface="+mj-lt"/>
              <a:buAutoNum type="arabicPeriod"/>
              <a:tabLst>
                <a:tab pos="401638" algn="l"/>
                <a:tab pos="5834063" algn="r"/>
              </a:tabLst>
            </a:pPr>
            <a:r>
              <a:rPr lang="en-US" sz="1600" b="1" dirty="0">
                <a:solidFill>
                  <a:srgbClr val="E8E3CE">
                    <a:lumMod val="50000"/>
                  </a:srgbClr>
                </a:solidFill>
                <a:latin typeface="Candara" panose="020E0502030303020204" pitchFamily="34" charset="0"/>
              </a:rPr>
              <a:t>Performance Requirements	</a:t>
            </a:r>
            <a:r>
              <a:rPr lang="en-US" sz="1400" i="1" dirty="0">
                <a:solidFill>
                  <a:srgbClr val="000000">
                    <a:lumMod val="50000"/>
                    <a:lumOff val="50000"/>
                  </a:srgbClr>
                </a:solidFill>
                <a:latin typeface="Candara" panose="020E0502030303020204" pitchFamily="34" charset="0"/>
              </a:rPr>
              <a:t>How well does it do it?</a:t>
            </a:r>
            <a:endParaRPr lang="en-US" sz="1600" i="1" dirty="0">
              <a:solidFill>
                <a:srgbClr val="000000">
                  <a:lumMod val="50000"/>
                  <a:lumOff val="50000"/>
                </a:srgbClr>
              </a:solidFill>
              <a:latin typeface="Candara" panose="020E0502030303020204" pitchFamily="34" charset="0"/>
            </a:endParaRPr>
          </a:p>
          <a:p>
            <a:pPr marL="401638" lvl="2">
              <a:tabLst>
                <a:tab pos="168275" algn="l"/>
              </a:tabLst>
            </a:pPr>
            <a:r>
              <a:rPr lang="en-US" sz="1600" b="1" dirty="0">
                <a:solidFill>
                  <a:srgbClr val="000000"/>
                </a:solidFill>
                <a:latin typeface="Candara" panose="020E0502030303020204" pitchFamily="34" charset="0"/>
              </a:rPr>
              <a:t>These requirements quantify the performance levels that must be met by the sub-system AND </a:t>
            </a:r>
            <a:r>
              <a:rPr lang="en-US" sz="1600" b="1" i="1" dirty="0">
                <a:solidFill>
                  <a:srgbClr val="000000"/>
                </a:solidFill>
                <a:latin typeface="Candara" panose="020E0502030303020204" pitchFamily="34" charset="0"/>
              </a:rPr>
              <a:t>from the systems that support it</a:t>
            </a:r>
            <a:r>
              <a:rPr lang="en-US" sz="1600" b="1" dirty="0">
                <a:solidFill>
                  <a:srgbClr val="000000"/>
                </a:solidFill>
                <a:latin typeface="Candara" panose="020E0502030303020204" pitchFamily="34" charset="0"/>
              </a:rPr>
              <a:t>.  These requirements provide the </a:t>
            </a:r>
            <a:r>
              <a:rPr lang="en-US" sz="1600" b="1" i="1" u="sng" dirty="0">
                <a:solidFill>
                  <a:srgbClr val="000000"/>
                </a:solidFill>
                <a:latin typeface="Candara" panose="020E0502030303020204" pitchFamily="34" charset="0"/>
              </a:rPr>
              <a:t>minimal critical specification</a:t>
            </a:r>
            <a:r>
              <a:rPr lang="en-US" sz="1600" b="1" i="1" u="sng" baseline="30000" dirty="0">
                <a:solidFill>
                  <a:srgbClr val="000000"/>
                </a:solidFill>
                <a:latin typeface="Candara" panose="020E0502030303020204" pitchFamily="34" charset="0"/>
              </a:rPr>
              <a:t>1</a:t>
            </a:r>
            <a:r>
              <a:rPr lang="en-US" sz="1600" b="1" i="1" dirty="0">
                <a:solidFill>
                  <a:srgbClr val="000000"/>
                </a:solidFill>
                <a:latin typeface="Candara" panose="020E0502030303020204" pitchFamily="34" charset="0"/>
              </a:rPr>
              <a:t> </a:t>
            </a:r>
            <a:r>
              <a:rPr lang="en-US" sz="1600" b="1" dirty="0">
                <a:solidFill>
                  <a:srgbClr val="000000"/>
                </a:solidFill>
                <a:latin typeface="Candara" panose="020E0502030303020204" pitchFamily="34" charset="0"/>
              </a:rPr>
              <a:t>that the engineering staff will use to design the system.</a:t>
            </a:r>
            <a:endParaRPr lang="en-US" sz="1600" b="1" i="1" dirty="0">
              <a:solidFill>
                <a:srgbClr val="000000"/>
              </a:solidFill>
              <a:latin typeface="Candara" panose="020E0502030303020204" pitchFamily="34" charset="0"/>
            </a:endParaRPr>
          </a:p>
        </p:txBody>
      </p:sp>
      <p:cxnSp>
        <p:nvCxnSpPr>
          <p:cNvPr id="6" name="Straight Connector 5">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7" name="TextBox 6">
            <a:extLst>
              <a:ext uri="{FF2B5EF4-FFF2-40B4-BE49-F238E27FC236}">
                <a16:creationId xmlns:a16="http://schemas.microsoft.com/office/drawing/2014/main" id="{EEE59853-10E0-13A9-80B4-42E3061FC8BB}"/>
              </a:ext>
            </a:extLst>
          </p:cNvPr>
          <p:cNvSpPr txBox="1"/>
          <p:nvPr/>
        </p:nvSpPr>
        <p:spPr>
          <a:xfrm>
            <a:off x="8036335" y="6188484"/>
            <a:ext cx="4063462" cy="600164"/>
          </a:xfrm>
          <a:prstGeom prst="rect">
            <a:avLst/>
          </a:prstGeom>
          <a:noFill/>
        </p:spPr>
        <p:txBody>
          <a:bodyPr wrap="square" rtlCol="0">
            <a:spAutoFit/>
          </a:bodyPr>
          <a:lstStyle/>
          <a:p>
            <a:pPr algn="r">
              <a:tabLst>
                <a:tab pos="168275" algn="l"/>
              </a:tabLst>
            </a:pPr>
            <a:r>
              <a:rPr lang="en-US" sz="1100" baseline="30000" dirty="0">
                <a:solidFill>
                  <a:srgbClr val="000000"/>
                </a:solidFill>
                <a:latin typeface="Candara" panose="020E0502030303020204" pitchFamily="34" charset="0"/>
              </a:rPr>
              <a:t>1</a:t>
            </a:r>
            <a:r>
              <a:rPr lang="en-US" sz="1100" dirty="0">
                <a:solidFill>
                  <a:srgbClr val="000000"/>
                </a:solidFill>
                <a:latin typeface="Candara" panose="020E0502030303020204" pitchFamily="34" charset="0"/>
              </a:rPr>
              <a:t> The minimum set of core requirements with which an operable unit can produce a satisfactory result without external control of its internal functions. (</a:t>
            </a:r>
            <a:r>
              <a:rPr lang="en-US" sz="1100" dirty="0" err="1">
                <a:solidFill>
                  <a:srgbClr val="000000"/>
                </a:solidFill>
                <a:latin typeface="Candara" panose="020E0502030303020204" pitchFamily="34" charset="0"/>
              </a:rPr>
              <a:t>Herbst</a:t>
            </a:r>
            <a:r>
              <a:rPr lang="en-US" sz="1100" dirty="0">
                <a:solidFill>
                  <a:srgbClr val="000000"/>
                </a:solidFill>
                <a:latin typeface="Candara" panose="020E0502030303020204" pitchFamily="34" charset="0"/>
              </a:rPr>
              <a:t>, Socio-Technical Design, 1974)</a:t>
            </a:r>
          </a:p>
        </p:txBody>
      </p:sp>
      <p:sp>
        <p:nvSpPr>
          <p:cNvPr id="10" name="Title 1">
            <a:extLst>
              <a:ext uri="{FF2B5EF4-FFF2-40B4-BE49-F238E27FC236}">
                <a16:creationId xmlns:a16="http://schemas.microsoft.com/office/drawing/2014/main" id="{9D6D35C7-7780-4D20-03F6-CAE2976AF3DC}"/>
              </a:ext>
            </a:extLst>
          </p:cNvPr>
          <p:cNvSpPr txBox="1">
            <a:spLocks noChangeAspect="1"/>
          </p:cNvSpPr>
          <p:nvPr/>
        </p:nvSpPr>
        <p:spPr>
          <a:xfrm>
            <a:off x="6996793" y="383721"/>
            <a:ext cx="5103004"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Requirements Definition</a:t>
            </a:r>
          </a:p>
        </p:txBody>
      </p:sp>
      <p:sp>
        <p:nvSpPr>
          <p:cNvPr id="14"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5"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4</a:t>
            </a:fld>
            <a:endParaRPr lang="en-US" b="1" dirty="0">
              <a:solidFill>
                <a:srgbClr val="6A7D93"/>
              </a:solidFill>
              <a:latin typeface="Candara" panose="020E0502030303020204" pitchFamily="34" charset="0"/>
            </a:endParaRPr>
          </a:p>
        </p:txBody>
      </p:sp>
      <p:cxnSp>
        <p:nvCxnSpPr>
          <p:cNvPr id="16" name="Straight Connector 15"/>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28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Requirements Development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 y="1513"/>
            <a:ext cx="6879346" cy="6854972"/>
          </a:xfrm>
          <a:prstGeom prst="rect">
            <a:avLst/>
          </a:prstGeom>
        </p:spPr>
      </p:pic>
      <p:sp>
        <p:nvSpPr>
          <p:cNvPr id="7" name="TextBox 6">
            <a:extLst>
              <a:ext uri="{FF2B5EF4-FFF2-40B4-BE49-F238E27FC236}">
                <a16:creationId xmlns:a16="http://schemas.microsoft.com/office/drawing/2014/main" id="{A68449BB-7298-0BF7-66FD-19ED3237C369}"/>
              </a:ext>
            </a:extLst>
          </p:cNvPr>
          <p:cNvSpPr txBox="1"/>
          <p:nvPr/>
        </p:nvSpPr>
        <p:spPr>
          <a:xfrm>
            <a:off x="6936396" y="977778"/>
            <a:ext cx="5163401" cy="4478149"/>
          </a:xfrm>
          <a:prstGeom prst="rect">
            <a:avLst/>
          </a:prstGeom>
          <a:noFill/>
        </p:spPr>
        <p:txBody>
          <a:bodyPr wrap="square" rtlCol="0">
            <a:spAutoFit/>
          </a:bodyPr>
          <a:lstStyle/>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All requirements exist within a hierarchy and should have traceability from top to bottom; i.e. no orphaned requirements.</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Requirements become more specific as they proceed from General to Performance, </a:t>
            </a:r>
            <a:r>
              <a:rPr lang="en-US" sz="1600" b="1" u="sng" dirty="0">
                <a:solidFill>
                  <a:srgbClr val="000000"/>
                </a:solidFill>
                <a:latin typeface="Candara" panose="020E0502030303020204" pitchFamily="34" charset="0"/>
              </a:rPr>
              <a:t>but they should not include specifications, implementation details or design decisions that are in the domain of the system implementers.</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The requirements should be concise, and definitions should be limited to a single concept.</a:t>
            </a:r>
          </a:p>
          <a:p>
            <a:pPr marL="168275" indent="-168275">
              <a:spcBef>
                <a:spcPts val="18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The complete set of requirements should identify all of the conditions that must be met for the system to operate… and as long as the implementers satisfy all of those conditions, regardless of their approach, the final system should work.</a:t>
            </a:r>
          </a:p>
        </p:txBody>
      </p:sp>
      <p:cxnSp>
        <p:nvCxnSpPr>
          <p:cNvPr id="8" name="Straight Connector 7">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9" name="Title 1">
            <a:extLst>
              <a:ext uri="{FF2B5EF4-FFF2-40B4-BE49-F238E27FC236}">
                <a16:creationId xmlns:a16="http://schemas.microsoft.com/office/drawing/2014/main" id="{9D6D35C7-7780-4D20-03F6-CAE2976AF3DC}"/>
              </a:ext>
            </a:extLst>
          </p:cNvPr>
          <p:cNvSpPr txBox="1">
            <a:spLocks noChangeAspect="1"/>
          </p:cNvSpPr>
          <p:nvPr/>
        </p:nvSpPr>
        <p:spPr>
          <a:xfrm>
            <a:off x="6996793" y="383721"/>
            <a:ext cx="5103004"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Requirements Hierarchy</a:t>
            </a:r>
          </a:p>
        </p:txBody>
      </p:sp>
      <p:sp>
        <p:nvSpPr>
          <p:cNvPr id="13"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4"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5</a:t>
            </a:fld>
            <a:endParaRPr lang="en-US" b="1" dirty="0">
              <a:solidFill>
                <a:srgbClr val="6A7D93"/>
              </a:solidFill>
              <a:latin typeface="Candara" panose="020E0502030303020204" pitchFamily="34" charset="0"/>
            </a:endParaRPr>
          </a:p>
        </p:txBody>
      </p:sp>
      <p:cxnSp>
        <p:nvCxnSpPr>
          <p:cNvPr id="15" name="Straight Connector 14"/>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869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Systems Integration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 y="0"/>
            <a:ext cx="6879346" cy="6857998"/>
          </a:xfrm>
          <a:prstGeom prst="rect">
            <a:avLst/>
          </a:prstGeom>
        </p:spPr>
      </p:pic>
      <p:cxnSp>
        <p:nvCxnSpPr>
          <p:cNvPr id="6" name="Straight Connector 5">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6996793" y="383721"/>
            <a:ext cx="5103004"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Systems Integration</a:t>
            </a:r>
          </a:p>
        </p:txBody>
      </p:sp>
      <p:sp>
        <p:nvSpPr>
          <p:cNvPr id="9" name="TextBox 8">
            <a:extLst>
              <a:ext uri="{FF2B5EF4-FFF2-40B4-BE49-F238E27FC236}">
                <a16:creationId xmlns:a16="http://schemas.microsoft.com/office/drawing/2014/main" id="{A68449BB-7298-0BF7-66FD-19ED3237C369}"/>
              </a:ext>
            </a:extLst>
          </p:cNvPr>
          <p:cNvSpPr txBox="1"/>
          <p:nvPr/>
        </p:nvSpPr>
        <p:spPr>
          <a:xfrm>
            <a:off x="6936396" y="977778"/>
            <a:ext cx="5163401" cy="4708981"/>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Systems integration is the process of coordinating the interfaces, interferences, and interactions between sub-systems and their environment to achieve operability.</a:t>
            </a:r>
          </a:p>
          <a:p>
            <a:pPr marL="347663" indent="-177800">
              <a:spcBef>
                <a:spcPts val="1800"/>
              </a:spcBef>
              <a:buFont typeface="Arial" panose="020B0604020202020204" pitchFamily="34" charset="0"/>
              <a:buChar char="•"/>
              <a:tabLst>
                <a:tab pos="347663" algn="l"/>
              </a:tabLst>
            </a:pPr>
            <a:r>
              <a:rPr lang="en-US" sz="1600" b="1" dirty="0">
                <a:solidFill>
                  <a:srgbClr val="958646"/>
                </a:solidFill>
                <a:latin typeface="Candara" panose="020E0502030303020204" pitchFamily="34" charset="0"/>
              </a:rPr>
              <a:t>Interfaces: </a:t>
            </a:r>
          </a:p>
          <a:p>
            <a:pPr marL="347663">
              <a:tabLst>
                <a:tab pos="347663" algn="l"/>
              </a:tabLst>
            </a:pPr>
            <a:r>
              <a:rPr lang="en-US" sz="1600" b="1" i="1" dirty="0">
                <a:solidFill>
                  <a:srgbClr val="000000"/>
                </a:solidFill>
                <a:latin typeface="Candara" panose="020E0502030303020204" pitchFamily="34" charset="0"/>
              </a:rPr>
              <a:t>the connections and conduits (input/output) between a sub-system and other entities.</a:t>
            </a:r>
          </a:p>
          <a:p>
            <a:pPr marL="347663" indent="-177800">
              <a:spcBef>
                <a:spcPts val="1800"/>
              </a:spcBef>
              <a:buFont typeface="Arial" panose="020B0604020202020204" pitchFamily="34" charset="0"/>
              <a:buChar char="•"/>
              <a:tabLst>
                <a:tab pos="347663" algn="l"/>
              </a:tabLst>
            </a:pPr>
            <a:r>
              <a:rPr lang="en-US" sz="1600" b="1" dirty="0">
                <a:solidFill>
                  <a:srgbClr val="958646"/>
                </a:solidFill>
                <a:latin typeface="Candara" panose="020E0502030303020204" pitchFamily="34" charset="0"/>
              </a:rPr>
              <a:t>Interferences:</a:t>
            </a:r>
          </a:p>
          <a:p>
            <a:pPr marL="347663">
              <a:tabLst>
                <a:tab pos="347663" algn="l"/>
              </a:tabLst>
            </a:pPr>
            <a:r>
              <a:rPr lang="en-US" sz="1600" b="1" i="1" dirty="0">
                <a:solidFill>
                  <a:srgbClr val="000000"/>
                </a:solidFill>
                <a:latin typeface="Candara" panose="020E0502030303020204" pitchFamily="34" charset="0"/>
              </a:rPr>
              <a:t>the limiting factors within the assembled system (and its environment) that constrain the sub-systems.</a:t>
            </a:r>
          </a:p>
          <a:p>
            <a:pPr marL="347663" indent="-177800">
              <a:spcBef>
                <a:spcPts val="1800"/>
              </a:spcBef>
              <a:buFont typeface="Arial" panose="020B0604020202020204" pitchFamily="34" charset="0"/>
              <a:buChar char="•"/>
              <a:tabLst>
                <a:tab pos="347663" algn="l"/>
              </a:tabLst>
            </a:pPr>
            <a:r>
              <a:rPr lang="en-US" sz="1600" b="1" dirty="0">
                <a:solidFill>
                  <a:srgbClr val="958646"/>
                </a:solidFill>
                <a:latin typeface="Candara" panose="020E0502030303020204" pitchFamily="34" charset="0"/>
              </a:rPr>
              <a:t>Interactions:</a:t>
            </a:r>
          </a:p>
          <a:p>
            <a:pPr marL="347663" lvl="1">
              <a:tabLst>
                <a:tab pos="347663" algn="l"/>
              </a:tabLst>
            </a:pPr>
            <a:r>
              <a:rPr lang="en-US" sz="1600" b="1" i="1" dirty="0">
                <a:solidFill>
                  <a:srgbClr val="000000"/>
                </a:solidFill>
                <a:latin typeface="Candara" panose="020E0502030303020204" pitchFamily="34" charset="0"/>
              </a:rPr>
              <a:t>emergent conditions that arise from the operation (or coexistence) of multiple sub-systems in the operating environment.</a:t>
            </a:r>
          </a:p>
          <a:p>
            <a:pPr>
              <a:spcBef>
                <a:spcPts val="1800"/>
              </a:spcBef>
              <a:tabLst>
                <a:tab pos="168275" algn="l"/>
              </a:tabLst>
            </a:pPr>
            <a:endParaRPr lang="en-US" sz="1600" b="1" dirty="0">
              <a:solidFill>
                <a:srgbClr val="000000"/>
              </a:solidFill>
              <a:latin typeface="Candara" panose="020E0502030303020204" pitchFamily="34" charset="0"/>
            </a:endParaRPr>
          </a:p>
        </p:txBody>
      </p:sp>
      <p:sp>
        <p:nvSpPr>
          <p:cNvPr id="13"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4"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6</a:t>
            </a:fld>
            <a:endParaRPr lang="en-US" b="1" dirty="0">
              <a:solidFill>
                <a:srgbClr val="6A7D93"/>
              </a:solidFill>
              <a:latin typeface="Candara" panose="020E0502030303020204" pitchFamily="34" charset="0"/>
            </a:endParaRPr>
          </a:p>
        </p:txBody>
      </p:sp>
      <p:cxnSp>
        <p:nvCxnSpPr>
          <p:cNvPr id="15" name="Straight Connector 14"/>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87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Systems Integration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 y="0"/>
            <a:ext cx="6879346" cy="6857998"/>
          </a:xfrm>
          <a:prstGeom prst="rect">
            <a:avLst/>
          </a:prstGeom>
        </p:spPr>
      </p:pic>
      <p:cxnSp>
        <p:nvCxnSpPr>
          <p:cNvPr id="6" name="Straight Connector 5">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7" name="Title 1">
            <a:extLst>
              <a:ext uri="{FF2B5EF4-FFF2-40B4-BE49-F238E27FC236}">
                <a16:creationId xmlns:a16="http://schemas.microsoft.com/office/drawing/2014/main" id="{9D6D35C7-7780-4D20-03F6-CAE2976AF3DC}"/>
              </a:ext>
            </a:extLst>
          </p:cNvPr>
          <p:cNvSpPr txBox="1">
            <a:spLocks noChangeAspect="1"/>
          </p:cNvSpPr>
          <p:nvPr/>
        </p:nvSpPr>
        <p:spPr>
          <a:xfrm>
            <a:off x="6996793" y="383721"/>
            <a:ext cx="5103004"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Inward Facing Interfaces</a:t>
            </a:r>
          </a:p>
        </p:txBody>
      </p:sp>
      <p:sp>
        <p:nvSpPr>
          <p:cNvPr id="9" name="TextBox 8">
            <a:extLst>
              <a:ext uri="{FF2B5EF4-FFF2-40B4-BE49-F238E27FC236}">
                <a16:creationId xmlns:a16="http://schemas.microsoft.com/office/drawing/2014/main" id="{A68449BB-7298-0BF7-66FD-19ED3237C369}"/>
              </a:ext>
            </a:extLst>
          </p:cNvPr>
          <p:cNvSpPr txBox="1"/>
          <p:nvPr/>
        </p:nvSpPr>
        <p:spPr>
          <a:xfrm>
            <a:off x="6936396" y="977778"/>
            <a:ext cx="5163401" cy="5447645"/>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Inward facing interfaces are the connections that exist entirely within a sub-system and are used to exchange material, energy, information or support internally.  They have the following characteristics:</a:t>
            </a:r>
          </a:p>
          <a:p>
            <a:pPr marL="347663" indent="-177800">
              <a:spcBef>
                <a:spcPts val="1800"/>
              </a:spcBef>
              <a:buFont typeface="Arial" panose="020B0604020202020204" pitchFamily="34" charset="0"/>
              <a:buChar char="•"/>
              <a:tabLst>
                <a:tab pos="347663" algn="l"/>
              </a:tabLst>
            </a:pPr>
            <a:r>
              <a:rPr lang="en-US" sz="1600" b="1" dirty="0">
                <a:solidFill>
                  <a:srgbClr val="958646"/>
                </a:solidFill>
                <a:latin typeface="Candara" panose="020E0502030303020204" pitchFamily="34" charset="0"/>
              </a:rPr>
              <a:t>Encapsulated: </a:t>
            </a:r>
          </a:p>
          <a:p>
            <a:pPr marL="347663">
              <a:tabLst>
                <a:tab pos="347663" algn="l"/>
              </a:tabLst>
            </a:pPr>
            <a:r>
              <a:rPr lang="en-US" sz="1600" b="1" i="1" dirty="0">
                <a:solidFill>
                  <a:srgbClr val="000000"/>
                </a:solidFill>
                <a:latin typeface="Candara" panose="020E0502030303020204" pitchFamily="34" charset="0"/>
              </a:rPr>
              <a:t>Internal interfaces connect devices and components that exist entirely within a single sub-system.</a:t>
            </a:r>
          </a:p>
          <a:p>
            <a:pPr marL="347663" indent="-177800">
              <a:spcBef>
                <a:spcPts val="1800"/>
              </a:spcBef>
              <a:buFont typeface="Arial" panose="020B0604020202020204" pitchFamily="34" charset="0"/>
              <a:buChar char="•"/>
              <a:tabLst>
                <a:tab pos="347663" algn="l"/>
              </a:tabLst>
            </a:pPr>
            <a:r>
              <a:rPr lang="en-US" sz="1600" b="1" dirty="0">
                <a:solidFill>
                  <a:srgbClr val="958646"/>
                </a:solidFill>
                <a:latin typeface="Candara" panose="020E0502030303020204" pitchFamily="34" charset="0"/>
              </a:rPr>
              <a:t>Independent:</a:t>
            </a:r>
          </a:p>
          <a:p>
            <a:pPr marL="347663">
              <a:tabLst>
                <a:tab pos="347663" algn="l"/>
              </a:tabLst>
            </a:pPr>
            <a:r>
              <a:rPr lang="en-US" sz="1600" b="1" i="1" dirty="0">
                <a:solidFill>
                  <a:srgbClr val="000000"/>
                </a:solidFill>
                <a:latin typeface="Candara" panose="020E0502030303020204" pitchFamily="34" charset="0"/>
              </a:rPr>
              <a:t>Internal interfaces function independently from external entities.  As long as they continue to satisfy their requirements, any changes to these interfaces should not impact the higher system.</a:t>
            </a:r>
          </a:p>
          <a:p>
            <a:pPr marL="347663" indent="-177800">
              <a:spcBef>
                <a:spcPts val="1800"/>
              </a:spcBef>
              <a:buFont typeface="Arial" panose="020B0604020202020204" pitchFamily="34" charset="0"/>
              <a:buChar char="•"/>
              <a:tabLst>
                <a:tab pos="347663" algn="l"/>
              </a:tabLst>
            </a:pPr>
            <a:r>
              <a:rPr lang="en-US" sz="1600" b="1" dirty="0">
                <a:solidFill>
                  <a:srgbClr val="958646"/>
                </a:solidFill>
                <a:latin typeface="Candara" panose="020E0502030303020204" pitchFamily="34" charset="0"/>
              </a:rPr>
              <a:t>Private:</a:t>
            </a:r>
          </a:p>
          <a:p>
            <a:pPr marL="347663" lvl="1">
              <a:tabLst>
                <a:tab pos="347663" algn="l"/>
              </a:tabLst>
            </a:pPr>
            <a:r>
              <a:rPr lang="en-US" sz="1600" b="1" i="1" dirty="0">
                <a:solidFill>
                  <a:srgbClr val="000000"/>
                </a:solidFill>
                <a:latin typeface="Candara" panose="020E0502030303020204" pitchFamily="34" charset="0"/>
              </a:rPr>
              <a:t>The design and implementation of internal interfaces are private to the sub-system. The higher level system does not need to know about the configuration or existence of these interfaces.</a:t>
            </a:r>
          </a:p>
          <a:p>
            <a:pPr>
              <a:spcBef>
                <a:spcPts val="1800"/>
              </a:spcBef>
              <a:tabLst>
                <a:tab pos="168275" algn="l"/>
              </a:tabLst>
            </a:pPr>
            <a:endParaRPr lang="en-US" sz="1600" b="1" dirty="0">
              <a:solidFill>
                <a:srgbClr val="000000"/>
              </a:solidFill>
              <a:latin typeface="Candara" panose="020E0502030303020204" pitchFamily="34" charset="0"/>
            </a:endParaRPr>
          </a:p>
        </p:txBody>
      </p:sp>
      <p:sp>
        <p:nvSpPr>
          <p:cNvPr id="12"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3"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7</a:t>
            </a:fld>
            <a:endParaRPr lang="en-US" b="1" dirty="0">
              <a:solidFill>
                <a:srgbClr val="6A7D93"/>
              </a:solidFill>
              <a:latin typeface="Candara" panose="020E0502030303020204" pitchFamily="34" charset="0"/>
            </a:endParaRPr>
          </a:p>
        </p:txBody>
      </p:sp>
      <p:cxnSp>
        <p:nvCxnSpPr>
          <p:cNvPr id="14" name="Straight Connector 13"/>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1721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Systems Integration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 y="0"/>
            <a:ext cx="6879345" cy="6857998"/>
          </a:xfrm>
          <a:prstGeom prst="rect">
            <a:avLst/>
          </a:prstGeom>
        </p:spPr>
      </p:pic>
      <p:cxnSp>
        <p:nvCxnSpPr>
          <p:cNvPr id="5" name="Straight Connector 4">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6" name="Title 1">
            <a:extLst>
              <a:ext uri="{FF2B5EF4-FFF2-40B4-BE49-F238E27FC236}">
                <a16:creationId xmlns:a16="http://schemas.microsoft.com/office/drawing/2014/main" id="{9D6D35C7-7780-4D20-03F6-CAE2976AF3DC}"/>
              </a:ext>
            </a:extLst>
          </p:cNvPr>
          <p:cNvSpPr txBox="1">
            <a:spLocks noChangeAspect="1"/>
          </p:cNvSpPr>
          <p:nvPr/>
        </p:nvSpPr>
        <p:spPr>
          <a:xfrm>
            <a:off x="6841067" y="383721"/>
            <a:ext cx="5444065"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Outward Facing Interfaces</a:t>
            </a:r>
          </a:p>
        </p:txBody>
      </p:sp>
      <p:sp>
        <p:nvSpPr>
          <p:cNvPr id="7" name="TextBox 6">
            <a:extLst>
              <a:ext uri="{FF2B5EF4-FFF2-40B4-BE49-F238E27FC236}">
                <a16:creationId xmlns:a16="http://schemas.microsoft.com/office/drawing/2014/main" id="{A68449BB-7298-0BF7-66FD-19ED3237C369}"/>
              </a:ext>
            </a:extLst>
          </p:cNvPr>
          <p:cNvSpPr txBox="1"/>
          <p:nvPr/>
        </p:nvSpPr>
        <p:spPr>
          <a:xfrm>
            <a:off x="6841068" y="977778"/>
            <a:ext cx="5258730" cy="4001095"/>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Outward facing interfaces are connections that are used to join sub-systems within the larger system.  They have the following characteristics:</a:t>
            </a:r>
          </a:p>
          <a:p>
            <a:pPr marL="347663" indent="-177800">
              <a:spcBef>
                <a:spcPts val="1800"/>
              </a:spcBef>
              <a:buFont typeface="Arial" panose="020B0604020202020204" pitchFamily="34" charset="0"/>
              <a:buChar char="•"/>
              <a:tabLst>
                <a:tab pos="347663" algn="l"/>
              </a:tabLst>
            </a:pPr>
            <a:r>
              <a:rPr lang="en-US" sz="1600" b="1" dirty="0">
                <a:solidFill>
                  <a:srgbClr val="958646"/>
                </a:solidFill>
                <a:latin typeface="Candara" panose="020E0502030303020204" pitchFamily="34" charset="0"/>
              </a:rPr>
              <a:t>Externally Coordinated: </a:t>
            </a:r>
          </a:p>
          <a:p>
            <a:pPr marL="347663">
              <a:tabLst>
                <a:tab pos="347663" algn="l"/>
              </a:tabLst>
            </a:pPr>
            <a:r>
              <a:rPr lang="en-US" sz="1600" b="1" i="1" dirty="0">
                <a:solidFill>
                  <a:srgbClr val="000000"/>
                </a:solidFill>
                <a:latin typeface="Candara" panose="020E0502030303020204" pitchFamily="34" charset="0"/>
              </a:rPr>
              <a:t>Because these interfaces must connect to external entities, the specification for the interface and its capacities must be well defined and coordinated with associated sub-systems.</a:t>
            </a:r>
          </a:p>
          <a:p>
            <a:pPr marL="347663" indent="-177800">
              <a:spcBef>
                <a:spcPts val="1800"/>
              </a:spcBef>
              <a:buFont typeface="Arial" panose="020B0604020202020204" pitchFamily="34" charset="0"/>
              <a:buChar char="•"/>
              <a:tabLst>
                <a:tab pos="347663" algn="l"/>
              </a:tabLst>
            </a:pPr>
            <a:r>
              <a:rPr lang="en-US" sz="1600" b="1" dirty="0">
                <a:solidFill>
                  <a:srgbClr val="958646"/>
                </a:solidFill>
                <a:latin typeface="Candara" panose="020E0502030303020204" pitchFamily="34" charset="0"/>
              </a:rPr>
              <a:t>Internally Abstract:</a:t>
            </a:r>
          </a:p>
          <a:p>
            <a:pPr marL="347663">
              <a:tabLst>
                <a:tab pos="347663" algn="l"/>
              </a:tabLst>
            </a:pPr>
            <a:r>
              <a:rPr lang="en-US" sz="1600" b="1" i="1" dirty="0">
                <a:solidFill>
                  <a:srgbClr val="000000"/>
                </a:solidFill>
                <a:latin typeface="Candara" panose="020E0502030303020204" pitchFamily="34" charset="0"/>
              </a:rPr>
              <a:t>Although the interface itself is well defined, the implementation details behind the interface remain private. This prevents external entities from becoming dependent on the internal implementation details of the sub-system.</a:t>
            </a:r>
          </a:p>
        </p:txBody>
      </p:sp>
      <p:sp>
        <p:nvSpPr>
          <p:cNvPr id="11"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2"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8</a:t>
            </a:fld>
            <a:endParaRPr lang="en-US" b="1" dirty="0">
              <a:solidFill>
                <a:srgbClr val="6A7D93"/>
              </a:solidFill>
              <a:latin typeface="Candara" panose="020E0502030303020204" pitchFamily="34" charset="0"/>
            </a:endParaRPr>
          </a:p>
        </p:txBody>
      </p:sp>
      <p:cxnSp>
        <p:nvCxnSpPr>
          <p:cNvPr id="13" name="Straight Connector 12"/>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478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13A8F-7E35-5725-5F71-1AB7C3A51E48}"/>
              </a:ext>
            </a:extLst>
          </p:cNvPr>
          <p:cNvSpPr txBox="1">
            <a:spLocks noChangeAspect="1"/>
          </p:cNvSpPr>
          <p:nvPr/>
        </p:nvSpPr>
        <p:spPr>
          <a:xfrm>
            <a:off x="122465" y="74425"/>
            <a:ext cx="11977332" cy="307777"/>
          </a:xfrm>
          <a:prstGeom prst="rect">
            <a:avLst/>
          </a:prstGeom>
          <a:solidFill>
            <a:srgbClr val="9BA8B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9BA8B7">
                    <a:lumMod val="75000"/>
                  </a:srgbClr>
                </a:solidFill>
                <a:effectLst/>
                <a:uLnTx/>
                <a:uFillTx/>
                <a:latin typeface="Bookman Old Style" panose="020F0302020204030204"/>
              </a:rPr>
              <a:t>Systems Integration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0" y="0"/>
            <a:ext cx="6879345" cy="6857997"/>
          </a:xfrm>
          <a:prstGeom prst="rect">
            <a:avLst/>
          </a:prstGeom>
        </p:spPr>
      </p:pic>
      <p:cxnSp>
        <p:nvCxnSpPr>
          <p:cNvPr id="5" name="Straight Connector 4">
            <a:extLst>
              <a:ext uri="{FF2B5EF4-FFF2-40B4-BE49-F238E27FC236}">
                <a16:creationId xmlns:a16="http://schemas.microsoft.com/office/drawing/2014/main" id="{3E8770C5-0286-5FA5-7417-62D53DBE866B}"/>
              </a:ext>
            </a:extLst>
          </p:cNvPr>
          <p:cNvCxnSpPr>
            <a:cxnSpLocks noChangeAspect="1"/>
          </p:cNvCxnSpPr>
          <p:nvPr/>
        </p:nvCxnSpPr>
        <p:spPr>
          <a:xfrm>
            <a:off x="6996793" y="913442"/>
            <a:ext cx="5103005" cy="0"/>
          </a:xfrm>
          <a:prstGeom prst="line">
            <a:avLst/>
          </a:prstGeom>
          <a:noFill/>
          <a:ln w="15875" cap="flat" cmpd="sng" algn="ctr">
            <a:solidFill>
              <a:srgbClr val="000000"/>
            </a:solidFill>
            <a:prstDash val="solid"/>
          </a:ln>
          <a:effectLst/>
        </p:spPr>
      </p:cxnSp>
      <p:sp>
        <p:nvSpPr>
          <p:cNvPr id="6" name="Title 1">
            <a:extLst>
              <a:ext uri="{FF2B5EF4-FFF2-40B4-BE49-F238E27FC236}">
                <a16:creationId xmlns:a16="http://schemas.microsoft.com/office/drawing/2014/main" id="{9D6D35C7-7780-4D20-03F6-CAE2976AF3DC}"/>
              </a:ext>
            </a:extLst>
          </p:cNvPr>
          <p:cNvSpPr txBox="1">
            <a:spLocks noChangeAspect="1"/>
          </p:cNvSpPr>
          <p:nvPr/>
        </p:nvSpPr>
        <p:spPr>
          <a:xfrm>
            <a:off x="6841067" y="383721"/>
            <a:ext cx="5444065" cy="959795"/>
          </a:xfrm>
          <a:prstGeom prst="rect">
            <a:avLst/>
          </a:prstGeom>
        </p:spPr>
        <p:txBody>
          <a:bodyPr>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en-US" sz="3200" dirty="0">
                <a:solidFill>
                  <a:srgbClr val="000000">
                    <a:lumMod val="75000"/>
                    <a:lumOff val="25000"/>
                  </a:srgbClr>
                </a:solidFill>
                <a:latin typeface="Bookman Old Style" panose="020F0302020204030204"/>
              </a:rPr>
              <a:t>External Interfaces</a:t>
            </a:r>
          </a:p>
        </p:txBody>
      </p:sp>
      <p:sp>
        <p:nvSpPr>
          <p:cNvPr id="7" name="TextBox 6">
            <a:extLst>
              <a:ext uri="{FF2B5EF4-FFF2-40B4-BE49-F238E27FC236}">
                <a16:creationId xmlns:a16="http://schemas.microsoft.com/office/drawing/2014/main" id="{A68449BB-7298-0BF7-66FD-19ED3237C369}"/>
              </a:ext>
            </a:extLst>
          </p:cNvPr>
          <p:cNvSpPr txBox="1"/>
          <p:nvPr/>
        </p:nvSpPr>
        <p:spPr>
          <a:xfrm>
            <a:off x="6841068" y="977778"/>
            <a:ext cx="5258730" cy="2539157"/>
          </a:xfrm>
          <a:prstGeom prst="rect">
            <a:avLst/>
          </a:prstGeom>
          <a:noFill/>
        </p:spPr>
        <p:txBody>
          <a:bodyPr wrap="square" rtlCol="0">
            <a:spAutoFit/>
          </a:bodyPr>
          <a:lstStyle/>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External interfaces are connections that join the system or sub-systems to resources and services outside of the system.  </a:t>
            </a:r>
          </a:p>
          <a:p>
            <a:pPr marL="168275" indent="-168275">
              <a:spcBef>
                <a:spcPts val="600"/>
              </a:spcBef>
              <a:buFont typeface="Arial" panose="020B0604020202020204" pitchFamily="34" charset="0"/>
              <a:buChar char="•"/>
              <a:tabLst>
                <a:tab pos="168275" algn="l"/>
              </a:tabLst>
            </a:pPr>
            <a:r>
              <a:rPr lang="en-US" sz="1600" b="1" dirty="0">
                <a:solidFill>
                  <a:srgbClr val="000000"/>
                </a:solidFill>
                <a:latin typeface="Candara" panose="020E0502030303020204" pitchFamily="34" charset="0"/>
              </a:rPr>
              <a:t>In addition to all of the features of outward facing interfaces, they must:</a:t>
            </a:r>
          </a:p>
          <a:p>
            <a:pPr marL="398463" indent="-228600">
              <a:spcBef>
                <a:spcPts val="600"/>
              </a:spcBef>
              <a:tabLst>
                <a:tab pos="398463" algn="l"/>
              </a:tabLst>
            </a:pPr>
            <a:r>
              <a:rPr lang="en-US" sz="1600" b="1" dirty="0">
                <a:solidFill>
                  <a:srgbClr val="000000"/>
                </a:solidFill>
                <a:latin typeface="Candara" panose="020E0502030303020204" pitchFamily="34" charset="0"/>
              </a:rPr>
              <a:t>a) be developed in coordination with resource providers that exist outside of the system, and</a:t>
            </a:r>
          </a:p>
          <a:p>
            <a:pPr marL="398463" indent="-228600">
              <a:spcBef>
                <a:spcPts val="600"/>
              </a:spcBef>
              <a:tabLst>
                <a:tab pos="398463" algn="l"/>
              </a:tabLst>
            </a:pPr>
            <a:r>
              <a:rPr lang="en-US" sz="1600" b="1" dirty="0">
                <a:solidFill>
                  <a:srgbClr val="000000"/>
                </a:solidFill>
                <a:latin typeface="Candara" panose="020E0502030303020204" pitchFamily="34" charset="0"/>
              </a:rPr>
              <a:t>b) be designed to accommodate conditions within the system AND in the external environment.</a:t>
            </a:r>
          </a:p>
        </p:txBody>
      </p:sp>
      <p:sp>
        <p:nvSpPr>
          <p:cNvPr id="11" name="Date Placeholder 3"/>
          <p:cNvSpPr>
            <a:spLocks noGrp="1"/>
          </p:cNvSpPr>
          <p:nvPr>
            <p:ph type="dt" sz="half" idx="10"/>
          </p:nvPr>
        </p:nvSpPr>
        <p:spPr>
          <a:xfrm>
            <a:off x="10525125" y="61606"/>
            <a:ext cx="1574673" cy="365125"/>
          </a:xfrm>
        </p:spPr>
        <p:txBody>
          <a:bodyPr/>
          <a:lstStyle>
            <a:lvl1pPr>
              <a:defRPr/>
            </a:lvl1pPr>
          </a:lstStyle>
          <a:p>
            <a:pPr algn="r"/>
            <a:r>
              <a:rPr lang="en-US" b="1" dirty="0">
                <a:solidFill>
                  <a:srgbClr val="6A7D93"/>
                </a:solidFill>
                <a:latin typeface="Candara" panose="020E0502030303020204" pitchFamily="34" charset="0"/>
              </a:rPr>
              <a:t>May 10, 2023</a:t>
            </a:r>
          </a:p>
        </p:txBody>
      </p:sp>
      <p:sp>
        <p:nvSpPr>
          <p:cNvPr id="12" name="Slide Number Placeholder 5"/>
          <p:cNvSpPr>
            <a:spLocks noGrp="1"/>
          </p:cNvSpPr>
          <p:nvPr>
            <p:ph type="sldNum" sz="quarter" idx="12"/>
          </p:nvPr>
        </p:nvSpPr>
        <p:spPr>
          <a:xfrm>
            <a:off x="36060" y="6519936"/>
            <a:ext cx="910904" cy="365125"/>
          </a:xfrm>
        </p:spPr>
        <p:txBody>
          <a:bodyPr/>
          <a:lstStyle/>
          <a:p>
            <a:pPr algn="l"/>
            <a:r>
              <a:rPr lang="en-US" b="1" dirty="0">
                <a:solidFill>
                  <a:srgbClr val="6A7D93"/>
                </a:solidFill>
                <a:latin typeface="Candara" panose="020E0502030303020204" pitchFamily="34" charset="0"/>
              </a:rPr>
              <a:t>Page </a:t>
            </a:r>
            <a:fld id="{021495A8-1E8B-4BA4-8D8F-76FC33F1E23D}" type="slidenum">
              <a:rPr lang="en-US" b="1" smtClean="0">
                <a:solidFill>
                  <a:srgbClr val="6A7D93"/>
                </a:solidFill>
                <a:latin typeface="Candara" panose="020E0502030303020204" pitchFamily="34" charset="0"/>
              </a:rPr>
              <a:pPr algn="l"/>
              <a:t>9</a:t>
            </a:fld>
            <a:endParaRPr lang="en-US" b="1" dirty="0">
              <a:solidFill>
                <a:srgbClr val="6A7D93"/>
              </a:solidFill>
              <a:latin typeface="Candara" panose="020E0502030303020204" pitchFamily="34" charset="0"/>
            </a:endParaRPr>
          </a:p>
        </p:txBody>
      </p:sp>
      <p:cxnSp>
        <p:nvCxnSpPr>
          <p:cNvPr id="13" name="Straight Connector 12"/>
          <p:cNvCxnSpPr/>
          <p:nvPr/>
        </p:nvCxnSpPr>
        <p:spPr>
          <a:xfrm>
            <a:off x="-1766" y="6567561"/>
            <a:ext cx="754241" cy="0"/>
          </a:xfrm>
          <a:prstGeom prst="line">
            <a:avLst/>
          </a:prstGeom>
          <a:ln w="12700">
            <a:solidFill>
              <a:srgbClr val="6A7D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448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1404</Words>
  <Application>Microsoft Office PowerPoint</Application>
  <PresentationFormat>Widescreen</PresentationFormat>
  <Paragraphs>129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Bookman Old Style</vt:lpstr>
      <vt:lpstr>Calibri</vt:lpstr>
      <vt:lpstr>Calibri Light</vt:lpstr>
      <vt:lpstr>Candara</vt:lpstr>
      <vt:lpstr>Century Gothic</vt:lpstr>
      <vt:lpstr>Franklin Gothic Book</vt:lpstr>
      <vt:lpstr>Office Theme</vt:lpstr>
      <vt:lpstr>Systems Engineering for the EIC Detector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Akers</dc:creator>
  <cp:lastModifiedBy>Walt Akers</cp:lastModifiedBy>
  <cp:revision>29</cp:revision>
  <dcterms:created xsi:type="dcterms:W3CDTF">2023-05-08T21:36:16Z</dcterms:created>
  <dcterms:modified xsi:type="dcterms:W3CDTF">2023-05-10T00:11:02Z</dcterms:modified>
</cp:coreProperties>
</file>