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</p:sldMasterIdLst>
  <p:notesMasterIdLst>
    <p:notesMasterId r:id="rId27"/>
  </p:notesMasterIdLst>
  <p:sldIdLst>
    <p:sldId id="316" r:id="rId6"/>
    <p:sldId id="3821" r:id="rId7"/>
    <p:sldId id="3837" r:id="rId8"/>
    <p:sldId id="3838" r:id="rId9"/>
    <p:sldId id="3839" r:id="rId10"/>
    <p:sldId id="3840" r:id="rId11"/>
    <p:sldId id="3841" r:id="rId12"/>
    <p:sldId id="3842" r:id="rId13"/>
    <p:sldId id="3843" r:id="rId14"/>
    <p:sldId id="3844" r:id="rId15"/>
    <p:sldId id="3845" r:id="rId16"/>
    <p:sldId id="271" r:id="rId17"/>
    <p:sldId id="3846" r:id="rId18"/>
    <p:sldId id="3847" r:id="rId19"/>
    <p:sldId id="3848" r:id="rId20"/>
    <p:sldId id="3849" r:id="rId21"/>
    <p:sldId id="3850" r:id="rId22"/>
    <p:sldId id="3851" r:id="rId23"/>
    <p:sldId id="3852" r:id="rId24"/>
    <p:sldId id="3853" r:id="rId25"/>
    <p:sldId id="3836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7"/>
    <p:restoredTop sz="94680"/>
  </p:normalViewPr>
  <p:slideViewPr>
    <p:cSldViewPr snapToGrid="0">
      <p:cViewPr varScale="1">
        <p:scale>
          <a:sx n="123" d="100"/>
          <a:sy n="123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320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4"/>
            <a:ext cx="2057400" cy="282094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4"/>
            <a:ext cx="2057400" cy="282094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71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4"/>
            <a:ext cx="2057400" cy="282094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4"/>
            <a:ext cx="2057400" cy="282094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27370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R.Sharma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273705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27370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R.Sharma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540" y="1325105"/>
            <a:ext cx="8579460" cy="2103895"/>
          </a:xfrm>
        </p:spPr>
        <p:txBody>
          <a:bodyPr>
            <a:normAutofit/>
          </a:bodyPr>
          <a:lstStyle/>
          <a:p>
            <a:r>
              <a:rPr lang="en-US" dirty="0"/>
              <a:t>EPIC Barrel Installation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1416" y="3573552"/>
            <a:ext cx="3812583" cy="14633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Rahul </a:t>
            </a:r>
            <a:r>
              <a:rPr lang="en-US"/>
              <a:t>Sharma 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Roland Wimmer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50" dirty="0"/>
          </a:p>
          <a:p>
            <a:r>
              <a:rPr lang="en-US" dirty="0"/>
              <a:t>May 10 – May 12, 2023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B2126-41A7-C57A-DF24-EC2ACAE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AF206-BC03-C577-0686-42998207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D485FB-9C4C-F7AC-BB15-7A1CEA9C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Endcap Spacers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B0859-3512-CE95-690F-070B5C93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89" y="673451"/>
            <a:ext cx="6553631" cy="59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273D7-F11B-FF32-F486-B1F4BC14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704D4-1269-2587-EB2F-522E5263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6CA91A-F3F9-271B-83FF-D3980ADA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Into the IR and Magnet Mapping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C3FB-6B0D-C52E-7934-28F0E396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55"/>
          <a:stretch/>
        </p:blipFill>
        <p:spPr>
          <a:xfrm>
            <a:off x="647700" y="952488"/>
            <a:ext cx="7848600" cy="59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207AF8-BF2A-F98C-4808-5BF56653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99" y="586951"/>
            <a:ext cx="5481140" cy="6007577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A72A11F-9200-C8EF-6C2B-3CA4BC89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/>
          <a:lstStyle/>
          <a:p>
            <a:r>
              <a:rPr lang="en-US" dirty="0"/>
              <a:t>Install Barrel EMCAL</a:t>
            </a:r>
          </a:p>
        </p:txBody>
      </p:sp>
    </p:spTree>
    <p:extLst>
      <p:ext uri="{BB962C8B-B14F-4D97-AF65-F5344CB8AC3E}">
        <p14:creationId xmlns:p14="http://schemas.microsoft.com/office/powerpoint/2010/main" val="13305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61906-359A-A6A4-DA96-8A0F8EBA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326D3-C41A-ABC8-8E9E-A0B005A0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A986E-309A-233A-F105-78BD18E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DIRC Support Frame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308DF-FD7E-820F-841F-7C9DD165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12" y="666427"/>
            <a:ext cx="5505830" cy="60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1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A9E94-C68A-8268-A9DB-CA3D48B3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3A374-8F05-49E8-A92B-B9AAB764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0C1D6D-5A93-3913-B419-40979164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DIRC Bar Boxes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8BB5F-7186-AB28-36C2-5A24EB06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28" y="670252"/>
            <a:ext cx="5705813" cy="60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D6DDF-1E3B-4FDC-C83F-8DAB1516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5604E-C980-A23E-2BF3-F88AF943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5E173-7C05-64CB-7600-B7955907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ACLGAD Barrel, MPGDs and Si Detectors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7A627-142F-6E1D-73BE-9EFB2846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6" y="704915"/>
            <a:ext cx="7734970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FBB20-6D83-271B-0981-13EAFC91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CE624-4785-A6DC-C3EB-55BA9AE3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060B86-D590-85BD-57F8-C998002E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pfRICH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E6E0E-71AA-E09B-4087-FA9DEF67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86" y="667431"/>
            <a:ext cx="7788315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D20A4-9682-7135-5BCB-2A712803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27F07-4A53-6517-DDAE-BE0AE5CA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2F2759-FD76-8324-2BF3-D5C5BA20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EEEMCAL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35992-3421-D034-3DB5-1D19BC6E5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1" y="636948"/>
            <a:ext cx="7856901" cy="5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E46E0-DE35-0DAA-5B93-73560307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5141D-F8A7-0C6D-F362-7BB00126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9931E2-CBD3-79EF-A1C7-6747B799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FE AC LGAD Disk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81A6F-37D8-6DBB-2226-6CEFE1C3B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08" y="644569"/>
            <a:ext cx="8154107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4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4039A-AEDD-4CA6-1EAC-57E81BB7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E6082-7A5D-8294-3130-998E596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02F5E-82F5-C966-6EA4-4243E0FE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dRICH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63984-2545-DBAB-6BD1-6540B81A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62" y="697914"/>
            <a:ext cx="7780694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1D02-99A0-46D0-A54B-02A96E79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2161A-DD4A-401C-88CE-1B38858B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 Cradles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4D2A-0341-4BF1-A42D-B65D80C245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8188" y="939800"/>
            <a:ext cx="8405812" cy="5511800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EB70C-7C6E-2820-BBA8-E7A1C360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EFE74-1026-0151-8106-262157C6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4" y="636028"/>
            <a:ext cx="7292972" cy="5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8CDD1-011F-B1D1-EDDA-A3B40F9E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73B4F-4D1E-2E40-63CC-A0E03874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AF9092-D49D-99EE-70AA-55993CAB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Back into the IR in final 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03" y="630066"/>
            <a:ext cx="7848556" cy="59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AAF03-BB17-8D4B-A6ED-5BF8BAC1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1CF20-818B-3046-94AC-0AE8089E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307E6-F03C-C344-AAFD-0906840D0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3"/>
          <a:stretch/>
        </p:blipFill>
        <p:spPr>
          <a:xfrm>
            <a:off x="320807" y="1138065"/>
            <a:ext cx="8481002" cy="42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2F0B7-7703-583C-13DC-64AFFD1D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4E630-425F-DA7D-81B0-25C7A566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133463-6911-5C9A-9A18-634C5162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in Flux Return Bars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5A2DA-F080-E1AB-D5D4-843A52AA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08" y="642223"/>
            <a:ext cx="7623015" cy="61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6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C652E-4B8D-5AEC-D197-E768E287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7B5B4-0554-09C7-9389-F8E348B8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31E231-C99B-8CD7-2F14-3130A726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Bottom Sectors of Flux Return Bars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E22B7-ECF9-5F10-3128-1AECA9F8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87" y="494214"/>
            <a:ext cx="7503225" cy="61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A3B50-6703-574E-B6F1-49B58C3B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18CF2-B5CE-9B07-EF5D-7A3C6364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64355A-A579-E793-3BD9-A4C0445A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HCAL Sectors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E40C7-B5E4-59C7-DE90-4B7960B5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66" y="433716"/>
            <a:ext cx="7491068" cy="62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63A26-FC67-12A8-53DE-953343EF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4E25C-66E9-B088-CAF1-9EEC3861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A4B9D0-B214-E112-35B0-48C6D827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Bottom Half of HCAL and Flux Return Bars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92B21-6BE2-243A-2497-D3F3E73F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15172"/>
            <a:ext cx="7107910" cy="62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1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9E93C-F5E0-FB36-D5D1-9CEDF7F9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E1BC1-614D-17FE-672D-8C379432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E6705-4F26-1535-B235-271F9BEA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Magnet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D1385-F806-6D0A-D381-845E0C727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67" y="586952"/>
            <a:ext cx="7233675" cy="61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74568-11F7-9A77-EC01-A3AD3AF0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F8BDD-3989-9249-37FA-AF89EBF6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0FE024-05C2-46DA-F90A-9D88D6C0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Inner Support 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BB43F-ED2B-CC6A-28A6-F3429A0C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39" y="629492"/>
            <a:ext cx="7029414" cy="61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3B356-2499-6A05-CE27-F562A538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R.Sharma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1910D-4F96-70B8-6F70-693D9391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056233-21C8-A8F8-A38F-B35157AA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top half of HCAL and Flux Return Bars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B08D2-C291-B331-DF7A-C628241A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75" y="513811"/>
            <a:ext cx="7001458" cy="61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fb814fbf-6e3a-4a60-8fc8-6a604781003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098D539B6C7E4A8437C25DEDB1B9A2" ma:contentTypeVersion="9" ma:contentTypeDescription="Create a new document." ma:contentTypeScope="" ma:versionID="d5ec390760fc0356afac09e5ecbc3ab8">
  <xsd:schema xmlns:xsd="http://www.w3.org/2001/XMLSchema" xmlns:xs="http://www.w3.org/2001/XMLSchema" xmlns:p="http://schemas.microsoft.com/office/2006/metadata/properties" xmlns:ns2="fb814fbf-6e3a-4a60-8fc8-6a604781003d" xmlns:ns3="3bfd71d5-c7ac-4dca-b865-a609d1eb4074" targetNamespace="http://schemas.microsoft.com/office/2006/metadata/properties" ma:root="true" ma:fieldsID="08ff1bc867a7cb1948c055b87237ff13" ns2:_="" ns3:_="">
    <xsd:import namespace="fb814fbf-6e3a-4a60-8fc8-6a604781003d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14fbf-6e3a-4a60-8fc8-6a6047810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98C05-5760-4FD2-B85E-2A9CB1A90B2B}">
  <ds:schemaRefs>
    <ds:schemaRef ds:uri="3bfd71d5-c7ac-4dca-b865-a609d1eb4074"/>
    <ds:schemaRef ds:uri="4cf813c3-03d0-4d55-a22d-4111192b732d"/>
    <ds:schemaRef ds:uri="dd7425a4-fa23-406d-b478-3c2992d2d4ba"/>
    <ds:schemaRef ds:uri="fb814fbf-6e3a-4a60-8fc8-6a60478100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E2922F-D4FC-46E0-9468-4DE18A7933F5}">
  <ds:schemaRefs>
    <ds:schemaRef ds:uri="3bfd71d5-c7ac-4dca-b865-a609d1eb4074"/>
    <ds:schemaRef ds:uri="fb814fbf-6e3a-4a60-8fc8-6a60478100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23788</TotalTime>
  <Words>180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1_Office Theme</vt:lpstr>
      <vt:lpstr>EPIC Barrel Installation</vt:lpstr>
      <vt:lpstr>STAR Cradles</vt:lpstr>
      <vt:lpstr>Lay in Flux Return Bars</vt:lpstr>
      <vt:lpstr>Install Bottom Sectors of Flux Return Bars</vt:lpstr>
      <vt:lpstr>Install HCAL Sectors</vt:lpstr>
      <vt:lpstr>Install Bottom Half of HCAL and Flux Return Bars</vt:lpstr>
      <vt:lpstr>Install Magnet</vt:lpstr>
      <vt:lpstr>Install Inner Support Rings</vt:lpstr>
      <vt:lpstr>Install top half of HCAL and Flux Return Bars </vt:lpstr>
      <vt:lpstr>Install Endcap Spacers</vt:lpstr>
      <vt:lpstr>Roll Into the IR and Magnet Mapping</vt:lpstr>
      <vt:lpstr>Install Barrel EMCAL</vt:lpstr>
      <vt:lpstr>Install DIRC Support Frame</vt:lpstr>
      <vt:lpstr>Install DIRC Bar Boxes</vt:lpstr>
      <vt:lpstr>Install ACLGAD Barrel, MPGDs and Si Detectors</vt:lpstr>
      <vt:lpstr>Install pfRICH</vt:lpstr>
      <vt:lpstr>Install EEEMCAL</vt:lpstr>
      <vt:lpstr>Install FE AC LGAD Disk</vt:lpstr>
      <vt:lpstr>Install dRICH</vt:lpstr>
      <vt:lpstr>Roll Back into the IR in final position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EIC Project Support Division</dc:title>
  <dc:creator>Hatton, Diane</dc:creator>
  <cp:lastModifiedBy>Sharma, Rahul</cp:lastModifiedBy>
  <cp:revision>204</cp:revision>
  <dcterms:created xsi:type="dcterms:W3CDTF">2020-09-28T13:10:10Z</dcterms:created>
  <dcterms:modified xsi:type="dcterms:W3CDTF">2023-05-09T19:50:36Z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0x01010090098D539B6C7E4A8437C25DEDB1B9A2</vt:lpwstr>
  </property>
  <property fmtid="{D5CDD505-2E9C-101B-9397-08002B2CF9AE}" pid="3" name="MediaServiceImageTags">
    <vt:lpwstr/>
  </property>
</Properties>
</file>