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2"/>
  </p:notesMasterIdLst>
  <p:sldIdLst>
    <p:sldId id="256" r:id="rId2"/>
    <p:sldId id="277" r:id="rId3"/>
    <p:sldId id="275" r:id="rId4"/>
    <p:sldId id="271" r:id="rId5"/>
    <p:sldId id="276" r:id="rId6"/>
    <p:sldId id="278" r:id="rId7"/>
    <p:sldId id="269" r:id="rId8"/>
    <p:sldId id="270" r:id="rId9"/>
    <p:sldId id="272" r:id="rId10"/>
    <p:sldId id="27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 varScale="1">
        <p:scale>
          <a:sx n="127" d="100"/>
          <a:sy n="127" d="100"/>
        </p:scale>
        <p:origin x="101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CCAF04-6C30-614D-8071-3CC683E976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083" y="5755088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5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4160339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1811919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2381660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106609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4EB6B9-C6AF-7F40-9A3F-E71E87EB2D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86083" y="5742910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6542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2794568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3687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4543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3630614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50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3573931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4133593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2391252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1049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825625"/>
            <a:ext cx="1104900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7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3840" userDrawn="1">
          <p15:clr>
            <a:srgbClr val="F26B43"/>
          </p15:clr>
        </p15:guide>
        <p15:guide id="9" pos="36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732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cern.ch/event/1267757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cern.ch/event/1267757/" TargetMode="External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56CBC-DA70-7741-BB3F-BCDBBE052F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CERN ALICE – EIC meeting</a:t>
            </a:r>
            <a:br>
              <a:rPr lang="en-US" dirty="0"/>
            </a:br>
            <a:r>
              <a:rPr lang="en-US" dirty="0"/>
              <a:t>eRD113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B0E14B-6889-F849-8A8C-D01D7C3603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May 08, 2023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0F4563-AB5E-1F4E-B28C-08AC132303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EIC-SC</a:t>
            </a:r>
          </a:p>
        </p:txBody>
      </p:sp>
    </p:spTree>
    <p:extLst>
      <p:ext uri="{BB962C8B-B14F-4D97-AF65-F5344CB8AC3E}">
        <p14:creationId xmlns:p14="http://schemas.microsoft.com/office/powerpoint/2010/main" val="2246755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5A97C0B-3585-1725-4772-B61C98682A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0560" y="2417461"/>
            <a:ext cx="6281593" cy="43676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E81FCD0-05D6-CFD1-0FA7-947E8148B6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8828" y="439151"/>
            <a:ext cx="6592622" cy="133936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495805-B45E-7859-25F3-038995F27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543" y="176280"/>
            <a:ext cx="11049000" cy="794204"/>
          </a:xfrm>
        </p:spPr>
        <p:txBody>
          <a:bodyPr>
            <a:normAutofit/>
          </a:bodyPr>
          <a:lstStyle/>
          <a:p>
            <a:r>
              <a:rPr lang="en-US" sz="4000" dirty="0"/>
              <a:t>Contribution idea2: </a:t>
            </a:r>
            <a:r>
              <a:rPr lang="en-US" sz="40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LDoC_ULVS</a:t>
            </a:r>
            <a:endParaRPr lang="en-US" sz="4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96F6E7-E130-8944-0BEF-4A52039D7D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10</a:t>
            </a:fld>
            <a:endParaRPr lang="en-US" sz="1000"/>
          </a:p>
        </p:txBody>
      </p:sp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84BED499-6ED4-F54A-8BC4-75AB617CA064}"/>
              </a:ext>
            </a:extLst>
          </p:cNvPr>
          <p:cNvSpPr>
            <a:spLocks noGrp="1"/>
          </p:cNvSpPr>
          <p:nvPr/>
        </p:nvSpPr>
        <p:spPr>
          <a:xfrm>
            <a:off x="292196" y="1812915"/>
            <a:ext cx="11429253" cy="16880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On-chip global interconnects and silicon interposer channels (tested up to 20 mm).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Nominal data rate: 3 Gb/s (</a:t>
            </a:r>
            <a:r>
              <a:rPr lang="en-US" sz="1800" dirty="0">
                <a:solidFill>
                  <a:srgbClr val="7030A0"/>
                </a:solidFill>
              </a:rPr>
              <a:t>ALICE ITS3 needs 160Mbps but ×10 longer distance</a:t>
            </a:r>
            <a:r>
              <a:rPr lang="en-US" sz="1800" dirty="0"/>
              <a:t>).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Highly power-efficient: 9.5 </a:t>
            </a:r>
            <a:r>
              <a:rPr lang="en-US" sz="1800" dirty="0" err="1"/>
              <a:t>fJ</a:t>
            </a:r>
            <a:r>
              <a:rPr lang="en-US" sz="1800" dirty="0"/>
              <a:t>/bit/mm (280 </a:t>
            </a:r>
            <a:r>
              <a:rPr lang="el-GR" sz="1800" dirty="0"/>
              <a:t>μ</a:t>
            </a:r>
            <a:r>
              <a:rPr lang="en-US" sz="1800" dirty="0"/>
              <a:t>W for a 10 mm link at 3 Gb/s).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70C0"/>
                </a:solidFill>
              </a:rPr>
              <a:t>Transmitter: </a:t>
            </a:r>
            <a:r>
              <a:rPr lang="en-US" sz="1800" dirty="0"/>
              <a:t>Open drain, one-tap pre-emphasis.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70C0"/>
                </a:solidFill>
              </a:rPr>
              <a:t>Receiver: </a:t>
            </a:r>
            <a:r>
              <a:rPr lang="en-US" sz="1800" dirty="0"/>
              <a:t>I sense amplifier, active L for </a:t>
            </a:r>
            <a:r>
              <a:rPr lang="en-US" sz="1800" dirty="0" err="1"/>
              <a:t>bandwidth</a:t>
            </a:r>
            <a:r>
              <a:rPr lang="en-US" sz="1800" dirty="0" err="1">
                <a:solidFill>
                  <a:srgbClr val="7030A0"/>
                </a:solidFill>
                <a:latin typeface="Wingdings" panose="05000000000000000000" pitchFamily="2" charset="2"/>
              </a:rPr>
              <a:t>ä</a:t>
            </a:r>
            <a:r>
              <a:rPr lang="en-US" sz="1800" dirty="0"/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1778FCC-938A-1DD9-B3C4-6385E4606B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04" y="3403272"/>
            <a:ext cx="5152510" cy="2507905"/>
          </a:xfrm>
          <a:prstGeom prst="rect">
            <a:avLst/>
          </a:prstGeom>
        </p:spPr>
      </p:pic>
      <p:sp>
        <p:nvSpPr>
          <p:cNvPr id="8" name="TextBox 10">
            <a:extLst>
              <a:ext uri="{FF2B5EF4-FFF2-40B4-BE49-F238E27FC236}">
                <a16:creationId xmlns:a16="http://schemas.microsoft.com/office/drawing/2014/main" id="{3EF69896-A4CE-175C-EE0B-C27961427901}"/>
              </a:ext>
            </a:extLst>
          </p:cNvPr>
          <p:cNvSpPr txBox="1"/>
          <p:nvPr/>
        </p:nvSpPr>
        <p:spPr>
          <a:xfrm>
            <a:off x="360495" y="5854070"/>
            <a:ext cx="53900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0" i="0" u="sng" strike="noStrike" dirty="0">
                <a:solidFill>
                  <a:srgbClr val="7030A0"/>
                </a:solidFill>
                <a:effectLst/>
                <a:latin typeface="sourcesans-bold"/>
              </a:rPr>
              <a:t>IEEE Journal of Solid-State Circuits, 49(9), 2044–2048</a:t>
            </a:r>
            <a:endParaRPr lang="en-US" sz="1600" b="1" u="sng" dirty="0">
              <a:solidFill>
                <a:srgbClr val="7030A0"/>
              </a:solidFill>
            </a:endParaRPr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E6DAA844-F6E7-CF78-3FDF-CF00997469F4}"/>
              </a:ext>
            </a:extLst>
          </p:cNvPr>
          <p:cNvSpPr txBox="1"/>
          <p:nvPr/>
        </p:nvSpPr>
        <p:spPr>
          <a:xfrm>
            <a:off x="810623" y="1056383"/>
            <a:ext cx="5067873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700" i="1" dirty="0"/>
              <a:t>Several inspirational developments reported, e.g.: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49FEA03-ECF0-62BA-8E2C-69582154B641}"/>
              </a:ext>
            </a:extLst>
          </p:cNvPr>
          <p:cNvSpPr/>
          <p:nvPr/>
        </p:nvSpPr>
        <p:spPr>
          <a:xfrm>
            <a:off x="8873289" y="3982453"/>
            <a:ext cx="3272590" cy="2875547"/>
          </a:xfrm>
          <a:prstGeom prst="ellipse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0">
            <a:extLst>
              <a:ext uri="{FF2B5EF4-FFF2-40B4-BE49-F238E27FC236}">
                <a16:creationId xmlns:a16="http://schemas.microsoft.com/office/drawing/2014/main" id="{518FBF63-97C3-82F4-1EA6-3BA63B3C7612}"/>
              </a:ext>
            </a:extLst>
          </p:cNvPr>
          <p:cNvSpPr txBox="1"/>
          <p:nvPr/>
        </p:nvSpPr>
        <p:spPr>
          <a:xfrm>
            <a:off x="2770197" y="6181056"/>
            <a:ext cx="35560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i="0" strike="noStrike" dirty="0">
                <a:solidFill>
                  <a:schemeClr val="accent5"/>
                </a:solidFill>
                <a:effectLst/>
                <a:latin typeface="sourcesans-bold"/>
              </a:rPr>
              <a:t>Challenge: </a:t>
            </a:r>
            <a:r>
              <a:rPr lang="en-US" b="0" i="0" strike="noStrike" dirty="0">
                <a:solidFill>
                  <a:srgbClr val="7030A0"/>
                </a:solidFill>
                <a:effectLst/>
                <a:latin typeface="sourcesans-bold"/>
              </a:rPr>
              <a:t>resistivity of long </a:t>
            </a:r>
            <a:br>
              <a:rPr lang="en-US" b="0" i="0" strike="noStrike" dirty="0">
                <a:solidFill>
                  <a:srgbClr val="7030A0"/>
                </a:solidFill>
                <a:effectLst/>
                <a:latin typeface="sourcesans-bold"/>
              </a:rPr>
            </a:br>
            <a:r>
              <a:rPr lang="en-US" b="0" i="0" strike="noStrike" dirty="0">
                <a:solidFill>
                  <a:srgbClr val="7030A0"/>
                </a:solidFill>
                <a:effectLst/>
                <a:latin typeface="sourcesans-bold"/>
              </a:rPr>
              <a:t>(across stitched sensor) traces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14" name="TextBox 10">
            <a:extLst>
              <a:ext uri="{FF2B5EF4-FFF2-40B4-BE49-F238E27FC236}">
                <a16:creationId xmlns:a16="http://schemas.microsoft.com/office/drawing/2014/main" id="{A148F302-04A5-0A7D-BB13-C1586B88A2CF}"/>
              </a:ext>
            </a:extLst>
          </p:cNvPr>
          <p:cNvSpPr txBox="1"/>
          <p:nvPr/>
        </p:nvSpPr>
        <p:spPr>
          <a:xfrm>
            <a:off x="8668966" y="3343509"/>
            <a:ext cx="3420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600" b="0" i="0" strike="noStrike" dirty="0">
                <a:solidFill>
                  <a:schemeClr val="accent5"/>
                </a:solidFill>
                <a:effectLst/>
                <a:latin typeface="sourcesans-bold"/>
              </a:rPr>
              <a:t>Replacement with fully digital feedback loop fo</a:t>
            </a:r>
            <a:r>
              <a:rPr lang="en-US" sz="1600" dirty="0">
                <a:solidFill>
                  <a:schemeClr val="accent5"/>
                </a:solidFill>
                <a:latin typeface="sourcesans-bold"/>
              </a:rPr>
              <a:t>r offset cancellation</a:t>
            </a:r>
            <a:endParaRPr lang="en-US" sz="1600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108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495805-B45E-7859-25F3-038995F27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543" y="176280"/>
            <a:ext cx="11049000" cy="794204"/>
          </a:xfrm>
        </p:spPr>
        <p:txBody>
          <a:bodyPr>
            <a:normAutofit/>
          </a:bodyPr>
          <a:lstStyle/>
          <a:p>
            <a:r>
              <a:rPr lang="en-US" sz="4000" dirty="0"/>
              <a:t>ALICE ITS3 – EIC meeting at CERN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96F6E7-E130-8944-0BEF-4A52039D7D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2</a:t>
            </a:fld>
            <a:endParaRPr lang="en-US" sz="10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098B00B-E01B-A7E7-84F9-77AD5F2CCE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2293" y="853883"/>
            <a:ext cx="7459836" cy="591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182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495805-B45E-7859-25F3-038995F27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543" y="176280"/>
            <a:ext cx="11049000" cy="794204"/>
          </a:xfrm>
        </p:spPr>
        <p:txBody>
          <a:bodyPr>
            <a:normAutofit/>
          </a:bodyPr>
          <a:lstStyle/>
          <a:p>
            <a:r>
              <a:rPr lang="en-US" sz="4000" dirty="0"/>
              <a:t>ALICE ITS3 – EIC meeting at CERN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FCEE61-0876-904F-C7AB-7ABC97484B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600" y="1061566"/>
            <a:ext cx="11396435" cy="5496105"/>
          </a:xfrm>
        </p:spPr>
        <p:txBody>
          <a:bodyPr>
            <a:normAutofit/>
          </a:bodyPr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ePIC</a:t>
            </a:r>
            <a:r>
              <a:rPr lang="en-US" sz="2400" b="1" dirty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SVT detector and collaboration with ITS3 - covered areas (04/24-25/2023):</a:t>
            </a:r>
            <a:endParaRPr lang="en-US" sz="2400" b="1" dirty="0">
              <a:solidFill>
                <a:srgbClr val="7030A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marR="0" lvl="0" indent="0"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1200"/>
              </a:spcAft>
              <a:buFont typeface="Calibri" panose="020F0502020204030204" pitchFamily="34" charset="0"/>
              <a:buChar char="-"/>
            </a:pPr>
            <a:r>
              <a:rPr lang="en-US" sz="1800" b="1" dirty="0">
                <a:latin typeface="Calibri" panose="020F0502020204030204" pitchFamily="34" charset="0"/>
                <a:ea typeface="Times New Roman" panose="02020603050405020304" pitchFamily="18" charset="0"/>
              </a:rPr>
              <a:t>Agreements  </a:t>
            </a:r>
          </a:p>
          <a:p>
            <a:pPr marL="800100" lvl="1" indent="-342900">
              <a:spcBef>
                <a:spcPts val="0"/>
              </a:spcBef>
              <a:spcAft>
                <a:spcPts val="1200"/>
              </a:spcAft>
              <a:buFont typeface="Calibri" panose="020F0502020204030204" pitchFamily="34" charset="0"/>
              <a:buChar char="-"/>
            </a:pPr>
            <a:r>
              <a:rPr lang="en-US" sz="1400" dirty="0">
                <a:latin typeface="Calibri" panose="020F0502020204030204" pitchFamily="34" charset="0"/>
                <a:ea typeface="Times New Roman" panose="02020603050405020304" pitchFamily="18" charset="0"/>
              </a:rPr>
              <a:t>use of ITS3 sensor for EIC and design database for </a:t>
            </a:r>
            <a:r>
              <a:rPr lang="en-US" sz="1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ePIC</a:t>
            </a:r>
            <a:r>
              <a:rPr lang="en-US" sz="1400" dirty="0">
                <a:latin typeface="Calibri" panose="020F0502020204030204" pitchFamily="34" charset="0"/>
                <a:ea typeface="Times New Roman" panose="02020603050405020304" pitchFamily="18" charset="0"/>
              </a:rPr>
              <a:t> specific developments</a:t>
            </a:r>
          </a:p>
          <a:p>
            <a:pPr marL="342900" marR="0" lvl="0" indent="-342900">
              <a:spcBef>
                <a:spcPts val="0"/>
              </a:spcBef>
              <a:spcAft>
                <a:spcPts val="1200"/>
              </a:spcAft>
              <a:buFont typeface="Calibri" panose="020F0502020204030204" pitchFamily="34" charset="0"/>
              <a:buChar char="-"/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Plans for ITS3 developments </a:t>
            </a:r>
          </a:p>
          <a:p>
            <a:pPr marL="800100" lvl="1" indent="-342900">
              <a:spcBef>
                <a:spcPts val="0"/>
              </a:spcBef>
              <a:spcAft>
                <a:spcPts val="1200"/>
              </a:spcAft>
              <a:buFont typeface="Calibri" panose="020F0502020204030204" pitchFamily="34" charset="0"/>
              <a:buChar char="-"/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</a:rPr>
              <a:t>ER2 submission: end Q1 CT2024 (towards final ITS3 sensor architecture)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Calibri" panose="020F0502020204030204" pitchFamily="34" charset="0"/>
              <a:buChar char="-"/>
            </a:pP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</a:rPr>
              <a:t>Options for EIC Sensors (stitching options)</a:t>
            </a:r>
          </a:p>
          <a:p>
            <a:pPr marL="800100" lvl="1" indent="-342900">
              <a:spcBef>
                <a:spcPts val="0"/>
              </a:spcBef>
              <a:spcAft>
                <a:spcPts val="1200"/>
              </a:spcAft>
              <a:buFont typeface="Calibri" panose="020F0502020204030204" pitchFamily="34" charset="0"/>
              <a:buChar char="-"/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</a:rPr>
              <a:t>Reduced stitching variants possible (total: 2-3 options)</a:t>
            </a:r>
          </a:p>
          <a:p>
            <a:pPr marL="800100" lvl="1" indent="-342900">
              <a:spcBef>
                <a:spcPts val="0"/>
              </a:spcBef>
              <a:spcAft>
                <a:spcPts val="1200"/>
              </a:spcAft>
              <a:buFont typeface="Calibri" panose="020F0502020204030204" pitchFamily="34" charset="0"/>
              <a:buChar char="-"/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Handling </a:t>
            </a:r>
            <a:r>
              <a:rPr lang="en-US" sz="1400" dirty="0" err="1">
                <a:latin typeface="Calibri" panose="020F0502020204030204" pitchFamily="34" charset="0"/>
                <a:ea typeface="Calibri" panose="020F0502020204030204" pitchFamily="34" charset="0"/>
              </a:rPr>
              <a:t>ePIC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</a:rPr>
              <a:t> fabrication orders (through CERN – communication with foundry)</a:t>
            </a:r>
          </a:p>
          <a:p>
            <a:pPr marL="800100" lvl="1" indent="-342900">
              <a:spcBef>
                <a:spcPts val="0"/>
              </a:spcBef>
              <a:spcAft>
                <a:spcPts val="1200"/>
              </a:spcAft>
              <a:buFont typeface="Calibri" panose="020F0502020204030204" pitchFamily="34" charset="0"/>
              <a:buChar char="-"/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Powering variants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</a:rPr>
              <a:t> (double sided powering in ITS3 sensors)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1200"/>
              </a:spcAft>
              <a:buFont typeface="Calibri" panose="020F0502020204030204" pitchFamily="34" charset="0"/>
              <a:buChar char="-"/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Contributions to ITS3</a:t>
            </a:r>
          </a:p>
          <a:p>
            <a:pPr marL="800100" lvl="1" indent="-342900">
              <a:spcBef>
                <a:spcPts val="0"/>
              </a:spcBef>
              <a:spcAft>
                <a:spcPts val="1200"/>
              </a:spcAft>
              <a:buFont typeface="Calibri" panose="020F0502020204030204" pitchFamily="34" charset="0"/>
              <a:buChar char="-"/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</a:rPr>
              <a:t>Sending designers (2) to CERN to integrate in ITS3 and liaisons to EIC efforts</a:t>
            </a:r>
          </a:p>
          <a:p>
            <a:pPr marL="800100" lvl="1" indent="-342900">
              <a:spcBef>
                <a:spcPts val="0"/>
              </a:spcBef>
              <a:spcAft>
                <a:spcPts val="1200"/>
              </a:spcAft>
              <a:buFont typeface="Calibri" panose="020F0502020204030204" pitchFamily="34" charset="0"/>
              <a:buChar char="-"/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Continue with contributions in EIC-SC institutions </a:t>
            </a:r>
          </a:p>
          <a:p>
            <a:pPr marL="342900" marR="0" lvl="0" indent="-342900">
              <a:spcBef>
                <a:spcPts val="0"/>
              </a:spcBef>
              <a:spcAft>
                <a:spcPts val="1200"/>
              </a:spcAft>
              <a:buFont typeface="Calibri" panose="020F0502020204030204" pitchFamily="34" charset="0"/>
              <a:buChar char="-"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96F6E7-E130-8944-0BEF-4A52039D7D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3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18525784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495805-B45E-7859-25F3-038995F27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543" y="176280"/>
            <a:ext cx="11049000" cy="794204"/>
          </a:xfrm>
        </p:spPr>
        <p:txBody>
          <a:bodyPr>
            <a:normAutofit/>
          </a:bodyPr>
          <a:lstStyle/>
          <a:p>
            <a:r>
              <a:rPr lang="en-US" sz="4000" dirty="0"/>
              <a:t>ALICE ITS3 – plans for ER2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96F6E7-E130-8944-0BEF-4A52039D7D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4</a:t>
            </a:fld>
            <a:endParaRPr lang="en-US" sz="10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700F19C-C6FC-820C-D646-BAA6488D67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72" y="886868"/>
            <a:ext cx="11903226" cy="5039285"/>
          </a:xfrm>
          <a:prstGeom prst="rect">
            <a:avLst/>
          </a:prstGeom>
        </p:spPr>
      </p:pic>
      <p:sp>
        <p:nvSpPr>
          <p:cNvPr id="3" name="TextBox 10">
            <a:extLst>
              <a:ext uri="{FF2B5EF4-FFF2-40B4-BE49-F238E27FC236}">
                <a16:creationId xmlns:a16="http://schemas.microsoft.com/office/drawing/2014/main" id="{F942A07A-4B2C-FC41-8A78-7B346BB176D4}"/>
              </a:ext>
            </a:extLst>
          </p:cNvPr>
          <p:cNvSpPr txBox="1"/>
          <p:nvPr/>
        </p:nvSpPr>
        <p:spPr>
          <a:xfrm>
            <a:off x="6894350" y="6452075"/>
            <a:ext cx="4671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i="0" u="sng" strike="noStrike" dirty="0">
                <a:solidFill>
                  <a:srgbClr val="7030A0"/>
                </a:solidFill>
                <a:effectLst/>
                <a:latin typeface="sourcesans-bol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ALICE Upgrade Week at CERN: 8 to 12 May 2023</a:t>
            </a:r>
            <a:endParaRPr lang="en-US" b="1" u="sng" dirty="0">
              <a:solidFill>
                <a:srgbClr val="7030A0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82132DA-3F66-5B96-199D-B5D52CE3E384}"/>
              </a:ext>
            </a:extLst>
          </p:cNvPr>
          <p:cNvSpPr/>
          <p:nvPr/>
        </p:nvSpPr>
        <p:spPr>
          <a:xfrm>
            <a:off x="4064222" y="1449227"/>
            <a:ext cx="284257" cy="4084586"/>
          </a:xfrm>
          <a:prstGeom prst="ellipse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E15F989-125E-DC92-D690-F93596958AAA}"/>
              </a:ext>
            </a:extLst>
          </p:cNvPr>
          <p:cNvSpPr/>
          <p:nvPr/>
        </p:nvSpPr>
        <p:spPr>
          <a:xfrm>
            <a:off x="4077898" y="1496406"/>
            <a:ext cx="4101031" cy="382960"/>
          </a:xfrm>
          <a:prstGeom prst="ellipse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6495717-4015-2534-7F56-57F02CEEBACC}"/>
              </a:ext>
            </a:extLst>
          </p:cNvPr>
          <p:cNvSpPr/>
          <p:nvPr/>
        </p:nvSpPr>
        <p:spPr>
          <a:xfrm>
            <a:off x="4077898" y="4956998"/>
            <a:ext cx="4101031" cy="555179"/>
          </a:xfrm>
          <a:prstGeom prst="ellipse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7766D8D7-73C3-9264-414F-635E815EFA53}"/>
              </a:ext>
            </a:extLst>
          </p:cNvPr>
          <p:cNvSpPr txBox="1"/>
          <p:nvPr/>
        </p:nvSpPr>
        <p:spPr>
          <a:xfrm>
            <a:off x="2740417" y="6140217"/>
            <a:ext cx="30804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600" b="0" i="0" strike="noStrike" dirty="0">
                <a:solidFill>
                  <a:schemeClr val="accent5"/>
                </a:solidFill>
                <a:effectLst/>
                <a:latin typeface="sourcesans-bold"/>
              </a:rPr>
              <a:t>Inter-reticle spacing, top and bottom peripheral circuit area</a:t>
            </a:r>
            <a:endParaRPr lang="en-US" sz="1600" b="1" dirty="0">
              <a:solidFill>
                <a:schemeClr val="accent5"/>
              </a:solidFill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C587FC8-6788-8717-EEED-64C0F9FBD88A}"/>
              </a:ext>
            </a:extLst>
          </p:cNvPr>
          <p:cNvCxnSpPr>
            <a:cxnSpLocks/>
          </p:cNvCxnSpPr>
          <p:nvPr/>
        </p:nvCxnSpPr>
        <p:spPr>
          <a:xfrm flipH="1" flipV="1">
            <a:off x="4213541" y="5512177"/>
            <a:ext cx="67117" cy="606404"/>
          </a:xfrm>
          <a:prstGeom prst="straightConnector1">
            <a:avLst/>
          </a:prstGeom>
          <a:ln w="190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55A2CD9-B12E-1802-8140-4DF0383484EB}"/>
              </a:ext>
            </a:extLst>
          </p:cNvPr>
          <p:cNvCxnSpPr>
            <a:cxnSpLocks/>
          </p:cNvCxnSpPr>
          <p:nvPr/>
        </p:nvCxnSpPr>
        <p:spPr>
          <a:xfrm flipV="1">
            <a:off x="4280747" y="1901002"/>
            <a:ext cx="1090506" cy="4195943"/>
          </a:xfrm>
          <a:prstGeom prst="straightConnector1">
            <a:avLst/>
          </a:prstGeom>
          <a:ln w="190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6560E24-746B-577B-34D7-738642D3EE77}"/>
              </a:ext>
            </a:extLst>
          </p:cNvPr>
          <p:cNvCxnSpPr>
            <a:cxnSpLocks/>
          </p:cNvCxnSpPr>
          <p:nvPr/>
        </p:nvCxnSpPr>
        <p:spPr>
          <a:xfrm flipV="1">
            <a:off x="4280747" y="5533813"/>
            <a:ext cx="616373" cy="563132"/>
          </a:xfrm>
          <a:prstGeom prst="straightConnector1">
            <a:avLst/>
          </a:prstGeom>
          <a:ln w="190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9507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4248228-C002-CF32-CA91-1D598B0B98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546" y="480340"/>
            <a:ext cx="10914015" cy="58382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495805-B45E-7859-25F3-038995F27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543" y="176280"/>
            <a:ext cx="11049000" cy="794204"/>
          </a:xfrm>
        </p:spPr>
        <p:txBody>
          <a:bodyPr>
            <a:normAutofit/>
          </a:bodyPr>
          <a:lstStyle/>
          <a:p>
            <a:r>
              <a:rPr lang="en-US" sz="4000" dirty="0"/>
              <a:t>Options for EIC – stitching plans (ER2)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96F6E7-E130-8944-0BEF-4A52039D7D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5</a:t>
            </a:fld>
            <a:endParaRPr lang="en-US" sz="1000"/>
          </a:p>
        </p:txBody>
      </p:sp>
      <p:sp>
        <p:nvSpPr>
          <p:cNvPr id="3" name="TextBox 10">
            <a:extLst>
              <a:ext uri="{FF2B5EF4-FFF2-40B4-BE49-F238E27FC236}">
                <a16:creationId xmlns:a16="http://schemas.microsoft.com/office/drawing/2014/main" id="{F942A07A-4B2C-FC41-8A78-7B346BB176D4}"/>
              </a:ext>
            </a:extLst>
          </p:cNvPr>
          <p:cNvSpPr txBox="1"/>
          <p:nvPr/>
        </p:nvSpPr>
        <p:spPr>
          <a:xfrm>
            <a:off x="2037870" y="6315482"/>
            <a:ext cx="4671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i="0" u="sng" strike="noStrike" dirty="0">
                <a:solidFill>
                  <a:srgbClr val="7030A0"/>
                </a:solidFill>
                <a:effectLst/>
                <a:latin typeface="sourcesans-bol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ALICE Upgrade Week at CERN: 8 to 12 May 2023</a:t>
            </a:r>
            <a:endParaRPr lang="en-US" b="1" u="sng" dirty="0">
              <a:solidFill>
                <a:srgbClr val="7030A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B614C26-7B00-40EF-8878-759CFE8C3E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7547" y="2661232"/>
            <a:ext cx="1061941" cy="128762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9E8912B-8836-4BEA-4AAC-C8454F5FEE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04257" y="2626329"/>
            <a:ext cx="782684" cy="1341063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BAE87BED-B061-919C-9D7A-25E11310436F}"/>
              </a:ext>
            </a:extLst>
          </p:cNvPr>
          <p:cNvSpPr/>
          <p:nvPr/>
        </p:nvSpPr>
        <p:spPr>
          <a:xfrm>
            <a:off x="1246294" y="1634304"/>
            <a:ext cx="1124374" cy="397696"/>
          </a:xfrm>
          <a:prstGeom prst="ellipse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0C1938A-3C96-4D7E-EC6E-12D7BB8E8F65}"/>
              </a:ext>
            </a:extLst>
          </p:cNvPr>
          <p:cNvSpPr/>
          <p:nvPr/>
        </p:nvSpPr>
        <p:spPr>
          <a:xfrm>
            <a:off x="1273389" y="2069253"/>
            <a:ext cx="1124374" cy="397696"/>
          </a:xfrm>
          <a:prstGeom prst="ellipse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DB0C630-360E-DBC4-6793-DF454DC4DC6E}"/>
              </a:ext>
            </a:extLst>
          </p:cNvPr>
          <p:cNvSpPr/>
          <p:nvPr/>
        </p:nvSpPr>
        <p:spPr>
          <a:xfrm>
            <a:off x="1300484" y="2504202"/>
            <a:ext cx="1124374" cy="397696"/>
          </a:xfrm>
          <a:prstGeom prst="ellipse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1627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495805-B45E-7859-25F3-038995F27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543" y="176280"/>
            <a:ext cx="11049000" cy="794204"/>
          </a:xfrm>
        </p:spPr>
        <p:txBody>
          <a:bodyPr>
            <a:normAutofit/>
          </a:bodyPr>
          <a:lstStyle/>
          <a:p>
            <a:r>
              <a:rPr lang="en-US" sz="4000" dirty="0"/>
              <a:t>Options for EIC – stitching plans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96F6E7-E130-8944-0BEF-4A52039D7D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6</a:t>
            </a:fld>
            <a:endParaRPr lang="en-US" sz="100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879AA09-6900-5829-729C-55C33DDDDB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600" y="1061566"/>
            <a:ext cx="11396435" cy="4959927"/>
          </a:xfrm>
        </p:spPr>
        <p:txBody>
          <a:bodyPr>
            <a:normAutofit/>
          </a:bodyPr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Stitching options considerations:</a:t>
            </a:r>
            <a:endParaRPr lang="en-US" sz="2400" b="1" dirty="0">
              <a:solidFill>
                <a:srgbClr val="7030A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marR="0" lvl="0" indent="0"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1200"/>
              </a:spcAft>
              <a:buFont typeface="Calibri" panose="020F0502020204030204" pitchFamily="34" charset="0"/>
              <a:buChar char="-"/>
            </a:pPr>
            <a:r>
              <a:rPr lang="en-US" sz="2200" b="1" dirty="0">
                <a:latin typeface="Calibri" panose="020F0502020204030204" pitchFamily="34" charset="0"/>
                <a:ea typeface="Times New Roman" panose="02020603050405020304" pitchFamily="18" charset="0"/>
              </a:rPr>
              <a:t>Number of stitching options  </a:t>
            </a:r>
          </a:p>
          <a:p>
            <a:pPr marL="800100" lvl="1" indent="-342900">
              <a:spcBef>
                <a:spcPts val="0"/>
              </a:spcBef>
              <a:spcAft>
                <a:spcPts val="1200"/>
              </a:spcAft>
              <a:buFont typeface="Calibri" panose="020F0502020204030204" pitchFamily="34" charset="0"/>
              <a:buChar char="-"/>
            </a:pPr>
            <a:r>
              <a:rPr lang="en-US" sz="1400" dirty="0">
                <a:latin typeface="Calibri" panose="020F0502020204030204" pitchFamily="34" charset="0"/>
                <a:ea typeface="Times New Roman" panose="02020603050405020304" pitchFamily="18" charset="0"/>
              </a:rPr>
              <a:t>It will be limited to 2</a:t>
            </a:r>
            <a:r>
              <a:rPr lang="en-US" sz="1400" dirty="0">
                <a:latin typeface="Symbol" panose="05050102010706020507" pitchFamily="18" charset="2"/>
                <a:ea typeface="Times New Roman" panose="02020603050405020304" pitchFamily="18" charset="0"/>
              </a:rPr>
              <a:t>¸</a:t>
            </a:r>
            <a:r>
              <a:rPr lang="en-US" sz="1400" dirty="0">
                <a:latin typeface="Calibri" panose="020F0502020204030204" pitchFamily="34" charset="0"/>
                <a:ea typeface="Times New Roman" panose="02020603050405020304" pitchFamily="18" charset="0"/>
              </a:rPr>
              <a:t>3 options, including the baseline 12x stitching upon decision of the foundry;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Calibri" panose="020F0502020204030204" pitchFamily="34" charset="0"/>
              <a:buChar char="-"/>
            </a:pPr>
            <a:r>
              <a:rPr lang="en-US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Non-sensitive area consideration</a:t>
            </a:r>
          </a:p>
          <a:p>
            <a:pPr marL="800100" lvl="1" indent="-342900">
              <a:spcBef>
                <a:spcPts val="0"/>
              </a:spcBef>
              <a:spcAft>
                <a:spcPts val="1200"/>
              </a:spcAft>
              <a:buFont typeface="Calibri" panose="020F0502020204030204" pitchFamily="34" charset="0"/>
              <a:buChar char="-"/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</a:rPr>
              <a:t>Maximization of sensitive area (9X%); final assessment expected when all peripheral blocks are designed;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Calibri" panose="020F0502020204030204" pitchFamily="34" charset="0"/>
              <a:buChar char="-"/>
            </a:pPr>
            <a:r>
              <a:rPr lang="en-US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Powering options</a:t>
            </a:r>
          </a:p>
          <a:p>
            <a:pPr marL="800100" lvl="1" indent="-342900">
              <a:spcBef>
                <a:spcPts val="0"/>
              </a:spcBef>
              <a:spcAft>
                <a:spcPts val="1200"/>
              </a:spcAft>
              <a:buFont typeface="Calibri" panose="020F0502020204030204" pitchFamily="34" charset="0"/>
              <a:buChar char="-"/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</a:rPr>
              <a:t>Sagging (IR) of power supply is major concern (routing of power line – RDL? – to opposite side)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Calibri" panose="020F0502020204030204" pitchFamily="34" charset="0"/>
              <a:buChar char="-"/>
            </a:pPr>
            <a:endParaRPr lang="en-US" sz="22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1200"/>
              </a:spcAft>
              <a:buFont typeface="Calibri" panose="020F0502020204030204" pitchFamily="34" charset="0"/>
              <a:buChar char="-"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49609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495805-B45E-7859-25F3-038995F27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543" y="176280"/>
            <a:ext cx="11049000" cy="794204"/>
          </a:xfrm>
        </p:spPr>
        <p:txBody>
          <a:bodyPr>
            <a:normAutofit/>
          </a:bodyPr>
          <a:lstStyle/>
          <a:p>
            <a:r>
              <a:rPr lang="en-US" sz="4000" dirty="0"/>
              <a:t>ALICE ITS3 – </a:t>
            </a:r>
            <a:r>
              <a:rPr lang="en-US" sz="4000" dirty="0" err="1"/>
              <a:t>ePIC</a:t>
            </a:r>
            <a:r>
              <a:rPr lang="en-US" sz="4000" dirty="0"/>
              <a:t> MAPS development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FCEE61-0876-904F-C7AB-7ABC97484B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600" y="1061566"/>
            <a:ext cx="11396435" cy="5496105"/>
          </a:xfrm>
        </p:spPr>
        <p:txBody>
          <a:bodyPr>
            <a:normAutofit/>
          </a:bodyPr>
          <a:lstStyle/>
          <a:p>
            <a:pPr marL="0" marR="0" lvl="0" indent="0">
              <a:spcBef>
                <a:spcPts val="0"/>
              </a:spcBef>
              <a:spcAft>
                <a:spcPts val="1000"/>
              </a:spcAft>
            </a:pPr>
            <a:r>
              <a:rPr lang="en-US" sz="2400" b="1" dirty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</a:t>
            </a:r>
            <a:r>
              <a:rPr lang="en-US" sz="24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reas highlighted as desired contributions to the ALICE-ITS3 MAPS (04/25/2023):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1000"/>
              </a:spcAft>
              <a:buFont typeface="Calibri" panose="020F0502020204030204" pitchFamily="34" charset="0"/>
              <a:buChar char="-"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(</a:t>
            </a:r>
            <a: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SRAM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) </a:t>
            </a:r>
            <a:r>
              <a:rPr lang="en-US" sz="18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Development of dual-port Static Random Access Memory (SRAM), 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either as a compiler code or at least as full custom block (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TPSCo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65nm contains single port SRAM compiler and it does not use DFM recommended rules) for buffering data for data transmission at the Repeated Sensor Unit (RSU) peripheries.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1000"/>
              </a:spcAft>
              <a:buFont typeface="Calibri" panose="020F0502020204030204" pitchFamily="34" charset="0"/>
              <a:buChar char="-"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(</a:t>
            </a:r>
            <a:r>
              <a:rPr lang="en-US" sz="18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LP_StCells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) </a:t>
            </a:r>
            <a:r>
              <a:rPr lang="en-US" sz="18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Development of standard cells library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(take care of the subset of cells) oriented on Low-Power (non-minimum Lengths of FETs) and respecting recommended rules, target 9T version, including timing characterization with Liberate (</a:t>
            </a:r>
            <a: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BNL/RAL interested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).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1000"/>
              </a:spcAft>
              <a:buFont typeface="Calibri" panose="020F0502020204030204" pitchFamily="34" charset="0"/>
              <a:buChar char="-"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(</a:t>
            </a:r>
            <a:r>
              <a:rPr lang="en-US" sz="18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HV_StCells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) </a:t>
            </a:r>
            <a:r>
              <a:rPr lang="en-US" sz="18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Development of standard cells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minimal subset, suitable for operation at HV (required for power management, i.e., operation when no core power is ON).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1000"/>
              </a:spcAft>
              <a:buFont typeface="Calibri" panose="020F0502020204030204" pitchFamily="34" charset="0"/>
              <a:buChar char="-"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(</a:t>
            </a:r>
            <a: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VFM_ADC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) </a:t>
            </a:r>
            <a:r>
              <a:rPr lang="en-US" sz="18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Development of small footprint ADC for Vital Functions Monitoring 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(VFM) with interfacing circuitries suited for connecting signals to be monitored and interfacing to slow control and fetching data to output through slow control of data stream interface (</a:t>
            </a:r>
            <a: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BNL started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).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1000"/>
              </a:spcAft>
              <a:buFont typeface="Calibri" panose="020F0502020204030204" pitchFamily="34" charset="0"/>
              <a:buChar char="-"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(</a:t>
            </a:r>
            <a:r>
              <a:rPr lang="en-US" sz="18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LDoC_ULVS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) </a:t>
            </a:r>
            <a:r>
              <a:rPr lang="en-US" sz="18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Development of Long-Distance on-Chip (</a:t>
            </a:r>
            <a:r>
              <a:rPr lang="en-US" sz="18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LDoC</a:t>
            </a:r>
            <a:r>
              <a:rPr lang="en-US" sz="18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) Ultra-Low-Voltage Signaling (ULVS) 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data transmission for sending data from stitched Repeated Sensor Units (RSU) to the peripheral area, where Time Division Multiple Access (TDMA) interrace connects to the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lpGBT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IP for data aggregation of high-speed links for data transfer off MAPS sensors (</a:t>
            </a:r>
            <a: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BNL </a:t>
            </a:r>
            <a:r>
              <a:rPr lang="en-US" sz="1800" b="1" dirty="0">
                <a:latin typeface="Calibri" panose="020F0502020204030204" pitchFamily="34" charset="0"/>
                <a:ea typeface="Times New Roman" panose="02020603050405020304" pitchFamily="18" charset="0"/>
              </a:rPr>
              <a:t>interested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).</a:t>
            </a:r>
          </a:p>
          <a:p>
            <a:pPr marL="342900" marR="0" lvl="0" indent="-342900">
              <a:spcBef>
                <a:spcPts val="0"/>
              </a:spcBef>
              <a:spcAft>
                <a:spcPts val="1000"/>
              </a:spcAft>
              <a:buFont typeface="Calibri" panose="020F0502020204030204" pitchFamily="34" charset="0"/>
              <a:buChar char="-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F_D/R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) </a:t>
            </a:r>
            <a:r>
              <a:rPr lang="en-US" sz="18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Development of fast driver/receiver blocks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RAL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already involved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96F6E7-E130-8944-0BEF-4A52039D7D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7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22310361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495805-B45E-7859-25F3-038995F27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543" y="176280"/>
            <a:ext cx="11049000" cy="794204"/>
          </a:xfrm>
        </p:spPr>
        <p:txBody>
          <a:bodyPr>
            <a:normAutofit/>
          </a:bodyPr>
          <a:lstStyle/>
          <a:p>
            <a:r>
              <a:rPr lang="en-US" sz="4000" dirty="0"/>
              <a:t>ALICE ITS3 – </a:t>
            </a:r>
            <a:r>
              <a:rPr lang="en-US" sz="4000" dirty="0" err="1"/>
              <a:t>ePIC</a:t>
            </a:r>
            <a:r>
              <a:rPr lang="en-US" sz="4000" dirty="0"/>
              <a:t> MAPS development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FCEE61-0876-904F-C7AB-7ABC97484B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600" y="1061566"/>
            <a:ext cx="11396435" cy="5496105"/>
          </a:xfrm>
        </p:spPr>
        <p:txBody>
          <a:bodyPr>
            <a:normAutofit/>
          </a:bodyPr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</a:t>
            </a:r>
            <a:r>
              <a:rPr lang="en-US" sz="24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reas discussed as desired contributions to the ALICE-ITS3 MAPS (2022):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1200"/>
              </a:spcAft>
              <a:buFont typeface="Calibri" panose="020F0502020204030204" pitchFamily="34" charset="0"/>
              <a:buChar char="-"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(</a:t>
            </a:r>
            <a:r>
              <a:rPr lang="en-US" sz="18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UVM_Det_Model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) </a:t>
            </a:r>
            <a:r>
              <a:rPr lang="en-US" sz="18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formal verification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building model including congregation od data flow, and integration with event builder.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1200"/>
              </a:spcAft>
              <a:buFont typeface="Calibri" panose="020F0502020204030204" pitchFamily="34" charset="0"/>
              <a:buChar char="-"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(</a:t>
            </a:r>
            <a:r>
              <a:rPr lang="en-US" sz="18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PWR_Scheme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) </a:t>
            </a:r>
            <a:r>
              <a:rPr lang="en-US" sz="18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powering of stitched RSUs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to handle IR drops, including development of LDOs and having strategies of handling IR drops and selection between two method of sensors biasing practiced in MOSS and MOST circuits.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1200"/>
              </a:spcAft>
              <a:buFont typeface="Calibri" panose="020F0502020204030204" pitchFamily="34" charset="0"/>
              <a:buChar char="-"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(</a:t>
            </a:r>
            <a:r>
              <a:rPr lang="en-US" sz="18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Diff_IO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) </a:t>
            </a:r>
            <a:r>
              <a:rPr lang="en-US" sz="18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differential IO libraries of pads and standard cells (HV) </a:t>
            </a:r>
            <a:r>
              <a:rPr lang="en-US" sz="18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HV_StCells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standard cells have bee mentioned in the CEN meeting, no pads.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1200"/>
              </a:spcAft>
              <a:buFont typeface="Calibri" panose="020F0502020204030204" pitchFamily="34" charset="0"/>
              <a:buChar char="-"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(</a:t>
            </a:r>
            <a:r>
              <a:rPr lang="en-US" sz="18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Data_TX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) </a:t>
            </a:r>
            <a:r>
              <a:rPr lang="en-US" sz="18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PLL, serializer, line driver parallel development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use of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lpGBT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IP in the most conceptual development.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96F6E7-E130-8944-0BEF-4A52039D7D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8</a:t>
            </a:fld>
            <a:endParaRPr lang="en-US" sz="1000"/>
          </a:p>
        </p:txBody>
      </p:sp>
      <p:sp>
        <p:nvSpPr>
          <p:cNvPr id="5" name="TextBox 10">
            <a:extLst>
              <a:ext uri="{FF2B5EF4-FFF2-40B4-BE49-F238E27FC236}">
                <a16:creationId xmlns:a16="http://schemas.microsoft.com/office/drawing/2014/main" id="{89686CE9-D673-C762-A4C5-FAE7A8DD14C2}"/>
              </a:ext>
            </a:extLst>
          </p:cNvPr>
          <p:cNvSpPr txBox="1"/>
          <p:nvPr/>
        </p:nvSpPr>
        <p:spPr>
          <a:xfrm>
            <a:off x="1029547" y="3918762"/>
            <a:ext cx="50664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i="0" strike="noStrike" dirty="0" err="1">
                <a:solidFill>
                  <a:schemeClr val="accent5"/>
                </a:solidFill>
                <a:effectLst/>
                <a:latin typeface="sourcesans-bold"/>
              </a:rPr>
              <a:t>Contibutions</a:t>
            </a:r>
            <a:r>
              <a:rPr lang="en-US" b="0" i="0" strike="noStrike" dirty="0">
                <a:solidFill>
                  <a:schemeClr val="accent5"/>
                </a:solidFill>
                <a:effectLst/>
                <a:latin typeface="sourcesans-bold"/>
              </a:rPr>
              <a:t> under discussion with ITS3 team and to be shared among EIC-SC institutions</a:t>
            </a:r>
            <a:endParaRPr lang="en-US" b="1" dirty="0">
              <a:solidFill>
                <a:schemeClr val="accent5"/>
              </a:solidFill>
            </a:endParaRPr>
          </a:p>
        </p:txBody>
      </p:sp>
      <p:sp>
        <p:nvSpPr>
          <p:cNvPr id="6" name="TextBox 10">
            <a:extLst>
              <a:ext uri="{FF2B5EF4-FFF2-40B4-BE49-F238E27FC236}">
                <a16:creationId xmlns:a16="http://schemas.microsoft.com/office/drawing/2014/main" id="{7C4BC15D-974E-C1CC-E797-3F2053AFF258}"/>
              </a:ext>
            </a:extLst>
          </p:cNvPr>
          <p:cNvSpPr txBox="1"/>
          <p:nvPr/>
        </p:nvSpPr>
        <p:spPr>
          <a:xfrm>
            <a:off x="6011334" y="5150103"/>
            <a:ext cx="49275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i="0" strike="noStrike" dirty="0">
                <a:solidFill>
                  <a:schemeClr val="accent5"/>
                </a:solidFill>
                <a:effectLst/>
                <a:latin typeface="sourcesans-bold"/>
              </a:rPr>
              <a:t>+ EIC specific development areas, e.g. adaptation to serial powering, voltage regulation for RSUs. considerations for double sided powering, etc.</a:t>
            </a:r>
            <a:endParaRPr lang="en-US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1252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495805-B45E-7859-25F3-038995F27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543" y="176280"/>
            <a:ext cx="11049000" cy="794204"/>
          </a:xfrm>
        </p:spPr>
        <p:txBody>
          <a:bodyPr>
            <a:normAutofit/>
          </a:bodyPr>
          <a:lstStyle/>
          <a:p>
            <a:r>
              <a:rPr lang="en-US" sz="4000" dirty="0"/>
              <a:t>Contribution idea1: </a:t>
            </a:r>
            <a:r>
              <a:rPr lang="en-US" sz="4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VFM_ADC</a:t>
            </a:r>
            <a:endParaRPr lang="en-US" sz="4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96F6E7-E130-8944-0BEF-4A52039D7D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9</a:t>
            </a:fld>
            <a:endParaRPr lang="en-US" sz="1000"/>
          </a:p>
        </p:txBody>
      </p:sp>
      <p:pic>
        <p:nvPicPr>
          <p:cNvPr id="3" name="Content Placeholder 9" descr="Text&#10;&#10;Description automatically generated with low confidence">
            <a:extLst>
              <a:ext uri="{FF2B5EF4-FFF2-40B4-BE49-F238E27FC236}">
                <a16:creationId xmlns:a16="http://schemas.microsoft.com/office/drawing/2014/main" id="{A03F0E45-D2C5-DB0F-DCE5-F83C418C0D48}"/>
              </a:ext>
            </a:extLst>
          </p:cNvPr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569" y="1505846"/>
            <a:ext cx="8238744" cy="3846308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6FCF77A-0F00-3C8F-2C80-C82F28A8DF05}"/>
              </a:ext>
            </a:extLst>
          </p:cNvPr>
          <p:cNvSpPr>
            <a:spLocks noGrp="1"/>
          </p:cNvSpPr>
          <p:nvPr/>
        </p:nvSpPr>
        <p:spPr>
          <a:xfrm>
            <a:off x="280375" y="909269"/>
            <a:ext cx="3944894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700" dirty="0"/>
              <a:t>Monitoring of essential signals and levels within an ASIC (temperature, bias voltage/current values, etc.) requires some kind of processing on analog,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700" dirty="0"/>
              <a:t>Standard ADC architectures are large, power-hungry, and suited for running continuously which is not necessary as the signals to be monitored need to only be checked on occasion,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700" dirty="0"/>
              <a:t>Therefore a compact, low-power ADC that can run on command while shutting itself down while not in use is pursued.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7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03A405-E436-71DB-BDAC-9430B70A3930}"/>
              </a:ext>
            </a:extLst>
          </p:cNvPr>
          <p:cNvSpPr txBox="1"/>
          <p:nvPr/>
        </p:nvSpPr>
        <p:spPr>
          <a:xfrm>
            <a:off x="4664676" y="870252"/>
            <a:ext cx="652333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/>
              <a:t>A compact </a:t>
            </a:r>
            <a:r>
              <a:rPr lang="en-US" sz="1600" b="1" dirty="0" err="1"/>
              <a:t>Succesive</a:t>
            </a:r>
            <a:r>
              <a:rPr lang="en-US" sz="1600" b="1" dirty="0"/>
              <a:t> Approximation Charge (Q) Redistribution (SAQRADC) ADC running off of a </a:t>
            </a:r>
            <a:r>
              <a:rPr lang="en-US" sz="1600" b="1" dirty="0" err="1"/>
              <a:t>pausable</a:t>
            </a:r>
            <a:r>
              <a:rPr lang="en-US" sz="1600" b="1" dirty="0"/>
              <a:t> clock generator</a:t>
            </a:r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EA303C8D-30CA-296A-8522-4E010A525D23}"/>
              </a:ext>
            </a:extLst>
          </p:cNvPr>
          <p:cNvSpPr txBox="1"/>
          <p:nvPr/>
        </p:nvSpPr>
        <p:spPr>
          <a:xfrm>
            <a:off x="369079" y="4909439"/>
            <a:ext cx="70209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Key Features: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10-bit resolution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Pausable</a:t>
            </a:r>
            <a:r>
              <a:rPr lang="en-US" dirty="0"/>
              <a:t> clock generator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DAC with 2 sampling capacitors of ~220fF</a:t>
            </a:r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7FE6D750-0416-7F8B-E674-C034A776A2EC}"/>
              </a:ext>
            </a:extLst>
          </p:cNvPr>
          <p:cNvSpPr txBox="1"/>
          <p:nvPr/>
        </p:nvSpPr>
        <p:spPr>
          <a:xfrm>
            <a:off x="6725652" y="6409964"/>
            <a:ext cx="4990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i="0" u="sng" strike="noStrike" dirty="0">
                <a:solidFill>
                  <a:srgbClr val="7030A0"/>
                </a:solidFill>
                <a:effectLst/>
                <a:latin typeface="sourcesans-bold"/>
              </a:rPr>
              <a:t>IEEE Journal of Solid-State Circuits, 10(6), 379–385</a:t>
            </a:r>
            <a:endParaRPr lang="en-US" b="1" u="sng" dirty="0">
              <a:solidFill>
                <a:srgbClr val="7030A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6DA133-BDAD-1AA9-9B84-4A1B85FC7C74}"/>
              </a:ext>
            </a:extLst>
          </p:cNvPr>
          <p:cNvSpPr txBox="1"/>
          <p:nvPr/>
        </p:nvSpPr>
        <p:spPr>
          <a:xfrm>
            <a:off x="5144352" y="5455197"/>
            <a:ext cx="68030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Capacitor trimming to tens of attofarads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High gain comparator with \high performance source followers with gain &gt; 0.999 and </a:t>
            </a:r>
            <a:r>
              <a:rPr lang="en-US" dirty="0" err="1"/>
              <a:t>Cin</a:t>
            </a:r>
            <a:r>
              <a:rPr lang="en-US" dirty="0"/>
              <a:t> &lt; 0.1fF</a:t>
            </a:r>
          </a:p>
        </p:txBody>
      </p:sp>
    </p:spTree>
    <p:extLst>
      <p:ext uri="{BB962C8B-B14F-4D97-AF65-F5344CB8AC3E}">
        <p14:creationId xmlns:p14="http://schemas.microsoft.com/office/powerpoint/2010/main" val="429448892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_PPT_Template_2021_Widescreen_Compressed_060121" id="{12E83E08-87E0-F644-89EB-87DEB220AE0B}" vid="{EBE5DD67-AF26-1345-A97E-9F8C3AF25A6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MARS_concept_030323</Template>
  <TotalTime>529</TotalTime>
  <Words>1017</Words>
  <Application>Microsoft Office PowerPoint</Application>
  <PresentationFormat>Widescreen</PresentationFormat>
  <Paragraphs>80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sourcesans-bold</vt:lpstr>
      <vt:lpstr>Symbol</vt:lpstr>
      <vt:lpstr>Wingdings</vt:lpstr>
      <vt:lpstr>BNL</vt:lpstr>
      <vt:lpstr>CERN ALICE – EIC meeting eRD113</vt:lpstr>
      <vt:lpstr>ALICE ITS3 – EIC meeting at CERN</vt:lpstr>
      <vt:lpstr>ALICE ITS3 – EIC meeting at CERN</vt:lpstr>
      <vt:lpstr>ALICE ITS3 – plans for ER2</vt:lpstr>
      <vt:lpstr>Options for EIC – stitching plans (ER2)</vt:lpstr>
      <vt:lpstr>Options for EIC – stitching plans</vt:lpstr>
      <vt:lpstr>ALICE ITS3 – ePIC MAPS development</vt:lpstr>
      <vt:lpstr>ALICE ITS3 – ePIC MAPS development</vt:lpstr>
      <vt:lpstr>Contribution idea1: VFM_ADC</vt:lpstr>
      <vt:lpstr>Contribution idea2: LDoC_ULVS</vt:lpstr>
    </vt:vector>
  </TitlesOfParts>
  <Manager/>
  <Company>Brookhaven National Laboratory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subject/>
  <dc:creator>Mandal, Soumyajit</dc:creator>
  <cp:keywords/>
  <dc:description/>
  <cp:lastModifiedBy>Deptuch, Grzegorz</cp:lastModifiedBy>
  <cp:revision>33</cp:revision>
  <dcterms:created xsi:type="dcterms:W3CDTF">2023-03-03T20:34:36Z</dcterms:created>
  <dcterms:modified xsi:type="dcterms:W3CDTF">2023-05-09T15:50:22Z</dcterms:modified>
  <cp:category/>
</cp:coreProperties>
</file>