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0" name="Google Shape;60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6" name="Google Shape;66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0" name="Google Shape;9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6" name="Google Shape;106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0.gif"/><Relationship Id="rId4" Type="http://schemas.openxmlformats.org/officeDocument/2006/relationships/image" Target="../media/image3.png"/><Relationship Id="rId5" Type="http://schemas.openxmlformats.org/officeDocument/2006/relationships/image" Target="../media/image7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0.gif"/><Relationship Id="rId4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10.gif"/><Relationship Id="rId4" Type="http://schemas.openxmlformats.org/officeDocument/2006/relationships/image" Target="../media/image3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 showMasterSp="0">
  <p:cSld name="1_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  <a:defRPr b="0"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24" name="Google Shape;2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772" y="5619599"/>
            <a:ext cx="5850228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25" name="Google Shape;25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36591" y="6389359"/>
            <a:ext cx="947190" cy="4686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 Description automatically generated" id="26" name="Google Shape;26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1524814" y="4939128"/>
            <a:ext cx="667186" cy="464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type="title"/>
          </p:nvPr>
        </p:nvSpPr>
        <p:spPr>
          <a:xfrm>
            <a:off x="1069848" y="0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"/>
          <p:cNvSpPr txBox="1"/>
          <p:nvPr>
            <p:ph idx="12" type="sldNum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logo" id="32" name="Google Shape;32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1236591" y="6389359"/>
            <a:ext cx="947190" cy="468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4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4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87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87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870"/>
              <a:buFont typeface="Noto Sans Symbols"/>
              <a:buNone/>
              <a:defRPr b="0" i="0" sz="2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39" name="Google Shape;39;p4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1" name="Google Shape;4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772" y="5619599"/>
            <a:ext cx="5850228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42" name="Google Shape;4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0" y="5795830"/>
            <a:ext cx="947190" cy="468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5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b="0" sz="8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5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530"/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360"/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9E361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9E3611"/>
              </a:buClr>
              <a:buSzPts val="119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47" name="Google Shape;47;p5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9" name="Google Shape;4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5772" y="5619599"/>
            <a:ext cx="5850228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50" name="Google Shape;5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48814" y="6389358"/>
            <a:ext cx="947190" cy="468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6"/>
          <p:cNvSpPr txBox="1"/>
          <p:nvPr>
            <p:ph type="title"/>
          </p:nvPr>
        </p:nvSpPr>
        <p:spPr>
          <a:xfrm>
            <a:off x="1069848" y="0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2" type="sldNum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6" name="Google Shape;56;p6"/>
          <p:cNvSpPr txBox="1"/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b="0" i="0" lang="en-US" sz="27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Click to edit Master text styles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1" marL="54864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</a:pPr>
            <a:r>
              <a:rPr b="0" i="0" lang="en-US" sz="2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Second level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2" marL="82296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⯍"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Third level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3" marL="109728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🞆"/>
            </a:pPr>
            <a:r>
              <a:rPr b="0" i="0" lang="en-US" sz="20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Fourth level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4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ckwell"/>
              <a:buChar char="•"/>
            </a:pPr>
            <a:r>
              <a:rPr b="0" i="0" lang="en-US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Fifth level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0.gif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5.xml"/><Relationship Id="rId9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069848" y="0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  <a:defRPr b="0" i="0" sz="5400" u="none" cap="none" strike="noStrike">
                <a:solidFill>
                  <a:srgbClr val="000000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43431" y="6534909"/>
            <a:ext cx="2038369" cy="31996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14;p1"/>
          <p:cNvGrpSpPr/>
          <p:nvPr/>
        </p:nvGrpSpPr>
        <p:grpSpPr>
          <a:xfrm>
            <a:off x="11632631" y="762000"/>
            <a:ext cx="457200" cy="457200"/>
            <a:chOff x="11361456" y="6195813"/>
            <a:chExt cx="548640" cy="548640"/>
          </a:xfrm>
        </p:grpSpPr>
        <p:sp>
          <p:nvSpPr>
            <p:cNvPr id="15" name="Google Shape;15;p1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2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 txBox="1"/>
          <p:nvPr>
            <p:ph idx="12" type="sldNum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" name="Google Shape;1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67600" y="6551035"/>
            <a:ext cx="288321" cy="2822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" id="19" name="Google Shape;1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236591" y="6389359"/>
            <a:ext cx="947190" cy="4686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  Description automatically generated" id="20" name="Google Shape;2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6393852"/>
            <a:ext cx="667186" cy="464148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6"/>
    <p:sldLayoutId id="2147483649" r:id="rId7"/>
    <p:sldLayoutId id="2147483650" r:id="rId8"/>
    <p:sldLayoutId id="2147483651" r:id="rId9"/>
    <p:sldLayoutId id="2147483652" r:id="rId10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type="title"/>
          </p:nvPr>
        </p:nvSpPr>
        <p:spPr>
          <a:xfrm>
            <a:off x="3689515" y="0"/>
            <a:ext cx="7860279" cy="3566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400"/>
              <a:buFont typeface="Rockwell"/>
              <a:buNone/>
            </a:pPr>
            <a:r>
              <a:rPr lang="en-US"/>
              <a:t>TIC MEETING COMMUNICATIONS</a:t>
            </a:r>
            <a:endParaRPr/>
          </a:p>
        </p:txBody>
      </p:sp>
      <p:sp>
        <p:nvSpPr>
          <p:cNvPr id="63" name="Google Shape;63;p7"/>
          <p:cNvSpPr txBox="1"/>
          <p:nvPr>
            <p:ph idx="1" type="body"/>
          </p:nvPr>
        </p:nvSpPr>
        <p:spPr>
          <a:xfrm>
            <a:off x="2209800" y="3414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2880" lvl="0" marL="18288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Klaus Dehmelt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Technical and Integration Council Meeting</a:t>
            </a:r>
            <a:endParaRPr b="0" i="0" sz="20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182880" lvl="0" marL="18288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9E3611"/>
              </a:buClr>
              <a:buSzPts val="1700"/>
              <a:buFont typeface="Courier New"/>
              <a:buChar char="o"/>
            </a:pPr>
            <a:r>
              <a:rPr b="0" i="0" lang="en-US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June-05-2023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K. Dehmelt</a:t>
            </a:r>
            <a:endParaRPr/>
          </a:p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57494" y="0"/>
            <a:ext cx="987701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"/>
          <p:cNvSpPr txBox="1"/>
          <p:nvPr/>
        </p:nvSpPr>
        <p:spPr>
          <a:xfrm>
            <a:off x="1696583" y="2463225"/>
            <a:ext cx="879883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Rockwell"/>
                <a:ea typeface="Rockwell"/>
                <a:cs typeface="Rockwell"/>
                <a:sym typeface="Rockwell"/>
              </a:rPr>
              <a:t>Need to get DSC efforts  into WBS structure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idx="12" type="sldNum"/>
          </p:nvPr>
        </p:nvSpPr>
        <p:spPr>
          <a:xfrm>
            <a:off x="11542034" y="805103"/>
            <a:ext cx="6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8" name="Google Shape;7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73863" y="0"/>
            <a:ext cx="9044274" cy="6857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1069848" y="0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Simulation Campaign </a:t>
            </a:r>
            <a:endParaRPr/>
          </a:p>
        </p:txBody>
      </p:sp>
      <p:sp>
        <p:nvSpPr>
          <p:cNvPr id="85" name="Google Shape;85;p10"/>
          <p:cNvSpPr txBox="1"/>
          <p:nvPr>
            <p:ph idx="12" type="sldNum"/>
          </p:nvPr>
        </p:nvSpPr>
        <p:spPr>
          <a:xfrm>
            <a:off x="11542034" y="805103"/>
            <a:ext cx="6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6" name="Google Shape;86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0157" y="1456800"/>
            <a:ext cx="10091686" cy="49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 txBox="1"/>
          <p:nvPr/>
        </p:nvSpPr>
        <p:spPr>
          <a:xfrm>
            <a:off x="247108" y="1524000"/>
            <a:ext cx="11724000" cy="45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b="0" i="0" lang="en-US" sz="27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Updates will be requested on a monthly basis</a:t>
            </a:r>
            <a:endParaRPr b="0" i="0" sz="27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74320" lvl="1" marL="54864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⚪"/>
            </a:pPr>
            <a:r>
              <a:rPr b="0" i="0" lang="en-US" sz="24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Shared google docs will be provided</a:t>
            </a:r>
            <a:endParaRPr b="0" i="0" sz="24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74320" lvl="1" marL="54864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⚪"/>
            </a:pPr>
            <a:r>
              <a:rPr b="0" i="0" lang="en-US" sz="24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Brief update on the first Monday of simulation campaign</a:t>
            </a:r>
            <a:endParaRPr b="0" i="0" sz="22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93" name="Google Shape;93;p11"/>
          <p:cNvSpPr txBox="1"/>
          <p:nvPr>
            <p:ph type="title"/>
          </p:nvPr>
        </p:nvSpPr>
        <p:spPr>
          <a:xfrm>
            <a:off x="1069848" y="0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Simulation Campaign </a:t>
            </a:r>
            <a:endParaRPr/>
          </a:p>
        </p:txBody>
      </p:sp>
      <p:sp>
        <p:nvSpPr>
          <p:cNvPr id="94" name="Google Shape;94;p11"/>
          <p:cNvSpPr txBox="1"/>
          <p:nvPr>
            <p:ph idx="12" type="sldNum"/>
          </p:nvPr>
        </p:nvSpPr>
        <p:spPr>
          <a:xfrm>
            <a:off x="11542034" y="805103"/>
            <a:ext cx="6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2"/>
          <p:cNvSpPr txBox="1"/>
          <p:nvPr>
            <p:ph type="title"/>
          </p:nvPr>
        </p:nvSpPr>
        <p:spPr>
          <a:xfrm>
            <a:off x="1069848" y="0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Today/Future TIC Meetings</a:t>
            </a:r>
            <a:endParaRPr/>
          </a:p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06/05/2023</a:t>
            </a:r>
            <a:endParaRPr/>
          </a:p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K. Dehmelt</a:t>
            </a:r>
            <a:endParaRPr/>
          </a:p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74320" lvl="1" marL="54864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⚪"/>
            </a:pPr>
            <a:r>
              <a:rPr b="0" i="0" lang="en-US" sz="24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Tracking → Today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4320" lvl="1" marL="54864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⚪"/>
            </a:pPr>
            <a:r>
              <a:rPr b="0" i="0" lang="en-US" sz="24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DAQ → Week 24 - June 12</a:t>
            </a:r>
            <a:endParaRPr b="0" i="0" sz="24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74320" lvl="1" marL="54864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⚪"/>
            </a:pPr>
            <a:r>
              <a:rPr b="0" i="0" lang="en-US" sz="24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Barrel Em/HCal → Week 25 - June 19</a:t>
            </a:r>
            <a:endParaRPr b="0" i="0" sz="24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74320" lvl="1" marL="54864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1680"/>
              <a:buFont typeface="Noto Sans Symbols"/>
              <a:buChar char="⚪"/>
            </a:pPr>
            <a:r>
              <a:rPr b="0" i="0" lang="en-US" sz="24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FBKWD/FFWD → Week 26 - June 26</a:t>
            </a:r>
            <a:endParaRPr b="0" i="0" sz="24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3"/>
          <p:cNvSpPr txBox="1"/>
          <p:nvPr/>
        </p:nvSpPr>
        <p:spPr>
          <a:xfrm>
            <a:off x="247108" y="1524000"/>
            <a:ext cx="11724000" cy="45994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332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95"/>
              <a:buFont typeface="Noto Sans Symbols"/>
              <a:buChar char="⚫"/>
            </a:pPr>
            <a:r>
              <a:rPr b="0" i="0" lang="en-US" sz="27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Integration status Tracker DSC</a:t>
            </a:r>
            <a:endParaRPr b="0" i="0" sz="27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32639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</a:pPr>
            <a:r>
              <a:rPr b="0" i="0" lang="en-US" sz="2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Status of design and layout</a:t>
            </a:r>
            <a:endParaRPr b="0" i="0" sz="22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368300" lvl="2" marL="1371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ckwell"/>
              <a:buChar char="■"/>
            </a:pPr>
            <a:r>
              <a:rPr b="0" i="0" lang="en-US" sz="2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Si tracker</a:t>
            </a:r>
            <a:endParaRPr b="0" i="0" sz="22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368300" lvl="2" marL="13716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ckwell"/>
              <a:buChar char="■"/>
            </a:pPr>
            <a:r>
              <a:rPr b="0" i="0" lang="en-US" sz="2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Gaseous tracker</a:t>
            </a:r>
            <a:endParaRPr b="0" i="0" sz="2200" u="none" cap="none" strike="noStrike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32639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</a:pPr>
            <a:r>
              <a:rPr b="0" i="0" lang="en-US" sz="2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Advancement between now to August?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6390" lvl="1" marL="914400" marR="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1540"/>
              <a:buFont typeface="Noto Sans Symbols"/>
              <a:buChar char="⚪"/>
            </a:pPr>
            <a:r>
              <a:rPr b="0" i="0" lang="en-US" sz="22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Does present technical design and implementation fulfill the YR requirements?</a:t>
            </a:r>
            <a:endParaRPr b="0" i="0" sz="2700" u="none" cap="none" strike="noStrike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109" name="Google Shape;109;p13"/>
          <p:cNvSpPr txBox="1"/>
          <p:nvPr>
            <p:ph type="title"/>
          </p:nvPr>
        </p:nvSpPr>
        <p:spPr>
          <a:xfrm>
            <a:off x="1069848" y="0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Today’s Agenda</a:t>
            </a:r>
            <a:endParaRPr/>
          </a:p>
        </p:txBody>
      </p:sp>
      <p:sp>
        <p:nvSpPr>
          <p:cNvPr id="110" name="Google Shape;110;p1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K. Dehmelt</a:t>
            </a:r>
            <a:endParaRPr/>
          </a:p>
        </p:txBody>
      </p:sp>
      <p:sp>
        <p:nvSpPr>
          <p:cNvPr id="111" name="Google Shape;111;p13"/>
          <p:cNvSpPr txBox="1"/>
          <p:nvPr>
            <p:ph idx="12" type="sldNum"/>
          </p:nvPr>
        </p:nvSpPr>
        <p:spPr>
          <a:xfrm>
            <a:off x="11542034" y="805103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2" name="Google Shape;112;p13"/>
          <p:cNvSpPr txBox="1"/>
          <p:nvPr>
            <p:ph idx="10" type="dt"/>
          </p:nvPr>
        </p:nvSpPr>
        <p:spPr>
          <a:xfrm>
            <a:off x="7964424" y="6272784"/>
            <a:ext cx="327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06/05/2023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 txBox="1"/>
          <p:nvPr>
            <p:ph type="title"/>
          </p:nvPr>
        </p:nvSpPr>
        <p:spPr>
          <a:xfrm>
            <a:off x="1069848" y="0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US"/>
              <a:t>Today’s Agenda</a:t>
            </a:r>
            <a:endParaRPr/>
          </a:p>
        </p:txBody>
      </p:sp>
      <p:sp>
        <p:nvSpPr>
          <p:cNvPr id="118" name="Google Shape;118;p14"/>
          <p:cNvSpPr txBox="1"/>
          <p:nvPr>
            <p:ph idx="11" type="ftr"/>
          </p:nvPr>
        </p:nvSpPr>
        <p:spPr>
          <a:xfrm>
            <a:off x="1088136" y="6272784"/>
            <a:ext cx="6327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K. Dehmelt</a:t>
            </a:r>
            <a:endParaRPr/>
          </a:p>
        </p:txBody>
      </p:sp>
      <p:sp>
        <p:nvSpPr>
          <p:cNvPr id="119" name="Google Shape;119;p14"/>
          <p:cNvSpPr txBox="1"/>
          <p:nvPr>
            <p:ph idx="12" type="sldNum"/>
          </p:nvPr>
        </p:nvSpPr>
        <p:spPr>
          <a:xfrm>
            <a:off x="11542034" y="805103"/>
            <a:ext cx="640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14"/>
          <p:cNvSpPr txBox="1"/>
          <p:nvPr>
            <p:ph idx="10" type="dt"/>
          </p:nvPr>
        </p:nvSpPr>
        <p:spPr>
          <a:xfrm>
            <a:off x="7964424" y="6272784"/>
            <a:ext cx="327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06/05/2023</a:t>
            </a:r>
            <a:endParaRPr/>
          </a:p>
        </p:txBody>
      </p:sp>
      <p:pic>
        <p:nvPicPr>
          <p:cNvPr id="121" name="Google Shape;12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94487" y="1192075"/>
            <a:ext cx="10003026" cy="512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ood Type">
  <a:themeElements>
    <a:clrScheme name="Wood Type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