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316" r:id="rId5"/>
    <p:sldId id="2239" r:id="rId6"/>
    <p:sldId id="3952" r:id="rId7"/>
    <p:sldId id="2286" r:id="rId8"/>
    <p:sldId id="2246" r:id="rId9"/>
    <p:sldId id="3953" r:id="rId10"/>
    <p:sldId id="3954" r:id="rId11"/>
    <p:sldId id="395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FFFBD0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88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AA1AB258-F051-48E5-9DBA-023C998F09DE}"/>
    <pc:docChg chg="undo custSel delSld modSld">
      <pc:chgData name="Fernando Barbosa" userId="26e508f0-5e45-4ff3-9cbc-2459c82fe5c2" providerId="ADAL" clId="{AA1AB258-F051-48E5-9DBA-023C998F09DE}" dt="2023-06-12T00:05:00.231" v="661" actId="20577"/>
      <pc:docMkLst>
        <pc:docMk/>
      </pc:docMkLst>
      <pc:sldChg chg="modSp">
        <pc:chgData name="Fernando Barbosa" userId="26e508f0-5e45-4ff3-9cbc-2459c82fe5c2" providerId="ADAL" clId="{AA1AB258-F051-48E5-9DBA-023C998F09DE}" dt="2023-06-11T23:37:09.144" v="192" actId="20577"/>
        <pc:sldMkLst>
          <pc:docMk/>
          <pc:sldMk cId="700661312" sldId="316"/>
        </pc:sldMkLst>
        <pc:spChg chg="mod">
          <ac:chgData name="Fernando Barbosa" userId="26e508f0-5e45-4ff3-9cbc-2459c82fe5c2" providerId="ADAL" clId="{AA1AB258-F051-48E5-9DBA-023C998F09DE}" dt="2023-06-11T23:37:09.144" v="192" actId="20577"/>
          <ac:spMkLst>
            <pc:docMk/>
            <pc:sldMk cId="700661312" sldId="316"/>
            <ac:spMk id="2" creationId="{00000000-0000-0000-0000-000000000000}"/>
          </ac:spMkLst>
        </pc:spChg>
        <pc:spChg chg="mod">
          <ac:chgData name="Fernando Barbosa" userId="26e508f0-5e45-4ff3-9cbc-2459c82fe5c2" providerId="ADAL" clId="{AA1AB258-F051-48E5-9DBA-023C998F09DE}" dt="2023-06-11T23:35:35.821" v="178" actId="20577"/>
          <ac:spMkLst>
            <pc:docMk/>
            <pc:sldMk cId="700661312" sldId="316"/>
            <ac:spMk id="3" creationId="{00000000-0000-0000-0000-000000000000}"/>
          </ac:spMkLst>
        </pc:spChg>
      </pc:sldChg>
      <pc:sldChg chg="modSp">
        <pc:chgData name="Fernando Barbosa" userId="26e508f0-5e45-4ff3-9cbc-2459c82fe5c2" providerId="ADAL" clId="{AA1AB258-F051-48E5-9DBA-023C998F09DE}" dt="2023-06-11T23:18:31.282" v="34" actId="1076"/>
        <pc:sldMkLst>
          <pc:docMk/>
          <pc:sldMk cId="1840851153" sldId="2246"/>
        </pc:sldMkLst>
        <pc:spChg chg="mod">
          <ac:chgData name="Fernando Barbosa" userId="26e508f0-5e45-4ff3-9cbc-2459c82fe5c2" providerId="ADAL" clId="{AA1AB258-F051-48E5-9DBA-023C998F09DE}" dt="2023-06-11T23:18:31.282" v="34" actId="1076"/>
          <ac:spMkLst>
            <pc:docMk/>
            <pc:sldMk cId="1840851153" sldId="2246"/>
            <ac:spMk id="8" creationId="{FFA28B34-EFE0-4960-BA11-A74DCBF7D2EC}"/>
          </ac:spMkLst>
        </pc:spChg>
      </pc:sldChg>
      <pc:sldChg chg="del">
        <pc:chgData name="Fernando Barbosa" userId="26e508f0-5e45-4ff3-9cbc-2459c82fe5c2" providerId="ADAL" clId="{AA1AB258-F051-48E5-9DBA-023C998F09DE}" dt="2023-06-11T23:22:13.265" v="64" actId="2696"/>
        <pc:sldMkLst>
          <pc:docMk/>
          <pc:sldMk cId="156652761" sldId="2249"/>
        </pc:sldMkLst>
      </pc:sldChg>
      <pc:sldChg chg="modSp">
        <pc:chgData name="Fernando Barbosa" userId="26e508f0-5e45-4ff3-9cbc-2459c82fe5c2" providerId="ADAL" clId="{AA1AB258-F051-48E5-9DBA-023C998F09DE}" dt="2023-06-11T23:42:44.252" v="226" actId="20577"/>
        <pc:sldMkLst>
          <pc:docMk/>
          <pc:sldMk cId="25106029" sldId="2286"/>
        </pc:sldMkLst>
        <pc:graphicFrameChg chg="modGraphic">
          <ac:chgData name="Fernando Barbosa" userId="26e508f0-5e45-4ff3-9cbc-2459c82fe5c2" providerId="ADAL" clId="{AA1AB258-F051-48E5-9DBA-023C998F09DE}" dt="2023-06-11T23:42:44.252" v="226" actId="20577"/>
          <ac:graphicFrameMkLst>
            <pc:docMk/>
            <pc:sldMk cId="25106029" sldId="2286"/>
            <ac:graphicFrameMk id="5" creationId="{55F0FFFF-7EF5-45A5-8E13-0D4DDE1B64D1}"/>
          </ac:graphicFrameMkLst>
        </pc:graphicFrameChg>
      </pc:sldChg>
      <pc:sldChg chg="del">
        <pc:chgData name="Fernando Barbosa" userId="26e508f0-5e45-4ff3-9cbc-2459c82fe5c2" providerId="ADAL" clId="{AA1AB258-F051-48E5-9DBA-023C998F09DE}" dt="2023-06-11T23:22:15.696" v="65" actId="2696"/>
        <pc:sldMkLst>
          <pc:docMk/>
          <pc:sldMk cId="2022940491" sldId="2299"/>
        </pc:sldMkLst>
      </pc:sldChg>
      <pc:sldChg chg="addSp delSp modSp">
        <pc:chgData name="Fernando Barbosa" userId="26e508f0-5e45-4ff3-9cbc-2459c82fe5c2" providerId="ADAL" clId="{AA1AB258-F051-48E5-9DBA-023C998F09DE}" dt="2023-06-11T23:58:53.248" v="409" actId="20577"/>
        <pc:sldMkLst>
          <pc:docMk/>
          <pc:sldMk cId="757414906" sldId="3953"/>
        </pc:sldMkLst>
        <pc:spChg chg="mod">
          <ac:chgData name="Fernando Barbosa" userId="26e508f0-5e45-4ff3-9cbc-2459c82fe5c2" providerId="ADAL" clId="{AA1AB258-F051-48E5-9DBA-023C998F09DE}" dt="2023-06-11T23:20:16.438" v="55" actId="20577"/>
          <ac:spMkLst>
            <pc:docMk/>
            <pc:sldMk cId="757414906" sldId="3953"/>
            <ac:spMk id="6" creationId="{53BF5932-DA33-45EF-9BAF-1D0A6F96044C}"/>
          </ac:spMkLst>
        </pc:spChg>
        <pc:spChg chg="add del mod">
          <ac:chgData name="Fernando Barbosa" userId="26e508f0-5e45-4ff3-9cbc-2459c82fe5c2" providerId="ADAL" clId="{AA1AB258-F051-48E5-9DBA-023C998F09DE}" dt="2023-06-11T23:20:25.998" v="57"/>
          <ac:spMkLst>
            <pc:docMk/>
            <pc:sldMk cId="757414906" sldId="3953"/>
            <ac:spMk id="8" creationId="{891C664F-07B0-4CF0-9052-D1EC6E88190F}"/>
          </ac:spMkLst>
        </pc:spChg>
        <pc:spChg chg="add mod">
          <ac:chgData name="Fernando Barbosa" userId="26e508f0-5e45-4ff3-9cbc-2459c82fe5c2" providerId="ADAL" clId="{AA1AB258-F051-48E5-9DBA-023C998F09DE}" dt="2023-06-11T23:21:02.182" v="62" actId="20577"/>
          <ac:spMkLst>
            <pc:docMk/>
            <pc:sldMk cId="757414906" sldId="3953"/>
            <ac:spMk id="9" creationId="{57A58BFA-C3AA-49C7-857D-470BBEEB35D6}"/>
          </ac:spMkLst>
        </pc:spChg>
        <pc:spChg chg="add mod">
          <ac:chgData name="Fernando Barbosa" userId="26e508f0-5e45-4ff3-9cbc-2459c82fe5c2" providerId="ADAL" clId="{AA1AB258-F051-48E5-9DBA-023C998F09DE}" dt="2023-06-11T23:58:53.248" v="409" actId="20577"/>
          <ac:spMkLst>
            <pc:docMk/>
            <pc:sldMk cId="757414906" sldId="3953"/>
            <ac:spMk id="10" creationId="{F8A86D18-0E9B-4F7F-A215-C78ABAA4D768}"/>
          </ac:spMkLst>
        </pc:spChg>
        <pc:graphicFrameChg chg="del modGraphic">
          <ac:chgData name="Fernando Barbosa" userId="26e508f0-5e45-4ff3-9cbc-2459c82fe5c2" providerId="ADAL" clId="{AA1AB258-F051-48E5-9DBA-023C998F09DE}" dt="2023-06-11T23:19:08.966" v="36"/>
          <ac:graphicFrameMkLst>
            <pc:docMk/>
            <pc:sldMk cId="757414906" sldId="3953"/>
            <ac:graphicFrameMk id="5" creationId="{55F0FFFF-7EF5-45A5-8E13-0D4DDE1B64D1}"/>
          </ac:graphicFrameMkLst>
        </pc:graphicFrameChg>
        <pc:graphicFrameChg chg="add mod modGraphic">
          <ac:chgData name="Fernando Barbosa" userId="26e508f0-5e45-4ff3-9cbc-2459c82fe5c2" providerId="ADAL" clId="{AA1AB258-F051-48E5-9DBA-023C998F09DE}" dt="2023-06-11T23:56:25.290" v="299" actId="20577"/>
          <ac:graphicFrameMkLst>
            <pc:docMk/>
            <pc:sldMk cId="757414906" sldId="3953"/>
            <ac:graphicFrameMk id="7" creationId="{29CC2D07-FC88-44F7-99C5-EAA809910A80}"/>
          </ac:graphicFrameMkLst>
        </pc:graphicFrameChg>
      </pc:sldChg>
      <pc:sldChg chg="addSp delSp modSp">
        <pc:chgData name="Fernando Barbosa" userId="26e508f0-5e45-4ff3-9cbc-2459c82fe5c2" providerId="ADAL" clId="{AA1AB258-F051-48E5-9DBA-023C998F09DE}" dt="2023-06-11T23:41:11.650" v="224" actId="20577"/>
        <pc:sldMkLst>
          <pc:docMk/>
          <pc:sldMk cId="1088651348" sldId="3954"/>
        </pc:sldMkLst>
        <pc:spChg chg="mod">
          <ac:chgData name="Fernando Barbosa" userId="26e508f0-5e45-4ff3-9cbc-2459c82fe5c2" providerId="ADAL" clId="{AA1AB258-F051-48E5-9DBA-023C998F09DE}" dt="2023-06-11T23:39:50.684" v="213" actId="20577"/>
          <ac:spMkLst>
            <pc:docMk/>
            <pc:sldMk cId="1088651348" sldId="3954"/>
            <ac:spMk id="6" creationId="{53BF5932-DA33-45EF-9BAF-1D0A6F96044C}"/>
          </ac:spMkLst>
        </pc:spChg>
        <pc:spChg chg="add mod">
          <ac:chgData name="Fernando Barbosa" userId="26e508f0-5e45-4ff3-9cbc-2459c82fe5c2" providerId="ADAL" clId="{AA1AB258-F051-48E5-9DBA-023C998F09DE}" dt="2023-06-11T23:41:11.650" v="224" actId="20577"/>
          <ac:spMkLst>
            <pc:docMk/>
            <pc:sldMk cId="1088651348" sldId="3954"/>
            <ac:spMk id="8" creationId="{53DEA451-039A-4F6F-A140-60CE28DBDD29}"/>
          </ac:spMkLst>
        </pc:spChg>
        <pc:spChg chg="del">
          <ac:chgData name="Fernando Barbosa" userId="26e508f0-5e45-4ff3-9cbc-2459c82fe5c2" providerId="ADAL" clId="{AA1AB258-F051-48E5-9DBA-023C998F09DE}" dt="2023-06-11T23:39:06.544" v="193"/>
          <ac:spMkLst>
            <pc:docMk/>
            <pc:sldMk cId="1088651348" sldId="3954"/>
            <ac:spMk id="9" creationId="{57A58BFA-C3AA-49C7-857D-470BBEEB35D6}"/>
          </ac:spMkLst>
        </pc:spChg>
        <pc:spChg chg="del">
          <ac:chgData name="Fernando Barbosa" userId="26e508f0-5e45-4ff3-9cbc-2459c82fe5c2" providerId="ADAL" clId="{AA1AB258-F051-48E5-9DBA-023C998F09DE}" dt="2023-06-11T23:39:18.366" v="195"/>
          <ac:spMkLst>
            <pc:docMk/>
            <pc:sldMk cId="1088651348" sldId="3954"/>
            <ac:spMk id="10" creationId="{F8A86D18-0E9B-4F7F-A215-C78ABAA4D768}"/>
          </ac:spMkLst>
        </pc:spChg>
        <pc:graphicFrameChg chg="del">
          <ac:chgData name="Fernando Barbosa" userId="26e508f0-5e45-4ff3-9cbc-2459c82fe5c2" providerId="ADAL" clId="{AA1AB258-F051-48E5-9DBA-023C998F09DE}" dt="2023-06-11T23:39:14.009" v="194"/>
          <ac:graphicFrameMkLst>
            <pc:docMk/>
            <pc:sldMk cId="1088651348" sldId="3954"/>
            <ac:graphicFrameMk id="7" creationId="{29CC2D07-FC88-44F7-99C5-EAA809910A80}"/>
          </ac:graphicFrameMkLst>
        </pc:graphicFrameChg>
      </pc:sldChg>
      <pc:sldChg chg="addSp delSp modSp">
        <pc:chgData name="Fernando Barbosa" userId="26e508f0-5e45-4ff3-9cbc-2459c82fe5c2" providerId="ADAL" clId="{AA1AB258-F051-48E5-9DBA-023C998F09DE}" dt="2023-06-12T00:05:00.231" v="661" actId="20577"/>
        <pc:sldMkLst>
          <pc:docMk/>
          <pc:sldMk cId="1611085848" sldId="3955"/>
        </pc:sldMkLst>
        <pc:spChg chg="add del">
          <ac:chgData name="Fernando Barbosa" userId="26e508f0-5e45-4ff3-9cbc-2459c82fe5c2" providerId="ADAL" clId="{AA1AB258-F051-48E5-9DBA-023C998F09DE}" dt="2023-06-11T23:51:19.265" v="235"/>
          <ac:spMkLst>
            <pc:docMk/>
            <pc:sldMk cId="1611085848" sldId="3955"/>
            <ac:spMk id="2" creationId="{990024D7-2FE0-4DEF-B41E-3CE2EA5E3865}"/>
          </ac:spMkLst>
        </pc:spChg>
        <pc:spChg chg="mod">
          <ac:chgData name="Fernando Barbosa" userId="26e508f0-5e45-4ff3-9cbc-2459c82fe5c2" providerId="ADAL" clId="{AA1AB258-F051-48E5-9DBA-023C998F09DE}" dt="2023-06-11T23:50:54.516" v="233" actId="20577"/>
          <ac:spMkLst>
            <pc:docMk/>
            <pc:sldMk cId="1611085848" sldId="3955"/>
            <ac:spMk id="6" creationId="{53BF5932-DA33-45EF-9BAF-1D0A6F96044C}"/>
          </ac:spMkLst>
        </pc:spChg>
        <pc:spChg chg="mod">
          <ac:chgData name="Fernando Barbosa" userId="26e508f0-5e45-4ff3-9cbc-2459c82fe5c2" providerId="ADAL" clId="{AA1AB258-F051-48E5-9DBA-023C998F09DE}" dt="2023-06-12T00:05:00.231" v="661" actId="20577"/>
          <ac:spMkLst>
            <pc:docMk/>
            <pc:sldMk cId="1611085848" sldId="3955"/>
            <ac:spMk id="8" creationId="{53DEA451-039A-4F6F-A140-60CE28DBDD2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Arial"/>
            </a:rPr>
            <a:t>Switch </a:t>
          </a:r>
          <a:r>
            <a:rPr lang="en-US" dirty="0"/>
            <a:t>/</a:t>
          </a:r>
          <a:r>
            <a:rPr lang="en-US" dirty="0">
              <a:latin typeface="Arial"/>
            </a:rPr>
            <a:t> Server / Link-Exchange: </a:t>
          </a:r>
          <a:br>
            <a:rPr lang="en-US" dirty="0">
              <a:latin typeface="Arial"/>
            </a:rPr>
          </a:br>
          <a:r>
            <a:rPr lang="en-US" dirty="0">
              <a:latin typeface="Arial"/>
            </a:rPr>
            <a:t>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Processing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>
        <a:solidFill>
          <a:schemeClr val="bg2">
            <a:lumMod val="90000"/>
          </a:schemeClr>
        </a:solidFill>
      </dgm:spPr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9AF594C9-017C-47BE-A242-B330A674AD34}" type="pres">
      <dgm:prSet presAssocID="{FBB162A0-352C-4E79-914C-447EE55D7BE6}" presName="sibTrans" presStyleLbl="sibTrans2D1" presStyleIdx="0" presStyleCnt="0"/>
      <dgm:spPr/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2E88449E-7416-46B3-BF28-89FEA9DC55D8}" type="pres">
      <dgm:prSet presAssocID="{67A1D5ED-1213-476B-B104-553E43DA0914}" presName="sibTrans" presStyleLbl="sibTrans2D1" presStyleIdx="0" presStyleCnt="0"/>
      <dgm:spPr/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380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Switch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 / Link-Exchange: </a:t>
          </a:r>
          <a:br>
            <a:rPr lang="en-US" sz="700" kern="1200" dirty="0">
              <a:latin typeface="Arial"/>
            </a:rPr>
          </a:br>
          <a:r>
            <a:rPr lang="en-US" sz="700" kern="1200" dirty="0">
              <a:latin typeface="Arial"/>
            </a:rPr>
            <a:t>Readout</a:t>
          </a:r>
          <a:endParaRPr lang="en-US" sz="700" kern="1200" dirty="0"/>
        </a:p>
      </dsp:txBody>
      <dsp:txXfrm>
        <a:off x="380" y="623745"/>
        <a:ext cx="591414" cy="623745"/>
      </dsp:txXfrm>
    </dsp:sp>
    <dsp:sp modelId="{F5FC3735-B578-4F99-B0BE-DB3B65368754}">
      <dsp:nvSpPr>
        <dsp:cNvPr id="0" name=""/>
        <dsp:cNvSpPr/>
      </dsp:nvSpPr>
      <dsp:spPr>
        <a:xfrm>
          <a:off x="36453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609537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Server</a:t>
          </a:r>
          <a:r>
            <a:rPr lang="en-US" sz="700" kern="1200" dirty="0">
              <a:latin typeface="Arial"/>
            </a:rPr>
            <a:t>: Processing</a:t>
          </a:r>
          <a:endParaRPr lang="en-US" sz="700" kern="1200" dirty="0"/>
        </a:p>
      </dsp:txBody>
      <dsp:txXfrm>
        <a:off x="609537" y="623745"/>
        <a:ext cx="591414" cy="623745"/>
      </dsp:txXfrm>
    </dsp:sp>
    <dsp:sp modelId="{2C581FC9-AC91-4CF7-BFA7-BFE98BA026F2}">
      <dsp:nvSpPr>
        <dsp:cNvPr id="0" name=""/>
        <dsp:cNvSpPr/>
      </dsp:nvSpPr>
      <dsp:spPr>
        <a:xfrm>
          <a:off x="645610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1218694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Server: Buffer</a:t>
          </a:r>
          <a:endParaRPr lang="en-US" sz="700" kern="1200" dirty="0"/>
        </a:p>
      </dsp:txBody>
      <dsp:txXfrm>
        <a:off x="1218694" y="623745"/>
        <a:ext cx="591414" cy="623745"/>
      </dsp:txXfrm>
    </dsp:sp>
    <dsp:sp modelId="{F62A1F84-336D-4817-A0FA-2AE4A5C3D31F}">
      <dsp:nvSpPr>
        <dsp:cNvPr id="0" name=""/>
        <dsp:cNvSpPr/>
      </dsp:nvSpPr>
      <dsp:spPr>
        <a:xfrm>
          <a:off x="1254767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72419" y="1247490"/>
          <a:ext cx="1665649" cy="233904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005" y="1983661"/>
            <a:ext cx="8370199" cy="1774948"/>
          </a:xfrm>
        </p:spPr>
        <p:txBody>
          <a:bodyPr>
            <a:normAutofit/>
          </a:bodyPr>
          <a:lstStyle/>
          <a:p>
            <a:r>
              <a:rPr lang="en-US" dirty="0" err="1"/>
              <a:t>ePIC</a:t>
            </a:r>
            <a:r>
              <a:rPr lang="en-US" dirty="0"/>
              <a:t> TIC Meeting</a:t>
            </a:r>
            <a:br>
              <a:rPr lang="en-US" dirty="0"/>
            </a:br>
            <a:r>
              <a:rPr lang="en-US" dirty="0"/>
              <a:t>Electronics -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4712" y="4283197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12 June 2023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3" y="303217"/>
            <a:ext cx="7886700" cy="804518"/>
          </a:xfrm>
        </p:spPr>
        <p:txBody>
          <a:bodyPr>
            <a:noAutofit/>
          </a:bodyPr>
          <a:lstStyle/>
          <a:p>
            <a:r>
              <a:rPr lang="en-US" sz="3600" dirty="0"/>
              <a:t>EIC Streaming Readout Architecture</a:t>
            </a:r>
            <a:br>
              <a:rPr lang="en-US" sz="3600" dirty="0"/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432" y="1486253"/>
            <a:ext cx="8399532" cy="4992342"/>
            <a:chOff x="62276" y="1245126"/>
            <a:chExt cx="8564745" cy="5391398"/>
          </a:xfrm>
        </p:grpSpPr>
        <p:cxnSp>
          <p:nvCxnSpPr>
            <p:cNvPr id="6" name="Elbow Connector 117">
              <a:extLst>
                <a:ext uri="{FF2B5EF4-FFF2-40B4-BE49-F238E27FC236}">
                  <a16:creationId xmlns:a16="http://schemas.microsoft.com/office/drawing/2014/main" id="{F6CC011E-7381-4FF0-803F-7B1EF9B78608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3723400" y="2561216"/>
              <a:ext cx="2205400" cy="1368226"/>
            </a:xfrm>
            <a:prstGeom prst="bentConnector3">
              <a:avLst>
                <a:gd name="adj1" fmla="val 80589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2726EB-27EA-450B-9CC7-78925241F2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67014" y="2519115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31C3EF-5E50-400D-A409-0C55B02FF402}"/>
                </a:ext>
              </a:extLst>
            </p:cNvPr>
            <p:cNvSpPr/>
            <p:nvPr/>
          </p:nvSpPr>
          <p:spPr bwMode="auto">
            <a:xfrm>
              <a:off x="5928800" y="2338373"/>
              <a:ext cx="674005" cy="4456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C2E974-E592-4AF7-843B-C416297544B2}"/>
                </a:ext>
              </a:extLst>
            </p:cNvPr>
            <p:cNvCxnSpPr>
              <a:cxnSpLocks/>
              <a:stCxn id="71" idx="3"/>
            </p:cNvCxnSpPr>
            <p:nvPr/>
          </p:nvCxnSpPr>
          <p:spPr bwMode="auto">
            <a:xfrm>
              <a:off x="2518433" y="3590893"/>
              <a:ext cx="3267773" cy="386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>
              <a:stCxn id="35" idx="1"/>
              <a:endCxn id="94" idx="2"/>
            </p:cNvCxnSpPr>
            <p:nvPr/>
          </p:nvCxnSpPr>
          <p:spPr bwMode="auto">
            <a:xfrm rot="10800000">
              <a:off x="2370911" y="5103200"/>
              <a:ext cx="2710384" cy="365252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F36682-3573-4C16-BFD0-4265F201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76" y="3331519"/>
              <a:ext cx="1845197" cy="10371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53781" y="6082526"/>
              <a:ext cx="2094000" cy="553998"/>
              <a:chOff x="-5139985" y="10871419"/>
              <a:chExt cx="2094000" cy="553998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-5139985" y="10986955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4"/>
              <p:cNvSpPr txBox="1"/>
              <p:nvPr/>
            </p:nvSpPr>
            <p:spPr>
              <a:xfrm>
                <a:off x="-4692590" y="10871419"/>
                <a:ext cx="164660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Configuration &amp; Control</a:t>
                </a:r>
              </a:p>
              <a:p>
                <a:r>
                  <a:rPr lang="en-US" sz="1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-5135605" y="11130321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-5139985" y="11280074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715689" y="4046990"/>
              <a:ext cx="396044" cy="599010"/>
              <a:chOff x="2591780" y="2613966"/>
              <a:chExt cx="396044" cy="59901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68089" y="4199390"/>
              <a:ext cx="396044" cy="599010"/>
              <a:chOff x="2591780" y="2613966"/>
              <a:chExt cx="396044" cy="59901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20489" y="4351790"/>
              <a:ext cx="396044" cy="599010"/>
              <a:chOff x="2591780" y="2613966"/>
              <a:chExt cx="396044" cy="59901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03979" y="3774267"/>
              <a:ext cx="603112" cy="1057931"/>
              <a:chOff x="4724972" y="2459844"/>
              <a:chExt cx="603112" cy="1057931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56379" y="3926667"/>
              <a:ext cx="603112" cy="1057931"/>
              <a:chOff x="4724972" y="2459844"/>
              <a:chExt cx="603112" cy="1057931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72889" y="4504190"/>
              <a:ext cx="396044" cy="599010"/>
              <a:chOff x="2591780" y="2613966"/>
              <a:chExt cx="396044" cy="59901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Flowchart: Magnetic Disk 18"/>
            <p:cNvSpPr/>
            <p:nvPr/>
          </p:nvSpPr>
          <p:spPr bwMode="auto">
            <a:xfrm>
              <a:off x="7653411" y="3288795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14636" y="1264807"/>
              <a:ext cx="8066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330087" y="1245126"/>
              <a:ext cx="15039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Board)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127288" y="1255978"/>
              <a:ext cx="1417467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RDO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(Readout Board)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636215" y="1255978"/>
              <a:ext cx="2189686" cy="4985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 + Computing</a:t>
              </a:r>
              <a:b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(Data Aggregation Module)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727063" y="3543588"/>
              <a:ext cx="7569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003768" y="2853553"/>
              <a:ext cx="55175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</a:t>
              </a: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2894737" y="41479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FPGA</a:t>
              </a:r>
            </a:p>
          </p:txBody>
        </p:sp>
        <p:cxnSp>
          <p:nvCxnSpPr>
            <p:cNvPr id="27" name="Straight Arrow Connector 26"/>
            <p:cNvCxnSpPr>
              <a:cxnSpLocks/>
              <a:stCxn id="26" idx="3"/>
              <a:endCxn id="98" idx="1"/>
            </p:cNvCxnSpPr>
            <p:nvPr/>
          </p:nvCxnSpPr>
          <p:spPr bwMode="auto">
            <a:xfrm flipV="1">
              <a:off x="3507405" y="4181019"/>
              <a:ext cx="386045" cy="10541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H="1">
              <a:off x="2828541" y="1395683"/>
              <a:ext cx="12136" cy="35137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5216856" y="1380393"/>
              <a:ext cx="30312" cy="37145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4367246" y="4357791"/>
              <a:ext cx="1534977" cy="6569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367246" y="4570640"/>
              <a:ext cx="1527222" cy="62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576337" y="4588905"/>
              <a:ext cx="1029324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76337" y="4711592"/>
              <a:ext cx="1027642" cy="8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eft-Right Arrow 33"/>
            <p:cNvSpPr/>
            <p:nvPr/>
          </p:nvSpPr>
          <p:spPr bwMode="auto">
            <a:xfrm>
              <a:off x="7270449" y="3551530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1295" y="5245609"/>
              <a:ext cx="589859" cy="445686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6706851" y="5239159"/>
              <a:ext cx="179247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Supply System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(HV, LV, Bias)</a:t>
              </a: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flipV="1">
              <a:off x="5559720" y="4866729"/>
              <a:ext cx="0" cy="3579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>
              <a:cxnSpLocks/>
              <a:endCxn id="97" idx="2"/>
            </p:cNvCxnSpPr>
            <p:nvPr/>
          </p:nvCxnSpPr>
          <p:spPr bwMode="auto">
            <a:xfrm rot="10800000">
              <a:off x="4057935" y="4984599"/>
              <a:ext cx="1578280" cy="347801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>
              <a:cxnSpLocks/>
            </p:cNvCxnSpPr>
            <p:nvPr/>
          </p:nvCxnSpPr>
          <p:spPr bwMode="auto">
            <a:xfrm rot="10800000">
              <a:off x="1101873" y="4396334"/>
              <a:ext cx="4567010" cy="1202056"/>
            </a:xfrm>
            <a:prstGeom prst="bentConnector3">
              <a:avLst>
                <a:gd name="adj1" fmla="val 9983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12850" y="4980868"/>
              <a:ext cx="325269" cy="504056"/>
              <a:chOff x="2266511" y="5013176"/>
              <a:chExt cx="325269" cy="50405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399479" y="5084424"/>
                <a:ext cx="92870" cy="181734"/>
                <a:chOff x="2399479" y="5084424"/>
                <a:chExt cx="92870" cy="181734"/>
              </a:xfrm>
            </p:grpSpPr>
            <p:sp>
              <p:nvSpPr>
                <p:cNvPr id="92" name="Arc 91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Arc 92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387941" y="5265585"/>
                <a:ext cx="92870" cy="181734"/>
                <a:chOff x="2399479" y="5084424"/>
                <a:chExt cx="92870" cy="181734"/>
              </a:xfrm>
            </p:grpSpPr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Arc 90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2266511" y="5013176"/>
                <a:ext cx="325269" cy="50405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54717" y="5032682"/>
              <a:ext cx="360475" cy="360475"/>
              <a:chOff x="4095768" y="5402593"/>
              <a:chExt cx="360475" cy="360475"/>
            </a:xfrm>
          </p:grpSpPr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>
                <a:off x="4184566" y="558924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ardrop 83"/>
              <p:cNvSpPr>
                <a:spLocks noChangeAspect="1"/>
              </p:cNvSpPr>
              <p:nvPr/>
            </p:nvSpPr>
            <p:spPr bwMode="auto">
              <a:xfrm rot="7200000">
                <a:off x="4213098" y="5464054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ardrop 84"/>
              <p:cNvSpPr>
                <a:spLocks noChangeAspect="1"/>
              </p:cNvSpPr>
              <p:nvPr/>
            </p:nvSpPr>
            <p:spPr bwMode="auto">
              <a:xfrm rot="-7200000">
                <a:off x="4307071" y="555497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4095768" y="5402593"/>
                <a:ext cx="360475" cy="360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2" name="Elbow Connector 41"/>
            <p:cNvCxnSpPr>
              <a:cxnSpLocks/>
              <a:endCxn id="86" idx="4"/>
            </p:cNvCxnSpPr>
            <p:nvPr/>
          </p:nvCxnSpPr>
          <p:spPr bwMode="auto">
            <a:xfrm rot="10800000">
              <a:off x="3834955" y="5393157"/>
              <a:ext cx="2404270" cy="48000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>
              <a:cxnSpLocks/>
              <a:endCxn id="89" idx="2"/>
            </p:cNvCxnSpPr>
            <p:nvPr/>
          </p:nvCxnSpPr>
          <p:spPr bwMode="auto">
            <a:xfrm rot="10800000">
              <a:off x="1975485" y="5484925"/>
              <a:ext cx="4263740" cy="67948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 flipH="1" flipV="1">
              <a:off x="5844838" y="4895992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"/>
            <p:cNvSpPr txBox="1"/>
            <p:nvPr/>
          </p:nvSpPr>
          <p:spPr>
            <a:xfrm>
              <a:off x="6706586" y="5865319"/>
              <a:ext cx="14334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Systems</a:t>
              </a: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4536512" y="4119032"/>
              <a:ext cx="56137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036687" y="4437903"/>
              <a:ext cx="93334" cy="102932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2551237" y="5024357"/>
              <a:ext cx="1154416" cy="4487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cs typeface="Arial"/>
                </a:rPr>
                <a:t>LVDS ~ 20-30 m*</a:t>
              </a:r>
            </a:p>
            <a:p>
              <a:r>
                <a:rPr lang="en-US" sz="1050" dirty="0">
                  <a:latin typeface="Arial"/>
                  <a:cs typeface="Arial"/>
                </a:rPr>
                <a:t>Analog ~ 20m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CB5C5B-8139-4AF5-8660-5992D927650F}"/>
                </a:ext>
              </a:extLst>
            </p:cNvPr>
            <p:cNvGrpSpPr/>
            <p:nvPr/>
          </p:nvGrpSpPr>
          <p:grpSpPr>
            <a:xfrm>
              <a:off x="1665189" y="2834188"/>
              <a:ext cx="396044" cy="599010"/>
              <a:chOff x="2591780" y="2613966"/>
              <a:chExt cx="396044" cy="5990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9E896D-5E3C-4FC4-AF61-E65659CAD676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2CDF526-414F-46ED-85F9-A25C11CE761D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104E0F-1547-4F33-A3E5-4ABA06F8F3D9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9C7FD0-43C4-4521-8D35-A918261E2813}"/>
                </a:ext>
              </a:extLst>
            </p:cNvPr>
            <p:cNvGrpSpPr/>
            <p:nvPr/>
          </p:nvGrpSpPr>
          <p:grpSpPr>
            <a:xfrm>
              <a:off x="1817589" y="2986588"/>
              <a:ext cx="396044" cy="599010"/>
              <a:chOff x="2591780" y="2613966"/>
              <a:chExt cx="396044" cy="59901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766C74-5D4F-4606-9791-70E12D05965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725D88F-D3E7-4FC9-98A6-D1EBD6D2B24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3CB88A1-FE3F-4313-B933-B800AD8EF5C1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0067F-9A9B-4F23-B167-5BD81FB57C8A}"/>
                </a:ext>
              </a:extLst>
            </p:cNvPr>
            <p:cNvGrpSpPr/>
            <p:nvPr/>
          </p:nvGrpSpPr>
          <p:grpSpPr>
            <a:xfrm>
              <a:off x="1969989" y="3138988"/>
              <a:ext cx="396044" cy="599010"/>
              <a:chOff x="2591780" y="2613966"/>
              <a:chExt cx="396044" cy="59901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8259C-6447-4727-A951-67578C0A120A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A53FB2-71DC-46BF-9BD8-3046BBB059B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0EB5C-1CA6-4967-814D-013DC5394800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E73976-EA2F-4B0E-A92E-8AE5A0728231}"/>
                </a:ext>
              </a:extLst>
            </p:cNvPr>
            <p:cNvGrpSpPr/>
            <p:nvPr/>
          </p:nvGrpSpPr>
          <p:grpSpPr>
            <a:xfrm>
              <a:off x="2122389" y="3291388"/>
              <a:ext cx="396044" cy="599010"/>
              <a:chOff x="2591780" y="2613966"/>
              <a:chExt cx="396044" cy="5990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5A3A14-DAAA-411A-AE49-DC62C41503C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43517B-AAB0-4B47-ADA2-A50A3F31EB8C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4FEAAA-D615-46D2-B1EC-39E43C2C0E5A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4ECE2-295D-4310-BCBE-7F85AB7272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424" y="3461129"/>
              <a:ext cx="3279912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252A497D-7E07-4920-B3CC-0A70FA8FA540}"/>
                </a:ext>
              </a:extLst>
            </p:cNvPr>
            <p:cNvSpPr txBox="1"/>
            <p:nvPr/>
          </p:nvSpPr>
          <p:spPr>
            <a:xfrm>
              <a:off x="3071899" y="3187212"/>
              <a:ext cx="119594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/>
                  <a:cs typeface="Arial"/>
                </a:rPr>
                <a:t>Fiber</a:t>
              </a:r>
              <a:endParaRPr lang="en-US" sz="1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884AE3D-F97D-4260-99E5-DABDA567B54F}"/>
                </a:ext>
              </a:extLst>
            </p:cNvPr>
            <p:cNvSpPr/>
            <p:nvPr/>
          </p:nvSpPr>
          <p:spPr bwMode="auto">
            <a:xfrm rot="5400000" flipV="1">
              <a:off x="3884319" y="1674644"/>
              <a:ext cx="182007" cy="28980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4B922D5C-E033-4914-8B51-BA6990830B12}"/>
                </a:ext>
              </a:extLst>
            </p:cNvPr>
            <p:cNvSpPr txBox="1"/>
            <p:nvPr/>
          </p:nvSpPr>
          <p:spPr>
            <a:xfrm>
              <a:off x="3084726" y="2585332"/>
              <a:ext cx="1067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 ~ 100 m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cxnSp>
          <p:nvCxnSpPr>
            <p:cNvPr id="58" name="Elbow Connector 117">
              <a:extLst>
                <a:ext uri="{FF2B5EF4-FFF2-40B4-BE49-F238E27FC236}">
                  <a16:creationId xmlns:a16="http://schemas.microsoft.com/office/drawing/2014/main" id="{9C0C38B3-1D7C-45B6-8998-DA99D7A932E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5726586" y="2561215"/>
              <a:ext cx="202214" cy="81836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897FBCD-B2B3-4ED0-B3C8-0334C0C131F4}"/>
                </a:ext>
              </a:extLst>
            </p:cNvPr>
            <p:cNvSpPr/>
            <p:nvPr/>
          </p:nvSpPr>
          <p:spPr bwMode="auto">
            <a:xfrm>
              <a:off x="7668000" y="4308278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4">
              <a:extLst>
                <a:ext uri="{FF2B5EF4-FFF2-40B4-BE49-F238E27FC236}">
                  <a16:creationId xmlns:a16="http://schemas.microsoft.com/office/drawing/2014/main" id="{D19C6DB3-7211-4233-8731-463F980F6EBC}"/>
                </a:ext>
              </a:extLst>
            </p:cNvPr>
            <p:cNvSpPr txBox="1"/>
            <p:nvPr/>
          </p:nvSpPr>
          <p:spPr>
            <a:xfrm>
              <a:off x="7644060" y="4530797"/>
              <a:ext cx="98296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61" name="Left-Right Arrow 62">
              <a:extLst>
                <a:ext uri="{FF2B5EF4-FFF2-40B4-BE49-F238E27FC236}">
                  <a16:creationId xmlns:a16="http://schemas.microsoft.com/office/drawing/2014/main" id="{B60A381E-0FC7-45F7-8894-046639897746}"/>
                </a:ext>
              </a:extLst>
            </p:cNvPr>
            <p:cNvSpPr/>
            <p:nvPr/>
          </p:nvSpPr>
          <p:spPr bwMode="auto">
            <a:xfrm>
              <a:off x="7285038" y="4504191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rrow: Right 98">
              <a:extLst>
                <a:ext uri="{FF2B5EF4-FFF2-40B4-BE49-F238E27FC236}">
                  <a16:creationId xmlns:a16="http://schemas.microsoft.com/office/drawing/2014/main" id="{AE6E473D-95EF-4482-881D-D537C857E989}"/>
                </a:ext>
              </a:extLst>
            </p:cNvPr>
            <p:cNvSpPr/>
            <p:nvPr/>
          </p:nvSpPr>
          <p:spPr bwMode="auto">
            <a:xfrm>
              <a:off x="1984704" y="1801212"/>
              <a:ext cx="1292628" cy="4107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BW: O(</a:t>
              </a:r>
              <a:r>
                <a:rPr lang="en-US" sz="1000" dirty="0">
                  <a:solidFill>
                    <a:srgbClr val="000000"/>
                  </a:solidFill>
                </a:rPr>
                <a:t>100 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3" name="Arrow: Right 171">
              <a:extLst>
                <a:ext uri="{FF2B5EF4-FFF2-40B4-BE49-F238E27FC236}">
                  <a16:creationId xmlns:a16="http://schemas.microsoft.com/office/drawing/2014/main" id="{C1BC3A88-8682-42E0-92B7-B6264F2E9328}"/>
                </a:ext>
              </a:extLst>
            </p:cNvPr>
            <p:cNvSpPr/>
            <p:nvPr/>
          </p:nvSpPr>
          <p:spPr bwMode="auto">
            <a:xfrm>
              <a:off x="4537432" y="1764185"/>
              <a:ext cx="1314713" cy="412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/>
                  <a:cs typeface="Arial"/>
                </a:rPr>
                <a:t>BW: 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10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64" name="Arrow: Right 172">
              <a:extLst>
                <a:ext uri="{FF2B5EF4-FFF2-40B4-BE49-F238E27FC236}">
                  <a16:creationId xmlns:a16="http://schemas.microsoft.com/office/drawing/2014/main" id="{00498A6B-62E5-4B11-8D2F-6BE85FAB144E}"/>
                </a:ext>
              </a:extLst>
            </p:cNvPr>
            <p:cNvSpPr/>
            <p:nvPr/>
          </p:nvSpPr>
          <p:spPr bwMode="auto">
            <a:xfrm>
              <a:off x="7262353" y="2781446"/>
              <a:ext cx="1364668" cy="49671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Goal: O(</a:t>
              </a:r>
              <a:r>
                <a:rPr lang="en-US" sz="1000" dirty="0">
                  <a:solidFill>
                    <a:srgbClr val="FF0000"/>
                  </a:solidFill>
                  <a:latin typeface="Arial" charset="0"/>
                </a:rPr>
                <a:t>100</a:t>
              </a:r>
              <a:r>
                <a:rPr lang="en-US" sz="1000" dirty="0">
                  <a:solidFill>
                    <a:srgbClr val="FF0000"/>
                  </a:solidFill>
                </a:rPr>
                <a:t> Gbps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D6A32-EDB0-4008-A12A-C6C98A6988AF}"/>
                </a:ext>
              </a:extLst>
            </p:cNvPr>
            <p:cNvSpPr txBox="1"/>
            <p:nvPr/>
          </p:nvSpPr>
          <p:spPr>
            <a:xfrm>
              <a:off x="2107095" y="3682066"/>
              <a:ext cx="487117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BB5D1-751F-4AFA-981E-D449292B7C82}"/>
                </a:ext>
              </a:extLst>
            </p:cNvPr>
            <p:cNvSpPr txBox="1"/>
            <p:nvPr/>
          </p:nvSpPr>
          <p:spPr>
            <a:xfrm>
              <a:off x="2145322" y="4905343"/>
              <a:ext cx="606725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BA85F-F02C-4030-A296-E24B2765FD9C}"/>
                </a:ext>
              </a:extLst>
            </p:cNvPr>
            <p:cNvSpPr txBox="1"/>
            <p:nvPr/>
          </p:nvSpPr>
          <p:spPr>
            <a:xfrm>
              <a:off x="3781457" y="4714207"/>
              <a:ext cx="631286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RDO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Arrow Connector 67"/>
            <p:cNvCxnSpPr>
              <a:cxnSpLocks/>
              <a:endCxn id="81" idx="1"/>
            </p:cNvCxnSpPr>
            <p:nvPr/>
          </p:nvCxnSpPr>
          <p:spPr bwMode="auto">
            <a:xfrm flipV="1">
              <a:off x="1496766" y="2978204"/>
              <a:ext cx="258433" cy="7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9" name="Diagram 68"/>
            <p:cNvGraphicFramePr/>
            <p:nvPr/>
          </p:nvGraphicFramePr>
          <p:xfrm>
            <a:off x="5424349" y="3204918"/>
            <a:ext cx="1846100" cy="1684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0" name="Rectangle 69"/>
            <p:cNvSpPr/>
            <p:nvPr/>
          </p:nvSpPr>
          <p:spPr bwMode="auto">
            <a:xfrm>
              <a:off x="5568665" y="5796267"/>
              <a:ext cx="674005" cy="44568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TextBox 4"/>
          <p:cNvSpPr txBox="1"/>
          <p:nvPr/>
        </p:nvSpPr>
        <p:spPr>
          <a:xfrm>
            <a:off x="707089" y="2071236"/>
            <a:ext cx="54765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75744" y="6327754"/>
            <a:ext cx="121379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w/ Jin and Kai</a:t>
            </a: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F104565F-F5CA-4861-BEB0-4789694084D8}"/>
              </a:ext>
            </a:extLst>
          </p:cNvPr>
          <p:cNvSpPr txBox="1"/>
          <p:nvPr/>
        </p:nvSpPr>
        <p:spPr>
          <a:xfrm>
            <a:off x="277532" y="2308180"/>
            <a:ext cx="274145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Bunch Crossing ~ 10.2 ns/98.5 MHz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Event Rate ~ 2 us/500 kHz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occupancy.</a:t>
            </a:r>
          </a:p>
        </p:txBody>
      </p:sp>
      <p:sp>
        <p:nvSpPr>
          <p:cNvPr id="119" name="TextBox 4">
            <a:extLst>
              <a:ext uri="{FF2B5EF4-FFF2-40B4-BE49-F238E27FC236}">
                <a16:creationId xmlns:a16="http://schemas.microsoft.com/office/drawing/2014/main" id="{A0374680-DDAF-4377-87E5-828F913DEAAE}"/>
              </a:ext>
            </a:extLst>
          </p:cNvPr>
          <p:cNvSpPr txBox="1"/>
          <p:nvPr/>
        </p:nvSpPr>
        <p:spPr>
          <a:xfrm>
            <a:off x="6814006" y="2600683"/>
            <a:ext cx="984565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Jitter ~ 5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F49CEB2-91DF-4995-9879-430F27D67845}"/>
              </a:ext>
            </a:extLst>
          </p:cNvPr>
          <p:cNvSpPr/>
          <p:nvPr/>
        </p:nvSpPr>
        <p:spPr>
          <a:xfrm rot="16200000">
            <a:off x="3334145" y="-446955"/>
            <a:ext cx="131055" cy="37063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4">
            <a:extLst>
              <a:ext uri="{FF2B5EF4-FFF2-40B4-BE49-F238E27FC236}">
                <a16:creationId xmlns:a16="http://schemas.microsoft.com/office/drawing/2014/main" id="{D3F607E4-4842-4F05-902D-49DB8886BD25}"/>
              </a:ext>
            </a:extLst>
          </p:cNvPr>
          <p:cNvSpPr txBox="1"/>
          <p:nvPr/>
        </p:nvSpPr>
        <p:spPr>
          <a:xfrm>
            <a:off x="2588029" y="1005143"/>
            <a:ext cx="179408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Front-End Electronics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F86150C-D107-47CF-97E5-F67E208EFBA6}"/>
              </a:ext>
            </a:extLst>
          </p:cNvPr>
          <p:cNvSpPr/>
          <p:nvPr/>
        </p:nvSpPr>
        <p:spPr>
          <a:xfrm rot="16200000">
            <a:off x="6705994" y="-7461"/>
            <a:ext cx="131055" cy="28356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4">
            <a:extLst>
              <a:ext uri="{FF2B5EF4-FFF2-40B4-BE49-F238E27FC236}">
                <a16:creationId xmlns:a16="http://schemas.microsoft.com/office/drawing/2014/main" id="{977CBACB-D814-4C9F-9459-04E862BB1C3A}"/>
              </a:ext>
            </a:extLst>
          </p:cNvPr>
          <p:cNvSpPr txBox="1"/>
          <p:nvPr/>
        </p:nvSpPr>
        <p:spPr>
          <a:xfrm>
            <a:off x="6462156" y="1006780"/>
            <a:ext cx="901833" cy="287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</a:p>
        </p:txBody>
      </p:sp>
      <p:sp>
        <p:nvSpPr>
          <p:cNvPr id="123" name="TextBox 4">
            <a:extLst>
              <a:ext uri="{FF2B5EF4-FFF2-40B4-BE49-F238E27FC236}">
                <a16:creationId xmlns:a16="http://schemas.microsoft.com/office/drawing/2014/main" id="{BB48C1BF-569A-40E5-9C3B-869B1F278B04}"/>
              </a:ext>
            </a:extLst>
          </p:cNvPr>
          <p:cNvSpPr txBox="1"/>
          <p:nvPr/>
        </p:nvSpPr>
        <p:spPr>
          <a:xfrm>
            <a:off x="6657315" y="2107588"/>
            <a:ext cx="165827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GTU</a:t>
            </a:r>
          </a:p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(Global Timing Unit)</a:t>
            </a:r>
          </a:p>
        </p:txBody>
      </p:sp>
      <p:sp>
        <p:nvSpPr>
          <p:cNvPr id="124" name="TextBox 4"/>
          <p:cNvSpPr txBox="1"/>
          <p:nvPr/>
        </p:nvSpPr>
        <p:spPr>
          <a:xfrm>
            <a:off x="2696451" y="6097920"/>
            <a:ext cx="527545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cs typeface="Arial"/>
              </a:rPr>
              <a:t>*LVDS – ANSI/TIA/EIA-644A standard. Maximum cable length dependent on data rate.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2F09EE7-0F14-4044-8E4C-9754F5439F9A}"/>
              </a:ext>
            </a:extLst>
          </p:cNvPr>
          <p:cNvSpPr/>
          <p:nvPr/>
        </p:nvSpPr>
        <p:spPr>
          <a:xfrm>
            <a:off x="831273" y="924791"/>
            <a:ext cx="2102522" cy="504081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4831"/>
            <a:ext cx="7360938" cy="800092"/>
          </a:xfrm>
        </p:spPr>
        <p:txBody>
          <a:bodyPr>
            <a:normAutofit/>
          </a:bodyPr>
          <a:lstStyle/>
          <a:p>
            <a:r>
              <a:rPr lang="en-US" sz="3200" dirty="0"/>
              <a:t>EIC Readout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07F1C-0E49-42F8-A8E9-113CF88114A8}"/>
              </a:ext>
            </a:extLst>
          </p:cNvPr>
          <p:cNvSpPr txBox="1"/>
          <p:nvPr/>
        </p:nvSpPr>
        <p:spPr>
          <a:xfrm>
            <a:off x="282633" y="2766060"/>
            <a:ext cx="970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Name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Design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Function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Attributes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CFF49-81B7-4553-A704-92F9ABA5ACE1}"/>
              </a:ext>
            </a:extLst>
          </p:cNvPr>
          <p:cNvSpPr txBox="1"/>
          <p:nvPr/>
        </p:nvSpPr>
        <p:spPr>
          <a:xfrm>
            <a:off x="2383945" y="2758807"/>
            <a:ext cx="1262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Adapter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-HV/Bias Distribution</a:t>
            </a:r>
          </a:p>
          <a:p>
            <a:r>
              <a:rPr lang="en-US" sz="1200" dirty="0"/>
              <a:t>-HV divider</a:t>
            </a:r>
          </a:p>
          <a:p>
            <a:r>
              <a:rPr lang="en-US" sz="1200" dirty="0"/>
              <a:t>-Interconnect Routing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-Sensor Specific</a:t>
            </a:r>
          </a:p>
          <a:p>
            <a:r>
              <a:rPr lang="en-US" sz="1200" dirty="0"/>
              <a:t>-Passive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05B96-26E8-4354-8AA4-7541C78763FA}"/>
              </a:ext>
            </a:extLst>
          </p:cNvPr>
          <p:cNvSpPr txBox="1"/>
          <p:nvPr/>
        </p:nvSpPr>
        <p:spPr>
          <a:xfrm>
            <a:off x="1109858" y="2758807"/>
            <a:ext cx="1262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Sensor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-Multi-Channel Sensor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-MAPS</a:t>
            </a:r>
          </a:p>
          <a:p>
            <a:r>
              <a:rPr lang="en-US" sz="1200" dirty="0"/>
              <a:t>-AC-LGAD</a:t>
            </a:r>
          </a:p>
          <a:p>
            <a:r>
              <a:rPr lang="en-US" sz="1200" dirty="0"/>
              <a:t>-MPGD</a:t>
            </a:r>
          </a:p>
          <a:p>
            <a:r>
              <a:rPr lang="en-US" sz="1200" dirty="0"/>
              <a:t>-MCP-PMT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SiPM</a:t>
            </a:r>
            <a:endParaRPr lang="en-US" sz="1200" dirty="0"/>
          </a:p>
          <a:p>
            <a:r>
              <a:rPr lang="en-US" sz="1200" dirty="0"/>
              <a:t>-LAPPD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D52CD-F28C-460E-B325-6142F98FC501}"/>
              </a:ext>
            </a:extLst>
          </p:cNvPr>
          <p:cNvSpPr txBox="1"/>
          <p:nvPr/>
        </p:nvSpPr>
        <p:spPr>
          <a:xfrm>
            <a:off x="3636935" y="2758807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Front End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(FEB)</a:t>
            </a:r>
          </a:p>
          <a:p>
            <a:endParaRPr lang="en-US" sz="1200" dirty="0"/>
          </a:p>
          <a:p>
            <a:r>
              <a:rPr lang="en-US" sz="1200" dirty="0"/>
              <a:t>Detector Specific</a:t>
            </a:r>
          </a:p>
          <a:p>
            <a:endParaRPr lang="en-US" sz="1200" dirty="0"/>
          </a:p>
          <a:p>
            <a:r>
              <a:rPr lang="en-US" sz="1200" dirty="0"/>
              <a:t>-Amplification</a:t>
            </a:r>
          </a:p>
          <a:p>
            <a:r>
              <a:rPr lang="en-US" sz="1200" dirty="0"/>
              <a:t>-Shaping</a:t>
            </a:r>
          </a:p>
          <a:p>
            <a:r>
              <a:rPr lang="en-US" sz="1200" dirty="0"/>
              <a:t>-Digitization</a:t>
            </a:r>
          </a:p>
          <a:p>
            <a:r>
              <a:rPr lang="en-US" sz="1200" dirty="0"/>
              <a:t>-Zero Suppression</a:t>
            </a:r>
          </a:p>
          <a:p>
            <a:r>
              <a:rPr lang="en-US" sz="1200" dirty="0"/>
              <a:t>-Bias Control &amp; Monitoring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-ASIC/ADC</a:t>
            </a:r>
          </a:p>
          <a:p>
            <a:r>
              <a:rPr lang="en-US" sz="1200" dirty="0"/>
              <a:t>-Discrete</a:t>
            </a:r>
          </a:p>
          <a:p>
            <a:r>
              <a:rPr lang="en-US" sz="1200" dirty="0"/>
              <a:t>-Serial Link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71446-E3AA-4433-B054-BD5259FD2A40}"/>
              </a:ext>
            </a:extLst>
          </p:cNvPr>
          <p:cNvSpPr txBox="1"/>
          <p:nvPr/>
        </p:nvSpPr>
        <p:spPr>
          <a:xfrm>
            <a:off x="4880009" y="2758807"/>
            <a:ext cx="1274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Readout Board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(RDO)</a:t>
            </a:r>
          </a:p>
          <a:p>
            <a:endParaRPr lang="en-US" sz="1200" dirty="0"/>
          </a:p>
          <a:p>
            <a:r>
              <a:rPr lang="en-US" sz="1200" dirty="0"/>
              <a:t>Few Variants</a:t>
            </a:r>
          </a:p>
          <a:p>
            <a:endParaRPr lang="en-US" sz="1200" dirty="0"/>
          </a:p>
          <a:p>
            <a:r>
              <a:rPr lang="en-US" sz="1200" dirty="0"/>
              <a:t>-Communication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-Formatting</a:t>
            </a:r>
          </a:p>
          <a:p>
            <a:r>
              <a:rPr lang="en-US" sz="1200" dirty="0"/>
              <a:t>-Data Readout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-FPGA</a:t>
            </a:r>
          </a:p>
          <a:p>
            <a:r>
              <a:rPr lang="en-US" sz="1200" dirty="0"/>
              <a:t>-Fiber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DD68-A548-476A-9427-F850288C70DB}"/>
              </a:ext>
            </a:extLst>
          </p:cNvPr>
          <p:cNvSpPr txBox="1"/>
          <p:nvPr/>
        </p:nvSpPr>
        <p:spPr>
          <a:xfrm>
            <a:off x="6154096" y="2766060"/>
            <a:ext cx="12740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Data Aggregation Module (DAM)</a:t>
            </a:r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-Computing Interface</a:t>
            </a:r>
          </a:p>
          <a:p>
            <a:r>
              <a:rPr lang="en-US" sz="1200" dirty="0"/>
              <a:t>-Aggregation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-Config &amp; Control</a:t>
            </a:r>
          </a:p>
          <a:p>
            <a:r>
              <a:rPr lang="en-US" sz="1200" dirty="0"/>
              <a:t>-Clock &amp; Timing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-Large FPGA</a:t>
            </a:r>
          </a:p>
          <a:p>
            <a:r>
              <a:rPr lang="en-US" sz="1200" dirty="0"/>
              <a:t>-PCIe</a:t>
            </a:r>
          </a:p>
          <a:p>
            <a:r>
              <a:rPr lang="en-US" sz="1200" dirty="0"/>
              <a:t>-Ethernet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6E099-5CCD-43AD-B935-95291294272C}"/>
              </a:ext>
            </a:extLst>
          </p:cNvPr>
          <p:cNvSpPr txBox="1"/>
          <p:nvPr/>
        </p:nvSpPr>
        <p:spPr>
          <a:xfrm>
            <a:off x="7428183" y="2758807"/>
            <a:ext cx="1575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Computing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Common</a:t>
            </a:r>
          </a:p>
          <a:p>
            <a:endParaRPr lang="en-US" sz="1200" dirty="0"/>
          </a:p>
          <a:p>
            <a:r>
              <a:rPr lang="en-US" sz="1200" dirty="0"/>
              <a:t>-Data Buffering and Sinking</a:t>
            </a:r>
          </a:p>
          <a:p>
            <a:r>
              <a:rPr lang="en-US" sz="1200" dirty="0"/>
              <a:t>-Calibration Support</a:t>
            </a:r>
          </a:p>
          <a:p>
            <a:r>
              <a:rPr lang="en-US" sz="1200" dirty="0"/>
              <a:t>-QA/Scalers</a:t>
            </a:r>
          </a:p>
          <a:p>
            <a:r>
              <a:rPr lang="en-US" sz="1200" dirty="0"/>
              <a:t>-Collider Feedback</a:t>
            </a:r>
          </a:p>
          <a:p>
            <a:r>
              <a:rPr lang="en-US" sz="1200" dirty="0"/>
              <a:t>-Event ID/Building</a:t>
            </a:r>
          </a:p>
          <a:p>
            <a:r>
              <a:rPr lang="en-US" sz="1200" dirty="0"/>
              <a:t>-Software Trigger</a:t>
            </a:r>
          </a:p>
          <a:p>
            <a:r>
              <a:rPr lang="en-US" sz="1200" dirty="0"/>
              <a:t>-Monitoring</a:t>
            </a:r>
          </a:p>
          <a:p>
            <a:endParaRPr lang="en-US" sz="1200" dirty="0"/>
          </a:p>
          <a:p>
            <a:r>
              <a:rPr lang="en-US" sz="1200" dirty="0"/>
              <a:t>-COTS</a:t>
            </a:r>
          </a:p>
          <a:p>
            <a:r>
              <a:rPr lang="en-US" sz="1200" dirty="0"/>
              <a:t>-Ethernet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64124-1E4B-4E27-9AE6-CBF35C8F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7" y="1920056"/>
            <a:ext cx="720941" cy="6733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49153C-B100-421C-9509-F1C5F7673D14}"/>
              </a:ext>
            </a:extLst>
          </p:cNvPr>
          <p:cNvSpPr/>
          <p:nvPr/>
        </p:nvSpPr>
        <p:spPr>
          <a:xfrm>
            <a:off x="2372765" y="1759985"/>
            <a:ext cx="922015" cy="861172"/>
          </a:xfrm>
          <a:prstGeom prst="rect">
            <a:avLst/>
          </a:prstGeom>
          <a:solidFill>
            <a:srgbClr val="FFF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44D42-7787-465D-9ECD-E58559449D6A}"/>
              </a:ext>
            </a:extLst>
          </p:cNvPr>
          <p:cNvSpPr/>
          <p:nvPr/>
        </p:nvSpPr>
        <p:spPr>
          <a:xfrm>
            <a:off x="3707416" y="1759985"/>
            <a:ext cx="922015" cy="861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CDA14-6F1A-4931-BB1A-660A2829C785}"/>
              </a:ext>
            </a:extLst>
          </p:cNvPr>
          <p:cNvSpPr/>
          <p:nvPr/>
        </p:nvSpPr>
        <p:spPr>
          <a:xfrm>
            <a:off x="4987969" y="1759985"/>
            <a:ext cx="922015" cy="8611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8DA97C-4FC9-4B84-A5A2-BCEAB2E8962D}"/>
              </a:ext>
            </a:extLst>
          </p:cNvPr>
          <p:cNvSpPr/>
          <p:nvPr/>
        </p:nvSpPr>
        <p:spPr>
          <a:xfrm>
            <a:off x="6221487" y="1759985"/>
            <a:ext cx="922015" cy="8611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53CF3-3716-4C86-83AB-DF3AA7CD10B7}"/>
              </a:ext>
            </a:extLst>
          </p:cNvPr>
          <p:cNvSpPr/>
          <p:nvPr/>
        </p:nvSpPr>
        <p:spPr>
          <a:xfrm>
            <a:off x="7502040" y="1759985"/>
            <a:ext cx="922015" cy="861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D34FE-17BD-4C0E-A5B4-B62AA754A14D}"/>
              </a:ext>
            </a:extLst>
          </p:cNvPr>
          <p:cNvSpPr/>
          <p:nvPr/>
        </p:nvSpPr>
        <p:spPr>
          <a:xfrm>
            <a:off x="6221487" y="593863"/>
            <a:ext cx="922015" cy="861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F23A66-5F6A-4AB1-BA74-F042EDD5BD7F}"/>
              </a:ext>
            </a:extLst>
          </p:cNvPr>
          <p:cNvSpPr txBox="1"/>
          <p:nvPr/>
        </p:nvSpPr>
        <p:spPr>
          <a:xfrm>
            <a:off x="6128138" y="278838"/>
            <a:ext cx="2650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Global Timing Unit (GTU)</a:t>
            </a:r>
          </a:p>
          <a:p>
            <a:endParaRPr lang="en-US" sz="1200" dirty="0"/>
          </a:p>
          <a:p>
            <a:r>
              <a:rPr lang="en-US" sz="1200" dirty="0"/>
              <a:t>	    -Interfaces to Collider, 	     Run Control &amp; DAM</a:t>
            </a:r>
          </a:p>
          <a:p>
            <a:r>
              <a:rPr lang="en-US" sz="1200" dirty="0"/>
              <a:t>	    -Config &amp; Control</a:t>
            </a:r>
          </a:p>
          <a:p>
            <a:r>
              <a:rPr lang="en-US" sz="1200" dirty="0"/>
              <a:t>	    -Clock &amp; Timing</a:t>
            </a:r>
          </a:p>
          <a:p>
            <a:endParaRPr lang="en-US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C2F7A1-2508-4811-8CF9-B832BD767178}"/>
              </a:ext>
            </a:extLst>
          </p:cNvPr>
          <p:cNvSpPr/>
          <p:nvPr/>
        </p:nvSpPr>
        <p:spPr>
          <a:xfrm>
            <a:off x="1005840" y="1607574"/>
            <a:ext cx="2468880" cy="1151233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16912-AB4A-4F3B-8D4D-C5DB1AAA320D}"/>
              </a:ext>
            </a:extLst>
          </p:cNvPr>
          <p:cNvSpPr txBox="1"/>
          <p:nvPr/>
        </p:nvSpPr>
        <p:spPr>
          <a:xfrm>
            <a:off x="1782471" y="1309349"/>
            <a:ext cx="114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 Detector</a:t>
            </a:r>
          </a:p>
          <a:p>
            <a:endParaRPr lang="en-US" sz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A19D5DC-A15A-4070-8257-5B5AFDB8C138}"/>
              </a:ext>
            </a:extLst>
          </p:cNvPr>
          <p:cNvSpPr/>
          <p:nvPr/>
        </p:nvSpPr>
        <p:spPr>
          <a:xfrm>
            <a:off x="1902542" y="2003292"/>
            <a:ext cx="870155" cy="238463"/>
          </a:xfrm>
          <a:custGeom>
            <a:avLst/>
            <a:gdLst>
              <a:gd name="connsiteX0" fmla="*/ 0 w 870155"/>
              <a:gd name="connsiteY0" fmla="*/ 135224 h 238463"/>
              <a:gd name="connsiteX1" fmla="*/ 265471 w 870155"/>
              <a:gd name="connsiteY1" fmla="*/ 2489 h 238463"/>
              <a:gd name="connsiteX2" fmla="*/ 870155 w 870155"/>
              <a:gd name="connsiteY2" fmla="*/ 238463 h 2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238463">
                <a:moveTo>
                  <a:pt x="0" y="135224"/>
                </a:moveTo>
                <a:cubicBezTo>
                  <a:pt x="60222" y="60253"/>
                  <a:pt x="120445" y="-14717"/>
                  <a:pt x="265471" y="2489"/>
                </a:cubicBezTo>
                <a:cubicBezTo>
                  <a:pt x="410497" y="19695"/>
                  <a:pt x="640326" y="129079"/>
                  <a:pt x="870155" y="238463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4629431" y="2003292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4629431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D56FB0-D8FF-4DAB-BA33-10AE15657E91}"/>
              </a:ext>
            </a:extLst>
          </p:cNvPr>
          <p:cNvCxnSpPr/>
          <p:nvPr/>
        </p:nvCxnSpPr>
        <p:spPr>
          <a:xfrm>
            <a:off x="5909984" y="2003108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69FE4D-8946-4C37-BFCA-2BA2E9312373}"/>
              </a:ext>
            </a:extLst>
          </p:cNvPr>
          <p:cNvCxnSpPr/>
          <p:nvPr/>
        </p:nvCxnSpPr>
        <p:spPr>
          <a:xfrm flipH="1">
            <a:off x="5909984" y="2354580"/>
            <a:ext cx="311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AB085B-9067-4D2E-B127-1C32ECE5C626}"/>
              </a:ext>
            </a:extLst>
          </p:cNvPr>
          <p:cNvCxnSpPr/>
          <p:nvPr/>
        </p:nvCxnSpPr>
        <p:spPr>
          <a:xfrm>
            <a:off x="7143502" y="2003108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EFEE6F-58DD-4B26-851C-5A3B56474E78}"/>
              </a:ext>
            </a:extLst>
          </p:cNvPr>
          <p:cNvCxnSpPr/>
          <p:nvPr/>
        </p:nvCxnSpPr>
        <p:spPr>
          <a:xfrm flipH="1">
            <a:off x="7143502" y="2354580"/>
            <a:ext cx="358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E82DC30-28BC-4C2C-9797-529D5CC0DC3C}"/>
              </a:ext>
            </a:extLst>
          </p:cNvPr>
          <p:cNvCxnSpPr/>
          <p:nvPr/>
        </p:nvCxnSpPr>
        <p:spPr>
          <a:xfrm flipV="1">
            <a:off x="6492240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269D87-B6A6-4582-AD50-B9AB80600105}"/>
              </a:ext>
            </a:extLst>
          </p:cNvPr>
          <p:cNvCxnSpPr/>
          <p:nvPr/>
        </p:nvCxnSpPr>
        <p:spPr>
          <a:xfrm>
            <a:off x="6894342" y="1455035"/>
            <a:ext cx="0" cy="30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9763EC-8EBE-4F46-958A-F5C07B810D44}"/>
              </a:ext>
            </a:extLst>
          </p:cNvPr>
          <p:cNvSpPr txBox="1"/>
          <p:nvPr/>
        </p:nvSpPr>
        <p:spPr>
          <a:xfrm>
            <a:off x="1956098" y="1782043"/>
            <a:ext cx="71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SMT BGA</a:t>
            </a:r>
          </a:p>
          <a:p>
            <a:endParaRPr lang="en-US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54DDBB-792B-4D7E-9A03-069FE7B11C63}"/>
              </a:ext>
            </a:extLst>
          </p:cNvPr>
          <p:cNvCxnSpPr/>
          <p:nvPr/>
        </p:nvCxnSpPr>
        <p:spPr>
          <a:xfrm>
            <a:off x="3294780" y="2003292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D7AF0F-E07C-4B62-A779-1443AD4DB4CD}"/>
              </a:ext>
            </a:extLst>
          </p:cNvPr>
          <p:cNvCxnSpPr/>
          <p:nvPr/>
        </p:nvCxnSpPr>
        <p:spPr>
          <a:xfrm flipH="1">
            <a:off x="3294780" y="2354580"/>
            <a:ext cx="412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9B8470-16A3-42C3-B8F6-4B93B7D27E58}"/>
              </a:ext>
            </a:extLst>
          </p:cNvPr>
          <p:cNvSpPr/>
          <p:nvPr/>
        </p:nvSpPr>
        <p:spPr>
          <a:xfrm>
            <a:off x="768929" y="1132609"/>
            <a:ext cx="4142093" cy="214052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0FFFF-7EF5-45A5-8E13-0D4DDE1B6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7694"/>
              </p:ext>
            </p:extLst>
          </p:nvPr>
        </p:nvGraphicFramePr>
        <p:xfrm>
          <a:off x="776341" y="683196"/>
          <a:ext cx="7109014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814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163572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406351280"/>
                    </a:ext>
                  </a:extLst>
                </a:gridCol>
                <a:gridCol w="1678240">
                  <a:extLst>
                    <a:ext uri="{9D8B030D-6E8A-4147-A177-3AD203B41FA5}">
                      <a16:colId xmlns:a16="http://schemas.microsoft.com/office/drawing/2014/main" val="390887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Nominal Readout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eRD109 Initiatives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Si Tracking: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vertex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3 sagitta layers,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4 backward disks,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     5 forward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m^2 </a:t>
                      </a:r>
                    </a:p>
                    <a:p>
                      <a:r>
                        <a:rPr lang="en-US" sz="900" dirty="0"/>
                        <a:t>32 B pixels</a:t>
                      </a:r>
                    </a:p>
                    <a:p>
                      <a:r>
                        <a:rPr lang="en-US" sz="900" dirty="0"/>
                        <a:t>5,200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– ITS-3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MPGD tracking:</a:t>
                      </a:r>
                    </a:p>
                    <a:p>
                      <a:r>
                        <a:rPr lang="en-US" sz="900" dirty="0"/>
                        <a:t>     3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Calorimeters: (in P6)</a:t>
                      </a:r>
                    </a:p>
                    <a:p>
                      <a:r>
                        <a:rPr lang="en-US" sz="900" dirty="0"/>
                        <a:t>     Forward:    LFHCAL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pECAL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 Barrel:         HCAL</a:t>
                      </a:r>
                    </a:p>
                    <a:p>
                      <a:r>
                        <a:rPr lang="en-US" sz="900" dirty="0"/>
                        <a:t>                          ECAL</a:t>
                      </a:r>
                    </a:p>
                    <a:p>
                      <a:r>
                        <a:rPr lang="en-US" sz="900" dirty="0"/>
                        <a:t>     Backward:  ECAL</a:t>
                      </a:r>
                    </a:p>
                    <a:p>
                      <a:r>
                        <a:rPr lang="en-US" sz="900" dirty="0"/>
                        <a:t>                          </a:t>
                      </a:r>
                      <a:r>
                        <a:rPr lang="en-US" sz="900" dirty="0" err="1"/>
                        <a:t>nHCAL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31640</a:t>
                      </a:r>
                    </a:p>
                    <a:p>
                      <a:r>
                        <a:rPr lang="en-US" sz="900" dirty="0"/>
                        <a:t>19000</a:t>
                      </a:r>
                    </a:p>
                    <a:p>
                      <a:r>
                        <a:rPr lang="en-US" sz="900" dirty="0"/>
                        <a:t>1536</a:t>
                      </a:r>
                    </a:p>
                    <a:p>
                      <a:r>
                        <a:rPr lang="en-US" sz="900" dirty="0"/>
                        <a:t>8160</a:t>
                      </a:r>
                    </a:p>
                    <a:p>
                      <a:r>
                        <a:rPr lang="en-US" sz="900" dirty="0"/>
                        <a:t>3256</a:t>
                      </a:r>
                    </a:p>
                    <a:p>
                      <a:r>
                        <a:rPr lang="en-US" sz="900" dirty="0"/>
                        <a:t>3240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Discrete/HGCROC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Forward:</a:t>
                      </a:r>
                    </a:p>
                    <a:p>
                      <a:r>
                        <a:rPr lang="en-US" sz="900" dirty="0"/>
                        <a:t>     B0:   3 MAPS layers</a:t>
                      </a:r>
                    </a:p>
                    <a:p>
                      <a:r>
                        <a:rPr lang="en-US" sz="900" dirty="0"/>
                        <a:t>              1 or 2 AC-LGAD layer</a:t>
                      </a:r>
                    </a:p>
                    <a:p>
                      <a:r>
                        <a:rPr lang="en-US" sz="900" dirty="0"/>
                        <a:t>     2 Roman Pots</a:t>
                      </a:r>
                    </a:p>
                    <a:p>
                      <a:r>
                        <a:rPr lang="en-US" sz="900" dirty="0"/>
                        <a:t>     2 Off Momentum</a:t>
                      </a:r>
                    </a:p>
                    <a:p>
                      <a:r>
                        <a:rPr lang="en-US" sz="900" dirty="0"/>
                        <a:t>     ZDC: Crystal Calorimeter</a:t>
                      </a:r>
                    </a:p>
                    <a:p>
                      <a:r>
                        <a:rPr lang="en-US" sz="900" dirty="0"/>
                        <a:t>              32 Silicon pad layer</a:t>
                      </a:r>
                    </a:p>
                    <a:p>
                      <a:r>
                        <a:rPr lang="en-US" sz="900" dirty="0"/>
                        <a:t>              4 silicon pixel layers</a:t>
                      </a:r>
                    </a:p>
                    <a:p>
                      <a:r>
                        <a:rPr lang="en-US" sz="900" dirty="0"/>
                        <a:t>              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3x20cmx20cm (300M pixel)</a:t>
                      </a:r>
                    </a:p>
                    <a:p>
                      <a:r>
                        <a:rPr lang="en-US" sz="900" dirty="0"/>
                        <a:t>300k or 600k</a:t>
                      </a:r>
                    </a:p>
                    <a:p>
                      <a:r>
                        <a:rPr lang="en-US" sz="900" dirty="0"/>
                        <a:t>1M (4 x 135k layers each)</a:t>
                      </a:r>
                    </a:p>
                    <a:p>
                      <a:r>
                        <a:rPr lang="en-US" sz="900" dirty="0"/>
                        <a:t>650k (4 </a:t>
                      </a:r>
                      <a:r>
                        <a:rPr lang="en-US" sz="900"/>
                        <a:t>x 80k </a:t>
                      </a:r>
                      <a:r>
                        <a:rPr lang="en-US" sz="900" dirty="0"/>
                        <a:t>layers each)</a:t>
                      </a:r>
                    </a:p>
                    <a:p>
                      <a:r>
                        <a:rPr lang="en-US" sz="900" dirty="0"/>
                        <a:t>400 </a:t>
                      </a:r>
                    </a:p>
                    <a:p>
                      <a:r>
                        <a:rPr lang="en-US" sz="900" dirty="0"/>
                        <a:t>11520</a:t>
                      </a:r>
                    </a:p>
                    <a:p>
                      <a:r>
                        <a:rPr lang="en-US" sz="900" dirty="0"/>
                        <a:t>160k</a:t>
                      </a:r>
                    </a:p>
                    <a:p>
                      <a:r>
                        <a:rPr lang="en-US" sz="9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MAPS – ITS-3</a:t>
                      </a:r>
                    </a:p>
                    <a:p>
                      <a:r>
                        <a:rPr lang="en-US" sz="900" dirty="0"/>
                        <a:t>AC-LGAG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AC-LGAD</a:t>
                      </a:r>
                    </a:p>
                    <a:p>
                      <a:r>
                        <a:rPr lang="en-US" sz="900" dirty="0"/>
                        <a:t>APD</a:t>
                      </a:r>
                    </a:p>
                    <a:p>
                      <a:r>
                        <a:rPr lang="en-US" sz="900" dirty="0"/>
                        <a:t>Si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PMT/</a:t>
                      </a:r>
                      <a:r>
                        <a:rPr lang="en-US" sz="900" dirty="0" err="1"/>
                        <a:t>SiPM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HGCROC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85835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Far Backward:</a:t>
                      </a:r>
                    </a:p>
                    <a:p>
                      <a:r>
                        <a:rPr lang="en-US" sz="900" dirty="0"/>
                        <a:t>     Low Q Tagger 1</a:t>
                      </a:r>
                    </a:p>
                    <a:p>
                      <a:r>
                        <a:rPr lang="en-US" sz="900" dirty="0"/>
                        <a:t>     Low Q Tagger 2</a:t>
                      </a:r>
                    </a:p>
                    <a:p>
                      <a:r>
                        <a:rPr lang="en-US" sz="900" dirty="0"/>
                        <a:t>     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1.3M</a:t>
                      </a:r>
                    </a:p>
                    <a:p>
                      <a:r>
                        <a:rPr lang="en-US" sz="900" dirty="0"/>
                        <a:t>480k</a:t>
                      </a:r>
                    </a:p>
                    <a:p>
                      <a:r>
                        <a:rPr lang="en-US" sz="9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PMT/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Discrete/HGCROC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3M-50M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173567">
                <a:tc>
                  <a:txBody>
                    <a:bodyPr/>
                    <a:lstStyle/>
                    <a:p>
                      <a:r>
                        <a:rPr lang="en-US" sz="900" dirty="0"/>
                        <a:t>PID-Cherenkov: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    </a:t>
                      </a:r>
                    </a:p>
                    <a:p>
                      <a:r>
                        <a:rPr lang="en-US" sz="900" dirty="0"/>
                        <a:t>    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  (if selected)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/>
                        <a:t>    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  <a:p>
                      <a:r>
                        <a:rPr lang="en-US" sz="900" dirty="0"/>
                        <a:t>300k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70k</a:t>
                      </a:r>
                      <a:r>
                        <a:rPr lang="en-US" sz="900" dirty="0"/>
                        <a:t> (225k)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/>
                        <a:t>74k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LAPPD/HRPPD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MC-PMT/LAPPD/HRPPD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ALCOR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 err="1"/>
              <a:t>ePIC</a:t>
            </a:r>
            <a:r>
              <a:rPr lang="en-US" sz="2000" dirty="0"/>
              <a:t> Readout Channels</a:t>
            </a:r>
          </a:p>
        </p:txBody>
      </p:sp>
    </p:spTree>
    <p:extLst>
      <p:ext uri="{BB962C8B-B14F-4D97-AF65-F5344CB8AC3E}">
        <p14:creationId xmlns:p14="http://schemas.microsoft.com/office/powerpoint/2010/main" val="2510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1" y="196941"/>
            <a:ext cx="4938563" cy="510417"/>
          </a:xfrm>
        </p:spPr>
        <p:txBody>
          <a:bodyPr>
            <a:normAutofit/>
          </a:bodyPr>
          <a:lstStyle/>
          <a:p>
            <a:r>
              <a:rPr lang="en-US" sz="2000" dirty="0"/>
              <a:t>Readout Channels &amp; eRD109 proposals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43ED36F-69A8-437B-89E7-77A478F7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57504"/>
              </p:ext>
            </p:extLst>
          </p:nvPr>
        </p:nvGraphicFramePr>
        <p:xfrm>
          <a:off x="1357255" y="708254"/>
          <a:ext cx="621612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32">
                  <a:extLst>
                    <a:ext uri="{9D8B030D-6E8A-4147-A177-3AD203B41FA5}">
                      <a16:colId xmlns:a16="http://schemas.microsoft.com/office/drawing/2014/main" val="3108014019"/>
                    </a:ext>
                  </a:extLst>
                </a:gridCol>
                <a:gridCol w="1149337">
                  <a:extLst>
                    <a:ext uri="{9D8B030D-6E8A-4147-A177-3AD203B41FA5}">
                      <a16:colId xmlns:a16="http://schemas.microsoft.com/office/drawing/2014/main" val="2568056412"/>
                    </a:ext>
                  </a:extLst>
                </a:gridCol>
                <a:gridCol w="1247984">
                  <a:extLst>
                    <a:ext uri="{9D8B030D-6E8A-4147-A177-3AD203B41FA5}">
                      <a16:colId xmlns:a16="http://schemas.microsoft.com/office/drawing/2014/main" val="1054917339"/>
                    </a:ext>
                  </a:extLst>
                </a:gridCol>
                <a:gridCol w="1313915">
                  <a:extLst>
                    <a:ext uri="{9D8B030D-6E8A-4147-A177-3AD203B41FA5}">
                      <a16:colId xmlns:a16="http://schemas.microsoft.com/office/drawing/2014/main" val="271365912"/>
                    </a:ext>
                  </a:extLst>
                </a:gridCol>
                <a:gridCol w="1198660">
                  <a:extLst>
                    <a:ext uri="{9D8B030D-6E8A-4147-A177-3AD203B41FA5}">
                      <a16:colId xmlns:a16="http://schemas.microsoft.com/office/drawing/2014/main" val="5912233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  <a:p>
                      <a:pPr algn="ctr"/>
                      <a:r>
                        <a:rPr lang="en-US" sz="1400" dirty="0"/>
                        <a:t>Group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AC-LGAD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SiPM</a:t>
                      </a:r>
                      <a:r>
                        <a:rPr lang="en-US" dirty="0"/>
                        <a:t>/PMT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MPGD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77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AC/DC-LGAD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SiPM</a:t>
                      </a:r>
                      <a:r>
                        <a:rPr lang="en-US" sz="1400" dirty="0"/>
                        <a:t>/PMT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MPGD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4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1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3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16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Far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120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3M-50M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+ 70k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4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32 B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7.1M-54M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593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3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ASIC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ITS-3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EICROC</a:t>
                      </a:r>
                    </a:p>
                    <a:p>
                      <a:r>
                        <a:rPr lang="en-US" sz="1400" dirty="0"/>
                        <a:t>FCFD</a:t>
                      </a:r>
                    </a:p>
                    <a:p>
                      <a:r>
                        <a:rPr lang="en-US" sz="1400" dirty="0" err="1"/>
                        <a:t>HPsOC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ASROC</a:t>
                      </a:r>
                    </a:p>
                    <a:p>
                      <a:r>
                        <a:rPr lang="en-US" sz="1400" dirty="0"/>
                        <a:t>FAST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Discrete/COTS</a:t>
                      </a:r>
                    </a:p>
                    <a:p>
                      <a:r>
                        <a:rPr lang="en-US" sz="1400" dirty="0"/>
                        <a:t>HGCROC3</a:t>
                      </a:r>
                    </a:p>
                    <a:p>
                      <a:r>
                        <a:rPr lang="en-US" sz="1400" dirty="0"/>
                        <a:t>ALCOR-EIC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SALSA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20022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763109" y="3294185"/>
            <a:ext cx="3879752" cy="14386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A28B34-EFE0-4960-BA11-A74DCBF7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42511"/>
            <a:ext cx="7886700" cy="11440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Readout implementations with discrete/COTS and ASICs are leading candidates for the EIC. The large number of channels, density, granularity and geometry favor high circuit density solutions.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We continue to assess ASIC developments from other sources.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209BFB-B6B4-44C3-9786-BD73CA2842B0}"/>
              </a:ext>
            </a:extLst>
          </p:cNvPr>
          <p:cNvSpPr txBox="1">
            <a:spLocks/>
          </p:cNvSpPr>
          <p:nvPr/>
        </p:nvSpPr>
        <p:spPr>
          <a:xfrm>
            <a:off x="7539503" y="3847242"/>
            <a:ext cx="11922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eRD109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C85A1B-434A-46E9-B4B2-C3FCBFFCC773}"/>
              </a:ext>
            </a:extLst>
          </p:cNvPr>
          <p:cNvSpPr/>
          <p:nvPr/>
        </p:nvSpPr>
        <p:spPr>
          <a:xfrm>
            <a:off x="3713469" y="3474439"/>
            <a:ext cx="971550" cy="28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60BB17-060C-4D65-8C4A-A65595CA0B0D}"/>
              </a:ext>
            </a:extLst>
          </p:cNvPr>
          <p:cNvSpPr txBox="1">
            <a:spLocks/>
          </p:cNvSpPr>
          <p:nvPr/>
        </p:nvSpPr>
        <p:spPr>
          <a:xfrm>
            <a:off x="7722856" y="2155355"/>
            <a:ext cx="11922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HRPPD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FABEAE66-05F8-451D-90FD-B40B880FB2C1}"/>
              </a:ext>
            </a:extLst>
          </p:cNvPr>
          <p:cNvCxnSpPr/>
          <p:nvPr/>
        </p:nvCxnSpPr>
        <p:spPr>
          <a:xfrm rot="10800000" flipV="1">
            <a:off x="5029200" y="2280379"/>
            <a:ext cx="2707631" cy="42285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5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/>
              <a:t>FY23 eRD109 Status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CC2D07-FC88-44F7-99C5-EAA809910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86502"/>
              </p:ext>
            </p:extLst>
          </p:nvPr>
        </p:nvGraphicFramePr>
        <p:xfrm>
          <a:off x="2016284" y="2362834"/>
          <a:ext cx="5922859" cy="1954212"/>
        </p:xfrm>
        <a:graphic>
          <a:graphicData uri="http://schemas.openxmlformats.org/drawingml/2006/table">
            <a:tbl>
              <a:tblPr firstRow="1" firstCol="1" bandRow="1"/>
              <a:tblGrid>
                <a:gridCol w="307498">
                  <a:extLst>
                    <a:ext uri="{9D8B030D-6E8A-4147-A177-3AD203B41FA5}">
                      <a16:colId xmlns:a16="http://schemas.microsoft.com/office/drawing/2014/main" val="3114724028"/>
                    </a:ext>
                  </a:extLst>
                </a:gridCol>
                <a:gridCol w="1705131">
                  <a:extLst>
                    <a:ext uri="{9D8B030D-6E8A-4147-A177-3AD203B41FA5}">
                      <a16:colId xmlns:a16="http://schemas.microsoft.com/office/drawing/2014/main" val="1230121553"/>
                    </a:ext>
                  </a:extLst>
                </a:gridCol>
                <a:gridCol w="1790525">
                  <a:extLst>
                    <a:ext uri="{9D8B030D-6E8A-4147-A177-3AD203B41FA5}">
                      <a16:colId xmlns:a16="http://schemas.microsoft.com/office/drawing/2014/main" val="2435463164"/>
                    </a:ext>
                  </a:extLst>
                </a:gridCol>
                <a:gridCol w="979395">
                  <a:extLst>
                    <a:ext uri="{9D8B030D-6E8A-4147-A177-3AD203B41FA5}">
                      <a16:colId xmlns:a16="http://schemas.microsoft.com/office/drawing/2014/main" val="4234082765"/>
                    </a:ext>
                  </a:extLst>
                </a:gridCol>
                <a:gridCol w="1140310">
                  <a:extLst>
                    <a:ext uri="{9D8B030D-6E8A-4147-A177-3AD203B41FA5}">
                      <a16:colId xmlns:a16="http://schemas.microsoft.com/office/drawing/2014/main" val="2095344143"/>
                    </a:ext>
                  </a:extLst>
                </a:gridCol>
              </a:tblGrid>
              <a:tr h="332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Detector/Technology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Discrete/ASIC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Group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54756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IUCF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86455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76927"/>
                  </a:ext>
                </a:extLst>
              </a:tr>
              <a:tr h="168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32010"/>
                  </a:ext>
                </a:extLst>
              </a:tr>
              <a:tr h="21431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AC-LGAD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EICROC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Omega/IN2P3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below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0916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FCFD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FNAL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/>
                        <a:t>Est. June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33305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Barrel L-M Serv. Hybrid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ORNL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/>
                        <a:t>April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92577"/>
                  </a:ext>
                </a:extLst>
              </a:tr>
              <a:tr h="3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 Evaluation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UCSC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/>
                        <a:t>Est. June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02147"/>
                  </a:ext>
                </a:extLst>
              </a:tr>
              <a:tr h="1174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MPGD/µ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RWell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85289"/>
                  </a:ext>
                </a:extLst>
              </a:tr>
              <a:tr h="179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USP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985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A58BFA-C3AA-49C7-857D-470BBEEB35D6}"/>
              </a:ext>
            </a:extLst>
          </p:cNvPr>
          <p:cNvSpPr txBox="1"/>
          <p:nvPr/>
        </p:nvSpPr>
        <p:spPr>
          <a:xfrm>
            <a:off x="704851" y="1009620"/>
            <a:ext cx="76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Contract awards have taken much longer than expected.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Contract terms and norms are subject to negotiations between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JLab’s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procurement department and institutions – multiple cycles and very laborious.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86D18-0E9B-4F7F-A215-C78ABAA4D768}"/>
              </a:ext>
            </a:extLst>
          </p:cNvPr>
          <p:cNvSpPr txBox="1"/>
          <p:nvPr/>
        </p:nvSpPr>
        <p:spPr>
          <a:xfrm>
            <a:off x="704851" y="4743420"/>
            <a:ext cx="76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Five (5) eRD109 proposals with nine (9) contracts to be awarded.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Remaining ones are in the final stages of negotiations.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kern="0" dirty="0">
                <a:solidFill>
                  <a:prstClr val="black"/>
                </a:solidFill>
              </a:rPr>
              <a:t>IN2P3 and OMEGA have committed considerable resources to the design of the ROC ASICs to meet the EIC streaming readout needs.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741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/>
              <a:t>FY24 eRD109 Proposals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EA451-039A-4F6F-A140-60CE28DBDD29}"/>
              </a:ext>
            </a:extLst>
          </p:cNvPr>
          <p:cNvSpPr txBox="1"/>
          <p:nvPr/>
        </p:nvSpPr>
        <p:spPr>
          <a:xfrm>
            <a:off x="704851" y="1009620"/>
            <a:ext cx="765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Call for proposals has been announced.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Continuation and new proposals are due by </a:t>
            </a:r>
            <a:r>
              <a:rPr lang="en-US" dirty="0">
                <a:highlight>
                  <a:srgbClr val="FFFF00"/>
                </a:highlight>
              </a:rPr>
              <a:t>7 July 2023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Reviews and documentation ready by late August 2023.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This will help better align projects with funds and will allow projects to continue uninterrupted.  </a:t>
            </a:r>
          </a:p>
        </p:txBody>
      </p:sp>
    </p:spTree>
    <p:extLst>
      <p:ext uri="{BB962C8B-B14F-4D97-AF65-F5344CB8AC3E}">
        <p14:creationId xmlns:p14="http://schemas.microsoft.com/office/powerpoint/2010/main" val="108865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0A8-C747-49CA-8CCB-2C71D245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BF5932-DA33-45EF-9BAF-1D0A6F96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" y="196941"/>
            <a:ext cx="3646404" cy="510417"/>
          </a:xfrm>
        </p:spPr>
        <p:txBody>
          <a:bodyPr>
            <a:normAutofit/>
          </a:bodyPr>
          <a:lstStyle/>
          <a:p>
            <a:r>
              <a:rPr lang="en-US" sz="2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EA451-039A-4F6F-A140-60CE28DBDD29}"/>
              </a:ext>
            </a:extLst>
          </p:cNvPr>
          <p:cNvSpPr txBox="1"/>
          <p:nvPr/>
        </p:nvSpPr>
        <p:spPr>
          <a:xfrm>
            <a:off x="704851" y="1009620"/>
            <a:ext cx="7658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Progress in awarding and development of the eRD109 projects.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FY24 eRD109 proposal submission – 7 July 2023.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We will have to decide if the VTRX+ transceivers will be employed in the high radiation areas of </a:t>
            </a:r>
            <a:r>
              <a:rPr lang="en-US" dirty="0" err="1"/>
              <a:t>ePIC</a:t>
            </a:r>
            <a:r>
              <a:rPr lang="en-US" dirty="0"/>
              <a:t>, and if so commit to join the CERN fab run by the end of 2023.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OMEGA and in2p3 have now committed considerable resources dedicated specifically to EIC ROC ASIC development. This is great news!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This week, we will have a combined meeting with the readout experts from the ASTROPIX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61108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1" ma:contentTypeDescription="Create a new document." ma:contentTypeScope="" ma:versionID="ffb750c524ba7486fe517f11aea5a54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dc1e22da9c77b3961f0695e63f0d729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www.w3.org/XML/1998/namespace"/>
    <ds:schemaRef ds:uri="http://purl.org/dc/elements/1.1/"/>
    <ds:schemaRef ds:uri="http://purl.org/dc/dcmitype/"/>
    <ds:schemaRef ds:uri="426b74de-0581-4e94-90c0-1abf6215444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cff909e-542d-4672-8557-4ef8d9009d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09420A-8301-4728-A876-EA76F5C81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104024</TotalTime>
  <Words>1020</Words>
  <Application>Microsoft Office PowerPoint</Application>
  <PresentationFormat>On-screen Show (4:3)</PresentationFormat>
  <Paragraphs>393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Office Theme</vt:lpstr>
      <vt:lpstr>ePIC TIC Meeting Electronics - Status</vt:lpstr>
      <vt:lpstr>EIC Streaming Readout Architecture </vt:lpstr>
      <vt:lpstr>EIC Readout Chain</vt:lpstr>
      <vt:lpstr>ePIC Readout Channels</vt:lpstr>
      <vt:lpstr>Readout Channels &amp; eRD109 proposals</vt:lpstr>
      <vt:lpstr>FY23 eRD109 Status</vt:lpstr>
      <vt:lpstr>FY24 eRD109 Proposals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374</cp:revision>
  <dcterms:created xsi:type="dcterms:W3CDTF">2020-03-06T15:05:08Z</dcterms:created>
  <dcterms:modified xsi:type="dcterms:W3CDTF">2023-06-12T00:06:00Z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