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5"/>
  </p:notesMasterIdLst>
  <p:sldIdLst>
    <p:sldId id="316" r:id="rId5"/>
    <p:sldId id="3959" r:id="rId6"/>
    <p:sldId id="3964" r:id="rId7"/>
    <p:sldId id="2286" r:id="rId8"/>
    <p:sldId id="2287" r:id="rId9"/>
    <p:sldId id="3958" r:id="rId10"/>
    <p:sldId id="3960" r:id="rId11"/>
    <p:sldId id="3963" r:id="rId12"/>
    <p:sldId id="3962" r:id="rId13"/>
    <p:sldId id="39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407B"/>
    <a:srgbClr val="30519D"/>
    <a:srgbClr val="FFF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46"/>
  </p:normalViewPr>
  <p:slideViewPr>
    <p:cSldViewPr snapToGrid="0" snapToObjects="1">
      <p:cViewPr>
        <p:scale>
          <a:sx n="70" d="100"/>
          <a:sy n="70" d="100"/>
        </p:scale>
        <p:origin x="1027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908148A6-3D89-4271-9136-E91DDB2BF005}"/>
    <pc:docChg chg="undo custSel modSld">
      <pc:chgData name="Fernando Barbosa" userId="26e508f0-5e45-4ff3-9cbc-2459c82fe5c2" providerId="ADAL" clId="{908148A6-3D89-4271-9136-E91DDB2BF005}" dt="2023-08-07T01:31:54.601" v="1811" actId="20577"/>
      <pc:docMkLst>
        <pc:docMk/>
      </pc:docMkLst>
      <pc:sldChg chg="modSp">
        <pc:chgData name="Fernando Barbosa" userId="26e508f0-5e45-4ff3-9cbc-2459c82fe5c2" providerId="ADAL" clId="{908148A6-3D89-4271-9136-E91DDB2BF005}" dt="2023-08-07T01:30:14.487" v="1810" actId="20577"/>
        <pc:sldMkLst>
          <pc:docMk/>
          <pc:sldMk cId="700661312" sldId="316"/>
        </pc:sldMkLst>
        <pc:spChg chg="mod">
          <ac:chgData name="Fernando Barbosa" userId="26e508f0-5e45-4ff3-9cbc-2459c82fe5c2" providerId="ADAL" clId="{908148A6-3D89-4271-9136-E91DDB2BF005}" dt="2023-08-07T01:30:14.487" v="1810" actId="20577"/>
          <ac:spMkLst>
            <pc:docMk/>
            <pc:sldMk cId="700661312" sldId="316"/>
            <ac:spMk id="2" creationId="{00000000-0000-0000-0000-000000000000}"/>
          </ac:spMkLst>
        </pc:spChg>
      </pc:sldChg>
      <pc:sldChg chg="addSp modSp">
        <pc:chgData name="Fernando Barbosa" userId="26e508f0-5e45-4ff3-9cbc-2459c82fe5c2" providerId="ADAL" clId="{908148A6-3D89-4271-9136-E91DDB2BF005}" dt="2023-08-07T01:11:46.754" v="1607" actId="14100"/>
        <pc:sldMkLst>
          <pc:docMk/>
          <pc:sldMk cId="25106029" sldId="2286"/>
        </pc:sldMkLst>
        <pc:spChg chg="mod">
          <ac:chgData name="Fernando Barbosa" userId="26e508f0-5e45-4ff3-9cbc-2459c82fe5c2" providerId="ADAL" clId="{908148A6-3D89-4271-9136-E91DDB2BF005}" dt="2023-08-05T18:56:14.241" v="904" actId="14100"/>
          <ac:spMkLst>
            <pc:docMk/>
            <pc:sldMk cId="25106029" sldId="2286"/>
            <ac:spMk id="2" creationId="{7EB47320-3D7D-48C8-818D-3D841F890473}"/>
          </ac:spMkLst>
        </pc:spChg>
        <pc:spChg chg="add mod">
          <ac:chgData name="Fernando Barbosa" userId="26e508f0-5e45-4ff3-9cbc-2459c82fe5c2" providerId="ADAL" clId="{908148A6-3D89-4271-9136-E91DDB2BF005}" dt="2023-08-05T13:18:34.009" v="147" actId="14100"/>
          <ac:spMkLst>
            <pc:docMk/>
            <pc:sldMk cId="25106029" sldId="2286"/>
            <ac:spMk id="3" creationId="{D264F623-1C61-44CA-AE53-99404D617289}"/>
          </ac:spMkLst>
        </pc:spChg>
        <pc:spChg chg="mod">
          <ac:chgData name="Fernando Barbosa" userId="26e508f0-5e45-4ff3-9cbc-2459c82fe5c2" providerId="ADAL" clId="{908148A6-3D89-4271-9136-E91DDB2BF005}" dt="2023-08-07T00:34:57.336" v="1231" actId="20577"/>
          <ac:spMkLst>
            <pc:docMk/>
            <pc:sldMk cId="25106029" sldId="2286"/>
            <ac:spMk id="8" creationId="{E2D16267-1847-4239-ACF0-CBE125120119}"/>
          </ac:spMkLst>
        </pc:spChg>
        <pc:spChg chg="mod">
          <ac:chgData name="Fernando Barbosa" userId="26e508f0-5e45-4ff3-9cbc-2459c82fe5c2" providerId="ADAL" clId="{908148A6-3D89-4271-9136-E91DDB2BF005}" dt="2023-08-05T19:00:05.386" v="915" actId="14100"/>
          <ac:spMkLst>
            <pc:docMk/>
            <pc:sldMk cId="25106029" sldId="2286"/>
            <ac:spMk id="9" creationId="{7465E377-4AEE-4188-AF98-D7F96EC00A85}"/>
          </ac:spMkLst>
        </pc:spChg>
        <pc:spChg chg="add mod">
          <ac:chgData name="Fernando Barbosa" userId="26e508f0-5e45-4ff3-9cbc-2459c82fe5c2" providerId="ADAL" clId="{908148A6-3D89-4271-9136-E91DDB2BF005}" dt="2023-08-05T18:57:14.786" v="905" actId="11529"/>
          <ac:spMkLst>
            <pc:docMk/>
            <pc:sldMk cId="25106029" sldId="2286"/>
            <ac:spMk id="10" creationId="{60E6BD7C-07C9-446E-86E0-A60191870AE0}"/>
          </ac:spMkLst>
        </pc:spChg>
        <pc:spChg chg="add mod">
          <ac:chgData name="Fernando Barbosa" userId="26e508f0-5e45-4ff3-9cbc-2459c82fe5c2" providerId="ADAL" clId="{908148A6-3D89-4271-9136-E91DDB2BF005}" dt="2023-08-05T18:58:20.705" v="914" actId="1076"/>
          <ac:spMkLst>
            <pc:docMk/>
            <pc:sldMk cId="25106029" sldId="2286"/>
            <ac:spMk id="11" creationId="{2D33C56F-92F9-433C-83D0-05BB0347B29F}"/>
          </ac:spMkLst>
        </pc:spChg>
        <pc:spChg chg="add mod">
          <ac:chgData name="Fernando Barbosa" userId="26e508f0-5e45-4ff3-9cbc-2459c82fe5c2" providerId="ADAL" clId="{908148A6-3D89-4271-9136-E91DDB2BF005}" dt="2023-08-07T01:11:46.754" v="1607" actId="14100"/>
          <ac:spMkLst>
            <pc:docMk/>
            <pc:sldMk cId="25106029" sldId="2286"/>
            <ac:spMk id="12" creationId="{B6F03335-8719-4D4B-89C6-CC7A63914307}"/>
          </ac:spMkLst>
        </pc:spChg>
        <pc:graphicFrameChg chg="mod modGraphic">
          <ac:chgData name="Fernando Barbosa" userId="26e508f0-5e45-4ff3-9cbc-2459c82fe5c2" providerId="ADAL" clId="{908148A6-3D89-4271-9136-E91DDB2BF005}" dt="2023-08-05T18:54:59.029" v="903" actId="20577"/>
          <ac:graphicFrameMkLst>
            <pc:docMk/>
            <pc:sldMk cId="25106029" sldId="2286"/>
            <ac:graphicFrameMk id="5" creationId="{55F0FFFF-7EF5-45A5-8E13-0D4DDE1B64D1}"/>
          </ac:graphicFrameMkLst>
        </pc:graphicFrameChg>
      </pc:sldChg>
      <pc:sldChg chg="modSp">
        <pc:chgData name="Fernando Barbosa" userId="26e508f0-5e45-4ff3-9cbc-2459c82fe5c2" providerId="ADAL" clId="{908148A6-3D89-4271-9136-E91DDB2BF005}" dt="2023-08-07T01:13:24.340" v="1618" actId="20577"/>
        <pc:sldMkLst>
          <pc:docMk/>
          <pc:sldMk cId="2044049115" sldId="3958"/>
        </pc:sldMkLst>
        <pc:spChg chg="mod">
          <ac:chgData name="Fernando Barbosa" userId="26e508f0-5e45-4ff3-9cbc-2459c82fe5c2" providerId="ADAL" clId="{908148A6-3D89-4271-9136-E91DDB2BF005}" dt="2023-08-07T01:09:44.210" v="1588" actId="20577"/>
          <ac:spMkLst>
            <pc:docMk/>
            <pc:sldMk cId="2044049115" sldId="3958"/>
            <ac:spMk id="8" creationId="{A6EF75F6-97C1-4A5A-A04B-DDE89BDAFE38}"/>
          </ac:spMkLst>
        </pc:spChg>
        <pc:spChg chg="mod">
          <ac:chgData name="Fernando Barbosa" userId="26e508f0-5e45-4ff3-9cbc-2459c82fe5c2" providerId="ADAL" clId="{908148A6-3D89-4271-9136-E91DDB2BF005}" dt="2023-08-07T01:09:54.827" v="1589" actId="1076"/>
          <ac:spMkLst>
            <pc:docMk/>
            <pc:sldMk cId="2044049115" sldId="3958"/>
            <ac:spMk id="10" creationId="{C650AA21-1C73-4F4A-B08A-0FF989879258}"/>
          </ac:spMkLst>
        </pc:spChg>
        <pc:graphicFrameChg chg="mod modGraphic">
          <ac:chgData name="Fernando Barbosa" userId="26e508f0-5e45-4ff3-9cbc-2459c82fe5c2" providerId="ADAL" clId="{908148A6-3D89-4271-9136-E91DDB2BF005}" dt="2023-08-07T01:13:24.340" v="1618" actId="20577"/>
          <ac:graphicFrameMkLst>
            <pc:docMk/>
            <pc:sldMk cId="2044049115" sldId="3958"/>
            <ac:graphicFrameMk id="7" creationId="{525D276A-2861-4695-8889-A114191DB300}"/>
          </ac:graphicFrameMkLst>
        </pc:graphicFrameChg>
      </pc:sldChg>
      <pc:sldChg chg="modSp">
        <pc:chgData name="Fernando Barbosa" userId="26e508f0-5e45-4ff3-9cbc-2459c82fe5c2" providerId="ADAL" clId="{908148A6-3D89-4271-9136-E91DDB2BF005}" dt="2023-08-07T00:35:47.657" v="1262" actId="20577"/>
        <pc:sldMkLst>
          <pc:docMk/>
          <pc:sldMk cId="3149003269" sldId="3959"/>
        </pc:sldMkLst>
        <pc:spChg chg="mod">
          <ac:chgData name="Fernando Barbosa" userId="26e508f0-5e45-4ff3-9cbc-2459c82fe5c2" providerId="ADAL" clId="{908148A6-3D89-4271-9136-E91DDB2BF005}" dt="2023-08-07T00:35:47.657" v="1262" actId="20577"/>
          <ac:spMkLst>
            <pc:docMk/>
            <pc:sldMk cId="3149003269" sldId="3959"/>
            <ac:spMk id="19" creationId="{F2D77FD4-8FFC-42FF-80DA-E7FDD6977394}"/>
          </ac:spMkLst>
        </pc:spChg>
      </pc:sldChg>
      <pc:sldChg chg="modSp">
        <pc:chgData name="Fernando Barbosa" userId="26e508f0-5e45-4ff3-9cbc-2459c82fe5c2" providerId="ADAL" clId="{908148A6-3D89-4271-9136-E91DDB2BF005}" dt="2023-08-05T13:45:59.715" v="361" actId="115"/>
        <pc:sldMkLst>
          <pc:docMk/>
          <pc:sldMk cId="2108922355" sldId="3960"/>
        </pc:sldMkLst>
        <pc:spChg chg="mod">
          <ac:chgData name="Fernando Barbosa" userId="26e508f0-5e45-4ff3-9cbc-2459c82fe5c2" providerId="ADAL" clId="{908148A6-3D89-4271-9136-E91DDB2BF005}" dt="2023-08-05T13:33:08.192" v="235" actId="20577"/>
          <ac:spMkLst>
            <pc:docMk/>
            <pc:sldMk cId="2108922355" sldId="3960"/>
            <ac:spMk id="18" creationId="{3BECA5DA-D417-4347-AA80-C703A86EFB56}"/>
          </ac:spMkLst>
        </pc:spChg>
        <pc:spChg chg="mod">
          <ac:chgData name="Fernando Barbosa" userId="26e508f0-5e45-4ff3-9cbc-2459c82fe5c2" providerId="ADAL" clId="{908148A6-3D89-4271-9136-E91DDB2BF005}" dt="2023-08-05T13:45:59.715" v="361" actId="115"/>
          <ac:spMkLst>
            <pc:docMk/>
            <pc:sldMk cId="2108922355" sldId="3960"/>
            <ac:spMk id="19" creationId="{F2D77FD4-8FFC-42FF-80DA-E7FDD6977394}"/>
          </ac:spMkLst>
        </pc:spChg>
      </pc:sldChg>
      <pc:sldChg chg="modSp">
        <pc:chgData name="Fernando Barbosa" userId="26e508f0-5e45-4ff3-9cbc-2459c82fe5c2" providerId="ADAL" clId="{908148A6-3D89-4271-9136-E91DDB2BF005}" dt="2023-08-07T01:31:54.601" v="1811" actId="20577"/>
        <pc:sldMkLst>
          <pc:docMk/>
          <pc:sldMk cId="1908579712" sldId="3961"/>
        </pc:sldMkLst>
        <pc:spChg chg="mod">
          <ac:chgData name="Fernando Barbosa" userId="26e508f0-5e45-4ff3-9cbc-2459c82fe5c2" providerId="ADAL" clId="{908148A6-3D89-4271-9136-E91DDB2BF005}" dt="2023-08-07T01:31:54.601" v="1811" actId="20577"/>
          <ac:spMkLst>
            <pc:docMk/>
            <pc:sldMk cId="1908579712" sldId="3961"/>
            <ac:spMk id="19" creationId="{F2D77FD4-8FFC-42FF-80DA-E7FDD6977394}"/>
          </ac:spMkLst>
        </pc:spChg>
      </pc:sldChg>
      <pc:sldChg chg="modSp">
        <pc:chgData name="Fernando Barbosa" userId="26e508f0-5e45-4ff3-9cbc-2459c82fe5c2" providerId="ADAL" clId="{908148A6-3D89-4271-9136-E91DDB2BF005}" dt="2023-08-05T14:23:35.518" v="705" actId="20577"/>
        <pc:sldMkLst>
          <pc:docMk/>
          <pc:sldMk cId="827935409" sldId="3962"/>
        </pc:sldMkLst>
        <pc:spChg chg="mod">
          <ac:chgData name="Fernando Barbosa" userId="26e508f0-5e45-4ff3-9cbc-2459c82fe5c2" providerId="ADAL" clId="{908148A6-3D89-4271-9136-E91DDB2BF005}" dt="2023-08-05T14:23:35.518" v="705" actId="20577"/>
          <ac:spMkLst>
            <pc:docMk/>
            <pc:sldMk cId="827935409" sldId="3962"/>
            <ac:spMk id="19" creationId="{F2D77FD4-8FFC-42FF-80DA-E7FDD6977394}"/>
          </ac:spMkLst>
        </pc:spChg>
      </pc:sldChg>
      <pc:sldChg chg="addSp modSp">
        <pc:chgData name="Fernando Barbosa" userId="26e508f0-5e45-4ff3-9cbc-2459c82fe5c2" providerId="ADAL" clId="{908148A6-3D89-4271-9136-E91DDB2BF005}" dt="2023-08-05T14:17:21.432" v="622" actId="14100"/>
        <pc:sldMkLst>
          <pc:docMk/>
          <pc:sldMk cId="3960521794" sldId="3963"/>
        </pc:sldMkLst>
        <pc:spChg chg="add mod">
          <ac:chgData name="Fernando Barbosa" userId="26e508f0-5e45-4ff3-9cbc-2459c82fe5c2" providerId="ADAL" clId="{908148A6-3D89-4271-9136-E91DDB2BF005}" dt="2023-08-05T13:58:50.767" v="461" actId="20577"/>
          <ac:spMkLst>
            <pc:docMk/>
            <pc:sldMk cId="3960521794" sldId="3963"/>
            <ac:spMk id="5" creationId="{9762761D-531F-4C40-8878-7A7B5C3DF1BB}"/>
          </ac:spMkLst>
        </pc:spChg>
        <pc:spChg chg="add mod">
          <ac:chgData name="Fernando Barbosa" userId="26e508f0-5e45-4ff3-9cbc-2459c82fe5c2" providerId="ADAL" clId="{908148A6-3D89-4271-9136-E91DDB2BF005}" dt="2023-08-05T14:01:40.152" v="469" actId="1076"/>
          <ac:spMkLst>
            <pc:docMk/>
            <pc:sldMk cId="3960521794" sldId="3963"/>
            <ac:spMk id="9" creationId="{E2A929CD-8788-4CD2-B868-5C4ACA404564}"/>
          </ac:spMkLst>
        </pc:spChg>
        <pc:spChg chg="add mod">
          <ac:chgData name="Fernando Barbosa" userId="26e508f0-5e45-4ff3-9cbc-2459c82fe5c2" providerId="ADAL" clId="{908148A6-3D89-4271-9136-E91DDB2BF005}" dt="2023-08-05T14:17:21.432" v="622" actId="14100"/>
          <ac:spMkLst>
            <pc:docMk/>
            <pc:sldMk cId="3960521794" sldId="3963"/>
            <ac:spMk id="10" creationId="{603E30AD-935A-4ED6-AFD7-9B21777992DA}"/>
          </ac:spMkLst>
        </pc:spChg>
        <pc:spChg chg="mod">
          <ac:chgData name="Fernando Barbosa" userId="26e508f0-5e45-4ff3-9cbc-2459c82fe5c2" providerId="ADAL" clId="{908148A6-3D89-4271-9136-E91DDB2BF005}" dt="2023-08-05T13:48:04.818" v="402" actId="20577"/>
          <ac:spMkLst>
            <pc:docMk/>
            <pc:sldMk cId="3960521794" sldId="3963"/>
            <ac:spMk id="18" creationId="{3BECA5DA-D417-4347-AA80-C703A86EFB56}"/>
          </ac:spMkLst>
        </pc:spChg>
        <pc:spChg chg="mod">
          <ac:chgData name="Fernando Barbosa" userId="26e508f0-5e45-4ff3-9cbc-2459c82fe5c2" providerId="ADAL" clId="{908148A6-3D89-4271-9136-E91DDB2BF005}" dt="2023-08-05T13:58:23.328" v="456" actId="14100"/>
          <ac:spMkLst>
            <pc:docMk/>
            <pc:sldMk cId="3960521794" sldId="3963"/>
            <ac:spMk id="19" creationId="{F2D77FD4-8FFC-42FF-80DA-E7FDD6977394}"/>
          </ac:spMkLst>
        </pc:spChg>
        <pc:picChg chg="add mod">
          <ac:chgData name="Fernando Barbosa" userId="26e508f0-5e45-4ff3-9cbc-2459c82fe5c2" providerId="ADAL" clId="{908148A6-3D89-4271-9136-E91DDB2BF005}" dt="2023-08-05T14:01:26.889" v="467" actId="1076"/>
          <ac:picMkLst>
            <pc:docMk/>
            <pc:sldMk cId="3960521794" sldId="3963"/>
            <ac:picMk id="6" creationId="{A9135A72-3876-430A-99A3-A46DABDEC3FC}"/>
          </ac:picMkLst>
        </pc:picChg>
        <pc:picChg chg="add mod">
          <ac:chgData name="Fernando Barbosa" userId="26e508f0-5e45-4ff3-9cbc-2459c82fe5c2" providerId="ADAL" clId="{908148A6-3D89-4271-9136-E91DDB2BF005}" dt="2023-08-05T14:01:34.544" v="468" actId="1076"/>
          <ac:picMkLst>
            <pc:docMk/>
            <pc:sldMk cId="3960521794" sldId="3963"/>
            <ac:picMk id="7" creationId="{9DF7BD04-D7D5-481F-A085-77F86C168BD1}"/>
          </ac:picMkLst>
        </pc:picChg>
        <pc:picChg chg="add mod">
          <ac:chgData name="Fernando Barbosa" userId="26e508f0-5e45-4ff3-9cbc-2459c82fe5c2" providerId="ADAL" clId="{908148A6-3D89-4271-9136-E91DDB2BF005}" dt="2023-08-05T13:59:37.576" v="463" actId="1076"/>
          <ac:picMkLst>
            <pc:docMk/>
            <pc:sldMk cId="3960521794" sldId="3963"/>
            <ac:picMk id="8" creationId="{E363C311-0D18-4305-9A28-19A83A18F820}"/>
          </ac:picMkLst>
        </pc:picChg>
      </pc:sldChg>
      <pc:sldChg chg="addSp modSp">
        <pc:chgData name="Fernando Barbosa" userId="26e508f0-5e45-4ff3-9cbc-2459c82fe5c2" providerId="ADAL" clId="{908148A6-3D89-4271-9136-E91DDB2BF005}" dt="2023-08-07T01:05:32.193" v="1570" actId="20577"/>
        <pc:sldMkLst>
          <pc:docMk/>
          <pc:sldMk cId="3283077090" sldId="3964"/>
        </pc:sldMkLst>
        <pc:spChg chg="add mod">
          <ac:chgData name="Fernando Barbosa" userId="26e508f0-5e45-4ff3-9cbc-2459c82fe5c2" providerId="ADAL" clId="{908148A6-3D89-4271-9136-E91DDB2BF005}" dt="2023-08-07T01:05:32.193" v="1570" actId="20577"/>
          <ac:spMkLst>
            <pc:docMk/>
            <pc:sldMk cId="3283077090" sldId="3964"/>
            <ac:spMk id="7" creationId="{327A7FC0-40CA-4B48-9831-ECC263FBE91A}"/>
          </ac:spMkLst>
        </pc:spChg>
        <pc:spChg chg="mod">
          <ac:chgData name="Fernando Barbosa" userId="26e508f0-5e45-4ff3-9cbc-2459c82fe5c2" providerId="ADAL" clId="{908148A6-3D89-4271-9136-E91DDB2BF005}" dt="2023-08-07T00:27:10.992" v="962" actId="20577"/>
          <ac:spMkLst>
            <pc:docMk/>
            <pc:sldMk cId="3283077090" sldId="3964"/>
            <ac:spMk id="18" creationId="{3BECA5DA-D417-4347-AA80-C703A86EFB56}"/>
          </ac:spMkLst>
        </pc:spChg>
        <pc:spChg chg="mod">
          <ac:chgData name="Fernando Barbosa" userId="26e508f0-5e45-4ff3-9cbc-2459c82fe5c2" providerId="ADAL" clId="{908148A6-3D89-4271-9136-E91DDB2BF005}" dt="2023-08-07T00:33:10.171" v="1198" actId="14100"/>
          <ac:spMkLst>
            <pc:docMk/>
            <pc:sldMk cId="3283077090" sldId="3964"/>
            <ac:spMk id="19" creationId="{F2D77FD4-8FFC-42FF-80DA-E7FDD6977394}"/>
          </ac:spMkLst>
        </pc:spChg>
        <pc:picChg chg="add mod">
          <ac:chgData name="Fernando Barbosa" userId="26e508f0-5e45-4ff3-9cbc-2459c82fe5c2" providerId="ADAL" clId="{908148A6-3D89-4271-9136-E91DDB2BF005}" dt="2023-08-07T00:30:50.330" v="1188" actId="1076"/>
          <ac:picMkLst>
            <pc:docMk/>
            <pc:sldMk cId="3283077090" sldId="3964"/>
            <ac:picMk id="2" creationId="{F38EBC50-14D9-40C2-84BE-6A74A02D5BCD}"/>
          </ac:picMkLst>
        </pc:picChg>
        <pc:picChg chg="add mod">
          <ac:chgData name="Fernando Barbosa" userId="26e508f0-5e45-4ff3-9cbc-2459c82fe5c2" providerId="ADAL" clId="{908148A6-3D89-4271-9136-E91DDB2BF005}" dt="2023-08-07T00:37:24.274" v="1274" actId="1076"/>
          <ac:picMkLst>
            <pc:docMk/>
            <pc:sldMk cId="3283077090" sldId="3964"/>
            <ac:picMk id="3" creationId="{6A4A5DDB-3AA4-423B-AE06-340423E01F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0124-CB15-F14B-95E7-034535898AA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69A9-FC5C-7947-AB95-626A37A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894-DCD4-164B-80FD-D55DD4330E80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B03-00AE-0540-9DF9-4B27BDA142D8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4B01-5F38-1B43-8299-277CC3016A34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44F-17B9-FB48-8338-0A1233FB437E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F9CC-D242-D342-B0B5-DED381761A59}" type="datetime1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F6E8-73CF-6544-8553-794C470F2E25}" type="datetime1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3825-04C1-3E4B-A82F-9B37335206D0}" type="datetime1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0E66-2570-B746-9259-DC53E0AC1017}" type="datetime1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C19-65D0-E64B-BAC6-C2E03DE9EF60}" type="datetime1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F73F-0E9A-7141-8C17-51C15C49D7D4}" type="datetime1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AF5FA7-DAFA-A74F-8057-22769DAD18BF}" type="datetime1">
              <a:rPr lang="en-US" smtClean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005" y="1983661"/>
            <a:ext cx="8370199" cy="1774948"/>
          </a:xfrm>
        </p:spPr>
        <p:txBody>
          <a:bodyPr>
            <a:normAutofit/>
          </a:bodyPr>
          <a:lstStyle/>
          <a:p>
            <a:r>
              <a:rPr lang="en-US" dirty="0"/>
              <a:t>TIC Meeting</a:t>
            </a:r>
            <a:br>
              <a:rPr lang="en-US" dirty="0"/>
            </a:br>
            <a:r>
              <a:rPr lang="en-US" dirty="0"/>
              <a:t>EICROC for AC-LGAD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4712" y="4283197"/>
            <a:ext cx="6906754" cy="1061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Fernando Barbosa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dirty="0"/>
              <a:t>7 August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44" y="254584"/>
            <a:ext cx="7800156" cy="1147458"/>
          </a:xfrm>
        </p:spPr>
        <p:txBody>
          <a:bodyPr>
            <a:normAutofit/>
          </a:bodyPr>
          <a:lstStyle/>
          <a:p>
            <a:r>
              <a:rPr lang="en-US" sz="2400" dirty="0"/>
              <a:t>Next Steps - continued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2D77FD4-8FFC-42FF-80DA-E7FDD6977394}"/>
              </a:ext>
            </a:extLst>
          </p:cNvPr>
          <p:cNvSpPr txBox="1">
            <a:spLocks/>
          </p:cNvSpPr>
          <p:nvPr/>
        </p:nvSpPr>
        <p:spPr>
          <a:xfrm>
            <a:off x="784144" y="1040998"/>
            <a:ext cx="7360937" cy="5562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FF"/>
                </a:solidFill>
              </a:rPr>
              <a:t>ePIC</a:t>
            </a:r>
            <a:r>
              <a:rPr lang="en-US" sz="2000" dirty="0">
                <a:solidFill>
                  <a:srgbClr val="0000FF"/>
                </a:solidFill>
              </a:rPr>
              <a:t> specifications and requirements will be proposed and discussed with the Omega/IN2P3 groups to finalize the specifications of the EICROC and its variants.</a:t>
            </a:r>
          </a:p>
          <a:p>
            <a:endParaRPr lang="en-US" sz="1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The Omega/IN2P3 will then propose design and development plans.</a:t>
            </a:r>
          </a:p>
          <a:p>
            <a:endParaRPr lang="en-US" sz="1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Summary of ASIC developments </a:t>
            </a:r>
            <a:r>
              <a:rPr lang="en-US" sz="1200" dirty="0">
                <a:solidFill>
                  <a:srgbClr val="0000FF"/>
                </a:solidFill>
              </a:rPr>
              <a:t>(OMEGA/IN2P3, FNAL)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AC-LGAD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B0, RP, OMD, Hadron Endcap TOF – EICROC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Barrel TOF – </a:t>
            </a:r>
            <a:r>
              <a:rPr lang="en-US" sz="1800" dirty="0" err="1">
                <a:solidFill>
                  <a:srgbClr val="0000FF"/>
                </a:solidFill>
              </a:rPr>
              <a:t>EICROCx</a:t>
            </a:r>
            <a:r>
              <a:rPr lang="en-US" sz="1800" dirty="0">
                <a:solidFill>
                  <a:srgbClr val="0000FF"/>
                </a:solidFill>
              </a:rPr>
              <a:t> or FCFD.</a:t>
            </a:r>
          </a:p>
          <a:p>
            <a:pPr lvl="1"/>
            <a:endParaRPr lang="en-US" sz="1000" dirty="0">
              <a:solidFill>
                <a:srgbClr val="0000FF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MCP-PMT, HRPPD: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Revise HGCROC – Name?</a:t>
            </a:r>
          </a:p>
          <a:p>
            <a:pPr lvl="2"/>
            <a:endParaRPr lang="en-US" sz="1000" dirty="0">
              <a:solidFill>
                <a:srgbClr val="0000FF"/>
              </a:solidFill>
            </a:endParaRPr>
          </a:p>
          <a:p>
            <a:pPr lvl="1"/>
            <a:r>
              <a:rPr lang="en-US" sz="1800" dirty="0" err="1">
                <a:solidFill>
                  <a:srgbClr val="0000FF"/>
                </a:solidFill>
              </a:rPr>
              <a:t>SiPM</a:t>
            </a:r>
            <a:r>
              <a:rPr lang="en-US" sz="1800" dirty="0">
                <a:solidFill>
                  <a:srgbClr val="0000FF"/>
                </a:solidFill>
              </a:rPr>
              <a:t>: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Revise H2GCROC – </a:t>
            </a:r>
            <a:r>
              <a:rPr lang="en-US" sz="1800" dirty="0" err="1">
                <a:solidFill>
                  <a:srgbClr val="0000FF"/>
                </a:solidFill>
              </a:rPr>
              <a:t>ePIROC</a:t>
            </a:r>
            <a:r>
              <a:rPr lang="en-US" sz="1800" dirty="0">
                <a:solidFill>
                  <a:srgbClr val="0000FF"/>
                </a:solidFill>
              </a:rPr>
              <a:t>?</a:t>
            </a:r>
          </a:p>
          <a:p>
            <a:pPr lvl="1"/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7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8019"/>
            <a:ext cx="7360938" cy="800092"/>
          </a:xfrm>
        </p:spPr>
        <p:txBody>
          <a:bodyPr>
            <a:normAutofit/>
          </a:bodyPr>
          <a:lstStyle/>
          <a:p>
            <a:r>
              <a:rPr lang="en-US" sz="2400" dirty="0"/>
              <a:t>Agenda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2D77FD4-8FFC-42FF-80DA-E7FDD6977394}"/>
              </a:ext>
            </a:extLst>
          </p:cNvPr>
          <p:cNvSpPr txBox="1">
            <a:spLocks/>
          </p:cNvSpPr>
          <p:nvPr/>
        </p:nvSpPr>
        <p:spPr>
          <a:xfrm>
            <a:off x="784144" y="1002576"/>
            <a:ext cx="7360937" cy="5316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Objective: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Collect AC-LGAD detector requirements and identify any needed input for further development of the EICROC ASIC.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</a:rPr>
              <a:t>The ROC Family of ASICs.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</a:rPr>
              <a:t>EICROC Nominal Design Parameters.</a:t>
            </a:r>
            <a:endParaRPr lang="en-US" sz="10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</a:rPr>
              <a:t>AC-LGAD Specifications &amp; Requirements.</a:t>
            </a:r>
            <a:endParaRPr lang="en-US" sz="10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</a:rPr>
              <a:t>Does the EICROC meet the </a:t>
            </a:r>
            <a:r>
              <a:rPr lang="en-US" sz="2400" dirty="0" err="1">
                <a:solidFill>
                  <a:srgbClr val="0000FF"/>
                </a:solidFill>
              </a:rPr>
              <a:t>ePIC</a:t>
            </a:r>
            <a:r>
              <a:rPr lang="en-US" sz="2400" dirty="0">
                <a:solidFill>
                  <a:srgbClr val="0000FF"/>
                </a:solidFill>
              </a:rPr>
              <a:t> AC-LGAD detector requirements?</a:t>
            </a:r>
            <a:endParaRPr lang="en-US" sz="100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</a:rPr>
              <a:t>Next Steps.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0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8019"/>
            <a:ext cx="7360938" cy="800092"/>
          </a:xfrm>
        </p:spPr>
        <p:txBody>
          <a:bodyPr>
            <a:normAutofit/>
          </a:bodyPr>
          <a:lstStyle/>
          <a:p>
            <a:r>
              <a:rPr lang="en-US" sz="2400" dirty="0"/>
              <a:t>The ROC family of ASICs – Omega/IN2P3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2D77FD4-8FFC-42FF-80DA-E7FDD6977394}"/>
              </a:ext>
            </a:extLst>
          </p:cNvPr>
          <p:cNvSpPr txBox="1">
            <a:spLocks/>
          </p:cNvSpPr>
          <p:nvPr/>
        </p:nvSpPr>
        <p:spPr>
          <a:xfrm>
            <a:off x="530184" y="850176"/>
            <a:ext cx="8146272" cy="62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FF"/>
                </a:solidFill>
              </a:rPr>
              <a:t>We have had a number of meetings with the OMEGA/IN2P3 designers recently at the Electronics &amp; DAQ WG and TIC: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EBC50-14D9-40C2-84BE-6A74A02D5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612859"/>
            <a:ext cx="3638550" cy="2047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4A5DDB-3AA4-423B-AE06-340423E01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3961751"/>
            <a:ext cx="3583731" cy="204784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7A7FC0-40CA-4B48-9831-ECC263FBE91A}"/>
              </a:ext>
            </a:extLst>
          </p:cNvPr>
          <p:cNvSpPr txBox="1">
            <a:spLocks/>
          </p:cNvSpPr>
          <p:nvPr/>
        </p:nvSpPr>
        <p:spPr>
          <a:xfrm>
            <a:off x="4352925" y="1612859"/>
            <a:ext cx="4246789" cy="4743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00FF"/>
                </a:solidFill>
              </a:rPr>
              <a:t>Similar Interfaces, different frontends.</a:t>
            </a:r>
          </a:p>
          <a:p>
            <a:endParaRPr lang="en-US" sz="1200" dirty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HGCROC	- Si or PMT	72 Ch	-Name? - HRPPDs</a:t>
            </a:r>
          </a:p>
          <a:p>
            <a:pPr marL="1828800" lvl="4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Cd = 5-50 pF</a:t>
            </a:r>
          </a:p>
          <a:p>
            <a:pPr marL="1828800" lvl="4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Q = 1-10 </a:t>
            </a:r>
            <a:r>
              <a:rPr lang="en-US" sz="1200" dirty="0" err="1">
                <a:solidFill>
                  <a:srgbClr val="0000FF"/>
                </a:solidFill>
              </a:rPr>
              <a:t>pC</a:t>
            </a:r>
            <a:endParaRPr lang="en-US" sz="1200" dirty="0">
              <a:solidFill>
                <a:srgbClr val="0000FF"/>
              </a:solidFill>
            </a:endParaRPr>
          </a:p>
          <a:p>
            <a:pPr marL="1828800" lvl="4" indent="0">
              <a:buNone/>
            </a:pPr>
            <a:r>
              <a:rPr lang="en-US" sz="1200" dirty="0" err="1">
                <a:solidFill>
                  <a:srgbClr val="0000FF"/>
                </a:solidFill>
              </a:rPr>
              <a:t>Tj</a:t>
            </a:r>
            <a:r>
              <a:rPr lang="en-US" sz="1200" dirty="0">
                <a:solidFill>
                  <a:srgbClr val="0000FF"/>
                </a:solidFill>
              </a:rPr>
              <a:t> = 25 </a:t>
            </a:r>
            <a:r>
              <a:rPr lang="en-US" sz="1200" dirty="0" err="1">
                <a:solidFill>
                  <a:srgbClr val="0000FF"/>
                </a:solidFill>
              </a:rPr>
              <a:t>ps</a:t>
            </a:r>
            <a:endParaRPr lang="en-US" sz="1200" dirty="0">
              <a:solidFill>
                <a:srgbClr val="0000FF"/>
              </a:solidFill>
            </a:endParaRPr>
          </a:p>
          <a:p>
            <a:pPr marL="1828800" lvl="4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P = 10-15 </a:t>
            </a:r>
            <a:r>
              <a:rPr lang="en-US" sz="1200" dirty="0" err="1">
                <a:solidFill>
                  <a:srgbClr val="0000FF"/>
                </a:solidFill>
              </a:rPr>
              <a:t>mW</a:t>
            </a:r>
            <a:r>
              <a:rPr lang="en-US" sz="1200" dirty="0">
                <a:solidFill>
                  <a:srgbClr val="0000FF"/>
                </a:solidFill>
              </a:rPr>
              <a:t>/Ch</a:t>
            </a:r>
          </a:p>
          <a:p>
            <a:r>
              <a:rPr lang="en-US" sz="1200" dirty="0">
                <a:solidFill>
                  <a:srgbClr val="0000FF"/>
                </a:solidFill>
              </a:rPr>
              <a:t>H2GCROC- </a:t>
            </a:r>
            <a:r>
              <a:rPr lang="en-US" sz="1200" dirty="0" err="1">
                <a:solidFill>
                  <a:srgbClr val="0000FF"/>
                </a:solidFill>
              </a:rPr>
              <a:t>SiPM</a:t>
            </a:r>
            <a:r>
              <a:rPr lang="en-US" sz="1200" dirty="0">
                <a:solidFill>
                  <a:srgbClr val="0000FF"/>
                </a:solidFill>
              </a:rPr>
              <a:t>	72 Ch	-</a:t>
            </a:r>
            <a:r>
              <a:rPr lang="en-US" sz="1200" dirty="0" err="1">
                <a:solidFill>
                  <a:srgbClr val="0000FF"/>
                </a:solidFill>
              </a:rPr>
              <a:t>ePIROC</a:t>
            </a:r>
            <a:r>
              <a:rPr lang="en-US" sz="1200" dirty="0">
                <a:solidFill>
                  <a:srgbClr val="0000FF"/>
                </a:solidFill>
              </a:rPr>
              <a:t>? - </a:t>
            </a:r>
            <a:r>
              <a:rPr lang="en-US" sz="1200" dirty="0" err="1">
                <a:solidFill>
                  <a:srgbClr val="0000FF"/>
                </a:solidFill>
              </a:rPr>
              <a:t>SiPMs</a:t>
            </a:r>
            <a:endParaRPr lang="en-US" sz="1200" dirty="0">
              <a:solidFill>
                <a:srgbClr val="0000FF"/>
              </a:solidFill>
            </a:endParaRPr>
          </a:p>
          <a:p>
            <a:pPr marL="1828800" lvl="4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Cd = 5-50 pF</a:t>
            </a:r>
          </a:p>
          <a:p>
            <a:pPr marL="1828800" lvl="4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Q = 1-10 </a:t>
            </a:r>
            <a:r>
              <a:rPr lang="en-US" sz="1200" dirty="0" err="1">
                <a:solidFill>
                  <a:srgbClr val="0000FF"/>
                </a:solidFill>
              </a:rPr>
              <a:t>pC</a:t>
            </a:r>
            <a:endParaRPr lang="en-US" sz="1200" dirty="0">
              <a:solidFill>
                <a:srgbClr val="0000FF"/>
              </a:solidFill>
            </a:endParaRPr>
          </a:p>
          <a:p>
            <a:pPr marL="1828800" lvl="4" indent="0">
              <a:buNone/>
            </a:pPr>
            <a:r>
              <a:rPr lang="en-US" sz="1200" dirty="0" err="1">
                <a:solidFill>
                  <a:srgbClr val="0000FF"/>
                </a:solidFill>
              </a:rPr>
              <a:t>Tj</a:t>
            </a:r>
            <a:r>
              <a:rPr lang="en-US" sz="1200" dirty="0">
                <a:solidFill>
                  <a:srgbClr val="0000FF"/>
                </a:solidFill>
              </a:rPr>
              <a:t> = 100-120 </a:t>
            </a:r>
            <a:r>
              <a:rPr lang="en-US" sz="1200" dirty="0" err="1">
                <a:solidFill>
                  <a:srgbClr val="0000FF"/>
                </a:solidFill>
              </a:rPr>
              <a:t>ps</a:t>
            </a:r>
            <a:endParaRPr lang="en-US" sz="1200" dirty="0">
              <a:solidFill>
                <a:srgbClr val="0000FF"/>
              </a:solidFill>
            </a:endParaRPr>
          </a:p>
          <a:p>
            <a:pPr marL="1828800" lvl="4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P = 15 - 20 </a:t>
            </a:r>
            <a:r>
              <a:rPr lang="en-US" sz="1200" dirty="0" err="1">
                <a:solidFill>
                  <a:srgbClr val="0000FF"/>
                </a:solidFill>
              </a:rPr>
              <a:t>mW</a:t>
            </a:r>
            <a:r>
              <a:rPr lang="en-US" sz="1200" dirty="0">
                <a:solidFill>
                  <a:srgbClr val="0000FF"/>
                </a:solidFill>
              </a:rPr>
              <a:t>/Ch</a:t>
            </a:r>
          </a:p>
          <a:p>
            <a:r>
              <a:rPr lang="en-US" sz="1200" dirty="0">
                <a:solidFill>
                  <a:srgbClr val="0000FF"/>
                </a:solidFill>
              </a:rPr>
              <a:t>EICROC- AC-LGAD	32x32 Ch (pixel)</a:t>
            </a:r>
          </a:p>
          <a:p>
            <a:pPr marL="1828800" lvl="4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Cd = 1-5 pF</a:t>
            </a:r>
          </a:p>
          <a:p>
            <a:pPr marL="1828800" lvl="4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Q = 1-50 </a:t>
            </a:r>
            <a:r>
              <a:rPr lang="en-US" sz="1200" dirty="0" err="1">
                <a:solidFill>
                  <a:srgbClr val="0000FF"/>
                </a:solidFill>
              </a:rPr>
              <a:t>fC</a:t>
            </a:r>
            <a:endParaRPr lang="en-US" sz="1200" dirty="0">
              <a:solidFill>
                <a:srgbClr val="0000FF"/>
              </a:solidFill>
            </a:endParaRPr>
          </a:p>
          <a:p>
            <a:pPr marL="1828800" lvl="4" indent="0">
              <a:buNone/>
            </a:pPr>
            <a:r>
              <a:rPr lang="en-US" sz="1200" dirty="0" err="1">
                <a:solidFill>
                  <a:srgbClr val="0000FF"/>
                </a:solidFill>
              </a:rPr>
              <a:t>Tj</a:t>
            </a:r>
            <a:r>
              <a:rPr lang="en-US" sz="1200" dirty="0">
                <a:solidFill>
                  <a:srgbClr val="0000FF"/>
                </a:solidFill>
              </a:rPr>
              <a:t> = 15-20 </a:t>
            </a:r>
            <a:r>
              <a:rPr lang="en-US" sz="1200" dirty="0" err="1">
                <a:solidFill>
                  <a:srgbClr val="0000FF"/>
                </a:solidFill>
              </a:rPr>
              <a:t>ps</a:t>
            </a:r>
            <a:endParaRPr lang="en-US" sz="1200" dirty="0">
              <a:solidFill>
                <a:srgbClr val="0000FF"/>
              </a:solidFill>
            </a:endParaRPr>
          </a:p>
          <a:p>
            <a:pPr marL="1828800" lvl="4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P = &lt;1 </a:t>
            </a:r>
            <a:r>
              <a:rPr lang="en-US" sz="1200" dirty="0" err="1">
                <a:solidFill>
                  <a:srgbClr val="0000FF"/>
                </a:solidFill>
              </a:rPr>
              <a:t>mW</a:t>
            </a:r>
            <a:r>
              <a:rPr lang="en-US" sz="1200" dirty="0">
                <a:solidFill>
                  <a:srgbClr val="0000FF"/>
                </a:solidFill>
              </a:rPr>
              <a:t>/Ch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7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F0FFFF-7EF5-45A5-8E13-0D4DDE1B6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718427"/>
              </p:ext>
            </p:extLst>
          </p:nvPr>
        </p:nvGraphicFramePr>
        <p:xfrm>
          <a:off x="465191" y="683196"/>
          <a:ext cx="7109014" cy="58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814">
                  <a:extLst>
                    <a:ext uri="{9D8B030D-6E8A-4147-A177-3AD203B41FA5}">
                      <a16:colId xmlns:a16="http://schemas.microsoft.com/office/drawing/2014/main" val="172926859"/>
                    </a:ext>
                  </a:extLst>
                </a:gridCol>
                <a:gridCol w="1635720">
                  <a:extLst>
                    <a:ext uri="{9D8B030D-6E8A-4147-A177-3AD203B41FA5}">
                      <a16:colId xmlns:a16="http://schemas.microsoft.com/office/drawing/2014/main" val="3463441786"/>
                    </a:ext>
                  </a:extLst>
                </a:gridCol>
                <a:gridCol w="1678240">
                  <a:extLst>
                    <a:ext uri="{9D8B030D-6E8A-4147-A177-3AD203B41FA5}">
                      <a16:colId xmlns:a16="http://schemas.microsoft.com/office/drawing/2014/main" val="406351280"/>
                    </a:ext>
                  </a:extLst>
                </a:gridCol>
                <a:gridCol w="1678240">
                  <a:extLst>
                    <a:ext uri="{9D8B030D-6E8A-4147-A177-3AD203B41FA5}">
                      <a16:colId xmlns:a16="http://schemas.microsoft.com/office/drawing/2014/main" val="3908878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Detector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Nominal Readout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eRD109 Initiatives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2619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Si Tracking: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3 vertex layers,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3 sagitta layers,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4 backward disks,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5 forward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m^2 </a:t>
                      </a:r>
                    </a:p>
                    <a:p>
                      <a:r>
                        <a:rPr lang="en-US" sz="900" dirty="0"/>
                        <a:t>32 B pixels</a:t>
                      </a:r>
                    </a:p>
                    <a:p>
                      <a:r>
                        <a:rPr lang="en-US" sz="900" dirty="0"/>
                        <a:t>5,200 MAPS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MAPS – ITS-3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9292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MPGD tracking:</a:t>
                      </a:r>
                    </a:p>
                    <a:p>
                      <a:r>
                        <a:rPr lang="en-US" sz="900" dirty="0"/>
                        <a:t>     3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Strips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SALSA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871654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Calorimeters: (in P6)</a:t>
                      </a:r>
                    </a:p>
                    <a:p>
                      <a:r>
                        <a:rPr lang="en-US" sz="900" dirty="0"/>
                        <a:t>     Forward:    LFHCAL</a:t>
                      </a:r>
                    </a:p>
                    <a:p>
                      <a:r>
                        <a:rPr lang="en-US" sz="900" dirty="0"/>
                        <a:t>                          </a:t>
                      </a:r>
                      <a:r>
                        <a:rPr lang="en-US" sz="900" dirty="0" err="1"/>
                        <a:t>pECAL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     Barrel:         HCAL</a:t>
                      </a:r>
                    </a:p>
                    <a:p>
                      <a:r>
                        <a:rPr lang="en-US" sz="900" dirty="0"/>
                        <a:t>                          ECAL           </a:t>
                      </a:r>
                      <a:r>
                        <a:rPr lang="en-US" sz="900" dirty="0" err="1"/>
                        <a:t>SciFi</a:t>
                      </a:r>
                      <a:r>
                        <a:rPr lang="en-US" sz="900" dirty="0"/>
                        <a:t>/Pb</a:t>
                      </a:r>
                    </a:p>
                    <a:p>
                      <a:r>
                        <a:rPr lang="en-US" sz="900" dirty="0"/>
                        <a:t>                                              Imaging Si</a:t>
                      </a:r>
                    </a:p>
                    <a:p>
                      <a:r>
                        <a:rPr lang="en-US" sz="900" dirty="0"/>
                        <a:t>     Backward:  ECAL</a:t>
                      </a:r>
                    </a:p>
                    <a:p>
                      <a:r>
                        <a:rPr lang="en-US" sz="900" dirty="0"/>
                        <a:t>                          </a:t>
                      </a:r>
                      <a:r>
                        <a:rPr lang="en-US" sz="900" dirty="0" err="1"/>
                        <a:t>nHCAL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31640</a:t>
                      </a:r>
                    </a:p>
                    <a:p>
                      <a:r>
                        <a:rPr lang="en-US" sz="900" dirty="0"/>
                        <a:t>19000</a:t>
                      </a:r>
                    </a:p>
                    <a:p>
                      <a:r>
                        <a:rPr lang="en-US" sz="900" dirty="0"/>
                        <a:t>1536</a:t>
                      </a:r>
                    </a:p>
                    <a:p>
                      <a:r>
                        <a:rPr lang="en-US" sz="900" dirty="0"/>
                        <a:t>5760</a:t>
                      </a:r>
                    </a:p>
                    <a:p>
                      <a:r>
                        <a:rPr lang="en-US" sz="900" dirty="0"/>
                        <a:t>88 M</a:t>
                      </a:r>
                    </a:p>
                    <a:p>
                      <a:r>
                        <a:rPr lang="en-US" sz="900" dirty="0"/>
                        <a:t>3256</a:t>
                      </a:r>
                    </a:p>
                    <a:p>
                      <a:r>
                        <a:rPr lang="en-US" sz="900" dirty="0"/>
                        <a:t>3240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Astropix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Discrete/H2GCROC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Discrete/H2GCROC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Discrete/H2GCROC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Discrete/H2GCROC</a:t>
                      </a:r>
                    </a:p>
                    <a:p>
                      <a:r>
                        <a:rPr lang="en-US" sz="900" dirty="0"/>
                        <a:t>ASTROPIX V4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Discrete/H2GCROC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Discrete/H2GCROC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8081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Far Forward:</a:t>
                      </a:r>
                    </a:p>
                    <a:p>
                      <a:r>
                        <a:rPr lang="en-US" sz="900" dirty="0"/>
                        <a:t>     B0: 4 AC-LGAD layers</a:t>
                      </a:r>
                    </a:p>
                    <a:p>
                      <a:r>
                        <a:rPr lang="en-US" sz="900" dirty="0"/>
                        <a:t>     2 Roman Pots</a:t>
                      </a:r>
                    </a:p>
                    <a:p>
                      <a:r>
                        <a:rPr lang="en-US" sz="900" dirty="0"/>
                        <a:t>     2 Off Momentum</a:t>
                      </a:r>
                    </a:p>
                    <a:p>
                      <a:r>
                        <a:rPr lang="en-US" sz="900" dirty="0"/>
                        <a:t>     ZDC: Crystal Calorimeter</a:t>
                      </a:r>
                    </a:p>
                    <a:p>
                      <a:r>
                        <a:rPr lang="en-US" sz="900" dirty="0"/>
                        <a:t>              32 Silicon pad layer</a:t>
                      </a:r>
                    </a:p>
                    <a:p>
                      <a:r>
                        <a:rPr lang="en-US" sz="900" dirty="0"/>
                        <a:t>              4 silicon pixel layers</a:t>
                      </a:r>
                    </a:p>
                    <a:p>
                      <a:r>
                        <a:rPr lang="en-US" sz="900" dirty="0"/>
                        <a:t>              2 boxes scintillator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1 M</a:t>
                      </a:r>
                    </a:p>
                    <a:p>
                      <a:r>
                        <a:rPr lang="en-US" sz="900" dirty="0"/>
                        <a:t>560 k</a:t>
                      </a:r>
                    </a:p>
                    <a:p>
                      <a:r>
                        <a:rPr lang="en-US" sz="900" dirty="0"/>
                        <a:t>320 k</a:t>
                      </a:r>
                    </a:p>
                    <a:p>
                      <a:r>
                        <a:rPr lang="en-US" sz="900" dirty="0"/>
                        <a:t>400 </a:t>
                      </a:r>
                    </a:p>
                    <a:p>
                      <a:r>
                        <a:rPr lang="en-US" sz="900" dirty="0"/>
                        <a:t>11520</a:t>
                      </a:r>
                    </a:p>
                    <a:p>
                      <a:r>
                        <a:rPr lang="en-US" sz="900" dirty="0"/>
                        <a:t>160 k</a:t>
                      </a:r>
                    </a:p>
                    <a:p>
                      <a:r>
                        <a:rPr lang="en-US" sz="9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AC-LGAD</a:t>
                      </a:r>
                    </a:p>
                    <a:p>
                      <a:r>
                        <a:rPr lang="en-US" sz="900" dirty="0"/>
                        <a:t>AC-LGAG</a:t>
                      </a:r>
                    </a:p>
                    <a:p>
                      <a:r>
                        <a:rPr lang="en-US" sz="900" dirty="0"/>
                        <a:t>AC-LGAD</a:t>
                      </a:r>
                    </a:p>
                    <a:p>
                      <a:r>
                        <a:rPr lang="en-US" sz="900" dirty="0"/>
                        <a:t>APD</a:t>
                      </a:r>
                    </a:p>
                    <a:p>
                      <a:r>
                        <a:rPr lang="en-US" sz="900" dirty="0"/>
                        <a:t>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AC-LGAD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PMT/</a:t>
                      </a:r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Discrete/HGCROC/H2GCROC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HGCROC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Discrete/HGCROC/H2GCROC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8583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Far Backward:</a:t>
                      </a:r>
                    </a:p>
                    <a:p>
                      <a:r>
                        <a:rPr lang="en-US" sz="900" dirty="0"/>
                        <a:t>     Low Q Tagger 1</a:t>
                      </a:r>
                    </a:p>
                    <a:p>
                      <a:r>
                        <a:rPr lang="en-US" sz="900" dirty="0"/>
                        <a:t>     Low Q Tagger 2</a:t>
                      </a:r>
                    </a:p>
                    <a:p>
                      <a:r>
                        <a:rPr lang="en-US" sz="900" dirty="0"/>
                        <a:t>     2 Calorimeters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1.3 M</a:t>
                      </a:r>
                    </a:p>
                    <a:p>
                      <a:r>
                        <a:rPr lang="en-US" sz="900" dirty="0"/>
                        <a:t>480 k</a:t>
                      </a:r>
                    </a:p>
                    <a:p>
                      <a:r>
                        <a:rPr lang="en-US" sz="9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PMT/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Timepix4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Timepix4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Discrete/HGCROC/H2GCROC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638859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PID-TOF</a:t>
                      </a:r>
                    </a:p>
                    <a:p>
                      <a:r>
                        <a:rPr lang="en-US" sz="900" dirty="0"/>
                        <a:t>     Barrel TOF CTTL</a:t>
                      </a:r>
                    </a:p>
                    <a:p>
                      <a:r>
                        <a:rPr lang="en-US" sz="900" dirty="0"/>
                        <a:t>     Hadron Endcap TOF FTTL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2.2 M</a:t>
                      </a:r>
                    </a:p>
                    <a:p>
                      <a:r>
                        <a:rPr lang="en-US" sz="900" dirty="0"/>
                        <a:t>5.6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05908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PID-Cherenkov:</a:t>
                      </a:r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dRICH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    </a:t>
                      </a:r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pfRICH</a:t>
                      </a:r>
                      <a:r>
                        <a:rPr lang="en-US" sz="900" dirty="0"/>
                        <a:t> 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hpDIRC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  <a:p>
                      <a:r>
                        <a:rPr lang="en-US" sz="900"/>
                        <a:t>5376</a:t>
                      </a:r>
                    </a:p>
                    <a:p>
                      <a:endParaRPr lang="en-US" sz="900"/>
                    </a:p>
                    <a:p>
                      <a:r>
                        <a:rPr lang="en-US" sz="900"/>
                        <a:t>69632</a:t>
                      </a:r>
                    </a:p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/>
                        <a:t>69362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HRPPD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MCP-PMT/HRPPD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ALCOR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HGCROC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HGCROC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8745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5364042" cy="510417"/>
          </a:xfrm>
        </p:spPr>
        <p:txBody>
          <a:bodyPr>
            <a:normAutofit/>
          </a:bodyPr>
          <a:lstStyle/>
          <a:p>
            <a:r>
              <a:rPr lang="en-US" sz="2000" dirty="0" err="1"/>
              <a:t>ePIC</a:t>
            </a:r>
            <a:r>
              <a:rPr lang="en-US" sz="2000" dirty="0"/>
              <a:t> Readout Channels </a:t>
            </a:r>
            <a:r>
              <a:rPr lang="en-US" sz="1400" dirty="0"/>
              <a:t>(w/ Project P6 updates)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D16267-1847-4239-ACF0-CBE125120119}"/>
              </a:ext>
            </a:extLst>
          </p:cNvPr>
          <p:cNvSpPr txBox="1">
            <a:spLocks/>
          </p:cNvSpPr>
          <p:nvPr/>
        </p:nvSpPr>
        <p:spPr>
          <a:xfrm>
            <a:off x="7624761" y="707358"/>
            <a:ext cx="1398345" cy="918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HGCROC – Si/PMTs</a:t>
            </a:r>
          </a:p>
          <a:p>
            <a:pPr marL="0" indent="0">
              <a:buNone/>
            </a:pPr>
            <a:r>
              <a:rPr lang="en-US" sz="1000" dirty="0"/>
              <a:t>H2GCROC – </a:t>
            </a:r>
            <a:r>
              <a:rPr lang="en-US" sz="1000" dirty="0" err="1"/>
              <a:t>SiPMs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EICROC – AC-LGAD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B47320-3D7D-48C8-818D-3D841F890473}"/>
              </a:ext>
            </a:extLst>
          </p:cNvPr>
          <p:cNvSpPr/>
          <p:nvPr/>
        </p:nvSpPr>
        <p:spPr>
          <a:xfrm>
            <a:off x="301652" y="3429000"/>
            <a:ext cx="7483448" cy="428105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65E377-4AEE-4188-AF98-D7F96EC00A85}"/>
              </a:ext>
            </a:extLst>
          </p:cNvPr>
          <p:cNvSpPr/>
          <p:nvPr/>
        </p:nvSpPr>
        <p:spPr>
          <a:xfrm>
            <a:off x="297024" y="5208680"/>
            <a:ext cx="7483448" cy="365126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4F623-1C61-44CA-AE53-99404D617289}"/>
              </a:ext>
            </a:extLst>
          </p:cNvPr>
          <p:cNvSpPr/>
          <p:nvPr/>
        </p:nvSpPr>
        <p:spPr>
          <a:xfrm>
            <a:off x="7624761" y="683196"/>
            <a:ext cx="1398345" cy="81903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0E6BD7C-07C9-446E-86E0-A60191870AE0}"/>
              </a:ext>
            </a:extLst>
          </p:cNvPr>
          <p:cNvSpPr/>
          <p:nvPr/>
        </p:nvSpPr>
        <p:spPr>
          <a:xfrm>
            <a:off x="7624761" y="3857105"/>
            <a:ext cx="112983" cy="5810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33C56F-92F9-433C-83D0-05BB0347B29F}"/>
              </a:ext>
            </a:extLst>
          </p:cNvPr>
          <p:cNvSpPr txBox="1">
            <a:spLocks/>
          </p:cNvSpPr>
          <p:nvPr/>
        </p:nvSpPr>
        <p:spPr>
          <a:xfrm>
            <a:off x="7798223" y="4030565"/>
            <a:ext cx="676577" cy="306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TBD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F03335-8719-4D4B-89C6-CC7A63914307}"/>
              </a:ext>
            </a:extLst>
          </p:cNvPr>
          <p:cNvSpPr/>
          <p:nvPr/>
        </p:nvSpPr>
        <p:spPr>
          <a:xfrm>
            <a:off x="314775" y="6003633"/>
            <a:ext cx="7483448" cy="428104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F1A84-4716-45D9-94E6-22E81C9FA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58" y="913212"/>
            <a:ext cx="4232322" cy="14206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CC35A4-38C9-4F5E-AFB6-3C8786545D02}"/>
              </a:ext>
            </a:extLst>
          </p:cNvPr>
          <p:cNvSpPr txBox="1">
            <a:spLocks/>
          </p:cNvSpPr>
          <p:nvPr/>
        </p:nvSpPr>
        <p:spPr>
          <a:xfrm>
            <a:off x="5370467" y="378576"/>
            <a:ext cx="3209365" cy="800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Collaboration by OMEGA/IN2P3/</a:t>
            </a:r>
            <a:r>
              <a:rPr lang="en-US" sz="1400" dirty="0" err="1"/>
              <a:t>IJCLab</a:t>
            </a:r>
            <a:r>
              <a:rPr lang="en-US" sz="1400" dirty="0"/>
              <a:t>/CEA-</a:t>
            </a:r>
            <a:r>
              <a:rPr lang="en-US" sz="1400" dirty="0" err="1"/>
              <a:t>Irfu</a:t>
            </a:r>
            <a:r>
              <a:rPr lang="en-US" sz="1400" dirty="0"/>
              <a:t>/AGH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2000" dirty="0"/>
              <a:t>EICROC – Nominal Design Parameters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2D77FD4-8FFC-42FF-80DA-E7FDD6977394}"/>
              </a:ext>
            </a:extLst>
          </p:cNvPr>
          <p:cNvSpPr txBox="1">
            <a:spLocks/>
          </p:cNvSpPr>
          <p:nvPr/>
        </p:nvSpPr>
        <p:spPr>
          <a:xfrm>
            <a:off x="4543345" y="3077866"/>
            <a:ext cx="3910508" cy="3134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</a:rPr>
              <a:t>2D, 32x32 pixel readout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Preamp, discriminator, TOA, ADC</a:t>
            </a:r>
          </a:p>
          <a:p>
            <a:r>
              <a:rPr lang="en-US" sz="1600" dirty="0">
                <a:solidFill>
                  <a:srgbClr val="0000FF"/>
                </a:solidFill>
              </a:rPr>
              <a:t>Cd: 1 – 5 pF</a:t>
            </a:r>
          </a:p>
          <a:p>
            <a:r>
              <a:rPr lang="en-US" sz="1600" dirty="0">
                <a:solidFill>
                  <a:srgbClr val="0000FF"/>
                </a:solidFill>
              </a:rPr>
              <a:t>Q range: 1 – 50 </a:t>
            </a:r>
            <a:r>
              <a:rPr lang="en-US" sz="1600" dirty="0" err="1">
                <a:solidFill>
                  <a:srgbClr val="0000FF"/>
                </a:solidFill>
              </a:rPr>
              <a:t>fC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TOA TDC – Timing Jitter: 15 – 20 </a:t>
            </a:r>
            <a:r>
              <a:rPr lang="en-US" sz="1600" dirty="0" err="1">
                <a:solidFill>
                  <a:srgbClr val="0000FF"/>
                </a:solidFill>
              </a:rPr>
              <a:t>ps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ADC: 8b</a:t>
            </a:r>
          </a:p>
          <a:p>
            <a:r>
              <a:rPr lang="en-US" sz="1600" dirty="0">
                <a:solidFill>
                  <a:srgbClr val="0000FF"/>
                </a:solidFill>
              </a:rPr>
              <a:t>Link: 1.28 Gbps @ 40 MHz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Power: &lt;1 </a:t>
            </a:r>
            <a:r>
              <a:rPr lang="en-US" sz="1600" dirty="0" err="1">
                <a:solidFill>
                  <a:srgbClr val="0000FF"/>
                </a:solidFill>
              </a:rPr>
              <a:t>mW</a:t>
            </a:r>
            <a:r>
              <a:rPr lang="en-US" sz="1600" dirty="0">
                <a:solidFill>
                  <a:srgbClr val="0000FF"/>
                </a:solidFill>
              </a:rPr>
              <a:t>/Ch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Packaging: </a:t>
            </a:r>
            <a:r>
              <a:rPr lang="en-US" sz="1600" dirty="0" err="1">
                <a:solidFill>
                  <a:srgbClr val="0000FF"/>
                </a:solidFill>
              </a:rPr>
              <a:t>Bump+Wire</a:t>
            </a:r>
            <a:r>
              <a:rPr lang="en-US" sz="1600" dirty="0">
                <a:solidFill>
                  <a:srgbClr val="0000FF"/>
                </a:solidFill>
              </a:rPr>
              <a:t> Bonds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0D13AA-A651-41C0-9FA0-D1D81BDF2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42" y="4930784"/>
            <a:ext cx="1288055" cy="133997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AD53FF2-C898-4C50-AF3B-19E010EA3E1D}"/>
              </a:ext>
            </a:extLst>
          </p:cNvPr>
          <p:cNvSpPr txBox="1">
            <a:spLocks/>
          </p:cNvSpPr>
          <p:nvPr/>
        </p:nvSpPr>
        <p:spPr>
          <a:xfrm>
            <a:off x="634600" y="6383393"/>
            <a:ext cx="243728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0000FF"/>
                </a:solidFill>
              </a:rPr>
              <a:t>4x4 500 um pixels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36A53BE-85B2-4A35-9692-2828E1C5E895}"/>
              </a:ext>
            </a:extLst>
          </p:cNvPr>
          <p:cNvSpPr txBox="1">
            <a:spLocks/>
          </p:cNvSpPr>
          <p:nvPr/>
        </p:nvSpPr>
        <p:spPr>
          <a:xfrm>
            <a:off x="1935196" y="748658"/>
            <a:ext cx="2026730" cy="324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>
                <a:solidFill>
                  <a:srgbClr val="0000FF"/>
                </a:solidFill>
              </a:rPr>
              <a:t>One pixel – EICROC0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8ACD7-A8C9-42F3-826B-69212FB47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280" y="1045478"/>
            <a:ext cx="2416419" cy="188889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A25C39-2842-40FE-A1D6-6D3D99F27AA1}"/>
              </a:ext>
            </a:extLst>
          </p:cNvPr>
          <p:cNvGrpSpPr/>
          <p:nvPr/>
        </p:nvGrpSpPr>
        <p:grpSpPr>
          <a:xfrm>
            <a:off x="372814" y="2372334"/>
            <a:ext cx="3363111" cy="2501885"/>
            <a:chOff x="372814" y="2057108"/>
            <a:chExt cx="3363111" cy="250188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D5C5A1-C896-489A-BBE2-9DDD8E77C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814" y="2402627"/>
              <a:ext cx="3363111" cy="2017867"/>
            </a:xfrm>
            <a:prstGeom prst="rect">
              <a:avLst/>
            </a:prstGeom>
          </p:spPr>
        </p:pic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79B24394-35C7-4B5F-A055-4BE25254C1B0}"/>
                </a:ext>
              </a:extLst>
            </p:cNvPr>
            <p:cNvSpPr/>
            <p:nvPr/>
          </p:nvSpPr>
          <p:spPr>
            <a:xfrm rot="5400000">
              <a:off x="2339288" y="1389227"/>
              <a:ext cx="154388" cy="18544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9C922A-D39C-4675-954E-860D295066F8}"/>
                </a:ext>
              </a:extLst>
            </p:cNvPr>
            <p:cNvSpPr txBox="1"/>
            <p:nvPr/>
          </p:nvSpPr>
          <p:spPr>
            <a:xfrm>
              <a:off x="1586767" y="2057108"/>
              <a:ext cx="16594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24407B"/>
                  </a:solidFill>
                </a:rPr>
                <a:t>Plus backend of </a:t>
              </a:r>
              <a:r>
                <a:rPr lang="en-US" sz="1200" dirty="0" err="1">
                  <a:solidFill>
                    <a:srgbClr val="24407B"/>
                  </a:solidFill>
                </a:rPr>
                <a:t>ePIROC</a:t>
              </a:r>
              <a:endParaRPr lang="en-US" sz="1200" dirty="0">
                <a:solidFill>
                  <a:srgbClr val="24407B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11D81D-CBFD-4E61-8CD3-BC14E3BDEBC1}"/>
                </a:ext>
              </a:extLst>
            </p:cNvPr>
            <p:cNvSpPr txBox="1"/>
            <p:nvPr/>
          </p:nvSpPr>
          <p:spPr>
            <a:xfrm>
              <a:off x="526670" y="4281994"/>
              <a:ext cx="2817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200" kern="0" dirty="0">
                  <a:solidFill>
                    <a:srgbClr val="24407B"/>
                  </a:solidFill>
                </a:rPr>
                <a:t>Proposed </a:t>
              </a:r>
              <a:r>
                <a:rPr lang="en-US" sz="1200" kern="0" dirty="0" err="1">
                  <a:solidFill>
                    <a:srgbClr val="24407B"/>
                  </a:solidFill>
                </a:rPr>
                <a:t>ePIROC</a:t>
              </a:r>
              <a:r>
                <a:rPr lang="en-US" sz="1200" kern="0" dirty="0">
                  <a:solidFill>
                    <a:srgbClr val="24407B"/>
                  </a:solidFill>
                </a:rPr>
                <a:t>  (based on H2GCROC3)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4407B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CC18E0-EF29-43E7-B1B3-8FE5B746E097}"/>
              </a:ext>
            </a:extLst>
          </p:cNvPr>
          <p:cNvSpPr/>
          <p:nvPr/>
        </p:nvSpPr>
        <p:spPr>
          <a:xfrm>
            <a:off x="1060174" y="5331790"/>
            <a:ext cx="993913" cy="995537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914A68-E39B-4340-885B-7558D3808084}"/>
              </a:ext>
            </a:extLst>
          </p:cNvPr>
          <p:cNvSpPr/>
          <p:nvPr/>
        </p:nvSpPr>
        <p:spPr>
          <a:xfrm>
            <a:off x="1060174" y="4987235"/>
            <a:ext cx="1179443" cy="206056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A30941-DD70-483A-8926-A0DF7171E69B}"/>
              </a:ext>
            </a:extLst>
          </p:cNvPr>
          <p:cNvSpPr/>
          <p:nvPr/>
        </p:nvSpPr>
        <p:spPr>
          <a:xfrm rot="16200000">
            <a:off x="1732111" y="5601476"/>
            <a:ext cx="1179443" cy="206056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FC395D-3338-4B5A-A67A-76FEF21960D9}"/>
              </a:ext>
            </a:extLst>
          </p:cNvPr>
          <p:cNvSpPr txBox="1"/>
          <p:nvPr/>
        </p:nvSpPr>
        <p:spPr>
          <a:xfrm>
            <a:off x="505361" y="5704504"/>
            <a:ext cx="570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kern="0" dirty="0">
                <a:solidFill>
                  <a:srgbClr val="24407B"/>
                </a:solidFill>
              </a:rPr>
              <a:t>Bump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4407B"/>
              </a:solidFill>
              <a:effectLst/>
              <a:uLnTx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10C08-C562-4B64-A939-34FBC0C152E8}"/>
              </a:ext>
            </a:extLst>
          </p:cNvPr>
          <p:cNvSpPr txBox="1"/>
          <p:nvPr/>
        </p:nvSpPr>
        <p:spPr>
          <a:xfrm>
            <a:off x="2486619" y="5461891"/>
            <a:ext cx="570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kern="0" dirty="0">
                <a:solidFill>
                  <a:srgbClr val="24407B"/>
                </a:solidFill>
              </a:rPr>
              <a:t>Wire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4407B"/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CCAA96-7E8E-4845-A848-49F0497FB33F}"/>
              </a:ext>
            </a:extLst>
          </p:cNvPr>
          <p:cNvSpPr txBox="1"/>
          <p:nvPr/>
        </p:nvSpPr>
        <p:spPr>
          <a:xfrm>
            <a:off x="573813" y="4951763"/>
            <a:ext cx="570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kern="0" dirty="0">
                <a:solidFill>
                  <a:srgbClr val="24407B"/>
                </a:solidFill>
              </a:rPr>
              <a:t>Wire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4407B"/>
              </a:solidFill>
              <a:effectLst/>
              <a:uLnTx/>
              <a:uFillTx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8ADEDDB7-AA1A-475D-9413-7919636908EB}"/>
              </a:ext>
            </a:extLst>
          </p:cNvPr>
          <p:cNvSpPr/>
          <p:nvPr/>
        </p:nvSpPr>
        <p:spPr>
          <a:xfrm rot="5400000">
            <a:off x="874822" y="2130192"/>
            <a:ext cx="104956" cy="10169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7237FC-7906-4284-B454-8A40D32654FC}"/>
              </a:ext>
            </a:extLst>
          </p:cNvPr>
          <p:cNvCxnSpPr>
            <a:cxnSpLocks/>
          </p:cNvCxnSpPr>
          <p:nvPr/>
        </p:nvCxnSpPr>
        <p:spPr>
          <a:xfrm flipH="1">
            <a:off x="1054574" y="1989923"/>
            <a:ext cx="880622" cy="460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27D9D6B-31A1-4821-B0F3-266D04DCA0DB}"/>
              </a:ext>
            </a:extLst>
          </p:cNvPr>
          <p:cNvSpPr txBox="1">
            <a:spLocks/>
          </p:cNvSpPr>
          <p:nvPr/>
        </p:nvSpPr>
        <p:spPr>
          <a:xfrm>
            <a:off x="650936" y="933109"/>
            <a:ext cx="807277" cy="269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>
                <a:solidFill>
                  <a:srgbClr val="0000FF"/>
                </a:solidFill>
              </a:rPr>
              <a:t>Sensor</a:t>
            </a:r>
          </a:p>
        </p:txBody>
      </p:sp>
    </p:spTree>
    <p:extLst>
      <p:ext uri="{BB962C8B-B14F-4D97-AF65-F5344CB8AC3E}">
        <p14:creationId xmlns:p14="http://schemas.microsoft.com/office/powerpoint/2010/main" val="79970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5D276A-2861-4695-8889-A114191DB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42884"/>
              </p:ext>
            </p:extLst>
          </p:nvPr>
        </p:nvGraphicFramePr>
        <p:xfrm>
          <a:off x="638174" y="846915"/>
          <a:ext cx="790575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23">
                  <a:extLst>
                    <a:ext uri="{9D8B030D-6E8A-4147-A177-3AD203B41FA5}">
                      <a16:colId xmlns:a16="http://schemas.microsoft.com/office/drawing/2014/main" val="403229399"/>
                    </a:ext>
                  </a:extLst>
                </a:gridCol>
                <a:gridCol w="665086">
                  <a:extLst>
                    <a:ext uri="{9D8B030D-6E8A-4147-A177-3AD203B41FA5}">
                      <a16:colId xmlns:a16="http://schemas.microsoft.com/office/drawing/2014/main" val="2845228557"/>
                    </a:ext>
                  </a:extLst>
                </a:gridCol>
                <a:gridCol w="932860">
                  <a:extLst>
                    <a:ext uri="{9D8B030D-6E8A-4147-A177-3AD203B41FA5}">
                      <a16:colId xmlns:a16="http://schemas.microsoft.com/office/drawing/2014/main" val="2915534172"/>
                    </a:ext>
                  </a:extLst>
                </a:gridCol>
                <a:gridCol w="1262659">
                  <a:extLst>
                    <a:ext uri="{9D8B030D-6E8A-4147-A177-3AD203B41FA5}">
                      <a16:colId xmlns:a16="http://schemas.microsoft.com/office/drawing/2014/main" val="1878247294"/>
                    </a:ext>
                  </a:extLst>
                </a:gridCol>
                <a:gridCol w="923437">
                  <a:extLst>
                    <a:ext uri="{9D8B030D-6E8A-4147-A177-3AD203B41FA5}">
                      <a16:colId xmlns:a16="http://schemas.microsoft.com/office/drawing/2014/main" val="4226739366"/>
                    </a:ext>
                  </a:extLst>
                </a:gridCol>
                <a:gridCol w="600561">
                  <a:extLst>
                    <a:ext uri="{9D8B030D-6E8A-4147-A177-3AD203B41FA5}">
                      <a16:colId xmlns:a16="http://schemas.microsoft.com/office/drawing/2014/main" val="4168733670"/>
                    </a:ext>
                  </a:extLst>
                </a:gridCol>
                <a:gridCol w="718635">
                  <a:extLst>
                    <a:ext uri="{9D8B030D-6E8A-4147-A177-3AD203B41FA5}">
                      <a16:colId xmlns:a16="http://schemas.microsoft.com/office/drawing/2014/main" val="784894595"/>
                    </a:ext>
                  </a:extLst>
                </a:gridCol>
                <a:gridCol w="791517">
                  <a:extLst>
                    <a:ext uri="{9D8B030D-6E8A-4147-A177-3AD203B41FA5}">
                      <a16:colId xmlns:a16="http://schemas.microsoft.com/office/drawing/2014/main" val="2112091904"/>
                    </a:ext>
                  </a:extLst>
                </a:gridCol>
                <a:gridCol w="772672">
                  <a:extLst>
                    <a:ext uri="{9D8B030D-6E8A-4147-A177-3AD203B41FA5}">
                      <a16:colId xmlns:a16="http://schemas.microsoft.com/office/drawing/2014/main" val="4188852719"/>
                    </a:ext>
                  </a:extLst>
                </a:gridCol>
              </a:tblGrid>
              <a:tr h="332272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Detector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Channels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Sensor 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Type, Size, Ch</a:t>
                      </a:r>
                    </a:p>
                    <a:p>
                      <a:r>
                        <a:rPr lang="en-US" sz="900" dirty="0"/>
                        <a:t>Sensor Layout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Sensor-ASIC Packaging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Cd (pF)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Qin (</a:t>
                      </a:r>
                      <a:r>
                        <a:rPr lang="en-US" sz="900" dirty="0" err="1"/>
                        <a:t>fC</a:t>
                      </a:r>
                      <a:r>
                        <a:rPr lang="en-US" sz="900" dirty="0"/>
                        <a:t>)</a:t>
                      </a:r>
                    </a:p>
                    <a:p>
                      <a:r>
                        <a:rPr lang="en-US" sz="900" dirty="0"/>
                        <a:t>Min - Max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Timing resolution (</a:t>
                      </a:r>
                      <a:r>
                        <a:rPr lang="en-US" sz="900" dirty="0" err="1"/>
                        <a:t>ps</a:t>
                      </a:r>
                      <a:r>
                        <a:rPr lang="en-US" sz="9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Channel Rates (kHz/Ch)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389318"/>
                  </a:ext>
                </a:extLst>
              </a:tr>
              <a:tr h="219249">
                <a:tc>
                  <a:txBody>
                    <a:bodyPr/>
                    <a:lstStyle/>
                    <a:p>
                      <a:r>
                        <a:rPr lang="en-US" sz="900" dirty="0"/>
                        <a:t>Far Forward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38937"/>
                  </a:ext>
                </a:extLst>
              </a:tr>
              <a:tr h="219249"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   B0: 4 AC-LGAD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AC-LGAD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Pixel, 500x500 um, 1024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32x32, 1024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92462"/>
                  </a:ext>
                </a:extLst>
              </a:tr>
              <a:tr h="219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2 Roman Pots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560 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AC-LGAD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Pixel, 500x500 um, 1024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32x32, 1024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30 - 40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754748"/>
                  </a:ext>
                </a:extLst>
              </a:tr>
              <a:tr h="219249">
                <a:tc>
                  <a:txBody>
                    <a:bodyPr/>
                    <a:lstStyle/>
                    <a:p>
                      <a:r>
                        <a:rPr lang="en-US" sz="900" dirty="0"/>
                        <a:t>   2 Off Momentum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320 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AC-LGAD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Pixel, 500x500 um, 1024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32x32, 1024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30 - 40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96336"/>
                  </a:ext>
                </a:extLst>
              </a:tr>
              <a:tr h="219249">
                <a:tc>
                  <a:txBody>
                    <a:bodyPr/>
                    <a:lstStyle/>
                    <a:p>
                      <a:r>
                        <a:rPr lang="en-US" sz="900" dirty="0"/>
                        <a:t>PID TOF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48990"/>
                  </a:ext>
                </a:extLst>
              </a:tr>
              <a:tr h="219249">
                <a:tc>
                  <a:txBody>
                    <a:bodyPr/>
                    <a:lstStyle/>
                    <a:p>
                      <a:r>
                        <a:rPr lang="en-US" sz="900" dirty="0"/>
                        <a:t>   Barrel TOF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2.2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AC-LGAD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Strip, 0.5x10 mm, 64x2 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?, 128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2 -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884649"/>
                  </a:ext>
                </a:extLst>
              </a:tr>
              <a:tr h="219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Hadron Endcap TOF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5.6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AC-LGAD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Pixel, 500x500 um, 1024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32x32, 1024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1 -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36705"/>
                  </a:ext>
                </a:extLst>
              </a:tr>
              <a:tr h="219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PID-Cherenkov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82731"/>
                  </a:ext>
                </a:extLst>
              </a:tr>
              <a:tr h="219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/>
                        <a:t>pfRICH</a:t>
                      </a:r>
                      <a:r>
                        <a:rPr lang="en-US" sz="9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69632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HRPPD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Pixel, 120x120 mm, 1024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64, 256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&lt;10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109779"/>
                  </a:ext>
                </a:extLst>
              </a:tr>
              <a:tr h="219249">
                <a:tc>
                  <a:txBody>
                    <a:bodyPr/>
                    <a:lstStyle/>
                    <a:p>
                      <a:r>
                        <a:rPr lang="en-US" sz="900" dirty="0" err="1"/>
                        <a:t>hpDIRC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69362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MCP-PMT, HRPPD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Pixel, 120x120 mm, 1024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64, 256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&lt;10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7229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6EF75F6-97C1-4A5A-A04B-DDE89BDAFE38}"/>
              </a:ext>
            </a:extLst>
          </p:cNvPr>
          <p:cNvSpPr txBox="1">
            <a:spLocks/>
          </p:cNvSpPr>
          <p:nvPr/>
        </p:nvSpPr>
        <p:spPr>
          <a:xfrm>
            <a:off x="600076" y="208155"/>
            <a:ext cx="7905750" cy="510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AC-LGAD &amp;HRPPD Specifications &amp; Requirements – Input to ASIC Design</a:t>
            </a:r>
            <a:endParaRPr lang="en-US" sz="14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50AA21-1C73-4F4A-B08A-0FF989879258}"/>
              </a:ext>
            </a:extLst>
          </p:cNvPr>
          <p:cNvSpPr txBox="1">
            <a:spLocks/>
          </p:cNvSpPr>
          <p:nvPr/>
        </p:nvSpPr>
        <p:spPr>
          <a:xfrm>
            <a:off x="450851" y="4726993"/>
            <a:ext cx="8204200" cy="1953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</a:rPr>
              <a:t>Above specifications need to be confirmed.</a:t>
            </a:r>
          </a:p>
          <a:p>
            <a:r>
              <a:rPr lang="en-US" sz="2000" dirty="0">
                <a:solidFill>
                  <a:srgbClr val="0000FF"/>
                </a:solidFill>
              </a:rPr>
              <a:t>Missing parameters (indicated in orange):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Barrel TOF: Cd, Packaging.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Qin (</a:t>
            </a:r>
            <a:r>
              <a:rPr lang="en-US" sz="1800" dirty="0" err="1">
                <a:solidFill>
                  <a:srgbClr val="0000FF"/>
                </a:solidFill>
              </a:rPr>
              <a:t>fC</a:t>
            </a:r>
            <a:r>
              <a:rPr lang="en-US" sz="1800" dirty="0">
                <a:solidFill>
                  <a:srgbClr val="0000FF"/>
                </a:solidFill>
              </a:rPr>
              <a:t>) Min-Max: minimum charge sensitivity and dynamic range.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Maximum signal rate per channel.</a:t>
            </a:r>
          </a:p>
        </p:txBody>
      </p:sp>
    </p:spTree>
    <p:extLst>
      <p:ext uri="{BB962C8B-B14F-4D97-AF65-F5344CB8AC3E}">
        <p14:creationId xmlns:p14="http://schemas.microsoft.com/office/powerpoint/2010/main" val="204404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44" y="254584"/>
            <a:ext cx="7800156" cy="1147458"/>
          </a:xfrm>
        </p:spPr>
        <p:txBody>
          <a:bodyPr>
            <a:normAutofit/>
          </a:bodyPr>
          <a:lstStyle/>
          <a:p>
            <a:r>
              <a:rPr lang="en-US" sz="2400" dirty="0"/>
              <a:t>Setting aside the missing parameters, does the nominally planned EICROC meet the </a:t>
            </a:r>
            <a:r>
              <a:rPr lang="en-US" sz="2400" dirty="0" err="1"/>
              <a:t>ePIC</a:t>
            </a:r>
            <a:r>
              <a:rPr lang="en-US" sz="2400" dirty="0"/>
              <a:t> AC-LGAD detector requirements?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2D77FD4-8FFC-42FF-80DA-E7FDD6977394}"/>
              </a:ext>
            </a:extLst>
          </p:cNvPr>
          <p:cNvSpPr txBox="1">
            <a:spLocks/>
          </p:cNvSpPr>
          <p:nvPr/>
        </p:nvSpPr>
        <p:spPr>
          <a:xfrm>
            <a:off x="784144" y="1592542"/>
            <a:ext cx="7360937" cy="4579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B0, RP, OMD, Hadron Endcap TOF – Yes.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Barrel TOF – Needs further study.</a:t>
            </a:r>
          </a:p>
          <a:p>
            <a:pPr lvl="1"/>
            <a:r>
              <a:rPr lang="en-US" sz="1800" u="sng" dirty="0">
                <a:solidFill>
                  <a:srgbClr val="0000FF"/>
                </a:solidFill>
              </a:rPr>
              <a:t>Capacitance</a:t>
            </a:r>
            <a:r>
              <a:rPr lang="en-US" sz="1800" dirty="0">
                <a:solidFill>
                  <a:srgbClr val="0000FF"/>
                </a:solidFill>
              </a:rPr>
              <a:t> for strips is likely much higher (&gt;10 pF?) than for pixels leading to jitter degradation. EICROC0 tests and circuit simulations may still show jitter to be within 35 </a:t>
            </a:r>
            <a:r>
              <a:rPr lang="en-US" sz="1800" dirty="0" err="1">
                <a:solidFill>
                  <a:srgbClr val="0000FF"/>
                </a:solidFill>
              </a:rPr>
              <a:t>ps</a:t>
            </a:r>
            <a:r>
              <a:rPr lang="en-US" sz="1800" dirty="0">
                <a:solidFill>
                  <a:srgbClr val="0000FF"/>
                </a:solidFill>
              </a:rPr>
              <a:t> requirement.</a:t>
            </a:r>
          </a:p>
          <a:p>
            <a:pPr lvl="1"/>
            <a:endParaRPr lang="en-US" sz="1800" dirty="0">
              <a:solidFill>
                <a:srgbClr val="0000FF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Strip configuration and preferred ASIC </a:t>
            </a:r>
            <a:r>
              <a:rPr lang="en-US" sz="1800" u="sng" dirty="0">
                <a:solidFill>
                  <a:srgbClr val="0000FF"/>
                </a:solidFill>
              </a:rPr>
              <a:t>footprint</a:t>
            </a:r>
            <a:r>
              <a:rPr lang="en-US" sz="1800" dirty="0">
                <a:solidFill>
                  <a:srgbClr val="0000FF"/>
                </a:solidFill>
              </a:rPr>
              <a:t> for 128 </a:t>
            </a:r>
            <a:r>
              <a:rPr lang="en-US" sz="1800" dirty="0" err="1">
                <a:solidFill>
                  <a:srgbClr val="0000FF"/>
                </a:solidFill>
              </a:rPr>
              <a:t>ch</a:t>
            </a:r>
            <a:r>
              <a:rPr lang="en-US" sz="1800" dirty="0">
                <a:solidFill>
                  <a:srgbClr val="0000FF"/>
                </a:solidFill>
              </a:rPr>
              <a:t> is much different from the 32x32 pixel arrangement. An EICROC variant with less number of channels and/or in combination with an interposer/IC package may be possible.</a:t>
            </a:r>
          </a:p>
          <a:p>
            <a:pPr lvl="1"/>
            <a:endParaRPr lang="en-US" sz="1800" dirty="0">
              <a:solidFill>
                <a:srgbClr val="0000FF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An EICROC variant requires additional </a:t>
            </a:r>
            <a:r>
              <a:rPr lang="en-US" sz="1800" u="sng" dirty="0">
                <a:solidFill>
                  <a:srgbClr val="0000FF"/>
                </a:solidFill>
              </a:rPr>
              <a:t>resources</a:t>
            </a:r>
            <a:r>
              <a:rPr lang="en-US" sz="1800" dirty="0">
                <a:solidFill>
                  <a:srgbClr val="0000FF"/>
                </a:solidFill>
              </a:rPr>
              <a:t> from Omega/IN2P3. </a:t>
            </a:r>
          </a:p>
        </p:txBody>
      </p:sp>
    </p:spTree>
    <p:extLst>
      <p:ext uri="{BB962C8B-B14F-4D97-AF65-F5344CB8AC3E}">
        <p14:creationId xmlns:p14="http://schemas.microsoft.com/office/powerpoint/2010/main" val="210892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44" y="254584"/>
            <a:ext cx="7800156" cy="1147458"/>
          </a:xfrm>
        </p:spPr>
        <p:txBody>
          <a:bodyPr>
            <a:normAutofit/>
          </a:bodyPr>
          <a:lstStyle/>
          <a:p>
            <a:r>
              <a:rPr lang="en-US" sz="2400" dirty="0"/>
              <a:t>Barrel TOF – How to mitigate the risks?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2D77FD4-8FFC-42FF-80DA-E7FDD6977394}"/>
              </a:ext>
            </a:extLst>
          </p:cNvPr>
          <p:cNvSpPr txBox="1">
            <a:spLocks/>
          </p:cNvSpPr>
          <p:nvPr/>
        </p:nvSpPr>
        <p:spPr>
          <a:xfrm>
            <a:off x="784144" y="1139171"/>
            <a:ext cx="7360937" cy="450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</a:rPr>
              <a:t>eRD109 already addresses this: FCFD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2761D-531F-4C40-8878-7A7B5C3DF1BB}"/>
              </a:ext>
            </a:extLst>
          </p:cNvPr>
          <p:cNvSpPr txBox="1"/>
          <p:nvPr/>
        </p:nvSpPr>
        <p:spPr>
          <a:xfrm>
            <a:off x="389831" y="1589314"/>
            <a:ext cx="8364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the FCFDv2 based on existing FCFDv0: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FCFDv1: 2023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FCFCv2: 2024 - 2025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35A72-3876-430A-99A3-A46DABDE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43" y="2056738"/>
            <a:ext cx="2824401" cy="2462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7BD04-D7D5-481F-A085-77F86C168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43" y="2756610"/>
            <a:ext cx="2133600" cy="1478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3C311-0D18-4305-9A28-19A83A18F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28" y="2461682"/>
            <a:ext cx="3189953" cy="130587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A929CD-8788-4CD2-B868-5C4ACA404564}"/>
              </a:ext>
            </a:extLst>
          </p:cNvPr>
          <p:cNvSpPr txBox="1">
            <a:spLocks/>
          </p:cNvSpPr>
          <p:nvPr/>
        </p:nvSpPr>
        <p:spPr>
          <a:xfrm>
            <a:off x="1058091" y="3998555"/>
            <a:ext cx="5118128" cy="719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FF"/>
                </a:solidFill>
              </a:rPr>
              <a:t>TSMC 65 nm.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Timing precision: ~30 </a:t>
            </a:r>
            <a:r>
              <a:rPr lang="en-US" sz="1400" dirty="0" err="1">
                <a:solidFill>
                  <a:srgbClr val="0000FF"/>
                </a:solidFill>
              </a:rPr>
              <a:t>ps</a:t>
            </a:r>
            <a:r>
              <a:rPr lang="en-US" sz="1400" dirty="0">
                <a:solidFill>
                  <a:srgbClr val="0000FF"/>
                </a:solidFill>
              </a:rPr>
              <a:t> @ 5 </a:t>
            </a:r>
            <a:r>
              <a:rPr lang="en-US" sz="1400" dirty="0" err="1">
                <a:solidFill>
                  <a:srgbClr val="0000FF"/>
                </a:solidFill>
              </a:rPr>
              <a:t>fC</a:t>
            </a:r>
            <a:r>
              <a:rPr lang="en-US" sz="1400" dirty="0">
                <a:solidFill>
                  <a:srgbClr val="0000FF"/>
                </a:solidFill>
              </a:rPr>
              <a:t>; &lt;10 </a:t>
            </a:r>
            <a:r>
              <a:rPr lang="en-US" sz="1400" dirty="0" err="1">
                <a:solidFill>
                  <a:srgbClr val="0000FF"/>
                </a:solidFill>
              </a:rPr>
              <a:t>ps</a:t>
            </a:r>
            <a:r>
              <a:rPr lang="en-US" sz="1400" dirty="0">
                <a:solidFill>
                  <a:srgbClr val="0000FF"/>
                </a:solidFill>
              </a:rPr>
              <a:t> @ 30 </a:t>
            </a:r>
            <a:r>
              <a:rPr lang="en-US" sz="1400" dirty="0" err="1">
                <a:solidFill>
                  <a:srgbClr val="0000FF"/>
                </a:solidFill>
              </a:rPr>
              <a:t>fC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3E30AD-935A-4ED6-AFD7-9B21777992DA}"/>
              </a:ext>
            </a:extLst>
          </p:cNvPr>
          <p:cNvSpPr txBox="1">
            <a:spLocks/>
          </p:cNvSpPr>
          <p:nvPr/>
        </p:nvSpPr>
        <p:spPr>
          <a:xfrm>
            <a:off x="569144" y="4813879"/>
            <a:ext cx="7889056" cy="1617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>
                <a:solidFill>
                  <a:srgbClr val="0000FF"/>
                </a:solidFill>
              </a:rPr>
              <a:t>Development specifically targets strips and Barrel TOF requirements: Cd, packaging.</a:t>
            </a:r>
          </a:p>
          <a:p>
            <a:pPr lvl="1"/>
            <a:endParaRPr lang="en-US" sz="1800" dirty="0">
              <a:solidFill>
                <a:srgbClr val="0000FF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Considerable in-kind FNAL commitment.</a:t>
            </a:r>
          </a:p>
        </p:txBody>
      </p:sp>
    </p:spTree>
    <p:extLst>
      <p:ext uri="{BB962C8B-B14F-4D97-AF65-F5344CB8AC3E}">
        <p14:creationId xmlns:p14="http://schemas.microsoft.com/office/powerpoint/2010/main" val="396052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FDFA-E679-4ED2-AB3E-EECC48CD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44" y="254584"/>
            <a:ext cx="7800156" cy="1147458"/>
          </a:xfrm>
        </p:spPr>
        <p:txBody>
          <a:bodyPr>
            <a:normAutofit/>
          </a:bodyPr>
          <a:lstStyle/>
          <a:p>
            <a:r>
              <a:rPr lang="en-US" sz="2400" dirty="0"/>
              <a:t>Next Steps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2D77FD4-8FFC-42FF-80DA-E7FDD6977394}"/>
              </a:ext>
            </a:extLst>
          </p:cNvPr>
          <p:cNvSpPr txBox="1">
            <a:spLocks/>
          </p:cNvSpPr>
          <p:nvPr/>
        </p:nvSpPr>
        <p:spPr>
          <a:xfrm>
            <a:off x="788753" y="1038784"/>
            <a:ext cx="7691218" cy="5209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</a:rPr>
              <a:t>Verify and collect missing parameters.</a:t>
            </a:r>
          </a:p>
          <a:p>
            <a:r>
              <a:rPr lang="en-US" sz="2000" dirty="0">
                <a:solidFill>
                  <a:srgbClr val="0000FF"/>
                </a:solidFill>
              </a:rPr>
              <a:t>Why? Some considerations on specific parameters:</a:t>
            </a:r>
          </a:p>
          <a:p>
            <a:endParaRPr lang="en-US" sz="1000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</a:rPr>
              <a:t>Qin Min-Max: The minimum charge sensitivity requirement is bound by the ENC from the combination of the sensor technology, the design of the ASIC input structure and their integration, e.g. </a:t>
            </a:r>
            <a:r>
              <a:rPr lang="en-US" sz="2000" dirty="0" err="1">
                <a:solidFill>
                  <a:srgbClr val="0000FF"/>
                </a:solidFill>
              </a:rPr>
              <a:t>parasitics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</a:rPr>
              <a:t>Cd: the sensor capacitance plus </a:t>
            </a:r>
            <a:r>
              <a:rPr lang="en-US" sz="2000" dirty="0" err="1">
                <a:solidFill>
                  <a:srgbClr val="0000FF"/>
                </a:solidFill>
              </a:rPr>
              <a:t>parasitics</a:t>
            </a:r>
            <a:r>
              <a:rPr lang="en-US" sz="2000" dirty="0">
                <a:solidFill>
                  <a:srgbClr val="0000FF"/>
                </a:solidFill>
              </a:rPr>
              <a:t> impact timing precision and drive the fine-tuning of the ASIC shaping parameters.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</a:rPr>
              <a:t>Rates: the maximum rate per channel requirement impacts the design of the ASIC shaping parameters, memory depth and output link speed and/or number of links.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2" ma:contentTypeDescription="Create a new document." ma:contentTypeScope="" ma:versionID="470862fbaf5568658fb819899f066ca7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287720239c1b6a8db7e21d9ab43ac6b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E1C32-E9FB-4546-8A97-5A6C142FF51B}">
  <ds:schemaRefs>
    <ds:schemaRef ds:uri="http://schemas.microsoft.com/office/2006/metadata/properties"/>
    <ds:schemaRef ds:uri="http://purl.org/dc/dcmitype/"/>
    <ds:schemaRef ds:uri="dcff909e-542d-4672-8557-4ef8d9009d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426b74de-0581-4e94-90c0-1abf621544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7DAA8-1418-4C8B-BAB2-EC57744ED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124818</TotalTime>
  <Words>1204</Words>
  <Application>Microsoft Office PowerPoint</Application>
  <PresentationFormat>On-screen Show (4:3)</PresentationFormat>
  <Paragraphs>323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TIC Meeting EICROC for AC-LGAD</vt:lpstr>
      <vt:lpstr>Agenda</vt:lpstr>
      <vt:lpstr>The ROC family of ASICs – Omega/IN2P3</vt:lpstr>
      <vt:lpstr>ePIC Readout Channels (w/ Project P6 updates)</vt:lpstr>
      <vt:lpstr>EICROC – Nominal Design Parameters</vt:lpstr>
      <vt:lpstr>PowerPoint Presentation</vt:lpstr>
      <vt:lpstr>Setting aside the missing parameters, does the nominally planned EICROC meet the ePIC AC-LGAD detector requirements?</vt:lpstr>
      <vt:lpstr>Barrel TOF – How to mitigate the risks?</vt:lpstr>
      <vt:lpstr>Next Steps</vt:lpstr>
      <vt:lpstr>Next Steps -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barbosa@jlab.org</dc:creator>
  <cp:lastModifiedBy>Fernando Barbosa</cp:lastModifiedBy>
  <cp:revision>446</cp:revision>
  <dcterms:created xsi:type="dcterms:W3CDTF">2020-03-06T15:05:08Z</dcterms:created>
  <dcterms:modified xsi:type="dcterms:W3CDTF">2023-08-07T01:32:25Z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