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353" r:id="rId6"/>
    <p:sldId id="1480" r:id="rId7"/>
    <p:sldId id="2354" r:id="rId8"/>
    <p:sldId id="1481" r:id="rId9"/>
    <p:sldId id="2331" r:id="rId10"/>
    <p:sldId id="1476" r:id="rId11"/>
    <p:sldId id="1496" r:id="rId12"/>
    <p:sldId id="348" r:id="rId13"/>
    <p:sldId id="258" r:id="rId14"/>
    <p:sldId id="259" r:id="rId15"/>
    <p:sldId id="2368" r:id="rId16"/>
    <p:sldId id="2355" r:id="rId17"/>
    <p:sldId id="2356" r:id="rId18"/>
    <p:sldId id="2357" r:id="rId19"/>
    <p:sldId id="2358" r:id="rId20"/>
    <p:sldId id="2363" r:id="rId21"/>
    <p:sldId id="2338" r:id="rId22"/>
    <p:sldId id="2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ednykh, Alexei" initials="BA" lastIdx="1" clrIdx="0">
    <p:extLst>
      <p:ext uri="{19B8F6BF-5375-455C-9EA6-DF929625EA0E}">
        <p15:presenceInfo xmlns:p15="http://schemas.microsoft.com/office/powerpoint/2012/main" userId="S::blednykh@bnl.gov::7acee1ec-c2dd-43c1-ab74-526735eb04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16C"/>
    <a:srgbClr val="009051"/>
    <a:srgbClr val="0432FF"/>
    <a:srgbClr val="0C6E35"/>
    <a:srgbClr val="941100"/>
    <a:srgbClr val="0096FF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21"/>
    <p:restoredTop sz="94788"/>
  </p:normalViewPr>
  <p:slideViewPr>
    <p:cSldViewPr snapToGrid="0" snapToObjects="1">
      <p:cViewPr varScale="1">
        <p:scale>
          <a:sx n="128" d="100"/>
          <a:sy n="128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AC040B-CA38-9F41-B3D8-AA50CA4DF7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F09C7-039F-1042-855C-9B399490D0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B4E36-6D30-6243-AC8C-566BB516B949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B5FD7-D785-EA4B-BE91-F3F11CD58F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8th Low Emittance Rings Workshop, Frascati, 26-30 Oct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A30CA-04A6-C845-AADC-216AAA5725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23137-D6A0-0D42-BEB6-FC9B472D3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54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516BF-D3CB-483E-A412-96C76539BC14}" type="datetimeFigureOut">
              <a:rPr lang="en-US" smtClean="0"/>
              <a:t>6/7/23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8th Low Emittance Rings Workshop, Frascati, 26-30 Oct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2674F-647D-4B17-A291-93F81348E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411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7128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248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27322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356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8th Low Emittance Rings Workshop, Frascati, 26-30 Oct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181C-7075-5645-97E3-248EB6F42B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5.emf"/><Relationship Id="rId12" Type="http://schemas.openxmlformats.org/officeDocument/2006/relationships/image" Target="../media/image3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7.emf"/><Relationship Id="rId5" Type="http://schemas.openxmlformats.org/officeDocument/2006/relationships/image" Target="../media/image32.png"/><Relationship Id="rId10" Type="http://schemas.openxmlformats.org/officeDocument/2006/relationships/image" Target="../media/image130.png"/><Relationship Id="rId4" Type="http://schemas.openxmlformats.org/officeDocument/2006/relationships/image" Target="../media/image36.png"/><Relationship Id="rId9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jpg"/><Relationship Id="rId4" Type="http://schemas.openxmlformats.org/officeDocument/2006/relationships/image" Target="../media/image9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17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42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50.emf"/><Relationship Id="rId3" Type="http://schemas.openxmlformats.org/officeDocument/2006/relationships/image" Target="../media/image200.png"/><Relationship Id="rId7" Type="http://schemas.openxmlformats.org/officeDocument/2006/relationships/image" Target="../media/image231.png"/><Relationship Id="rId12" Type="http://schemas.openxmlformats.org/officeDocument/2006/relationships/image" Target="../media/image281.png"/><Relationship Id="rId2" Type="http://schemas.openxmlformats.org/officeDocument/2006/relationships/image" Target="../media/image49.emf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70.png"/><Relationship Id="rId5" Type="http://schemas.openxmlformats.org/officeDocument/2006/relationships/image" Target="../media/image211.png"/><Relationship Id="rId15" Type="http://schemas.openxmlformats.org/officeDocument/2006/relationships/image" Target="../media/image311.png"/><Relationship Id="rId10" Type="http://schemas.openxmlformats.org/officeDocument/2006/relationships/image" Target="../media/image260.png"/><Relationship Id="rId4" Type="http://schemas.openxmlformats.org/officeDocument/2006/relationships/image" Target="../media/image210.png"/><Relationship Id="rId9" Type="http://schemas.openxmlformats.org/officeDocument/2006/relationships/image" Target="../media/image252.png"/><Relationship Id="rId14" Type="http://schemas.openxmlformats.org/officeDocument/2006/relationships/image" Target="../media/image3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430.png"/><Relationship Id="rId7" Type="http://schemas.openxmlformats.org/officeDocument/2006/relationships/image" Target="../media/image53.emf"/><Relationship Id="rId12" Type="http://schemas.openxmlformats.org/officeDocument/2006/relationships/image" Target="../media/image590.png"/><Relationship Id="rId2" Type="http://schemas.openxmlformats.org/officeDocument/2006/relationships/image" Target="../media/image51.emf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56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4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0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90.png"/><Relationship Id="rId5" Type="http://schemas.openxmlformats.org/officeDocument/2006/relationships/image" Target="../media/image250.png"/><Relationship Id="rId10" Type="http://schemas.openxmlformats.org/officeDocument/2006/relationships/image" Target="../media/image20.png"/><Relationship Id="rId4" Type="http://schemas.openxmlformats.org/officeDocument/2006/relationships/image" Target="../media/image251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23.emf"/><Relationship Id="rId12" Type="http://schemas.openxmlformats.org/officeDocument/2006/relationships/image" Target="../media/image7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24.emf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22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3055" y="724329"/>
            <a:ext cx="8047784" cy="2825393"/>
          </a:xfrm>
        </p:spPr>
        <p:txBody>
          <a:bodyPr>
            <a:normAutofit/>
          </a:bodyPr>
          <a:lstStyle/>
          <a:p>
            <a:r>
              <a:rPr lang="en-US" dirty="0"/>
              <a:t>Impedance Modeling And Collective Effects in ESR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5122" y="3727936"/>
            <a:ext cx="7045771" cy="1956427"/>
          </a:xfrm>
        </p:spPr>
        <p:txBody>
          <a:bodyPr>
            <a:normAutofit/>
          </a:bodyPr>
          <a:lstStyle/>
          <a:p>
            <a:r>
              <a:rPr lang="en-US" dirty="0"/>
              <a:t>Alexei Blednykh </a:t>
            </a:r>
          </a:p>
          <a:p>
            <a:pPr>
              <a:spcBef>
                <a:spcPts val="1800"/>
              </a:spcBef>
            </a:pPr>
            <a:r>
              <a:rPr lang="en-US" dirty="0"/>
              <a:t>EIC Accelerator Design Weekly Meeting</a:t>
            </a:r>
          </a:p>
          <a:p>
            <a:r>
              <a:rPr lang="en-US" sz="1600" dirty="0"/>
              <a:t>Jun 7, 2023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9B30D-9EF4-2EBE-3B8E-321881A8623C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CBDC1-72B0-974C-BEA5-742AEBA9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7" y="-109029"/>
            <a:ext cx="10864065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Bellows Design Adapted for ESR CHM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080CA-ACB5-CE4B-A577-9A94A22B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5FE5835-C868-9B4C-A487-17428254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403" y="2200913"/>
            <a:ext cx="3644670" cy="2454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473118-0C9F-774C-A190-9BCB23D8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321"/>
            <a:ext cx="4038706" cy="3865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D26711-88A1-5B4D-BC5B-3C9218382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201" y="1834527"/>
            <a:ext cx="3771720" cy="3839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D2E779-53FC-9147-AB06-6C355B826473}"/>
              </a:ext>
            </a:extLst>
          </p:cNvPr>
          <p:cNvSpPr txBox="1"/>
          <p:nvPr/>
        </p:nvSpPr>
        <p:spPr>
          <a:xfrm>
            <a:off x="986319" y="1234163"/>
            <a:ext cx="2496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SKEKB Comb 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96945-1752-664D-8774-B2511EA247AD}"/>
              </a:ext>
            </a:extLst>
          </p:cNvPr>
          <p:cNvSpPr txBox="1"/>
          <p:nvPr/>
        </p:nvSpPr>
        <p:spPr>
          <a:xfrm>
            <a:off x="8708717" y="1234163"/>
            <a:ext cx="2314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Sirius Comb 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00F2E-A14B-ED44-B597-B6EEC1A62CF0}"/>
              </a:ext>
            </a:extLst>
          </p:cNvPr>
          <p:cNvSpPr txBox="1"/>
          <p:nvPr/>
        </p:nvSpPr>
        <p:spPr>
          <a:xfrm>
            <a:off x="4473579" y="1234163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NSLS-II Conventional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DFAB4-37B6-0541-BE2B-32B547EA655C}"/>
              </a:ext>
            </a:extLst>
          </p:cNvPr>
          <p:cNvSpPr txBox="1"/>
          <p:nvPr/>
        </p:nvSpPr>
        <p:spPr>
          <a:xfrm>
            <a:off x="4117403" y="216677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Hetzel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9953C-70D4-BFBF-ACB0-9387DC120A2B}"/>
              </a:ext>
            </a:extLst>
          </p:cNvPr>
          <p:cNvSpPr txBox="1"/>
          <p:nvPr/>
        </p:nvSpPr>
        <p:spPr>
          <a:xfrm>
            <a:off x="2679928" y="5461768"/>
            <a:ext cx="7169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ESR bellows is based on the NSLS-II conventional design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Water cooling channels are integrated to mitigate beam-induced heating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6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E942180B-9B2A-061F-F3AB-BA24E7CCC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315" y="1973585"/>
            <a:ext cx="3718743" cy="3417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5C56AA-6C7C-24E7-C273-63CA253DBAFF}"/>
              </a:ext>
            </a:extLst>
          </p:cNvPr>
          <p:cNvSpPr txBox="1"/>
          <p:nvPr/>
        </p:nvSpPr>
        <p:spPr>
          <a:xfrm>
            <a:off x="4196916" y="2017322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ESR Bellows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7D2CC-8225-8FD1-997B-B43014C0AE19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457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1743DB-979E-B344-8511-E134EF30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912" y="4577829"/>
            <a:ext cx="4208779" cy="19841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917AFD-3ED6-DC4F-85CC-90D46B78B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66" y="904115"/>
            <a:ext cx="4208778" cy="1984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CBDC1-72B0-974C-BEA5-742AEBA9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95495"/>
            <a:ext cx="10864065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Sirius Comb Type Bellows Adapted for ESR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080CA-ACB5-CE4B-A577-9A94A22B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BAF88-1C1E-4849-9D35-A21CDFE12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9" t="20158" r="9707" b="7963"/>
          <a:stretch/>
        </p:blipFill>
        <p:spPr>
          <a:xfrm>
            <a:off x="293275" y="1172097"/>
            <a:ext cx="4065526" cy="2561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91D02A-9EF3-E44D-99B4-E7CB233D2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81" y="1161836"/>
            <a:ext cx="2743200" cy="279259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395853-8F54-3C43-8747-B326B38AD72D}"/>
              </a:ext>
            </a:extLst>
          </p:cNvPr>
          <p:cNvCxnSpPr/>
          <p:nvPr/>
        </p:nvCxnSpPr>
        <p:spPr>
          <a:xfrm>
            <a:off x="3873500" y="1473200"/>
            <a:ext cx="0" cy="64770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965178-ECFC-E245-BCCC-A7DF1A028A89}"/>
              </a:ext>
            </a:extLst>
          </p:cNvPr>
          <p:cNvCxnSpPr>
            <a:cxnSpLocks/>
          </p:cNvCxnSpPr>
          <p:nvPr/>
        </p:nvCxnSpPr>
        <p:spPr>
          <a:xfrm flipH="1">
            <a:off x="2362759" y="3060700"/>
            <a:ext cx="556862" cy="209741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435B504-7EA8-8B4D-9619-493F8FE4EDBC}"/>
              </a:ext>
            </a:extLst>
          </p:cNvPr>
          <p:cNvSpPr txBox="1"/>
          <p:nvPr/>
        </p:nvSpPr>
        <p:spPr>
          <a:xfrm>
            <a:off x="3901117" y="154545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46777A-6100-A640-B354-B1BAA64E25F3}"/>
              </a:ext>
            </a:extLst>
          </p:cNvPr>
          <p:cNvSpPr txBox="1"/>
          <p:nvPr/>
        </p:nvSpPr>
        <p:spPr>
          <a:xfrm>
            <a:off x="2624240" y="308901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092799-46FA-2242-8803-E819E7536D19}"/>
              </a:ext>
            </a:extLst>
          </p:cNvPr>
          <p:cNvSpPr txBox="1"/>
          <p:nvPr/>
        </p:nvSpPr>
        <p:spPr>
          <a:xfrm>
            <a:off x="-5399" y="4125383"/>
            <a:ext cx="8665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x &amp; y motion is limited by the space between the RF fingers.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RF flexible spring and small finger height eliminate capacitance effect at low-frequency (LF)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5EA687-E31B-2B40-81E1-D00F5549A17E}"/>
                  </a:ext>
                </a:extLst>
              </p:cNvPr>
              <p:cNvSpPr/>
              <p:nvPr/>
            </p:nvSpPr>
            <p:spPr>
              <a:xfrm>
                <a:off x="-5399" y="3846267"/>
                <a:ext cx="72805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loss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 smaller for longer bunches. Enough room for the water cooling channels.</a:t>
                </a:r>
                <a:endParaRPr lang="en-US" dirty="0">
                  <a:solidFill>
                    <a:srgbClr val="00B05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5EA687-E31B-2B40-81E1-D00F5549A1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99" y="3846267"/>
                <a:ext cx="7280519" cy="369332"/>
              </a:xfrm>
              <a:prstGeom prst="rect">
                <a:avLst/>
              </a:prstGeom>
              <a:blipFill>
                <a:blip r:embed="rId8"/>
                <a:stretch>
                  <a:fillRect l="-697"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729E061B-B0BB-D044-8F37-C8B9AA8CFD30}"/>
              </a:ext>
            </a:extLst>
          </p:cNvPr>
          <p:cNvSpPr/>
          <p:nvPr/>
        </p:nvSpPr>
        <p:spPr>
          <a:xfrm>
            <a:off x="8159463" y="717357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dirty="0">
                <a:solidFill>
                  <a:srgbClr val="00B0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Beam Induced Heating - OK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CA972F-5042-9642-AA61-61EA82361D8D}"/>
              </a:ext>
            </a:extLst>
          </p:cNvPr>
          <p:cNvSpPr/>
          <p:nvPr/>
        </p:nvSpPr>
        <p:spPr>
          <a:xfrm>
            <a:off x="8436323" y="5851935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Significant Contribution at HF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5B13B1-FA99-CB46-BCEF-2F29F2DB7F8B}"/>
                  </a:ext>
                </a:extLst>
              </p:cNvPr>
              <p:cNvSpPr txBox="1"/>
              <p:nvPr/>
            </p:nvSpPr>
            <p:spPr>
              <a:xfrm>
                <a:off x="8207488" y="2033290"/>
                <a:ext cx="17779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=38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@ 2.5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5B13B1-FA99-CB46-BCEF-2F29F2DB7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488" y="2033290"/>
                <a:ext cx="1777987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50D8C1E-3578-8841-B427-999BA38BEC77}"/>
                  </a:ext>
                </a:extLst>
              </p:cNvPr>
              <p:cNvSpPr txBox="1"/>
              <p:nvPr/>
            </p:nvSpPr>
            <p:spPr>
              <a:xfrm>
                <a:off x="4392881" y="797826"/>
                <a:ext cx="34756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=0.55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𝑝𝐶</m:t>
                    </m:r>
                  </m:oMath>
                </a14:m>
                <a:r>
                  <a:rPr lang="en-US" sz="1400" dirty="0"/>
                  <a:t> for a 7mm bunch length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50D8C1E-3578-8841-B427-999BA38BE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881" y="797826"/>
                <a:ext cx="3475631" cy="307777"/>
              </a:xfrm>
              <a:prstGeom prst="rect">
                <a:avLst/>
              </a:prstGeom>
              <a:blipFill>
                <a:blip r:embed="rId10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BB2FEF6-EE76-9243-A1D8-A1ED1E8B4F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8519" y="2749174"/>
            <a:ext cx="4104019" cy="1934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EEFCF-8031-CF4D-9355-D0A14F093B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2345" y="4695478"/>
            <a:ext cx="4445000" cy="2095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615C89-834B-2F75-DE9D-535D6CAA08CF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46288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AB7AE-B517-1440-7AA4-B48D445C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8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Asymmetric 591 MHz RF Cavity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84B7B87F-969A-A10A-6267-FF42A6F14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3720" y="1115247"/>
            <a:ext cx="3729873" cy="25895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66E29-88F4-EE23-9CEB-088FC413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89056" y="6242325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F408B36-6B6C-B34F-5AA7-C97CB8149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575" y="1959853"/>
            <a:ext cx="3919947" cy="307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104817-6EFD-0FED-095D-A70FA6B3BCB6}"/>
              </a:ext>
            </a:extLst>
          </p:cNvPr>
          <p:cNvSpPr txBox="1"/>
          <p:nvPr/>
        </p:nvSpPr>
        <p:spPr>
          <a:xfrm>
            <a:off x="7354203" y="2004664"/>
            <a:ext cx="134607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941100"/>
                </a:solidFill>
              </a:rPr>
              <a:t>J. Guo</a:t>
            </a:r>
          </a:p>
          <a:p>
            <a:r>
              <a:rPr lang="en-US" i="1" dirty="0">
                <a:solidFill>
                  <a:srgbClr val="941100"/>
                </a:solidFill>
              </a:rPr>
              <a:t>D. Holmes</a:t>
            </a:r>
          </a:p>
          <a:p>
            <a:r>
              <a:rPr lang="en-US" i="1" dirty="0">
                <a:solidFill>
                  <a:srgbClr val="941100"/>
                </a:solidFill>
              </a:rPr>
              <a:t>G. Wang</a:t>
            </a:r>
          </a:p>
          <a:p>
            <a:r>
              <a:rPr lang="en-US" i="1" dirty="0">
                <a:solidFill>
                  <a:srgbClr val="941100"/>
                </a:solidFill>
              </a:rPr>
              <a:t>W. Xu</a:t>
            </a:r>
          </a:p>
          <a:p>
            <a:r>
              <a:rPr lang="en-US" i="1" dirty="0">
                <a:solidFill>
                  <a:srgbClr val="941100"/>
                </a:solidFill>
              </a:rPr>
              <a:t>C. Hetzel</a:t>
            </a:r>
          </a:p>
          <a:p>
            <a:r>
              <a:rPr lang="en-US" i="1" dirty="0">
                <a:solidFill>
                  <a:srgbClr val="941100"/>
                </a:solidFill>
              </a:rPr>
              <a:t>C. Montag</a:t>
            </a:r>
          </a:p>
          <a:p>
            <a:r>
              <a:rPr lang="en-US" i="1" dirty="0">
                <a:solidFill>
                  <a:srgbClr val="941100"/>
                </a:solidFill>
              </a:rPr>
              <a:t>R. </a:t>
            </a:r>
            <a:r>
              <a:rPr lang="en-US" i="1" dirty="0" err="1">
                <a:solidFill>
                  <a:srgbClr val="941100"/>
                </a:solidFill>
              </a:rPr>
              <a:t>Rimmer</a:t>
            </a:r>
            <a:endParaRPr lang="en-US" i="1" dirty="0">
              <a:solidFill>
                <a:srgbClr val="941100"/>
              </a:solidFill>
            </a:endParaRPr>
          </a:p>
          <a:p>
            <a:r>
              <a:rPr lang="en-US" i="1" dirty="0">
                <a:solidFill>
                  <a:srgbClr val="941100"/>
                </a:solidFill>
              </a:rPr>
              <a:t>E. Daly</a:t>
            </a:r>
          </a:p>
          <a:p>
            <a:r>
              <a:rPr lang="en-US" i="1" dirty="0">
                <a:solidFill>
                  <a:srgbClr val="941100"/>
                </a:solidFill>
              </a:rPr>
              <a:t>A. </a:t>
            </a:r>
            <a:r>
              <a:rPr lang="en-US" i="1" dirty="0" err="1">
                <a:solidFill>
                  <a:srgbClr val="941100"/>
                </a:solidFill>
              </a:rPr>
              <a:t>Zaltsman</a:t>
            </a:r>
            <a:r>
              <a:rPr lang="en-US" i="1" dirty="0">
                <a:solidFill>
                  <a:srgbClr val="941100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2C2EDF-CDFE-EADF-9370-34BBBC7C6151}"/>
                  </a:ext>
                </a:extLst>
              </p:cNvPr>
              <p:cNvSpPr txBox="1"/>
              <p:nvPr/>
            </p:nvSpPr>
            <p:spPr>
              <a:xfrm>
                <a:off x="8168989" y="1116855"/>
                <a:ext cx="407149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u="none" strike="noStrike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sz="2000" u="none" strike="noStrike" dirty="0">
                    <a:solidFill>
                      <a:srgbClr val="000000"/>
                    </a:solidFill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150mm beampipe chamber</a:t>
                </a:r>
                <a:endParaRPr lang="en-US" sz="2000" dirty="0">
                  <a:solidFill>
                    <a:srgbClr val="21212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u="none" strike="noStrike" dirty="0">
                    <a:solidFill>
                      <a:srgbClr val="212121"/>
                    </a:solidFill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T of </a:t>
                </a:r>
                <a:r>
                  <a:rPr lang="en-US" sz="2000" u="none" strike="noStrike" dirty="0" err="1">
                    <a:solidFill>
                      <a:srgbClr val="212121"/>
                    </a:solidFill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SiC</a:t>
                </a:r>
                <a:r>
                  <a:rPr lang="en-US" sz="2000" u="none" strike="noStrike" dirty="0">
                    <a:solidFill>
                      <a:srgbClr val="212121"/>
                    </a:solidFill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is 240 C for L=150mm</a:t>
                </a: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solidFill>
                      <a:srgbClr val="21212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T drops down to 150 C for L=200mm</a:t>
                </a:r>
                <a:r>
                  <a:rPr lang="en-US" sz="2000" u="none" strike="noStrike" dirty="0">
                    <a:solidFill>
                      <a:srgbClr val="212121"/>
                    </a:solidFill>
                    <a:effectLst/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2C2EDF-CDFE-EADF-9370-34BBBC7C6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9" y="1116855"/>
                <a:ext cx="4071499" cy="1015663"/>
              </a:xfrm>
              <a:prstGeom prst="rect">
                <a:avLst/>
              </a:prstGeom>
              <a:blipFill>
                <a:blip r:embed="rId4"/>
                <a:stretch>
                  <a:fillRect l="-1558" t="-246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8572030-4F20-0172-213E-50715B78DABF}"/>
              </a:ext>
            </a:extLst>
          </p:cNvPr>
          <p:cNvSpPr txBox="1"/>
          <p:nvPr/>
        </p:nvSpPr>
        <p:spPr>
          <a:xfrm>
            <a:off x="-487016" y="3614903"/>
            <a:ext cx="84915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ESR 591 MHz Cavities (HOM). </a:t>
            </a:r>
          </a:p>
          <a:p>
            <a:pPr marL="1257300" lvl="2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Limiting space in IP10 for 17 cavities, tapered transitions, quadrupoles, correctors, BPMs, … .</a:t>
            </a:r>
          </a:p>
          <a:p>
            <a:pPr marL="1257300" lvl="2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Asymmetric design with a 150 mm beam pipe diameter with integrated HOM </a:t>
            </a:r>
          </a:p>
          <a:p>
            <a:pPr marL="1257300" lvl="2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Beam induced heating of HOM absorber. </a:t>
            </a:r>
          </a:p>
        </p:txBody>
      </p:sp>
      <p:pic>
        <p:nvPicPr>
          <p:cNvPr id="3" name="Content Placeholder 5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63C5BDD3-5ADA-2CB5-6F71-66FE6717E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38" t="24298" b="40678"/>
          <a:stretch/>
        </p:blipFill>
        <p:spPr>
          <a:xfrm>
            <a:off x="145864" y="5253159"/>
            <a:ext cx="6325092" cy="1524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88AF26-4656-2708-FDDE-FD89AFA167AC}"/>
              </a:ext>
            </a:extLst>
          </p:cNvPr>
          <p:cNvSpPr txBox="1"/>
          <p:nvPr/>
        </p:nvSpPr>
        <p:spPr>
          <a:xfrm>
            <a:off x="117720" y="6449571"/>
            <a:ext cx="4312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Two Back-To Back Cavities &amp; Tapered Transition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7C6C9-F41E-B83F-2D47-C7D927412476}"/>
              </a:ext>
            </a:extLst>
          </p:cNvPr>
          <p:cNvSpPr txBox="1"/>
          <p:nvPr/>
        </p:nvSpPr>
        <p:spPr>
          <a:xfrm>
            <a:off x="5721377" y="5175590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DFFAF2-A7EA-2020-31AF-F9B42A24619E}"/>
              </a:ext>
            </a:extLst>
          </p:cNvPr>
          <p:cNvSpPr/>
          <p:nvPr/>
        </p:nvSpPr>
        <p:spPr>
          <a:xfrm>
            <a:off x="155804" y="5253157"/>
            <a:ext cx="6325092" cy="1524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CC3D-8C9B-9925-1EDE-8E46492AE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727" y="5162508"/>
            <a:ext cx="2286795" cy="16800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40AD02-22D8-C5D9-6429-FE14A87F0FFC}"/>
              </a:ext>
            </a:extLst>
          </p:cNvPr>
          <p:cNvSpPr txBox="1"/>
          <p:nvPr/>
        </p:nvSpPr>
        <p:spPr>
          <a:xfrm>
            <a:off x="7900636" y="5888474"/>
            <a:ext cx="633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 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6F38C1-A9E0-AC38-6DFB-76207A896D46}"/>
              </a:ext>
            </a:extLst>
          </p:cNvPr>
          <p:cNvSpPr txBox="1"/>
          <p:nvPr/>
        </p:nvSpPr>
        <p:spPr>
          <a:xfrm>
            <a:off x="3614715" y="1175412"/>
            <a:ext cx="3669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Installation of the RF cavities and number of tapered transitions</a:t>
            </a:r>
          </a:p>
          <a:p>
            <a:pPr marL="342900" indent="-342900" algn="just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Protection from Synch. Rad.</a:t>
            </a:r>
          </a:p>
          <a:p>
            <a:pPr marL="342900" indent="-342900" algn="just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Beam pipe between the cavities needs to be reduced from 150mm to 70mm to accommodate APS magnets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3C8213-974B-EDC8-EA2E-215EA4A53D9F}"/>
              </a:ext>
            </a:extLst>
          </p:cNvPr>
          <p:cNvSpPr txBox="1"/>
          <p:nvPr/>
        </p:nvSpPr>
        <p:spPr>
          <a:xfrm>
            <a:off x="2788802" y="5288022"/>
            <a:ext cx="2794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Two Back-To-Back Cavities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D03AE3-9033-5301-A75D-26D1C4EF42D7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4067315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481" y="-23609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– Impedance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01444-B9D8-4E0A-9CCF-76043825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D7CDE18-375C-8F4E-8D70-537FC584B7F4}"/>
              </a:ext>
            </a:extLst>
          </p:cNvPr>
          <p:cNvGraphicFramePr>
            <a:graphicFrameLocks noGrp="1"/>
          </p:cNvGraphicFramePr>
          <p:nvPr/>
        </p:nvGraphicFramePr>
        <p:xfrm>
          <a:off x="407121" y="1151609"/>
          <a:ext cx="5800442" cy="49428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15188">
                  <a:extLst>
                    <a:ext uri="{9D8B030D-6E8A-4147-A177-3AD203B41FA5}">
                      <a16:colId xmlns:a16="http://schemas.microsoft.com/office/drawing/2014/main" val="829012251"/>
                    </a:ext>
                  </a:extLst>
                </a:gridCol>
                <a:gridCol w="1206631">
                  <a:extLst>
                    <a:ext uri="{9D8B030D-6E8A-4147-A177-3AD203B41FA5}">
                      <a16:colId xmlns:a16="http://schemas.microsoft.com/office/drawing/2014/main" val="1117705423"/>
                    </a:ext>
                  </a:extLst>
                </a:gridCol>
                <a:gridCol w="989815">
                  <a:extLst>
                    <a:ext uri="{9D8B030D-6E8A-4147-A177-3AD203B41FA5}">
                      <a16:colId xmlns:a16="http://schemas.microsoft.com/office/drawing/2014/main" val="3714430409"/>
                    </a:ext>
                  </a:extLst>
                </a:gridCol>
                <a:gridCol w="1088808">
                  <a:extLst>
                    <a:ext uri="{9D8B030D-6E8A-4147-A177-3AD203B41FA5}">
                      <a16:colId xmlns:a16="http://schemas.microsoft.com/office/drawing/2014/main" val="2892224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Components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Abbreviation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Number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Status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705378"/>
                  </a:ext>
                </a:extLst>
              </a:tr>
              <a:tr h="15848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Bellows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BLW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350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r>
                        <a:rPr lang="en-US" sz="1400" b="0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x2 (NEG)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731400"/>
                  </a:ext>
                </a:extLst>
              </a:tr>
              <a:tr h="249608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Collimator Ramp</a:t>
                      </a:r>
                      <a:r>
                        <a:rPr lang="en-US" sz="1400" b="0" i="0" baseline="3000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CLM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rgbClr val="FF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41788"/>
                  </a:ext>
                </a:extLst>
              </a:tr>
              <a:tr h="21818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Horizontal In-Vacuum Collimator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HIVC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026773"/>
                  </a:ext>
                </a:extLst>
              </a:tr>
              <a:tr h="22447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Vertical In-Vacuum Collimator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VIVC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794481"/>
                  </a:ext>
                </a:extLst>
              </a:tr>
              <a:tr h="268462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Crab Cavity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CRBCVT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74738"/>
                  </a:ext>
                </a:extLst>
              </a:tr>
              <a:tr h="237039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Beam Position Monitor</a:t>
                      </a:r>
                      <a:r>
                        <a:rPr lang="en-US" sz="1400" b="0" i="0" baseline="3000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BPM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494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0549"/>
                  </a:ext>
                </a:extLst>
              </a:tr>
              <a:tr h="271604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Gate Valve</a:t>
                      </a:r>
                      <a:r>
                        <a:rPr lang="en-US" sz="1400" b="0" i="0" baseline="3000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GV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70781"/>
                  </a:ext>
                </a:extLst>
              </a:tr>
              <a:tr h="249608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Stripline Kicker</a:t>
                      </a:r>
                      <a:r>
                        <a:rPr lang="en-US" sz="1400" b="0" i="0" baseline="3000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SK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496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Main RF Cavity</a:t>
                      </a:r>
                      <a:r>
                        <a:rPr lang="en-US" sz="1400" b="0" i="0" baseline="3000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CVT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113605"/>
                  </a:ext>
                </a:extLst>
              </a:tr>
              <a:tr h="208758">
                <a:tc>
                  <a:txBody>
                    <a:bodyPr/>
                    <a:lstStyle/>
                    <a:p>
                      <a:r>
                        <a:rPr lang="en-US" sz="1400" b="0" i="0" baseline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Tapered Transition in RF Section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TPRD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9?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455665"/>
                  </a:ext>
                </a:extLst>
              </a:tr>
              <a:tr h="22447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Multipole Chamber Absorber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MPABS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292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16886"/>
                  </a:ext>
                </a:extLst>
              </a:tr>
              <a:tr h="193047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Dipole Chamber Absorber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DPABS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54697"/>
                  </a:ext>
                </a:extLst>
              </a:tr>
              <a:tr h="246466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Flange Joints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FLNG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1500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rgbClr val="FF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TBD</a:t>
                      </a: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877257"/>
                  </a:ext>
                </a:extLst>
              </a:tr>
              <a:tr h="13871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Resistive Wall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RW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443659"/>
                  </a:ext>
                </a:extLst>
              </a:tr>
              <a:tr h="202474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Coherent Synchrotron Radiation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CSR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ysClr val="windowText" lastClr="000000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-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rgbClr val="009051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✓</a:t>
                      </a:r>
                      <a:endParaRPr lang="en-US" sz="1400" b="0" i="0" dirty="0">
                        <a:solidFill>
                          <a:sysClr val="windowText" lastClr="000000"/>
                        </a:solidFill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0293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FDD810-597E-0A4E-8104-D390084BD416}"/>
              </a:ext>
            </a:extLst>
          </p:cNvPr>
          <p:cNvSpPr txBox="1"/>
          <p:nvPr/>
        </p:nvSpPr>
        <p:spPr>
          <a:xfrm>
            <a:off x="407121" y="6153803"/>
            <a:ext cx="142462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1 - SKEKB design</a:t>
            </a:r>
          </a:p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2 - NSLS-II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9E93A-ECA1-2640-97A4-323D1A670802}"/>
              </a:ext>
            </a:extLst>
          </p:cNvPr>
          <p:cNvSpPr txBox="1"/>
          <p:nvPr/>
        </p:nvSpPr>
        <p:spPr>
          <a:xfrm>
            <a:off x="2391741" y="6158009"/>
            <a:ext cx="22509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905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✓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- Included into the total W(s)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409948-AEF9-8042-961F-97D31FB2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58" y="304243"/>
            <a:ext cx="2336800" cy="321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8A66C9-280F-664D-A6B7-E88F8A4C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80" y="3576977"/>
            <a:ext cx="2413000" cy="29337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2A3B4F-3F1C-8C44-8160-4A6DD7F8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341" y="1289028"/>
            <a:ext cx="3012384" cy="1874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C8FD7B-EE8D-4841-90F1-82F510431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843" y="3272645"/>
            <a:ext cx="3141380" cy="19546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EA7001-3159-3C45-A0BE-32F1D8067606}"/>
              </a:ext>
            </a:extLst>
          </p:cNvPr>
          <p:cNvSpPr txBox="1"/>
          <p:nvPr/>
        </p:nvSpPr>
        <p:spPr>
          <a:xfrm>
            <a:off x="8830768" y="5200838"/>
            <a:ext cx="3202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The strong resonance peak at 14GHz corresponds to 494 BPM.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26F11-000C-D149-9C9F-9A0B4E8E4E54}"/>
              </a:ext>
            </a:extLst>
          </p:cNvPr>
          <p:cNvSpPr txBox="1"/>
          <p:nvPr/>
        </p:nvSpPr>
        <p:spPr>
          <a:xfrm>
            <a:off x="8710462" y="471897"/>
            <a:ext cx="3392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●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FFT of the total longitudinal </a:t>
            </a:r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wakefield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at 5GeV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881881-3ABB-9341-8D95-E0CBA50C8363}"/>
                  </a:ext>
                </a:extLst>
              </p:cNvPr>
              <p:cNvSpPr txBox="1"/>
              <p:nvPr/>
            </p:nvSpPr>
            <p:spPr>
              <a:xfrm>
                <a:off x="7286842" y="2806080"/>
                <a:ext cx="12643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881881-3ABB-9341-8D95-E0CBA50C8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842" y="2806080"/>
                <a:ext cx="1264384" cy="276999"/>
              </a:xfrm>
              <a:prstGeom prst="rect">
                <a:avLst/>
              </a:prstGeom>
              <a:blipFill>
                <a:blip r:embed="rId6"/>
                <a:stretch>
                  <a:fillRect l="-990" r="-2970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07546E-9C6C-6D4C-BD24-43D010219D0F}"/>
                  </a:ext>
                </a:extLst>
              </p:cNvPr>
              <p:cNvSpPr txBox="1"/>
              <p:nvPr/>
            </p:nvSpPr>
            <p:spPr>
              <a:xfrm>
                <a:off x="7346476" y="3898375"/>
                <a:ext cx="1088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07546E-9C6C-6D4C-BD24-43D010219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476" y="3898375"/>
                <a:ext cx="1088055" cy="276999"/>
              </a:xfrm>
              <a:prstGeom prst="rect">
                <a:avLst/>
              </a:prstGeom>
              <a:blipFill>
                <a:blip r:embed="rId7"/>
                <a:stretch>
                  <a:fillRect l="-2299" r="-34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6A57BDC-A8F3-4A36-601A-22E7A0977784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276706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838799-FDDB-E742-98F7-7D046A14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265" y="948592"/>
            <a:ext cx="2671827" cy="4089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3FB64-0A05-5E4A-A014-3AC339904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719" y="948592"/>
            <a:ext cx="2671826" cy="4089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A8981-D1BC-994A-B3CF-7EDC9F21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1593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Microwave Instability Threshold at 5GeV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0B7F169-8581-904B-8E36-0A517B30AF44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63879" y="1195390"/>
              <a:ext cx="5532121" cy="446163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84119">
                      <a:extLst>
                        <a:ext uri="{9D8B030D-6E8A-4147-A177-3AD203B41FA5}">
                          <a16:colId xmlns:a16="http://schemas.microsoft.com/office/drawing/2014/main" val="3742751168"/>
                        </a:ext>
                      </a:extLst>
                    </a:gridCol>
                    <a:gridCol w="670560">
                      <a:extLst>
                        <a:ext uri="{9D8B030D-6E8A-4147-A177-3AD203B41FA5}">
                          <a16:colId xmlns:a16="http://schemas.microsoft.com/office/drawing/2014/main" val="2849546836"/>
                        </a:ext>
                      </a:extLst>
                    </a:gridCol>
                    <a:gridCol w="1137920">
                      <a:extLst>
                        <a:ext uri="{9D8B030D-6E8A-4147-A177-3AD203B41FA5}">
                          <a16:colId xmlns:a16="http://schemas.microsoft.com/office/drawing/2014/main" val="2600636923"/>
                        </a:ext>
                      </a:extLst>
                    </a:gridCol>
                    <a:gridCol w="1239522">
                      <a:extLst>
                        <a:ext uri="{9D8B030D-6E8A-4147-A177-3AD203B41FA5}">
                          <a16:colId xmlns:a16="http://schemas.microsoft.com/office/drawing/2014/main" val="481828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𝐸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𝐺𝑒𝑉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0739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293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Revolution Period,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𝜇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𝑠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12.79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1924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Momentum Compaction,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𝛼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1.33x10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202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Harmonic Number,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h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7560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9152891"/>
                      </a:ext>
                    </a:extLst>
                  </a:tr>
                  <a:tr h="30321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 Loss,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𝑀𝑒𝑉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3.52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1699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Voltage,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𝑀𝑉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23143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1.156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1.089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93026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Synchrotron Tune,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7323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Damping Time,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𝑚𝑠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134, 67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134, 67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193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Energy Spread,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𝛿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5.15x10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5.8x10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56487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cs typeface="Arial Narrow" panose="020B0604020202020204" pitchFamily="34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7.6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78407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A0B7F169-8581-904B-8E36-0A517B30AF4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04672756"/>
                  </p:ext>
                </p:extLst>
              </p:nvPr>
            </p:nvGraphicFramePr>
            <p:xfrm>
              <a:off x="563879" y="1195390"/>
              <a:ext cx="5532121" cy="446163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484119">
                      <a:extLst>
                        <a:ext uri="{9D8B030D-6E8A-4147-A177-3AD203B41FA5}">
                          <a16:colId xmlns:a16="http://schemas.microsoft.com/office/drawing/2014/main" val="3742751168"/>
                        </a:ext>
                      </a:extLst>
                    </a:gridCol>
                    <a:gridCol w="670560">
                      <a:extLst>
                        <a:ext uri="{9D8B030D-6E8A-4147-A177-3AD203B41FA5}">
                          <a16:colId xmlns:a16="http://schemas.microsoft.com/office/drawing/2014/main" val="2849546836"/>
                        </a:ext>
                      </a:extLst>
                    </a:gridCol>
                    <a:gridCol w="1137920">
                      <a:extLst>
                        <a:ext uri="{9D8B030D-6E8A-4147-A177-3AD203B41FA5}">
                          <a16:colId xmlns:a16="http://schemas.microsoft.com/office/drawing/2014/main" val="2600636923"/>
                        </a:ext>
                      </a:extLst>
                    </a:gridCol>
                    <a:gridCol w="1239522">
                      <a:extLst>
                        <a:ext uri="{9D8B030D-6E8A-4147-A177-3AD203B41FA5}">
                          <a16:colId xmlns:a16="http://schemas.microsoft.com/office/drawing/2014/main" val="481828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6897" r="-123469" b="-114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6897" r="-356604" b="-114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0739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103333" r="-123469" b="-10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103333" r="-356604" b="-100333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2934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210345" r="-123469" b="-9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210345" r="-356604" b="-93793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12.79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91924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310345" r="-123469" b="-8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1.33x10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2028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410345" r="-123469" b="-7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7560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915289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510345" r="-123469" b="-6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510345" r="-356604" b="-6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3.52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16997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610345" r="-123469" b="-5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610345" r="-356604" b="-5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23143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RF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686667" r="-356604" b="-4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1.156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1.089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93026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813793" r="-123469" b="-33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0.062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732378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883333" r="-123469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883333" r="-356604" b="-2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134, 67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134, 67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16193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983333" r="-123469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5.15x10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5.8x10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-4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756487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510" t="-1120690" r="-123469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1698" t="-1120690" r="-356604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6.8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7.6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78407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A2A40-9AF0-774F-9405-20C121E1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DA9CA7-0F5F-BE42-811C-5F33FAED3BEF}"/>
              </a:ext>
            </a:extLst>
          </p:cNvPr>
          <p:cNvCxnSpPr>
            <a:cxnSpLocks/>
          </p:cNvCxnSpPr>
          <p:nvPr/>
        </p:nvCxnSpPr>
        <p:spPr>
          <a:xfrm>
            <a:off x="7789778" y="4441392"/>
            <a:ext cx="0" cy="26926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A63A89-90A7-A44C-A7B6-8C1AAE69F554}"/>
                  </a:ext>
                </a:extLst>
              </p:cNvPr>
              <p:cNvSpPr txBox="1"/>
              <p:nvPr/>
            </p:nvSpPr>
            <p:spPr>
              <a:xfrm>
                <a:off x="7811339" y="4380089"/>
                <a:ext cx="402161" cy="1996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A63A89-90A7-A44C-A7B6-8C1AAE69F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339" y="4380089"/>
                <a:ext cx="402161" cy="199606"/>
              </a:xfrm>
              <a:prstGeom prst="rect">
                <a:avLst/>
              </a:prstGeom>
              <a:blipFill>
                <a:blip r:embed="rId5"/>
                <a:stretch>
                  <a:fillRect l="-6061" r="-303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A4F7CFE-24BB-1D4A-8C9C-927FBD7C443D}"/>
              </a:ext>
            </a:extLst>
          </p:cNvPr>
          <p:cNvSpPr txBox="1"/>
          <p:nvPr/>
        </p:nvSpPr>
        <p:spPr>
          <a:xfrm>
            <a:off x="324340" y="5676850"/>
            <a:ext cx="11893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NSLS-II, APS, … need less than 1M macroparticles &amp; 1 kick per turn for numerical simulations.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EIC requires, at least, 8M macroparticles and 8 wakefield elements per turn, C&gt;3times longer, momentum compaction 5 times larger, …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008F0-D7BF-EC40-9070-FEBCC5B5B51A}"/>
                  </a:ext>
                </a:extLst>
              </p:cNvPr>
              <p:cNvSpPr txBox="1"/>
              <p:nvPr/>
            </p:nvSpPr>
            <p:spPr>
              <a:xfrm>
                <a:off x="6401593" y="4927455"/>
                <a:ext cx="5829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Energy spread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𝛿</m:t>
                        </m:r>
                      </m:sub>
                    </m:sSub>
                  </m:oMath>
                </a14:m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and bunch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as a function of single-bunch current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4008F0-D7BF-EC40-9070-FEBCC5B5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593" y="4927455"/>
                <a:ext cx="5829700" cy="338554"/>
              </a:xfrm>
              <a:prstGeom prst="rect">
                <a:avLst/>
              </a:prstGeom>
              <a:blipFill>
                <a:blip r:embed="rId6"/>
                <a:stretch>
                  <a:fillRect l="-654"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CF417D-2912-2F4E-A4F7-D6DD2FB2F17F}"/>
                  </a:ext>
                </a:extLst>
              </p:cNvPr>
              <p:cNvSpPr txBox="1"/>
              <p:nvPr/>
            </p:nvSpPr>
            <p:spPr>
              <a:xfrm>
                <a:off x="6439297" y="5313941"/>
                <a:ext cx="4842929" cy="391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Microwave instability threshold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𝑰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𝒕𝒉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𝝁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𝒘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𝟏𝟓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𝒎𝑨</m:t>
                    </m:r>
                  </m:oMath>
                </a14:m>
                <a:endParaRPr lang="en-US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CF417D-2912-2F4E-A4F7-D6DD2FB2F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297" y="5313941"/>
                <a:ext cx="4842929" cy="391839"/>
              </a:xfrm>
              <a:prstGeom prst="rect">
                <a:avLst/>
              </a:prstGeom>
              <a:blipFill>
                <a:blip r:embed="rId7"/>
                <a:stretch>
                  <a:fillRect l="-783" t="-937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CD2A08D-FC32-5383-0284-C573C95E6C97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294848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DB1B-86FB-3946-8532-3B2D44C5A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4" y="-86626"/>
            <a:ext cx="1232033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Transverse Mode Coupling Instability at 5GeV Lattice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7A420-9932-FD4E-98B1-2DC2C7DF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05004-B8B9-D44C-AA2F-79FD27D1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26" y="1616139"/>
            <a:ext cx="3634874" cy="2231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ADBAE7-95C7-6749-9E81-D2878BEADE6C}"/>
                  </a:ext>
                </a:extLst>
              </p:cNvPr>
              <p:cNvSpPr txBox="1"/>
              <p:nvPr/>
            </p:nvSpPr>
            <p:spPr>
              <a:xfrm>
                <a:off x="3070458" y="1716534"/>
                <a:ext cx="10880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ADBAE7-95C7-6749-9E81-D2878BEAD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458" y="1716534"/>
                <a:ext cx="1088055" cy="276999"/>
              </a:xfrm>
              <a:prstGeom prst="rect">
                <a:avLst/>
              </a:prstGeom>
              <a:blipFill>
                <a:blip r:embed="rId3"/>
                <a:stretch>
                  <a:fillRect l="-1149" r="-344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02456C-FCDA-9749-AF2A-0DA9685D21DF}"/>
                  </a:ext>
                </a:extLst>
              </p:cNvPr>
              <p:cNvSpPr txBox="1"/>
              <p:nvPr/>
            </p:nvSpPr>
            <p:spPr>
              <a:xfrm>
                <a:off x="2152674" y="3137404"/>
                <a:ext cx="1835567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=876</m:t>
                    </m:r>
                  </m:oMath>
                </a14:m>
                <a:r>
                  <a:rPr lang="en-US" dirty="0"/>
                  <a:t> V/</a:t>
                </a:r>
                <a:r>
                  <a:rPr lang="en-US" dirty="0" err="1"/>
                  <a:t>pC</a:t>
                </a:r>
                <a:r>
                  <a:rPr lang="en-US" dirty="0"/>
                  <a:t>/m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02456C-FCDA-9749-AF2A-0DA9685D2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74" y="3137404"/>
                <a:ext cx="1835567" cy="298928"/>
              </a:xfrm>
              <a:prstGeom prst="rect">
                <a:avLst/>
              </a:prstGeom>
              <a:blipFill>
                <a:blip r:embed="rId4"/>
                <a:stretch>
                  <a:fillRect l="-4828" t="-25000" r="-6897" b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056B1A9-F863-B64C-9263-DC0146352877}"/>
              </a:ext>
            </a:extLst>
          </p:cNvPr>
          <p:cNvSpPr txBox="1"/>
          <p:nvPr/>
        </p:nvSpPr>
        <p:spPr>
          <a:xfrm>
            <a:off x="181309" y="3895855"/>
            <a:ext cx="300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TMCI at zero chromaticity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46C4D6-13DC-544B-9FAA-FAE707AD636E}"/>
                  </a:ext>
                </a:extLst>
              </p:cNvPr>
              <p:cNvSpPr txBox="1"/>
              <p:nvPr/>
            </p:nvSpPr>
            <p:spPr>
              <a:xfrm>
                <a:off x="616121" y="4350605"/>
                <a:ext cx="3121432" cy="703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≅0.7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46C4D6-13DC-544B-9FAA-FAE707AD6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1" y="4350605"/>
                <a:ext cx="3121432" cy="703526"/>
              </a:xfrm>
              <a:prstGeom prst="rect">
                <a:avLst/>
              </a:prstGeom>
              <a:blipFill>
                <a:blip r:embed="rId5"/>
                <a:stretch>
                  <a:fillRect l="-1215" t="-139286" r="-1215" b="-1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D4837-CC72-C54B-B90C-BB1F0F898A51}"/>
                  </a:ext>
                </a:extLst>
              </p:cNvPr>
              <p:cNvSpPr txBox="1"/>
              <p:nvPr/>
            </p:nvSpPr>
            <p:spPr>
              <a:xfrm>
                <a:off x="5142670" y="5743115"/>
                <a:ext cx="12736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𝒎𝑨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9D4837-CC72-C54B-B90C-BB1F0F898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670" y="5743115"/>
                <a:ext cx="1273618" cy="307777"/>
              </a:xfrm>
              <a:prstGeom prst="rect">
                <a:avLst/>
              </a:prstGeom>
              <a:blipFill>
                <a:blip r:embed="rId6"/>
                <a:stretch>
                  <a:fillRect l="-4950" r="-396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FD1906-67B0-EE4E-A945-920D7AFAA1D7}"/>
                  </a:ext>
                </a:extLst>
              </p:cNvPr>
              <p:cNvSpPr txBox="1"/>
              <p:nvPr/>
            </p:nvSpPr>
            <p:spPr>
              <a:xfrm>
                <a:off x="4228269" y="4008166"/>
                <a:ext cx="10470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FD1906-67B0-EE4E-A945-920D7AFAA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269" y="4008166"/>
                <a:ext cx="1047082" cy="276999"/>
              </a:xfrm>
              <a:prstGeom prst="rect">
                <a:avLst/>
              </a:prstGeom>
              <a:blipFill>
                <a:blip r:embed="rId7"/>
                <a:stretch>
                  <a:fillRect l="-4819" r="-481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528876-3A7A-F84F-9766-FB6FDE59086F}"/>
                  </a:ext>
                </a:extLst>
              </p:cNvPr>
              <p:cNvSpPr txBox="1"/>
              <p:nvPr/>
            </p:nvSpPr>
            <p:spPr>
              <a:xfrm>
                <a:off x="4219472" y="5043281"/>
                <a:ext cx="22658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78.195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528876-3A7A-F84F-9766-FB6FDE59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72" y="5043281"/>
                <a:ext cx="2265877" cy="276999"/>
              </a:xfrm>
              <a:prstGeom prst="rect">
                <a:avLst/>
              </a:prstGeom>
              <a:blipFill>
                <a:blip r:embed="rId8"/>
                <a:stretch>
                  <a:fillRect l="-1117" t="-4167" r="-223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D34D49-5E30-FC4D-BB5E-5E36342A0A8F}"/>
                  </a:ext>
                </a:extLst>
              </p:cNvPr>
              <p:cNvSpPr txBox="1"/>
              <p:nvPr/>
            </p:nvSpPr>
            <p:spPr>
              <a:xfrm>
                <a:off x="4235294" y="4331332"/>
                <a:ext cx="1374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=0.0615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D34D49-5E30-FC4D-BB5E-5E36342A0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294" y="4331332"/>
                <a:ext cx="1374094" cy="276999"/>
              </a:xfrm>
              <a:prstGeom prst="rect">
                <a:avLst/>
              </a:prstGeom>
              <a:blipFill>
                <a:blip r:embed="rId9"/>
                <a:stretch>
                  <a:fillRect l="-1835" r="-367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AC4A76-1CDF-194F-9C06-F892DD89C85A}"/>
                  </a:ext>
                </a:extLst>
              </p:cNvPr>
              <p:cNvSpPr txBox="1"/>
              <p:nvPr/>
            </p:nvSpPr>
            <p:spPr>
              <a:xfrm>
                <a:off x="4221796" y="4655702"/>
                <a:ext cx="1401089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=26.72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6AC4A76-1CDF-194F-9C06-F892DD89C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796" y="4655702"/>
                <a:ext cx="1401089" cy="298928"/>
              </a:xfrm>
              <a:prstGeom prst="rect">
                <a:avLst/>
              </a:prstGeom>
              <a:blipFill>
                <a:blip r:embed="rId10"/>
                <a:stretch>
                  <a:fillRect l="-5405" r="-3604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C7BEE95-89CB-984C-8E74-6C45E60E5221}"/>
              </a:ext>
            </a:extLst>
          </p:cNvPr>
          <p:cNvSpPr txBox="1"/>
          <p:nvPr/>
        </p:nvSpPr>
        <p:spPr>
          <a:xfrm>
            <a:off x="989932" y="983543"/>
            <a:ext cx="358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30519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Total Dipole Vertical Wakefield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CA904A3-1408-A34B-AEE2-A8BA0819FD2E}"/>
                  </a:ext>
                </a:extLst>
              </p:cNvPr>
              <p:cNvSpPr/>
              <p:nvPr/>
            </p:nvSpPr>
            <p:spPr>
              <a:xfrm>
                <a:off x="10458613" y="1716534"/>
                <a:ext cx="1584023" cy="668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=40.165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=37.055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Menlo" panose="020B0609030804020204" pitchFamily="49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CA904A3-1408-A34B-AEE2-A8BA0819FD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8613" y="1716534"/>
                <a:ext cx="1584023" cy="668260"/>
              </a:xfrm>
              <a:prstGeom prst="rect">
                <a:avLst/>
              </a:prstGeom>
              <a:blipFill>
                <a:blip r:embed="rId11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FAED0A6-27C5-094F-B9B9-A23F78B76481}"/>
                  </a:ext>
                </a:extLst>
              </p:cNvPr>
              <p:cNvSpPr/>
              <p:nvPr/>
            </p:nvSpPr>
            <p:spPr>
              <a:xfrm>
                <a:off x="4096474" y="5209191"/>
                <a:ext cx="2689711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=23.4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FAED0A6-27C5-094F-B9B9-A23F78B764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474" y="5209191"/>
                <a:ext cx="2689711" cy="795859"/>
              </a:xfrm>
              <a:prstGeom prst="rect">
                <a:avLst/>
              </a:prstGeom>
              <a:blipFill>
                <a:blip r:embed="rId12"/>
                <a:stretch>
                  <a:fillRect l="-27230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E13F3395-96F7-DD46-98A5-6E45736D1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7380236" y="1462685"/>
            <a:ext cx="3282731" cy="35172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7176B0-26EB-3F4B-840A-30957F01A59E}"/>
              </a:ext>
            </a:extLst>
          </p:cNvPr>
          <p:cNvSpPr txBox="1"/>
          <p:nvPr/>
        </p:nvSpPr>
        <p:spPr>
          <a:xfrm>
            <a:off x="8112822" y="983542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30519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Chromaticity 0/0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E0DABF-65AC-D04C-BDA1-6B1D3C517AB5}"/>
                  </a:ext>
                </a:extLst>
              </p:cNvPr>
              <p:cNvSpPr txBox="1"/>
              <p:nvPr/>
            </p:nvSpPr>
            <p:spPr>
              <a:xfrm>
                <a:off x="6939706" y="5044905"/>
                <a:ext cx="4878227" cy="1043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Particle tracking simulations with ELEGANT</a:t>
                </a: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||,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sz="200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are not included</a:t>
                </a: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𝒎𝑨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E0DABF-65AC-D04C-BDA1-6B1D3C517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706" y="5044905"/>
                <a:ext cx="4878227" cy="1043171"/>
              </a:xfrm>
              <a:prstGeom prst="rect">
                <a:avLst/>
              </a:prstGeom>
              <a:blipFill>
                <a:blip r:embed="rId14"/>
                <a:stretch>
                  <a:fillRect l="-1299" t="-3614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64986D-5BAA-9142-ADB1-31D51BC309D5}"/>
                  </a:ext>
                </a:extLst>
              </p:cNvPr>
              <p:cNvSpPr txBox="1"/>
              <p:nvPr/>
            </p:nvSpPr>
            <p:spPr>
              <a:xfrm>
                <a:off x="167770" y="5150155"/>
                <a:ext cx="3947876" cy="400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At 2.2 mA,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should no exceed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64986D-5BAA-9142-ADB1-31D51BC30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70" y="5150155"/>
                <a:ext cx="3947876" cy="400879"/>
              </a:xfrm>
              <a:prstGeom prst="rect">
                <a:avLst/>
              </a:prstGeom>
              <a:blipFill>
                <a:blip r:embed="rId15"/>
                <a:stretch>
                  <a:fillRect l="-1286" t="-100000" r="-322" b="-1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91C067C-F4EE-D247-97E0-A986368C849E}"/>
                  </a:ext>
                </a:extLst>
              </p:cNvPr>
              <p:cNvSpPr/>
              <p:nvPr/>
            </p:nvSpPr>
            <p:spPr>
              <a:xfrm>
                <a:off x="935496" y="5503899"/>
                <a:ext cx="2946191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𝑝𝐶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91C067C-F4EE-D247-97E0-A986368C8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96" y="5503899"/>
                <a:ext cx="2946191" cy="795859"/>
              </a:xfrm>
              <a:prstGeom prst="rect">
                <a:avLst/>
              </a:prstGeom>
              <a:blipFill>
                <a:blip r:embed="rId16"/>
                <a:stretch>
                  <a:fillRect l="-24893" t="-119048" b="-1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2D32114-F5DD-A7A2-F92D-3B372A1408EE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82494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FF7C76D-8E15-E449-A031-93F50D783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47" y="3710306"/>
            <a:ext cx="3029857" cy="2028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741973-7466-6547-9C3F-DA549AD9E04B}"/>
                  </a:ext>
                </a:extLst>
              </p:cNvPr>
              <p:cNvSpPr txBox="1"/>
              <p:nvPr/>
            </p:nvSpPr>
            <p:spPr>
              <a:xfrm>
                <a:off x="95265" y="5811329"/>
                <a:ext cx="6587637" cy="9452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Stabilizing effect of positive chromaticity and bunch–by–bunch feed back system increase the TMCI threshold in NSLS-II. 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NSLS-II sb current is limited by the vacuum activity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=+7/+7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741973-7466-6547-9C3F-DA549AD9E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5" y="5811329"/>
                <a:ext cx="6587637" cy="945259"/>
              </a:xfrm>
              <a:prstGeom prst="rect">
                <a:avLst/>
              </a:prstGeom>
              <a:blipFill>
                <a:blip r:embed="rId3"/>
                <a:stretch>
                  <a:fillRect l="-769" t="-2667" r="-769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C11E3DB-001B-3649-B520-066837FC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TMCI Threshold vs. Chromaticity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2B8EE-7BF1-A244-9E48-F28A6501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F8C02-82FB-3C47-81C8-330FBE8DB8B2}"/>
                  </a:ext>
                </a:extLst>
              </p:cNvPr>
              <p:cNvSpPr txBox="1"/>
              <p:nvPr/>
            </p:nvSpPr>
            <p:spPr>
              <a:xfrm>
                <a:off x="1006382" y="957326"/>
                <a:ext cx="2699200" cy="494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NSLS-II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sub>
                    </m:sSub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400" b="0" i="0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≳0.7</m:t>
                    </m:r>
                  </m:oMath>
                </a14:m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F8C02-82FB-3C47-81C8-330FBE8DB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382" y="957326"/>
                <a:ext cx="2699200" cy="494366"/>
              </a:xfrm>
              <a:prstGeom prst="rect">
                <a:avLst/>
              </a:prstGeom>
              <a:blipFill>
                <a:blip r:embed="rId4"/>
                <a:stretch>
                  <a:fillRect l="-3756" t="-10000" r="-2817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EDC5E9-1F10-364D-B29B-7F6B249378DB}"/>
                  </a:ext>
                </a:extLst>
              </p:cNvPr>
              <p:cNvSpPr txBox="1"/>
              <p:nvPr/>
            </p:nvSpPr>
            <p:spPr>
              <a:xfrm>
                <a:off x="8705779" y="959875"/>
                <a:ext cx="2238241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EIC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sub>
                    </m:sSub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400" b="0" i="0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≲0.7</m:t>
                    </m:r>
                  </m:oMath>
                </a14:m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EDC5E9-1F10-364D-B29B-7F6B24937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5779" y="959875"/>
                <a:ext cx="2238241" cy="495007"/>
              </a:xfrm>
              <a:prstGeom prst="rect">
                <a:avLst/>
              </a:prstGeom>
              <a:blipFill>
                <a:blip r:embed="rId5"/>
                <a:stretch>
                  <a:fillRect l="-4520" t="-10000" r="-3390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99B0047-2BA5-1A41-BBEC-557265F21A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945"/>
          <a:stretch/>
        </p:blipFill>
        <p:spPr>
          <a:xfrm>
            <a:off x="761303" y="1668079"/>
            <a:ext cx="2786830" cy="1978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C23389-525C-E14C-9077-6BE3C1115584}"/>
              </a:ext>
            </a:extLst>
          </p:cNvPr>
          <p:cNvSpPr txBox="1"/>
          <p:nvPr/>
        </p:nvSpPr>
        <p:spPr>
          <a:xfrm>
            <a:off x="1770959" y="2503222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Experimental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282624-E9B2-CA42-8342-55114496C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499" y="1696434"/>
            <a:ext cx="2358461" cy="2526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E18EAC-8687-A243-837C-AEF9CB888813}"/>
                  </a:ext>
                </a:extLst>
              </p:cNvPr>
              <p:cNvSpPr txBox="1"/>
              <p:nvPr/>
            </p:nvSpPr>
            <p:spPr>
              <a:xfrm>
                <a:off x="4831911" y="967039"/>
                <a:ext cx="2587696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APS-U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sub>
                    </m:sSub>
                    <m:sSub>
                      <m:sSubPr>
                        <m:ctrlPr>
                          <a:rPr lang="en-US" sz="2400" i="1" u="sng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u="sng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sz="2400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400" b="0" i="0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0.7</m:t>
                    </m:r>
                  </m:oMath>
                </a14:m>
                <a:r>
                  <a:rPr lang="en-US" sz="2400" u="sng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E18EAC-8687-A243-837C-AEF9CB888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911" y="967039"/>
                <a:ext cx="2587696" cy="495007"/>
              </a:xfrm>
              <a:prstGeom prst="rect">
                <a:avLst/>
              </a:prstGeom>
              <a:blipFill>
                <a:blip r:embed="rId8"/>
                <a:stretch>
                  <a:fillRect l="-3902" t="-10000" r="-2439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03F26C0B-D9B4-5143-8D26-B529FD8B7B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972" r="6130" b="70753"/>
          <a:stretch/>
        </p:blipFill>
        <p:spPr>
          <a:xfrm>
            <a:off x="3941273" y="1686168"/>
            <a:ext cx="2185207" cy="1566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9109D9-74C3-FC4A-AD33-064FCF7203F6}"/>
                  </a:ext>
                </a:extLst>
              </p:cNvPr>
              <p:cNvSpPr txBox="1"/>
              <p:nvPr/>
            </p:nvSpPr>
            <p:spPr>
              <a:xfrm>
                <a:off x="1055787" y="1399219"/>
                <a:ext cx="27063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=792 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&amp; 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=3.7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9109D9-74C3-FC4A-AD33-064FCF720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787" y="1399219"/>
                <a:ext cx="2706318" cy="338554"/>
              </a:xfrm>
              <a:prstGeom prst="rect">
                <a:avLst/>
              </a:prstGeom>
              <a:blipFill>
                <a:blip r:embed="rId10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D9199B-9B71-FE43-B247-2975D55AC025}"/>
                  </a:ext>
                </a:extLst>
              </p:cNvPr>
              <p:cNvSpPr txBox="1"/>
              <p:nvPr/>
            </p:nvSpPr>
            <p:spPr>
              <a:xfrm>
                <a:off x="8368086" y="1460245"/>
                <a:ext cx="293394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=3833.93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&amp;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=1.33×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D9199B-9B71-FE43-B247-2975D55A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086" y="1460245"/>
                <a:ext cx="2933945" cy="246221"/>
              </a:xfrm>
              <a:prstGeom prst="rect">
                <a:avLst/>
              </a:prstGeom>
              <a:blipFill>
                <a:blip r:embed="rId11"/>
                <a:stretch>
                  <a:fillRect l="-2597" t="-10000" r="-866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EA96B-AA8A-3149-A2A0-F9D7E366770B}"/>
                  </a:ext>
                </a:extLst>
              </p:cNvPr>
              <p:cNvSpPr txBox="1"/>
              <p:nvPr/>
            </p:nvSpPr>
            <p:spPr>
              <a:xfrm>
                <a:off x="8838101" y="4849322"/>
                <a:ext cx="2115836" cy="533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5EA96B-AA8A-3149-A2A0-F9D7E3667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101" y="4849322"/>
                <a:ext cx="2115836" cy="533479"/>
              </a:xfrm>
              <a:prstGeom prst="rect">
                <a:avLst/>
              </a:prstGeom>
              <a:blipFill>
                <a:blip r:embed="rId12"/>
                <a:stretch>
                  <a:fillRect l="-2395" t="-2326" r="-179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CB3A4C0-8C1F-F04F-9F56-37B11190D11B}"/>
              </a:ext>
            </a:extLst>
          </p:cNvPr>
          <p:cNvSpPr txBox="1"/>
          <p:nvPr/>
        </p:nvSpPr>
        <p:spPr>
          <a:xfrm>
            <a:off x="7863673" y="4460240"/>
            <a:ext cx="369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Two-Mode approximation valid when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4526AC-0BAB-BF43-AFED-E8A831F2D3A0}"/>
              </a:ext>
            </a:extLst>
          </p:cNvPr>
          <p:cNvSpPr txBox="1"/>
          <p:nvPr/>
        </p:nvSpPr>
        <p:spPr>
          <a:xfrm>
            <a:off x="6631563" y="5731354"/>
            <a:ext cx="3153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C00000"/>
                </a:solidFill>
              </a:rPr>
              <a:t>R. Lindberg, Phys. Rev. Accel. Beams 19, 124402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5004C-68B5-3949-AA88-D14DBF1CE97D}"/>
                  </a:ext>
                </a:extLst>
              </p:cNvPr>
              <p:cNvSpPr txBox="1"/>
              <p:nvPr/>
            </p:nvSpPr>
            <p:spPr>
              <a:xfrm>
                <a:off x="4877358" y="1451692"/>
                <a:ext cx="2706318" cy="24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=1100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&amp;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=5.66×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5004C-68B5-3949-AA88-D14DBF1CE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358" y="1451692"/>
                <a:ext cx="2706318" cy="249043"/>
              </a:xfrm>
              <a:prstGeom prst="rect">
                <a:avLst/>
              </a:prstGeom>
              <a:blipFill>
                <a:blip r:embed="rId13"/>
                <a:stretch>
                  <a:fillRect l="-2804" t="-10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A picture containing light&#10;&#10;Description automatically generated">
            <a:extLst>
              <a:ext uri="{FF2B5EF4-FFF2-40B4-BE49-F238E27FC236}">
                <a16:creationId xmlns:a16="http://schemas.microsoft.com/office/drawing/2014/main" id="{2CB89142-913E-4B48-9B53-7F4806D9E0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134" t="29341" r="12308" b="26214"/>
          <a:stretch/>
        </p:blipFill>
        <p:spPr>
          <a:xfrm>
            <a:off x="1198035" y="4264215"/>
            <a:ext cx="1210911" cy="524717"/>
          </a:xfrm>
          <a:prstGeom prst="rect">
            <a:avLst/>
          </a:prstGeom>
        </p:spPr>
      </p:pic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441943B1-8CBF-8D41-BD22-3E3C628768B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809" r="18298"/>
          <a:stretch/>
        </p:blipFill>
        <p:spPr>
          <a:xfrm>
            <a:off x="15155" y="1668079"/>
            <a:ext cx="782521" cy="1443707"/>
          </a:xfrm>
          <a:prstGeom prst="rect">
            <a:avLst/>
          </a:prstGeom>
        </p:spPr>
      </p:pic>
      <p:pic>
        <p:nvPicPr>
          <p:cNvPr id="31" name="Picture 30" descr="Chart, line chart&#10;&#10;Description automatically generated">
            <a:extLst>
              <a:ext uri="{FF2B5EF4-FFF2-40B4-BE49-F238E27FC236}">
                <a16:creationId xmlns:a16="http://schemas.microsoft.com/office/drawing/2014/main" id="{D5B4C2A2-8815-8345-B5A1-93A3190EC1A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25" t="29348" r="6669" b="40571"/>
          <a:stretch/>
        </p:blipFill>
        <p:spPr>
          <a:xfrm>
            <a:off x="6092345" y="1692329"/>
            <a:ext cx="2115836" cy="1610759"/>
          </a:xfrm>
          <a:prstGeom prst="rect">
            <a:avLst/>
          </a:prstGeom>
        </p:spPr>
      </p:pic>
      <p:pic>
        <p:nvPicPr>
          <p:cNvPr id="32" name="Picture 31" descr="Chart, line chart&#10;&#10;Description automatically generated">
            <a:extLst>
              <a:ext uri="{FF2B5EF4-FFF2-40B4-BE49-F238E27FC236}">
                <a16:creationId xmlns:a16="http://schemas.microsoft.com/office/drawing/2014/main" id="{AAC54F69-2E00-3348-89DE-A9C18426C0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8810"/>
          <a:stretch/>
        </p:blipFill>
        <p:spPr>
          <a:xfrm>
            <a:off x="4663880" y="3218193"/>
            <a:ext cx="2821432" cy="2503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AB8957-94D7-BB4A-9823-817FC106A2B5}"/>
                  </a:ext>
                </a:extLst>
              </p:cNvPr>
              <p:cNvSpPr txBox="1"/>
              <p:nvPr/>
            </p:nvSpPr>
            <p:spPr>
              <a:xfrm>
                <a:off x="9577118" y="2287483"/>
                <a:ext cx="2046201" cy="671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5GeV lattice</a:t>
                </a:r>
              </a:p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w/o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||,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3AB8957-94D7-BB4A-9823-817FC106A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118" y="2287483"/>
                <a:ext cx="2046201" cy="671209"/>
              </a:xfrm>
              <a:prstGeom prst="rect">
                <a:avLst/>
              </a:prstGeom>
              <a:blipFill>
                <a:blip r:embed="rId16"/>
                <a:stretch>
                  <a:fillRect l="-2469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0F35292-2024-CE61-FFB2-D63B1992D339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229684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DBD-D361-F5E4-CFF0-F7465E04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98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93F2-E8C7-338A-55A0-91BFCEFE0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512" y="1206802"/>
            <a:ext cx="9884228" cy="510509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Work on Impedance Budget for ESR and HSR is continued. RCS is next.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Collective Effects Simulations have been performed for ESR w/ up-to-date Impedance Budget. The instability thresholds are above the required single-bunch current of 2.2 mA. HSR is next.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crab cavities in the ESR and HSR can lead to very strong transverse coupled-bunch instabilities. 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Transverse Bunch-by Bunch Feedback is required during injection and ramping in the HSR to suppress the instabilities.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proton beam is stable during store due to large synchrotron tune and beam-beam tune spread. 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System Font Regular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Beam – Beam Simulation w/ the total longitudinal Wakefield is work in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83FFB-0B15-55D5-062B-072283FF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077C4-56C9-528D-6B96-940A62043298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60012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1DB1B-86FB-3946-8532-3B2D44C5A9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72473" y="0"/>
                <a:ext cx="8636000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ESR Individual Component Contribution to the Total Longitudinal Wakefield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=0.3mm)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1DB1B-86FB-3946-8532-3B2D44C5A9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72473" y="0"/>
                <a:ext cx="8636000" cy="1325563"/>
              </a:xfrm>
              <a:blipFill>
                <a:blip r:embed="rId2"/>
                <a:stretch>
                  <a:fillRect l="-2643" t="-857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7A420-9932-FD4E-98B1-2DC2C7DF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D9F7DE-8FE6-0D47-B7C7-E89B7018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556" y="1521474"/>
            <a:ext cx="3996265" cy="3365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E7130-136B-6D47-BA92-748BCA94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4" y="1521474"/>
            <a:ext cx="5482460" cy="3423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B42ED-E6F9-4D48-BF6A-2D1F314C3893}"/>
              </a:ext>
            </a:extLst>
          </p:cNvPr>
          <p:cNvSpPr txBox="1"/>
          <p:nvPr/>
        </p:nvSpPr>
        <p:spPr>
          <a:xfrm>
            <a:off x="2475065" y="5317739"/>
            <a:ext cx="7830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Bellows, Ramp Collimators and Gate Valves are the first few largest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E537E-8FFC-0C97-2E8E-5481ADECF7E5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65393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1DB1B-86FB-3946-8532-3B2D44C5A9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06252" y="0"/>
                <a:ext cx="9002221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ESR Individual Component Contribution to the Total Vertical Dipole Wakefield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=2mm)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C91DB1B-86FB-3946-8532-3B2D44C5A9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06252" y="0"/>
                <a:ext cx="9002221" cy="1325563"/>
              </a:xfrm>
              <a:blipFill>
                <a:blip r:embed="rId2"/>
                <a:stretch>
                  <a:fillRect l="-2394" t="-8571" r="-28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7A420-9932-FD4E-98B1-2DC2C7DF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B42ED-E6F9-4D48-BF6A-2D1F314C3893}"/>
              </a:ext>
            </a:extLst>
          </p:cNvPr>
          <p:cNvSpPr txBox="1"/>
          <p:nvPr/>
        </p:nvSpPr>
        <p:spPr>
          <a:xfrm>
            <a:off x="2878033" y="5056225"/>
            <a:ext cx="6888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Bellows, BPM and Gate Valves are the first few largest sources.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23E8CC-7DFC-D647-A3EC-EAC621B7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52" y="1597222"/>
            <a:ext cx="3741624" cy="3003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B6032-E24D-E14F-88CB-5B4BFD22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798" y="1717872"/>
            <a:ext cx="3086100" cy="288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73CAB-4DA9-4A3C-D3C6-9E3BFABA2297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266183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FA96F-9EB4-CA40-8298-1F281AAF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32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838-1A9B-1F41-91FC-06C2AEDCF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460" y="1383321"/>
            <a:ext cx="10368080" cy="3732965"/>
          </a:xfrm>
        </p:spPr>
        <p:txBody>
          <a:bodyPr>
            <a:normAutofit/>
          </a:bodyPr>
          <a:lstStyle/>
          <a:p>
            <a:pPr algn="just">
              <a:buClr>
                <a:srgbClr val="FF0000"/>
              </a:buClr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Electron Storage Ring (HSR)</a:t>
            </a:r>
          </a:p>
          <a:p>
            <a:pPr lvl="1" algn="just">
              <a:buClr>
                <a:srgbClr val="FF0000"/>
              </a:buClr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Impedance Budget</a:t>
            </a:r>
          </a:p>
          <a:p>
            <a:pPr algn="just">
              <a:buClr>
                <a:srgbClr val="FF0000"/>
              </a:buClr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E64D8-D517-C948-BB88-92296EAA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87E40-1348-E098-902E-336AA5048BA9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360660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FF65-0257-364D-B302-1E2E0F81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56" y="12590"/>
            <a:ext cx="1243121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Calculation of the Pseudo-Green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61EACE-644A-B141-8316-9390907A7D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6537" y="1137493"/>
                <a:ext cx="10925014" cy="4653708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 important part of wakefield simulation is determining the accuracy and numerical resolution required for a particular component.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Codes typically calculate the wakefield from a Gaussian bunch of rms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, so that the numerical mesh needs to be small enough.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To resolve the short-range wakefield accurately, the mesh size requires to be: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Δ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≲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/20</m:t>
                    </m:r>
                  </m:oMath>
                </a14:m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in GdfidL. Parallel computing. Linux based.</a:t>
                </a:r>
              </a:p>
              <a:p>
                <a:pPr lvl="1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Δ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≲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5</m:t>
                    </m:r>
                    <m:r>
                      <a:rPr lang="en-US" sz="2200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in ECHO 3D. Indirect integration method. No option for parallel computing yet.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wakefield is used as a pseudo-Green function in tracking simulations to determine the collective effects impact on the beam dynamics. 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wakefield should be calculated with a source current whose length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/1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5</m:t>
                    </m:r>
                  </m:oMath>
                </a14:m>
                <a:endParaRPr lang="en-US" sz="22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requirements above drive the computer power resources.</a:t>
                </a:r>
              </a:p>
              <a:p>
                <a:pPr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RF heating and/or low frequency modes can be calculated using a source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  <m:r>
                      <a:rPr lang="en-US" sz="2200" b="0" i="0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61EACE-644A-B141-8316-9390907A7D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6537" y="1137493"/>
                <a:ext cx="10925014" cy="4653708"/>
              </a:xfrm>
              <a:blipFill>
                <a:blip r:embed="rId2"/>
                <a:stretch>
                  <a:fillRect l="-697" t="-1359" r="-465" b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C4633-C475-FD45-8D8D-2E3A9A23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540CE-56A8-E449-BFDA-05D10E5409FB}"/>
              </a:ext>
            </a:extLst>
          </p:cNvPr>
          <p:cNvSpPr/>
          <p:nvPr/>
        </p:nvSpPr>
        <p:spPr>
          <a:xfrm>
            <a:off x="4819388" y="5833868"/>
            <a:ext cx="723651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Article, A. Blednykh, G. Bassi, V. Smaluk, and R. Lindberg, “Impedance modeling and its application to the analysis of the collective effects”, Phys. Rev. Accel. Beams 24, 104801 (2021).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36A98-B93C-31DE-0777-03F1F689FEE1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437295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B056-8CA9-5B81-BB2E-E76069E30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9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Beam Intensity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03FE172-08C5-DA12-FD01-518E338A95B6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838200" y="1475666"/>
              <a:ext cx="10515600" cy="32604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70956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2414881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2414882">
                      <a:extLst>
                        <a:ext uri="{9D8B030D-6E8A-4147-A177-3AD203B41FA5}">
                          <a16:colId xmlns:a16="http://schemas.microsoft.com/office/drawing/2014/main" val="2304447425"/>
                        </a:ext>
                      </a:extLst>
                    </a:gridCol>
                    <a:gridCol w="2414881">
                      <a:extLst>
                        <a:ext uri="{9D8B030D-6E8A-4147-A177-3AD203B41FA5}">
                          <a16:colId xmlns:a16="http://schemas.microsoft.com/office/drawing/2014/main" val="16540432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Num. of electrons per bunch,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1.6x10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Charge,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𝑁𝑒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27.6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</a:t>
                          </a:r>
                          <a:r>
                            <a:rPr lang="en-US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Number of Bunches,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𝑀</m:t>
                              </m:r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Single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Ne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 mA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Bunch Length,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τ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 </a:t>
                          </a:r>
                          <a:r>
                            <a:rPr lang="en-US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Peak Bunch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 Narrow" panose="020B0604020202020204" pitchFamily="34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𝑁𝑒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Narrow" panose="020B0604020202020204" pitchFamily="34" charset="0"/>
                                        </a:rPr>
                                        <m:t>𝜏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34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Average Current,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 Narrow" panose="020B0604020202020204" pitchFamily="34" charset="0"/>
                                    </a:rPr>
                                    <m:t>𝑎𝑣</m:t>
                                  </m:r>
                                </m:sub>
                              </m:sSub>
                            </m:oMath>
                          </a14:m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0.23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D03FE172-08C5-DA12-FD01-518E338A95B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67198186"/>
                  </p:ext>
                </p:extLst>
              </p:nvPr>
            </p:nvGraphicFramePr>
            <p:xfrm>
              <a:off x="838200" y="1475666"/>
              <a:ext cx="10515600" cy="326047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270956">
                      <a:extLst>
                        <a:ext uri="{9D8B030D-6E8A-4147-A177-3AD203B41FA5}">
                          <a16:colId xmlns:a16="http://schemas.microsoft.com/office/drawing/2014/main" val="2300630335"/>
                        </a:ext>
                      </a:extLst>
                    </a:gridCol>
                    <a:gridCol w="2414881">
                      <a:extLst>
                        <a:ext uri="{9D8B030D-6E8A-4147-A177-3AD203B41FA5}">
                          <a16:colId xmlns:a16="http://schemas.microsoft.com/office/drawing/2014/main" val="2555680141"/>
                        </a:ext>
                      </a:extLst>
                    </a:gridCol>
                    <a:gridCol w="2414882">
                      <a:extLst>
                        <a:ext uri="{9D8B030D-6E8A-4147-A177-3AD203B41FA5}">
                          <a16:colId xmlns:a16="http://schemas.microsoft.com/office/drawing/2014/main" val="2304447425"/>
                        </a:ext>
                      </a:extLst>
                    </a:gridCol>
                    <a:gridCol w="2414881">
                      <a:extLst>
                        <a:ext uri="{9D8B030D-6E8A-4147-A177-3AD203B41FA5}">
                          <a16:colId xmlns:a16="http://schemas.microsoft.com/office/drawing/2014/main" val="165404327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5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18 GeV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1789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106897" r="-221705" b="-71379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1.7x10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1.6x10</a:t>
                          </a:r>
                          <a:r>
                            <a:rPr lang="en-US" b="0" i="0" baseline="3000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10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065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200000" r="-221705" b="-59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27.6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</a:t>
                          </a:r>
                          <a:r>
                            <a:rPr lang="en-US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nC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185964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310345" r="-221705" b="-51034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1160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290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712387477"/>
                      </a:ext>
                    </a:extLst>
                  </a:tr>
                  <a:tr h="52057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290244" r="-221705" b="-260976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lvl="0"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2.2 mA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 mA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52162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551724" r="-221705" b="-2689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22.7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25.4 </a:t>
                          </a:r>
                          <a:r>
                            <a:rPr lang="en-US" b="0" i="0" dirty="0" err="1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solidFill>
                              <a:srgbClr val="FF0000"/>
                            </a:solidFill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30 </a:t>
                          </a:r>
                          <a:r>
                            <a:rPr lang="en-US" b="0" i="0" dirty="0" err="1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ps</a:t>
                          </a:r>
                          <a:endParaRPr lang="en-US" b="0" i="0" dirty="0">
                            <a:latin typeface="Arial Narrow" panose="020B0604020202020204" pitchFamily="34" charset="0"/>
                            <a:cs typeface="Arial Narrow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1800672"/>
                      </a:ext>
                    </a:extLst>
                  </a:tr>
                  <a:tr h="514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460976" r="-221705" b="-902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484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433 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34 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77893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88" t="-793103" r="-221705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solidFill>
                                <a:srgbClr val="FF0000"/>
                              </a:solidFill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2.5 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i="0" dirty="0">
                              <a:latin typeface="Arial Narrow" panose="020B0604020202020204" pitchFamily="34" charset="0"/>
                              <a:cs typeface="Arial Narrow" panose="020B0604020202020204" pitchFamily="34" charset="0"/>
                            </a:rPr>
                            <a:t>0.23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56607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75139-7F50-F158-4EAE-330197F3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FC84E-EBEA-0B8F-F098-F8ACA129FD63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2259654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66B1-A2F9-0342-8248-9B85A4D3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0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Horizontal In-Vacuum Collimator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95DED-545D-F64A-830C-F3350272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12A7E1B9-3F13-8048-A774-1FEBA05E1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73" y="1139759"/>
            <a:ext cx="5736191" cy="212595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6C58CD-EDDC-9B4B-8504-F50E0666EA7B}"/>
              </a:ext>
            </a:extLst>
          </p:cNvPr>
          <p:cNvSpPr txBox="1"/>
          <p:nvPr/>
        </p:nvSpPr>
        <p:spPr>
          <a:xfrm>
            <a:off x="7180348" y="3155104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30519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Computer Resources Usage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4C70B3-954C-4749-A4CD-6D3EEAF56458}"/>
                  </a:ext>
                </a:extLst>
              </p:cNvPr>
              <p:cNvSpPr txBox="1"/>
              <p:nvPr/>
            </p:nvSpPr>
            <p:spPr>
              <a:xfrm>
                <a:off x="6167918" y="4574943"/>
                <a:ext cx="63531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s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mm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→∆=20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μm</m:t>
                    </m:r>
                    <m:r>
                      <a:rPr lang="en-US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88.4×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mesh 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fdtd </a:t>
                </a: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s</m:t>
                        </m:r>
                      </m:sub>
                    </m:sSub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1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mm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   →∆=50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μm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→5.3×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mesh 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fdtd</a:t>
                </a:r>
                <a:endParaRPr lang="en-US" sz="2000" dirty="0">
                  <a:solidFill>
                    <a:srgbClr val="00905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FF0000"/>
                  </a:buClr>
                  <a:buFont typeface="System Font Regular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 Narrow" panose="020B060402020202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Narrow" panose="020B0604020202020204" pitchFamily="34" charset="0"/>
                              </a:rPr>
                              <m:t>σ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s</m:t>
                        </m:r>
                      </m:sub>
                    </m:sSub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mm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 →∆=20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μm</m:t>
                    </m:r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→1.3×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mesh  </a:t>
                </a:r>
                <a14:m>
                  <m:oMath xmlns:m="http://schemas.openxmlformats.org/officeDocument/2006/math">
                    <m:r>
                      <a:rPr lang="en-US" sz="20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ww</a:t>
                </a:r>
                <a:endParaRPr lang="en-US" sz="2000" dirty="0">
                  <a:solidFill>
                    <a:srgbClr val="009051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4C70B3-954C-4749-A4CD-6D3EEAF56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918" y="4574943"/>
                <a:ext cx="6353124" cy="1015663"/>
              </a:xfrm>
              <a:prstGeom prst="rect">
                <a:avLst/>
              </a:prstGeom>
              <a:blipFill>
                <a:blip r:embed="rId3"/>
                <a:stretch>
                  <a:fillRect l="-998" t="-370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5748366-04E6-8041-8CAE-6617EEBBFA91}"/>
              </a:ext>
            </a:extLst>
          </p:cNvPr>
          <p:cNvSpPr txBox="1"/>
          <p:nvPr/>
        </p:nvSpPr>
        <p:spPr>
          <a:xfrm>
            <a:off x="6746555" y="1962644"/>
            <a:ext cx="462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30519D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Available NSLS-II Computer Resources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D2DCD6-60DA-E14A-A1E1-9C5F904274F5}"/>
              </a:ext>
            </a:extLst>
          </p:cNvPr>
          <p:cNvSpPr txBox="1"/>
          <p:nvPr/>
        </p:nvSpPr>
        <p:spPr>
          <a:xfrm>
            <a:off x="7349082" y="2489350"/>
            <a:ext cx="3534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23 x 24 CPU’s &amp; 23 x 750 GB RAM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13911-9D78-814F-906B-86B39E6D29AB}"/>
              </a:ext>
            </a:extLst>
          </p:cNvPr>
          <p:cNvSpPr txBox="1"/>
          <p:nvPr/>
        </p:nvSpPr>
        <p:spPr>
          <a:xfrm>
            <a:off x="6155561" y="3672336"/>
            <a:ext cx="4040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GdfidL Algorithms</a:t>
            </a:r>
          </a:p>
          <a:p>
            <a:pPr marL="742950" lvl="1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Finite Difference Time Domain (-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fdtd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pPr marL="742950" lvl="1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Moving Window (-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windowwake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)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2FD822-9E3E-6746-8DFE-C064E3263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7" t="12986" r="82027" b="25881"/>
          <a:stretch/>
        </p:blipFill>
        <p:spPr>
          <a:xfrm>
            <a:off x="4245482" y="2608520"/>
            <a:ext cx="2190463" cy="1067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417B12-527E-B241-B4AC-5F6CE3CC078D}"/>
              </a:ext>
            </a:extLst>
          </p:cNvPr>
          <p:cNvSpPr txBox="1"/>
          <p:nvPr/>
        </p:nvSpPr>
        <p:spPr>
          <a:xfrm>
            <a:off x="145472" y="3165401"/>
            <a:ext cx="408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Detailed conceptual design in C. Hetzel’s talk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9E6E0-4F96-8849-A57D-8A77908E98B1}"/>
              </a:ext>
            </a:extLst>
          </p:cNvPr>
          <p:cNvSpPr txBox="1"/>
          <p:nvPr/>
        </p:nvSpPr>
        <p:spPr>
          <a:xfrm>
            <a:off x="6245811" y="1139759"/>
            <a:ext cx="5161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total length is 910mm, with a ~370mm taper length.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middle section has a rectangular profile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587C63-28BE-3040-BC89-40576E1568D6}"/>
              </a:ext>
            </a:extLst>
          </p:cNvPr>
          <p:cNvSpPr txBox="1"/>
          <p:nvPr/>
        </p:nvSpPr>
        <p:spPr>
          <a:xfrm>
            <a:off x="1418974" y="5458709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short-range wakefield W(s)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63244-32E1-E54D-BE77-DF6F6D2EB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66" y="3522187"/>
            <a:ext cx="2694677" cy="1979763"/>
          </a:xfrm>
          <a:prstGeom prst="rect">
            <a:avLst/>
          </a:prstGeom>
        </p:spPr>
      </p:pic>
      <p:pic>
        <p:nvPicPr>
          <p:cNvPr id="22" name="Picture 21" descr="Shape, rectangle&#10;&#10;Description automatically generated">
            <a:extLst>
              <a:ext uri="{FF2B5EF4-FFF2-40B4-BE49-F238E27FC236}">
                <a16:creationId xmlns:a16="http://schemas.microsoft.com/office/drawing/2014/main" id="{1515D22D-4219-0C4A-9D95-A1E977E5EF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822"/>
          <a:stretch/>
        </p:blipFill>
        <p:spPr>
          <a:xfrm>
            <a:off x="105046" y="5826622"/>
            <a:ext cx="5947410" cy="7543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5F2DF-1273-C94D-AAB2-439F78F22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380" y="3520912"/>
            <a:ext cx="2694677" cy="19797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640DE5-5A98-9844-8918-13128E4E3E01}"/>
              </a:ext>
            </a:extLst>
          </p:cNvPr>
          <p:cNvSpPr txBox="1"/>
          <p:nvPr/>
        </p:nvSpPr>
        <p:spPr>
          <a:xfrm>
            <a:off x="1384001" y="6035823"/>
            <a:ext cx="309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Top View of the Tapered Transition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04EAC-ACA1-214A-98D3-562E6D083CC1}"/>
              </a:ext>
            </a:extLst>
          </p:cNvPr>
          <p:cNvSpPr txBox="1"/>
          <p:nvPr/>
        </p:nvSpPr>
        <p:spPr>
          <a:xfrm>
            <a:off x="1693710" y="4759073"/>
            <a:ext cx="914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11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Transition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66581-21D2-E64B-9F9B-FE535E9580BB}"/>
              </a:ext>
            </a:extLst>
          </p:cNvPr>
          <p:cNvSpPr txBox="1"/>
          <p:nvPr/>
        </p:nvSpPr>
        <p:spPr>
          <a:xfrm>
            <a:off x="4526083" y="3624228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11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Collimator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F8D779-ECBE-874A-852C-EC7545A869DD}"/>
                  </a:ext>
                </a:extLst>
              </p:cNvPr>
              <p:cNvSpPr txBox="1"/>
              <p:nvPr/>
            </p:nvSpPr>
            <p:spPr>
              <a:xfrm>
                <a:off x="1106088" y="3643197"/>
                <a:ext cx="641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𝑚</m:t>
                    </m:r>
                  </m:oMath>
                </a14:m>
                <a:endParaRPr lang="en-US" sz="1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F8D779-ECBE-874A-852C-EC7545A86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088" y="3643197"/>
                <a:ext cx="641394" cy="307777"/>
              </a:xfrm>
              <a:prstGeom prst="rect">
                <a:avLst/>
              </a:prstGeom>
              <a:blipFill>
                <a:blip r:embed="rId8"/>
                <a:stretch>
                  <a:fillRect l="-1923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A2E35B93-20D5-1649-9158-69F7C3ABF11B}"/>
              </a:ext>
            </a:extLst>
          </p:cNvPr>
          <p:cNvSpPr/>
          <p:nvPr/>
        </p:nvSpPr>
        <p:spPr>
          <a:xfrm>
            <a:off x="6656014" y="5649270"/>
            <a:ext cx="496239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9411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Codes benchmarking: G. Wang, M. Blaskiewicz, A. Blednykh and M. Sangroula, IPAC2021 Proceeding, WEPAB032</a:t>
            </a:r>
            <a:r>
              <a:rPr lang="en-US" sz="14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A8B25-C6D2-7E9F-8D85-1537A9D44934}"/>
              </a:ext>
            </a:extLst>
          </p:cNvPr>
          <p:cNvSpPr txBox="1"/>
          <p:nvPr/>
        </p:nvSpPr>
        <p:spPr>
          <a:xfrm>
            <a:off x="10940365" y="3251903"/>
            <a:ext cx="175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" pitchFamily="2" charset="0"/>
                <a:cs typeface="Arial Narrow" panose="020B0604020202020204" pitchFamily="34" charset="0"/>
              </a:rPr>
              <a:t>D. </a:t>
            </a:r>
            <a:r>
              <a:rPr lang="en-US" dirty="0" err="1">
                <a:solidFill>
                  <a:srgbClr val="C00000"/>
                </a:solidFill>
                <a:latin typeface="Times" pitchFamily="2" charset="0"/>
                <a:cs typeface="Arial Narrow" panose="020B0604020202020204" pitchFamily="34" charset="0"/>
              </a:rPr>
              <a:t>Hidas</a:t>
            </a:r>
            <a:endParaRPr lang="en-US" dirty="0">
              <a:solidFill>
                <a:srgbClr val="C00000"/>
              </a:solidFill>
              <a:latin typeface="Times" pitchFamily="2" charset="0"/>
              <a:cs typeface="Arial Narrow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Times" pitchFamily="2" charset="0"/>
                <a:cs typeface="Arial Narrow" panose="020B0604020202020204" pitchFamily="34" charset="0"/>
              </a:rPr>
              <a:t>G. Wang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65F84-B799-8011-8E98-6061E8351D2E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97292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3849F-8408-C646-AD39-1119A747E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32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Vertical Collimator (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</a:t>
            </a:r>
            <a:r>
              <a:rPr lang="en-US" baseline="-250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yD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p:pic>
        <p:nvPicPr>
          <p:cNvPr id="6" name="Content Placeholder 5" descr="Timeline&#10;&#10;Description automatically generated">
            <a:extLst>
              <a:ext uri="{FF2B5EF4-FFF2-40B4-BE49-F238E27FC236}">
                <a16:creationId xmlns:a16="http://schemas.microsoft.com/office/drawing/2014/main" id="{0FA9B5F0-5F12-1D49-9729-B7426CF0A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600" y="1180884"/>
            <a:ext cx="10341120" cy="18676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109E4-36B5-2145-A925-10BDE766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74C87A40-498C-1F41-8D0F-580CC5A2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275223"/>
            <a:ext cx="2019300" cy="1371600"/>
          </a:xfrm>
          <a:prstGeom prst="rect">
            <a:avLst/>
          </a:prstGeom>
        </p:spPr>
      </p:pic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92016564-9F18-A141-ADAD-C644FCE48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785" y="210544"/>
            <a:ext cx="3390900" cy="1511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084B1E-B5DB-6247-9688-4D27FE27D3F6}"/>
                  </a:ext>
                </a:extLst>
              </p:cNvPr>
              <p:cNvSpPr txBox="1"/>
              <p:nvPr/>
            </p:nvSpPr>
            <p:spPr>
              <a:xfrm>
                <a:off x="138434" y="3752301"/>
                <a:ext cx="2019300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=45</m:t>
                    </m:r>
                  </m:oMath>
                </a14:m>
                <a:r>
                  <a:rPr lang="en-US" dirty="0"/>
                  <a:t> V/</a:t>
                </a:r>
                <a:r>
                  <a:rPr lang="en-US" dirty="0" err="1"/>
                  <a:t>pC</a:t>
                </a:r>
                <a:r>
                  <a:rPr lang="en-US" dirty="0"/>
                  <a:t>/m for a 7mm bunch length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084B1E-B5DB-6247-9688-4D27FE27D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34" y="3752301"/>
                <a:ext cx="2019300" cy="945259"/>
              </a:xfrm>
              <a:prstGeom prst="rect">
                <a:avLst/>
              </a:prstGeom>
              <a:blipFill>
                <a:blip r:embed="rId5"/>
                <a:stretch>
                  <a:fillRect l="-3145" t="-263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D48B3E-4160-E442-A541-092CFD8A83DA}"/>
                  </a:ext>
                </a:extLst>
              </p:cNvPr>
              <p:cNvSpPr/>
              <p:nvPr/>
            </p:nvSpPr>
            <p:spPr>
              <a:xfrm>
                <a:off x="7399753" y="5127546"/>
                <a:ext cx="3002938" cy="400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kV/</a:t>
                </a:r>
                <a:r>
                  <a:rPr lang="en-US" i="1" dirty="0" err="1"/>
                  <a:t>pC</a:t>
                </a:r>
                <a:r>
                  <a:rPr lang="en-US" i="1" dirty="0"/>
                  <a:t> for j=3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D48B3E-4160-E442-A541-092CFD8A8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753" y="5127546"/>
                <a:ext cx="3002938" cy="400879"/>
              </a:xfrm>
              <a:prstGeom prst="rect">
                <a:avLst/>
              </a:prstGeom>
              <a:blipFill>
                <a:blip r:embed="rId6"/>
                <a:stretch>
                  <a:fillRect l="-10549" t="-100000" r="-844" b="-1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673B62A7-486F-104C-85D3-3F94BEF2F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247" y="3282594"/>
            <a:ext cx="6213223" cy="17474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D1C41-08AC-DE4E-A952-5A656D2C003D}"/>
              </a:ext>
            </a:extLst>
          </p:cNvPr>
          <p:cNvSpPr txBox="1"/>
          <p:nvPr/>
        </p:nvSpPr>
        <p:spPr>
          <a:xfrm>
            <a:off x="6443025" y="2850811"/>
            <a:ext cx="582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M. Valette, A. Drees, C. Hetzel, J. Belong, G. Wang, M. Blaskiewicz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94656F-CCE5-284D-934E-97D568266A40}"/>
              </a:ext>
            </a:extLst>
          </p:cNvPr>
          <p:cNvSpPr txBox="1"/>
          <p:nvPr/>
        </p:nvSpPr>
        <p:spPr>
          <a:xfrm>
            <a:off x="4674896" y="5608410"/>
            <a:ext cx="760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Contribution of three VCLMs is ~30% of the present total vertical impedance budget.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76D496-A195-1147-879D-3513B4EC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206" y="3350296"/>
            <a:ext cx="3323183" cy="2492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0AFF5-82D9-5A42-8403-2D07546066B2}"/>
              </a:ext>
            </a:extLst>
          </p:cNvPr>
          <p:cNvSpPr txBox="1"/>
          <p:nvPr/>
        </p:nvSpPr>
        <p:spPr>
          <a:xfrm>
            <a:off x="2685453" y="3135486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20um STEPSIZE - GdfidL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AA3A8-88D9-4447-A453-797595300614}"/>
              </a:ext>
            </a:extLst>
          </p:cNvPr>
          <p:cNvSpPr txBox="1"/>
          <p:nvPr/>
        </p:nvSpPr>
        <p:spPr>
          <a:xfrm>
            <a:off x="4496664" y="1045461"/>
            <a:ext cx="1691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At open 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0FC96-1412-59C5-C5EA-F4517274F5E0}"/>
              </a:ext>
            </a:extLst>
          </p:cNvPr>
          <p:cNvSpPr txBox="1"/>
          <p:nvPr/>
        </p:nvSpPr>
        <p:spPr>
          <a:xfrm>
            <a:off x="4665374" y="5957915"/>
            <a:ext cx="6602960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If the minimum gap will be smaller as designed (12 mm). </a:t>
            </a:r>
          </a:p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Damage of jaws. The material choice is work in progress   </a:t>
            </a:r>
          </a:p>
        </p:txBody>
      </p:sp>
      <p:pic>
        <p:nvPicPr>
          <p:cNvPr id="9" name="Graphic 8" descr="Flag with solid fill">
            <a:extLst>
              <a:ext uri="{FF2B5EF4-FFF2-40B4-BE49-F238E27FC236}">
                <a16:creationId xmlns:a16="http://schemas.microsoft.com/office/drawing/2014/main" id="{FF906668-1AC3-81B0-F20D-B4ACEEFDA9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52152" y="6005682"/>
            <a:ext cx="590164" cy="590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93BD79-9F66-7554-4F80-AC8A2C169C9C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423683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91EB7DD-1F2F-8B43-A660-91F4F5C38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5" t="1167" r="2402" b="2044"/>
          <a:stretch/>
        </p:blipFill>
        <p:spPr>
          <a:xfrm>
            <a:off x="5495777" y="1398149"/>
            <a:ext cx="6574303" cy="480094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A5BB5-D57F-E24E-B291-A35AAC6614CF}"/>
              </a:ext>
            </a:extLst>
          </p:cNvPr>
          <p:cNvCxnSpPr>
            <a:cxnSpLocks/>
          </p:cNvCxnSpPr>
          <p:nvPr/>
        </p:nvCxnSpPr>
        <p:spPr>
          <a:xfrm flipV="1">
            <a:off x="7685596" y="2203425"/>
            <a:ext cx="601884" cy="308823"/>
          </a:xfrm>
          <a:prstGeom prst="straightConnector1">
            <a:avLst/>
          </a:prstGeom>
          <a:ln w="34925">
            <a:solidFill>
              <a:schemeClr val="bg1"/>
            </a:solidFill>
            <a:headEnd type="none" w="sm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13B2FF-818F-CC4E-962E-DD2F33449BD1}"/>
                  </a:ext>
                </a:extLst>
              </p:cNvPr>
              <p:cNvSpPr txBox="1"/>
              <p:nvPr/>
            </p:nvSpPr>
            <p:spPr>
              <a:xfrm>
                <a:off x="8000230" y="1884085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913B2FF-818F-CC4E-962E-DD2F33449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30" y="1884085"/>
                <a:ext cx="49513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0CECE0-5DF8-FC43-9DFB-0CDB35529AB7}"/>
                  </a:ext>
                </a:extLst>
              </p:cNvPr>
              <p:cNvSpPr txBox="1"/>
              <p:nvPr/>
            </p:nvSpPr>
            <p:spPr>
              <a:xfrm>
                <a:off x="522438" y="1182336"/>
                <a:ext cx="4620047" cy="5352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electron beam pipe was extended all the way to the center of the detector chamber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An opening on the side of the electron beam pipe is large enough for the forward moving collision particles 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||,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has been reduced to the impedance of the horizontal oval slot.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Final photon absorber is outside of the central detector pipe.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Beam–Induced heating for the US side of the IR chamber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rgbClr val="011893"/>
                            </a:solidFill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𝑙𝑜𝑠𝑠</m:t>
                        </m:r>
                      </m:sub>
                    </m:sSub>
                    <m:r>
                      <a:rPr lang="en-US" sz="2000" i="1">
                        <a:solidFill>
                          <a:srgbClr val="011893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11893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90</m:t>
                    </m:r>
                    <m:r>
                      <a:rPr lang="en-US" sz="2000" i="1">
                        <a:solidFill>
                          <a:srgbClr val="011893"/>
                        </a:solidFill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𝑊</m:t>
                    </m:r>
                  </m:oMath>
                </a14:m>
                <a:r>
                  <a:rPr lang="en-US" sz="2000" dirty="0">
                    <a:solidFill>
                      <a:srgbClr val="011893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@ </a:t>
                </a:r>
                <a:r>
                  <a:rPr lang="en-US" sz="2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I</a:t>
                </a:r>
                <a:r>
                  <a:rPr lang="en-US" sz="2000" baseline="-25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ave</a:t>
                </a: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=2.5A within M=1160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=7mm</a:t>
                </a: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 algn="just">
                  <a:buClr>
                    <a:srgbClr val="FF0000"/>
                  </a:buClr>
                  <a:buFont typeface="System Font Regular"/>
                  <a:buChar char="●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Next step is impedance optimization for proton beam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Narrow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=60mm.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0CECE0-5DF8-FC43-9DFB-0CDB35529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38" y="1182336"/>
                <a:ext cx="4620047" cy="5352043"/>
              </a:xfrm>
              <a:prstGeom prst="rect">
                <a:avLst/>
              </a:prstGeom>
              <a:blipFill>
                <a:blip r:embed="rId4"/>
                <a:stretch>
                  <a:fillRect l="-1370" t="-711" r="-1096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7CE45AF-1D93-A749-8149-4FF3A461D3D2}"/>
              </a:ext>
            </a:extLst>
          </p:cNvPr>
          <p:cNvSpPr txBox="1"/>
          <p:nvPr/>
        </p:nvSpPr>
        <p:spPr>
          <a:xfrm>
            <a:off x="6108523" y="2887105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1.4m long Beryllium section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2352E2-B76E-7546-A6D3-5F2EBFE71EE4}"/>
              </a:ext>
            </a:extLst>
          </p:cNvPr>
          <p:cNvCxnSpPr>
            <a:cxnSpLocks/>
          </p:cNvCxnSpPr>
          <p:nvPr/>
        </p:nvCxnSpPr>
        <p:spPr>
          <a:xfrm flipV="1">
            <a:off x="6821793" y="4123537"/>
            <a:ext cx="657881" cy="401527"/>
          </a:xfrm>
          <a:prstGeom prst="straightConnector1">
            <a:avLst/>
          </a:prstGeom>
          <a:ln w="34925">
            <a:solidFill>
              <a:schemeClr val="bg1"/>
            </a:solidFill>
            <a:headEnd type="none" w="sm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A9831A-AF3D-A54B-92A5-AF80D9FD6024}"/>
                  </a:ext>
                </a:extLst>
              </p:cNvPr>
              <p:cNvSpPr txBox="1"/>
              <p:nvPr/>
            </p:nvSpPr>
            <p:spPr>
              <a:xfrm>
                <a:off x="7245286" y="3799827"/>
                <a:ext cx="495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A9831A-AF3D-A54B-92A5-AF80D9FD6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5286" y="3799827"/>
                <a:ext cx="4951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06BA429E-2DC8-7A4C-9EE1-4FFB6F996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109" y="1511612"/>
            <a:ext cx="3282647" cy="13255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19D97C-8EE2-894F-9A94-E64244486B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92" t="3563" b="5346"/>
          <a:stretch/>
        </p:blipFill>
        <p:spPr>
          <a:xfrm>
            <a:off x="8495366" y="4224206"/>
            <a:ext cx="3540450" cy="20091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736DF2-1A45-F64B-A883-14C0BF1F258C}"/>
              </a:ext>
            </a:extLst>
          </p:cNvPr>
          <p:cNvSpPr txBox="1"/>
          <p:nvPr/>
        </p:nvSpPr>
        <p:spPr>
          <a:xfrm>
            <a:off x="5971796" y="1012234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01189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Horizontal Oval Slot (US)</a:t>
            </a:r>
            <a:endParaRPr lang="en-US" sz="2000" b="1" dirty="0">
              <a:solidFill>
                <a:srgbClr val="011893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9167A7-2495-F344-B649-90A83311BE34}"/>
              </a:ext>
            </a:extLst>
          </p:cNvPr>
          <p:cNvSpPr txBox="1"/>
          <p:nvPr/>
        </p:nvSpPr>
        <p:spPr>
          <a:xfrm>
            <a:off x="9259490" y="3764038"/>
            <a:ext cx="252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1189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Tapered Transition (DS)</a:t>
            </a:r>
            <a:r>
              <a:rPr lang="en-US" sz="2000" b="1" dirty="0">
                <a:solidFill>
                  <a:srgbClr val="011893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FE83B1-EE23-624A-ABDB-73F37BF0D3BF}"/>
                  </a:ext>
                </a:extLst>
              </p:cNvPr>
              <p:cNvSpPr txBox="1"/>
              <p:nvPr/>
            </p:nvSpPr>
            <p:spPr>
              <a:xfrm>
                <a:off x="5931923" y="3859162"/>
                <a:ext cx="9814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∅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60mm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6FE83B1-EE23-624A-ABDB-73F37BF0D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923" y="3859162"/>
                <a:ext cx="981402" cy="369332"/>
              </a:xfrm>
              <a:prstGeom prst="rect">
                <a:avLst/>
              </a:prstGeom>
              <a:blipFill>
                <a:blip r:embed="rId8"/>
                <a:stretch>
                  <a:fillRect l="-1282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838175F-2570-8546-9E0F-DB441209E40B}"/>
              </a:ext>
            </a:extLst>
          </p:cNvPr>
          <p:cNvCxnSpPr>
            <a:cxnSpLocks/>
          </p:cNvCxnSpPr>
          <p:nvPr/>
        </p:nvCxnSpPr>
        <p:spPr>
          <a:xfrm flipV="1">
            <a:off x="5996804" y="4342372"/>
            <a:ext cx="274618" cy="509125"/>
          </a:xfrm>
          <a:prstGeom prst="line">
            <a:avLst/>
          </a:prstGeom>
          <a:ln w="19050">
            <a:solidFill>
              <a:schemeClr val="tx1"/>
            </a:solidFill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B04B22-48FC-FA48-9146-20191A757789}"/>
              </a:ext>
            </a:extLst>
          </p:cNvPr>
          <p:cNvCxnSpPr>
            <a:cxnSpLocks/>
          </p:cNvCxnSpPr>
          <p:nvPr/>
        </p:nvCxnSpPr>
        <p:spPr>
          <a:xfrm flipH="1">
            <a:off x="5482102" y="5204776"/>
            <a:ext cx="369209" cy="735972"/>
          </a:xfrm>
          <a:prstGeom prst="line">
            <a:avLst/>
          </a:prstGeom>
          <a:ln w="19050">
            <a:solidFill>
              <a:schemeClr val="tx1"/>
            </a:solidFill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8DB891-E549-F143-BB99-FDFF4E8D9686}"/>
              </a:ext>
            </a:extLst>
          </p:cNvPr>
          <p:cNvCxnSpPr>
            <a:cxnSpLocks/>
          </p:cNvCxnSpPr>
          <p:nvPr/>
        </p:nvCxnSpPr>
        <p:spPr>
          <a:xfrm flipV="1">
            <a:off x="7614451" y="1478159"/>
            <a:ext cx="0" cy="345248"/>
          </a:xfrm>
          <a:prstGeom prst="line">
            <a:avLst/>
          </a:prstGeom>
          <a:ln w="19050">
            <a:solidFill>
              <a:schemeClr val="tx1"/>
            </a:solidFill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A7C16F-359E-CC4B-A74C-929AD51BC5AA}"/>
              </a:ext>
            </a:extLst>
          </p:cNvPr>
          <p:cNvCxnSpPr>
            <a:cxnSpLocks/>
          </p:cNvCxnSpPr>
          <p:nvPr/>
        </p:nvCxnSpPr>
        <p:spPr>
          <a:xfrm>
            <a:off x="7610737" y="2098470"/>
            <a:ext cx="0" cy="292900"/>
          </a:xfrm>
          <a:prstGeom prst="line">
            <a:avLst/>
          </a:prstGeom>
          <a:ln w="19050">
            <a:solidFill>
              <a:schemeClr val="tx1"/>
            </a:solidFill>
            <a:head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6E69AB1-3566-4E45-B2FE-A83E7716079B}"/>
              </a:ext>
            </a:extLst>
          </p:cNvPr>
          <p:cNvSpPr txBox="1"/>
          <p:nvPr/>
        </p:nvSpPr>
        <p:spPr>
          <a:xfrm>
            <a:off x="7609825" y="209847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40mm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B832DC-F418-BA45-9D9F-A0AEF112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738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IR Chamber Design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B2502106-5445-8443-BEC5-DD8E70AA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7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FC266B-324A-344D-9CC3-5A71955135C2}"/>
              </a:ext>
            </a:extLst>
          </p:cNvPr>
          <p:cNvSpPr txBox="1"/>
          <p:nvPr/>
        </p:nvSpPr>
        <p:spPr>
          <a:xfrm>
            <a:off x="7492854" y="5729479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Hetzel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399407-6D2C-4845-B6C6-9592C248522B}"/>
              </a:ext>
            </a:extLst>
          </p:cNvPr>
          <p:cNvSpPr/>
          <p:nvPr/>
        </p:nvSpPr>
        <p:spPr>
          <a:xfrm>
            <a:off x="6626351" y="309691"/>
            <a:ext cx="55788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indent="-119063"/>
            <a:r>
              <a:rPr lang="en-GB" sz="1400" dirty="0">
                <a:solidFill>
                  <a:srgbClr val="9411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A. Blednykh, E. C. </a:t>
            </a:r>
            <a:r>
              <a:rPr lang="en-GB" sz="1400" dirty="0" err="1">
                <a:solidFill>
                  <a:srgbClr val="9411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Aschenauer</a:t>
            </a:r>
            <a:r>
              <a:rPr lang="en-GB" sz="1400" dirty="0">
                <a:solidFill>
                  <a:srgbClr val="9411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 Blaskiewicz, C. Hetzel, M. Sangroula,  G. Wang, H. Witte, IPAC2021 Proceeding, WEPAB032</a:t>
            </a:r>
            <a:r>
              <a:rPr lang="en-US" sz="14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dirty="0">
                <a:solidFill>
                  <a:srgbClr val="941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H. Witte et al., These PAC2021 Proceedings, WEPAB002 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90E24931-3D4F-2042-9F94-E60BB7104C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3196" y="2585178"/>
            <a:ext cx="2258979" cy="1110126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A9A1B5-D2E9-D146-B39A-F2C64C1D23E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2948"/>
          <a:stretch/>
        </p:blipFill>
        <p:spPr>
          <a:xfrm>
            <a:off x="554698" y="5053912"/>
            <a:ext cx="3508386" cy="621752"/>
          </a:xfrm>
          <a:prstGeom prst="rect">
            <a:avLst/>
          </a:prstGeom>
        </p:spPr>
      </p:pic>
      <p:pic>
        <p:nvPicPr>
          <p:cNvPr id="39" name="Picture 3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2192DB7-D25F-864D-9361-3AAD02B34C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261" t="52409" r="55218"/>
          <a:stretch/>
        </p:blipFill>
        <p:spPr>
          <a:xfrm>
            <a:off x="4041173" y="5139950"/>
            <a:ext cx="1214732" cy="535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B2B886-F78B-1B46-89FB-69EEFE7213B9}"/>
                  </a:ext>
                </a:extLst>
              </p:cNvPr>
              <p:cNvSpPr txBox="1"/>
              <p:nvPr/>
            </p:nvSpPr>
            <p:spPr>
              <a:xfrm>
                <a:off x="11309161" y="4994267"/>
                <a:ext cx="9814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∅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60mm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B2B886-F78B-1B46-89FB-69EEFE721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9161" y="4994267"/>
                <a:ext cx="981402" cy="369332"/>
              </a:xfrm>
              <a:prstGeom prst="rect">
                <a:avLst/>
              </a:prstGeom>
              <a:blipFill>
                <a:blip r:embed="rId11"/>
                <a:stretch>
                  <a:fillRect l="-1282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8B51C45-E367-FF79-5A6C-22B64B0F20D0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109229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74EE-E68E-544A-BC70-CB206B076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653"/>
            <a:ext cx="105156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Flange Joints</a:t>
            </a:r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29D46B7F-F0E9-8A4F-A7AB-AEB1A3C62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886" y="1363132"/>
            <a:ext cx="3490068" cy="42386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5932-8789-D341-AF5D-669EDE3AF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10C136-3972-A241-B116-043393EC5A28}"/>
              </a:ext>
            </a:extLst>
          </p:cNvPr>
          <p:cNvSpPr txBox="1"/>
          <p:nvPr/>
        </p:nvSpPr>
        <p:spPr>
          <a:xfrm>
            <a:off x="6816351" y="4979923"/>
            <a:ext cx="183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Longitudinal wakefield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B26BB1-6AA8-FE4D-A979-D5DB198397A1}"/>
              </a:ext>
            </a:extLst>
          </p:cNvPr>
          <p:cNvSpPr txBox="1"/>
          <p:nvPr/>
        </p:nvSpPr>
        <p:spPr>
          <a:xfrm>
            <a:off x="3153813" y="3085186"/>
            <a:ext cx="162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Total: ~2000</a:t>
            </a:r>
          </a:p>
        </p:txBody>
      </p:sp>
      <p:pic>
        <p:nvPicPr>
          <p:cNvPr id="64" name="Picture 63" descr="A picture containing text, watch, gauge&#10;&#10;Description automatically generated">
            <a:extLst>
              <a:ext uri="{FF2B5EF4-FFF2-40B4-BE49-F238E27FC236}">
                <a16:creationId xmlns:a16="http://schemas.microsoft.com/office/drawing/2014/main" id="{E69E9075-4F02-0E4B-B0B4-3B240D1D8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754" y="5433957"/>
            <a:ext cx="4619251" cy="789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B89B325-7AB7-F74A-86A7-64F738EA20BC}"/>
                  </a:ext>
                </a:extLst>
              </p:cNvPr>
              <p:cNvSpPr txBox="1"/>
              <p:nvPr/>
            </p:nvSpPr>
            <p:spPr>
              <a:xfrm>
                <a:off x="9828800" y="4809556"/>
                <a:ext cx="233621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=1.5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=0.05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=7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=18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 Narrow" panose="020B0604020202020204" pitchFamily="34" charset="0"/>
                            </a:rPr>
                            <m:t>𝑙𝑜𝑠𝑠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=5.3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𝑝𝐶</m:t>
                      </m:r>
                    </m:oMath>
                  </m:oMathPara>
                </a14:m>
                <a:endParaRPr lang="en-US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B89B325-7AB7-F74A-86A7-64F738EA2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800" y="4809556"/>
                <a:ext cx="2336217" cy="1477328"/>
              </a:xfrm>
              <a:prstGeom prst="rect">
                <a:avLst/>
              </a:prstGeom>
              <a:blipFill>
                <a:blip r:embed="rId5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57F2963-DDBA-D648-BF05-B03C23D4C884}"/>
                  </a:ext>
                </a:extLst>
              </p:cNvPr>
              <p:cNvSpPr txBox="1"/>
              <p:nvPr/>
            </p:nvSpPr>
            <p:spPr>
              <a:xfrm>
                <a:off x="3418873" y="5165240"/>
                <a:ext cx="22469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Slot regime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 Narrow" panose="020B0604020202020204" pitchFamily="34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𝜎</m:t>
                    </m:r>
                  </m:oMath>
                </a14:m>
                <a:endParaRPr lang="en-US" sz="20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57F2963-DDBA-D648-BF05-B03C23D4C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873" y="5165240"/>
                <a:ext cx="2246962" cy="400110"/>
              </a:xfrm>
              <a:prstGeom prst="rect">
                <a:avLst/>
              </a:prstGeom>
              <a:blipFill>
                <a:blip r:embed="rId6"/>
                <a:stretch>
                  <a:fillRect l="-2825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61AD23-476E-7242-9E76-0F4C7BC4CDDF}"/>
              </a:ext>
            </a:extLst>
          </p:cNvPr>
          <p:cNvCxnSpPr/>
          <p:nvPr/>
        </p:nvCxnSpPr>
        <p:spPr>
          <a:xfrm>
            <a:off x="4848891" y="2033896"/>
            <a:ext cx="7796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6BB1E3-46CB-EA4D-9501-128B123BC92C}"/>
              </a:ext>
            </a:extLst>
          </p:cNvPr>
          <p:cNvCxnSpPr>
            <a:cxnSpLocks/>
          </p:cNvCxnSpPr>
          <p:nvPr/>
        </p:nvCxnSpPr>
        <p:spPr>
          <a:xfrm flipV="1">
            <a:off x="5628537" y="1798055"/>
            <a:ext cx="0" cy="25052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0DFD68-BE49-B942-B4A5-BF590A75B7EA}"/>
              </a:ext>
            </a:extLst>
          </p:cNvPr>
          <p:cNvCxnSpPr>
            <a:cxnSpLocks/>
          </p:cNvCxnSpPr>
          <p:nvPr/>
        </p:nvCxnSpPr>
        <p:spPr>
          <a:xfrm flipV="1">
            <a:off x="6270264" y="1798055"/>
            <a:ext cx="0" cy="2499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48547C-1E41-E84A-9DC9-6E8425ED72A3}"/>
              </a:ext>
            </a:extLst>
          </p:cNvPr>
          <p:cNvCxnSpPr/>
          <p:nvPr/>
        </p:nvCxnSpPr>
        <p:spPr>
          <a:xfrm>
            <a:off x="6270264" y="2033896"/>
            <a:ext cx="7796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79F4E5-47C5-154F-87DC-E1A2C02B5D5A}"/>
              </a:ext>
            </a:extLst>
          </p:cNvPr>
          <p:cNvCxnSpPr>
            <a:cxnSpLocks/>
          </p:cNvCxnSpPr>
          <p:nvPr/>
        </p:nvCxnSpPr>
        <p:spPr>
          <a:xfrm>
            <a:off x="5615837" y="1801230"/>
            <a:ext cx="65442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6BF5B4A-61A7-1B45-9F1E-110264D8D8CA}"/>
              </a:ext>
            </a:extLst>
          </p:cNvPr>
          <p:cNvCxnSpPr/>
          <p:nvPr/>
        </p:nvCxnSpPr>
        <p:spPr>
          <a:xfrm>
            <a:off x="8668312" y="1847564"/>
            <a:ext cx="7796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C4BE4B9-AA10-F548-BB64-E9ECA330B73E}"/>
              </a:ext>
            </a:extLst>
          </p:cNvPr>
          <p:cNvCxnSpPr/>
          <p:nvPr/>
        </p:nvCxnSpPr>
        <p:spPr>
          <a:xfrm>
            <a:off x="10089685" y="1847564"/>
            <a:ext cx="7796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7E526B6B-7106-174A-A769-7AB3D68A560B}"/>
              </a:ext>
            </a:extLst>
          </p:cNvPr>
          <p:cNvSpPr/>
          <p:nvPr/>
        </p:nvSpPr>
        <p:spPr>
          <a:xfrm rot="10800000">
            <a:off x="9435279" y="1440899"/>
            <a:ext cx="654406" cy="699030"/>
          </a:xfrm>
          <a:prstGeom prst="arc">
            <a:avLst>
              <a:gd name="adj1" fmla="val 10698759"/>
              <a:gd name="adj2" fmla="val 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F83863F-8344-4A4C-A423-C0CA3D1E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299" y="2122423"/>
            <a:ext cx="2222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AE071E4-D9A0-FC4E-83DC-D8391739472D}"/>
                  </a:ext>
                </a:extLst>
              </p:cNvPr>
              <p:cNvSpPr txBox="1"/>
              <p:nvPr/>
            </p:nvSpPr>
            <p:spPr>
              <a:xfrm>
                <a:off x="5388507" y="1300505"/>
                <a:ext cx="12883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𝑔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=1.5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AE071E4-D9A0-FC4E-83DC-D83917394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507" y="1300505"/>
                <a:ext cx="1288366" cy="338554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7C27EA9-0477-5B40-A9B7-4AF7CB0703DC}"/>
                  </a:ext>
                </a:extLst>
              </p:cNvPr>
              <p:cNvSpPr txBox="1"/>
              <p:nvPr/>
            </p:nvSpPr>
            <p:spPr>
              <a:xfrm>
                <a:off x="6410591" y="1729062"/>
                <a:ext cx="13384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∆=0.05 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𝑚𝑚</m:t>
                      </m:r>
                    </m:oMath>
                  </m:oMathPara>
                </a14:m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7C27EA9-0477-5B40-A9B7-4AF7CB070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591" y="1729062"/>
                <a:ext cx="1338443" cy="338554"/>
              </a:xfrm>
              <a:prstGeom prst="rect">
                <a:avLst/>
              </a:prstGeom>
              <a:blipFill>
                <a:blip r:embed="rId9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97B5FF2B-B0C7-BF4C-98C6-AA1680676DA0}"/>
              </a:ext>
            </a:extLst>
          </p:cNvPr>
          <p:cNvSpPr txBox="1"/>
          <p:nvPr/>
        </p:nvSpPr>
        <p:spPr>
          <a:xfrm>
            <a:off x="9339930" y="1332484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1.5mm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DC2709C-EED1-924A-877F-B347E829B473}"/>
              </a:ext>
            </a:extLst>
          </p:cNvPr>
          <p:cNvSpPr txBox="1"/>
          <p:nvPr/>
        </p:nvSpPr>
        <p:spPr>
          <a:xfrm>
            <a:off x="10166558" y="1877228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0.25mm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1C02FD2-CF03-F341-B85D-239361395183}"/>
              </a:ext>
            </a:extLst>
          </p:cNvPr>
          <p:cNvCxnSpPr/>
          <p:nvPr/>
        </p:nvCxnSpPr>
        <p:spPr>
          <a:xfrm>
            <a:off x="5628537" y="1658750"/>
            <a:ext cx="641727" cy="0"/>
          </a:xfrm>
          <a:prstGeom prst="straightConnector1">
            <a:avLst/>
          </a:prstGeom>
          <a:ln>
            <a:headEnd type="stealth" w="med" len="lg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A45D5FD-74A8-CB44-A58C-69C8C03406B5}"/>
              </a:ext>
            </a:extLst>
          </p:cNvPr>
          <p:cNvCxnSpPr>
            <a:cxnSpLocks/>
          </p:cNvCxnSpPr>
          <p:nvPr/>
        </p:nvCxnSpPr>
        <p:spPr>
          <a:xfrm flipV="1">
            <a:off x="6411234" y="1788290"/>
            <a:ext cx="0" cy="499600"/>
          </a:xfrm>
          <a:prstGeom prst="straightConnector1">
            <a:avLst/>
          </a:prstGeom>
          <a:ln>
            <a:headEnd type="stealth" w="med" len="lg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2DFEBF45-9EE0-DE44-82C7-015BD3B0F159}"/>
              </a:ext>
            </a:extLst>
          </p:cNvPr>
          <p:cNvSpPr/>
          <p:nvPr/>
        </p:nvSpPr>
        <p:spPr>
          <a:xfrm>
            <a:off x="6270264" y="2067616"/>
            <a:ext cx="389823" cy="243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6ECD78-6BCE-A940-96FB-CCB31933171D}"/>
              </a:ext>
            </a:extLst>
          </p:cNvPr>
          <p:cNvCxnSpPr/>
          <p:nvPr/>
        </p:nvCxnSpPr>
        <p:spPr>
          <a:xfrm>
            <a:off x="9417087" y="1666238"/>
            <a:ext cx="641727" cy="0"/>
          </a:xfrm>
          <a:prstGeom prst="straightConnector1">
            <a:avLst/>
          </a:prstGeom>
          <a:ln>
            <a:headEnd type="stealth" w="med" len="lg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210A6CC-1F48-C940-99B8-3AACA1E30A21}"/>
              </a:ext>
            </a:extLst>
          </p:cNvPr>
          <p:cNvCxnSpPr>
            <a:cxnSpLocks/>
          </p:cNvCxnSpPr>
          <p:nvPr/>
        </p:nvCxnSpPr>
        <p:spPr>
          <a:xfrm flipV="1">
            <a:off x="10192232" y="1668766"/>
            <a:ext cx="0" cy="499600"/>
          </a:xfrm>
          <a:prstGeom prst="straightConnector1">
            <a:avLst/>
          </a:prstGeom>
          <a:ln>
            <a:headEnd type="stealth" w="med" len="lg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0099CEA6-1C4D-5341-8A35-BBE8324BDAD4}"/>
              </a:ext>
            </a:extLst>
          </p:cNvPr>
          <p:cNvSpPr/>
          <p:nvPr/>
        </p:nvSpPr>
        <p:spPr>
          <a:xfrm>
            <a:off x="10159804" y="1558150"/>
            <a:ext cx="389823" cy="243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849DF9-91B0-664B-B8AB-83BA1BB15125}"/>
                  </a:ext>
                </a:extLst>
              </p:cNvPr>
              <p:cNvSpPr txBox="1"/>
              <p:nvPr/>
            </p:nvSpPr>
            <p:spPr>
              <a:xfrm>
                <a:off x="5793892" y="4252745"/>
                <a:ext cx="228735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=5.9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849DF9-91B0-664B-B8AB-83BA1BB1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92" y="4252745"/>
                <a:ext cx="2287357" cy="215444"/>
              </a:xfrm>
              <a:prstGeom prst="rect">
                <a:avLst/>
              </a:prstGeom>
              <a:blipFill>
                <a:blip r:embed="rId10"/>
                <a:stretch>
                  <a:fillRect l="-2762" t="-29412" r="-3867" b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E31F2CC-D603-B741-8867-6ACA64F17D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2140" y="2100725"/>
            <a:ext cx="2222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6649289-02E2-C948-BE8E-712B48AC437D}"/>
                  </a:ext>
                </a:extLst>
              </p:cNvPr>
              <p:cNvSpPr txBox="1"/>
              <p:nvPr/>
            </p:nvSpPr>
            <p:spPr>
              <a:xfrm>
                <a:off x="9617005" y="4220686"/>
                <a:ext cx="225048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=12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𝑝𝐶</m:t>
                    </m:r>
                  </m:oMath>
                </a14:m>
                <a:r>
                  <a:rPr lang="en-US" sz="1400" dirty="0"/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=7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6649289-02E2-C948-BE8E-712B48AC4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005" y="4220686"/>
                <a:ext cx="2250488" cy="215444"/>
              </a:xfrm>
              <a:prstGeom prst="rect">
                <a:avLst/>
              </a:prstGeom>
              <a:blipFill>
                <a:blip r:embed="rId12"/>
                <a:stretch>
                  <a:fillRect l="-2809" t="-27778" r="-393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16B235-0FD6-DB4F-9A09-85DF2D879412}"/>
                  </a:ext>
                </a:extLst>
              </p:cNvPr>
              <p:cNvSpPr txBox="1"/>
              <p:nvPr/>
            </p:nvSpPr>
            <p:spPr>
              <a:xfrm>
                <a:off x="5793892" y="2413360"/>
                <a:ext cx="102245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16B235-0FD6-DB4F-9A09-85DF2D879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92" y="2413360"/>
                <a:ext cx="1022459" cy="215444"/>
              </a:xfrm>
              <a:prstGeom prst="rect">
                <a:avLst/>
              </a:prstGeom>
              <a:blipFill>
                <a:blip r:embed="rId13"/>
                <a:stretch>
                  <a:fillRect l="-2469" t="-11765" r="-2469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7D657FB-C1FF-2A46-B98A-47B7605B8F5B}"/>
                  </a:ext>
                </a:extLst>
              </p:cNvPr>
              <p:cNvSpPr txBox="1"/>
              <p:nvPr/>
            </p:nvSpPr>
            <p:spPr>
              <a:xfrm>
                <a:off x="9578455" y="2376588"/>
                <a:ext cx="102245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7D657FB-C1FF-2A46-B98A-47B7605B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455" y="2376588"/>
                <a:ext cx="1022459" cy="215444"/>
              </a:xfrm>
              <a:prstGeom prst="rect">
                <a:avLst/>
              </a:prstGeom>
              <a:blipFill>
                <a:blip r:embed="rId14"/>
                <a:stretch>
                  <a:fillRect l="-2469" t="-11111" r="-246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842D655-A1EC-0A43-8546-060B52E6B94C}"/>
              </a:ext>
            </a:extLst>
          </p:cNvPr>
          <p:cNvSpPr txBox="1"/>
          <p:nvPr/>
        </p:nvSpPr>
        <p:spPr>
          <a:xfrm>
            <a:off x="10567811" y="2620573"/>
            <a:ext cx="1651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System Font Regular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Factor of 10!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BFCEE-8C4A-E632-849A-12262A92C029}"/>
              </a:ext>
            </a:extLst>
          </p:cNvPr>
          <p:cNvSpPr txBox="1"/>
          <p:nvPr/>
        </p:nvSpPr>
        <p:spPr>
          <a:xfrm>
            <a:off x="5427756" y="847099"/>
            <a:ext cx="115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Option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C7422-0764-AE3D-2CCD-A92F99B94BC2}"/>
              </a:ext>
            </a:extLst>
          </p:cNvPr>
          <p:cNvSpPr txBox="1"/>
          <p:nvPr/>
        </p:nvSpPr>
        <p:spPr>
          <a:xfrm>
            <a:off x="9126004" y="849591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Option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BA3BB-2919-8F1E-BE95-9528BB83DCED}"/>
              </a:ext>
            </a:extLst>
          </p:cNvPr>
          <p:cNvSpPr txBox="1"/>
          <p:nvPr/>
        </p:nvSpPr>
        <p:spPr>
          <a:xfrm>
            <a:off x="1062558" y="5841632"/>
            <a:ext cx="3476593" cy="400110"/>
          </a:xfrm>
          <a:prstGeom prst="rect">
            <a:avLst/>
          </a:prstGeom>
          <a:solidFill>
            <a:srgbClr val="00E16C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bg1"/>
              </a:buClr>
              <a:buFont typeface="System Font Regular"/>
              <a:buChar char="•"/>
            </a:pPr>
            <a:r>
              <a:rPr lang="en-US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Option A is a reasonable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3E124-19D0-0527-3B9F-73430E0528A9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34489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2541-C0A0-D82A-00A8-91C5557E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156"/>
            <a:ext cx="11049000" cy="1325563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ESR BPM Button (Normal Conducting)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6F415-830F-0020-AC5B-9BF26554F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9</a:t>
            </a:fld>
            <a:endParaRPr lang="en-US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862B0-EDDD-6DA7-7385-06C1B16CBDA1}"/>
                  </a:ext>
                </a:extLst>
              </p:cNvPr>
              <p:cNvSpPr txBox="1"/>
              <p:nvPr/>
            </p:nvSpPr>
            <p:spPr>
              <a:xfrm>
                <a:off x="120622" y="1937522"/>
                <a:ext cx="7958370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CST beam induced heating simulations for a 7mm bunch length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 Narrow" panose="020B0604020202020204" pitchFamily="34" charset="0"/>
                          </a:rPr>
                          <m:t>𝑎𝑣</m:t>
                        </m:r>
                      </m:sub>
                    </m:sSub>
                  </m:oMath>
                </a14:m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=2.5 A within M=1160 bunches. 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Water circulated via cooling channels at the rate of 6 GPM.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Maximum temperature of 73 deg. C was found at the surface of the BPM button.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 loss factor was optimized by a choice of the button shape (Cone-Shaped).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FF0000"/>
                  </a:buClr>
                  <a:buFont typeface="System Font Regular"/>
                  <a:buChar char="•"/>
                </a:pPr>
                <a:r>
                  <a:rPr lang="en-US" sz="2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BPM Button diameter is 7 mm, gap is 250 um, elliptical chamber 80 mm x 36 mm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3862B0-EDDD-6DA7-7385-06C1B16CB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22" y="1937522"/>
                <a:ext cx="7958370" cy="2246769"/>
              </a:xfrm>
              <a:prstGeom prst="rect">
                <a:avLst/>
              </a:prstGeom>
              <a:blipFill>
                <a:blip r:embed="rId2"/>
                <a:stretch>
                  <a:fillRect l="-797" t="-1685" r="-478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971513C8-6C76-97A4-8F17-9107B85DE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40221" y="1796133"/>
            <a:ext cx="2967929" cy="2201279"/>
          </a:xfrm>
          <a:prstGeom prst="rect">
            <a:avLst/>
          </a:prstGeom>
          <a:ln>
            <a:solidFill>
              <a:schemeClr val="tx2">
                <a:lumMod val="85000"/>
                <a:lumOff val="15000"/>
              </a:schemeClr>
            </a:solidFill>
          </a:ln>
        </p:spPr>
      </p:pic>
      <p:pic>
        <p:nvPicPr>
          <p:cNvPr id="8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4240EB24-633A-46C4-EC87-36D96BCB0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2" y="4195765"/>
            <a:ext cx="4067925" cy="2485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52A11-2EF7-517A-5AC0-EE4DF3A48EF8}"/>
              </a:ext>
            </a:extLst>
          </p:cNvPr>
          <p:cNvSpPr txBox="1"/>
          <p:nvPr/>
        </p:nvSpPr>
        <p:spPr>
          <a:xfrm>
            <a:off x="7867971" y="1194560"/>
            <a:ext cx="340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ESR BPM Button Assembly 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1F69C18-F11C-B74A-62AE-8C8F66C940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32" t="50204" r="13271" b="16387"/>
          <a:stretch/>
        </p:blipFill>
        <p:spPr>
          <a:xfrm>
            <a:off x="7970088" y="4079191"/>
            <a:ext cx="4143413" cy="2591055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C1F6B77-5B9B-610A-92B4-DFA67F3018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3" r="5318"/>
          <a:stretch/>
        </p:blipFill>
        <p:spPr>
          <a:xfrm>
            <a:off x="1792602" y="1020620"/>
            <a:ext cx="3404851" cy="9259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3F47E2-DFEF-6626-3E38-AE52A8FE654B}"/>
              </a:ext>
            </a:extLst>
          </p:cNvPr>
          <p:cNvSpPr txBox="1"/>
          <p:nvPr/>
        </p:nvSpPr>
        <p:spPr>
          <a:xfrm>
            <a:off x="10065482" y="-13844"/>
            <a:ext cx="223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  <a:latin typeface="Times" pitchFamily="2" charset="0"/>
              </a:rPr>
              <a:t>M. </a:t>
            </a:r>
            <a:r>
              <a:rPr lang="en-US" sz="2800" dirty="0" err="1">
                <a:solidFill>
                  <a:srgbClr val="941100"/>
                </a:solidFill>
                <a:latin typeface="Times" pitchFamily="2" charset="0"/>
              </a:rPr>
              <a:t>Sangroula</a:t>
            </a:r>
            <a:r>
              <a:rPr lang="en-US" sz="2800" dirty="0">
                <a:solidFill>
                  <a:srgbClr val="941100"/>
                </a:solidFill>
                <a:latin typeface="Times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CD641-E609-73A9-C6BF-0DB4EC172D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96" r="2710"/>
          <a:stretch/>
        </p:blipFill>
        <p:spPr>
          <a:xfrm>
            <a:off x="4201614" y="4369571"/>
            <a:ext cx="3666357" cy="2114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A53AB-365A-0EAD-CA1B-36F07E25D085}"/>
              </a:ext>
            </a:extLst>
          </p:cNvPr>
          <p:cNvSpPr txBox="1"/>
          <p:nvPr/>
        </p:nvSpPr>
        <p:spPr>
          <a:xfrm>
            <a:off x="4448433" y="4307032"/>
            <a:ext cx="329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 Part of the long. impedance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B5399C-49FF-098C-0590-F6EF1484DF01}"/>
              </a:ext>
            </a:extLst>
          </p:cNvPr>
          <p:cNvSpPr txBox="1"/>
          <p:nvPr/>
        </p:nvSpPr>
        <p:spPr>
          <a:xfrm>
            <a:off x="4161470" y="6584419"/>
            <a:ext cx="653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A. Blednykh    Accel Phys     EIC Accelerator Design Weekly Meeting,   7 June 2023,   BNL</a:t>
            </a:r>
          </a:p>
        </p:txBody>
      </p:sp>
    </p:spTree>
    <p:extLst>
      <p:ext uri="{BB962C8B-B14F-4D97-AF65-F5344CB8AC3E}">
        <p14:creationId xmlns:p14="http://schemas.microsoft.com/office/powerpoint/2010/main" val="41412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420_Widescreen" id="{9E38B862-608B-A543-ACF9-09AE29A0433D}" vid="{C9BD760F-AF2A-1741-8180-A6B740950F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9" ma:contentTypeDescription="Create a new document." ma:contentTypeScope="" ma:versionID="e9dc761782266947dee2ba379a6136c0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4367215a65fce3b318ea6c34b1e10c78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BD16CF-CCAD-40C9-AEA4-6ECC95C36F8C}">
  <ds:schemaRefs>
    <ds:schemaRef ds:uri="http://purl.org/dc/dcmitype/"/>
    <ds:schemaRef ds:uri="9e4a43c1-b2a9-408a-8cac-448eda25f0f3"/>
    <ds:schemaRef ds:uri="http://purl.org/dc/elements/1.1/"/>
    <ds:schemaRef ds:uri="http://schemas.microsoft.com/office/2006/documentManagement/types"/>
    <ds:schemaRef ds:uri="dd7425a4-fa23-406d-b478-3c2992d2d4b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E880AF-D9A2-4A3B-8C96-EC73067EE5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87D868-2FE5-4E6E-B6DE-0B31813BAE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180425</TotalTime>
  <Words>2211</Words>
  <Application>Microsoft Macintosh PowerPoint</Application>
  <PresentationFormat>Widescreen</PresentationFormat>
  <Paragraphs>371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Narrow</vt:lpstr>
      <vt:lpstr>Calibri</vt:lpstr>
      <vt:lpstr>Cambria Math</vt:lpstr>
      <vt:lpstr>Menlo</vt:lpstr>
      <vt:lpstr>System Font Regular</vt:lpstr>
      <vt:lpstr>Times</vt:lpstr>
      <vt:lpstr>Times New Roman</vt:lpstr>
      <vt:lpstr>Office Theme</vt:lpstr>
      <vt:lpstr>Impedance Modeling And Collective Effects in ESR  </vt:lpstr>
      <vt:lpstr>Overview</vt:lpstr>
      <vt:lpstr>Calculation of the Pseudo-Green Function</vt:lpstr>
      <vt:lpstr>ESR Beam Intensity</vt:lpstr>
      <vt:lpstr>ESR Horizontal In-Vacuum Collimator</vt:lpstr>
      <vt:lpstr>ESR Vertical Collimator (WyD)</vt:lpstr>
      <vt:lpstr>IR Chamber Design</vt:lpstr>
      <vt:lpstr>Flange Joints</vt:lpstr>
      <vt:lpstr>ESR BPM Button (Normal Conducting) </vt:lpstr>
      <vt:lpstr>Bellows Design Adapted for ESR CHM Profile</vt:lpstr>
      <vt:lpstr>Sirius Comb Type Bellows Adapted for ESR</vt:lpstr>
      <vt:lpstr>ESR Asymmetric 591 MHz RF Cavity</vt:lpstr>
      <vt:lpstr>ESR – Impedance Budget</vt:lpstr>
      <vt:lpstr>Microwave Instability Threshold at 5GeV</vt:lpstr>
      <vt:lpstr>Transverse Mode Coupling Instability at 5GeV Lattice </vt:lpstr>
      <vt:lpstr>TMCI Threshold vs. Chromaticity</vt:lpstr>
      <vt:lpstr>Summary</vt:lpstr>
      <vt:lpstr>ESR Individual Component Contribution to the Total Longitudinal Wakefield (σ ̅_s=0.3mm)</vt:lpstr>
      <vt:lpstr>ESR Individual Component Contribution to the Total Vertical Dipole Wakefield (σ ̅_s=2mm)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 A/E CD-1 Design Kick-Off Meeting</dc:title>
  <dc:creator>Blednykh, Alexei</dc:creator>
  <cp:lastModifiedBy>Blednykh, Alexei</cp:lastModifiedBy>
  <cp:revision>831</cp:revision>
  <dcterms:created xsi:type="dcterms:W3CDTF">2020-10-09T18:58:21Z</dcterms:created>
  <dcterms:modified xsi:type="dcterms:W3CDTF">2023-06-07T18:45:20Z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