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7" r:id="rId3"/>
    <p:sldId id="260" r:id="rId4"/>
    <p:sldId id="258" r:id="rId5"/>
    <p:sldId id="259" r:id="rId6"/>
    <p:sldId id="278" r:id="rId7"/>
    <p:sldId id="265" r:id="rId8"/>
    <p:sldId id="279" r:id="rId9"/>
    <p:sldId id="266" r:id="rId10"/>
    <p:sldId id="263" r:id="rId11"/>
    <p:sldId id="271" r:id="rId12"/>
    <p:sldId id="275" r:id="rId13"/>
    <p:sldId id="276" r:id="rId14"/>
    <p:sldId id="272" r:id="rId15"/>
    <p:sldId id="280" r:id="rId16"/>
    <p:sldId id="274" r:id="rId17"/>
    <p:sldId id="264" r:id="rId18"/>
    <p:sldId id="282" r:id="rId19"/>
    <p:sldId id="283" r:id="rId20"/>
    <p:sldId id="281" r:id="rId21"/>
    <p:sldId id="267" r:id="rId22"/>
    <p:sldId id="268" r:id="rId23"/>
    <p:sldId id="269" r:id="rId24"/>
    <p:sldId id="270" r:id="rId25"/>
    <p:sldId id="273" r:id="rId26"/>
    <p:sldId id="277"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3" d="100"/>
          <a:sy n="103" d="100"/>
        </p:scale>
        <p:origin x="91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8C29A1-1719-4AC5-8E7F-F40CBBC37A1A}" type="datetimeFigureOut">
              <a:rPr lang="en-US" smtClean="0"/>
              <a:t>6/1/2023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539464-2E50-46F4-9DFE-5B27F12F5DB1}" type="slidenum">
              <a:rPr lang="en-US" smtClean="0"/>
              <a:t>‹#›</a:t>
            </a:fld>
            <a:endParaRPr lang="en-US"/>
          </a:p>
        </p:txBody>
      </p:sp>
    </p:spTree>
    <p:extLst>
      <p:ext uri="{BB962C8B-B14F-4D97-AF65-F5344CB8AC3E}">
        <p14:creationId xmlns:p14="http://schemas.microsoft.com/office/powerpoint/2010/main" val="38590426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Total photons and power from masks 26-32. 26,27,28 are vertical masks (horizontal slit) and 29, 30, 31 and 32 are horizontal masks (vertical slit)</a:t>
            </a:r>
          </a:p>
        </p:txBody>
      </p:sp>
      <p:sp>
        <p:nvSpPr>
          <p:cNvPr id="4" name="Slide Number Placeholder 3"/>
          <p:cNvSpPr>
            <a:spLocks noGrp="1"/>
          </p:cNvSpPr>
          <p:nvPr>
            <p:ph type="sldNum" sz="quarter" idx="5"/>
          </p:nvPr>
        </p:nvSpPr>
        <p:spPr/>
        <p:txBody>
          <a:bodyPr/>
          <a:lstStyle/>
          <a:p>
            <a:fld id="{93539464-2E50-46F4-9DFE-5B27F12F5DB1}" type="slidenum">
              <a:rPr lang="en-US" smtClean="0"/>
              <a:t>10</a:t>
            </a:fld>
            <a:endParaRPr lang="en-US"/>
          </a:p>
        </p:txBody>
      </p:sp>
    </p:spTree>
    <p:extLst>
      <p:ext uri="{BB962C8B-B14F-4D97-AF65-F5344CB8AC3E}">
        <p14:creationId xmlns:p14="http://schemas.microsoft.com/office/powerpoint/2010/main" val="29895390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E656F-9957-058D-58D9-B6EAF59A547D}"/>
              </a:ext>
            </a:extLst>
          </p:cNvPr>
          <p:cNvSpPr>
            <a:spLocks noGrp="1"/>
          </p:cNvSpPr>
          <p:nvPr>
            <p:ph type="ctrTitle"/>
          </p:nvPr>
        </p:nvSpPr>
        <p:spPr>
          <a:xfrm>
            <a:off x="1524000" y="1122363"/>
            <a:ext cx="9144000" cy="2387600"/>
          </a:xfrm>
        </p:spPr>
        <p:txBody>
          <a:bodyPr anchor="b"/>
          <a:lstStyle>
            <a:lvl1pPr algn="ctr">
              <a:defRPr sz="6000" b="1">
                <a:solidFill>
                  <a:srgbClr val="00B0F0"/>
                </a:solidFill>
              </a:defRPr>
            </a:lvl1pPr>
          </a:lstStyle>
          <a:p>
            <a:r>
              <a:rPr lang="en-US" dirty="0"/>
              <a:t>Click to edit Master title style</a:t>
            </a:r>
          </a:p>
        </p:txBody>
      </p:sp>
      <p:sp>
        <p:nvSpPr>
          <p:cNvPr id="3" name="Subtitle 2">
            <a:extLst>
              <a:ext uri="{FF2B5EF4-FFF2-40B4-BE49-F238E27FC236}">
                <a16:creationId xmlns:a16="http://schemas.microsoft.com/office/drawing/2014/main" id="{352F2EF6-D19A-244D-7EE8-A43AF223E7EC}"/>
              </a:ext>
            </a:extLst>
          </p:cNvPr>
          <p:cNvSpPr>
            <a:spLocks noGrp="1"/>
          </p:cNvSpPr>
          <p:nvPr>
            <p:ph type="subTitle" idx="1"/>
          </p:nvPr>
        </p:nvSpPr>
        <p:spPr>
          <a:xfrm>
            <a:off x="1524000" y="3602038"/>
            <a:ext cx="9144000" cy="1655762"/>
          </a:xfrm>
        </p:spPr>
        <p:txBody>
          <a:bodyPr/>
          <a:lstStyle>
            <a:lvl1pPr marL="0" indent="0" algn="ctr">
              <a:buNone/>
              <a:defRPr sz="2400">
                <a:solidFill>
                  <a:srgbClr val="00B05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AAEF088E-978F-8D2E-46E5-81747E7E4839}"/>
              </a:ext>
            </a:extLst>
          </p:cNvPr>
          <p:cNvSpPr>
            <a:spLocks noGrp="1"/>
          </p:cNvSpPr>
          <p:nvPr>
            <p:ph type="dt" sz="half" idx="10"/>
          </p:nvPr>
        </p:nvSpPr>
        <p:spPr/>
        <p:txBody>
          <a:bodyPr/>
          <a:lstStyle/>
          <a:p>
            <a:fld id="{E7C52AEF-6478-406B-9A7C-7098CCB2FEF5}" type="datetimeFigureOut">
              <a:rPr lang="en-US" smtClean="0"/>
              <a:t>6/1/2023</a:t>
            </a:fld>
            <a:endParaRPr lang="en-US"/>
          </a:p>
        </p:txBody>
      </p:sp>
      <p:sp>
        <p:nvSpPr>
          <p:cNvPr id="5" name="Footer Placeholder 4">
            <a:extLst>
              <a:ext uri="{FF2B5EF4-FFF2-40B4-BE49-F238E27FC236}">
                <a16:creationId xmlns:a16="http://schemas.microsoft.com/office/drawing/2014/main" id="{3BCE5588-50F4-370F-BE60-BE5471EA73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12337F-F35E-8D65-0896-527D1E06B017}"/>
              </a:ext>
            </a:extLst>
          </p:cNvPr>
          <p:cNvSpPr>
            <a:spLocks noGrp="1"/>
          </p:cNvSpPr>
          <p:nvPr>
            <p:ph type="sldNum" sz="quarter" idx="12"/>
          </p:nvPr>
        </p:nvSpPr>
        <p:spPr/>
        <p:txBody>
          <a:bodyPr/>
          <a:lstStyle/>
          <a:p>
            <a:fld id="{B09347F9-7E8E-404D-96A1-69E075F88143}" type="slidenum">
              <a:rPr lang="en-US" smtClean="0"/>
              <a:t>‹#›</a:t>
            </a:fld>
            <a:endParaRPr lang="en-US"/>
          </a:p>
        </p:txBody>
      </p:sp>
    </p:spTree>
    <p:extLst>
      <p:ext uri="{BB962C8B-B14F-4D97-AF65-F5344CB8AC3E}">
        <p14:creationId xmlns:p14="http://schemas.microsoft.com/office/powerpoint/2010/main" val="1310330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2DC9B-D735-23D8-CE96-48182B24E86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58A6DC4-F137-01CD-10B9-CECE59F4927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CF1AD1-33C1-4A2C-EC9A-9D9CB5351D4F}"/>
              </a:ext>
            </a:extLst>
          </p:cNvPr>
          <p:cNvSpPr>
            <a:spLocks noGrp="1"/>
          </p:cNvSpPr>
          <p:nvPr>
            <p:ph type="dt" sz="half" idx="10"/>
          </p:nvPr>
        </p:nvSpPr>
        <p:spPr/>
        <p:txBody>
          <a:bodyPr/>
          <a:lstStyle/>
          <a:p>
            <a:fld id="{E7C52AEF-6478-406B-9A7C-7098CCB2FEF5}" type="datetimeFigureOut">
              <a:rPr lang="en-US" smtClean="0"/>
              <a:t>6/1/2023</a:t>
            </a:fld>
            <a:endParaRPr lang="en-US"/>
          </a:p>
        </p:txBody>
      </p:sp>
      <p:sp>
        <p:nvSpPr>
          <p:cNvPr id="5" name="Footer Placeholder 4">
            <a:extLst>
              <a:ext uri="{FF2B5EF4-FFF2-40B4-BE49-F238E27FC236}">
                <a16:creationId xmlns:a16="http://schemas.microsoft.com/office/drawing/2014/main" id="{B51605E0-DDB3-55F6-364D-CCDE4D0265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41195C-6B80-7E2C-1E95-9003408538C3}"/>
              </a:ext>
            </a:extLst>
          </p:cNvPr>
          <p:cNvSpPr>
            <a:spLocks noGrp="1"/>
          </p:cNvSpPr>
          <p:nvPr>
            <p:ph type="sldNum" sz="quarter" idx="12"/>
          </p:nvPr>
        </p:nvSpPr>
        <p:spPr/>
        <p:txBody>
          <a:bodyPr/>
          <a:lstStyle/>
          <a:p>
            <a:fld id="{B09347F9-7E8E-404D-96A1-69E075F88143}" type="slidenum">
              <a:rPr lang="en-US" smtClean="0"/>
              <a:t>‹#›</a:t>
            </a:fld>
            <a:endParaRPr lang="en-US"/>
          </a:p>
        </p:txBody>
      </p:sp>
    </p:spTree>
    <p:extLst>
      <p:ext uri="{BB962C8B-B14F-4D97-AF65-F5344CB8AC3E}">
        <p14:creationId xmlns:p14="http://schemas.microsoft.com/office/powerpoint/2010/main" val="3607650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A6246BF-0B29-00AA-258A-0D440B8394B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D23003A-4456-2D0A-F37F-D0958DFB783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59FF21-18EF-18C8-A43F-02542FBF5BB8}"/>
              </a:ext>
            </a:extLst>
          </p:cNvPr>
          <p:cNvSpPr>
            <a:spLocks noGrp="1"/>
          </p:cNvSpPr>
          <p:nvPr>
            <p:ph type="dt" sz="half" idx="10"/>
          </p:nvPr>
        </p:nvSpPr>
        <p:spPr/>
        <p:txBody>
          <a:bodyPr/>
          <a:lstStyle/>
          <a:p>
            <a:fld id="{E7C52AEF-6478-406B-9A7C-7098CCB2FEF5}" type="datetimeFigureOut">
              <a:rPr lang="en-US" smtClean="0"/>
              <a:t>6/1/2023</a:t>
            </a:fld>
            <a:endParaRPr lang="en-US"/>
          </a:p>
        </p:txBody>
      </p:sp>
      <p:sp>
        <p:nvSpPr>
          <p:cNvPr id="5" name="Footer Placeholder 4">
            <a:extLst>
              <a:ext uri="{FF2B5EF4-FFF2-40B4-BE49-F238E27FC236}">
                <a16:creationId xmlns:a16="http://schemas.microsoft.com/office/drawing/2014/main" id="{D7FCC118-4B89-98A0-781C-00D3BFE3C7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3124F1-C476-AC57-C517-46A6F9412D72}"/>
              </a:ext>
            </a:extLst>
          </p:cNvPr>
          <p:cNvSpPr>
            <a:spLocks noGrp="1"/>
          </p:cNvSpPr>
          <p:nvPr>
            <p:ph type="sldNum" sz="quarter" idx="12"/>
          </p:nvPr>
        </p:nvSpPr>
        <p:spPr/>
        <p:txBody>
          <a:bodyPr/>
          <a:lstStyle/>
          <a:p>
            <a:fld id="{B09347F9-7E8E-404D-96A1-69E075F88143}" type="slidenum">
              <a:rPr lang="en-US" smtClean="0"/>
              <a:t>‹#›</a:t>
            </a:fld>
            <a:endParaRPr lang="en-US"/>
          </a:p>
        </p:txBody>
      </p:sp>
    </p:spTree>
    <p:extLst>
      <p:ext uri="{BB962C8B-B14F-4D97-AF65-F5344CB8AC3E}">
        <p14:creationId xmlns:p14="http://schemas.microsoft.com/office/powerpoint/2010/main" val="3256217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D875B-16BA-6E36-1A68-9DFD608043CC}"/>
              </a:ext>
            </a:extLst>
          </p:cNvPr>
          <p:cNvSpPr>
            <a:spLocks noGrp="1"/>
          </p:cNvSpPr>
          <p:nvPr>
            <p:ph type="title"/>
          </p:nvPr>
        </p:nvSpPr>
        <p:spPr/>
        <p:txBody>
          <a:bodyPr/>
          <a:lstStyle>
            <a:lvl1pPr>
              <a:defRPr>
                <a:solidFill>
                  <a:srgbClr val="0070C0"/>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1F2714D7-DC6D-29A3-C9EE-2C02CE144818}"/>
              </a:ext>
            </a:extLst>
          </p:cNvPr>
          <p:cNvSpPr>
            <a:spLocks noGrp="1"/>
          </p:cNvSpPr>
          <p:nvPr>
            <p:ph idx="1"/>
          </p:nvPr>
        </p:nvSpPr>
        <p:spPr/>
        <p:txBody>
          <a:bodyPr/>
          <a:lstStyle>
            <a:lvl1pPr>
              <a:defRPr>
                <a:solidFill>
                  <a:srgbClr val="00B050"/>
                </a:solidFill>
              </a:defRPr>
            </a:lvl1pPr>
            <a:lvl2pPr>
              <a:defRPr>
                <a:solidFill>
                  <a:srgbClr val="00B0F0"/>
                </a:solidFill>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B5E7B8A-55A2-3E0B-3507-7C6C107DA3CA}"/>
              </a:ext>
            </a:extLst>
          </p:cNvPr>
          <p:cNvSpPr>
            <a:spLocks noGrp="1"/>
          </p:cNvSpPr>
          <p:nvPr>
            <p:ph type="dt" sz="half" idx="10"/>
          </p:nvPr>
        </p:nvSpPr>
        <p:spPr/>
        <p:txBody>
          <a:bodyPr/>
          <a:lstStyle/>
          <a:p>
            <a:fld id="{E7C52AEF-6478-406B-9A7C-7098CCB2FEF5}" type="datetimeFigureOut">
              <a:rPr lang="en-US" smtClean="0"/>
              <a:t>6/1/2023</a:t>
            </a:fld>
            <a:endParaRPr lang="en-US"/>
          </a:p>
        </p:txBody>
      </p:sp>
      <p:sp>
        <p:nvSpPr>
          <p:cNvPr id="5" name="Footer Placeholder 4">
            <a:extLst>
              <a:ext uri="{FF2B5EF4-FFF2-40B4-BE49-F238E27FC236}">
                <a16:creationId xmlns:a16="http://schemas.microsoft.com/office/drawing/2014/main" id="{946419D7-F45B-34A8-2BAD-17E4FB7C8C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811764-94E0-FF33-6921-4740D7A78FBE}"/>
              </a:ext>
            </a:extLst>
          </p:cNvPr>
          <p:cNvSpPr>
            <a:spLocks noGrp="1"/>
          </p:cNvSpPr>
          <p:nvPr>
            <p:ph type="sldNum" sz="quarter" idx="12"/>
          </p:nvPr>
        </p:nvSpPr>
        <p:spPr/>
        <p:txBody>
          <a:bodyPr/>
          <a:lstStyle/>
          <a:p>
            <a:fld id="{B09347F9-7E8E-404D-96A1-69E075F88143}" type="slidenum">
              <a:rPr lang="en-US" smtClean="0"/>
              <a:t>‹#›</a:t>
            </a:fld>
            <a:endParaRPr lang="en-US"/>
          </a:p>
        </p:txBody>
      </p:sp>
    </p:spTree>
    <p:extLst>
      <p:ext uri="{BB962C8B-B14F-4D97-AF65-F5344CB8AC3E}">
        <p14:creationId xmlns:p14="http://schemas.microsoft.com/office/powerpoint/2010/main" val="4053754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F94AFE-BB42-7B69-B52E-7E4FFE4B9D9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7219C3E-4161-B3D7-C539-42BC496DB83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D1E9ADB-E3C6-8B71-AB13-E420B549825B}"/>
              </a:ext>
            </a:extLst>
          </p:cNvPr>
          <p:cNvSpPr>
            <a:spLocks noGrp="1"/>
          </p:cNvSpPr>
          <p:nvPr>
            <p:ph type="dt" sz="half" idx="10"/>
          </p:nvPr>
        </p:nvSpPr>
        <p:spPr/>
        <p:txBody>
          <a:bodyPr/>
          <a:lstStyle/>
          <a:p>
            <a:fld id="{E7C52AEF-6478-406B-9A7C-7098CCB2FEF5}" type="datetimeFigureOut">
              <a:rPr lang="en-US" smtClean="0"/>
              <a:t>6/1/2023</a:t>
            </a:fld>
            <a:endParaRPr lang="en-US"/>
          </a:p>
        </p:txBody>
      </p:sp>
      <p:sp>
        <p:nvSpPr>
          <p:cNvPr id="5" name="Footer Placeholder 4">
            <a:extLst>
              <a:ext uri="{FF2B5EF4-FFF2-40B4-BE49-F238E27FC236}">
                <a16:creationId xmlns:a16="http://schemas.microsoft.com/office/drawing/2014/main" id="{4F75B4E4-05C6-8622-5B60-CC7B418C29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7731D6-45EE-FB06-6DAD-52587B3DF427}"/>
              </a:ext>
            </a:extLst>
          </p:cNvPr>
          <p:cNvSpPr>
            <a:spLocks noGrp="1"/>
          </p:cNvSpPr>
          <p:nvPr>
            <p:ph type="sldNum" sz="quarter" idx="12"/>
          </p:nvPr>
        </p:nvSpPr>
        <p:spPr/>
        <p:txBody>
          <a:bodyPr/>
          <a:lstStyle/>
          <a:p>
            <a:fld id="{B09347F9-7E8E-404D-96A1-69E075F88143}" type="slidenum">
              <a:rPr lang="en-US" smtClean="0"/>
              <a:t>‹#›</a:t>
            </a:fld>
            <a:endParaRPr lang="en-US"/>
          </a:p>
        </p:txBody>
      </p:sp>
    </p:spTree>
    <p:extLst>
      <p:ext uri="{BB962C8B-B14F-4D97-AF65-F5344CB8AC3E}">
        <p14:creationId xmlns:p14="http://schemas.microsoft.com/office/powerpoint/2010/main" val="2877829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95F33-971C-F1AF-FBC0-E7E9662536C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72F439C-5BED-375F-49DD-A078A109F92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2EAACB3-34ED-9E3E-FE4E-2C8B1CC2953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8181D1D-6E34-AC11-9061-F493AB944B2D}"/>
              </a:ext>
            </a:extLst>
          </p:cNvPr>
          <p:cNvSpPr>
            <a:spLocks noGrp="1"/>
          </p:cNvSpPr>
          <p:nvPr>
            <p:ph type="dt" sz="half" idx="10"/>
          </p:nvPr>
        </p:nvSpPr>
        <p:spPr/>
        <p:txBody>
          <a:bodyPr/>
          <a:lstStyle/>
          <a:p>
            <a:fld id="{E7C52AEF-6478-406B-9A7C-7098CCB2FEF5}" type="datetimeFigureOut">
              <a:rPr lang="en-US" smtClean="0"/>
              <a:t>6/1/2023</a:t>
            </a:fld>
            <a:endParaRPr lang="en-US"/>
          </a:p>
        </p:txBody>
      </p:sp>
      <p:sp>
        <p:nvSpPr>
          <p:cNvPr id="6" name="Footer Placeholder 5">
            <a:extLst>
              <a:ext uri="{FF2B5EF4-FFF2-40B4-BE49-F238E27FC236}">
                <a16:creationId xmlns:a16="http://schemas.microsoft.com/office/drawing/2014/main" id="{E7150525-9CF6-1566-CED3-F1BADF839C9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7BE57A-F414-95B1-AAF4-4AE2C7D63B8E}"/>
              </a:ext>
            </a:extLst>
          </p:cNvPr>
          <p:cNvSpPr>
            <a:spLocks noGrp="1"/>
          </p:cNvSpPr>
          <p:nvPr>
            <p:ph type="sldNum" sz="quarter" idx="12"/>
          </p:nvPr>
        </p:nvSpPr>
        <p:spPr/>
        <p:txBody>
          <a:bodyPr/>
          <a:lstStyle/>
          <a:p>
            <a:fld id="{B09347F9-7E8E-404D-96A1-69E075F88143}" type="slidenum">
              <a:rPr lang="en-US" smtClean="0"/>
              <a:t>‹#›</a:t>
            </a:fld>
            <a:endParaRPr lang="en-US"/>
          </a:p>
        </p:txBody>
      </p:sp>
    </p:spTree>
    <p:extLst>
      <p:ext uri="{BB962C8B-B14F-4D97-AF65-F5344CB8AC3E}">
        <p14:creationId xmlns:p14="http://schemas.microsoft.com/office/powerpoint/2010/main" val="974011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733A47-FBCC-486D-AEE9-235A806FCF6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B02EB7E-36F6-BDE1-E1B2-FBD10AF39A6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487B914-6057-D5F1-7A6C-EDBC2C96376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F99BEB2-C5BE-26BC-D8AB-D197C9C504B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F9F1C40-75BA-A21A-A643-8A006927B16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B25AD01-FA49-C142-4195-E676AD8F7970}"/>
              </a:ext>
            </a:extLst>
          </p:cNvPr>
          <p:cNvSpPr>
            <a:spLocks noGrp="1"/>
          </p:cNvSpPr>
          <p:nvPr>
            <p:ph type="dt" sz="half" idx="10"/>
          </p:nvPr>
        </p:nvSpPr>
        <p:spPr/>
        <p:txBody>
          <a:bodyPr/>
          <a:lstStyle/>
          <a:p>
            <a:fld id="{E7C52AEF-6478-406B-9A7C-7098CCB2FEF5}" type="datetimeFigureOut">
              <a:rPr lang="en-US" smtClean="0"/>
              <a:t>6/1/2023</a:t>
            </a:fld>
            <a:endParaRPr lang="en-US"/>
          </a:p>
        </p:txBody>
      </p:sp>
      <p:sp>
        <p:nvSpPr>
          <p:cNvPr id="8" name="Footer Placeholder 7">
            <a:extLst>
              <a:ext uri="{FF2B5EF4-FFF2-40B4-BE49-F238E27FC236}">
                <a16:creationId xmlns:a16="http://schemas.microsoft.com/office/drawing/2014/main" id="{018D9456-6BAA-0C63-0006-B0D4AA569F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3C623F-8EEE-4729-CA1F-2EABF2FB493E}"/>
              </a:ext>
            </a:extLst>
          </p:cNvPr>
          <p:cNvSpPr>
            <a:spLocks noGrp="1"/>
          </p:cNvSpPr>
          <p:nvPr>
            <p:ph type="sldNum" sz="quarter" idx="12"/>
          </p:nvPr>
        </p:nvSpPr>
        <p:spPr/>
        <p:txBody>
          <a:bodyPr/>
          <a:lstStyle/>
          <a:p>
            <a:fld id="{B09347F9-7E8E-404D-96A1-69E075F88143}" type="slidenum">
              <a:rPr lang="en-US" smtClean="0"/>
              <a:t>‹#›</a:t>
            </a:fld>
            <a:endParaRPr lang="en-US"/>
          </a:p>
        </p:txBody>
      </p:sp>
    </p:spTree>
    <p:extLst>
      <p:ext uri="{BB962C8B-B14F-4D97-AF65-F5344CB8AC3E}">
        <p14:creationId xmlns:p14="http://schemas.microsoft.com/office/powerpoint/2010/main" val="3552361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2BDEF-5DC4-2CC4-2D7A-139A722EE37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DA94135-1703-89F9-22F3-1B0C56D5EAD1}"/>
              </a:ext>
            </a:extLst>
          </p:cNvPr>
          <p:cNvSpPr>
            <a:spLocks noGrp="1"/>
          </p:cNvSpPr>
          <p:nvPr>
            <p:ph type="dt" sz="half" idx="10"/>
          </p:nvPr>
        </p:nvSpPr>
        <p:spPr/>
        <p:txBody>
          <a:bodyPr/>
          <a:lstStyle/>
          <a:p>
            <a:fld id="{E7C52AEF-6478-406B-9A7C-7098CCB2FEF5}" type="datetimeFigureOut">
              <a:rPr lang="en-US" smtClean="0"/>
              <a:t>6/1/2023</a:t>
            </a:fld>
            <a:endParaRPr lang="en-US"/>
          </a:p>
        </p:txBody>
      </p:sp>
      <p:sp>
        <p:nvSpPr>
          <p:cNvPr id="4" name="Footer Placeholder 3">
            <a:extLst>
              <a:ext uri="{FF2B5EF4-FFF2-40B4-BE49-F238E27FC236}">
                <a16:creationId xmlns:a16="http://schemas.microsoft.com/office/drawing/2014/main" id="{81F1B411-4F8C-A3C9-F085-930487088E2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BCF7B38-64A1-5950-8D9D-A65AC0AA26B0}"/>
              </a:ext>
            </a:extLst>
          </p:cNvPr>
          <p:cNvSpPr>
            <a:spLocks noGrp="1"/>
          </p:cNvSpPr>
          <p:nvPr>
            <p:ph type="sldNum" sz="quarter" idx="12"/>
          </p:nvPr>
        </p:nvSpPr>
        <p:spPr/>
        <p:txBody>
          <a:bodyPr/>
          <a:lstStyle/>
          <a:p>
            <a:fld id="{B09347F9-7E8E-404D-96A1-69E075F88143}" type="slidenum">
              <a:rPr lang="en-US" smtClean="0"/>
              <a:t>‹#›</a:t>
            </a:fld>
            <a:endParaRPr lang="en-US"/>
          </a:p>
        </p:txBody>
      </p:sp>
    </p:spTree>
    <p:extLst>
      <p:ext uri="{BB962C8B-B14F-4D97-AF65-F5344CB8AC3E}">
        <p14:creationId xmlns:p14="http://schemas.microsoft.com/office/powerpoint/2010/main" val="1400471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41CB435-DAAD-9357-395E-F6B2FB0377F4}"/>
              </a:ext>
            </a:extLst>
          </p:cNvPr>
          <p:cNvSpPr>
            <a:spLocks noGrp="1"/>
          </p:cNvSpPr>
          <p:nvPr>
            <p:ph type="dt" sz="half" idx="10"/>
          </p:nvPr>
        </p:nvSpPr>
        <p:spPr/>
        <p:txBody>
          <a:bodyPr/>
          <a:lstStyle/>
          <a:p>
            <a:fld id="{E7C52AEF-6478-406B-9A7C-7098CCB2FEF5}" type="datetimeFigureOut">
              <a:rPr lang="en-US" smtClean="0"/>
              <a:t>6/1/2023</a:t>
            </a:fld>
            <a:endParaRPr lang="en-US"/>
          </a:p>
        </p:txBody>
      </p:sp>
      <p:sp>
        <p:nvSpPr>
          <p:cNvPr id="3" name="Footer Placeholder 2">
            <a:extLst>
              <a:ext uri="{FF2B5EF4-FFF2-40B4-BE49-F238E27FC236}">
                <a16:creationId xmlns:a16="http://schemas.microsoft.com/office/drawing/2014/main" id="{71FF46EE-3966-4CBE-4F51-1DA7517FC1F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693F848-617D-1F6E-4237-D5A4D0419318}"/>
              </a:ext>
            </a:extLst>
          </p:cNvPr>
          <p:cNvSpPr>
            <a:spLocks noGrp="1"/>
          </p:cNvSpPr>
          <p:nvPr>
            <p:ph type="sldNum" sz="quarter" idx="12"/>
          </p:nvPr>
        </p:nvSpPr>
        <p:spPr/>
        <p:txBody>
          <a:bodyPr/>
          <a:lstStyle/>
          <a:p>
            <a:fld id="{B09347F9-7E8E-404D-96A1-69E075F88143}" type="slidenum">
              <a:rPr lang="en-US" smtClean="0"/>
              <a:t>‹#›</a:t>
            </a:fld>
            <a:endParaRPr lang="en-US"/>
          </a:p>
        </p:txBody>
      </p:sp>
    </p:spTree>
    <p:extLst>
      <p:ext uri="{BB962C8B-B14F-4D97-AF65-F5344CB8AC3E}">
        <p14:creationId xmlns:p14="http://schemas.microsoft.com/office/powerpoint/2010/main" val="564168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5D373-063F-A946-C23A-4AD9938A5C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B50F510-2F6E-434E-7E76-500C3BA1F08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D4DAC9C-4281-0F3D-B93F-D33508297F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72061E3-0D03-224C-4397-3BC07DCB11FA}"/>
              </a:ext>
            </a:extLst>
          </p:cNvPr>
          <p:cNvSpPr>
            <a:spLocks noGrp="1"/>
          </p:cNvSpPr>
          <p:nvPr>
            <p:ph type="dt" sz="half" idx="10"/>
          </p:nvPr>
        </p:nvSpPr>
        <p:spPr/>
        <p:txBody>
          <a:bodyPr/>
          <a:lstStyle/>
          <a:p>
            <a:fld id="{E7C52AEF-6478-406B-9A7C-7098CCB2FEF5}" type="datetimeFigureOut">
              <a:rPr lang="en-US" smtClean="0"/>
              <a:t>6/1/2023</a:t>
            </a:fld>
            <a:endParaRPr lang="en-US"/>
          </a:p>
        </p:txBody>
      </p:sp>
      <p:sp>
        <p:nvSpPr>
          <p:cNvPr id="6" name="Footer Placeholder 5">
            <a:extLst>
              <a:ext uri="{FF2B5EF4-FFF2-40B4-BE49-F238E27FC236}">
                <a16:creationId xmlns:a16="http://schemas.microsoft.com/office/drawing/2014/main" id="{D5129143-CDF8-2833-8C1A-54454C18E1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E54ECB-0F47-61C4-6A8E-4044271EC6AA}"/>
              </a:ext>
            </a:extLst>
          </p:cNvPr>
          <p:cNvSpPr>
            <a:spLocks noGrp="1"/>
          </p:cNvSpPr>
          <p:nvPr>
            <p:ph type="sldNum" sz="quarter" idx="12"/>
          </p:nvPr>
        </p:nvSpPr>
        <p:spPr/>
        <p:txBody>
          <a:bodyPr/>
          <a:lstStyle/>
          <a:p>
            <a:fld id="{B09347F9-7E8E-404D-96A1-69E075F88143}" type="slidenum">
              <a:rPr lang="en-US" smtClean="0"/>
              <a:t>‹#›</a:t>
            </a:fld>
            <a:endParaRPr lang="en-US"/>
          </a:p>
        </p:txBody>
      </p:sp>
    </p:spTree>
    <p:extLst>
      <p:ext uri="{BB962C8B-B14F-4D97-AF65-F5344CB8AC3E}">
        <p14:creationId xmlns:p14="http://schemas.microsoft.com/office/powerpoint/2010/main" val="1516665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C8FB4-44DA-FFEE-8E68-BE1641C829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D6E5022-9E13-FAEA-C046-18F876AE71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6A407DB-F998-76A0-4CD8-C028C03F5F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292C24-5B3B-5CB9-1E4D-88BB98DE483F}"/>
              </a:ext>
            </a:extLst>
          </p:cNvPr>
          <p:cNvSpPr>
            <a:spLocks noGrp="1"/>
          </p:cNvSpPr>
          <p:nvPr>
            <p:ph type="dt" sz="half" idx="10"/>
          </p:nvPr>
        </p:nvSpPr>
        <p:spPr/>
        <p:txBody>
          <a:bodyPr/>
          <a:lstStyle/>
          <a:p>
            <a:fld id="{E7C52AEF-6478-406B-9A7C-7098CCB2FEF5}" type="datetimeFigureOut">
              <a:rPr lang="en-US" smtClean="0"/>
              <a:t>6/1/2023</a:t>
            </a:fld>
            <a:endParaRPr lang="en-US"/>
          </a:p>
        </p:txBody>
      </p:sp>
      <p:sp>
        <p:nvSpPr>
          <p:cNvPr id="6" name="Footer Placeholder 5">
            <a:extLst>
              <a:ext uri="{FF2B5EF4-FFF2-40B4-BE49-F238E27FC236}">
                <a16:creationId xmlns:a16="http://schemas.microsoft.com/office/drawing/2014/main" id="{D4F0CD1E-C213-DCD2-3912-1ADB61485D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E8AB4C-136F-E41A-355F-95E1297F08CE}"/>
              </a:ext>
            </a:extLst>
          </p:cNvPr>
          <p:cNvSpPr>
            <a:spLocks noGrp="1"/>
          </p:cNvSpPr>
          <p:nvPr>
            <p:ph type="sldNum" sz="quarter" idx="12"/>
          </p:nvPr>
        </p:nvSpPr>
        <p:spPr/>
        <p:txBody>
          <a:bodyPr/>
          <a:lstStyle/>
          <a:p>
            <a:fld id="{B09347F9-7E8E-404D-96A1-69E075F88143}" type="slidenum">
              <a:rPr lang="en-US" smtClean="0"/>
              <a:t>‹#›</a:t>
            </a:fld>
            <a:endParaRPr lang="en-US"/>
          </a:p>
        </p:txBody>
      </p:sp>
    </p:spTree>
    <p:extLst>
      <p:ext uri="{BB962C8B-B14F-4D97-AF65-F5344CB8AC3E}">
        <p14:creationId xmlns:p14="http://schemas.microsoft.com/office/powerpoint/2010/main" val="2334496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9BF0F06-9B30-EB7B-A0E4-EE2AB945EE2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4B226B-50E3-D590-DAC3-1EBD1DA87D6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6497A5-E1A8-63D6-5E24-5F7CF116FCD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C52AEF-6478-406B-9A7C-7098CCB2FEF5}" type="datetimeFigureOut">
              <a:rPr lang="en-US" smtClean="0"/>
              <a:t>6/1/2023</a:t>
            </a:fld>
            <a:endParaRPr lang="en-US"/>
          </a:p>
        </p:txBody>
      </p:sp>
      <p:sp>
        <p:nvSpPr>
          <p:cNvPr id="5" name="Footer Placeholder 4">
            <a:extLst>
              <a:ext uri="{FF2B5EF4-FFF2-40B4-BE49-F238E27FC236}">
                <a16:creationId xmlns:a16="http://schemas.microsoft.com/office/drawing/2014/main" id="{2E7EFB45-034A-13DD-2FAE-B317310CAC1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3DFD999-4DB9-C8F7-3A3A-AED8AE301C4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9347F9-7E8E-404D-96A1-69E075F88143}" type="slidenum">
              <a:rPr lang="en-US" smtClean="0"/>
              <a:t>‹#›</a:t>
            </a:fld>
            <a:endParaRPr lang="en-US"/>
          </a:p>
        </p:txBody>
      </p:sp>
    </p:spTree>
    <p:extLst>
      <p:ext uri="{BB962C8B-B14F-4D97-AF65-F5344CB8AC3E}">
        <p14:creationId xmlns:p14="http://schemas.microsoft.com/office/powerpoint/2010/main" val="34878278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Layout" Target="../slideLayouts/slideLayout2.xml"/><Relationship Id="rId4" Type="http://schemas.openxmlformats.org/officeDocument/2006/relationships/image" Target="../media/image6.gi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32426D-FE01-C800-EE91-73AF1A058BEF}"/>
              </a:ext>
            </a:extLst>
          </p:cNvPr>
          <p:cNvSpPr>
            <a:spLocks noGrp="1"/>
          </p:cNvSpPr>
          <p:nvPr>
            <p:ph type="ctrTitle"/>
          </p:nvPr>
        </p:nvSpPr>
        <p:spPr/>
        <p:txBody>
          <a:bodyPr>
            <a:normAutofit fontScale="90000"/>
          </a:bodyPr>
          <a:lstStyle/>
          <a:p>
            <a:r>
              <a:rPr lang="en-US" dirty="0"/>
              <a:t>SR control in the Polarimeter Region</a:t>
            </a:r>
            <a:br>
              <a:rPr lang="en-US" dirty="0"/>
            </a:br>
            <a:r>
              <a:rPr lang="en-US" dirty="0"/>
              <a:t>Update</a:t>
            </a:r>
          </a:p>
        </p:txBody>
      </p:sp>
      <p:sp>
        <p:nvSpPr>
          <p:cNvPr id="3" name="Subtitle 2">
            <a:extLst>
              <a:ext uri="{FF2B5EF4-FFF2-40B4-BE49-F238E27FC236}">
                <a16:creationId xmlns:a16="http://schemas.microsoft.com/office/drawing/2014/main" id="{B7ACEA1B-438C-84AF-5D2E-67B7A8377F6A}"/>
              </a:ext>
            </a:extLst>
          </p:cNvPr>
          <p:cNvSpPr>
            <a:spLocks noGrp="1"/>
          </p:cNvSpPr>
          <p:nvPr>
            <p:ph type="subTitle" idx="1"/>
          </p:nvPr>
        </p:nvSpPr>
        <p:spPr/>
        <p:txBody>
          <a:bodyPr/>
          <a:lstStyle/>
          <a:p>
            <a:r>
              <a:rPr lang="en-US" dirty="0"/>
              <a:t>Polarimeter Meeting</a:t>
            </a:r>
          </a:p>
          <a:p>
            <a:r>
              <a:rPr lang="en-US" dirty="0"/>
              <a:t>M. Sullivan</a:t>
            </a:r>
          </a:p>
          <a:p>
            <a:r>
              <a:rPr lang="en-US"/>
              <a:t>June 7, </a:t>
            </a:r>
            <a:r>
              <a:rPr lang="en-US" dirty="0"/>
              <a:t>2023</a:t>
            </a:r>
          </a:p>
          <a:p>
            <a:endParaRPr lang="en-US" dirty="0"/>
          </a:p>
        </p:txBody>
      </p:sp>
    </p:spTree>
    <p:extLst>
      <p:ext uri="{BB962C8B-B14F-4D97-AF65-F5344CB8AC3E}">
        <p14:creationId xmlns:p14="http://schemas.microsoft.com/office/powerpoint/2010/main" val="26154033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B546D-978A-8237-13AC-B0A8FA3AF3E3}"/>
              </a:ext>
            </a:extLst>
          </p:cNvPr>
          <p:cNvSpPr>
            <a:spLocks noGrp="1"/>
          </p:cNvSpPr>
          <p:nvPr>
            <p:ph type="title"/>
          </p:nvPr>
        </p:nvSpPr>
        <p:spPr>
          <a:xfrm>
            <a:off x="838200" y="365125"/>
            <a:ext cx="10515600" cy="839421"/>
          </a:xfrm>
        </p:spPr>
        <p:txBody>
          <a:bodyPr/>
          <a:lstStyle/>
          <a:p>
            <a:r>
              <a:rPr lang="en-US" dirty="0"/>
              <a:t>Discussion and next runs</a:t>
            </a:r>
          </a:p>
        </p:txBody>
      </p:sp>
      <p:sp>
        <p:nvSpPr>
          <p:cNvPr id="3" name="Content Placeholder 2">
            <a:extLst>
              <a:ext uri="{FF2B5EF4-FFF2-40B4-BE49-F238E27FC236}">
                <a16:creationId xmlns:a16="http://schemas.microsoft.com/office/drawing/2014/main" id="{4D2BF0C0-A7F3-E188-AFD6-F3A48B06953A}"/>
              </a:ext>
            </a:extLst>
          </p:cNvPr>
          <p:cNvSpPr>
            <a:spLocks noGrp="1"/>
          </p:cNvSpPr>
          <p:nvPr>
            <p:ph idx="1"/>
          </p:nvPr>
        </p:nvSpPr>
        <p:spPr>
          <a:xfrm>
            <a:off x="838200" y="1204546"/>
            <a:ext cx="10915650" cy="4972417"/>
          </a:xfrm>
        </p:spPr>
        <p:txBody>
          <a:bodyPr>
            <a:normAutofit/>
          </a:bodyPr>
          <a:lstStyle/>
          <a:p>
            <a:r>
              <a:rPr lang="en-US" dirty="0"/>
              <a:t>I noticed that the photon energy spectrum is cut off in the Pb and W plots (in the backup slides)</a:t>
            </a:r>
          </a:p>
          <a:p>
            <a:pPr lvl="1"/>
            <a:r>
              <a:rPr lang="en-US" dirty="0"/>
              <a:t>I didn’t generate photons out to a high enough energy (my default is 150 keV)</a:t>
            </a:r>
          </a:p>
          <a:p>
            <a:pPr lvl="1"/>
            <a:r>
              <a:rPr lang="en-US" dirty="0"/>
              <a:t>Even though there are very few photons above 150 keV – most of them get through</a:t>
            </a:r>
          </a:p>
          <a:p>
            <a:pPr lvl="1"/>
            <a:r>
              <a:rPr lang="en-US" dirty="0"/>
              <a:t>The default is easy to change</a:t>
            </a:r>
          </a:p>
          <a:p>
            <a:r>
              <a:rPr lang="en-US" dirty="0"/>
              <a:t>So I ran with an energy range of 1-300 keV</a:t>
            </a:r>
          </a:p>
          <a:p>
            <a:r>
              <a:rPr lang="en-US" dirty="0"/>
              <a:t>Also some runs from 1-500 keV </a:t>
            </a:r>
          </a:p>
          <a:p>
            <a:r>
              <a:rPr lang="en-US" dirty="0"/>
              <a:t>Also checked 10 GeV beam</a:t>
            </a:r>
          </a:p>
          <a:p>
            <a:pPr lvl="1"/>
            <a:r>
              <a:rPr lang="en-US" dirty="0"/>
              <a:t>1.06x10</a:t>
            </a:r>
            <a:r>
              <a:rPr lang="en-US" baseline="30000" dirty="0"/>
              <a:t>9</a:t>
            </a:r>
            <a:r>
              <a:rPr lang="en-US" dirty="0"/>
              <a:t> photons &gt; 1keV incident on the photon window</a:t>
            </a:r>
          </a:p>
          <a:p>
            <a:pPr lvl="1"/>
            <a:r>
              <a:rPr lang="en-US" dirty="0"/>
              <a:t>Also get 99.9 W of quadrupole power on the window</a:t>
            </a:r>
          </a:p>
        </p:txBody>
      </p:sp>
    </p:spTree>
    <p:extLst>
      <p:ext uri="{BB962C8B-B14F-4D97-AF65-F5344CB8AC3E}">
        <p14:creationId xmlns:p14="http://schemas.microsoft.com/office/powerpoint/2010/main" val="15076665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554249-DC1E-EC30-D515-749B111F937C}"/>
              </a:ext>
            </a:extLst>
          </p:cNvPr>
          <p:cNvSpPr>
            <a:spLocks noGrp="1"/>
          </p:cNvSpPr>
          <p:nvPr>
            <p:ph type="title"/>
          </p:nvPr>
        </p:nvSpPr>
        <p:spPr>
          <a:xfrm>
            <a:off x="838200" y="104775"/>
            <a:ext cx="10515600" cy="1133475"/>
          </a:xfrm>
        </p:spPr>
        <p:txBody>
          <a:bodyPr>
            <a:normAutofit fontScale="90000"/>
          </a:bodyPr>
          <a:lstStyle/>
          <a:p>
            <a:r>
              <a:rPr lang="en-US" dirty="0"/>
              <a:t>Numbers for 1-300 and 1-500 keV runs (18 GeV)</a:t>
            </a:r>
          </a:p>
        </p:txBody>
      </p:sp>
      <p:sp>
        <p:nvSpPr>
          <p:cNvPr id="3" name="Content Placeholder 2">
            <a:extLst>
              <a:ext uri="{FF2B5EF4-FFF2-40B4-BE49-F238E27FC236}">
                <a16:creationId xmlns:a16="http://schemas.microsoft.com/office/drawing/2014/main" id="{D7E1FBDC-7C05-B90F-D7EA-91D7827855E8}"/>
              </a:ext>
            </a:extLst>
          </p:cNvPr>
          <p:cNvSpPr>
            <a:spLocks noGrp="1"/>
          </p:cNvSpPr>
          <p:nvPr>
            <p:ph idx="1"/>
          </p:nvPr>
        </p:nvSpPr>
        <p:spPr>
          <a:xfrm>
            <a:off x="600075" y="1171574"/>
            <a:ext cx="11210925" cy="5191125"/>
          </a:xfrm>
        </p:spPr>
        <p:txBody>
          <a:bodyPr/>
          <a:lstStyle/>
          <a:p>
            <a:r>
              <a:rPr lang="en-US" dirty="0"/>
              <a:t>We still have 3.96</a:t>
            </a:r>
            <a:r>
              <a:rPr lang="en-US" dirty="0">
                <a:sym typeface="Symbol" panose="05050102010706020507" pitchFamily="18" charset="2"/>
              </a:rPr>
              <a:t></a:t>
            </a:r>
            <a:r>
              <a:rPr lang="en-US" dirty="0"/>
              <a:t>10</a:t>
            </a:r>
            <a:r>
              <a:rPr lang="en-US" baseline="30000" dirty="0"/>
              <a:t>9</a:t>
            </a:r>
            <a:r>
              <a:rPr lang="en-US" dirty="0"/>
              <a:t> photons per beam bunch incident on the window &gt;1 keV</a:t>
            </a:r>
          </a:p>
          <a:p>
            <a:r>
              <a:rPr lang="en-US" dirty="0"/>
              <a:t>For 2 mm Al, 2 mm H</a:t>
            </a:r>
            <a:r>
              <a:rPr lang="en-US" baseline="-25000" dirty="0"/>
              <a:t>2</a:t>
            </a:r>
            <a:r>
              <a:rPr lang="en-US" dirty="0"/>
              <a:t>O and 2 mm W  with range 1-300 keV we get:</a:t>
            </a:r>
          </a:p>
          <a:p>
            <a:pPr lvl="1"/>
            <a:r>
              <a:rPr lang="en-US" dirty="0"/>
              <a:t>29739 photons out of 100M incident getting through</a:t>
            </a:r>
          </a:p>
          <a:p>
            <a:pPr lvl="1"/>
            <a:r>
              <a:rPr lang="en-US" dirty="0"/>
              <a:t>We normalize this by multiplying by 39.6 to get 1.178x10</a:t>
            </a:r>
            <a:r>
              <a:rPr lang="en-US" baseline="30000" dirty="0"/>
              <a:t>6</a:t>
            </a:r>
            <a:r>
              <a:rPr lang="en-US" dirty="0"/>
              <a:t> photons per beam bunch</a:t>
            </a:r>
          </a:p>
          <a:p>
            <a:pPr lvl="1"/>
            <a:r>
              <a:rPr lang="en-US" dirty="0"/>
              <a:t>This corresponds to 258 GeV/bunch</a:t>
            </a:r>
          </a:p>
          <a:p>
            <a:r>
              <a:rPr lang="en-US" dirty="0"/>
              <a:t>For 2 mm Al, 2 mm H</a:t>
            </a:r>
            <a:r>
              <a:rPr lang="en-US" baseline="-25000" dirty="0"/>
              <a:t>2</a:t>
            </a:r>
            <a:r>
              <a:rPr lang="en-US" dirty="0"/>
              <a:t>O and 5 mm W with range of 1-500 keV we get:</a:t>
            </a:r>
          </a:p>
          <a:p>
            <a:pPr lvl="1"/>
            <a:r>
              <a:rPr lang="en-US" dirty="0"/>
              <a:t>3.85x10</a:t>
            </a:r>
            <a:r>
              <a:rPr lang="en-US" baseline="30000" dirty="0"/>
              <a:t>5</a:t>
            </a:r>
            <a:r>
              <a:rPr lang="en-US" dirty="0"/>
              <a:t> photons/bunch and 117 GeV/bunch</a:t>
            </a:r>
          </a:p>
        </p:txBody>
      </p:sp>
    </p:spTree>
    <p:extLst>
      <p:ext uri="{BB962C8B-B14F-4D97-AF65-F5344CB8AC3E}">
        <p14:creationId xmlns:p14="http://schemas.microsoft.com/office/powerpoint/2010/main" val="8956481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154D1-D812-F046-48E0-70A5929446D4}"/>
              </a:ext>
            </a:extLst>
          </p:cNvPr>
          <p:cNvSpPr>
            <a:spLocks noGrp="1"/>
          </p:cNvSpPr>
          <p:nvPr>
            <p:ph type="title"/>
          </p:nvPr>
        </p:nvSpPr>
        <p:spPr>
          <a:xfrm>
            <a:off x="352425" y="307976"/>
            <a:ext cx="2886075" cy="863600"/>
          </a:xfrm>
        </p:spPr>
        <p:txBody>
          <a:bodyPr/>
          <a:lstStyle/>
          <a:p>
            <a:r>
              <a:rPr lang="en-US" dirty="0"/>
              <a:t>Some plots</a:t>
            </a:r>
          </a:p>
        </p:txBody>
      </p:sp>
      <p:pic>
        <p:nvPicPr>
          <p:cNvPr id="5" name="Picture 4" descr="Diagram&#10;&#10;Description automatically generated with medium confidence">
            <a:extLst>
              <a:ext uri="{FF2B5EF4-FFF2-40B4-BE49-F238E27FC236}">
                <a16:creationId xmlns:a16="http://schemas.microsoft.com/office/drawing/2014/main" id="{98545C0F-83FC-E8FF-7B37-86F30CA55A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5758" y="1171576"/>
            <a:ext cx="5796892" cy="4419600"/>
          </a:xfrm>
          <a:prstGeom prst="rect">
            <a:avLst/>
          </a:prstGeom>
        </p:spPr>
      </p:pic>
      <p:pic>
        <p:nvPicPr>
          <p:cNvPr id="7" name="Picture 6" descr="Chart&#10;&#10;Description automatically generated">
            <a:extLst>
              <a:ext uri="{FF2B5EF4-FFF2-40B4-BE49-F238E27FC236}">
                <a16:creationId xmlns:a16="http://schemas.microsoft.com/office/drawing/2014/main" id="{5E66D1C4-9241-FB21-5F79-8BD5F87F868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0" y="1171576"/>
            <a:ext cx="5796892" cy="4419600"/>
          </a:xfrm>
          <a:prstGeom prst="rect">
            <a:avLst/>
          </a:prstGeom>
        </p:spPr>
      </p:pic>
      <p:sp>
        <p:nvSpPr>
          <p:cNvPr id="8" name="TextBox 7">
            <a:extLst>
              <a:ext uri="{FF2B5EF4-FFF2-40B4-BE49-F238E27FC236}">
                <a16:creationId xmlns:a16="http://schemas.microsoft.com/office/drawing/2014/main" id="{A6E476C1-2AFF-6048-3BB4-9D58BA1AC0CF}"/>
              </a:ext>
            </a:extLst>
          </p:cNvPr>
          <p:cNvSpPr txBox="1"/>
          <p:nvPr/>
        </p:nvSpPr>
        <p:spPr>
          <a:xfrm>
            <a:off x="1082902" y="5800725"/>
            <a:ext cx="4060599" cy="369332"/>
          </a:xfrm>
          <a:prstGeom prst="rect">
            <a:avLst/>
          </a:prstGeom>
          <a:noFill/>
        </p:spPr>
        <p:txBody>
          <a:bodyPr wrap="none" rtlCol="0">
            <a:spAutoFit/>
          </a:bodyPr>
          <a:lstStyle/>
          <a:p>
            <a:r>
              <a:rPr lang="en-US" dirty="0">
                <a:solidFill>
                  <a:srgbClr val="FF0000"/>
                </a:solidFill>
              </a:rPr>
              <a:t>2 mm W </a:t>
            </a:r>
            <a:r>
              <a:rPr lang="en-US" dirty="0"/>
              <a:t>incident energy range 1-300 keV</a:t>
            </a:r>
          </a:p>
        </p:txBody>
      </p:sp>
      <p:sp>
        <p:nvSpPr>
          <p:cNvPr id="9" name="TextBox 8">
            <a:extLst>
              <a:ext uri="{FF2B5EF4-FFF2-40B4-BE49-F238E27FC236}">
                <a16:creationId xmlns:a16="http://schemas.microsoft.com/office/drawing/2014/main" id="{2AF9A0AF-7D1E-81F7-C515-4AFCE12130FF}"/>
              </a:ext>
            </a:extLst>
          </p:cNvPr>
          <p:cNvSpPr txBox="1"/>
          <p:nvPr/>
        </p:nvSpPr>
        <p:spPr>
          <a:xfrm>
            <a:off x="7048500" y="5810250"/>
            <a:ext cx="4060599" cy="369332"/>
          </a:xfrm>
          <a:prstGeom prst="rect">
            <a:avLst/>
          </a:prstGeom>
          <a:noFill/>
        </p:spPr>
        <p:txBody>
          <a:bodyPr wrap="none" rtlCol="0">
            <a:spAutoFit/>
          </a:bodyPr>
          <a:lstStyle/>
          <a:p>
            <a:r>
              <a:rPr lang="en-US" dirty="0">
                <a:solidFill>
                  <a:srgbClr val="FF0000"/>
                </a:solidFill>
              </a:rPr>
              <a:t>5 mm W </a:t>
            </a:r>
            <a:r>
              <a:rPr lang="en-US" dirty="0"/>
              <a:t>incident energy range 1-300 keV</a:t>
            </a:r>
          </a:p>
        </p:txBody>
      </p:sp>
    </p:spTree>
    <p:extLst>
      <p:ext uri="{BB962C8B-B14F-4D97-AF65-F5344CB8AC3E}">
        <p14:creationId xmlns:p14="http://schemas.microsoft.com/office/powerpoint/2010/main" val="13553810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7E5D6-8519-6820-A328-0F53A3601437}"/>
              </a:ext>
            </a:extLst>
          </p:cNvPr>
          <p:cNvSpPr>
            <a:spLocks noGrp="1"/>
          </p:cNvSpPr>
          <p:nvPr>
            <p:ph type="title"/>
          </p:nvPr>
        </p:nvSpPr>
        <p:spPr>
          <a:xfrm>
            <a:off x="809626" y="187241"/>
            <a:ext cx="8362366" cy="835025"/>
          </a:xfrm>
        </p:spPr>
        <p:txBody>
          <a:bodyPr/>
          <a:lstStyle/>
          <a:p>
            <a:r>
              <a:rPr lang="en-US" dirty="0"/>
              <a:t>1-500 keV incident energy range</a:t>
            </a:r>
          </a:p>
        </p:txBody>
      </p:sp>
      <p:pic>
        <p:nvPicPr>
          <p:cNvPr id="5" name="Picture 4" descr="A picture containing calendar&#10;&#10;Description automatically generated">
            <a:extLst>
              <a:ext uri="{FF2B5EF4-FFF2-40B4-BE49-F238E27FC236}">
                <a16:creationId xmlns:a16="http://schemas.microsoft.com/office/drawing/2014/main" id="{D2C395BC-F62F-E480-ED7C-F23792F399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039" y="1289781"/>
            <a:ext cx="5975387" cy="4555685"/>
          </a:xfrm>
          <a:prstGeom prst="rect">
            <a:avLst/>
          </a:prstGeom>
        </p:spPr>
      </p:pic>
      <p:pic>
        <p:nvPicPr>
          <p:cNvPr id="7" name="Picture 6" descr="Diagram&#10;&#10;Description automatically generated">
            <a:extLst>
              <a:ext uri="{FF2B5EF4-FFF2-40B4-BE49-F238E27FC236}">
                <a16:creationId xmlns:a16="http://schemas.microsoft.com/office/drawing/2014/main" id="{CDE29EE9-0DAC-F843-3B38-F98DDC6F4C0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24575" y="1289781"/>
            <a:ext cx="5975386" cy="4555685"/>
          </a:xfrm>
          <a:prstGeom prst="rect">
            <a:avLst/>
          </a:prstGeom>
        </p:spPr>
      </p:pic>
      <p:sp>
        <p:nvSpPr>
          <p:cNvPr id="8" name="TextBox 7">
            <a:extLst>
              <a:ext uri="{FF2B5EF4-FFF2-40B4-BE49-F238E27FC236}">
                <a16:creationId xmlns:a16="http://schemas.microsoft.com/office/drawing/2014/main" id="{0B208883-CCB3-5099-3A9D-8FF79001AF89}"/>
              </a:ext>
            </a:extLst>
          </p:cNvPr>
          <p:cNvSpPr txBox="1"/>
          <p:nvPr/>
        </p:nvSpPr>
        <p:spPr>
          <a:xfrm>
            <a:off x="942975" y="6123543"/>
            <a:ext cx="4620432" cy="369332"/>
          </a:xfrm>
          <a:prstGeom prst="rect">
            <a:avLst/>
          </a:prstGeom>
          <a:noFill/>
        </p:spPr>
        <p:txBody>
          <a:bodyPr wrap="none" rtlCol="0">
            <a:spAutoFit/>
          </a:bodyPr>
          <a:lstStyle/>
          <a:p>
            <a:r>
              <a:rPr lang="en-US" dirty="0"/>
              <a:t>Incident energy distribution on photon window</a:t>
            </a:r>
          </a:p>
        </p:txBody>
      </p:sp>
      <p:sp>
        <p:nvSpPr>
          <p:cNvPr id="9" name="TextBox 8">
            <a:extLst>
              <a:ext uri="{FF2B5EF4-FFF2-40B4-BE49-F238E27FC236}">
                <a16:creationId xmlns:a16="http://schemas.microsoft.com/office/drawing/2014/main" id="{F781A673-9966-337D-47EE-0137D8C17D3A}"/>
              </a:ext>
            </a:extLst>
          </p:cNvPr>
          <p:cNvSpPr txBox="1"/>
          <p:nvPr/>
        </p:nvSpPr>
        <p:spPr>
          <a:xfrm>
            <a:off x="6972300" y="6123543"/>
            <a:ext cx="4693914" cy="369332"/>
          </a:xfrm>
          <a:prstGeom prst="rect">
            <a:avLst/>
          </a:prstGeom>
          <a:noFill/>
        </p:spPr>
        <p:txBody>
          <a:bodyPr wrap="none" rtlCol="0">
            <a:spAutoFit/>
          </a:bodyPr>
          <a:lstStyle/>
          <a:p>
            <a:r>
              <a:rPr lang="en-US" dirty="0"/>
              <a:t>Energy plot of photons that go through 5 mm W</a:t>
            </a:r>
          </a:p>
        </p:txBody>
      </p:sp>
      <p:pic>
        <p:nvPicPr>
          <p:cNvPr id="11" name="Picture 10" descr="Chart, scatter chart&#10;&#10;Description automatically generated">
            <a:extLst>
              <a:ext uri="{FF2B5EF4-FFF2-40B4-BE49-F238E27FC236}">
                <a16:creationId xmlns:a16="http://schemas.microsoft.com/office/drawing/2014/main" id="{24E47E40-40A3-EB83-D4B5-C4519AAADB0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61849" y="1695449"/>
            <a:ext cx="3235765" cy="2466975"/>
          </a:xfrm>
          <a:prstGeom prst="rect">
            <a:avLst/>
          </a:prstGeom>
        </p:spPr>
      </p:pic>
    </p:spTree>
    <p:extLst>
      <p:ext uri="{BB962C8B-B14F-4D97-AF65-F5344CB8AC3E}">
        <p14:creationId xmlns:p14="http://schemas.microsoft.com/office/powerpoint/2010/main" val="5135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264C1-BBC6-7EC8-F687-64E954B6A6CE}"/>
              </a:ext>
            </a:extLst>
          </p:cNvPr>
          <p:cNvSpPr>
            <a:spLocks noGrp="1"/>
          </p:cNvSpPr>
          <p:nvPr>
            <p:ph type="title"/>
          </p:nvPr>
        </p:nvSpPr>
        <p:spPr>
          <a:xfrm>
            <a:off x="838200" y="365126"/>
            <a:ext cx="10515600" cy="787400"/>
          </a:xfrm>
        </p:spPr>
        <p:txBody>
          <a:bodyPr/>
          <a:lstStyle/>
          <a:p>
            <a:r>
              <a:rPr lang="en-US" dirty="0"/>
              <a:t> W was then increased to 1 cm then to 2 cm</a:t>
            </a:r>
          </a:p>
        </p:txBody>
      </p:sp>
      <p:sp>
        <p:nvSpPr>
          <p:cNvPr id="3" name="Content Placeholder 2">
            <a:extLst>
              <a:ext uri="{FF2B5EF4-FFF2-40B4-BE49-F238E27FC236}">
                <a16:creationId xmlns:a16="http://schemas.microsoft.com/office/drawing/2014/main" id="{4E91E714-A782-9095-1FB0-93F80D7AF706}"/>
              </a:ext>
            </a:extLst>
          </p:cNvPr>
          <p:cNvSpPr>
            <a:spLocks noGrp="1"/>
          </p:cNvSpPr>
          <p:nvPr>
            <p:ph idx="1"/>
          </p:nvPr>
        </p:nvSpPr>
        <p:spPr>
          <a:xfrm>
            <a:off x="838199" y="1352550"/>
            <a:ext cx="10906125" cy="5210175"/>
          </a:xfrm>
        </p:spPr>
        <p:txBody>
          <a:bodyPr>
            <a:normAutofit/>
          </a:bodyPr>
          <a:lstStyle/>
          <a:p>
            <a:r>
              <a:rPr lang="en-US" dirty="0"/>
              <a:t>For 2 mm Al, 2 mm H</a:t>
            </a:r>
            <a:r>
              <a:rPr lang="en-US" baseline="-25000" dirty="0"/>
              <a:t>2</a:t>
            </a:r>
            <a:r>
              <a:rPr lang="en-US" dirty="0"/>
              <a:t>O and 1 cm W with a range of 1-500 KeV</a:t>
            </a:r>
          </a:p>
          <a:p>
            <a:pPr lvl="1"/>
            <a:r>
              <a:rPr lang="en-US" dirty="0"/>
              <a:t>6.52x10</a:t>
            </a:r>
            <a:r>
              <a:rPr lang="en-US" baseline="30000" dirty="0"/>
              <a:t>4</a:t>
            </a:r>
            <a:r>
              <a:rPr lang="en-US" dirty="0"/>
              <a:t> photons getting through/bunch</a:t>
            </a:r>
          </a:p>
          <a:p>
            <a:pPr lvl="1"/>
            <a:r>
              <a:rPr lang="en-US" dirty="0"/>
              <a:t>Energy getting through is 22.9 GeV/beam bunch</a:t>
            </a:r>
          </a:p>
          <a:p>
            <a:pPr lvl="1"/>
            <a:endParaRPr lang="en-US" dirty="0"/>
          </a:p>
          <a:p>
            <a:r>
              <a:rPr lang="en-US" dirty="0"/>
              <a:t>For 2 mm Al, 2 mm H2O and </a:t>
            </a:r>
            <a:r>
              <a:rPr lang="en-US" dirty="0">
                <a:solidFill>
                  <a:srgbClr val="FF0000"/>
                </a:solidFill>
              </a:rPr>
              <a:t>2 cm W </a:t>
            </a:r>
            <a:r>
              <a:rPr lang="en-US" dirty="0"/>
              <a:t>with a range 1-500 keV</a:t>
            </a:r>
          </a:p>
          <a:p>
            <a:pPr lvl="1"/>
            <a:r>
              <a:rPr lang="en-US" dirty="0"/>
              <a:t>3600 photons getting through with a total of 1.39 GeV energy/ bunch</a:t>
            </a:r>
          </a:p>
          <a:p>
            <a:pPr lvl="1"/>
            <a:r>
              <a:rPr lang="en-US" dirty="0"/>
              <a:t>These numbers are starting to seem acceptable</a:t>
            </a:r>
          </a:p>
        </p:txBody>
      </p:sp>
    </p:spTree>
    <p:extLst>
      <p:ext uri="{BB962C8B-B14F-4D97-AF65-F5344CB8AC3E}">
        <p14:creationId xmlns:p14="http://schemas.microsoft.com/office/powerpoint/2010/main" val="39886473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67ED4-B670-F82F-68CE-24834591F080}"/>
              </a:ext>
            </a:extLst>
          </p:cNvPr>
          <p:cNvSpPr>
            <a:spLocks noGrp="1"/>
          </p:cNvSpPr>
          <p:nvPr>
            <p:ph type="title"/>
          </p:nvPr>
        </p:nvSpPr>
        <p:spPr/>
        <p:txBody>
          <a:bodyPr/>
          <a:lstStyle/>
          <a:p>
            <a:r>
              <a:rPr lang="en-US" dirty="0"/>
              <a:t>Beam tails </a:t>
            </a:r>
          </a:p>
        </p:txBody>
      </p:sp>
      <p:sp>
        <p:nvSpPr>
          <p:cNvPr id="3" name="Content Placeholder 2">
            <a:extLst>
              <a:ext uri="{FF2B5EF4-FFF2-40B4-BE49-F238E27FC236}">
                <a16:creationId xmlns:a16="http://schemas.microsoft.com/office/drawing/2014/main" id="{8EB32DF1-2E07-BDF7-2733-FF07C35F1FB8}"/>
              </a:ext>
            </a:extLst>
          </p:cNvPr>
          <p:cNvSpPr>
            <a:spLocks noGrp="1"/>
          </p:cNvSpPr>
          <p:nvPr>
            <p:ph idx="1"/>
          </p:nvPr>
        </p:nvSpPr>
        <p:spPr>
          <a:xfrm>
            <a:off x="838200" y="1492898"/>
            <a:ext cx="10515600" cy="4684065"/>
          </a:xfrm>
        </p:spPr>
        <p:txBody>
          <a:bodyPr>
            <a:normAutofit lnSpcReduction="10000"/>
          </a:bodyPr>
          <a:lstStyle/>
          <a:p>
            <a:r>
              <a:rPr lang="en-US" dirty="0"/>
              <a:t>I thought that these high energy photons which are getting through even 2 cm of W were coming from the beam tail distribution and the beam particle density out at these high beam sigmas is not well known</a:t>
            </a:r>
          </a:p>
          <a:p>
            <a:endParaRPr lang="en-US" dirty="0"/>
          </a:p>
          <a:p>
            <a:r>
              <a:rPr lang="en-US" dirty="0"/>
              <a:t>I tried a more favorable beam tail distribution (fewer particles out at high sigmas) and discovered that I got very little difference</a:t>
            </a:r>
          </a:p>
          <a:p>
            <a:endParaRPr lang="en-US" dirty="0"/>
          </a:p>
          <a:p>
            <a:r>
              <a:rPr lang="en-US" dirty="0"/>
              <a:t>Closer inspection of my output file from SYNC_BKG revealed that some of the bend radiation is still getting around the proposed mask</a:t>
            </a:r>
          </a:p>
          <a:p>
            <a:pPr lvl="1"/>
            <a:r>
              <a:rPr lang="en-US" dirty="0"/>
              <a:t>The output information indicates which sources are contributing to a particular surface</a:t>
            </a:r>
          </a:p>
          <a:p>
            <a:endParaRPr lang="en-US" dirty="0"/>
          </a:p>
        </p:txBody>
      </p:sp>
    </p:spTree>
    <p:extLst>
      <p:ext uri="{BB962C8B-B14F-4D97-AF65-F5344CB8AC3E}">
        <p14:creationId xmlns:p14="http://schemas.microsoft.com/office/powerpoint/2010/main" val="8118085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60B38-2121-81D2-8EF8-4E44CF7B5AA9}"/>
              </a:ext>
            </a:extLst>
          </p:cNvPr>
          <p:cNvSpPr>
            <a:spLocks noGrp="1"/>
          </p:cNvSpPr>
          <p:nvPr>
            <p:ph type="title"/>
          </p:nvPr>
        </p:nvSpPr>
        <p:spPr/>
        <p:txBody>
          <a:bodyPr/>
          <a:lstStyle/>
          <a:p>
            <a:r>
              <a:rPr lang="en-US" dirty="0"/>
              <a:t>10 GeV</a:t>
            </a:r>
          </a:p>
        </p:txBody>
      </p:sp>
      <p:sp>
        <p:nvSpPr>
          <p:cNvPr id="3" name="Content Placeholder 2">
            <a:extLst>
              <a:ext uri="{FF2B5EF4-FFF2-40B4-BE49-F238E27FC236}">
                <a16:creationId xmlns:a16="http://schemas.microsoft.com/office/drawing/2014/main" id="{BDBFEBFA-D82B-02C1-9CC7-5BB170DAF161}"/>
              </a:ext>
            </a:extLst>
          </p:cNvPr>
          <p:cNvSpPr>
            <a:spLocks noGrp="1"/>
          </p:cNvSpPr>
          <p:nvPr>
            <p:ph idx="1"/>
          </p:nvPr>
        </p:nvSpPr>
        <p:spPr/>
        <p:txBody>
          <a:bodyPr/>
          <a:lstStyle/>
          <a:p>
            <a:r>
              <a:rPr lang="en-US" dirty="0"/>
              <a:t>As expected, the 10 GeV SR energy spectrum is much softer</a:t>
            </a:r>
          </a:p>
          <a:p>
            <a:r>
              <a:rPr lang="en-US" dirty="0"/>
              <a:t>We now have 1.06</a:t>
            </a:r>
            <a:r>
              <a:rPr lang="en-US" dirty="0">
                <a:sym typeface="Symbol" panose="05050102010706020507" pitchFamily="18" charset="2"/>
              </a:rPr>
              <a:t></a:t>
            </a:r>
            <a:r>
              <a:rPr lang="en-US" dirty="0"/>
              <a:t>10</a:t>
            </a:r>
            <a:r>
              <a:rPr lang="en-US" baseline="30000" dirty="0"/>
              <a:t>9</a:t>
            </a:r>
            <a:r>
              <a:rPr lang="en-US" dirty="0"/>
              <a:t> photons per beam bunch incident on the window &gt;1 keV (4 times less than 18 GeV)</a:t>
            </a:r>
          </a:p>
          <a:p>
            <a:r>
              <a:rPr lang="en-US" dirty="0"/>
              <a:t>For 2 mm Al, 2 mm H</a:t>
            </a:r>
            <a:r>
              <a:rPr lang="en-US" baseline="-25000" dirty="0"/>
              <a:t>2</a:t>
            </a:r>
            <a:r>
              <a:rPr lang="en-US" dirty="0"/>
              <a:t>O and 2 mm W  with range 1-150 keV we get:</a:t>
            </a:r>
          </a:p>
          <a:p>
            <a:pPr lvl="1"/>
            <a:r>
              <a:rPr lang="en-US" dirty="0"/>
              <a:t>4 photons out of 1B incident getting through</a:t>
            </a:r>
          </a:p>
          <a:p>
            <a:pPr lvl="1"/>
            <a:r>
              <a:rPr lang="en-US" dirty="0"/>
              <a:t>We normalize this by multiplying by 1.06 to get 4 photons per beam bunch</a:t>
            </a:r>
          </a:p>
          <a:p>
            <a:pPr lvl="1"/>
            <a:r>
              <a:rPr lang="en-US" dirty="0"/>
              <a:t>This corresponds to 269 keV/bunch</a:t>
            </a:r>
          </a:p>
          <a:p>
            <a:r>
              <a:rPr lang="en-US" dirty="0"/>
              <a:t>2 mm of W is more than adequate to shield the photon detector from the SR</a:t>
            </a:r>
          </a:p>
          <a:p>
            <a:endParaRPr lang="en-US" dirty="0"/>
          </a:p>
        </p:txBody>
      </p:sp>
    </p:spTree>
    <p:extLst>
      <p:ext uri="{BB962C8B-B14F-4D97-AF65-F5344CB8AC3E}">
        <p14:creationId xmlns:p14="http://schemas.microsoft.com/office/powerpoint/2010/main" val="929998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B9DF9-2184-8D29-2B68-FF62E715F04E}"/>
              </a:ext>
            </a:extLst>
          </p:cNvPr>
          <p:cNvSpPr>
            <a:spLocks noGrp="1"/>
          </p:cNvSpPr>
          <p:nvPr>
            <p:ph type="title"/>
          </p:nvPr>
        </p:nvSpPr>
        <p:spPr>
          <a:xfrm>
            <a:off x="838200" y="365126"/>
            <a:ext cx="10515600" cy="909760"/>
          </a:xfrm>
        </p:spPr>
        <p:txBody>
          <a:bodyPr/>
          <a:lstStyle/>
          <a:p>
            <a:r>
              <a:rPr lang="en-US" dirty="0"/>
              <a:t>Summary</a:t>
            </a:r>
          </a:p>
        </p:txBody>
      </p:sp>
      <p:sp>
        <p:nvSpPr>
          <p:cNvPr id="3" name="Content Placeholder 2">
            <a:extLst>
              <a:ext uri="{FF2B5EF4-FFF2-40B4-BE49-F238E27FC236}">
                <a16:creationId xmlns:a16="http://schemas.microsoft.com/office/drawing/2014/main" id="{220E993C-66C4-1758-D4AA-356639E28A29}"/>
              </a:ext>
            </a:extLst>
          </p:cNvPr>
          <p:cNvSpPr>
            <a:spLocks noGrp="1"/>
          </p:cNvSpPr>
          <p:nvPr>
            <p:ph idx="1"/>
          </p:nvPr>
        </p:nvSpPr>
        <p:spPr>
          <a:xfrm>
            <a:off x="838200" y="1441938"/>
            <a:ext cx="10515600" cy="4735025"/>
          </a:xfrm>
        </p:spPr>
        <p:txBody>
          <a:bodyPr>
            <a:normAutofit/>
          </a:bodyPr>
          <a:lstStyle/>
          <a:p>
            <a:r>
              <a:rPr lang="en-US" dirty="0"/>
              <a:t>The SR on the photon window can be managed if we can insert a mask a couple of meters upstream of the window that is designed to absorb almost all of the bend radiation</a:t>
            </a:r>
          </a:p>
          <a:p>
            <a:r>
              <a:rPr lang="en-US" dirty="0"/>
              <a:t>We are then left with mostly quadrupole radiation and some leftover bend radiation which comes to about 120 W</a:t>
            </a:r>
          </a:p>
          <a:p>
            <a:pPr lvl="1"/>
            <a:r>
              <a:rPr lang="en-US" dirty="0"/>
              <a:t>Fairly broad peak at the center of the window</a:t>
            </a:r>
          </a:p>
          <a:p>
            <a:pPr lvl="1"/>
            <a:r>
              <a:rPr lang="en-US" dirty="0"/>
              <a:t>We may need a fairly thick W shield (</a:t>
            </a:r>
            <a:r>
              <a:rPr lang="en-US" dirty="0">
                <a:sym typeface="Symbol" panose="05050102010706020507" pitchFamily="18" charset="2"/>
              </a:rPr>
              <a:t> </a:t>
            </a:r>
            <a:r>
              <a:rPr lang="en-US" dirty="0"/>
              <a:t>2 cm) for the 18 GeV beam</a:t>
            </a:r>
          </a:p>
          <a:p>
            <a:r>
              <a:rPr lang="en-US" dirty="0"/>
              <a:t>The 10 GeV beam has a softer photon energy spectrum and we have found that 2 mm of W looks to be quite effective in blocking all of the SR photons at this beam energy</a:t>
            </a:r>
          </a:p>
        </p:txBody>
      </p:sp>
    </p:spTree>
    <p:extLst>
      <p:ext uri="{BB962C8B-B14F-4D97-AF65-F5344CB8AC3E}">
        <p14:creationId xmlns:p14="http://schemas.microsoft.com/office/powerpoint/2010/main" val="19106017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EF016-C962-8841-29E3-A5222B4C65C6}"/>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B85DCB16-0E18-78BC-637B-6795972A2731}"/>
              </a:ext>
            </a:extLst>
          </p:cNvPr>
          <p:cNvSpPr>
            <a:spLocks noGrp="1"/>
          </p:cNvSpPr>
          <p:nvPr>
            <p:ph idx="1"/>
          </p:nvPr>
        </p:nvSpPr>
        <p:spPr/>
        <p:txBody>
          <a:bodyPr/>
          <a:lstStyle/>
          <a:p>
            <a:r>
              <a:rPr lang="en-US" dirty="0" err="1"/>
              <a:t>Zhengquiao</a:t>
            </a:r>
            <a:r>
              <a:rPr lang="en-US" dirty="0"/>
              <a:t> has asked if the quadrupole just upstream of the electron detector might not have SR that hits the electron detector</a:t>
            </a:r>
          </a:p>
          <a:p>
            <a:endParaRPr lang="en-US" dirty="0"/>
          </a:p>
          <a:p>
            <a:r>
              <a:rPr lang="en-US" dirty="0"/>
              <a:t>I have come up with a plan to put that quad in my model but have not yet done so. Hope to do that soon.</a:t>
            </a:r>
          </a:p>
          <a:p>
            <a:pPr lvl="1"/>
            <a:r>
              <a:rPr lang="en-US" dirty="0"/>
              <a:t>With the quad so close to the electron detector I do not think that it is capable of putting much background into the detector but it does need to be checked</a:t>
            </a:r>
          </a:p>
          <a:p>
            <a:pPr lvl="1"/>
            <a:r>
              <a:rPr lang="en-US" dirty="0"/>
              <a:t>His excellent point is that the detector is quite close to the beam envelope</a:t>
            </a:r>
          </a:p>
        </p:txBody>
      </p:sp>
    </p:spTree>
    <p:extLst>
      <p:ext uri="{BB962C8B-B14F-4D97-AF65-F5344CB8AC3E}">
        <p14:creationId xmlns:p14="http://schemas.microsoft.com/office/powerpoint/2010/main" val="27554199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D0FB0-8228-EF0D-3771-99DA5CE55AF6}"/>
              </a:ext>
            </a:extLst>
          </p:cNvPr>
          <p:cNvSpPr>
            <a:spLocks noGrp="1"/>
          </p:cNvSpPr>
          <p:nvPr>
            <p:ph type="title"/>
          </p:nvPr>
        </p:nvSpPr>
        <p:spPr>
          <a:xfrm>
            <a:off x="838200" y="365125"/>
            <a:ext cx="10515600" cy="5709104"/>
          </a:xfrm>
        </p:spPr>
        <p:txBody>
          <a:bodyPr/>
          <a:lstStyle/>
          <a:p>
            <a:pPr algn="ctr"/>
            <a:r>
              <a:rPr lang="en-US" dirty="0"/>
              <a:t>Thanks</a:t>
            </a:r>
          </a:p>
        </p:txBody>
      </p:sp>
    </p:spTree>
    <p:extLst>
      <p:ext uri="{BB962C8B-B14F-4D97-AF65-F5344CB8AC3E}">
        <p14:creationId xmlns:p14="http://schemas.microsoft.com/office/powerpoint/2010/main" val="38348961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F9C99-982D-453B-8776-62CF9DBF3198}"/>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1F56E8B2-AC51-FF75-4450-748459AE89E3}"/>
              </a:ext>
            </a:extLst>
          </p:cNvPr>
          <p:cNvSpPr>
            <a:spLocks noGrp="1"/>
          </p:cNvSpPr>
          <p:nvPr>
            <p:ph idx="1"/>
          </p:nvPr>
        </p:nvSpPr>
        <p:spPr/>
        <p:txBody>
          <a:bodyPr/>
          <a:lstStyle/>
          <a:p>
            <a:r>
              <a:rPr lang="en-US" dirty="0"/>
              <a:t>Recap of the issues</a:t>
            </a:r>
          </a:p>
          <a:p>
            <a:r>
              <a:rPr lang="en-US" dirty="0"/>
              <a:t>18 GeV </a:t>
            </a:r>
          </a:p>
          <a:p>
            <a:pPr lvl="1"/>
            <a:r>
              <a:rPr lang="en-US" dirty="0"/>
              <a:t>Various W thicknesses</a:t>
            </a:r>
          </a:p>
          <a:p>
            <a:r>
              <a:rPr lang="en-US" dirty="0"/>
              <a:t>10 GeV</a:t>
            </a:r>
          </a:p>
          <a:p>
            <a:pPr lvl="1"/>
            <a:r>
              <a:rPr lang="en-US" dirty="0"/>
              <a:t>W thickness</a:t>
            </a:r>
          </a:p>
          <a:p>
            <a:r>
              <a:rPr lang="en-US" dirty="0"/>
              <a:t>Summary</a:t>
            </a:r>
          </a:p>
        </p:txBody>
      </p:sp>
    </p:spTree>
    <p:extLst>
      <p:ext uri="{BB962C8B-B14F-4D97-AF65-F5344CB8AC3E}">
        <p14:creationId xmlns:p14="http://schemas.microsoft.com/office/powerpoint/2010/main" val="32598614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241E4-136A-926A-7B25-33D71E7017CA}"/>
              </a:ext>
            </a:extLst>
          </p:cNvPr>
          <p:cNvSpPr>
            <a:spLocks noGrp="1"/>
          </p:cNvSpPr>
          <p:nvPr>
            <p:ph type="title"/>
          </p:nvPr>
        </p:nvSpPr>
        <p:spPr/>
        <p:txBody>
          <a:bodyPr/>
          <a:lstStyle/>
          <a:p>
            <a:r>
              <a:rPr lang="en-US" dirty="0"/>
              <a:t>Backup plots</a:t>
            </a:r>
          </a:p>
        </p:txBody>
      </p:sp>
      <p:sp>
        <p:nvSpPr>
          <p:cNvPr id="3" name="Content Placeholder 2">
            <a:extLst>
              <a:ext uri="{FF2B5EF4-FFF2-40B4-BE49-F238E27FC236}">
                <a16:creationId xmlns:a16="http://schemas.microsoft.com/office/drawing/2014/main" id="{27CB8105-553F-2F56-DBA8-C994AEEA46DC}"/>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1915063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F5E83-26B1-CF21-988F-D56CF963910B}"/>
              </a:ext>
            </a:extLst>
          </p:cNvPr>
          <p:cNvSpPr>
            <a:spLocks noGrp="1"/>
          </p:cNvSpPr>
          <p:nvPr>
            <p:ph type="title"/>
          </p:nvPr>
        </p:nvSpPr>
        <p:spPr>
          <a:xfrm>
            <a:off x="838200" y="365125"/>
            <a:ext cx="2353056" cy="1325563"/>
          </a:xfrm>
        </p:spPr>
        <p:txBody>
          <a:bodyPr>
            <a:normAutofit fontScale="90000"/>
          </a:bodyPr>
          <a:lstStyle/>
          <a:p>
            <a:r>
              <a:rPr lang="en-US" dirty="0"/>
              <a:t>Incident energy spectrum</a:t>
            </a:r>
          </a:p>
        </p:txBody>
      </p:sp>
      <p:sp>
        <p:nvSpPr>
          <p:cNvPr id="11" name="Content Placeholder 10">
            <a:extLst>
              <a:ext uri="{FF2B5EF4-FFF2-40B4-BE49-F238E27FC236}">
                <a16:creationId xmlns:a16="http://schemas.microsoft.com/office/drawing/2014/main" id="{55EB880D-A025-E5D6-17BA-40BD6F990A4B}"/>
              </a:ext>
            </a:extLst>
          </p:cNvPr>
          <p:cNvSpPr>
            <a:spLocks noGrp="1"/>
          </p:cNvSpPr>
          <p:nvPr>
            <p:ph idx="1"/>
          </p:nvPr>
        </p:nvSpPr>
        <p:spPr>
          <a:xfrm>
            <a:off x="493776" y="2185417"/>
            <a:ext cx="2560320" cy="3991546"/>
          </a:xfrm>
        </p:spPr>
        <p:txBody>
          <a:bodyPr>
            <a:normAutofit fontScale="92500"/>
          </a:bodyPr>
          <a:lstStyle/>
          <a:p>
            <a:r>
              <a:rPr lang="en-US" dirty="0"/>
              <a:t>Quadrupole radiation incident on the polarimeter photon window</a:t>
            </a:r>
          </a:p>
          <a:p>
            <a:endParaRPr lang="en-US" dirty="0"/>
          </a:p>
          <a:p>
            <a:r>
              <a:rPr lang="en-US" dirty="0"/>
              <a:t>Meant to show these plots last time</a:t>
            </a:r>
          </a:p>
        </p:txBody>
      </p:sp>
      <p:pic>
        <p:nvPicPr>
          <p:cNvPr id="13" name="Picture 12">
            <a:extLst>
              <a:ext uri="{FF2B5EF4-FFF2-40B4-BE49-F238E27FC236}">
                <a16:creationId xmlns:a16="http://schemas.microsoft.com/office/drawing/2014/main" id="{98E9BEE1-CDBB-F509-C71F-A0E81E71AF0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94419" y="315468"/>
            <a:ext cx="8103805" cy="6227064"/>
          </a:xfrm>
          <a:prstGeom prst="rect">
            <a:avLst/>
          </a:prstGeom>
        </p:spPr>
      </p:pic>
    </p:spTree>
    <p:extLst>
      <p:ext uri="{BB962C8B-B14F-4D97-AF65-F5344CB8AC3E}">
        <p14:creationId xmlns:p14="http://schemas.microsoft.com/office/powerpoint/2010/main" val="24528925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D8E09-054B-FAA7-22C3-A90A2771B83D}"/>
              </a:ext>
            </a:extLst>
          </p:cNvPr>
          <p:cNvSpPr>
            <a:spLocks noGrp="1"/>
          </p:cNvSpPr>
          <p:nvPr>
            <p:ph type="title"/>
          </p:nvPr>
        </p:nvSpPr>
        <p:spPr>
          <a:xfrm>
            <a:off x="838200" y="365125"/>
            <a:ext cx="2398776" cy="1325563"/>
          </a:xfrm>
        </p:spPr>
        <p:txBody>
          <a:bodyPr/>
          <a:lstStyle/>
          <a:p>
            <a:r>
              <a:rPr lang="en-US" dirty="0"/>
              <a:t>Through photons</a:t>
            </a:r>
          </a:p>
        </p:txBody>
      </p:sp>
      <p:sp>
        <p:nvSpPr>
          <p:cNvPr id="3" name="Content Placeholder 2">
            <a:extLst>
              <a:ext uri="{FF2B5EF4-FFF2-40B4-BE49-F238E27FC236}">
                <a16:creationId xmlns:a16="http://schemas.microsoft.com/office/drawing/2014/main" id="{9AD828AC-3F88-C93F-1D8D-403320F37FD4}"/>
              </a:ext>
            </a:extLst>
          </p:cNvPr>
          <p:cNvSpPr>
            <a:spLocks noGrp="1"/>
          </p:cNvSpPr>
          <p:nvPr>
            <p:ph idx="1"/>
          </p:nvPr>
        </p:nvSpPr>
        <p:spPr>
          <a:xfrm>
            <a:off x="838200" y="1825625"/>
            <a:ext cx="2289048" cy="4351338"/>
          </a:xfrm>
        </p:spPr>
        <p:txBody>
          <a:bodyPr/>
          <a:lstStyle/>
          <a:p>
            <a:r>
              <a:rPr lang="en-US" dirty="0"/>
              <a:t>Energy spectrum of photons that go through 2 mm of Al</a:t>
            </a:r>
          </a:p>
        </p:txBody>
      </p:sp>
      <p:pic>
        <p:nvPicPr>
          <p:cNvPr id="5" name="Picture 4">
            <a:extLst>
              <a:ext uri="{FF2B5EF4-FFF2-40B4-BE49-F238E27FC236}">
                <a16:creationId xmlns:a16="http://schemas.microsoft.com/office/drawing/2014/main" id="{720D8877-E8B6-020D-317E-0F02E51597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74136" y="365125"/>
            <a:ext cx="8294201" cy="6373367"/>
          </a:xfrm>
          <a:prstGeom prst="rect">
            <a:avLst/>
          </a:prstGeom>
        </p:spPr>
      </p:pic>
    </p:spTree>
    <p:extLst>
      <p:ext uri="{BB962C8B-B14F-4D97-AF65-F5344CB8AC3E}">
        <p14:creationId xmlns:p14="http://schemas.microsoft.com/office/powerpoint/2010/main" val="23309245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097BB-1EE1-C475-EC35-D95263DA29AD}"/>
              </a:ext>
            </a:extLst>
          </p:cNvPr>
          <p:cNvSpPr>
            <a:spLocks noGrp="1"/>
          </p:cNvSpPr>
          <p:nvPr>
            <p:ph type="title"/>
          </p:nvPr>
        </p:nvSpPr>
        <p:spPr>
          <a:xfrm>
            <a:off x="838200" y="365125"/>
            <a:ext cx="2298192" cy="1325563"/>
          </a:xfrm>
        </p:spPr>
        <p:txBody>
          <a:bodyPr/>
          <a:lstStyle/>
          <a:p>
            <a:r>
              <a:rPr lang="en-US" dirty="0"/>
              <a:t>Through photons</a:t>
            </a:r>
          </a:p>
        </p:txBody>
      </p:sp>
      <p:sp>
        <p:nvSpPr>
          <p:cNvPr id="3" name="Content Placeholder 2">
            <a:extLst>
              <a:ext uri="{FF2B5EF4-FFF2-40B4-BE49-F238E27FC236}">
                <a16:creationId xmlns:a16="http://schemas.microsoft.com/office/drawing/2014/main" id="{1E5D1665-53ED-BA1F-B378-6CE569EC9FD1}"/>
              </a:ext>
            </a:extLst>
          </p:cNvPr>
          <p:cNvSpPr>
            <a:spLocks noGrp="1"/>
          </p:cNvSpPr>
          <p:nvPr>
            <p:ph idx="1"/>
          </p:nvPr>
        </p:nvSpPr>
        <p:spPr>
          <a:xfrm>
            <a:off x="838200" y="1825625"/>
            <a:ext cx="2371344" cy="4351338"/>
          </a:xfrm>
        </p:spPr>
        <p:txBody>
          <a:bodyPr>
            <a:normAutofit fontScale="92500" lnSpcReduction="10000"/>
          </a:bodyPr>
          <a:lstStyle/>
          <a:p>
            <a:r>
              <a:rPr lang="en-US" dirty="0"/>
              <a:t>Energy spectrum of photons that go through:</a:t>
            </a:r>
          </a:p>
          <a:p>
            <a:r>
              <a:rPr lang="en-US" dirty="0"/>
              <a:t> 2mm of Al +</a:t>
            </a:r>
          </a:p>
          <a:p>
            <a:r>
              <a:rPr lang="en-US" dirty="0"/>
              <a:t> 2 mm H2O +</a:t>
            </a:r>
          </a:p>
          <a:p>
            <a:r>
              <a:rPr lang="en-US" dirty="0"/>
              <a:t> 2 mm Pb</a:t>
            </a:r>
          </a:p>
          <a:p>
            <a:endParaRPr lang="en-US" dirty="0"/>
          </a:p>
          <a:p>
            <a:r>
              <a:rPr lang="en-US" dirty="0"/>
              <a:t>Note the K shell peak at 82 keV</a:t>
            </a:r>
          </a:p>
        </p:txBody>
      </p:sp>
      <p:pic>
        <p:nvPicPr>
          <p:cNvPr id="5" name="Picture 4">
            <a:extLst>
              <a:ext uri="{FF2B5EF4-FFF2-40B4-BE49-F238E27FC236}">
                <a16:creationId xmlns:a16="http://schemas.microsoft.com/office/drawing/2014/main" id="{375C7616-525B-2AD9-E183-454FAD2D31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38144" y="248920"/>
            <a:ext cx="8279658" cy="6362192"/>
          </a:xfrm>
          <a:prstGeom prst="rect">
            <a:avLst/>
          </a:prstGeom>
        </p:spPr>
      </p:pic>
    </p:spTree>
    <p:extLst>
      <p:ext uri="{BB962C8B-B14F-4D97-AF65-F5344CB8AC3E}">
        <p14:creationId xmlns:p14="http://schemas.microsoft.com/office/powerpoint/2010/main" val="2398421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A06C04-5209-29DF-48E6-C6259D772919}"/>
              </a:ext>
            </a:extLst>
          </p:cNvPr>
          <p:cNvSpPr>
            <a:spLocks noGrp="1"/>
          </p:cNvSpPr>
          <p:nvPr>
            <p:ph type="title"/>
          </p:nvPr>
        </p:nvSpPr>
        <p:spPr>
          <a:xfrm>
            <a:off x="838200" y="365125"/>
            <a:ext cx="2517648" cy="1325563"/>
          </a:xfrm>
        </p:spPr>
        <p:txBody>
          <a:bodyPr/>
          <a:lstStyle/>
          <a:p>
            <a:r>
              <a:rPr lang="en-US" dirty="0"/>
              <a:t>Through photons</a:t>
            </a:r>
          </a:p>
        </p:txBody>
      </p:sp>
      <p:sp>
        <p:nvSpPr>
          <p:cNvPr id="3" name="Content Placeholder 2">
            <a:extLst>
              <a:ext uri="{FF2B5EF4-FFF2-40B4-BE49-F238E27FC236}">
                <a16:creationId xmlns:a16="http://schemas.microsoft.com/office/drawing/2014/main" id="{E7BBC1D1-D585-4AAD-73F9-2E3E45A554CA}"/>
              </a:ext>
            </a:extLst>
          </p:cNvPr>
          <p:cNvSpPr>
            <a:spLocks noGrp="1"/>
          </p:cNvSpPr>
          <p:nvPr>
            <p:ph idx="1"/>
          </p:nvPr>
        </p:nvSpPr>
        <p:spPr>
          <a:xfrm>
            <a:off x="838200" y="1825625"/>
            <a:ext cx="2517648" cy="4351338"/>
          </a:xfrm>
        </p:spPr>
        <p:txBody>
          <a:bodyPr/>
          <a:lstStyle/>
          <a:p>
            <a:r>
              <a:rPr lang="en-US" dirty="0"/>
              <a:t>Energy spectrum of photons that go through:</a:t>
            </a:r>
          </a:p>
          <a:p>
            <a:r>
              <a:rPr lang="en-US" dirty="0"/>
              <a:t> 2mm of Al +</a:t>
            </a:r>
          </a:p>
          <a:p>
            <a:r>
              <a:rPr lang="en-US" dirty="0"/>
              <a:t> 2 mm H2O +</a:t>
            </a:r>
          </a:p>
          <a:p>
            <a:r>
              <a:rPr lang="en-US" dirty="0"/>
              <a:t> 2 mm W</a:t>
            </a:r>
          </a:p>
          <a:p>
            <a:r>
              <a:rPr lang="en-US" dirty="0"/>
              <a:t>Most are at the high end</a:t>
            </a:r>
          </a:p>
          <a:p>
            <a:endParaRPr lang="en-US" dirty="0"/>
          </a:p>
        </p:txBody>
      </p:sp>
      <p:pic>
        <p:nvPicPr>
          <p:cNvPr id="5" name="Picture 4">
            <a:extLst>
              <a:ext uri="{FF2B5EF4-FFF2-40B4-BE49-F238E27FC236}">
                <a16:creationId xmlns:a16="http://schemas.microsoft.com/office/drawing/2014/main" id="{E40627BD-5127-CE9A-84D0-664E36D56D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40732" y="384048"/>
            <a:ext cx="7925307" cy="6089904"/>
          </a:xfrm>
          <a:prstGeom prst="rect">
            <a:avLst/>
          </a:prstGeom>
        </p:spPr>
      </p:pic>
    </p:spTree>
    <p:extLst>
      <p:ext uri="{BB962C8B-B14F-4D97-AF65-F5344CB8AC3E}">
        <p14:creationId xmlns:p14="http://schemas.microsoft.com/office/powerpoint/2010/main" val="44392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EB7E5-B5F0-12FF-BD7F-57BE9BE38BC8}"/>
              </a:ext>
            </a:extLst>
          </p:cNvPr>
          <p:cNvSpPr>
            <a:spLocks noGrp="1"/>
          </p:cNvSpPr>
          <p:nvPr>
            <p:ph type="title"/>
          </p:nvPr>
        </p:nvSpPr>
        <p:spPr>
          <a:xfrm>
            <a:off x="595604" y="178512"/>
            <a:ext cx="10515600" cy="941161"/>
          </a:xfrm>
        </p:spPr>
        <p:txBody>
          <a:bodyPr/>
          <a:lstStyle/>
          <a:p>
            <a:r>
              <a:rPr lang="en-US" dirty="0"/>
              <a:t>18 GeV plots with 1 cm and 2 cm of W </a:t>
            </a:r>
          </a:p>
        </p:txBody>
      </p:sp>
      <p:pic>
        <p:nvPicPr>
          <p:cNvPr id="5" name="Picture 4" descr="Chart&#10;&#10;Description automatically generated">
            <a:extLst>
              <a:ext uri="{FF2B5EF4-FFF2-40B4-BE49-F238E27FC236}">
                <a16:creationId xmlns:a16="http://schemas.microsoft.com/office/drawing/2014/main" id="{91840087-E4C9-97D8-A861-E5CDCFD6C8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522" y="1119673"/>
            <a:ext cx="6018478" cy="4588538"/>
          </a:xfrm>
          <a:prstGeom prst="rect">
            <a:avLst/>
          </a:prstGeom>
        </p:spPr>
      </p:pic>
      <p:pic>
        <p:nvPicPr>
          <p:cNvPr id="7" name="Picture 6" descr="Chart&#10;&#10;Description automatically generated with medium confidence">
            <a:extLst>
              <a:ext uri="{FF2B5EF4-FFF2-40B4-BE49-F238E27FC236}">
                <a16:creationId xmlns:a16="http://schemas.microsoft.com/office/drawing/2014/main" id="{CE1F578E-CEE9-5A83-B8A9-00889AA00D26}"/>
              </a:ext>
            </a:extLst>
          </p:cNvPr>
          <p:cNvPicPr>
            <a:picLocks noChangeAspect="1"/>
          </p:cNvPicPr>
          <p:nvPr/>
        </p:nvPicPr>
        <p:blipFill rotWithShape="1">
          <a:blip r:embed="rId3">
            <a:extLst>
              <a:ext uri="{28A0092B-C50C-407E-A947-70E740481C1C}">
                <a14:useLocalDpi xmlns:a14="http://schemas.microsoft.com/office/drawing/2010/main" val="0"/>
              </a:ext>
            </a:extLst>
          </a:blip>
          <a:srcRect b="1040"/>
          <a:stretch/>
        </p:blipFill>
        <p:spPr>
          <a:xfrm>
            <a:off x="6096000" y="1119673"/>
            <a:ext cx="6096000" cy="4633155"/>
          </a:xfrm>
          <a:prstGeom prst="rect">
            <a:avLst/>
          </a:prstGeom>
        </p:spPr>
      </p:pic>
      <p:sp>
        <p:nvSpPr>
          <p:cNvPr id="8" name="TextBox 7">
            <a:extLst>
              <a:ext uri="{FF2B5EF4-FFF2-40B4-BE49-F238E27FC236}">
                <a16:creationId xmlns:a16="http://schemas.microsoft.com/office/drawing/2014/main" id="{A6B0733F-EC22-E57A-F097-464A0F716837}"/>
              </a:ext>
            </a:extLst>
          </p:cNvPr>
          <p:cNvSpPr txBox="1"/>
          <p:nvPr/>
        </p:nvSpPr>
        <p:spPr>
          <a:xfrm>
            <a:off x="1548882" y="6055567"/>
            <a:ext cx="3248005" cy="369332"/>
          </a:xfrm>
          <a:prstGeom prst="rect">
            <a:avLst/>
          </a:prstGeom>
          <a:noFill/>
        </p:spPr>
        <p:txBody>
          <a:bodyPr wrap="none" rtlCol="0">
            <a:spAutoFit/>
          </a:bodyPr>
          <a:lstStyle/>
          <a:p>
            <a:r>
              <a:rPr lang="en-US" dirty="0"/>
              <a:t>2 mm Al, 2 mm H</a:t>
            </a:r>
            <a:r>
              <a:rPr lang="en-US" baseline="-25000" dirty="0"/>
              <a:t>2</a:t>
            </a:r>
            <a:r>
              <a:rPr lang="en-US" dirty="0"/>
              <a:t>O and </a:t>
            </a:r>
            <a:r>
              <a:rPr lang="en-US" dirty="0">
                <a:solidFill>
                  <a:srgbClr val="FF0000"/>
                </a:solidFill>
              </a:rPr>
              <a:t>1 cm W</a:t>
            </a:r>
          </a:p>
        </p:txBody>
      </p:sp>
      <p:sp>
        <p:nvSpPr>
          <p:cNvPr id="9" name="TextBox 8">
            <a:extLst>
              <a:ext uri="{FF2B5EF4-FFF2-40B4-BE49-F238E27FC236}">
                <a16:creationId xmlns:a16="http://schemas.microsoft.com/office/drawing/2014/main" id="{58EA71F6-EA36-8173-C9AB-3621627E6910}"/>
              </a:ext>
            </a:extLst>
          </p:cNvPr>
          <p:cNvSpPr txBox="1"/>
          <p:nvPr/>
        </p:nvSpPr>
        <p:spPr>
          <a:xfrm>
            <a:off x="7376454" y="6055567"/>
            <a:ext cx="3209533" cy="369332"/>
          </a:xfrm>
          <a:prstGeom prst="rect">
            <a:avLst/>
          </a:prstGeom>
          <a:noFill/>
        </p:spPr>
        <p:txBody>
          <a:bodyPr wrap="none" rtlCol="0">
            <a:spAutoFit/>
          </a:bodyPr>
          <a:lstStyle/>
          <a:p>
            <a:r>
              <a:rPr lang="en-US" dirty="0"/>
              <a:t>2 mm Al, 2 mm H</a:t>
            </a:r>
            <a:r>
              <a:rPr lang="en-US" baseline="-25000" dirty="0"/>
              <a:t>2</a:t>
            </a:r>
            <a:r>
              <a:rPr lang="en-US" dirty="0"/>
              <a:t>O and </a:t>
            </a:r>
            <a:r>
              <a:rPr lang="en-US" dirty="0">
                <a:solidFill>
                  <a:srgbClr val="FF0000"/>
                </a:solidFill>
              </a:rPr>
              <a:t>2 cm W</a:t>
            </a:r>
          </a:p>
        </p:txBody>
      </p:sp>
    </p:spTree>
    <p:extLst>
      <p:ext uri="{BB962C8B-B14F-4D97-AF65-F5344CB8AC3E}">
        <p14:creationId xmlns:p14="http://schemas.microsoft.com/office/powerpoint/2010/main" val="41202500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F4371-52CD-3B66-23C9-11475544B11B}"/>
              </a:ext>
            </a:extLst>
          </p:cNvPr>
          <p:cNvSpPr>
            <a:spLocks noGrp="1"/>
          </p:cNvSpPr>
          <p:nvPr>
            <p:ph type="title"/>
          </p:nvPr>
        </p:nvSpPr>
        <p:spPr>
          <a:xfrm>
            <a:off x="838200" y="83976"/>
            <a:ext cx="10515600" cy="643812"/>
          </a:xfrm>
        </p:spPr>
        <p:txBody>
          <a:bodyPr>
            <a:normAutofit fontScale="90000"/>
          </a:bodyPr>
          <a:lstStyle/>
          <a:p>
            <a:r>
              <a:rPr lang="en-US" dirty="0"/>
              <a:t>10 GeV SR plots</a:t>
            </a:r>
          </a:p>
        </p:txBody>
      </p:sp>
      <p:pic>
        <p:nvPicPr>
          <p:cNvPr id="5" name="Picture 4" descr="A picture containing calendar&#10;&#10;Description automatically generated">
            <a:extLst>
              <a:ext uri="{FF2B5EF4-FFF2-40B4-BE49-F238E27FC236}">
                <a16:creationId xmlns:a16="http://schemas.microsoft.com/office/drawing/2014/main" id="{9F8FCC0A-42FC-57DA-4B95-45B060253E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9488" y="922503"/>
            <a:ext cx="6015369" cy="4586169"/>
          </a:xfrm>
          <a:prstGeom prst="rect">
            <a:avLst/>
          </a:prstGeom>
        </p:spPr>
      </p:pic>
      <p:pic>
        <p:nvPicPr>
          <p:cNvPr id="7" name="Picture 6" descr="Chart, scatter chart&#10;&#10;Description automatically generated">
            <a:extLst>
              <a:ext uri="{FF2B5EF4-FFF2-40B4-BE49-F238E27FC236}">
                <a16:creationId xmlns:a16="http://schemas.microsoft.com/office/drawing/2014/main" id="{2488F640-2FE2-75D8-31B2-67556773791F}"/>
              </a:ext>
            </a:extLst>
          </p:cNvPr>
          <p:cNvPicPr>
            <a:picLocks noChangeAspect="1"/>
          </p:cNvPicPr>
          <p:nvPr/>
        </p:nvPicPr>
        <p:blipFill rotWithShape="1">
          <a:blip r:embed="rId3">
            <a:extLst>
              <a:ext uri="{28A0092B-C50C-407E-A947-70E740481C1C}">
                <a14:useLocalDpi xmlns:a14="http://schemas.microsoft.com/office/drawing/2010/main" val="0"/>
              </a:ext>
            </a:extLst>
          </a:blip>
          <a:srcRect b="930"/>
          <a:stretch/>
        </p:blipFill>
        <p:spPr>
          <a:xfrm>
            <a:off x="6157822" y="922503"/>
            <a:ext cx="6034178" cy="4586169"/>
          </a:xfrm>
          <a:prstGeom prst="rect">
            <a:avLst/>
          </a:prstGeom>
        </p:spPr>
      </p:pic>
      <p:sp>
        <p:nvSpPr>
          <p:cNvPr id="8" name="TextBox 7">
            <a:extLst>
              <a:ext uri="{FF2B5EF4-FFF2-40B4-BE49-F238E27FC236}">
                <a16:creationId xmlns:a16="http://schemas.microsoft.com/office/drawing/2014/main" id="{8CB2E6F7-4EED-8ACB-EC6B-035AA45C1B6B}"/>
              </a:ext>
            </a:extLst>
          </p:cNvPr>
          <p:cNvSpPr txBox="1"/>
          <p:nvPr/>
        </p:nvSpPr>
        <p:spPr>
          <a:xfrm>
            <a:off x="603128" y="5947282"/>
            <a:ext cx="5188087" cy="369332"/>
          </a:xfrm>
          <a:prstGeom prst="rect">
            <a:avLst/>
          </a:prstGeom>
          <a:noFill/>
        </p:spPr>
        <p:txBody>
          <a:bodyPr wrap="none" rtlCol="0">
            <a:spAutoFit/>
          </a:bodyPr>
          <a:lstStyle/>
          <a:p>
            <a:r>
              <a:rPr lang="en-US" dirty="0"/>
              <a:t>Incident photon energy distribution (1 billion events) </a:t>
            </a:r>
          </a:p>
        </p:txBody>
      </p:sp>
      <p:sp>
        <p:nvSpPr>
          <p:cNvPr id="9" name="TextBox 8">
            <a:extLst>
              <a:ext uri="{FF2B5EF4-FFF2-40B4-BE49-F238E27FC236}">
                <a16:creationId xmlns:a16="http://schemas.microsoft.com/office/drawing/2014/main" id="{C1DEB5FA-B37C-4597-60EE-165C1E870787}"/>
              </a:ext>
            </a:extLst>
          </p:cNvPr>
          <p:cNvSpPr txBox="1"/>
          <p:nvPr/>
        </p:nvSpPr>
        <p:spPr>
          <a:xfrm>
            <a:off x="6096000" y="5808783"/>
            <a:ext cx="5106141" cy="646331"/>
          </a:xfrm>
          <a:prstGeom prst="rect">
            <a:avLst/>
          </a:prstGeom>
          <a:noFill/>
        </p:spPr>
        <p:txBody>
          <a:bodyPr wrap="none" rtlCol="0">
            <a:spAutoFit/>
          </a:bodyPr>
          <a:lstStyle/>
          <a:p>
            <a:r>
              <a:rPr lang="en-US" dirty="0"/>
              <a:t>Note: The range is out to only 150 keV</a:t>
            </a:r>
          </a:p>
          <a:p>
            <a:r>
              <a:rPr lang="en-US" dirty="0"/>
              <a:t>This is a much softer energy distribution as expected</a:t>
            </a:r>
          </a:p>
        </p:txBody>
      </p:sp>
    </p:spTree>
    <p:extLst>
      <p:ext uri="{BB962C8B-B14F-4D97-AF65-F5344CB8AC3E}">
        <p14:creationId xmlns:p14="http://schemas.microsoft.com/office/powerpoint/2010/main" val="3281273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iagram, engineering drawing&#10;&#10;Description automatically generated">
            <a:extLst>
              <a:ext uri="{FF2B5EF4-FFF2-40B4-BE49-F238E27FC236}">
                <a16:creationId xmlns:a16="http://schemas.microsoft.com/office/drawing/2014/main" id="{3EA4877A-CEA9-D6A1-A1F4-9B759328CDD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08529" y="549301"/>
            <a:ext cx="7744072" cy="5880223"/>
          </a:xfrm>
          <a:prstGeom prst="rect">
            <a:avLst/>
          </a:prstGeom>
        </p:spPr>
      </p:pic>
      <p:sp>
        <p:nvSpPr>
          <p:cNvPr id="2" name="Title 1">
            <a:extLst>
              <a:ext uri="{FF2B5EF4-FFF2-40B4-BE49-F238E27FC236}">
                <a16:creationId xmlns:a16="http://schemas.microsoft.com/office/drawing/2014/main" id="{BABC0665-127A-46D6-3069-D7FD17C94A07}"/>
              </a:ext>
            </a:extLst>
          </p:cNvPr>
          <p:cNvSpPr>
            <a:spLocks noGrp="1"/>
          </p:cNvSpPr>
          <p:nvPr>
            <p:ph type="title"/>
          </p:nvPr>
        </p:nvSpPr>
        <p:spPr>
          <a:xfrm>
            <a:off x="345830" y="173525"/>
            <a:ext cx="6556131" cy="804252"/>
          </a:xfrm>
        </p:spPr>
        <p:txBody>
          <a:bodyPr>
            <a:normAutofit/>
          </a:bodyPr>
          <a:lstStyle/>
          <a:p>
            <a:r>
              <a:rPr lang="en-US" sz="3600" dirty="0"/>
              <a:t>Drawing of polarimeter region</a:t>
            </a:r>
          </a:p>
        </p:txBody>
      </p:sp>
      <p:sp>
        <p:nvSpPr>
          <p:cNvPr id="8" name="TextBox 7">
            <a:extLst>
              <a:ext uri="{FF2B5EF4-FFF2-40B4-BE49-F238E27FC236}">
                <a16:creationId xmlns:a16="http://schemas.microsoft.com/office/drawing/2014/main" id="{93E366D0-C97F-E518-C954-AD3F1C9BE42D}"/>
              </a:ext>
            </a:extLst>
          </p:cNvPr>
          <p:cNvSpPr txBox="1"/>
          <p:nvPr/>
        </p:nvSpPr>
        <p:spPr>
          <a:xfrm>
            <a:off x="8322034" y="1076797"/>
            <a:ext cx="3300704" cy="1754326"/>
          </a:xfrm>
          <a:prstGeom prst="rect">
            <a:avLst/>
          </a:prstGeom>
          <a:solidFill>
            <a:schemeClr val="bg1"/>
          </a:solidFill>
        </p:spPr>
        <p:txBody>
          <a:bodyPr wrap="square" rtlCol="0">
            <a:spAutoFit/>
          </a:bodyPr>
          <a:lstStyle/>
          <a:p>
            <a:r>
              <a:rPr lang="en-US" dirty="0"/>
              <a:t>Each 1/8 fan slice has:</a:t>
            </a:r>
          </a:p>
          <a:p>
            <a:r>
              <a:rPr lang="en-US" dirty="0"/>
              <a:t>4090 W for B3 and </a:t>
            </a:r>
          </a:p>
          <a:p>
            <a:r>
              <a:rPr lang="en-US" dirty="0"/>
              <a:t>3566 W for B2</a:t>
            </a:r>
          </a:p>
          <a:p>
            <a:endParaRPr lang="en-US" dirty="0"/>
          </a:p>
          <a:p>
            <a:r>
              <a:rPr lang="en-US" dirty="0"/>
              <a:t>Total SR power from these 2 bend magnets is 32.86 kW</a:t>
            </a:r>
          </a:p>
        </p:txBody>
      </p:sp>
      <p:sp>
        <p:nvSpPr>
          <p:cNvPr id="9" name="TextBox 8">
            <a:extLst>
              <a:ext uri="{FF2B5EF4-FFF2-40B4-BE49-F238E27FC236}">
                <a16:creationId xmlns:a16="http://schemas.microsoft.com/office/drawing/2014/main" id="{17683E51-62FF-1E56-3519-0FDD599CC44A}"/>
              </a:ext>
            </a:extLst>
          </p:cNvPr>
          <p:cNvSpPr txBox="1"/>
          <p:nvPr/>
        </p:nvSpPr>
        <p:spPr>
          <a:xfrm>
            <a:off x="9135208" y="3349869"/>
            <a:ext cx="426720" cy="369332"/>
          </a:xfrm>
          <a:prstGeom prst="rect">
            <a:avLst/>
          </a:prstGeom>
          <a:noFill/>
        </p:spPr>
        <p:txBody>
          <a:bodyPr wrap="none" rtlCol="0">
            <a:spAutoFit/>
          </a:bodyPr>
          <a:lstStyle/>
          <a:p>
            <a:r>
              <a:rPr lang="en-US" dirty="0"/>
              <a:t>B2</a:t>
            </a:r>
          </a:p>
        </p:txBody>
      </p:sp>
      <p:sp>
        <p:nvSpPr>
          <p:cNvPr id="10" name="TextBox 9">
            <a:extLst>
              <a:ext uri="{FF2B5EF4-FFF2-40B4-BE49-F238E27FC236}">
                <a16:creationId xmlns:a16="http://schemas.microsoft.com/office/drawing/2014/main" id="{E1E59A86-FCF5-AB52-8BB4-07ECF1D86DE8}"/>
              </a:ext>
            </a:extLst>
          </p:cNvPr>
          <p:cNvSpPr txBox="1"/>
          <p:nvPr/>
        </p:nvSpPr>
        <p:spPr>
          <a:xfrm>
            <a:off x="10817469" y="4469423"/>
            <a:ext cx="426720" cy="369332"/>
          </a:xfrm>
          <a:prstGeom prst="rect">
            <a:avLst/>
          </a:prstGeom>
          <a:noFill/>
        </p:spPr>
        <p:txBody>
          <a:bodyPr wrap="none" rtlCol="0">
            <a:spAutoFit/>
          </a:bodyPr>
          <a:lstStyle/>
          <a:p>
            <a:r>
              <a:rPr lang="en-US" dirty="0"/>
              <a:t>B3</a:t>
            </a:r>
          </a:p>
        </p:txBody>
      </p:sp>
      <p:cxnSp>
        <p:nvCxnSpPr>
          <p:cNvPr id="12" name="Straight Arrow Connector 11">
            <a:extLst>
              <a:ext uri="{FF2B5EF4-FFF2-40B4-BE49-F238E27FC236}">
                <a16:creationId xmlns:a16="http://schemas.microsoft.com/office/drawing/2014/main" id="{97820508-5A66-5534-C5CB-96225AC2934D}"/>
              </a:ext>
            </a:extLst>
          </p:cNvPr>
          <p:cNvCxnSpPr>
            <a:stCxn id="9" idx="2"/>
          </p:cNvCxnSpPr>
          <p:nvPr/>
        </p:nvCxnSpPr>
        <p:spPr>
          <a:xfrm flipH="1">
            <a:off x="9135208" y="3719201"/>
            <a:ext cx="213360" cy="3340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ABCF80A3-2477-1391-E796-36972D62EA31}"/>
              </a:ext>
            </a:extLst>
          </p:cNvPr>
          <p:cNvCxnSpPr/>
          <p:nvPr/>
        </p:nvCxnSpPr>
        <p:spPr>
          <a:xfrm flipH="1">
            <a:off x="10928838" y="4838755"/>
            <a:ext cx="101991" cy="4014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15B3351C-1A50-9602-D2E8-AD66D65C2D9B}"/>
              </a:ext>
            </a:extLst>
          </p:cNvPr>
          <p:cNvSpPr txBox="1"/>
          <p:nvPr/>
        </p:nvSpPr>
        <p:spPr>
          <a:xfrm>
            <a:off x="350824" y="1248508"/>
            <a:ext cx="3692769" cy="3139321"/>
          </a:xfrm>
          <a:prstGeom prst="rect">
            <a:avLst/>
          </a:prstGeom>
          <a:noFill/>
        </p:spPr>
        <p:txBody>
          <a:bodyPr wrap="square" rtlCol="0">
            <a:spAutoFit/>
          </a:bodyPr>
          <a:lstStyle/>
          <a:p>
            <a:r>
              <a:rPr lang="en-US" dirty="0"/>
              <a:t>Some notes:</a:t>
            </a:r>
          </a:p>
          <a:p>
            <a:pPr marL="342900" indent="-342900">
              <a:buAutoNum type="arabicPeriod"/>
            </a:pPr>
            <a:r>
              <a:rPr lang="en-US" dirty="0"/>
              <a:t>Power density at a photon window near the electron detector is 22.4 kW over 5 cm = 450 W/mm</a:t>
            </a:r>
          </a:p>
          <a:p>
            <a:pPr marL="342900" indent="-342900">
              <a:buAutoNum type="arabicPeriod"/>
            </a:pPr>
            <a:r>
              <a:rPr lang="en-US" dirty="0">
                <a:solidFill>
                  <a:srgbClr val="FF0000"/>
                </a:solidFill>
              </a:rPr>
              <a:t>Will melt all materials</a:t>
            </a:r>
          </a:p>
          <a:p>
            <a:pPr marL="342900" indent="-342900">
              <a:buAutoNum type="arabicPeriod"/>
            </a:pPr>
            <a:r>
              <a:rPr lang="en-US" dirty="0"/>
              <a:t>Long vacuum tube to move the window away from the sources</a:t>
            </a:r>
          </a:p>
          <a:p>
            <a:pPr marL="342900" indent="-342900">
              <a:buAutoNum type="arabicPeriod"/>
            </a:pPr>
            <a:r>
              <a:rPr lang="en-US" dirty="0"/>
              <a:t>With a mask positioned as shown the photon window sees mostly quadrupole radiation</a:t>
            </a:r>
          </a:p>
        </p:txBody>
      </p:sp>
      <p:sp>
        <p:nvSpPr>
          <p:cNvPr id="18" name="TextBox 17">
            <a:extLst>
              <a:ext uri="{FF2B5EF4-FFF2-40B4-BE49-F238E27FC236}">
                <a16:creationId xmlns:a16="http://schemas.microsoft.com/office/drawing/2014/main" id="{3E7D372E-BC14-A203-A016-DE7AE68A8D86}"/>
              </a:ext>
            </a:extLst>
          </p:cNvPr>
          <p:cNvSpPr txBox="1"/>
          <p:nvPr/>
        </p:nvSpPr>
        <p:spPr>
          <a:xfrm>
            <a:off x="5550008" y="2971745"/>
            <a:ext cx="1489382" cy="369332"/>
          </a:xfrm>
          <a:prstGeom prst="rect">
            <a:avLst/>
          </a:prstGeom>
          <a:noFill/>
        </p:spPr>
        <p:txBody>
          <a:bodyPr wrap="none" rtlCol="0">
            <a:spAutoFit/>
          </a:bodyPr>
          <a:lstStyle/>
          <a:p>
            <a:r>
              <a:rPr lang="en-US" dirty="0"/>
              <a:t>Water cooling</a:t>
            </a:r>
          </a:p>
        </p:txBody>
      </p:sp>
      <p:cxnSp>
        <p:nvCxnSpPr>
          <p:cNvPr id="20" name="Straight Arrow Connector 19">
            <a:extLst>
              <a:ext uri="{FF2B5EF4-FFF2-40B4-BE49-F238E27FC236}">
                <a16:creationId xmlns:a16="http://schemas.microsoft.com/office/drawing/2014/main" id="{1DE83EC3-A974-D68A-0AB8-60E760B640CF}"/>
              </a:ext>
            </a:extLst>
          </p:cNvPr>
          <p:cNvCxnSpPr>
            <a:cxnSpLocks/>
          </p:cNvCxnSpPr>
          <p:nvPr/>
        </p:nvCxnSpPr>
        <p:spPr>
          <a:xfrm flipV="1">
            <a:off x="5945662" y="2209860"/>
            <a:ext cx="290202" cy="7531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EC5D34B1-095A-655E-466C-B29A3B04565B}"/>
              </a:ext>
            </a:extLst>
          </p:cNvPr>
          <p:cNvCxnSpPr>
            <a:cxnSpLocks/>
            <a:stCxn id="18" idx="0"/>
          </p:cNvCxnSpPr>
          <p:nvPr/>
        </p:nvCxnSpPr>
        <p:spPr>
          <a:xfrm flipV="1">
            <a:off x="6294699" y="2831123"/>
            <a:ext cx="607262" cy="1406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06E93D67-CB3D-DED9-A942-A4A7E66BF08F}"/>
              </a:ext>
            </a:extLst>
          </p:cNvPr>
          <p:cNvCxnSpPr>
            <a:cxnSpLocks/>
          </p:cNvCxnSpPr>
          <p:nvPr/>
        </p:nvCxnSpPr>
        <p:spPr>
          <a:xfrm>
            <a:off x="7039390" y="3235569"/>
            <a:ext cx="689048" cy="1934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E28C2E6D-318C-D071-465F-4EE5C2104180}"/>
              </a:ext>
            </a:extLst>
          </p:cNvPr>
          <p:cNvCxnSpPr/>
          <p:nvPr/>
        </p:nvCxnSpPr>
        <p:spPr>
          <a:xfrm>
            <a:off x="7039390" y="3235569"/>
            <a:ext cx="2834372" cy="18039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F39DB053-F370-6959-8B4A-F58DDD852D3B}"/>
              </a:ext>
            </a:extLst>
          </p:cNvPr>
          <p:cNvCxnSpPr>
            <a:stCxn id="18" idx="2"/>
          </p:cNvCxnSpPr>
          <p:nvPr/>
        </p:nvCxnSpPr>
        <p:spPr>
          <a:xfrm>
            <a:off x="6294699" y="3341077"/>
            <a:ext cx="607262" cy="3757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54292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C23786-1854-0EF8-B895-978E9F8AC76E}"/>
              </a:ext>
            </a:extLst>
          </p:cNvPr>
          <p:cNvSpPr>
            <a:spLocks noGrp="1"/>
          </p:cNvSpPr>
          <p:nvPr>
            <p:ph type="title"/>
          </p:nvPr>
        </p:nvSpPr>
        <p:spPr/>
        <p:txBody>
          <a:bodyPr/>
          <a:lstStyle/>
          <a:p>
            <a:r>
              <a:rPr lang="en-US" dirty="0"/>
              <a:t>Photon window for the polarimeter</a:t>
            </a:r>
          </a:p>
        </p:txBody>
      </p:sp>
      <p:sp>
        <p:nvSpPr>
          <p:cNvPr id="3" name="Content Placeholder 2">
            <a:extLst>
              <a:ext uri="{FF2B5EF4-FFF2-40B4-BE49-F238E27FC236}">
                <a16:creationId xmlns:a16="http://schemas.microsoft.com/office/drawing/2014/main" id="{2A111559-6660-A9F4-AB6D-D1694D509024}"/>
              </a:ext>
            </a:extLst>
          </p:cNvPr>
          <p:cNvSpPr>
            <a:spLocks noGrp="1"/>
          </p:cNvSpPr>
          <p:nvPr>
            <p:ph idx="1"/>
          </p:nvPr>
        </p:nvSpPr>
        <p:spPr>
          <a:xfrm>
            <a:off x="838200" y="1592360"/>
            <a:ext cx="10855569" cy="4351338"/>
          </a:xfrm>
        </p:spPr>
        <p:txBody>
          <a:bodyPr>
            <a:normAutofit fontScale="92500"/>
          </a:bodyPr>
          <a:lstStyle/>
          <a:p>
            <a:r>
              <a:rPr lang="en-US" dirty="0"/>
              <a:t>Previous presentations had these power numbers on the window </a:t>
            </a:r>
          </a:p>
          <a:p>
            <a:r>
              <a:rPr lang="en-US" dirty="0">
                <a:solidFill>
                  <a:srgbClr val="FF0000"/>
                </a:solidFill>
              </a:rPr>
              <a:t>10</a:t>
            </a:r>
            <a:r>
              <a:rPr lang="en-US" dirty="0"/>
              <a:t> W/mm</a:t>
            </a:r>
            <a:r>
              <a:rPr lang="en-US" baseline="30000" dirty="0"/>
              <a:t>2</a:t>
            </a:r>
            <a:r>
              <a:rPr lang="en-US" dirty="0"/>
              <a:t> is about the usual engineering maximum</a:t>
            </a:r>
          </a:p>
          <a:p>
            <a:pPr lvl="1"/>
            <a:r>
              <a:rPr lang="en-US" dirty="0">
                <a:solidFill>
                  <a:schemeClr val="tx1"/>
                </a:solidFill>
              </a:rPr>
              <a:t> 						18 GeV</a:t>
            </a:r>
          </a:p>
          <a:p>
            <a:pPr lvl="1"/>
            <a:r>
              <a:rPr lang="en-US" dirty="0">
                <a:solidFill>
                  <a:schemeClr val="tx1"/>
                </a:solidFill>
              </a:rPr>
              <a:t>                       W     fan </a:t>
            </a:r>
            <a:r>
              <a:rPr lang="en-US" dirty="0" err="1">
                <a:solidFill>
                  <a:schemeClr val="tx1"/>
                </a:solidFill>
              </a:rPr>
              <a:t>ht</a:t>
            </a:r>
            <a:r>
              <a:rPr lang="en-US" dirty="0">
                <a:solidFill>
                  <a:schemeClr val="tx1"/>
                </a:solidFill>
              </a:rPr>
              <a:t> (mm)     W/mm</a:t>
            </a:r>
            <a:r>
              <a:rPr lang="en-US" baseline="30000" dirty="0">
                <a:solidFill>
                  <a:schemeClr val="tx1"/>
                </a:solidFill>
              </a:rPr>
              <a:t>2</a:t>
            </a:r>
            <a:r>
              <a:rPr lang="en-US" dirty="0">
                <a:solidFill>
                  <a:schemeClr val="tx1"/>
                </a:solidFill>
              </a:rPr>
              <a:t>    Kc (keV)   E/bun (keV)   #</a:t>
            </a:r>
            <a:r>
              <a:rPr lang="en-US" dirty="0">
                <a:solidFill>
                  <a:schemeClr val="tx1"/>
                </a:solidFill>
                <a:latin typeface="Symbol" panose="05050102010706020507" pitchFamily="18" charset="2"/>
              </a:rPr>
              <a:t>g</a:t>
            </a:r>
            <a:r>
              <a:rPr lang="en-US" dirty="0">
                <a:solidFill>
                  <a:schemeClr val="tx1"/>
                </a:solidFill>
              </a:rPr>
              <a:t>/bun    #</a:t>
            </a:r>
            <a:r>
              <a:rPr lang="en-US" dirty="0">
                <a:solidFill>
                  <a:schemeClr val="tx1"/>
                </a:solidFill>
                <a:latin typeface="Symbol" panose="05050102010706020507" pitchFamily="18" charset="2"/>
              </a:rPr>
              <a:t>g</a:t>
            </a:r>
            <a:r>
              <a:rPr lang="en-US" dirty="0">
                <a:solidFill>
                  <a:schemeClr val="tx1"/>
                </a:solidFill>
              </a:rPr>
              <a:t>&gt;20 keV</a:t>
            </a:r>
          </a:p>
          <a:p>
            <a:pPr lvl="1"/>
            <a:r>
              <a:rPr lang="en-US" dirty="0">
                <a:solidFill>
                  <a:schemeClr val="tx1"/>
                </a:solidFill>
              </a:rPr>
              <a:t>From B3    2752          4.5                 12.2            67           1.7e12          8.3e10         2.3e10</a:t>
            </a:r>
          </a:p>
          <a:p>
            <a:pPr lvl="1"/>
            <a:r>
              <a:rPr lang="en-US" dirty="0">
                <a:solidFill>
                  <a:schemeClr val="tx1"/>
                </a:solidFill>
              </a:rPr>
              <a:t>From B2    7703          2.8                 </a:t>
            </a:r>
            <a:r>
              <a:rPr lang="en-US" dirty="0">
                <a:solidFill>
                  <a:srgbClr val="FF0000"/>
                </a:solidFill>
              </a:rPr>
              <a:t>55.0</a:t>
            </a:r>
            <a:r>
              <a:rPr lang="en-US" dirty="0">
                <a:solidFill>
                  <a:schemeClr val="tx1"/>
                </a:solidFill>
              </a:rPr>
              <a:t>            63           4.8e12          2.5e11         6.7e10</a:t>
            </a:r>
          </a:p>
          <a:p>
            <a:pPr lvl="1"/>
            <a:endParaRPr lang="en-US" dirty="0">
              <a:solidFill>
                <a:schemeClr val="tx1"/>
              </a:solidFill>
            </a:endParaRPr>
          </a:p>
          <a:p>
            <a:pPr lvl="1"/>
            <a:r>
              <a:rPr lang="en-US" dirty="0">
                <a:solidFill>
                  <a:schemeClr val="tx1"/>
                </a:solidFill>
              </a:rPr>
              <a:t>  						10 GeV</a:t>
            </a:r>
          </a:p>
          <a:p>
            <a:pPr lvl="1"/>
            <a:r>
              <a:rPr lang="en-US" dirty="0">
                <a:solidFill>
                  <a:schemeClr val="tx1"/>
                </a:solidFill>
              </a:rPr>
              <a:t>                       W     fan </a:t>
            </a:r>
            <a:r>
              <a:rPr lang="en-US" dirty="0" err="1">
                <a:solidFill>
                  <a:schemeClr val="tx1"/>
                </a:solidFill>
              </a:rPr>
              <a:t>ht</a:t>
            </a:r>
            <a:r>
              <a:rPr lang="en-US" dirty="0">
                <a:solidFill>
                  <a:schemeClr val="tx1"/>
                </a:solidFill>
              </a:rPr>
              <a:t> (mm)     W/mm</a:t>
            </a:r>
            <a:r>
              <a:rPr lang="en-US" baseline="30000" dirty="0">
                <a:solidFill>
                  <a:schemeClr val="tx1"/>
                </a:solidFill>
              </a:rPr>
              <a:t>2</a:t>
            </a:r>
            <a:r>
              <a:rPr lang="en-US" dirty="0">
                <a:solidFill>
                  <a:schemeClr val="tx1"/>
                </a:solidFill>
              </a:rPr>
              <a:t>    Kc (keV)   E/bun (keV)   #</a:t>
            </a:r>
            <a:r>
              <a:rPr lang="en-US" dirty="0">
                <a:solidFill>
                  <a:schemeClr val="tx1"/>
                </a:solidFill>
                <a:latin typeface="Symbol" panose="05050102010706020507" pitchFamily="18" charset="2"/>
              </a:rPr>
              <a:t>g</a:t>
            </a:r>
            <a:r>
              <a:rPr lang="en-US" dirty="0">
                <a:solidFill>
                  <a:schemeClr val="tx1"/>
                </a:solidFill>
              </a:rPr>
              <a:t>/bun    #</a:t>
            </a:r>
            <a:r>
              <a:rPr lang="en-US" dirty="0">
                <a:solidFill>
                  <a:schemeClr val="tx1"/>
                </a:solidFill>
                <a:latin typeface="Symbol" panose="05050102010706020507" pitchFamily="18" charset="2"/>
              </a:rPr>
              <a:t>g</a:t>
            </a:r>
            <a:r>
              <a:rPr lang="en-US" dirty="0">
                <a:solidFill>
                  <a:schemeClr val="tx1"/>
                </a:solidFill>
              </a:rPr>
              <a:t>&gt;20 keV</a:t>
            </a:r>
          </a:p>
          <a:p>
            <a:pPr lvl="1"/>
            <a:r>
              <a:rPr lang="en-US" dirty="0">
                <a:solidFill>
                  <a:schemeClr val="tx1"/>
                </a:solidFill>
              </a:rPr>
              <a:t>From B3    2366          4.5                 10.5            12           6.9e7            1.9e7            8.2e5</a:t>
            </a:r>
          </a:p>
          <a:p>
            <a:pPr lvl="1"/>
            <a:r>
              <a:rPr lang="en-US" dirty="0">
                <a:solidFill>
                  <a:schemeClr val="tx1"/>
                </a:solidFill>
              </a:rPr>
              <a:t>From B2    6158          2.8                 </a:t>
            </a:r>
            <a:r>
              <a:rPr lang="en-US" dirty="0">
                <a:solidFill>
                  <a:srgbClr val="FF0000"/>
                </a:solidFill>
              </a:rPr>
              <a:t>44.0</a:t>
            </a:r>
            <a:r>
              <a:rPr lang="en-US" dirty="0">
                <a:solidFill>
                  <a:schemeClr val="tx1"/>
                </a:solidFill>
              </a:rPr>
              <a:t>            11           4.8e12          2.5e11         6.7e10</a:t>
            </a:r>
            <a:endParaRPr lang="en-US" dirty="0"/>
          </a:p>
        </p:txBody>
      </p:sp>
    </p:spTree>
    <p:extLst>
      <p:ext uri="{BB962C8B-B14F-4D97-AF65-F5344CB8AC3E}">
        <p14:creationId xmlns:p14="http://schemas.microsoft.com/office/powerpoint/2010/main" val="38461566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FA795-0BE0-253A-CD02-EB2608497101}"/>
              </a:ext>
            </a:extLst>
          </p:cNvPr>
          <p:cNvSpPr>
            <a:spLocks noGrp="1"/>
          </p:cNvSpPr>
          <p:nvPr>
            <p:ph type="title"/>
          </p:nvPr>
        </p:nvSpPr>
        <p:spPr/>
        <p:txBody>
          <a:bodyPr/>
          <a:lstStyle/>
          <a:p>
            <a:r>
              <a:rPr lang="en-US" dirty="0"/>
              <a:t>Photon window (2)</a:t>
            </a:r>
          </a:p>
        </p:txBody>
      </p:sp>
      <p:sp>
        <p:nvSpPr>
          <p:cNvPr id="3" name="Content Placeholder 2">
            <a:extLst>
              <a:ext uri="{FF2B5EF4-FFF2-40B4-BE49-F238E27FC236}">
                <a16:creationId xmlns:a16="http://schemas.microsoft.com/office/drawing/2014/main" id="{B9A8DB3A-8E16-09F6-0C14-2E424DAAD261}"/>
              </a:ext>
            </a:extLst>
          </p:cNvPr>
          <p:cNvSpPr>
            <a:spLocks noGrp="1"/>
          </p:cNvSpPr>
          <p:nvPr>
            <p:ph idx="1"/>
          </p:nvPr>
        </p:nvSpPr>
        <p:spPr>
          <a:xfrm>
            <a:off x="838199" y="1825625"/>
            <a:ext cx="10881947" cy="4351338"/>
          </a:xfrm>
        </p:spPr>
        <p:txBody>
          <a:bodyPr>
            <a:normAutofit lnSpcReduction="10000"/>
          </a:bodyPr>
          <a:lstStyle/>
          <a:p>
            <a:r>
              <a:rPr lang="en-US" dirty="0"/>
              <a:t>The fan height from the far magnet (D3) is 4.5 mm (round up to 5 mm)</a:t>
            </a:r>
          </a:p>
          <a:p>
            <a:r>
              <a:rPr lang="en-US" dirty="0"/>
              <a:t>The fan height from the near magnet (D2) is 2.8 mm (round up to 3 mm)</a:t>
            </a:r>
          </a:p>
          <a:p>
            <a:r>
              <a:rPr lang="en-US" dirty="0"/>
              <a:t>Suggest we put a horizontal mask into the photon beam pipe down near the window that is high enough to absorb the bend fan radiation about halfway between the laser IP and the photon window </a:t>
            </a:r>
          </a:p>
          <a:p>
            <a:pPr lvl="1"/>
            <a:r>
              <a:rPr lang="en-US" dirty="0"/>
              <a:t>Needs to be at least 8mm high in order to get water cooling into the mask (</a:t>
            </a:r>
            <a:r>
              <a:rPr lang="en-US" dirty="0">
                <a:sym typeface="Symbol" panose="05050102010706020507" pitchFamily="18" charset="2"/>
              </a:rPr>
              <a:t>4</a:t>
            </a:r>
            <a:r>
              <a:rPr lang="en-US" dirty="0"/>
              <a:t> mm in Y)</a:t>
            </a:r>
          </a:p>
          <a:p>
            <a:pPr lvl="1"/>
            <a:r>
              <a:rPr lang="en-US" dirty="0"/>
              <a:t>At the suggested location (44 m – 2 m upstream of the window), the mask would occlude a horizontal slice of the photon window approx. </a:t>
            </a:r>
            <a:r>
              <a:rPr lang="en-US" dirty="0">
                <a:sym typeface="Symbol" panose="05050102010706020507" pitchFamily="18" charset="2"/>
              </a:rPr>
              <a:t></a:t>
            </a:r>
            <a:r>
              <a:rPr lang="en-US" dirty="0"/>
              <a:t> 5 mm by 5 cm</a:t>
            </a:r>
          </a:p>
          <a:p>
            <a:pPr lvl="1"/>
            <a:r>
              <a:rPr lang="en-US" dirty="0"/>
              <a:t>Can be sloped so that the power density is manageable</a:t>
            </a:r>
          </a:p>
          <a:p>
            <a:pPr lvl="1"/>
            <a:r>
              <a:rPr lang="en-US" dirty="0"/>
              <a:t>Cartoon (next slide) has a sloped surface that is 5 cm by 150 cm (could be more)</a:t>
            </a:r>
          </a:p>
        </p:txBody>
      </p:sp>
    </p:spTree>
    <p:extLst>
      <p:ext uri="{BB962C8B-B14F-4D97-AF65-F5344CB8AC3E}">
        <p14:creationId xmlns:p14="http://schemas.microsoft.com/office/powerpoint/2010/main" val="6410822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iagram, engineering drawing&#10;&#10;Description automatically generated">
            <a:extLst>
              <a:ext uri="{FF2B5EF4-FFF2-40B4-BE49-F238E27FC236}">
                <a16:creationId xmlns:a16="http://schemas.microsoft.com/office/drawing/2014/main" id="{3EA4877A-CEA9-D6A1-A1F4-9B759328CDD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08529" y="549301"/>
            <a:ext cx="7744072" cy="5880223"/>
          </a:xfrm>
          <a:prstGeom prst="rect">
            <a:avLst/>
          </a:prstGeom>
        </p:spPr>
      </p:pic>
      <p:sp>
        <p:nvSpPr>
          <p:cNvPr id="2" name="Title 1">
            <a:extLst>
              <a:ext uri="{FF2B5EF4-FFF2-40B4-BE49-F238E27FC236}">
                <a16:creationId xmlns:a16="http://schemas.microsoft.com/office/drawing/2014/main" id="{BABC0665-127A-46D6-3069-D7FD17C94A07}"/>
              </a:ext>
            </a:extLst>
          </p:cNvPr>
          <p:cNvSpPr>
            <a:spLocks noGrp="1"/>
          </p:cNvSpPr>
          <p:nvPr>
            <p:ph type="title"/>
          </p:nvPr>
        </p:nvSpPr>
        <p:spPr>
          <a:xfrm>
            <a:off x="345830" y="173525"/>
            <a:ext cx="6556131" cy="804252"/>
          </a:xfrm>
        </p:spPr>
        <p:txBody>
          <a:bodyPr>
            <a:normAutofit/>
          </a:bodyPr>
          <a:lstStyle/>
          <a:p>
            <a:r>
              <a:rPr lang="en-US" sz="3600" dirty="0"/>
              <a:t>Drawing of polarimeter region</a:t>
            </a:r>
          </a:p>
        </p:txBody>
      </p:sp>
      <p:sp>
        <p:nvSpPr>
          <p:cNvPr id="8" name="TextBox 7">
            <a:extLst>
              <a:ext uri="{FF2B5EF4-FFF2-40B4-BE49-F238E27FC236}">
                <a16:creationId xmlns:a16="http://schemas.microsoft.com/office/drawing/2014/main" id="{93E366D0-C97F-E518-C954-AD3F1C9BE42D}"/>
              </a:ext>
            </a:extLst>
          </p:cNvPr>
          <p:cNvSpPr txBox="1"/>
          <p:nvPr/>
        </p:nvSpPr>
        <p:spPr>
          <a:xfrm>
            <a:off x="8322034" y="1076797"/>
            <a:ext cx="3300704" cy="1754326"/>
          </a:xfrm>
          <a:prstGeom prst="rect">
            <a:avLst/>
          </a:prstGeom>
          <a:solidFill>
            <a:schemeClr val="bg1"/>
          </a:solidFill>
        </p:spPr>
        <p:txBody>
          <a:bodyPr wrap="square" rtlCol="0">
            <a:spAutoFit/>
          </a:bodyPr>
          <a:lstStyle/>
          <a:p>
            <a:r>
              <a:rPr lang="en-US" dirty="0"/>
              <a:t>Each 1/8 fan slice has:</a:t>
            </a:r>
          </a:p>
          <a:p>
            <a:r>
              <a:rPr lang="en-US" dirty="0"/>
              <a:t>4090 W for B3 and </a:t>
            </a:r>
          </a:p>
          <a:p>
            <a:r>
              <a:rPr lang="en-US" dirty="0"/>
              <a:t>3566 W for B2</a:t>
            </a:r>
          </a:p>
          <a:p>
            <a:endParaRPr lang="en-US" dirty="0"/>
          </a:p>
          <a:p>
            <a:r>
              <a:rPr lang="en-US" dirty="0"/>
              <a:t>Total SR power from these 2 bend magnets is 32.86 kW</a:t>
            </a:r>
          </a:p>
        </p:txBody>
      </p:sp>
      <p:sp>
        <p:nvSpPr>
          <p:cNvPr id="9" name="TextBox 8">
            <a:extLst>
              <a:ext uri="{FF2B5EF4-FFF2-40B4-BE49-F238E27FC236}">
                <a16:creationId xmlns:a16="http://schemas.microsoft.com/office/drawing/2014/main" id="{17683E51-62FF-1E56-3519-0FDD599CC44A}"/>
              </a:ext>
            </a:extLst>
          </p:cNvPr>
          <p:cNvSpPr txBox="1"/>
          <p:nvPr/>
        </p:nvSpPr>
        <p:spPr>
          <a:xfrm>
            <a:off x="9135208" y="3349869"/>
            <a:ext cx="426720" cy="369332"/>
          </a:xfrm>
          <a:prstGeom prst="rect">
            <a:avLst/>
          </a:prstGeom>
          <a:noFill/>
        </p:spPr>
        <p:txBody>
          <a:bodyPr wrap="none" rtlCol="0">
            <a:spAutoFit/>
          </a:bodyPr>
          <a:lstStyle/>
          <a:p>
            <a:r>
              <a:rPr lang="en-US" dirty="0"/>
              <a:t>B2</a:t>
            </a:r>
          </a:p>
        </p:txBody>
      </p:sp>
      <p:sp>
        <p:nvSpPr>
          <p:cNvPr id="10" name="TextBox 9">
            <a:extLst>
              <a:ext uri="{FF2B5EF4-FFF2-40B4-BE49-F238E27FC236}">
                <a16:creationId xmlns:a16="http://schemas.microsoft.com/office/drawing/2014/main" id="{E1E59A86-FCF5-AB52-8BB4-07ECF1D86DE8}"/>
              </a:ext>
            </a:extLst>
          </p:cNvPr>
          <p:cNvSpPr txBox="1"/>
          <p:nvPr/>
        </p:nvSpPr>
        <p:spPr>
          <a:xfrm>
            <a:off x="10817469" y="4469423"/>
            <a:ext cx="426720" cy="369332"/>
          </a:xfrm>
          <a:prstGeom prst="rect">
            <a:avLst/>
          </a:prstGeom>
          <a:noFill/>
        </p:spPr>
        <p:txBody>
          <a:bodyPr wrap="none" rtlCol="0">
            <a:spAutoFit/>
          </a:bodyPr>
          <a:lstStyle/>
          <a:p>
            <a:r>
              <a:rPr lang="en-US" dirty="0"/>
              <a:t>B3</a:t>
            </a:r>
          </a:p>
        </p:txBody>
      </p:sp>
      <p:cxnSp>
        <p:nvCxnSpPr>
          <p:cNvPr id="12" name="Straight Arrow Connector 11">
            <a:extLst>
              <a:ext uri="{FF2B5EF4-FFF2-40B4-BE49-F238E27FC236}">
                <a16:creationId xmlns:a16="http://schemas.microsoft.com/office/drawing/2014/main" id="{97820508-5A66-5534-C5CB-96225AC2934D}"/>
              </a:ext>
            </a:extLst>
          </p:cNvPr>
          <p:cNvCxnSpPr>
            <a:stCxn id="9" idx="2"/>
          </p:cNvCxnSpPr>
          <p:nvPr/>
        </p:nvCxnSpPr>
        <p:spPr>
          <a:xfrm flipH="1">
            <a:off x="9135208" y="3719201"/>
            <a:ext cx="213360" cy="3340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ABCF80A3-2477-1391-E796-36972D62EA31}"/>
              </a:ext>
            </a:extLst>
          </p:cNvPr>
          <p:cNvCxnSpPr/>
          <p:nvPr/>
        </p:nvCxnSpPr>
        <p:spPr>
          <a:xfrm flipH="1">
            <a:off x="10928838" y="4838755"/>
            <a:ext cx="101991" cy="4014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15B3351C-1A50-9602-D2E8-AD66D65C2D9B}"/>
              </a:ext>
            </a:extLst>
          </p:cNvPr>
          <p:cNvSpPr txBox="1"/>
          <p:nvPr/>
        </p:nvSpPr>
        <p:spPr>
          <a:xfrm>
            <a:off x="350824" y="1248508"/>
            <a:ext cx="3692769" cy="3693319"/>
          </a:xfrm>
          <a:prstGeom prst="rect">
            <a:avLst/>
          </a:prstGeom>
          <a:noFill/>
        </p:spPr>
        <p:txBody>
          <a:bodyPr wrap="square" rtlCol="0">
            <a:spAutoFit/>
          </a:bodyPr>
          <a:lstStyle/>
          <a:p>
            <a:r>
              <a:rPr lang="en-US" dirty="0"/>
              <a:t>Some details:</a:t>
            </a:r>
          </a:p>
          <a:p>
            <a:pPr marL="342900" indent="-342900">
              <a:buAutoNum type="arabicPeriod"/>
            </a:pPr>
            <a:r>
              <a:rPr lang="en-US" dirty="0"/>
              <a:t>Hole in  beam pipe for the photons is a long oval about 1.6 m in X by 6 cm in Y</a:t>
            </a:r>
          </a:p>
          <a:p>
            <a:pPr marL="342900" indent="-342900">
              <a:buAutoNum type="arabicPeriod"/>
            </a:pPr>
            <a:r>
              <a:rPr lang="en-US" dirty="0"/>
              <a:t>Propose adding a smaller horizontal slit (3.7 m in X and 1.5 cm in Y) to the above to let the first 3 slices of the B2 fan hit the mask</a:t>
            </a:r>
          </a:p>
          <a:p>
            <a:pPr marL="342900" indent="-342900">
              <a:buAutoNum type="arabicPeriod"/>
            </a:pPr>
            <a:r>
              <a:rPr lang="en-US" dirty="0"/>
              <a:t>Engineering needed for the crotch area</a:t>
            </a:r>
          </a:p>
          <a:p>
            <a:pPr marL="342900" indent="-342900">
              <a:buAutoNum type="arabicPeriod"/>
            </a:pPr>
            <a:r>
              <a:rPr lang="en-US" dirty="0"/>
              <a:t>Photon window sees mostly quad radiation</a:t>
            </a:r>
          </a:p>
        </p:txBody>
      </p:sp>
      <p:sp>
        <p:nvSpPr>
          <p:cNvPr id="18" name="TextBox 17">
            <a:extLst>
              <a:ext uri="{FF2B5EF4-FFF2-40B4-BE49-F238E27FC236}">
                <a16:creationId xmlns:a16="http://schemas.microsoft.com/office/drawing/2014/main" id="{3E7D372E-BC14-A203-A016-DE7AE68A8D86}"/>
              </a:ext>
            </a:extLst>
          </p:cNvPr>
          <p:cNvSpPr txBox="1"/>
          <p:nvPr/>
        </p:nvSpPr>
        <p:spPr>
          <a:xfrm>
            <a:off x="5550008" y="2971745"/>
            <a:ext cx="1489382" cy="369332"/>
          </a:xfrm>
          <a:prstGeom prst="rect">
            <a:avLst/>
          </a:prstGeom>
          <a:noFill/>
        </p:spPr>
        <p:txBody>
          <a:bodyPr wrap="none" rtlCol="0">
            <a:spAutoFit/>
          </a:bodyPr>
          <a:lstStyle/>
          <a:p>
            <a:r>
              <a:rPr lang="en-US" dirty="0"/>
              <a:t>Water cooling</a:t>
            </a:r>
          </a:p>
        </p:txBody>
      </p:sp>
      <p:cxnSp>
        <p:nvCxnSpPr>
          <p:cNvPr id="20" name="Straight Arrow Connector 19">
            <a:extLst>
              <a:ext uri="{FF2B5EF4-FFF2-40B4-BE49-F238E27FC236}">
                <a16:creationId xmlns:a16="http://schemas.microsoft.com/office/drawing/2014/main" id="{1DE83EC3-A974-D68A-0AB8-60E760B640CF}"/>
              </a:ext>
            </a:extLst>
          </p:cNvPr>
          <p:cNvCxnSpPr>
            <a:cxnSpLocks/>
          </p:cNvCxnSpPr>
          <p:nvPr/>
        </p:nvCxnSpPr>
        <p:spPr>
          <a:xfrm flipV="1">
            <a:off x="5945662" y="2209860"/>
            <a:ext cx="290202" cy="7531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EC5D34B1-095A-655E-466C-B29A3B04565B}"/>
              </a:ext>
            </a:extLst>
          </p:cNvPr>
          <p:cNvCxnSpPr>
            <a:cxnSpLocks/>
            <a:stCxn id="18" idx="0"/>
          </p:cNvCxnSpPr>
          <p:nvPr/>
        </p:nvCxnSpPr>
        <p:spPr>
          <a:xfrm flipV="1">
            <a:off x="6294699" y="2831123"/>
            <a:ext cx="607262" cy="1406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06E93D67-CB3D-DED9-A942-A4A7E66BF08F}"/>
              </a:ext>
            </a:extLst>
          </p:cNvPr>
          <p:cNvCxnSpPr>
            <a:cxnSpLocks/>
          </p:cNvCxnSpPr>
          <p:nvPr/>
        </p:nvCxnSpPr>
        <p:spPr>
          <a:xfrm>
            <a:off x="7039390" y="3235569"/>
            <a:ext cx="689048" cy="1934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E28C2E6D-318C-D071-465F-4EE5C2104180}"/>
              </a:ext>
            </a:extLst>
          </p:cNvPr>
          <p:cNvCxnSpPr/>
          <p:nvPr/>
        </p:nvCxnSpPr>
        <p:spPr>
          <a:xfrm>
            <a:off x="7039390" y="3235569"/>
            <a:ext cx="2834372" cy="18039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F39DB053-F370-6959-8B4A-F58DDD852D3B}"/>
              </a:ext>
            </a:extLst>
          </p:cNvPr>
          <p:cNvCxnSpPr>
            <a:stCxn id="18" idx="2"/>
          </p:cNvCxnSpPr>
          <p:nvPr/>
        </p:nvCxnSpPr>
        <p:spPr>
          <a:xfrm>
            <a:off x="6294699" y="3341077"/>
            <a:ext cx="607262" cy="3757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00202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45465-60A0-325E-6DD0-C96F7C3C7271}"/>
              </a:ext>
            </a:extLst>
          </p:cNvPr>
          <p:cNvSpPr>
            <a:spLocks noGrp="1"/>
          </p:cNvSpPr>
          <p:nvPr>
            <p:ph type="title"/>
          </p:nvPr>
        </p:nvSpPr>
        <p:spPr/>
        <p:txBody>
          <a:bodyPr/>
          <a:lstStyle/>
          <a:p>
            <a:r>
              <a:rPr lang="en-US" dirty="0"/>
              <a:t>Some numbers</a:t>
            </a:r>
          </a:p>
        </p:txBody>
      </p:sp>
      <p:sp>
        <p:nvSpPr>
          <p:cNvPr id="3" name="Content Placeholder 2">
            <a:extLst>
              <a:ext uri="{FF2B5EF4-FFF2-40B4-BE49-F238E27FC236}">
                <a16:creationId xmlns:a16="http://schemas.microsoft.com/office/drawing/2014/main" id="{E9308408-C725-9539-73A6-99801C1C8EF5}"/>
              </a:ext>
            </a:extLst>
          </p:cNvPr>
          <p:cNvSpPr>
            <a:spLocks noGrp="1"/>
          </p:cNvSpPr>
          <p:nvPr>
            <p:ph idx="1"/>
          </p:nvPr>
        </p:nvSpPr>
        <p:spPr/>
        <p:txBody>
          <a:bodyPr/>
          <a:lstStyle/>
          <a:p>
            <a:r>
              <a:rPr lang="en-US" dirty="0"/>
              <a:t>Studied the power density as a function of the mask size</a:t>
            </a:r>
          </a:p>
          <a:p>
            <a:pPr lvl="1"/>
            <a:r>
              <a:rPr lang="en-US" dirty="0"/>
              <a:t>If the mask is +/- 4 mm (8 mm in Y) and 55 mm in X (from the beam pipe wall to 5 mm past the center of the beam pipe) then</a:t>
            </a:r>
          </a:p>
          <a:p>
            <a:pPr lvl="2"/>
            <a:r>
              <a:rPr lang="en-US" dirty="0"/>
              <a:t>The photon window receives almost only quadrupole radiation</a:t>
            </a:r>
          </a:p>
          <a:p>
            <a:pPr lvl="2"/>
            <a:r>
              <a:rPr lang="en-US" dirty="0"/>
              <a:t>The total power on the window is now 116 W</a:t>
            </a:r>
          </a:p>
          <a:p>
            <a:pPr lvl="2"/>
            <a:r>
              <a:rPr lang="en-US" dirty="0"/>
              <a:t>This is 3.96</a:t>
            </a:r>
            <a:r>
              <a:rPr lang="en-US" dirty="0">
                <a:sym typeface="Symbol" panose="05050102010706020507" pitchFamily="18" charset="2"/>
              </a:rPr>
              <a:t></a:t>
            </a:r>
            <a:r>
              <a:rPr lang="en-US" dirty="0"/>
              <a:t>10</a:t>
            </a:r>
            <a:r>
              <a:rPr lang="en-US" baseline="30000" dirty="0"/>
              <a:t>9</a:t>
            </a:r>
            <a:r>
              <a:rPr lang="en-US" dirty="0"/>
              <a:t> photons per beam bunch incident on the window &gt;1 keV</a:t>
            </a:r>
          </a:p>
          <a:p>
            <a:pPr lvl="1"/>
            <a:r>
              <a:rPr lang="en-US" dirty="0"/>
              <a:t>The mask at this location (2 m upstream of the photon window) intercepts 6152  W</a:t>
            </a:r>
          </a:p>
          <a:p>
            <a:pPr lvl="2"/>
            <a:r>
              <a:rPr lang="en-US" dirty="0"/>
              <a:t>If we slope the mask over 1.5 m, then the linear power density is 4.1 W/mm which should be OK</a:t>
            </a:r>
          </a:p>
          <a:p>
            <a:pPr lvl="1"/>
            <a:r>
              <a:rPr lang="en-US" dirty="0"/>
              <a:t>There is a lot of SR power spraying down this beam pipe so we will need to water cool this entire pipe</a:t>
            </a:r>
          </a:p>
          <a:p>
            <a:pPr lvl="2"/>
            <a:endParaRPr lang="en-US" dirty="0"/>
          </a:p>
        </p:txBody>
      </p:sp>
    </p:spTree>
    <p:extLst>
      <p:ext uri="{BB962C8B-B14F-4D97-AF65-F5344CB8AC3E}">
        <p14:creationId xmlns:p14="http://schemas.microsoft.com/office/powerpoint/2010/main" val="21484376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78A12B-66B2-BFB8-C082-F41BF3490E42}"/>
              </a:ext>
            </a:extLst>
          </p:cNvPr>
          <p:cNvSpPr>
            <a:spLocks noGrp="1"/>
          </p:cNvSpPr>
          <p:nvPr>
            <p:ph type="title"/>
          </p:nvPr>
        </p:nvSpPr>
        <p:spPr/>
        <p:txBody>
          <a:bodyPr/>
          <a:lstStyle/>
          <a:p>
            <a:r>
              <a:rPr lang="en-US" dirty="0"/>
              <a:t>Photons incident on the photon window</a:t>
            </a:r>
          </a:p>
        </p:txBody>
      </p:sp>
      <p:sp>
        <p:nvSpPr>
          <p:cNvPr id="3" name="Content Placeholder 2">
            <a:extLst>
              <a:ext uri="{FF2B5EF4-FFF2-40B4-BE49-F238E27FC236}">
                <a16:creationId xmlns:a16="http://schemas.microsoft.com/office/drawing/2014/main" id="{8ACAB94D-B9EC-5922-68F5-9ED5D83834A9}"/>
              </a:ext>
            </a:extLst>
          </p:cNvPr>
          <p:cNvSpPr>
            <a:spLocks noGrp="1"/>
          </p:cNvSpPr>
          <p:nvPr>
            <p:ph idx="1"/>
          </p:nvPr>
        </p:nvSpPr>
        <p:spPr/>
        <p:txBody>
          <a:bodyPr/>
          <a:lstStyle/>
          <a:p>
            <a:r>
              <a:rPr lang="en-US" dirty="0"/>
              <a:t>The program SYNC_BKG gives me the number of photons incident on the photon window as well as an estimate of the energy spectrum</a:t>
            </a:r>
          </a:p>
          <a:p>
            <a:endParaRPr lang="en-US" dirty="0"/>
          </a:p>
          <a:p>
            <a:r>
              <a:rPr lang="en-US" dirty="0"/>
              <a:t>I can use this information as input to my 2</a:t>
            </a:r>
            <a:r>
              <a:rPr lang="en-US" baseline="30000" dirty="0"/>
              <a:t>nd</a:t>
            </a:r>
            <a:r>
              <a:rPr lang="en-US" dirty="0"/>
              <a:t> program MASKING to get an estimate of the number of incident photons that get through the window</a:t>
            </a:r>
          </a:p>
        </p:txBody>
      </p:sp>
    </p:spTree>
    <p:extLst>
      <p:ext uri="{BB962C8B-B14F-4D97-AF65-F5344CB8AC3E}">
        <p14:creationId xmlns:p14="http://schemas.microsoft.com/office/powerpoint/2010/main" val="33207933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306C8-5C3D-F753-2066-4B35294D3DFA}"/>
              </a:ext>
            </a:extLst>
          </p:cNvPr>
          <p:cNvSpPr>
            <a:spLocks noGrp="1"/>
          </p:cNvSpPr>
          <p:nvPr>
            <p:ph type="title"/>
          </p:nvPr>
        </p:nvSpPr>
        <p:spPr>
          <a:xfrm>
            <a:off x="838200" y="114301"/>
            <a:ext cx="10515600" cy="958362"/>
          </a:xfrm>
        </p:spPr>
        <p:txBody>
          <a:bodyPr/>
          <a:lstStyle/>
          <a:p>
            <a:r>
              <a:rPr lang="en-US" dirty="0"/>
              <a:t>Photons incident on and through the window</a:t>
            </a:r>
          </a:p>
        </p:txBody>
      </p:sp>
      <p:sp>
        <p:nvSpPr>
          <p:cNvPr id="3" name="Content Placeholder 2">
            <a:extLst>
              <a:ext uri="{FF2B5EF4-FFF2-40B4-BE49-F238E27FC236}">
                <a16:creationId xmlns:a16="http://schemas.microsoft.com/office/drawing/2014/main" id="{15C8723C-3861-0C91-ED68-2755C5DB42DA}"/>
              </a:ext>
            </a:extLst>
          </p:cNvPr>
          <p:cNvSpPr>
            <a:spLocks noGrp="1"/>
          </p:cNvSpPr>
          <p:nvPr>
            <p:ph idx="1"/>
          </p:nvPr>
        </p:nvSpPr>
        <p:spPr>
          <a:xfrm>
            <a:off x="838200" y="993531"/>
            <a:ext cx="10515600" cy="5433646"/>
          </a:xfrm>
        </p:spPr>
        <p:txBody>
          <a:bodyPr>
            <a:normAutofit/>
          </a:bodyPr>
          <a:lstStyle/>
          <a:p>
            <a:r>
              <a:rPr lang="en-US" dirty="0"/>
              <a:t>I simulated a 2 mm Al window with 100 million incident photons with perpendicular incidence</a:t>
            </a:r>
          </a:p>
          <a:p>
            <a:pPr lvl="2"/>
            <a:r>
              <a:rPr lang="en-US" dirty="0"/>
              <a:t>I found that 1848153 (1.8%) go through with most of the soft photons being absorbed</a:t>
            </a:r>
          </a:p>
          <a:p>
            <a:pPr lvl="2"/>
            <a:r>
              <a:rPr lang="en-US" dirty="0"/>
              <a:t>Normalizing this number, we get 39.6 x 1848153 = 7.32</a:t>
            </a:r>
            <a:r>
              <a:rPr lang="en-US" dirty="0">
                <a:sym typeface="Symbol" panose="05050102010706020507" pitchFamily="18" charset="2"/>
              </a:rPr>
              <a:t></a:t>
            </a:r>
            <a:r>
              <a:rPr lang="en-US" dirty="0"/>
              <a:t>10</a:t>
            </a:r>
            <a:r>
              <a:rPr lang="en-US" baseline="30000" dirty="0"/>
              <a:t>7</a:t>
            </a:r>
            <a:r>
              <a:rPr lang="en-US" dirty="0"/>
              <a:t>  photons getting through per beam bunch</a:t>
            </a:r>
          </a:p>
          <a:p>
            <a:r>
              <a:rPr lang="en-US" dirty="0"/>
              <a:t>I also simulated a window with 2 mm Al then 2 mm H</a:t>
            </a:r>
            <a:r>
              <a:rPr lang="en-US" baseline="-25000" dirty="0"/>
              <a:t>2</a:t>
            </a:r>
            <a:r>
              <a:rPr lang="en-US" dirty="0"/>
              <a:t>O and then 2 mm Pb</a:t>
            </a:r>
          </a:p>
          <a:p>
            <a:pPr lvl="2"/>
            <a:r>
              <a:rPr lang="en-US" dirty="0"/>
              <a:t>I found that 6676 (6.7</a:t>
            </a:r>
            <a:r>
              <a:rPr lang="en-US" dirty="0">
                <a:sym typeface="Symbol" panose="05050102010706020507" pitchFamily="18" charset="2"/>
              </a:rPr>
              <a:t></a:t>
            </a:r>
            <a:r>
              <a:rPr lang="en-US" dirty="0"/>
              <a:t>10</a:t>
            </a:r>
            <a:r>
              <a:rPr lang="en-US" baseline="30000" dirty="0">
                <a:sym typeface="Symbol" panose="05050102010706020507" pitchFamily="18" charset="2"/>
              </a:rPr>
              <a:t></a:t>
            </a:r>
            <a:r>
              <a:rPr lang="en-US" baseline="30000" dirty="0"/>
              <a:t>5</a:t>
            </a:r>
            <a:r>
              <a:rPr lang="en-US" dirty="0"/>
              <a:t>) got through which (normalized) equals 2.64</a:t>
            </a:r>
            <a:r>
              <a:rPr lang="en-US" dirty="0">
                <a:sym typeface="Symbol" panose="05050102010706020507" pitchFamily="18" charset="2"/>
              </a:rPr>
              <a:t></a:t>
            </a:r>
            <a:r>
              <a:rPr lang="en-US" dirty="0"/>
              <a:t>10</a:t>
            </a:r>
            <a:r>
              <a:rPr lang="en-US" baseline="30000" dirty="0"/>
              <a:t>5</a:t>
            </a:r>
            <a:r>
              <a:rPr lang="en-US" dirty="0"/>
              <a:t> photons per bunch and this is equal to 23.8 GeV per beam bunch</a:t>
            </a:r>
          </a:p>
          <a:p>
            <a:r>
              <a:rPr lang="en-US" dirty="0"/>
              <a:t>Also did the same as previous but with 2 mm of W instead of Pb</a:t>
            </a:r>
          </a:p>
          <a:p>
            <a:pPr lvl="2"/>
            <a:r>
              <a:rPr lang="en-US" dirty="0"/>
              <a:t>I found that 461 (4.6</a:t>
            </a:r>
            <a:r>
              <a:rPr lang="en-US" dirty="0">
                <a:sym typeface="Symbol" panose="05050102010706020507" pitchFamily="18" charset="2"/>
              </a:rPr>
              <a:t></a:t>
            </a:r>
            <a:r>
              <a:rPr lang="en-US" dirty="0"/>
              <a:t>10</a:t>
            </a:r>
            <a:r>
              <a:rPr lang="en-US" baseline="30000" dirty="0">
                <a:sym typeface="Symbol" panose="05050102010706020507" pitchFamily="18" charset="2"/>
              </a:rPr>
              <a:t>6</a:t>
            </a:r>
            <a:r>
              <a:rPr lang="en-US" dirty="0"/>
              <a:t>) got through which (normalized) equals 1.83</a:t>
            </a:r>
            <a:r>
              <a:rPr lang="en-US" dirty="0">
                <a:sym typeface="Symbol" panose="05050102010706020507" pitchFamily="18" charset="2"/>
              </a:rPr>
              <a:t></a:t>
            </a:r>
            <a:r>
              <a:rPr lang="en-US" dirty="0"/>
              <a:t>10</a:t>
            </a:r>
            <a:r>
              <a:rPr lang="en-US" baseline="30000" dirty="0"/>
              <a:t>4</a:t>
            </a:r>
            <a:r>
              <a:rPr lang="en-US" dirty="0"/>
              <a:t> photons per bunch and this is equal to 2.48 GeV per beam bunch</a:t>
            </a:r>
          </a:p>
          <a:p>
            <a:pPr marL="914400" lvl="2" indent="0">
              <a:buNone/>
            </a:pPr>
            <a:endParaRPr lang="en-US" dirty="0"/>
          </a:p>
        </p:txBody>
      </p:sp>
    </p:spTree>
    <p:extLst>
      <p:ext uri="{BB962C8B-B14F-4D97-AF65-F5344CB8AC3E}">
        <p14:creationId xmlns:p14="http://schemas.microsoft.com/office/powerpoint/2010/main" val="4222377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49560</TotalTime>
  <Words>1825</Words>
  <Application>Microsoft Office PowerPoint</Application>
  <PresentationFormat>Widescreen</PresentationFormat>
  <Paragraphs>169</Paragraphs>
  <Slides>26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Symbol</vt:lpstr>
      <vt:lpstr>Office Theme</vt:lpstr>
      <vt:lpstr>SR control in the Polarimeter Region Update</vt:lpstr>
      <vt:lpstr>Outline</vt:lpstr>
      <vt:lpstr>Drawing of polarimeter region</vt:lpstr>
      <vt:lpstr>Photon window for the polarimeter</vt:lpstr>
      <vt:lpstr>Photon window (2)</vt:lpstr>
      <vt:lpstr>Drawing of polarimeter region</vt:lpstr>
      <vt:lpstr>Some numbers</vt:lpstr>
      <vt:lpstr>Photons incident on the photon window</vt:lpstr>
      <vt:lpstr>Photons incident on and through the window</vt:lpstr>
      <vt:lpstr>Discussion and next runs</vt:lpstr>
      <vt:lpstr>Numbers for 1-300 and 1-500 keV runs (18 GeV)</vt:lpstr>
      <vt:lpstr>Some plots</vt:lpstr>
      <vt:lpstr>1-500 keV incident energy range</vt:lpstr>
      <vt:lpstr> W was then increased to 1 cm then to 2 cm</vt:lpstr>
      <vt:lpstr>Beam tails </vt:lpstr>
      <vt:lpstr>10 GeV</vt:lpstr>
      <vt:lpstr>Summary</vt:lpstr>
      <vt:lpstr>Next steps</vt:lpstr>
      <vt:lpstr>Thanks</vt:lpstr>
      <vt:lpstr>Backup plots</vt:lpstr>
      <vt:lpstr>Incident energy spectrum</vt:lpstr>
      <vt:lpstr>Through photons</vt:lpstr>
      <vt:lpstr>Through photons</vt:lpstr>
      <vt:lpstr>Through photons</vt:lpstr>
      <vt:lpstr>18 GeV plots with 1 cm and 2 cm of W </vt:lpstr>
      <vt:lpstr>10 GeV SR plots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Suggestions for SR control in the Polarimeter Region</dc:title>
  <dc:creator>Michael Sullivan</dc:creator>
  <cp:lastModifiedBy>Michael Sullivan</cp:lastModifiedBy>
  <cp:revision>26</cp:revision>
  <dcterms:created xsi:type="dcterms:W3CDTF">2023-02-08T18:06:42Z</dcterms:created>
  <dcterms:modified xsi:type="dcterms:W3CDTF">2023-06-06T18:56:26Z</dcterms:modified>
</cp:coreProperties>
</file>