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16" r:id="rId3"/>
    <p:sldId id="323" r:id="rId4"/>
    <p:sldId id="257" r:id="rId5"/>
    <p:sldId id="312" r:id="rId6"/>
    <p:sldId id="258" r:id="rId7"/>
    <p:sldId id="269" r:id="rId8"/>
    <p:sldId id="314" r:id="rId9"/>
    <p:sldId id="259" r:id="rId10"/>
    <p:sldId id="318" r:id="rId11"/>
    <p:sldId id="268" r:id="rId12"/>
    <p:sldId id="319" r:id="rId13"/>
    <p:sldId id="261" r:id="rId14"/>
    <p:sldId id="264" r:id="rId15"/>
    <p:sldId id="288" r:id="rId16"/>
    <p:sldId id="289" r:id="rId17"/>
    <p:sldId id="324" r:id="rId18"/>
    <p:sldId id="281" r:id="rId19"/>
    <p:sldId id="296" r:id="rId20"/>
    <p:sldId id="315" r:id="rId21"/>
    <p:sldId id="267" r:id="rId22"/>
    <p:sldId id="320" r:id="rId23"/>
    <p:sldId id="304" r:id="rId24"/>
    <p:sldId id="309" r:id="rId25"/>
    <p:sldId id="322" r:id="rId26"/>
    <p:sldId id="321" r:id="rId27"/>
    <p:sldId id="290" r:id="rId28"/>
    <p:sldId id="293" r:id="rId29"/>
    <p:sldId id="295" r:id="rId30"/>
    <p:sldId id="291" r:id="rId31"/>
    <p:sldId id="294" r:id="rId32"/>
    <p:sldId id="301" r:id="rId33"/>
    <p:sldId id="287" r:id="rId34"/>
    <p:sldId id="292" r:id="rId35"/>
    <p:sldId id="270" r:id="rId36"/>
    <p:sldId id="275" r:id="rId37"/>
    <p:sldId id="276" r:id="rId38"/>
    <p:sldId id="277" r:id="rId39"/>
    <p:sldId id="278" r:id="rId40"/>
    <p:sldId id="279" r:id="rId41"/>
    <p:sldId id="280" r:id="rId42"/>
    <p:sldId id="307" r:id="rId43"/>
    <p:sldId id="284" r:id="rId44"/>
    <p:sldId id="299" r:id="rId45"/>
    <p:sldId id="32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7D765B-8399-41D0-94E8-AF2C1B3E3761}" v="16" dt="2023-07-15T11:17:06.6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2" autoAdjust="0"/>
    <p:restoredTop sz="94660"/>
  </p:normalViewPr>
  <p:slideViewPr>
    <p:cSldViewPr>
      <p:cViewPr varScale="1">
        <p:scale>
          <a:sx n="72" d="100"/>
          <a:sy n="72" d="100"/>
        </p:scale>
        <p:origin x="8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Morse" userId="f8693463-9483-40d4-9713-a08e843fb42e" providerId="ADAL" clId="{F57D765B-8399-41D0-94E8-AF2C1B3E3761}"/>
    <pc:docChg chg="custSel modSld">
      <pc:chgData name="William Morse" userId="f8693463-9483-40d4-9713-a08e843fb42e" providerId="ADAL" clId="{F57D765B-8399-41D0-94E8-AF2C1B3E3761}" dt="2023-07-05T17:57:23.326" v="101"/>
      <pc:docMkLst>
        <pc:docMk/>
      </pc:docMkLst>
      <pc:sldChg chg="modSp mod">
        <pc:chgData name="William Morse" userId="f8693463-9483-40d4-9713-a08e843fb42e" providerId="ADAL" clId="{F57D765B-8399-41D0-94E8-AF2C1B3E3761}" dt="2023-07-05T17:55:51.500" v="90" actId="20577"/>
        <pc:sldMkLst>
          <pc:docMk/>
          <pc:sldMk cId="2109572242" sldId="299"/>
        </pc:sldMkLst>
        <pc:spChg chg="mod">
          <ac:chgData name="William Morse" userId="f8693463-9483-40d4-9713-a08e843fb42e" providerId="ADAL" clId="{F57D765B-8399-41D0-94E8-AF2C1B3E3761}" dt="2023-07-05T17:55:51.500" v="90" actId="20577"/>
          <ac:spMkLst>
            <pc:docMk/>
            <pc:sldMk cId="2109572242" sldId="299"/>
            <ac:spMk id="3" creationId="{D8138EB0-13F5-497C-AC72-9619FC969B44}"/>
          </ac:spMkLst>
        </pc:spChg>
      </pc:sldChg>
      <pc:sldChg chg="modSp mod">
        <pc:chgData name="William Morse" userId="f8693463-9483-40d4-9713-a08e843fb42e" providerId="ADAL" clId="{F57D765B-8399-41D0-94E8-AF2C1B3E3761}" dt="2023-07-05T17:48:12.944" v="74" actId="20577"/>
        <pc:sldMkLst>
          <pc:docMk/>
          <pc:sldMk cId="594337516" sldId="309"/>
        </pc:sldMkLst>
        <pc:spChg chg="mod">
          <ac:chgData name="William Morse" userId="f8693463-9483-40d4-9713-a08e843fb42e" providerId="ADAL" clId="{F57D765B-8399-41D0-94E8-AF2C1B3E3761}" dt="2023-07-05T17:47:06.770" v="8" actId="14100"/>
          <ac:spMkLst>
            <pc:docMk/>
            <pc:sldMk cId="594337516" sldId="309"/>
            <ac:spMk id="2" creationId="{8CED3E34-194A-45A2-988A-065DFD86DDD8}"/>
          </ac:spMkLst>
        </pc:spChg>
        <pc:spChg chg="mod">
          <ac:chgData name="William Morse" userId="f8693463-9483-40d4-9713-a08e843fb42e" providerId="ADAL" clId="{F57D765B-8399-41D0-94E8-AF2C1B3E3761}" dt="2023-07-05T17:48:12.944" v="74" actId="20577"/>
          <ac:spMkLst>
            <pc:docMk/>
            <pc:sldMk cId="594337516" sldId="309"/>
            <ac:spMk id="3" creationId="{1C9939F4-7A57-41E8-B874-64CEE75CF72B}"/>
          </ac:spMkLst>
        </pc:spChg>
      </pc:sldChg>
      <pc:sldChg chg="modSp mod">
        <pc:chgData name="William Morse" userId="f8693463-9483-40d4-9713-a08e843fb42e" providerId="ADAL" clId="{F57D765B-8399-41D0-94E8-AF2C1B3E3761}" dt="2023-07-05T17:38:32.013" v="0" actId="20577"/>
        <pc:sldMkLst>
          <pc:docMk/>
          <pc:sldMk cId="3942968975" sldId="324"/>
        </pc:sldMkLst>
        <pc:spChg chg="mod">
          <ac:chgData name="William Morse" userId="f8693463-9483-40d4-9713-a08e843fb42e" providerId="ADAL" clId="{F57D765B-8399-41D0-94E8-AF2C1B3E3761}" dt="2023-07-05T17:38:32.013" v="0" actId="20577"/>
          <ac:spMkLst>
            <pc:docMk/>
            <pc:sldMk cId="3942968975" sldId="324"/>
            <ac:spMk id="2" creationId="{8DC1A4BA-9A68-BA15-59A8-92E00E559828}"/>
          </ac:spMkLst>
        </pc:spChg>
      </pc:sldChg>
      <pc:sldChg chg="modSp mod">
        <pc:chgData name="William Morse" userId="f8693463-9483-40d4-9713-a08e843fb42e" providerId="ADAL" clId="{F57D765B-8399-41D0-94E8-AF2C1B3E3761}" dt="2023-07-05T17:57:23.326" v="101"/>
        <pc:sldMkLst>
          <pc:docMk/>
          <pc:sldMk cId="1212387792" sldId="325"/>
        </pc:sldMkLst>
        <pc:spChg chg="mod">
          <ac:chgData name="William Morse" userId="f8693463-9483-40d4-9713-a08e843fb42e" providerId="ADAL" clId="{F57D765B-8399-41D0-94E8-AF2C1B3E3761}" dt="2023-07-05T17:57:23.326" v="101"/>
          <ac:spMkLst>
            <pc:docMk/>
            <pc:sldMk cId="1212387792" sldId="325"/>
            <ac:spMk id="2" creationId="{D8A2AFE7-552D-7287-C2E2-6A1DAD81DCA9}"/>
          </ac:spMkLst>
        </pc:spChg>
      </pc:sldChg>
    </pc:docChg>
  </pc:docChgLst>
  <pc:docChgLst>
    <pc:chgData name="Morse, William M" userId="f8693463-9483-40d4-9713-a08e843fb42e" providerId="ADAL" clId="{F57D765B-8399-41D0-94E8-AF2C1B3E3761}"/>
    <pc:docChg chg="custSel modSld">
      <pc:chgData name="Morse, William M" userId="f8693463-9483-40d4-9713-a08e843fb42e" providerId="ADAL" clId="{F57D765B-8399-41D0-94E8-AF2C1B3E3761}" dt="2023-07-15T11:17:06.616" v="34" actId="20577"/>
      <pc:docMkLst>
        <pc:docMk/>
      </pc:docMkLst>
      <pc:sldChg chg="modSp">
        <pc:chgData name="Morse, William M" userId="f8693463-9483-40d4-9713-a08e843fb42e" providerId="ADAL" clId="{F57D765B-8399-41D0-94E8-AF2C1B3E3761}" dt="2023-07-15T11:17:06.616" v="34" actId="20577"/>
        <pc:sldMkLst>
          <pc:docMk/>
          <pc:sldMk cId="3677675611" sldId="294"/>
        </pc:sldMkLst>
        <pc:spChg chg="mod">
          <ac:chgData name="Morse, William M" userId="f8693463-9483-40d4-9713-a08e843fb42e" providerId="ADAL" clId="{F57D765B-8399-41D0-94E8-AF2C1B3E3761}" dt="2023-07-15T11:17:06.616" v="34" actId="20577"/>
          <ac:spMkLst>
            <pc:docMk/>
            <pc:sldMk cId="3677675611" sldId="294"/>
            <ac:spMk id="2" creationId="{86CD6C98-25CD-4A32-B1A1-3105F940EC1F}"/>
          </ac:spMkLst>
        </pc:spChg>
      </pc:sldChg>
      <pc:sldChg chg="modSp mod">
        <pc:chgData name="Morse, William M" userId="f8693463-9483-40d4-9713-a08e843fb42e" providerId="ADAL" clId="{F57D765B-8399-41D0-94E8-AF2C1B3E3761}" dt="2023-07-15T10:41:36.015" v="16" actId="20577"/>
        <pc:sldMkLst>
          <pc:docMk/>
          <pc:sldMk cId="3637889399" sldId="316"/>
        </pc:sldMkLst>
        <pc:spChg chg="mod">
          <ac:chgData name="Morse, William M" userId="f8693463-9483-40d4-9713-a08e843fb42e" providerId="ADAL" clId="{F57D765B-8399-41D0-94E8-AF2C1B3E3761}" dt="2023-07-15T10:41:36.015" v="16" actId="20577"/>
          <ac:spMkLst>
            <pc:docMk/>
            <pc:sldMk cId="3637889399" sldId="316"/>
            <ac:spMk id="3" creationId="{32B0EEFD-A532-4BDB-B925-9F635B22177C}"/>
          </ac:spMkLst>
        </pc:spChg>
      </pc:sldChg>
      <pc:sldChg chg="modSp mod">
        <pc:chgData name="Morse, William M" userId="f8693463-9483-40d4-9713-a08e843fb42e" providerId="ADAL" clId="{F57D765B-8399-41D0-94E8-AF2C1B3E3761}" dt="2023-07-15T11:04:00.172" v="22" actId="27636"/>
        <pc:sldMkLst>
          <pc:docMk/>
          <pc:sldMk cId="3942968975" sldId="324"/>
        </pc:sldMkLst>
        <pc:spChg chg="mod">
          <ac:chgData name="Morse, William M" userId="f8693463-9483-40d4-9713-a08e843fb42e" providerId="ADAL" clId="{F57D765B-8399-41D0-94E8-AF2C1B3E3761}" dt="2023-07-15T11:03:27.121" v="18" actId="20577"/>
          <ac:spMkLst>
            <pc:docMk/>
            <pc:sldMk cId="3942968975" sldId="324"/>
            <ac:spMk id="2" creationId="{8DC1A4BA-9A68-BA15-59A8-92E00E559828}"/>
          </ac:spMkLst>
        </pc:spChg>
        <pc:spChg chg="mod">
          <ac:chgData name="Morse, William M" userId="f8693463-9483-40d4-9713-a08e843fb42e" providerId="ADAL" clId="{F57D765B-8399-41D0-94E8-AF2C1B3E3761}" dt="2023-07-15T11:04:00.172" v="22" actId="27636"/>
          <ac:spMkLst>
            <pc:docMk/>
            <pc:sldMk cId="3942968975" sldId="324"/>
            <ac:spMk id="3" creationId="{F417F1AC-5DB2-6922-4E2C-84AAE8A8AA35}"/>
          </ac:spMkLst>
        </pc:spChg>
      </pc:sldChg>
    </pc:docChg>
  </pc:docChgLst>
  <pc:docChgLst>
    <pc:chgData name="Morse, William M" userId="f8693463-9483-40d4-9713-a08e843fb42e" providerId="ADAL" clId="{0547EDB3-1B2A-4C65-BD9A-1D6FF21C0C6F}"/>
    <pc:docChg chg="custSel addSld delSld modSld">
      <pc:chgData name="Morse, William M" userId="f8693463-9483-40d4-9713-a08e843fb42e" providerId="ADAL" clId="{0547EDB3-1B2A-4C65-BD9A-1D6FF21C0C6F}" dt="2023-06-20T20:05:52.742" v="742" actId="20577"/>
      <pc:docMkLst>
        <pc:docMk/>
      </pc:docMkLst>
      <pc:sldChg chg="addSp delSp modSp mod">
        <pc:chgData name="Morse, William M" userId="f8693463-9483-40d4-9713-a08e843fb42e" providerId="ADAL" clId="{0547EDB3-1B2A-4C65-BD9A-1D6FF21C0C6F}" dt="2023-06-20T19:56:28.369" v="609" actId="20577"/>
        <pc:sldMkLst>
          <pc:docMk/>
          <pc:sldMk cId="557247379" sldId="287"/>
        </pc:sldMkLst>
        <pc:spChg chg="mod">
          <ac:chgData name="Morse, William M" userId="f8693463-9483-40d4-9713-a08e843fb42e" providerId="ADAL" clId="{0547EDB3-1B2A-4C65-BD9A-1D6FF21C0C6F}" dt="2023-06-20T19:56:28.369" v="609" actId="20577"/>
          <ac:spMkLst>
            <pc:docMk/>
            <pc:sldMk cId="557247379" sldId="287"/>
            <ac:spMk id="2" creationId="{00000000-0000-0000-0000-000000000000}"/>
          </ac:spMkLst>
        </pc:spChg>
        <pc:spChg chg="add del mod">
          <ac:chgData name="Morse, William M" userId="f8693463-9483-40d4-9713-a08e843fb42e" providerId="ADAL" clId="{0547EDB3-1B2A-4C65-BD9A-1D6FF21C0C6F}" dt="2023-06-20T18:36:55.676" v="1" actId="22"/>
          <ac:spMkLst>
            <pc:docMk/>
            <pc:sldMk cId="557247379" sldId="287"/>
            <ac:spMk id="5" creationId="{A504A19D-12FD-4117-78EF-A6DB11537A54}"/>
          </ac:spMkLst>
        </pc:spChg>
        <pc:spChg chg="add mod">
          <ac:chgData name="Morse, William M" userId="f8693463-9483-40d4-9713-a08e843fb42e" providerId="ADAL" clId="{0547EDB3-1B2A-4C65-BD9A-1D6FF21C0C6F}" dt="2023-06-20T19:55:57.285" v="589" actId="20577"/>
          <ac:spMkLst>
            <pc:docMk/>
            <pc:sldMk cId="557247379" sldId="287"/>
            <ac:spMk id="6" creationId="{6E208BB8-544F-C46D-EC81-5C34950D46F2}"/>
          </ac:spMkLst>
        </pc:spChg>
        <pc:picChg chg="add del mod ord">
          <ac:chgData name="Morse, William M" userId="f8693463-9483-40d4-9713-a08e843fb42e" providerId="ADAL" clId="{0547EDB3-1B2A-4C65-BD9A-1D6FF21C0C6F}" dt="2023-06-20T19:54:25.957" v="513" actId="478"/>
          <ac:picMkLst>
            <pc:docMk/>
            <pc:sldMk cId="557247379" sldId="287"/>
            <ac:picMk id="7" creationId="{B067215C-0F33-BCAE-A92D-536319FF0F94}"/>
          </ac:picMkLst>
        </pc:picChg>
        <pc:picChg chg="add mod">
          <ac:chgData name="Morse, William M" userId="f8693463-9483-40d4-9713-a08e843fb42e" providerId="ADAL" clId="{0547EDB3-1B2A-4C65-BD9A-1D6FF21C0C6F}" dt="2023-06-20T19:55:34.950" v="558" actId="14100"/>
          <ac:picMkLst>
            <pc:docMk/>
            <pc:sldMk cId="557247379" sldId="287"/>
            <ac:picMk id="8" creationId="{4B7A1835-FD95-6CE2-5027-ED3EB5449602}"/>
          </ac:picMkLst>
        </pc:picChg>
        <pc:picChg chg="del">
          <ac:chgData name="Morse, William M" userId="f8693463-9483-40d4-9713-a08e843fb42e" providerId="ADAL" clId="{0547EDB3-1B2A-4C65-BD9A-1D6FF21C0C6F}" dt="2023-06-20T18:36:51.197" v="0" actId="478"/>
          <ac:picMkLst>
            <pc:docMk/>
            <pc:sldMk cId="557247379" sldId="287"/>
            <ac:picMk id="1026" creationId="{00000000-0000-0000-0000-000000000000}"/>
          </ac:picMkLst>
        </pc:picChg>
      </pc:sldChg>
      <pc:sldChg chg="addSp modSp mod">
        <pc:chgData name="Morse, William M" userId="f8693463-9483-40d4-9713-a08e843fb42e" providerId="ADAL" clId="{0547EDB3-1B2A-4C65-BD9A-1D6FF21C0C6F}" dt="2023-06-20T20:00:27.203" v="656" actId="1582"/>
        <pc:sldMkLst>
          <pc:docMk/>
          <pc:sldMk cId="88165080" sldId="291"/>
        </pc:sldMkLst>
        <pc:spChg chg="add mod">
          <ac:chgData name="Morse, William M" userId="f8693463-9483-40d4-9713-a08e843fb42e" providerId="ADAL" clId="{0547EDB3-1B2A-4C65-BD9A-1D6FF21C0C6F}" dt="2023-06-20T20:00:27.203" v="656" actId="1582"/>
          <ac:spMkLst>
            <pc:docMk/>
            <pc:sldMk cId="88165080" sldId="291"/>
            <ac:spMk id="6" creationId="{A8EF73A3-D52E-6978-DD8D-E690743020AB}"/>
          </ac:spMkLst>
        </pc:spChg>
        <pc:picChg chg="mod">
          <ac:chgData name="Morse, William M" userId="f8693463-9483-40d4-9713-a08e843fb42e" providerId="ADAL" clId="{0547EDB3-1B2A-4C65-BD9A-1D6FF21C0C6F}" dt="2023-06-20T19:57:33.569" v="610" actId="1076"/>
          <ac:picMkLst>
            <pc:docMk/>
            <pc:sldMk cId="88165080" sldId="291"/>
            <ac:picMk id="5" creationId="{5DCE1174-82F9-46D6-A3BA-E12336E63735}"/>
          </ac:picMkLst>
        </pc:picChg>
        <pc:cxnChg chg="add mod">
          <ac:chgData name="Morse, William M" userId="f8693463-9483-40d4-9713-a08e843fb42e" providerId="ADAL" clId="{0547EDB3-1B2A-4C65-BD9A-1D6FF21C0C6F}" dt="2023-06-20T19:59:40.918" v="649" actId="1582"/>
          <ac:cxnSpMkLst>
            <pc:docMk/>
            <pc:sldMk cId="88165080" sldId="291"/>
            <ac:cxnSpMk id="8" creationId="{8D1A4ABB-74E2-6C6C-918F-5E2B42A94ED2}"/>
          </ac:cxnSpMkLst>
        </pc:cxnChg>
      </pc:sldChg>
      <pc:sldChg chg="addSp modSp mod">
        <pc:chgData name="Morse, William M" userId="f8693463-9483-40d4-9713-a08e843fb42e" providerId="ADAL" clId="{0547EDB3-1B2A-4C65-BD9A-1D6FF21C0C6F}" dt="2023-06-20T20:01:02.625" v="663" actId="20577"/>
        <pc:sldMkLst>
          <pc:docMk/>
          <pc:sldMk cId="3677675611" sldId="294"/>
        </pc:sldMkLst>
        <pc:spChg chg="mod">
          <ac:chgData name="Morse, William M" userId="f8693463-9483-40d4-9713-a08e843fb42e" providerId="ADAL" clId="{0547EDB3-1B2A-4C65-BD9A-1D6FF21C0C6F}" dt="2023-06-20T20:01:02.625" v="663" actId="20577"/>
          <ac:spMkLst>
            <pc:docMk/>
            <pc:sldMk cId="3677675611" sldId="294"/>
            <ac:spMk id="3" creationId="{0FF26B76-5822-4CC8-BEA9-CD47F3B17076}"/>
          </ac:spMkLst>
        </pc:spChg>
        <pc:picChg chg="add mod">
          <ac:chgData name="Morse, William M" userId="f8693463-9483-40d4-9713-a08e843fb42e" providerId="ADAL" clId="{0547EDB3-1B2A-4C65-BD9A-1D6FF21C0C6F}" dt="2023-06-20T19:41:59.096" v="91" actId="1076"/>
          <ac:picMkLst>
            <pc:docMk/>
            <pc:sldMk cId="3677675611" sldId="294"/>
            <ac:picMk id="7" creationId="{BA72B1F2-EC19-5F8F-E0E8-CE3C6AD52E2C}"/>
          </ac:picMkLst>
        </pc:picChg>
      </pc:sldChg>
      <pc:sldChg chg="addSp delSp modSp mod">
        <pc:chgData name="Morse, William M" userId="f8693463-9483-40d4-9713-a08e843fb42e" providerId="ADAL" clId="{0547EDB3-1B2A-4C65-BD9A-1D6FF21C0C6F}" dt="2023-06-20T20:03:46.195" v="709" actId="20577"/>
        <pc:sldMkLst>
          <pc:docMk/>
          <pc:sldMk cId="2109572242" sldId="299"/>
        </pc:sldMkLst>
        <pc:spChg chg="mod">
          <ac:chgData name="Morse, William M" userId="f8693463-9483-40d4-9713-a08e843fb42e" providerId="ADAL" clId="{0547EDB3-1B2A-4C65-BD9A-1D6FF21C0C6F}" dt="2023-06-20T20:03:46.195" v="709" actId="20577"/>
          <ac:spMkLst>
            <pc:docMk/>
            <pc:sldMk cId="2109572242" sldId="299"/>
            <ac:spMk id="3" creationId="{D8138EB0-13F5-497C-AC72-9619FC969B44}"/>
          </ac:spMkLst>
        </pc:spChg>
        <pc:picChg chg="add del mod">
          <ac:chgData name="Morse, William M" userId="f8693463-9483-40d4-9713-a08e843fb42e" providerId="ADAL" clId="{0547EDB3-1B2A-4C65-BD9A-1D6FF21C0C6F}" dt="2023-06-20T19:44:14.355" v="165" actId="478"/>
          <ac:picMkLst>
            <pc:docMk/>
            <pc:sldMk cId="2109572242" sldId="299"/>
            <ac:picMk id="6" creationId="{C80667AE-A879-984C-EBB4-158F8080C669}"/>
          </ac:picMkLst>
        </pc:picChg>
        <pc:picChg chg="add del mod">
          <ac:chgData name="Morse, William M" userId="f8693463-9483-40d4-9713-a08e843fb42e" providerId="ADAL" clId="{0547EDB3-1B2A-4C65-BD9A-1D6FF21C0C6F}" dt="2023-06-20T19:44:35.743" v="168" actId="478"/>
          <ac:picMkLst>
            <pc:docMk/>
            <pc:sldMk cId="2109572242" sldId="299"/>
            <ac:picMk id="7" creationId="{E9EED9D1-B32B-136D-9053-2F573ED76C9E}"/>
          </ac:picMkLst>
        </pc:picChg>
        <pc:picChg chg="add del mod">
          <ac:chgData name="Morse, William M" userId="f8693463-9483-40d4-9713-a08e843fb42e" providerId="ADAL" clId="{0547EDB3-1B2A-4C65-BD9A-1D6FF21C0C6F}" dt="2023-06-20T19:47:14.772" v="178" actId="478"/>
          <ac:picMkLst>
            <pc:docMk/>
            <pc:sldMk cId="2109572242" sldId="299"/>
            <ac:picMk id="9" creationId="{C5FDE53C-29B5-6D12-04BB-D0ED9C49AC34}"/>
          </ac:picMkLst>
        </pc:picChg>
      </pc:sldChg>
      <pc:sldChg chg="del">
        <pc:chgData name="Morse, William M" userId="f8693463-9483-40d4-9713-a08e843fb42e" providerId="ADAL" clId="{0547EDB3-1B2A-4C65-BD9A-1D6FF21C0C6F}" dt="2023-06-20T18:38:17.297" v="7" actId="47"/>
        <pc:sldMkLst>
          <pc:docMk/>
          <pc:sldMk cId="868249298" sldId="310"/>
        </pc:sldMkLst>
      </pc:sldChg>
      <pc:sldChg chg="del">
        <pc:chgData name="Morse, William M" userId="f8693463-9483-40d4-9713-a08e843fb42e" providerId="ADAL" clId="{0547EDB3-1B2A-4C65-BD9A-1D6FF21C0C6F}" dt="2023-06-20T18:38:19.369" v="8" actId="47"/>
        <pc:sldMkLst>
          <pc:docMk/>
          <pc:sldMk cId="2493492115" sldId="311"/>
        </pc:sldMkLst>
      </pc:sldChg>
      <pc:sldChg chg="addSp delSp modSp new mod">
        <pc:chgData name="Morse, William M" userId="f8693463-9483-40d4-9713-a08e843fb42e" providerId="ADAL" clId="{0547EDB3-1B2A-4C65-BD9A-1D6FF21C0C6F}" dt="2023-06-20T20:05:52.742" v="742" actId="20577"/>
        <pc:sldMkLst>
          <pc:docMk/>
          <pc:sldMk cId="1212387792" sldId="325"/>
        </pc:sldMkLst>
        <pc:spChg chg="mod">
          <ac:chgData name="Morse, William M" userId="f8693463-9483-40d4-9713-a08e843fb42e" providerId="ADAL" clId="{0547EDB3-1B2A-4C65-BD9A-1D6FF21C0C6F}" dt="2023-06-20T20:05:52.742" v="742" actId="20577"/>
          <ac:spMkLst>
            <pc:docMk/>
            <pc:sldMk cId="1212387792" sldId="325"/>
            <ac:spMk id="2" creationId="{D8A2AFE7-552D-7287-C2E2-6A1DAD81DCA9}"/>
          </ac:spMkLst>
        </pc:spChg>
        <pc:spChg chg="del">
          <ac:chgData name="Morse, William M" userId="f8693463-9483-40d4-9713-a08e843fb42e" providerId="ADAL" clId="{0547EDB3-1B2A-4C65-BD9A-1D6FF21C0C6F}" dt="2023-06-20T19:49:10.561" v="375" actId="22"/>
          <ac:spMkLst>
            <pc:docMk/>
            <pc:sldMk cId="1212387792" sldId="325"/>
            <ac:spMk id="3" creationId="{A5436506-AC0E-8884-82C4-46CEF7C1A4CC}"/>
          </ac:spMkLst>
        </pc:spChg>
        <pc:spChg chg="add mod">
          <ac:chgData name="Morse, William M" userId="f8693463-9483-40d4-9713-a08e843fb42e" providerId="ADAL" clId="{0547EDB3-1B2A-4C65-BD9A-1D6FF21C0C6F}" dt="2023-06-20T20:04:42.669" v="731" actId="14100"/>
          <ac:spMkLst>
            <pc:docMk/>
            <pc:sldMk cId="1212387792" sldId="325"/>
            <ac:spMk id="8" creationId="{67853884-4374-9F31-CA52-8B8B998F3A1C}"/>
          </ac:spMkLst>
        </pc:spChg>
        <pc:picChg chg="add mod ord">
          <ac:chgData name="Morse, William M" userId="f8693463-9483-40d4-9713-a08e843fb42e" providerId="ADAL" clId="{0547EDB3-1B2A-4C65-BD9A-1D6FF21C0C6F}" dt="2023-06-20T20:04:01.372" v="710" actId="1076"/>
          <ac:picMkLst>
            <pc:docMk/>
            <pc:sldMk cId="1212387792" sldId="325"/>
            <ac:picMk id="7" creationId="{AED040D2-9630-653A-3C4A-4089A88E433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B996C-9A0A-45C5-9132-625ACEAE73C8}" type="datetimeFigureOut">
              <a:rPr lang="en-US" smtClean="0"/>
              <a:t>7/15/2023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069FB-7E2D-4067-B410-9AEA42727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26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7998-D725-4A6C-9BF6-766E48D4FF8B}" type="datetime1">
              <a:rPr lang="en-US" smtClean="0"/>
              <a:t>7/15/2023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21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1871-3751-45D2-97FD-2C4EC22AC5ED}" type="datetime1">
              <a:rPr lang="en-US" smtClean="0"/>
              <a:t>7/15/2023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495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AE64-2B68-403E-8C05-7EAAB47CFD46}" type="datetime1">
              <a:rPr lang="en-US" smtClean="0"/>
              <a:t>7/15/2023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8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575CF-B302-4757-A114-31DF29302F8F}" type="datetime1">
              <a:rPr lang="en-US" smtClean="0"/>
              <a:t>7/15/2023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1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E2DC-A518-4BAB-ADCB-CA2C4E13B4FC}" type="datetime1">
              <a:rPr lang="en-US" smtClean="0"/>
              <a:t>7/15/2023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4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934A-C4A3-4EA9-9843-5CD10E6241DC}" type="datetime1">
              <a:rPr lang="en-US" smtClean="0"/>
              <a:t>7/15/2023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88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18B-7F83-40F9-8410-89C0F3394633}" type="datetime1">
              <a:rPr lang="en-US" smtClean="0"/>
              <a:t>7/15/2023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0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4D77-7ED1-49BE-8EE0-9C8663FC9277}" type="datetime1">
              <a:rPr lang="en-US" smtClean="0"/>
              <a:t>7/15/2023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23EA-FFD6-4403-B1DD-3B0C29C9D353}" type="datetime1">
              <a:rPr lang="en-US" smtClean="0"/>
              <a:t>7/15/2023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9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240F-4424-4ED3-BE34-49DEBF9A7107}" type="datetime1">
              <a:rPr lang="en-US" smtClean="0"/>
              <a:t>7/15/2023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4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ED58-2A0B-4B0C-A597-A7FD8F75A4AA}" type="datetime1">
              <a:rPr lang="en-US" smtClean="0"/>
              <a:t>7/15/2023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6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07955-A96D-4808-9186-F8BFF0B9AC31}" type="datetime1">
              <a:rPr lang="en-US" smtClean="0"/>
              <a:t>7/15/2023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William Morse -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87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hoton" TargetMode="External"/><Relationship Id="rId3" Type="http://schemas.openxmlformats.org/officeDocument/2006/relationships/hyperlink" Target="https://en.wikipedia.org/wiki/Statistical_mechanics" TargetMode="External"/><Relationship Id="rId7" Type="http://schemas.openxmlformats.org/officeDocument/2006/relationships/hyperlink" Target="https://en.wikipedia.org/wiki/Virtual_particle" TargetMode="External"/><Relationship Id="rId2" Type="http://schemas.openxmlformats.org/officeDocument/2006/relationships/hyperlink" Target="https://en.wikipedia.org/wiki/Quantum_field_theor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Electron" TargetMode="External"/><Relationship Id="rId5" Type="http://schemas.openxmlformats.org/officeDocument/2006/relationships/hyperlink" Target="https://en.wikipedia.org/wiki/Infinity" TargetMode="External"/><Relationship Id="rId4" Type="http://schemas.openxmlformats.org/officeDocument/2006/relationships/hyperlink" Target="https://en.wikipedia.org/wiki/Self-similarity" TargetMode="External"/><Relationship Id="rId9" Type="http://schemas.openxmlformats.org/officeDocument/2006/relationships/hyperlink" Target="https://en.wikipedia.org/wiki/Positro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Anomalous Magnetic Moment of the Muon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W. Morse - BNL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20F4C-14E5-45D5-9B08-D512065C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282010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7959-3066-9215-C362-46421BAA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Imaginary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6571C4-EBD3-6C77-1D63-67334D0C2E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Two centuries ago mathematicians discovered the number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rad>
                  </m:oMath>
                </a14:m>
                <a:r>
                  <a:rPr lang="en-US" dirty="0"/>
                  <a:t> .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=−1.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They called it imaginary because it couldn’t describe anything that is “real”.</a:t>
                </a:r>
              </a:p>
              <a:p>
                <a:r>
                  <a:rPr lang="en-US" dirty="0"/>
                  <a:t>They worked out the beautiful mathematics.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QM needs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6571C4-EBD3-6C77-1D63-67334D0C2E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752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2F4BC-5EB2-BB74-0CA8-EF7D943BC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EAD77-0822-090B-F395-29A96FFB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0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Quantum Mechanics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Electron is described by Schrödinger wavefunction: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endParaRPr lang="en-US" dirty="0"/>
              </a:p>
              <a:p>
                <a:r>
                  <a:rPr lang="en-US" dirty="0"/>
                  <a:t>QM: Rotate by an angle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endParaRPr lang="en-US" i="1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=360°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Spin 0 or 1,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dirty="0"/>
                  <a:t>. Spin ½,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4C4B7-EC02-4F73-ABDF-FF8D0A0D4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2051395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7BF85-EE7D-7563-6A9B-AF4A4A735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71D7D-61D0-2837-BC13-01A752433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Can’t put two electrons in the same place at the same time. </a:t>
            </a:r>
          </a:p>
          <a:p>
            <a:r>
              <a:rPr lang="en-US" dirty="0"/>
              <a:t>Spin-statistics symmetry, Chemistry, ….</a:t>
            </a:r>
          </a:p>
          <a:p>
            <a:r>
              <a:rPr lang="en-US" dirty="0"/>
              <a:t>Spin ½ are matter particles!</a:t>
            </a:r>
          </a:p>
          <a:p>
            <a:r>
              <a:rPr lang="en-US" dirty="0"/>
              <a:t>Spin 0, 1, 2 are force particles!</a:t>
            </a:r>
          </a:p>
          <a:p>
            <a:r>
              <a:rPr lang="en-US" dirty="0"/>
              <a:t>Very simple, but profound.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A469B3-A110-A6B5-6E12-DA5B526E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0444E-F9E7-9E86-5C56-83BBC42A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57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Magnetic Moment 1930s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Particle is spinning,</a:t>
                </a:r>
              </a:p>
              <a:p>
                <a:r>
                  <a:rPr lang="en-US" dirty="0"/>
                  <a:t>Particle is charged,</a:t>
                </a:r>
              </a:p>
              <a:p>
                <a:r>
                  <a:rPr lang="en-US" dirty="0"/>
                  <a:t>Spinning charge creates a magnetic field: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𝑔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𝑄𝑆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𝑀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Dirac Equation: </a:t>
                </a:r>
                <a:r>
                  <a:rPr lang="en-US" i="1" dirty="0"/>
                  <a:t>g</a:t>
                </a:r>
                <a:r>
                  <a:rPr lang="en-US" dirty="0"/>
                  <a:t> = 2 for a spin ½ point particle.</a:t>
                </a:r>
              </a:p>
              <a:p>
                <a:r>
                  <a:rPr lang="en-US" dirty="0"/>
                  <a:t>Proton: </a:t>
                </a:r>
                <a:r>
                  <a:rPr lang="en-US" i="1" dirty="0"/>
                  <a:t>g</a:t>
                </a:r>
                <a:r>
                  <a:rPr lang="en-US" dirty="0"/>
                  <a:t> = 5.6, finally explained by quark model.</a:t>
                </a:r>
              </a:p>
              <a:p>
                <a:r>
                  <a:rPr lang="en-US" dirty="0"/>
                  <a:t>Electron: </a:t>
                </a:r>
                <a:r>
                  <a:rPr lang="en-US" i="1" dirty="0"/>
                  <a:t>g</a:t>
                </a:r>
                <a:r>
                  <a:rPr lang="en-US" dirty="0"/>
                  <a:t> = 2.0 </a:t>
                </a:r>
              </a:p>
              <a:p>
                <a:r>
                  <a:rPr lang="en-US" dirty="0"/>
                  <a:t>Oppenheimer et al. calculated the first order correction to 2 to be infinity.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3504" r="-74" b="-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5953E-C421-4681-88CA-7DD82A599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3369485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Spin ½ Particles 1940s – 1980s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Three Generations!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04206"/>
              </p:ext>
            </p:extLst>
          </p:nvPr>
        </p:nvGraphicFramePr>
        <p:xfrm>
          <a:off x="457200" y="1600200"/>
          <a:ext cx="82296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7720">
                <a:tc>
                  <a:txBody>
                    <a:bodyPr/>
                    <a:lstStyle/>
                    <a:p>
                      <a:r>
                        <a:rPr lang="en-US" dirty="0"/>
                        <a:t>Particle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 (MeV)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τ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r>
                        <a:rPr lang="el-GR" dirty="0"/>
                        <a:t>ν</a:t>
                      </a:r>
                      <a:r>
                        <a:rPr lang="en-US" baseline="-25000" dirty="0"/>
                        <a:t>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~10</a:t>
                      </a:r>
                      <a:r>
                        <a:rPr lang="en-US" baseline="30000" dirty="0"/>
                        <a:t>-7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ν</a:t>
                      </a:r>
                      <a:r>
                        <a:rPr lang="el-GR" baseline="-25000" dirty="0"/>
                        <a:t>µ</a:t>
                      </a: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~10</a:t>
                      </a:r>
                      <a:r>
                        <a:rPr lang="en-US" baseline="30000" dirty="0"/>
                        <a:t>-7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ν</a:t>
                      </a:r>
                      <a:r>
                        <a:rPr lang="el-GR" baseline="-25000" dirty="0"/>
                        <a:t>τ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~10</a:t>
                      </a:r>
                      <a:r>
                        <a:rPr lang="en-US" baseline="30000" dirty="0"/>
                        <a:t>-7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88924"/>
              </p:ext>
            </p:extLst>
          </p:nvPr>
        </p:nvGraphicFramePr>
        <p:xfrm>
          <a:off x="3200400" y="4114800"/>
          <a:ext cx="1295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9480" imgH="190440" progId="Equation.DSMT4">
                  <p:embed/>
                </p:oleObj>
              </mc:Choice>
              <mc:Fallback>
                <p:oleObj name="Equation" r:id="rId2" imgW="609480" imgH="1904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0400" y="4114800"/>
                        <a:ext cx="1295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4D6B6-3D93-4A27-BC42-596A453F5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541076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More Symmetries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 symmetry – changes particle to anti-particle.</a:t>
            </a:r>
          </a:p>
          <a:p>
            <a:r>
              <a:rPr lang="en-US" dirty="0"/>
              <a:t>P symmetry –  changes </a:t>
            </a:r>
            <a:r>
              <a:rPr lang="en-US" i="1" dirty="0"/>
              <a:t>x</a:t>
            </a:r>
            <a:r>
              <a:rPr lang="en-US" dirty="0"/>
              <a:t> to –</a:t>
            </a:r>
            <a:r>
              <a:rPr lang="en-US" i="1" dirty="0"/>
              <a:t>x</a:t>
            </a:r>
            <a:r>
              <a:rPr lang="en-US" dirty="0"/>
              <a:t>.</a:t>
            </a:r>
          </a:p>
          <a:p>
            <a:r>
              <a:rPr lang="en-US" dirty="0"/>
              <a:t>T symmetry  – changes </a:t>
            </a:r>
            <a:r>
              <a:rPr lang="en-US" i="1" dirty="0"/>
              <a:t>t</a:t>
            </a:r>
            <a:r>
              <a:rPr lang="en-US" dirty="0"/>
              <a:t> to –</a:t>
            </a:r>
            <a:r>
              <a:rPr lang="en-US" i="1" dirty="0"/>
              <a:t>t</a:t>
            </a:r>
            <a:r>
              <a:rPr lang="en-US" dirty="0"/>
              <a:t>. </a:t>
            </a:r>
          </a:p>
          <a:p>
            <a:r>
              <a:rPr lang="en-US" dirty="0"/>
              <a:t>Good symmetries for strong, EM, gravity.</a:t>
            </a:r>
          </a:p>
          <a:p>
            <a:r>
              <a:rPr lang="en-US" dirty="0"/>
              <a:t>Discovered in 1950 – 60s: P, T, C are broken symmetries in the weak interaction.</a:t>
            </a:r>
          </a:p>
          <a:p>
            <a:r>
              <a:rPr lang="en-US" dirty="0"/>
              <a:t>Without weak interaction broken symmetries, we wouldn’t be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61843-E70B-4D5F-9BD9-83AD150D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1363355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Theory 1970s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 SM we can only get this if there are three, or more, ways for a given reaction to go, and get QM interference with the three amplitudes, with at least one imaginary amplitude.</a:t>
            </a:r>
          </a:p>
          <a:p>
            <a:r>
              <a:rPr lang="en-US" dirty="0"/>
              <a:t>Need at least three generations.</a:t>
            </a:r>
          </a:p>
          <a:p>
            <a:r>
              <a:rPr lang="en-US" dirty="0"/>
              <a:t>In the big bang all the non-neutrino particles/anti-particles should have finally annihilated to photons.</a:t>
            </a:r>
          </a:p>
          <a:p>
            <a:r>
              <a:rPr lang="en-US" dirty="0"/>
              <a:t>Due to symmetry breaking, p/photon </a:t>
            </a:r>
            <a:r>
              <a:rPr lang="en-US" dirty="0">
                <a:sym typeface="Symbol"/>
              </a:rPr>
              <a:t>≈ 10</a:t>
            </a:r>
            <a:r>
              <a:rPr lang="en-US" baseline="30000" dirty="0">
                <a:sym typeface="Symbol"/>
              </a:rPr>
              <a:t>-9</a:t>
            </a:r>
            <a:r>
              <a:rPr lang="en-US" dirty="0">
                <a:sym typeface="Symbol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024FE-C129-442B-953A-8CF11E07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999177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A4BA-9A68-BA15-59A8-92E00E559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1980s - 2023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F1AC-5DB2-6922-4E2C-84AAE8A8A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 enough symmetry violation in the Big Bang SM for us to be here.</a:t>
            </a:r>
          </a:p>
          <a:p>
            <a:r>
              <a:rPr lang="en-US" dirty="0"/>
              <a:t>Maybe more symmetry violation in neutrino sector? </a:t>
            </a:r>
          </a:p>
          <a:p>
            <a:r>
              <a:rPr lang="en-US" dirty="0"/>
              <a:t>Maybe super-symmetry? SUSY.</a:t>
            </a:r>
          </a:p>
          <a:p>
            <a:r>
              <a:rPr lang="en-US" dirty="0"/>
              <a:t>Symmetry between spin ½ and spin 1.</a:t>
            </a:r>
          </a:p>
          <a:p>
            <a:r>
              <a:rPr lang="en-US" dirty="0" err="1"/>
              <a:t>Selectron</a:t>
            </a:r>
            <a:r>
              <a:rPr lang="en-US" dirty="0"/>
              <a:t> is a force particle! </a:t>
            </a:r>
            <a:r>
              <a:rPr lang="en-US" dirty="0" err="1"/>
              <a:t>Sphoton</a:t>
            </a:r>
            <a:r>
              <a:rPr lang="en-US" dirty="0"/>
              <a:t> is a matter particle! Different SM/SUSY masses, so symmetry is broken.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DE8DC-C928-1E18-B9B8-BA0FB8818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CCC51-58D9-7EDE-9FA7-9C1411EC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968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Electron </a:t>
                </a:r>
                <a:r>
                  <a:rPr lang="en-US" i="1" dirty="0">
                    <a:solidFill>
                      <a:srgbClr val="002060"/>
                    </a:solidFill>
                  </a:rPr>
                  <a:t> a </a:t>
                </a:r>
                <a:r>
                  <a:rPr lang="en-US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𝑔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/>
                          </a:rPr>
                          <m:t>−2</m:t>
                        </m:r>
                      </m:num>
                      <m:den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0.0011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1948 I.I. Rabi, Conference at Shelter Island. </a:t>
            </a:r>
          </a:p>
          <a:p>
            <a:r>
              <a:rPr lang="en-US" dirty="0"/>
              <a:t>Schwinger et al., </a:t>
            </a:r>
          </a:p>
          <a:p>
            <a:r>
              <a:rPr lang="en-US" dirty="0"/>
              <a:t>Quantum Electrodynamics (QED).</a:t>
            </a:r>
          </a:p>
          <a:p>
            <a:r>
              <a:rPr lang="en-US" dirty="0"/>
              <a:t>“Renormalization” gets rid of the infinities.</a:t>
            </a:r>
          </a:p>
          <a:p>
            <a:r>
              <a:rPr lang="en-US" dirty="0"/>
              <a:t>For any new theory, the first question: “Is it renormalizable”.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71F9D-8352-4359-A975-27B65902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3703619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A401-01DD-4CAB-A1EC-8D47EFFC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QED Renormalization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195F9-5C89-4019-958D-6EC7C60C5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Renormalization</a:t>
            </a:r>
            <a:r>
              <a:rPr lang="en-US" dirty="0"/>
              <a:t> is a collection of techniques in </a:t>
            </a:r>
            <a:r>
              <a:rPr lang="en-US" dirty="0">
                <a:hlinkClick r:id="rId2" tooltip="Quantum field theory"/>
              </a:rPr>
              <a:t>quantum field theory</a:t>
            </a:r>
            <a:r>
              <a:rPr lang="en-US" dirty="0"/>
              <a:t>, the </a:t>
            </a:r>
            <a:r>
              <a:rPr lang="en-US" dirty="0">
                <a:hlinkClick r:id="rId3" tooltip="Statistical mechanics"/>
              </a:rPr>
              <a:t>statistical mechanics</a:t>
            </a:r>
            <a:r>
              <a:rPr lang="en-US" dirty="0"/>
              <a:t> of fields, and the theory of </a:t>
            </a:r>
            <a:r>
              <a:rPr lang="en-US" dirty="0">
                <a:hlinkClick r:id="rId4" tooltip="Self-similarity"/>
              </a:rPr>
              <a:t>self-similar</a:t>
            </a:r>
            <a:r>
              <a:rPr lang="en-US" dirty="0"/>
              <a:t> geometric structures, that are used to treat </a:t>
            </a:r>
            <a:r>
              <a:rPr lang="en-US" dirty="0">
                <a:hlinkClick r:id="rId5" tooltip="Infinity"/>
              </a:rPr>
              <a:t>infinities</a:t>
            </a:r>
            <a:r>
              <a:rPr lang="en-US" dirty="0"/>
              <a:t> arising in calculated quantities by altering values of these quantities to compensate for effects of their </a:t>
            </a:r>
            <a:r>
              <a:rPr lang="en-US" b="1" dirty="0"/>
              <a:t>self-interactions</a:t>
            </a:r>
            <a:r>
              <a:rPr lang="en-US" dirty="0"/>
              <a:t>. </a:t>
            </a:r>
          </a:p>
          <a:p>
            <a:r>
              <a:rPr lang="en-US" dirty="0"/>
              <a:t>For example, an </a:t>
            </a:r>
            <a:r>
              <a:rPr lang="en-US" dirty="0">
                <a:hlinkClick r:id="rId6" tooltip="Electron"/>
              </a:rPr>
              <a:t>electron</a:t>
            </a:r>
            <a:r>
              <a:rPr lang="en-US" dirty="0"/>
              <a:t> theory may begin by postulating an electron with an initial mass and charge. In </a:t>
            </a:r>
            <a:r>
              <a:rPr lang="en-US" dirty="0">
                <a:hlinkClick r:id="rId2" tooltip="Quantum field theory"/>
              </a:rPr>
              <a:t>quantum field theory</a:t>
            </a:r>
            <a:r>
              <a:rPr lang="en-US" dirty="0"/>
              <a:t> a cloud of </a:t>
            </a:r>
            <a:r>
              <a:rPr lang="en-US" dirty="0">
                <a:hlinkClick r:id="rId7" tooltip="Virtual particle"/>
              </a:rPr>
              <a:t>virtual particles</a:t>
            </a:r>
            <a:r>
              <a:rPr lang="en-US" dirty="0"/>
              <a:t>, such as </a:t>
            </a:r>
            <a:r>
              <a:rPr lang="en-US" dirty="0">
                <a:hlinkClick r:id="rId8" tooltip="Photon"/>
              </a:rPr>
              <a:t>photons</a:t>
            </a:r>
            <a:r>
              <a:rPr lang="en-US" dirty="0"/>
              <a:t>, </a:t>
            </a:r>
            <a:r>
              <a:rPr lang="en-US" dirty="0">
                <a:hlinkClick r:id="rId9" tooltip="Positron"/>
              </a:rPr>
              <a:t>positrons</a:t>
            </a:r>
            <a:r>
              <a:rPr lang="en-US" dirty="0"/>
              <a:t>, and others surrounds and interacts with the initial electron. Accounting for the interactions of the surrounding particles (e.g. collisions at different energies) shows that the electron-system behaves as if it had a different mass and charge than initially postulated. Renormalization, in this example, mathematically replaces the initially postulated mass and charge of an electron with the experimentally observed mass and charge.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B2972-F1CB-4E04-A0A7-01F6891C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5BAE1-9EBE-48E2-AB7E-87A1AF18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1156053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67198-5541-47FC-9B66-56DEEB82F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0EEFD-A532-4BDB-B925-9F635B221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I’m not trying to “teach physics” in this talk.</a:t>
            </a:r>
          </a:p>
          <a:p>
            <a:r>
              <a:rPr lang="en-US" dirty="0"/>
              <a:t>You have many great professors who will do that.</a:t>
            </a:r>
          </a:p>
          <a:p>
            <a:r>
              <a:rPr lang="en-US" dirty="0"/>
              <a:t>I’m just trying to convince you that physics is interesting. </a:t>
            </a:r>
          </a:p>
          <a:p>
            <a:r>
              <a:rPr lang="en-US" dirty="0"/>
              <a:t>If you have a question right away.</a:t>
            </a:r>
          </a:p>
          <a:p>
            <a:r>
              <a:rPr lang="en-US" dirty="0"/>
              <a:t>Don’t wait until the end of the talk!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7CECC-C375-407B-BE54-9F530539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73FBA-0011-487B-BBE6-6C1EC728F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89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AAB7-D2C1-4733-A027-27074E75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11AFB-3935-4A4B-B690-A81B11562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Anomalous magnetic moment is due to QM.</a:t>
            </a:r>
          </a:p>
          <a:p>
            <a:r>
              <a:rPr lang="en-US" dirty="0"/>
              <a:t>The energy of the vacuum classically is zero.</a:t>
            </a:r>
          </a:p>
          <a:p>
            <a:r>
              <a:rPr lang="en-US" dirty="0"/>
              <a:t>QM: </a:t>
            </a:r>
            <a:r>
              <a:rPr lang="en-US" i="1" dirty="0" err="1"/>
              <a:t>dE</a:t>
            </a:r>
            <a:r>
              <a:rPr lang="en-US" dirty="0"/>
              <a:t> x </a:t>
            </a:r>
            <a:r>
              <a:rPr lang="en-US" i="1" dirty="0"/>
              <a:t>dt</a:t>
            </a:r>
            <a:r>
              <a:rPr lang="en-US" dirty="0"/>
              <a:t> = </a:t>
            </a:r>
            <a:r>
              <a:rPr lang="en-US" i="1" dirty="0"/>
              <a:t>h</a:t>
            </a:r>
          </a:p>
          <a:p>
            <a:r>
              <a:rPr lang="en-US" dirty="0"/>
              <a:t>The problem with zero is that it has no uncertainty.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230959-676A-4648-A934-D29DA85B2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56A98-65AA-4EEA-9C05-B4C022F29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54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Quantum Electrodynamics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Not Boring!</a:t>
            </a:r>
          </a:p>
        </p:txBody>
      </p:sp>
      <p:pic>
        <p:nvPicPr>
          <p:cNvPr id="4" name="図 10" descr="スクリーンショット 2012-07-04 14.37.3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" y="1624012"/>
            <a:ext cx="6442425" cy="45259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86600" y="2057400"/>
            <a:ext cx="198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What about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Einstein’s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General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Theory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Relativity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114552-642E-485D-9C51-B8232EC72CEE}"/>
              </a:ext>
            </a:extLst>
          </p:cNvPr>
          <p:cNvSpPr/>
          <p:nvPr/>
        </p:nvSpPr>
        <p:spPr>
          <a:xfrm>
            <a:off x="152400" y="3244334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/>
              <a:t>dE</a:t>
            </a:r>
            <a:r>
              <a:rPr lang="en-US" sz="2000" dirty="0"/>
              <a:t> x </a:t>
            </a:r>
            <a:r>
              <a:rPr lang="en-US" sz="2000" i="1" dirty="0"/>
              <a:t>dt</a:t>
            </a:r>
            <a:r>
              <a:rPr lang="en-US" sz="2000" dirty="0"/>
              <a:t> = </a:t>
            </a:r>
            <a:r>
              <a:rPr lang="en-US" sz="2000" i="1" dirty="0"/>
              <a:t>h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50BD15-75BE-437C-A99C-252C898AA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3355208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20A1-52C3-4CAF-0F2F-F41E165F3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the universe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EC84D-0E81-170F-69BB-2FB8D2817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Big bang (birth of our space-time) 14B years ago.</a:t>
            </a:r>
          </a:p>
          <a:p>
            <a:r>
              <a:rPr lang="en-US" dirty="0"/>
              <a:t>I was born.</a:t>
            </a:r>
          </a:p>
          <a:p>
            <a:r>
              <a:rPr lang="en-US" dirty="0"/>
              <a:t>We figured out that the big bang happened 14B years ago.</a:t>
            </a:r>
          </a:p>
          <a:p>
            <a:r>
              <a:rPr lang="en-US" b="0" i="0" dirty="0">
                <a:effectLst/>
                <a:latin typeface="sofia-pro"/>
              </a:rPr>
              <a:t>Georges </a:t>
            </a:r>
            <a:r>
              <a:rPr lang="en-US" b="0" i="0" dirty="0" err="1">
                <a:effectLst/>
                <a:latin typeface="sofia-pro"/>
              </a:rPr>
              <a:t>Lemaître</a:t>
            </a:r>
            <a:r>
              <a:rPr lang="en-US" b="0" i="0" dirty="0">
                <a:effectLst/>
                <a:latin typeface="sofia-pro"/>
              </a:rPr>
              <a:t>, (1894-1966), Belgian cosmologist, Catholic priest, and father of the Big Bang theory.</a:t>
            </a:r>
            <a:endParaRPr lang="en-US" dirty="0"/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sofia-pro"/>
              </a:rPr>
              <a:t>That the entire observable universe of galaxies began with a bang seemed preposterous.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2F52A-FFA8-D729-489E-2E774704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9A506-25F6-2E61-C7FE-75BE4D5D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23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69DF-521D-4675-9520-7C00C9AD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Einsteins</a:t>
            </a:r>
            <a:r>
              <a:rPr lang="en-US" dirty="0"/>
              <a:t>’ Cosmological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BFD78E-6F25-4167-98A2-09BA1C8A1E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GR has cosmological constant.</a:t>
                </a:r>
              </a:p>
              <a:p>
                <a:r>
                  <a:rPr lang="en-US" dirty="0"/>
                  <a:t>Einstein at first had static universe.</a:t>
                </a:r>
              </a:p>
              <a:p>
                <a:r>
                  <a:rPr lang="en-US" dirty="0"/>
                  <a:t>Chose value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to stop the universe from collapsing.</a:t>
                </a:r>
              </a:p>
              <a:p>
                <a:r>
                  <a:rPr lang="en-US" dirty="0"/>
                  <a:t>Then Hubble et al. found that the universe was expanding!</a:t>
                </a:r>
              </a:p>
              <a:p>
                <a:r>
                  <a:rPr lang="en-US" dirty="0"/>
                  <a:t>No need for cosmological constant.</a:t>
                </a:r>
              </a:p>
              <a:p>
                <a:r>
                  <a:rPr lang="en-US" dirty="0"/>
                  <a:t>Einstein: “Biggest blunder of my life”.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BFD78E-6F25-4167-98A2-09BA1C8A1E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752" b="-3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624DB-B00D-44AA-AEA2-4FD71B3E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4A81C1-F47B-49A2-85FE-30087115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8C800A2-D590-4595-B1B7-8C4511D91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843" y="1453733"/>
            <a:ext cx="1738314" cy="12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55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D3E34-194A-45A2-988A-065DFD8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6"/>
            <a:ext cx="8229600" cy="868363"/>
          </a:xfrm>
        </p:spPr>
        <p:txBody>
          <a:bodyPr>
            <a:normAutofit fontScale="90000"/>
          </a:bodyPr>
          <a:lstStyle/>
          <a:p>
            <a:r>
              <a:rPr lang="en-US" dirty="0"/>
              <a:t>“Dark Energy”</a:t>
            </a:r>
            <a:br>
              <a:rPr lang="en-US" dirty="0"/>
            </a:br>
            <a:r>
              <a:rPr lang="en-US" dirty="0"/>
              <a:t>aka cosmological constant.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9939F4-7A57-41E8-B874-64CEE75CF7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Theorists calculated QM of the vacuum in 1960s: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Steve Weinberg: need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&lt; 2 for us to exist.</a:t>
                </a:r>
              </a:p>
              <a:p>
                <a:r>
                  <a:rPr lang="en-US" dirty="0"/>
                  <a:t>“Dark energy” discovered in 1990s: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0.7.</a:t>
                </a:r>
              </a:p>
              <a:p>
                <a:r>
                  <a:rPr lang="en-US" dirty="0"/>
                  <a:t>Total energy density = 1.0.</a:t>
                </a:r>
              </a:p>
              <a:p>
                <a:r>
                  <a:rPr lang="en-US" dirty="0"/>
                  <a:t>“Worst theoretical embarrassment in the history of physics” – Ed Witten.</a:t>
                </a:r>
              </a:p>
              <a:p>
                <a:r>
                  <a:rPr lang="en-US" dirty="0"/>
                  <a:t>Exact SUSY gives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=0.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9939F4-7A57-41E8-B874-64CEE75CF7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752" b="-3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DBD1A-0BA6-4F31-B65E-D7383B74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E5239-C0C3-4A63-8B24-EC73AAFB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37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21800-1AA6-7498-9A66-E7C94E7A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our universe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C3A2F-BA2E-15C3-DD90-9227A52F0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matter dominated universe, the pull of gravity slows the expansion rate vs. time.</a:t>
            </a:r>
          </a:p>
          <a:p>
            <a:r>
              <a:rPr lang="en-US" dirty="0"/>
              <a:t>For a dark energy dominated universe, the expansion rate increases with time.</a:t>
            </a:r>
          </a:p>
          <a:p>
            <a:r>
              <a:rPr lang="en-US" dirty="0"/>
              <a:t>We now live in a dark energy dominated universe.</a:t>
            </a:r>
          </a:p>
          <a:p>
            <a:r>
              <a:rPr lang="en-US" dirty="0"/>
              <a:t>Big bang was the creation of space-time.</a:t>
            </a:r>
          </a:p>
          <a:p>
            <a:r>
              <a:rPr lang="en-US" dirty="0"/>
              <a:t>Faster than the speed of light? Yes.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04439-3608-2AEA-1110-BC7A80F3F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9152-EF8A-C50A-F867-D78E41A4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65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E5F5-0755-530F-7EB6-EB4D6EA01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Meta-stable? Quantum tunneling?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F835A3-76D2-9DFA-189D-321CFB1A2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8229599" cy="493871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CD098-3208-C799-E330-456F72E2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24C03-586A-864F-BD09-7CB45C11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70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DF23-762A-4306-AAD3-E68AB9A8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Quantum 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E5DBE-5C77-4F1A-A5C3-7ED8EF8B1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particles exist in the vacuum.</a:t>
            </a:r>
          </a:p>
          <a:p>
            <a:r>
              <a:rPr lang="en-US" dirty="0"/>
              <a:t>All particles contribute to the anomalous magnetic moment.</a:t>
            </a:r>
          </a:p>
          <a:p>
            <a:r>
              <a:rPr lang="en-US" dirty="0"/>
              <a:t>Are there new particles beyond the SM?</a:t>
            </a:r>
          </a:p>
          <a:p>
            <a:r>
              <a:rPr lang="en-US" dirty="0"/>
              <a:t>Are there new symmetries?</a:t>
            </a:r>
          </a:p>
          <a:p>
            <a:r>
              <a:rPr lang="en-US" dirty="0"/>
              <a:t>E821 measure anomalous magnetic moment to 0.5 parts per million (ppm).</a:t>
            </a:r>
          </a:p>
          <a:p>
            <a:r>
              <a:rPr lang="en-US" dirty="0"/>
              <a:t>Theorists: calculate to 0.5ppm. Compare.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5D60C-4A8F-4D9B-BB6F-EBF444B5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3A0EC-9398-4169-9BEA-2B96E929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1009809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429D6-08BF-4AA4-A46C-27589329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 E821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F72E17-0A24-4F4C-A42D-A9BCC4C608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b="0" dirty="0"/>
                  <a:t>Accelerate protons through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24 </m:t>
                    </m:r>
                  </m:oMath>
                </a14:m>
                <a:r>
                  <a:rPr lang="en-US" dirty="0"/>
                  <a:t>billion volts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Electrical outlet = 110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0" dirty="0"/>
                  <a:t>Energy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r>
                  <a:rPr lang="en-US" b="0" dirty="0"/>
                  <a:t> billion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Protons hit target.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Convert energy into mass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muons, anti-muons, electrons, anti-electrons, …..      Mini-big bang.</a:t>
                </a:r>
              </a:p>
              <a:p>
                <a:r>
                  <a:rPr lang="en-US" dirty="0"/>
                  <a:t>Muon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=0.105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Beamline selects particles.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F72E17-0A24-4F4C-A42D-A9BCC4C608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81" t="-3504" b="-3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F460B-B692-4B19-ABE3-193AC239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AE3E9-391A-4769-B843-CF458576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3432355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292BA-9716-4FCF-B1AA-A48B1599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Precession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FC6FF9-54C3-4FB7-A306-19DAFE5BCD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         spinning top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magnetic moment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        G                 B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FC6FF9-54C3-4FB7-A306-19DAFE5BCD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9DC41-4F52-4D4B-91CE-6A621C9C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71DE17F9-C0D6-472C-A0C4-6EE679B28952}"/>
              </a:ext>
            </a:extLst>
          </p:cNvPr>
          <p:cNvSpPr/>
          <p:nvPr/>
        </p:nvSpPr>
        <p:spPr>
          <a:xfrm>
            <a:off x="2209801" y="3733800"/>
            <a:ext cx="1828799" cy="9906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E957F8-74FF-4A25-9FA9-79FE03D5C812}"/>
                  </a:ext>
                </a:extLst>
              </p:cNvPr>
              <p:cNvSpPr txBox="1"/>
              <p:nvPr/>
            </p:nvSpPr>
            <p:spPr>
              <a:xfrm>
                <a:off x="4140612" y="3291840"/>
                <a:ext cx="3174587" cy="10371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𝑒𝑎𝐵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E957F8-74FF-4A25-9FA9-79FE03D5C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612" y="3291840"/>
                <a:ext cx="3174587" cy="1037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4BF952-3ED9-4DA1-8C81-9B4AB75B968D}"/>
              </a:ext>
            </a:extLst>
          </p:cNvPr>
          <p:cNvCxnSpPr>
            <a:cxnSpLocks/>
          </p:cNvCxnSpPr>
          <p:nvPr/>
        </p:nvCxnSpPr>
        <p:spPr>
          <a:xfrm>
            <a:off x="4038600" y="2514600"/>
            <a:ext cx="0" cy="3124200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5EE9-1558-4F41-80FC-BF8FB639B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3782930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CA5B5-33FC-36CF-F661-5E7370F77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all this come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CD5B1-FC49-A9A3-A030-129B24D7A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love physics.</a:t>
            </a:r>
          </a:p>
          <a:p>
            <a:r>
              <a:rPr lang="en-US" dirty="0"/>
              <a:t>I love math.</a:t>
            </a:r>
          </a:p>
          <a:p>
            <a:r>
              <a:rPr lang="en-US" dirty="0"/>
              <a:t>I asked my professor “Where does all this come from”.</a:t>
            </a:r>
          </a:p>
          <a:p>
            <a:r>
              <a:rPr lang="en-US" dirty="0"/>
              <a:t> He said “We don’t know!”</a:t>
            </a:r>
          </a:p>
          <a:p>
            <a:r>
              <a:rPr lang="en-US" dirty="0"/>
              <a:t>We still don’t know, but I will give some insights I have found since then.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FF190-390D-8046-76AB-D6A52EEB0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DFE48-AD66-849D-9339-895E6015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81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DBFE-0E1E-4724-96A2-F2333824F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Storage Ring Magnet at BNL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43B9B-891B-43D2-8A5C-778B176B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DCE1174-82F9-46D6-A3BA-E12336E637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6291"/>
            <a:ext cx="656881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97BB8-6466-4224-88FE-DA533646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F73A3-D52E-6978-DD8D-E690743020AB}"/>
              </a:ext>
            </a:extLst>
          </p:cNvPr>
          <p:cNvSpPr txBox="1"/>
          <p:nvPr/>
        </p:nvSpPr>
        <p:spPr>
          <a:xfrm>
            <a:off x="0" y="2590800"/>
            <a:ext cx="2209800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24 detectors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1A4ABB-74E2-6C6C-918F-5E2B42A94ED2}"/>
              </a:ext>
            </a:extLst>
          </p:cNvPr>
          <p:cNvCxnSpPr/>
          <p:nvPr/>
        </p:nvCxnSpPr>
        <p:spPr>
          <a:xfrm>
            <a:off x="1905000" y="2895600"/>
            <a:ext cx="1828800" cy="1295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65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CD6C98-25CD-4A32-B1A1-3105F940EC1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CD6C98-25CD-4A32-B1A1-3105F940EC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26B76-5822-4CC8-BEA9-CD47F3B17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Weak decay.</a:t>
            </a:r>
          </a:p>
          <a:p>
            <a:r>
              <a:rPr lang="en-US" dirty="0"/>
              <a:t>The high energy positrons go preferentially in the direction of the muon spin (parity violation).</a:t>
            </a:r>
          </a:p>
          <a:p>
            <a:r>
              <a:rPr lang="en-US" dirty="0"/>
              <a:t>Measure the time of the high energy positrons.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1EABB-42D0-4583-AC49-FAC00237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A5987-617A-4D96-BCE6-BB5CED92D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72B1F2-EC19-5F8F-E0E8-CE3C6AD52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285446"/>
            <a:ext cx="5486400" cy="179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5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1420F-EDC9-4660-80BA-4B36CFD50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Energy Positrons vs. Decay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B071E-FBA2-4E5F-AC1A-FFB2F252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30882A-197D-4E7C-9C6D-2D6FBB586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417637"/>
            <a:ext cx="6096000" cy="50972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DF8E8D-5C57-4531-A5E3-81B3C1E7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624087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BNL E821 Final Result 2004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49CB1E-68DB-410C-891C-7A6D7F78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208BB8-544F-C46D-EC81-5C34950D4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E821 = black points</a:t>
            </a:r>
          </a:p>
          <a:p>
            <a:r>
              <a:rPr lang="en-US" dirty="0"/>
              <a:t>SM theory estimate = white points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B7A1835-FD95-6CE2-5027-ED3EB5449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819399"/>
            <a:ext cx="5676899" cy="34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47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61D4F-1742-4B86-8487-AEDB37865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41235-3BE7-44B9-81A8-9BBCEA0A87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FNAL is a National Lab,</a:t>
                </a:r>
              </a:p>
              <a:p>
                <a:r>
                  <a:rPr lang="en-US" dirty="0"/>
                  <a:t>1 hour west of Chicago, IL.</a:t>
                </a:r>
              </a:p>
              <a:p>
                <a:r>
                  <a:rPr lang="en-US" dirty="0"/>
                  <a:t>They were on the “energy frontier”.</a:t>
                </a:r>
              </a:p>
              <a:p>
                <a:r>
                  <a:rPr lang="en-US" dirty="0"/>
                  <a:t>Center of mass energy 2 TeV.</a:t>
                </a:r>
              </a:p>
              <a:p>
                <a:r>
                  <a:rPr lang="en-US" dirty="0"/>
                  <a:t>CERN in Geneva, Switzerland, LHC 13 TeV.</a:t>
                </a:r>
              </a:p>
              <a:p>
                <a:r>
                  <a:rPr lang="en-US" dirty="0"/>
                  <a:t>FNAL went from the energy frontier to the intensity frontier.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more muons. Move the magnet to FNAL.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41235-3BE7-44B9-81A8-9BBCEA0A87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2830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719E8-99BC-45F7-A0D1-8C855F74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8E941-11DB-4AD4-B11D-914CB1FF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1407809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Move from BNL to FNAL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173" y="1600200"/>
            <a:ext cx="633365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AF574-261B-4C39-A12B-998795A4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4119522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Smith Point Marina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116A9-767F-4D92-A39F-2CBE16AE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2506564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Around FL, and up Miss. River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477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03B4E-075A-4F7A-8AED-EE796FCCC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3643659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 Illinois River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3C905-4171-47D5-AC2F-9523F9FD2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1761317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Entrance Ramp to Interstate 88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7F452-0981-415C-BB6E-2D81E83A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3543052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Matter Particles circa 1930s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36315"/>
              </p:ext>
            </p:extLst>
          </p:nvPr>
        </p:nvGraphicFramePr>
        <p:xfrm>
          <a:off x="457200" y="1752600"/>
          <a:ext cx="82296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Mass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Spin (h)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Proton</a:t>
                      </a:r>
                    </a:p>
                    <a:p>
                      <a:pPr algn="ctr"/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938.3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S,</a:t>
                      </a:r>
                      <a:r>
                        <a:rPr lang="en-US" baseline="0" dirty="0"/>
                        <a:t> E, W, 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-15</a:t>
                      </a:r>
                      <a:r>
                        <a:rPr lang="en-US" baseline="0" dirty="0"/>
                        <a:t>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Neutron</a:t>
                      </a:r>
                    </a:p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939.6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S, W,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-15</a:t>
                      </a:r>
                      <a:r>
                        <a:rPr lang="en-US" baseline="0" dirty="0"/>
                        <a:t>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Electron</a:t>
                      </a:r>
                    </a:p>
                    <a:p>
                      <a:pPr algn="ctr"/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E, W,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 10</a:t>
                      </a:r>
                      <a:r>
                        <a:rPr lang="en-US" baseline="30000" dirty="0"/>
                        <a:t>-20</a:t>
                      </a:r>
                      <a:r>
                        <a:rPr lang="en-US" baseline="0" dirty="0"/>
                        <a:t>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Neutrino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ν</a:t>
                      </a:r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≈ 10</a:t>
                      </a:r>
                      <a:r>
                        <a:rPr lang="en-US" baseline="30000" dirty="0"/>
                        <a:t>-7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W,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 10</a:t>
                      </a:r>
                      <a:r>
                        <a:rPr lang="en-US" baseline="30000" dirty="0"/>
                        <a:t>-20</a:t>
                      </a:r>
                      <a:r>
                        <a:rPr lang="en-US" baseline="0" dirty="0"/>
                        <a:t>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64CBB-6F1F-454B-81A5-01815643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3688519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Interstate 88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7EA2D-F6E5-4C23-AE3B-6530253B2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4129169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Arriving at FNAL 2013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38191"/>
            <a:ext cx="4572000" cy="36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ABD72-E411-4EEC-B172-DCDCFEC0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3836019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CB1C3-EE28-40FC-A3E8-75920B576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F485AB-FB37-48F3-BD20-0A0A83D5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57200"/>
            <a:ext cx="8229599" cy="578718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AFC24-CA18-46AB-A55F-A8EB57CB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80B15-0548-4836-BD97-10230877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47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FNAL 2017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78885"/>
            <a:ext cx="8229600" cy="336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7AFFF-C149-44C9-BBE1-1E296C44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3278136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CA68-5E88-4D6B-8ACC-62120ACD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Be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38EB0-13F5-497C-AC72-9619FC969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Took data 2018 – 2023 at FNAL. </a:t>
            </a:r>
          </a:p>
          <a:p>
            <a:r>
              <a:rPr lang="en-US" dirty="0"/>
              <a:t>Result from run 1 agrees well with BNL E821</a:t>
            </a:r>
          </a:p>
          <a:p>
            <a:r>
              <a:rPr lang="en-US" dirty="0"/>
              <a:t>FNAL E989 confirms the E821 result with slightly smaller errors.</a:t>
            </a:r>
          </a:p>
          <a:p>
            <a:r>
              <a:rPr lang="en-US" dirty="0"/>
              <a:t>Final E989 will have 20x more muons than BNL E821.</a:t>
            </a:r>
          </a:p>
          <a:p>
            <a:r>
              <a:rPr lang="en-US" dirty="0"/>
              <a:t>New theory efforts do not confirm the 2004 theory efforts.</a:t>
            </a:r>
          </a:p>
          <a:p>
            <a:r>
              <a:rPr lang="en-US" dirty="0"/>
              <a:t>They are smoking the super computers.</a:t>
            </a:r>
          </a:p>
          <a:p>
            <a:r>
              <a:rPr lang="en-US" dirty="0"/>
              <a:t>Need more time to sort things out – stay tuned.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9A8E9-33D7-4F77-AA01-EFEC01AC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8CD28-E56B-45FF-B6BD-818EEA430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2109572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AFE7-552D-7287-C2E2-6A1DAD81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BNL E821 Final Result 2004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D040D2-9630-653A-3C4A-4089A88E4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905000"/>
            <a:ext cx="6324599" cy="4343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255DD-EC73-5A3E-28BB-17E097B57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- 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1140B-9FB2-7421-34DA-23C239A51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53884-4374-9F31-CA52-8B8B998F3A1C}"/>
              </a:ext>
            </a:extLst>
          </p:cNvPr>
          <p:cNvSpPr txBox="1"/>
          <p:nvPr/>
        </p:nvSpPr>
        <p:spPr>
          <a:xfrm>
            <a:off x="6858000" y="2667000"/>
            <a:ext cx="179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E821 final result</a:t>
            </a:r>
          </a:p>
        </p:txBody>
      </p:sp>
    </p:spTree>
    <p:extLst>
      <p:ext uri="{BB962C8B-B14F-4D97-AF65-F5344CB8AC3E}">
        <p14:creationId xmlns:p14="http://schemas.microsoft.com/office/powerpoint/2010/main" val="121238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A38A3-AA9A-4027-93CA-D2F558AE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= h/2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B629B-5189-4D13-93C7-98E06FC07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1920s, two young physicists could understand their data if the electron was spinning.</a:t>
            </a:r>
          </a:p>
          <a:p>
            <a:r>
              <a:rPr lang="en-US" dirty="0"/>
              <a:t>Wrote a paper.</a:t>
            </a:r>
          </a:p>
          <a:p>
            <a:r>
              <a:rPr lang="en-US" dirty="0"/>
              <a:t>Then the big boss came back from sabbatical.</a:t>
            </a:r>
          </a:p>
          <a:p>
            <a:r>
              <a:rPr lang="en-US" dirty="0"/>
              <a:t>They tried to pull the paper, but it was already published.</a:t>
            </a:r>
          </a:p>
          <a:p>
            <a:r>
              <a:rPr lang="en-US" dirty="0"/>
              <a:t>The reason the electron has spin 1/2 is so that we could be here to discover …….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011CF-46CC-44AF-B899-22AE0D2A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00A32-0CEA-4E5B-9BA7-DCF5D65B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11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Gauge Symmetries circa 1970s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SM = SU(3) 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×</a:t>
            </a:r>
            <a:r>
              <a:rPr lang="en-US" dirty="0">
                <a:solidFill>
                  <a:srgbClr val="002060"/>
                </a:solidFill>
              </a:rPr>
              <a:t> SU(2) 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× U(1)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604003"/>
              </p:ext>
            </p:extLst>
          </p:nvPr>
        </p:nvGraphicFramePr>
        <p:xfrm>
          <a:off x="304800" y="1600201"/>
          <a:ext cx="8382000" cy="4114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38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8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Gluon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8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Electro</a:t>
                      </a:r>
                      <a:r>
                        <a:rPr lang="en-US" baseline="0" dirty="0"/>
                        <a:t>-Magnetic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8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8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Graviton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57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86295F-86D0-42FC-A7D9-4F327362A3CB}"/>
              </a:ext>
            </a:extLst>
          </p:cNvPr>
          <p:cNvSpPr/>
          <p:nvPr/>
        </p:nvSpPr>
        <p:spPr>
          <a:xfrm>
            <a:off x="6934200" y="2209800"/>
            <a:ext cx="685800" cy="2819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F804B-D5A3-4E0E-B11B-0879EDEAF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1991942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Weak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Free neutron decay half-life ~ 10 minutes.</a:t>
            </a:r>
          </a:p>
          <a:p>
            <a:r>
              <a:rPr lang="en-US" dirty="0"/>
              <a:t>If earth to sun filled with Pb, most neutrinos would still get through.</a:t>
            </a:r>
          </a:p>
          <a:p>
            <a:r>
              <a:rPr lang="en-US" dirty="0"/>
              <a:t>Strong N* → p </a:t>
            </a:r>
            <a:r>
              <a:rPr lang="el-GR" dirty="0"/>
              <a:t>π</a:t>
            </a:r>
            <a:r>
              <a:rPr lang="en-US" dirty="0"/>
              <a:t>  10</a:t>
            </a:r>
            <a:r>
              <a:rPr lang="en-US" baseline="30000" dirty="0"/>
              <a:t>-22</a:t>
            </a:r>
            <a:r>
              <a:rPr lang="en-US" dirty="0"/>
              <a:t> sec</a:t>
            </a:r>
          </a:p>
          <a:p>
            <a:r>
              <a:rPr lang="en-US" dirty="0"/>
              <a:t>Electromagnetic  </a:t>
            </a:r>
            <a:r>
              <a:rPr lang="el-GR" dirty="0"/>
              <a:t>π</a:t>
            </a:r>
            <a:r>
              <a:rPr lang="en-US" dirty="0"/>
              <a:t>  → </a:t>
            </a:r>
            <a:r>
              <a:rPr lang="el-GR" dirty="0">
                <a:sym typeface="Symbol"/>
              </a:rPr>
              <a:t></a:t>
            </a:r>
            <a:r>
              <a:rPr lang="en-US" dirty="0">
                <a:sym typeface="Symbol"/>
              </a:rPr>
              <a:t> </a:t>
            </a:r>
            <a:r>
              <a:rPr lang="el-GR" dirty="0">
                <a:sym typeface="Symbol"/>
              </a:rPr>
              <a:t></a:t>
            </a:r>
            <a:r>
              <a:rPr lang="en-US" dirty="0">
                <a:sym typeface="Symbol"/>
              </a:rPr>
              <a:t>   </a:t>
            </a:r>
            <a:r>
              <a:rPr lang="en-US" dirty="0"/>
              <a:t>10</a:t>
            </a:r>
            <a:r>
              <a:rPr lang="en-US" baseline="30000" dirty="0"/>
              <a:t>-18</a:t>
            </a:r>
            <a:r>
              <a:rPr lang="en-US" dirty="0"/>
              <a:t> sec</a:t>
            </a:r>
          </a:p>
          <a:p>
            <a:r>
              <a:rPr lang="en-US" dirty="0"/>
              <a:t>Hydrogen p e  → n </a:t>
            </a:r>
            <a:r>
              <a:rPr lang="el-GR" dirty="0"/>
              <a:t>ν</a:t>
            </a:r>
            <a:r>
              <a:rPr lang="en-US" dirty="0"/>
              <a:t>   </a:t>
            </a:r>
          </a:p>
          <a:p>
            <a:r>
              <a:rPr lang="en-US" dirty="0"/>
              <a:t>Without the weak interaction, there would be no energy from the sun, no elements but Big Bang H, He.</a:t>
            </a:r>
          </a:p>
          <a:p>
            <a:r>
              <a:rPr lang="en-US" dirty="0"/>
              <a:t>The strength of the weak force determines the lifetime of the sun.</a:t>
            </a:r>
          </a:p>
          <a:p>
            <a:r>
              <a:rPr lang="en-US" dirty="0"/>
              <a:t>Why don’t neutrons in nucleus decay?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301482"/>
              </p:ext>
            </p:extLst>
          </p:nvPr>
        </p:nvGraphicFramePr>
        <p:xfrm>
          <a:off x="7010400" y="1600200"/>
          <a:ext cx="1371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6880" imgH="190440" progId="Equation.DSMT4">
                  <p:embed/>
                </p:oleObj>
              </mc:Choice>
              <mc:Fallback>
                <p:oleObj name="Equation" r:id="rId2" imgW="596880" imgH="1904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10400" y="1600200"/>
                        <a:ext cx="13716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0CB9D-3F2E-4CA5-9FFE-BEE9F637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4266740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22EE-F1D2-418E-A675-CA995F07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EB975-4E69-4FC3-9DE8-B6D28471B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Binding energy of the deuteron = 2.2 MeV.</a:t>
            </a:r>
          </a:p>
          <a:p>
            <a:r>
              <a:rPr lang="en-US" dirty="0"/>
              <a:t>If neutron were 0.1% heavier, deuteron would be radioactive!</a:t>
            </a:r>
          </a:p>
          <a:p>
            <a:r>
              <a:rPr lang="en-US" dirty="0"/>
              <a:t>If proton were heavier than the neutron, hydrogen would be radioactive!</a:t>
            </a:r>
          </a:p>
          <a:p>
            <a:r>
              <a:rPr lang="en-US" dirty="0"/>
              <a:t>Physics is exactly what it has to be in order for us to be here to discover the laws of physics.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F300B-E485-440D-B1C6-5275AC19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73BA4-516C-48F9-9C5B-40B50574A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54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Quantum 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Developed 1910 – 1950 by:</a:t>
            </a:r>
          </a:p>
          <a:p>
            <a:r>
              <a:rPr lang="en-US" dirty="0"/>
              <a:t>Niels Bohr – “Anyone who thinks they understand QM, and is not deeply disturbed by it, doesn’t understand QM.”</a:t>
            </a:r>
          </a:p>
          <a:p>
            <a:r>
              <a:rPr lang="en-US" dirty="0"/>
              <a:t>Albert Einstein – “It’s spooky action at a distance”</a:t>
            </a:r>
          </a:p>
          <a:p>
            <a:r>
              <a:rPr lang="en-US" dirty="0"/>
              <a:t>Erwin Schrödinger – “I wish I never discovered these damn wave functions.”</a:t>
            </a:r>
          </a:p>
          <a:p>
            <a:r>
              <a:rPr lang="en-US" dirty="0"/>
              <a:t>I love QM! It is not trivial!</a:t>
            </a:r>
          </a:p>
          <a:p>
            <a:r>
              <a:rPr lang="en-US" dirty="0"/>
              <a:t>Without QM we wouldn’t be here to discover QM.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740CA-621A-4AC5-A544-C4C60AC0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- BNL</a:t>
            </a:r>
          </a:p>
        </p:txBody>
      </p:sp>
    </p:spTree>
    <p:extLst>
      <p:ext uri="{BB962C8B-B14F-4D97-AF65-F5344CB8AC3E}">
        <p14:creationId xmlns:p14="http://schemas.microsoft.com/office/powerpoint/2010/main" val="869025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2077</Words>
  <Application>Microsoft Office PowerPoint</Application>
  <PresentationFormat>On-screen Show (4:3)</PresentationFormat>
  <Paragraphs>366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Cambria Math</vt:lpstr>
      <vt:lpstr>sofia-pro</vt:lpstr>
      <vt:lpstr>Office Theme</vt:lpstr>
      <vt:lpstr>Equation</vt:lpstr>
      <vt:lpstr>The Anomalous Magnetic Moment of the Muon</vt:lpstr>
      <vt:lpstr>Physics</vt:lpstr>
      <vt:lpstr>Where does all this come from</vt:lpstr>
      <vt:lpstr>Matter Particles circa 1930s</vt:lpstr>
      <vt:lpstr>Spin = h/2</vt:lpstr>
      <vt:lpstr>Gauge Symmetries circa 1970s SM = SU(3) × SU(2) × U(1)</vt:lpstr>
      <vt:lpstr>Weak Force</vt:lpstr>
      <vt:lpstr>Physics</vt:lpstr>
      <vt:lpstr>Quantum Mechanics</vt:lpstr>
      <vt:lpstr>Imaginary Numbers</vt:lpstr>
      <vt:lpstr>Quantum Mechanics</vt:lpstr>
      <vt:lpstr>QM</vt:lpstr>
      <vt:lpstr>Magnetic Moment 1930s</vt:lpstr>
      <vt:lpstr>Spin ½ Particles 1940s – 1980s Three Generations!</vt:lpstr>
      <vt:lpstr>More Symmetries</vt:lpstr>
      <vt:lpstr>Theory 1970s</vt:lpstr>
      <vt:lpstr>Theory 1980s - 2023</vt:lpstr>
      <vt:lpstr>Electron  a = (g-2)/2 = 0.0011</vt:lpstr>
      <vt:lpstr>QED Renormalization</vt:lpstr>
      <vt:lpstr>Quantum Mechanics</vt:lpstr>
      <vt:lpstr>Quantum Electrodynamics Not Boring!</vt:lpstr>
      <vt:lpstr>History of the universe</vt:lpstr>
      <vt:lpstr>Einsteins’ Cosmological Constant</vt:lpstr>
      <vt:lpstr>“Dark Energy” aka cosmological constant. </vt:lpstr>
      <vt:lpstr>Future of our universe</vt:lpstr>
      <vt:lpstr>Meta-stable? Quantum tunneling?</vt:lpstr>
      <vt:lpstr>Quantum Mechanics</vt:lpstr>
      <vt:lpstr>BNL E821 Experiment</vt:lpstr>
      <vt:lpstr>Spin Precession</vt:lpstr>
      <vt:lpstr>Storage Ring Magnet at BNL</vt:lpstr>
      <vt:lpstr>μ^+→e^+ vv ̅</vt:lpstr>
      <vt:lpstr>High Energy Positrons vs. Decay Time</vt:lpstr>
      <vt:lpstr>BNL E821 Final Result 2004</vt:lpstr>
      <vt:lpstr>FNAL</vt:lpstr>
      <vt:lpstr>Move from BNL to FNAL</vt:lpstr>
      <vt:lpstr>Smith Point Marina</vt:lpstr>
      <vt:lpstr>Around FL, and up Miss. River</vt:lpstr>
      <vt:lpstr>Up Illinois River</vt:lpstr>
      <vt:lpstr>Entrance Ramp to Interstate 88</vt:lpstr>
      <vt:lpstr>Interstate 88</vt:lpstr>
      <vt:lpstr>Arriving at FNAL 2013</vt:lpstr>
      <vt:lpstr>PowerPoint Presentation</vt:lpstr>
      <vt:lpstr>FNAL 2017</vt:lpstr>
      <vt:lpstr>To Be Continued</vt:lpstr>
      <vt:lpstr>BNL E821 Final Result 2004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Anomalous Magnetic Moment of the Muon</dc:title>
  <dc:creator>Morse, William M</dc:creator>
  <cp:lastModifiedBy>Morse, William M</cp:lastModifiedBy>
  <cp:revision>156</cp:revision>
  <dcterms:created xsi:type="dcterms:W3CDTF">2016-09-30T12:15:06Z</dcterms:created>
  <dcterms:modified xsi:type="dcterms:W3CDTF">2023-07-15T11:17:16Z</dcterms:modified>
</cp:coreProperties>
</file>