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9" r:id="rId6"/>
    <p:sldId id="257" r:id="rId7"/>
    <p:sldId id="258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>
        <p:scale>
          <a:sx n="70" d="100"/>
          <a:sy n="70" d="100"/>
        </p:scale>
        <p:origin x="5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B0EB7-CC0C-4250-98B3-A14EFAF8626F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FEDE2-F73E-4A69-AFD5-A09374C01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6770-E3CC-4BC8-BC99-DD9991224BE9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1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3D06-A65E-41FA-AAD7-197F14ACDAB9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8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F69A-DBE8-4161-B923-9E63D3265A7D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5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FE0-88C8-4DF5-81F2-6D486528A288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1110-8D81-4494-94B7-8A8626EEE07D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7138-D48F-4B33-B95A-54F390FAB570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6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F5A3-F8BE-4507-A9C0-B168FC15520B}" type="datetime1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1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E09D-E3FE-4E1E-AA15-F1B4B4786014}" type="datetime1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7015-C774-4B4E-938B-6E91BBC82592}" type="datetime1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9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8862-F597-463D-AC6C-3731F11BF2E7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9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BABF-18F0-4D21-A910-BA63848FCBD4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9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94405-A4D7-4A15-81A2-68845DA14C99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2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8175" y="533400"/>
            <a:ext cx="39769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ePIC</a:t>
            </a:r>
            <a:r>
              <a:rPr lang="en-US" sz="2000" dirty="0" smtClean="0"/>
              <a:t> Electronics &amp; DAQ WG Meeting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Agenda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86048" y="2021991"/>
            <a:ext cx="7658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Introduction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Status of eRD109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HRPPD Update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AOB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817914" y="6356351"/>
            <a:ext cx="5116286" cy="365125"/>
          </a:xfrm>
        </p:spPr>
        <p:txBody>
          <a:bodyPr/>
          <a:lstStyle/>
          <a:p>
            <a:r>
              <a:rPr lang="en-US" dirty="0" smtClean="0"/>
              <a:t>11 May 2023		</a:t>
            </a:r>
            <a:r>
              <a:rPr lang="en-US" dirty="0" err="1" smtClean="0"/>
              <a:t>ePIC</a:t>
            </a:r>
            <a:r>
              <a:rPr lang="en-US" dirty="0" smtClean="0"/>
              <a:t> Electronics &amp; DAQ WG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2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8175" y="533400"/>
            <a:ext cx="1481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Introduction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38175" y="1619220"/>
            <a:ext cx="76581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WG meetings will balance presentations with topics from Electronics, DAQ and Streaming Readout.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For the electronics, we will schedule updates from the various eRD109 projects soon. Follow-up meetings of specific interest may also be scheduled with ASIC/design experts, and as needed, to finalize specifications and requirements.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With the recent re-organization, we will also update the list of contacts with the various detector groups, specifically related to readout, and for regular updates from the latest detector implementations.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817914" y="6356351"/>
            <a:ext cx="5116286" cy="365125"/>
          </a:xfrm>
        </p:spPr>
        <p:txBody>
          <a:bodyPr/>
          <a:lstStyle/>
          <a:p>
            <a:r>
              <a:rPr lang="en-US" dirty="0" smtClean="0"/>
              <a:t>11 May 2023		</a:t>
            </a:r>
            <a:r>
              <a:rPr lang="en-US" dirty="0" err="1" smtClean="0"/>
              <a:t>ePIC</a:t>
            </a:r>
            <a:r>
              <a:rPr lang="en-US" dirty="0" smtClean="0"/>
              <a:t> Electronics &amp; DAQ WG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9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16285" y="2362834"/>
          <a:ext cx="5035232" cy="2009777"/>
        </p:xfrm>
        <a:graphic>
          <a:graphicData uri="http://schemas.openxmlformats.org/drawingml/2006/table">
            <a:tbl>
              <a:tblPr firstRow="1" firstCol="1" bandRow="1"/>
              <a:tblGrid>
                <a:gridCol w="261415">
                  <a:extLst>
                    <a:ext uri="{9D8B030D-6E8A-4147-A177-3AD203B41FA5}">
                      <a16:colId xmlns:a16="http://schemas.microsoft.com/office/drawing/2014/main" val="3114724028"/>
                    </a:ext>
                  </a:extLst>
                </a:gridCol>
                <a:gridCol w="1449592">
                  <a:extLst>
                    <a:ext uri="{9D8B030D-6E8A-4147-A177-3AD203B41FA5}">
                      <a16:colId xmlns:a16="http://schemas.microsoft.com/office/drawing/2014/main" val="1230121553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43546316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4234082765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095344143"/>
                    </a:ext>
                  </a:extLst>
                </a:gridCol>
              </a:tblGrid>
              <a:tr h="3327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Detector/Technology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Discrete/ASIC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Awarded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54756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Calorimeter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Discrete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IUCF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 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386455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Calorimeter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HGCROC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ORNL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 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376927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dRICH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ALCOR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 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332010"/>
                  </a:ext>
                </a:extLst>
              </a:tr>
              <a:tr h="214311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AC-LGAD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EICROC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Omega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90916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FCFD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FNAL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633305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Barrel L-M Serv. Hybrid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ORNL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April 2023</a:t>
                      </a:r>
                      <a:endParaRPr 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592577"/>
                  </a:ext>
                </a:extLst>
              </a:tr>
              <a:tr h="32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 baseline="30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Party Evaluation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UCSC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602147"/>
                  </a:ext>
                </a:extLst>
              </a:tr>
              <a:tr h="11747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MPGD/µ</a:t>
                      </a: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RWell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CEA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185289"/>
                  </a:ext>
                </a:extLst>
              </a:tr>
              <a:tr h="179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USP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39852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8175" y="533400"/>
            <a:ext cx="22630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FY23 eRD109 Status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04851" y="1009620"/>
            <a:ext cx="7658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Contract awards have taken longer than expected.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Contract terms and norms are subject to negotiations between </a:t>
            </a:r>
            <a:r>
              <a:rPr lang="en-US" dirty="0" err="1" smtClean="0"/>
              <a:t>JLab’s</a:t>
            </a:r>
            <a:r>
              <a:rPr lang="en-US" dirty="0" smtClean="0"/>
              <a:t> procurement department and institutions – multiple cycles and very laborious.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4851" y="4743420"/>
            <a:ext cx="765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Five (5) eRD109 proposals with nine (9) contracts to be awarded.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Some contracts have been awarded recently.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Remaining ones are in the final stages of negotiations.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817914" y="6356351"/>
            <a:ext cx="5116286" cy="365125"/>
          </a:xfrm>
        </p:spPr>
        <p:txBody>
          <a:bodyPr/>
          <a:lstStyle/>
          <a:p>
            <a:r>
              <a:rPr lang="en-US" dirty="0" smtClean="0"/>
              <a:t>11 May 2023		</a:t>
            </a:r>
            <a:r>
              <a:rPr lang="en-US" dirty="0" err="1" smtClean="0"/>
              <a:t>ePIC</a:t>
            </a:r>
            <a:r>
              <a:rPr lang="en-US" dirty="0" smtClean="0"/>
              <a:t> Electronics &amp; DAQ WG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8175" y="533400"/>
            <a:ext cx="1617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FY24 eRD109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04851" y="1009620"/>
            <a:ext cx="7658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Call for proposals has just been announced.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Continuation and new proposals are due by 7 July 2023.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Reviews and documentation ready by late August 2023.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This will </a:t>
            </a:r>
            <a:r>
              <a:rPr lang="en-US" dirty="0"/>
              <a:t>help better align the projects with funds and will allow projects to continue uninterrupted.  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817914" y="6356351"/>
            <a:ext cx="5116286" cy="365125"/>
          </a:xfrm>
        </p:spPr>
        <p:txBody>
          <a:bodyPr/>
          <a:lstStyle/>
          <a:p>
            <a:r>
              <a:rPr lang="en-US" dirty="0" smtClean="0"/>
              <a:t>11 May 2023		</a:t>
            </a:r>
            <a:r>
              <a:rPr lang="en-US" dirty="0" err="1" smtClean="0"/>
              <a:t>ePIC</a:t>
            </a:r>
            <a:r>
              <a:rPr lang="en-US" dirty="0" smtClean="0"/>
              <a:t> Electronics &amp; DAQ WG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8175" y="533400"/>
            <a:ext cx="2401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dRICH</a:t>
            </a:r>
            <a:r>
              <a:rPr lang="en-US" sz="2000" dirty="0" smtClean="0"/>
              <a:t>/ALCOR update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04851" y="1009620"/>
            <a:ext cx="7658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Recent </a:t>
            </a:r>
            <a:r>
              <a:rPr lang="en-US" dirty="0" err="1" smtClean="0"/>
              <a:t>dRICH</a:t>
            </a:r>
            <a:r>
              <a:rPr lang="en-US" dirty="0" smtClean="0"/>
              <a:t> meeting on readout.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Photodetector unit shown below, from Roberto Preghenella.</a:t>
            </a:r>
            <a:r>
              <a:rPr lang="en-US" dirty="0"/>
              <a:t> 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817914" y="6356351"/>
            <a:ext cx="5116286" cy="365125"/>
          </a:xfrm>
        </p:spPr>
        <p:txBody>
          <a:bodyPr/>
          <a:lstStyle/>
          <a:p>
            <a:r>
              <a:rPr lang="en-US" dirty="0" smtClean="0"/>
              <a:t>11 May 2023		</a:t>
            </a:r>
            <a:r>
              <a:rPr lang="en-US" dirty="0" err="1" smtClean="0"/>
              <a:t>ePIC</a:t>
            </a:r>
            <a:r>
              <a:rPr lang="en-US" dirty="0" smtClean="0"/>
              <a:t> Electronics &amp; DAQ WG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5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969" y="1879695"/>
            <a:ext cx="7622381" cy="4330147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701143" y="3592286"/>
            <a:ext cx="2155371" cy="2362200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88428" y="5585154"/>
            <a:ext cx="1842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FEBs + RDO -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0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8175" y="533400"/>
            <a:ext cx="2401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dRICH</a:t>
            </a:r>
            <a:r>
              <a:rPr lang="en-US" sz="2000" dirty="0" smtClean="0"/>
              <a:t>/ALCOR update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04851" y="1009620"/>
            <a:ext cx="765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ALCOR v2.0 – 12/2022, expected soon.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ALCOR v2.1 – 3/2023, expected this Summer.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Towards ALCOR V3, from </a:t>
            </a:r>
            <a:r>
              <a:rPr lang="en-US" dirty="0"/>
              <a:t>Fabio </a:t>
            </a:r>
            <a:r>
              <a:rPr lang="en-US" dirty="0" err="1"/>
              <a:t>Cossio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817914" y="6356351"/>
            <a:ext cx="5116286" cy="365125"/>
          </a:xfrm>
        </p:spPr>
        <p:txBody>
          <a:bodyPr/>
          <a:lstStyle/>
          <a:p>
            <a:r>
              <a:rPr lang="en-US" dirty="0" smtClean="0"/>
              <a:t>11 May 2023		</a:t>
            </a:r>
            <a:r>
              <a:rPr lang="en-US" dirty="0" err="1" smtClean="0"/>
              <a:t>ePIC</a:t>
            </a:r>
            <a:r>
              <a:rPr lang="en-US" dirty="0" smtClean="0"/>
              <a:t> Electronics &amp; DAQ WG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6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1" y="2009060"/>
            <a:ext cx="4127045" cy="23830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3923" y="2157762"/>
            <a:ext cx="2667000" cy="13335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9884" y="3856387"/>
            <a:ext cx="4393067" cy="249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36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1" ma:contentTypeDescription="Create a new document." ma:contentTypeScope="" ma:versionID="ffb750c524ba7486fe517f11aea5a54d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dc1e22da9c77b3961f0695e63f0d729b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Props1.xml><?xml version="1.0" encoding="utf-8"?>
<ds:datastoreItem xmlns:ds="http://schemas.openxmlformats.org/officeDocument/2006/customXml" ds:itemID="{AAE51F03-7515-458C-A638-857BEF5E73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FD9905-EF43-4622-8B23-E2CF9032E0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4104BE-C261-41B1-905D-AA7D070E143D}">
  <ds:schemaRefs>
    <ds:schemaRef ds:uri="http://purl.org/dc/terms/"/>
    <ds:schemaRef ds:uri="http://schemas.microsoft.com/office/2006/documentManagement/types"/>
    <ds:schemaRef ds:uri="426b74de-0581-4e94-90c0-1abf6215444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dcff909e-542d-4672-8557-4ef8d9009dc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384</Words>
  <Application>Microsoft Office PowerPoint</Application>
  <PresentationFormat>On-screen Show (4:3)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Barbosa</dc:creator>
  <cp:lastModifiedBy>Fernando Barbosa</cp:lastModifiedBy>
  <cp:revision>16</cp:revision>
  <dcterms:created xsi:type="dcterms:W3CDTF">2023-05-11T00:44:40Z</dcterms:created>
  <dcterms:modified xsi:type="dcterms:W3CDTF">2023-05-11T03:12:37Z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