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56" r:id="rId5"/>
    <p:sldId id="5746" r:id="rId6"/>
    <p:sldId id="2250" r:id="rId7"/>
    <p:sldId id="5750" r:id="rId8"/>
    <p:sldId id="5752" r:id="rId9"/>
    <p:sldId id="4752" r:id="rId10"/>
    <p:sldId id="3823" r:id="rId11"/>
    <p:sldId id="5694" r:id="rId12"/>
    <p:sldId id="293" r:id="rId13"/>
    <p:sldId id="5748" r:id="rId14"/>
    <p:sldId id="5749" r:id="rId15"/>
    <p:sldId id="3836" r:id="rId16"/>
    <p:sldId id="268" r:id="rId17"/>
    <p:sldId id="5747" r:id="rId18"/>
    <p:sldId id="5684" r:id="rId19"/>
    <p:sldId id="5685" r:id="rId2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40FF"/>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51" autoAdjust="0"/>
    <p:restoredTop sz="93447" autoAdjust="0"/>
  </p:normalViewPr>
  <p:slideViewPr>
    <p:cSldViewPr snapToGrid="0">
      <p:cViewPr varScale="1">
        <p:scale>
          <a:sx n="124" d="100"/>
          <a:sy n="124" d="100"/>
        </p:scale>
        <p:origin x="2064" y="176"/>
      </p:cViewPr>
      <p:guideLst>
        <p:guide orient="horz" pos="1512"/>
        <p:guide pos="460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FAD0DF-F63F-4951-88B8-7E7D2CB1BA02}" type="datetimeFigureOut">
              <a:rPr lang="en-US" smtClean="0"/>
              <a:t>5/26/23</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010FB5-4D6F-42F5-A809-7A1093A9D772}" type="slidenum">
              <a:rPr lang="en-US" smtClean="0"/>
              <a:t>‹#›</a:t>
            </a:fld>
            <a:endParaRPr lang="en-US" dirty="0"/>
          </a:p>
        </p:txBody>
      </p:sp>
    </p:spTree>
    <p:extLst>
      <p:ext uri="{BB962C8B-B14F-4D97-AF65-F5344CB8AC3E}">
        <p14:creationId xmlns:p14="http://schemas.microsoft.com/office/powerpoint/2010/main" val="148314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8</a:t>
            </a:fld>
            <a:endParaRPr lang="en-US" dirty="0"/>
          </a:p>
        </p:txBody>
      </p:sp>
    </p:spTree>
    <p:extLst>
      <p:ext uri="{BB962C8B-B14F-4D97-AF65-F5344CB8AC3E}">
        <p14:creationId xmlns:p14="http://schemas.microsoft.com/office/powerpoint/2010/main" val="16770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10FB5-4D6F-42F5-A809-7A1093A9D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723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10FB5-4D6F-42F5-A809-7A1093A9D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468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97212" y="6439090"/>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003188" y="6445998"/>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021117" y="644002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003188" y="6445998"/>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003188" y="644002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997212" y="6445998"/>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dirty="0"/>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iki.bnl.gov/conferences/index.php/ProjectRandDFY23"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dropbox.com/s/w9oz0asvtb66hfh/Installation%20Schedule%20for%20the%20EIC%20052023.docx?dl=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iki.bnl.gov/EPIC/index.php?title=Project_Inform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2732690" y="1654052"/>
            <a:ext cx="6273085" cy="1774948"/>
          </a:xfrm>
        </p:spPr>
        <p:txBody>
          <a:bodyPr>
            <a:normAutofit/>
          </a:bodyPr>
          <a:lstStyle/>
          <a:p>
            <a:r>
              <a:rPr lang="en-US" dirty="0"/>
              <a:t>EIC Project Update</a:t>
            </a:r>
            <a:br>
              <a:rPr lang="en-US" dirty="0"/>
            </a:br>
            <a:endParaRPr lang="en-US" dirty="0"/>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3899422" y="3429000"/>
            <a:ext cx="5230906" cy="1980560"/>
          </a:xfrm>
        </p:spPr>
        <p:txBody>
          <a:bodyPr vert="horz" lIns="91440" tIns="45720" rIns="91440" bIns="45720" rtlCol="0" anchor="t">
            <a:normAutofit fontScale="85000" lnSpcReduction="20000"/>
          </a:bodyPr>
          <a:lstStyle/>
          <a:p>
            <a:endParaRPr lang="en-US" dirty="0">
              <a:effectLst/>
              <a:latin typeface="Arial"/>
              <a:cs typeface="Arial"/>
            </a:endParaRPr>
          </a:p>
          <a:p>
            <a:r>
              <a:rPr lang="en-US" dirty="0">
                <a:effectLst/>
              </a:rPr>
              <a:t>Elke </a:t>
            </a:r>
            <a:r>
              <a:rPr lang="en-US" dirty="0" err="1">
                <a:effectLst/>
              </a:rPr>
              <a:t>Aschenauer</a:t>
            </a:r>
            <a:r>
              <a:rPr lang="en-US" dirty="0">
                <a:effectLst/>
              </a:rPr>
              <a:t> and Rolf Ent</a:t>
            </a:r>
          </a:p>
          <a:p>
            <a:pPr>
              <a:lnSpc>
                <a:spcPct val="120000"/>
              </a:lnSpc>
            </a:pPr>
            <a:r>
              <a:rPr lang="en-US" dirty="0">
                <a:effectLst/>
              </a:rPr>
              <a:t>Co-Associate Directors for the Experimental Program</a:t>
            </a:r>
          </a:p>
          <a:p>
            <a:r>
              <a:rPr lang="en-US" dirty="0" err="1">
                <a:effectLst/>
              </a:rPr>
              <a:t>ePIC</a:t>
            </a:r>
            <a:r>
              <a:rPr lang="en-US" dirty="0">
                <a:effectLst/>
              </a:rPr>
              <a:t> </a:t>
            </a:r>
            <a:r>
              <a:rPr lang="en-US" dirty="0"/>
              <a:t>General</a:t>
            </a:r>
            <a:r>
              <a:rPr lang="en-US" dirty="0">
                <a:effectLst/>
              </a:rPr>
              <a:t> Meeting</a:t>
            </a:r>
          </a:p>
          <a:p>
            <a:r>
              <a:rPr lang="en-US" sz="1400" dirty="0"/>
              <a:t>May</a:t>
            </a:r>
            <a:r>
              <a:rPr lang="en-US" sz="1400" dirty="0">
                <a:effectLst/>
              </a:rPr>
              <a:t> 23</a:t>
            </a:r>
            <a:r>
              <a:rPr lang="en-US" sz="1400" baseline="30000" dirty="0">
                <a:effectLst/>
              </a:rPr>
              <a:t>rd</a:t>
            </a:r>
            <a:r>
              <a:rPr lang="en-US" sz="1400" dirty="0">
                <a:effectLst/>
              </a:rPr>
              <a:t>  2023</a:t>
            </a:r>
          </a:p>
        </p:txBody>
      </p:sp>
    </p:spTree>
    <p:extLst>
      <p:ext uri="{BB962C8B-B14F-4D97-AF65-F5344CB8AC3E}">
        <p14:creationId xmlns:p14="http://schemas.microsoft.com/office/powerpoint/2010/main" val="3107237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0892-03D7-2849-8493-357E3E32D89F}"/>
              </a:ext>
            </a:extLst>
          </p:cNvPr>
          <p:cNvSpPr>
            <a:spLocks noGrp="1"/>
          </p:cNvSpPr>
          <p:nvPr>
            <p:ph type="title"/>
          </p:nvPr>
        </p:nvSpPr>
        <p:spPr>
          <a:xfrm>
            <a:off x="0" y="0"/>
            <a:ext cx="9144000" cy="698643"/>
          </a:xfrm>
        </p:spPr>
        <p:txBody>
          <a:bodyPr/>
          <a:lstStyle/>
          <a:p>
            <a:r>
              <a:rPr lang="en-US" dirty="0"/>
              <a:t>System Engineering</a:t>
            </a:r>
          </a:p>
        </p:txBody>
      </p:sp>
      <p:sp>
        <p:nvSpPr>
          <p:cNvPr id="3" name="Slide Number Placeholder 2">
            <a:extLst>
              <a:ext uri="{FF2B5EF4-FFF2-40B4-BE49-F238E27FC236}">
                <a16:creationId xmlns:a16="http://schemas.microsoft.com/office/drawing/2014/main" id="{71066D14-18B4-064E-8FFC-716A1A0433E0}"/>
              </a:ext>
            </a:extLst>
          </p:cNvPr>
          <p:cNvSpPr>
            <a:spLocks noGrp="1"/>
          </p:cNvSpPr>
          <p:nvPr>
            <p:ph type="sldNum" sz="quarter" idx="12"/>
          </p:nvPr>
        </p:nvSpPr>
        <p:spPr/>
        <p:txBody>
          <a:bodyPr/>
          <a:lstStyle/>
          <a:p>
            <a:fld id="{893C5830-40F3-F04E-B2E3-10E6672BA8FF}" type="slidenum">
              <a:rPr lang="en-US" smtClean="0"/>
              <a:t>10</a:t>
            </a:fld>
            <a:endParaRPr lang="en-US" dirty="0"/>
          </a:p>
        </p:txBody>
      </p:sp>
      <p:sp>
        <p:nvSpPr>
          <p:cNvPr id="4" name="TextBox 3">
            <a:extLst>
              <a:ext uri="{FF2B5EF4-FFF2-40B4-BE49-F238E27FC236}">
                <a16:creationId xmlns:a16="http://schemas.microsoft.com/office/drawing/2014/main" id="{F4ED3FF8-C62F-084A-99F1-8A44552BF3B2}"/>
              </a:ext>
            </a:extLst>
          </p:cNvPr>
          <p:cNvSpPr txBox="1"/>
          <p:nvPr/>
        </p:nvSpPr>
        <p:spPr>
          <a:xfrm>
            <a:off x="0" y="616449"/>
            <a:ext cx="6905352" cy="553998"/>
          </a:xfrm>
          <a:prstGeom prst="rect">
            <a:avLst/>
          </a:prstGeom>
          <a:noFill/>
        </p:spPr>
        <p:txBody>
          <a:bodyPr wrap="none" rtlCol="0">
            <a:spAutoFit/>
          </a:bodyPr>
          <a:lstStyle/>
          <a:p>
            <a:r>
              <a:rPr lang="en-US" dirty="0"/>
              <a:t>for more details see talk by Walt Akers </a:t>
            </a:r>
          </a:p>
          <a:p>
            <a:r>
              <a:rPr lang="en-US" sz="1200" dirty="0"/>
              <a:t>https://</a:t>
            </a:r>
            <a:r>
              <a:rPr lang="en-US" sz="1200" dirty="0" err="1"/>
              <a:t>indico.bnl.gov</a:t>
            </a:r>
            <a:r>
              <a:rPr lang="en-US" sz="1200" dirty="0"/>
              <a:t>/event/19202/contributions/75979/attachments/47422/80408/Akers-20230510.pptx </a:t>
            </a:r>
          </a:p>
        </p:txBody>
      </p:sp>
      <p:pic>
        <p:nvPicPr>
          <p:cNvPr id="6" name="Picture 5">
            <a:extLst>
              <a:ext uri="{FF2B5EF4-FFF2-40B4-BE49-F238E27FC236}">
                <a16:creationId xmlns:a16="http://schemas.microsoft.com/office/drawing/2014/main" id="{2553C19B-084F-C844-B0E3-8AE14C2D30C4}"/>
              </a:ext>
            </a:extLst>
          </p:cNvPr>
          <p:cNvPicPr>
            <a:picLocks noChangeAspect="1"/>
          </p:cNvPicPr>
          <p:nvPr/>
        </p:nvPicPr>
        <p:blipFill>
          <a:blip r:embed="rId2"/>
          <a:stretch>
            <a:fillRect/>
          </a:stretch>
        </p:blipFill>
        <p:spPr>
          <a:xfrm>
            <a:off x="0" y="1280181"/>
            <a:ext cx="9144000" cy="5140118"/>
          </a:xfrm>
          <a:prstGeom prst="rect">
            <a:avLst/>
          </a:prstGeom>
        </p:spPr>
      </p:pic>
    </p:spTree>
    <p:extLst>
      <p:ext uri="{BB962C8B-B14F-4D97-AF65-F5344CB8AC3E}">
        <p14:creationId xmlns:p14="http://schemas.microsoft.com/office/powerpoint/2010/main" val="2895269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0892-03D7-2849-8493-357E3E32D89F}"/>
              </a:ext>
            </a:extLst>
          </p:cNvPr>
          <p:cNvSpPr>
            <a:spLocks noGrp="1"/>
          </p:cNvSpPr>
          <p:nvPr>
            <p:ph type="title"/>
          </p:nvPr>
        </p:nvSpPr>
        <p:spPr>
          <a:xfrm>
            <a:off x="0" y="0"/>
            <a:ext cx="9144000" cy="698643"/>
          </a:xfrm>
        </p:spPr>
        <p:txBody>
          <a:bodyPr/>
          <a:lstStyle/>
          <a:p>
            <a:r>
              <a:rPr lang="en-US" dirty="0"/>
              <a:t>System Engineering</a:t>
            </a:r>
          </a:p>
        </p:txBody>
      </p:sp>
      <p:sp>
        <p:nvSpPr>
          <p:cNvPr id="3" name="Slide Number Placeholder 2">
            <a:extLst>
              <a:ext uri="{FF2B5EF4-FFF2-40B4-BE49-F238E27FC236}">
                <a16:creationId xmlns:a16="http://schemas.microsoft.com/office/drawing/2014/main" id="{71066D14-18B4-064E-8FFC-716A1A0433E0}"/>
              </a:ext>
            </a:extLst>
          </p:cNvPr>
          <p:cNvSpPr>
            <a:spLocks noGrp="1"/>
          </p:cNvSpPr>
          <p:nvPr>
            <p:ph type="sldNum" sz="quarter" idx="12"/>
          </p:nvPr>
        </p:nvSpPr>
        <p:spPr/>
        <p:txBody>
          <a:bodyPr/>
          <a:lstStyle/>
          <a:p>
            <a:fld id="{893C5830-40F3-F04E-B2E3-10E6672BA8FF}" type="slidenum">
              <a:rPr lang="en-US" smtClean="0"/>
              <a:t>11</a:t>
            </a:fld>
            <a:endParaRPr lang="en-US" dirty="0"/>
          </a:p>
        </p:txBody>
      </p:sp>
      <p:pic>
        <p:nvPicPr>
          <p:cNvPr id="7" name="Picture 6">
            <a:extLst>
              <a:ext uri="{FF2B5EF4-FFF2-40B4-BE49-F238E27FC236}">
                <a16:creationId xmlns:a16="http://schemas.microsoft.com/office/drawing/2014/main" id="{DD0DDDFE-38C3-3F49-B037-03369D793A67}"/>
              </a:ext>
            </a:extLst>
          </p:cNvPr>
          <p:cNvPicPr>
            <a:picLocks noChangeAspect="1"/>
          </p:cNvPicPr>
          <p:nvPr/>
        </p:nvPicPr>
        <p:blipFill>
          <a:blip r:embed="rId2"/>
          <a:stretch>
            <a:fillRect/>
          </a:stretch>
        </p:blipFill>
        <p:spPr>
          <a:xfrm>
            <a:off x="0" y="631219"/>
            <a:ext cx="7005833" cy="3940781"/>
          </a:xfrm>
          <a:prstGeom prst="rect">
            <a:avLst/>
          </a:prstGeom>
        </p:spPr>
      </p:pic>
      <p:pic>
        <p:nvPicPr>
          <p:cNvPr id="9" name="Picture 8">
            <a:extLst>
              <a:ext uri="{FF2B5EF4-FFF2-40B4-BE49-F238E27FC236}">
                <a16:creationId xmlns:a16="http://schemas.microsoft.com/office/drawing/2014/main" id="{E8284AD4-9AB9-8241-A006-44715319A826}"/>
              </a:ext>
            </a:extLst>
          </p:cNvPr>
          <p:cNvPicPr>
            <a:picLocks noChangeAspect="1"/>
          </p:cNvPicPr>
          <p:nvPr/>
        </p:nvPicPr>
        <p:blipFill>
          <a:blip r:embed="rId3"/>
          <a:stretch>
            <a:fillRect/>
          </a:stretch>
        </p:blipFill>
        <p:spPr>
          <a:xfrm>
            <a:off x="2280863" y="2974314"/>
            <a:ext cx="6863137" cy="3883686"/>
          </a:xfrm>
          <a:prstGeom prst="rect">
            <a:avLst/>
          </a:prstGeom>
        </p:spPr>
      </p:pic>
    </p:spTree>
    <p:extLst>
      <p:ext uri="{BB962C8B-B14F-4D97-AF65-F5344CB8AC3E}">
        <p14:creationId xmlns:p14="http://schemas.microsoft.com/office/powerpoint/2010/main" val="9654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A1CF20-818B-3046-94AC-0AE8089EB790}"/>
              </a:ext>
            </a:extLst>
          </p:cNvPr>
          <p:cNvSpPr>
            <a:spLocks noGrp="1"/>
          </p:cNvSpPr>
          <p:nvPr>
            <p:ph type="sldNum" sz="quarter" idx="12"/>
          </p:nvPr>
        </p:nvSpPr>
        <p:spPr/>
        <p:txBody>
          <a:bodyPr/>
          <a:lstStyle/>
          <a:p>
            <a:fld id="{893C5830-40F3-F04E-B2E3-10E6672BA8FF}" type="slidenum">
              <a:rPr lang="en-US" smtClean="0"/>
              <a:pPr/>
              <a:t>12</a:t>
            </a:fld>
            <a:endParaRPr lang="en-US"/>
          </a:p>
        </p:txBody>
      </p:sp>
      <p:pic>
        <p:nvPicPr>
          <p:cNvPr id="5" name="Picture 4">
            <a:extLst>
              <a:ext uri="{FF2B5EF4-FFF2-40B4-BE49-F238E27FC236}">
                <a16:creationId xmlns:a16="http://schemas.microsoft.com/office/drawing/2014/main" id="{D3E307E6-F03C-C344-AAFD-0906840D02B7}"/>
              </a:ext>
            </a:extLst>
          </p:cNvPr>
          <p:cNvPicPr>
            <a:picLocks noChangeAspect="1"/>
          </p:cNvPicPr>
          <p:nvPr/>
        </p:nvPicPr>
        <p:blipFill rotWithShape="1">
          <a:blip r:embed="rId2"/>
          <a:srcRect b="18643"/>
          <a:stretch/>
        </p:blipFill>
        <p:spPr>
          <a:xfrm>
            <a:off x="320807" y="1138065"/>
            <a:ext cx="8481002" cy="4293250"/>
          </a:xfrm>
          <a:prstGeom prst="rect">
            <a:avLst/>
          </a:prstGeom>
        </p:spPr>
      </p:pic>
    </p:spTree>
    <p:extLst>
      <p:ext uri="{BB962C8B-B14F-4D97-AF65-F5344CB8AC3E}">
        <p14:creationId xmlns:p14="http://schemas.microsoft.com/office/powerpoint/2010/main" val="848348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13</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457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87C0FE-047E-1444-843D-8DD5A89EE1CA}"/>
              </a:ext>
            </a:extLst>
          </p:cNvPr>
          <p:cNvSpPr>
            <a:spLocks noGrp="1"/>
          </p:cNvSpPr>
          <p:nvPr>
            <p:ph type="title"/>
          </p:nvPr>
        </p:nvSpPr>
        <p:spPr>
          <a:xfrm>
            <a:off x="0" y="0"/>
            <a:ext cx="9144000" cy="601249"/>
          </a:xfrm>
        </p:spPr>
        <p:txBody>
          <a:bodyPr>
            <a:normAutofit/>
          </a:bodyPr>
          <a:lstStyle/>
          <a:p>
            <a:r>
              <a:rPr lang="en-US" sz="3600" dirty="0"/>
              <a:t>Follow up on recent technology choices</a:t>
            </a:r>
          </a:p>
        </p:txBody>
      </p:sp>
      <p:sp>
        <p:nvSpPr>
          <p:cNvPr id="5" name="Slide Number Placeholder 4">
            <a:extLst>
              <a:ext uri="{FF2B5EF4-FFF2-40B4-BE49-F238E27FC236}">
                <a16:creationId xmlns:a16="http://schemas.microsoft.com/office/drawing/2014/main" id="{A377841C-3B74-2C40-A7DB-7CE57351047C}"/>
              </a:ext>
            </a:extLst>
          </p:cNvPr>
          <p:cNvSpPr>
            <a:spLocks noGrp="1"/>
          </p:cNvSpPr>
          <p:nvPr>
            <p:ph type="sldNum" sz="quarter" idx="12"/>
          </p:nvPr>
        </p:nvSpPr>
        <p:spPr/>
        <p:txBody>
          <a:bodyPr/>
          <a:lstStyle/>
          <a:p>
            <a:fld id="{893C5830-40F3-F04E-B2E3-10E6672BA8FF}" type="slidenum">
              <a:rPr lang="en-US" smtClean="0"/>
              <a:t>14</a:t>
            </a:fld>
            <a:endParaRPr lang="en-US" dirty="0"/>
          </a:p>
        </p:txBody>
      </p:sp>
      <p:sp>
        <p:nvSpPr>
          <p:cNvPr id="7" name="TextBox 6">
            <a:extLst>
              <a:ext uri="{FF2B5EF4-FFF2-40B4-BE49-F238E27FC236}">
                <a16:creationId xmlns:a16="http://schemas.microsoft.com/office/drawing/2014/main" id="{1A6044CD-8524-774C-B0E6-C2BE2AD90FC0}"/>
              </a:ext>
            </a:extLst>
          </p:cNvPr>
          <p:cNvSpPr txBox="1"/>
          <p:nvPr/>
        </p:nvSpPr>
        <p:spPr>
          <a:xfrm>
            <a:off x="1" y="670142"/>
            <a:ext cx="8993688" cy="5078313"/>
          </a:xfrm>
          <a:prstGeom prst="rect">
            <a:avLst/>
          </a:prstGeom>
          <a:noFill/>
        </p:spPr>
        <p:txBody>
          <a:bodyPr wrap="square" rtlCol="0">
            <a:spAutoFit/>
          </a:bodyPr>
          <a:lstStyle/>
          <a:p>
            <a:r>
              <a:rPr lang="en-US" dirty="0"/>
              <a:t>The path to integrate the recent technology changes, Barrel </a:t>
            </a:r>
            <a:r>
              <a:rPr lang="en-US" dirty="0" err="1"/>
              <a:t>Ecal</a:t>
            </a:r>
            <a:r>
              <a:rPr lang="en-US" dirty="0"/>
              <a:t> and backward RICH, </a:t>
            </a:r>
          </a:p>
          <a:p>
            <a:r>
              <a:rPr lang="en-US" dirty="0"/>
              <a:t>by </a:t>
            </a:r>
            <a:r>
              <a:rPr lang="en-US" dirty="0" err="1"/>
              <a:t>ePIC</a:t>
            </a:r>
            <a:r>
              <a:rPr lang="en-US" dirty="0"/>
              <a:t> into the EIC Project baseline</a:t>
            </a:r>
          </a:p>
          <a:p>
            <a:endParaRPr lang="en-US" dirty="0"/>
          </a:p>
          <a:p>
            <a:r>
              <a:rPr lang="en-US" dirty="0"/>
              <a:t>Remember: five-step change control process</a:t>
            </a:r>
          </a:p>
          <a:p>
            <a:pPr marL="800100" lvl="1" indent="-342900">
              <a:buFont typeface="+mj-lt"/>
              <a:buAutoNum type="arabicPeriod"/>
            </a:pPr>
            <a:r>
              <a:rPr lang="en-US" dirty="0"/>
              <a:t>The detector collaboration initiates a possible change in baseline scope</a:t>
            </a:r>
          </a:p>
          <a:p>
            <a:pPr marL="800100" lvl="1" indent="-342900">
              <a:buFont typeface="+mj-lt"/>
              <a:buAutoNum type="arabicPeriod"/>
            </a:pPr>
            <a:r>
              <a:rPr lang="en-US" dirty="0"/>
              <a:t>The collaboration technical board or equivalent ensures the change is consistent </a:t>
            </a:r>
          </a:p>
          <a:p>
            <a:pPr lvl="1"/>
            <a:r>
              <a:rPr lang="en-US" dirty="0"/>
              <a:t>       with the NAS science requirements and initiates the change request</a:t>
            </a:r>
          </a:p>
          <a:p>
            <a:pPr marL="800100" lvl="1" indent="-342900">
              <a:buFont typeface="+mj-lt"/>
              <a:buAutoNum type="arabicPeriod"/>
            </a:pPr>
            <a:endParaRPr lang="en-US" dirty="0"/>
          </a:p>
          <a:p>
            <a:pPr lvl="1"/>
            <a:r>
              <a:rPr lang="en-US" dirty="0">
                <a:solidFill>
                  <a:srgbClr val="0432FF"/>
                </a:solidFill>
                <a:sym typeface="Wingdings" pitchFamily="2" charset="2"/>
              </a:rPr>
              <a:t></a:t>
            </a:r>
            <a:r>
              <a:rPr lang="en-US" dirty="0">
                <a:sym typeface="Wingdings" pitchFamily="2" charset="2"/>
              </a:rPr>
              <a:t> prepare input for the TCCB</a:t>
            </a:r>
          </a:p>
          <a:p>
            <a:pPr lvl="1"/>
            <a:r>
              <a:rPr lang="en-US" dirty="0">
                <a:sym typeface="Wingdings" pitchFamily="2" charset="2"/>
              </a:rPr>
              <a:t>      detailed changes in cost, schedule and risk </a:t>
            </a:r>
            <a:r>
              <a:rPr lang="en-US" dirty="0">
                <a:solidFill>
                  <a:srgbClr val="0000FF"/>
                </a:solidFill>
                <a:sym typeface="Wingdings" pitchFamily="2" charset="2"/>
              </a:rPr>
              <a:t></a:t>
            </a:r>
            <a:r>
              <a:rPr lang="en-US" dirty="0">
                <a:sym typeface="Wingdings" pitchFamily="2" charset="2"/>
              </a:rPr>
              <a:t> implement in P6</a:t>
            </a:r>
          </a:p>
          <a:p>
            <a:pPr lvl="1"/>
            <a:r>
              <a:rPr lang="en-US" dirty="0">
                <a:sym typeface="Wingdings" pitchFamily="2" charset="2"/>
              </a:rPr>
              <a:t>      science and technical justification for the change </a:t>
            </a:r>
            <a:r>
              <a:rPr lang="en-US" dirty="0">
                <a:solidFill>
                  <a:srgbClr val="0000FF"/>
                </a:solidFill>
                <a:sym typeface="Wingdings" pitchFamily="2" charset="2"/>
              </a:rPr>
              <a:t></a:t>
            </a:r>
            <a:r>
              <a:rPr lang="en-US" dirty="0">
                <a:sym typeface="Wingdings" pitchFamily="2" charset="2"/>
              </a:rPr>
              <a:t> input from </a:t>
            </a:r>
            <a:r>
              <a:rPr lang="en-US" dirty="0" err="1">
                <a:sym typeface="Wingdings" pitchFamily="2" charset="2"/>
              </a:rPr>
              <a:t>ePIC</a:t>
            </a:r>
            <a:endParaRPr lang="en-US" dirty="0">
              <a:sym typeface="Wingdings" pitchFamily="2" charset="2"/>
            </a:endParaRPr>
          </a:p>
          <a:p>
            <a:pPr lvl="1"/>
            <a:r>
              <a:rPr lang="en-US" dirty="0">
                <a:sym typeface="Wingdings" pitchFamily="2" charset="2"/>
              </a:rPr>
              <a:t>      first backward RICH as it is a less complex case</a:t>
            </a:r>
          </a:p>
          <a:p>
            <a:pPr lvl="1"/>
            <a:endParaRPr lang="en-US" dirty="0"/>
          </a:p>
          <a:p>
            <a:pPr marL="800100" lvl="1" indent="-342900">
              <a:buFont typeface="+mj-lt"/>
              <a:buAutoNum type="arabicPeriod" startAt="3"/>
            </a:pPr>
            <a:r>
              <a:rPr lang="en-US" dirty="0"/>
              <a:t>The detector TCCB collects wide input, discusses, and gives advise</a:t>
            </a:r>
          </a:p>
          <a:p>
            <a:pPr marL="800100" lvl="1" indent="-342900">
              <a:buFont typeface="+mj-lt"/>
              <a:buAutoNum type="arabicPeriod" startAt="3"/>
            </a:pPr>
            <a:r>
              <a:rPr lang="en-US" dirty="0"/>
              <a:t>The Project Technical Director gives approval</a:t>
            </a:r>
          </a:p>
          <a:p>
            <a:pPr marL="800100" lvl="1" indent="-342900">
              <a:buFont typeface="+mj-lt"/>
              <a:buAutoNum type="arabicPeriod" startAt="3"/>
            </a:pPr>
            <a:r>
              <a:rPr lang="en-US" dirty="0"/>
              <a:t>The EIC Management Team needs to approve the formal baseline change control</a:t>
            </a:r>
          </a:p>
          <a:p>
            <a:pPr marL="800100" lvl="1" indent="-342900">
              <a:buFont typeface="+mj-lt"/>
              <a:buAutoNum type="arabicPeriod" startAt="3"/>
            </a:pPr>
            <a:endParaRPr lang="en-US" dirty="0">
              <a:cs typeface="Arial" panose="020B0604020202020204" pitchFamily="34" charset="0"/>
            </a:endParaRPr>
          </a:p>
          <a:p>
            <a:pPr lvl="1"/>
            <a:r>
              <a:rPr lang="en-US" dirty="0">
                <a:cs typeface="Arial" panose="020B0604020202020204" pitchFamily="34" charset="0"/>
                <a:sym typeface="Wingdings" pitchFamily="2" charset="2"/>
              </a:rPr>
              <a:t> process for both detectors needs to be compete by the DAC technical design review</a:t>
            </a:r>
            <a:endParaRPr lang="en-US" dirty="0">
              <a:cs typeface="Arial" panose="020B0604020202020204" pitchFamily="34" charset="0"/>
            </a:endParaRPr>
          </a:p>
        </p:txBody>
      </p:sp>
      <p:pic>
        <p:nvPicPr>
          <p:cNvPr id="8" name="Picture 7">
            <a:extLst>
              <a:ext uri="{FF2B5EF4-FFF2-40B4-BE49-F238E27FC236}">
                <a16:creationId xmlns:a16="http://schemas.microsoft.com/office/drawing/2014/main" id="{F7AF492E-1DFD-6F43-B150-B1EB7507C5D9}"/>
              </a:ext>
            </a:extLst>
          </p:cNvPr>
          <p:cNvPicPr>
            <a:picLocks noChangeAspect="1"/>
          </p:cNvPicPr>
          <p:nvPr/>
        </p:nvPicPr>
        <p:blipFill>
          <a:blip r:embed="rId2"/>
          <a:stretch>
            <a:fillRect/>
          </a:stretch>
        </p:blipFill>
        <p:spPr>
          <a:xfrm>
            <a:off x="7602914" y="1359666"/>
            <a:ext cx="540598" cy="698822"/>
          </a:xfrm>
          <a:prstGeom prst="rect">
            <a:avLst/>
          </a:prstGeom>
        </p:spPr>
      </p:pic>
      <p:pic>
        <p:nvPicPr>
          <p:cNvPr id="9" name="Picture 8">
            <a:extLst>
              <a:ext uri="{FF2B5EF4-FFF2-40B4-BE49-F238E27FC236}">
                <a16:creationId xmlns:a16="http://schemas.microsoft.com/office/drawing/2014/main" id="{C8988D2C-3CFF-5E47-8882-8649C97D1E72}"/>
              </a:ext>
            </a:extLst>
          </p:cNvPr>
          <p:cNvPicPr>
            <a:picLocks noChangeAspect="1"/>
          </p:cNvPicPr>
          <p:nvPr/>
        </p:nvPicPr>
        <p:blipFill>
          <a:blip r:embed="rId2"/>
          <a:stretch>
            <a:fillRect/>
          </a:stretch>
        </p:blipFill>
        <p:spPr>
          <a:xfrm>
            <a:off x="8423134" y="2050889"/>
            <a:ext cx="540598" cy="698822"/>
          </a:xfrm>
          <a:prstGeom prst="rect">
            <a:avLst/>
          </a:prstGeom>
        </p:spPr>
      </p:pic>
    </p:spTree>
    <p:extLst>
      <p:ext uri="{BB962C8B-B14F-4D97-AF65-F5344CB8AC3E}">
        <p14:creationId xmlns:p14="http://schemas.microsoft.com/office/powerpoint/2010/main" val="124569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0"/>
            <a:ext cx="7886700" cy="775305"/>
          </a:xfrm>
        </p:spPr>
        <p:txBody>
          <a:bodyPr>
            <a:noAutofit/>
          </a:bodyPr>
          <a:lstStyle/>
          <a:p>
            <a:pPr algn="l"/>
            <a:r>
              <a:rPr lang="en-US" sz="3200" dirty="0"/>
              <a:t>Collaboration – Project Integration </a:t>
            </a:r>
          </a:p>
        </p:txBody>
      </p:sp>
      <p:sp>
        <p:nvSpPr>
          <p:cNvPr id="33" name="TextBox 32">
            <a:extLst>
              <a:ext uri="{FF2B5EF4-FFF2-40B4-BE49-F238E27FC236}">
                <a16:creationId xmlns:a16="http://schemas.microsoft.com/office/drawing/2014/main" id="{0C68E059-C432-4842-988F-F4541C250496}"/>
              </a:ext>
            </a:extLst>
          </p:cNvPr>
          <p:cNvSpPr txBox="1"/>
          <p:nvPr/>
        </p:nvSpPr>
        <p:spPr>
          <a:xfrm>
            <a:off x="4708117" y="3001665"/>
            <a:ext cx="4435883"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Integrating Collaborators: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L3:</a:t>
            </a:r>
            <a:r>
              <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CAM from the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Fold in users/collaborators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L4: </a:t>
            </a: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CAM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technical contact == DSTC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bRICH</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dRICH</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ToF</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L5 Work Package leaders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 defined in the DSS - structure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Photon-Sensors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Quartz-Bars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8545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363762" y="610616"/>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6.10.04 Particle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3338060" y="1563871"/>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6.10.04.01 Backward 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4821023" y="1580369"/>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6.10.04.02 Barrel DIRC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sp>
        <p:nvSpPr>
          <p:cNvPr id="28" name="Rectangle 27">
            <a:extLst>
              <a:ext uri="{FF2B5EF4-FFF2-40B4-BE49-F238E27FC236}">
                <a16:creationId xmlns:a16="http://schemas.microsoft.com/office/drawing/2014/main" id="{C52EFFA7-1700-1545-AA3D-0C9104AC131B}"/>
              </a:ext>
            </a:extLst>
          </p:cNvPr>
          <p:cNvSpPr/>
          <p:nvPr/>
        </p:nvSpPr>
        <p:spPr>
          <a:xfrm>
            <a:off x="6303982" y="1571991"/>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6.10.04.03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dRICH</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a:endCxn id="26" idx="0"/>
          </p:cNvCxnSpPr>
          <p:nvPr/>
        </p:nvCxnSpPr>
        <p:spPr>
          <a:xfrm flipH="1">
            <a:off x="4023089" y="1321395"/>
            <a:ext cx="1399436" cy="2424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F48092-10FF-D14A-B120-FF0D4F4AF7AB}"/>
              </a:ext>
            </a:extLst>
          </p:cNvPr>
          <p:cNvCxnSpPr>
            <a:cxnSpLocks/>
            <a:endCxn id="20" idx="0"/>
          </p:cNvCxnSpPr>
          <p:nvPr/>
        </p:nvCxnSpPr>
        <p:spPr>
          <a:xfrm>
            <a:off x="7018390" y="1341338"/>
            <a:ext cx="1343141" cy="2390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endCxn id="27" idx="0"/>
          </p:cNvCxnSpPr>
          <p:nvPr/>
        </p:nvCxnSpPr>
        <p:spPr>
          <a:xfrm flipH="1">
            <a:off x="5506050" y="1348024"/>
            <a:ext cx="270119" cy="2323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960EF9-DCD9-A34C-A451-13E5A724628C}"/>
              </a:ext>
            </a:extLst>
          </p:cNvPr>
          <p:cNvSpPr txBox="1"/>
          <p:nvPr/>
        </p:nvSpPr>
        <p:spPr>
          <a:xfrm>
            <a:off x="3110756" y="3401506"/>
            <a:ext cx="193385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 need a control account manager (CAM) at each WBS level. WBS levels  go down to where it is meaningful to accumulate cost and schedule variance. There can be many Work Packages below.</a:t>
            </a:r>
          </a:p>
        </p:txBody>
      </p:sp>
      <p:cxnSp>
        <p:nvCxnSpPr>
          <p:cNvPr id="39" name="Straight Arrow Connector 38">
            <a:extLst>
              <a:ext uri="{FF2B5EF4-FFF2-40B4-BE49-F238E27FC236}">
                <a16:creationId xmlns:a16="http://schemas.microsoft.com/office/drawing/2014/main" id="{4B01B743-D939-504A-8E09-D46E39696F1B}"/>
              </a:ext>
            </a:extLst>
          </p:cNvPr>
          <p:cNvCxnSpPr>
            <a:cxnSpLocks/>
            <a:endCxn id="43" idx="0"/>
          </p:cNvCxnSpPr>
          <p:nvPr/>
        </p:nvCxnSpPr>
        <p:spPr>
          <a:xfrm>
            <a:off x="6062181" y="2180862"/>
            <a:ext cx="185316" cy="2783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701D222-622E-D746-9452-0D6418A57A38}"/>
              </a:ext>
            </a:extLst>
          </p:cNvPr>
          <p:cNvCxnSpPr>
            <a:cxnSpLocks/>
            <a:endCxn id="42" idx="0"/>
          </p:cNvCxnSpPr>
          <p:nvPr/>
        </p:nvCxnSpPr>
        <p:spPr>
          <a:xfrm flipH="1">
            <a:off x="4821023" y="2180862"/>
            <a:ext cx="139064" cy="272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8B6D131-044F-4847-BB2F-884B93AA7B50}"/>
              </a:ext>
            </a:extLst>
          </p:cNvPr>
          <p:cNvSpPr/>
          <p:nvPr/>
        </p:nvSpPr>
        <p:spPr>
          <a:xfrm>
            <a:off x="4200444" y="2453820"/>
            <a:ext cx="1241158"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DIRC-Photon-sensors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3" name="Rectangle 42">
            <a:extLst>
              <a:ext uri="{FF2B5EF4-FFF2-40B4-BE49-F238E27FC236}">
                <a16:creationId xmlns:a16="http://schemas.microsoft.com/office/drawing/2014/main" id="{48AAA8A0-3AA1-F747-8A42-B74AE0C799CE}"/>
              </a:ext>
            </a:extLst>
          </p:cNvPr>
          <p:cNvSpPr/>
          <p:nvPr/>
        </p:nvSpPr>
        <p:spPr>
          <a:xfrm>
            <a:off x="5626918" y="2459195"/>
            <a:ext cx="1241158"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DIRC-Quartz-bars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9671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Rolf &amp; Elke</a:t>
            </a:r>
          </a:p>
        </p:txBody>
      </p:sp>
      <p:sp>
        <p:nvSpPr>
          <p:cNvPr id="20" name="Rectangle 19">
            <a:extLst>
              <a:ext uri="{FF2B5EF4-FFF2-40B4-BE49-F238E27FC236}">
                <a16:creationId xmlns:a16="http://schemas.microsoft.com/office/drawing/2014/main" id="{17C6A4DC-25C2-41CB-BDC2-37F8E3615F3E}"/>
              </a:ext>
            </a:extLst>
          </p:cNvPr>
          <p:cNvSpPr/>
          <p:nvPr/>
        </p:nvSpPr>
        <p:spPr>
          <a:xfrm>
            <a:off x="7737766" y="1580369"/>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6.10.04.04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cxnSp>
        <p:nvCxnSpPr>
          <p:cNvPr id="35" name="Straight Arrow Connector 34">
            <a:extLst>
              <a:ext uri="{FF2B5EF4-FFF2-40B4-BE49-F238E27FC236}">
                <a16:creationId xmlns:a16="http://schemas.microsoft.com/office/drawing/2014/main" id="{5A7A86AD-0C16-475D-95C2-5A02CA40DA36}"/>
              </a:ext>
            </a:extLst>
          </p:cNvPr>
          <p:cNvCxnSpPr>
            <a:cxnSpLocks/>
            <a:endCxn id="28" idx="0"/>
          </p:cNvCxnSpPr>
          <p:nvPr/>
        </p:nvCxnSpPr>
        <p:spPr>
          <a:xfrm>
            <a:off x="6571220" y="1348024"/>
            <a:ext cx="393201" cy="2239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D46660-DA5B-BF42-8F45-CCED30F59EEF}"/>
              </a:ext>
            </a:extLst>
          </p:cNvPr>
          <p:cNvCxnSpPr>
            <a:cxnSpLocks/>
          </p:cNvCxnSpPr>
          <p:nvPr/>
        </p:nvCxnSpPr>
        <p:spPr>
          <a:xfrm>
            <a:off x="8675957" y="2196511"/>
            <a:ext cx="154745" cy="2913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B478ADA-07D4-0443-816C-98D28A7108F3}"/>
              </a:ext>
            </a:extLst>
          </p:cNvPr>
          <p:cNvCxnSpPr>
            <a:cxnSpLocks/>
            <a:endCxn id="25" idx="0"/>
          </p:cNvCxnSpPr>
          <p:nvPr/>
        </p:nvCxnSpPr>
        <p:spPr>
          <a:xfrm flipH="1">
            <a:off x="7710648" y="2214933"/>
            <a:ext cx="277482" cy="272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E5E3488-C70D-724B-BB66-7519546CD5E8}"/>
              </a:ext>
            </a:extLst>
          </p:cNvPr>
          <p:cNvSpPr/>
          <p:nvPr/>
        </p:nvSpPr>
        <p:spPr>
          <a:xfrm>
            <a:off x="7228486" y="248789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6.10.04.04.01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bToF</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29" name="Rectangle 28">
            <a:extLst>
              <a:ext uri="{FF2B5EF4-FFF2-40B4-BE49-F238E27FC236}">
                <a16:creationId xmlns:a16="http://schemas.microsoft.com/office/drawing/2014/main" id="{77828778-967F-A64B-8D25-FADF1C6D8D2C}"/>
              </a:ext>
            </a:extLst>
          </p:cNvPr>
          <p:cNvSpPr/>
          <p:nvPr/>
        </p:nvSpPr>
        <p:spPr>
          <a:xfrm>
            <a:off x="8219697" y="2487891"/>
            <a:ext cx="92430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6.10.04.04.02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fToF</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Tree>
    <p:extLst>
      <p:ext uri="{BB962C8B-B14F-4D97-AF65-F5344CB8AC3E}">
        <p14:creationId xmlns:p14="http://schemas.microsoft.com/office/powerpoint/2010/main" val="1017469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0"/>
            <a:ext cx="7886700" cy="595901"/>
          </a:xfrm>
        </p:spPr>
        <p:txBody>
          <a:bodyPr>
            <a:noAutofit/>
          </a:bodyPr>
          <a:lstStyle/>
          <a:p>
            <a:r>
              <a:rPr lang="en-US" sz="3200" dirty="0"/>
              <a:t>Collaboration – Project integration </a:t>
            </a:r>
          </a:p>
        </p:txBody>
      </p:sp>
      <p:sp>
        <p:nvSpPr>
          <p:cNvPr id="3" name="Rectangle 2">
            <a:extLst>
              <a:ext uri="{FF2B5EF4-FFF2-40B4-BE49-F238E27FC236}">
                <a16:creationId xmlns:a16="http://schemas.microsoft.com/office/drawing/2014/main" id="{B8E2219E-3CF7-FD44-894F-E713827BF655}"/>
              </a:ext>
            </a:extLst>
          </p:cNvPr>
          <p:cNvSpPr/>
          <p:nvPr/>
        </p:nvSpPr>
        <p:spPr>
          <a:xfrm>
            <a:off x="3697185" y="497399"/>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6.10.04 Particle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458072" y="1460925"/>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6.10.04.01 Backward 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2536930" y="1467152"/>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6.10.04.02 Barrel DIRC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sp>
        <p:nvSpPr>
          <p:cNvPr id="28" name="Rectangle 27">
            <a:extLst>
              <a:ext uri="{FF2B5EF4-FFF2-40B4-BE49-F238E27FC236}">
                <a16:creationId xmlns:a16="http://schemas.microsoft.com/office/drawing/2014/main" id="{C52EFFA7-1700-1545-AA3D-0C9104AC131B}"/>
              </a:ext>
            </a:extLst>
          </p:cNvPr>
          <p:cNvSpPr/>
          <p:nvPr/>
        </p:nvSpPr>
        <p:spPr>
          <a:xfrm>
            <a:off x="5260861" y="1458774"/>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6.10.04.03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dRICH</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p:cNvCxnSpPr>
          <p:nvPr/>
        </p:nvCxnSpPr>
        <p:spPr>
          <a:xfrm flipH="1">
            <a:off x="1799112" y="1217221"/>
            <a:ext cx="1870363" cy="237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F48092-10FF-D14A-B120-FF0D4F4AF7AB}"/>
              </a:ext>
            </a:extLst>
          </p:cNvPr>
          <p:cNvCxnSpPr>
            <a:cxnSpLocks/>
          </p:cNvCxnSpPr>
          <p:nvPr/>
        </p:nvCxnSpPr>
        <p:spPr>
          <a:xfrm>
            <a:off x="5397335" y="1217221"/>
            <a:ext cx="1965366" cy="237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endCxn id="27" idx="0"/>
          </p:cNvCxnSpPr>
          <p:nvPr/>
        </p:nvCxnSpPr>
        <p:spPr>
          <a:xfrm flipH="1">
            <a:off x="3221957" y="1223158"/>
            <a:ext cx="459394" cy="2439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701D222-622E-D746-9452-0D6418A57A38}"/>
              </a:ext>
            </a:extLst>
          </p:cNvPr>
          <p:cNvCxnSpPr>
            <a:cxnSpLocks/>
            <a:endCxn id="42" idx="0"/>
          </p:cNvCxnSpPr>
          <p:nvPr/>
        </p:nvCxnSpPr>
        <p:spPr>
          <a:xfrm>
            <a:off x="3224152" y="2090058"/>
            <a:ext cx="8150" cy="3039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8B6D131-044F-4847-BB2F-884B93AA7B50}"/>
              </a:ext>
            </a:extLst>
          </p:cNvPr>
          <p:cNvSpPr/>
          <p:nvPr/>
        </p:nvSpPr>
        <p:spPr>
          <a:xfrm>
            <a:off x="2753564" y="2394040"/>
            <a:ext cx="957476"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Photonsensors</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3" name="Rectangle 42">
            <a:extLst>
              <a:ext uri="{FF2B5EF4-FFF2-40B4-BE49-F238E27FC236}">
                <a16:creationId xmlns:a16="http://schemas.microsoft.com/office/drawing/2014/main" id="{48AAA8A0-3AA1-F747-8A42-B74AE0C799CE}"/>
              </a:ext>
            </a:extLst>
          </p:cNvPr>
          <p:cNvSpPr/>
          <p:nvPr/>
        </p:nvSpPr>
        <p:spPr>
          <a:xfrm>
            <a:off x="2749060" y="2939743"/>
            <a:ext cx="961981"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DIRC-Quartz-bars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20" name="Rectangle 19">
            <a:extLst>
              <a:ext uri="{FF2B5EF4-FFF2-40B4-BE49-F238E27FC236}">
                <a16:creationId xmlns:a16="http://schemas.microsoft.com/office/drawing/2014/main" id="{17C6A4DC-25C2-41CB-BDC2-37F8E3615F3E}"/>
              </a:ext>
            </a:extLst>
          </p:cNvPr>
          <p:cNvSpPr/>
          <p:nvPr/>
        </p:nvSpPr>
        <p:spPr>
          <a:xfrm>
            <a:off x="7329984" y="1467152"/>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6.10.04.04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Level-4</a:t>
            </a:r>
          </a:p>
        </p:txBody>
      </p:sp>
      <p:cxnSp>
        <p:nvCxnSpPr>
          <p:cNvPr id="35" name="Straight Arrow Connector 34">
            <a:extLst>
              <a:ext uri="{FF2B5EF4-FFF2-40B4-BE49-F238E27FC236}">
                <a16:creationId xmlns:a16="http://schemas.microsoft.com/office/drawing/2014/main" id="{5A7A86AD-0C16-475D-95C2-5A02CA40DA36}"/>
              </a:ext>
            </a:extLst>
          </p:cNvPr>
          <p:cNvCxnSpPr>
            <a:cxnSpLocks/>
            <a:endCxn id="28" idx="0"/>
          </p:cNvCxnSpPr>
          <p:nvPr/>
        </p:nvCxnSpPr>
        <p:spPr>
          <a:xfrm>
            <a:off x="5361709" y="1229096"/>
            <a:ext cx="559591" cy="2296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2D46660-DA5B-BF42-8F45-CCED30F59EEF}"/>
              </a:ext>
            </a:extLst>
          </p:cNvPr>
          <p:cNvCxnSpPr>
            <a:cxnSpLocks/>
          </p:cNvCxnSpPr>
          <p:nvPr/>
        </p:nvCxnSpPr>
        <p:spPr>
          <a:xfrm>
            <a:off x="8339416" y="2077356"/>
            <a:ext cx="154745" cy="2913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B478ADA-07D4-0443-816C-98D28A7108F3}"/>
              </a:ext>
            </a:extLst>
          </p:cNvPr>
          <p:cNvCxnSpPr>
            <a:cxnSpLocks/>
            <a:stCxn id="28" idx="2"/>
            <a:endCxn id="36" idx="0"/>
          </p:cNvCxnSpPr>
          <p:nvPr/>
        </p:nvCxnSpPr>
        <p:spPr>
          <a:xfrm>
            <a:off x="5921300" y="2078626"/>
            <a:ext cx="2040" cy="264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E5E3488-C70D-724B-BB66-7519546CD5E8}"/>
              </a:ext>
            </a:extLst>
          </p:cNvPr>
          <p:cNvSpPr/>
          <p:nvPr/>
        </p:nvSpPr>
        <p:spPr>
          <a:xfrm>
            <a:off x="7034450" y="2350924"/>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6.10.04.04.01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bToF</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29" name="Rectangle 28">
            <a:extLst>
              <a:ext uri="{FF2B5EF4-FFF2-40B4-BE49-F238E27FC236}">
                <a16:creationId xmlns:a16="http://schemas.microsoft.com/office/drawing/2014/main" id="{77828778-967F-A64B-8D25-FADF1C6D8D2C}"/>
              </a:ext>
            </a:extLst>
          </p:cNvPr>
          <p:cNvSpPr/>
          <p:nvPr/>
        </p:nvSpPr>
        <p:spPr>
          <a:xfrm>
            <a:off x="8025661" y="2350924"/>
            <a:ext cx="92430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6.10.04.04.02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fToF</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36" name="Rectangle 35">
            <a:extLst>
              <a:ext uri="{FF2B5EF4-FFF2-40B4-BE49-F238E27FC236}">
                <a16:creationId xmlns:a16="http://schemas.microsoft.com/office/drawing/2014/main" id="{7245D6EA-1D44-A14D-AF9D-FF89BDBCABCE}"/>
              </a:ext>
            </a:extLst>
          </p:cNvPr>
          <p:cNvSpPr/>
          <p:nvPr/>
        </p:nvSpPr>
        <p:spPr>
          <a:xfrm>
            <a:off x="5441178" y="2343008"/>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Photonsensors</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0" name="Rectangle 39">
            <a:extLst>
              <a:ext uri="{FF2B5EF4-FFF2-40B4-BE49-F238E27FC236}">
                <a16:creationId xmlns:a16="http://schemas.microsoft.com/office/drawing/2014/main" id="{FFD243F0-7247-DE42-BC28-3A637A9FF498}"/>
              </a:ext>
            </a:extLst>
          </p:cNvPr>
          <p:cNvSpPr/>
          <p:nvPr/>
        </p:nvSpPr>
        <p:spPr>
          <a:xfrm>
            <a:off x="5443158" y="3419700"/>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Gas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5" name="Rectangle 44">
            <a:extLst>
              <a:ext uri="{FF2B5EF4-FFF2-40B4-BE49-F238E27FC236}">
                <a16:creationId xmlns:a16="http://schemas.microsoft.com/office/drawing/2014/main" id="{B528B69A-3482-314C-A32E-AE1F59AACF13}"/>
              </a:ext>
            </a:extLst>
          </p:cNvPr>
          <p:cNvSpPr/>
          <p:nvPr/>
        </p:nvSpPr>
        <p:spPr>
          <a:xfrm>
            <a:off x="5441179" y="395804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Vessel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6" name="Rectangle 45">
            <a:extLst>
              <a:ext uri="{FF2B5EF4-FFF2-40B4-BE49-F238E27FC236}">
                <a16:creationId xmlns:a16="http://schemas.microsoft.com/office/drawing/2014/main" id="{B45692DF-BD7E-894C-94BD-252107843350}"/>
              </a:ext>
            </a:extLst>
          </p:cNvPr>
          <p:cNvSpPr/>
          <p:nvPr/>
        </p:nvSpPr>
        <p:spPr>
          <a:xfrm>
            <a:off x="5445138" y="4508268"/>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Mirror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47" name="Rectangle 46">
            <a:extLst>
              <a:ext uri="{FF2B5EF4-FFF2-40B4-BE49-F238E27FC236}">
                <a16:creationId xmlns:a16="http://schemas.microsoft.com/office/drawing/2014/main" id="{39ECE6E6-1FDA-4040-9EBA-E7B602DE3510}"/>
              </a:ext>
            </a:extLst>
          </p:cNvPr>
          <p:cNvSpPr/>
          <p:nvPr/>
        </p:nvSpPr>
        <p:spPr>
          <a:xfrm>
            <a:off x="5443158" y="505255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Readout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cxnSp>
        <p:nvCxnSpPr>
          <p:cNvPr id="48" name="Straight Arrow Connector 47">
            <a:extLst>
              <a:ext uri="{FF2B5EF4-FFF2-40B4-BE49-F238E27FC236}">
                <a16:creationId xmlns:a16="http://schemas.microsoft.com/office/drawing/2014/main" id="{6435AFFE-5747-E24B-9C4F-ECC9220D538A}"/>
              </a:ext>
            </a:extLst>
          </p:cNvPr>
          <p:cNvCxnSpPr>
            <a:cxnSpLocks/>
            <a:endCxn id="25" idx="0"/>
          </p:cNvCxnSpPr>
          <p:nvPr/>
        </p:nvCxnSpPr>
        <p:spPr>
          <a:xfrm flipH="1">
            <a:off x="7516612" y="2081314"/>
            <a:ext cx="90494" cy="269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C0182293-AE86-8547-B713-78FBE0780659}"/>
              </a:ext>
            </a:extLst>
          </p:cNvPr>
          <p:cNvSpPr/>
          <p:nvPr/>
        </p:nvSpPr>
        <p:spPr>
          <a:xfrm>
            <a:off x="5445137" y="288135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Cooling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50" name="Rectangle 49">
            <a:extLst>
              <a:ext uri="{FF2B5EF4-FFF2-40B4-BE49-F238E27FC236}">
                <a16:creationId xmlns:a16="http://schemas.microsoft.com/office/drawing/2014/main" id="{D048030D-01C5-1549-B6AD-731D6AC43BCB}"/>
              </a:ext>
            </a:extLst>
          </p:cNvPr>
          <p:cNvSpPr/>
          <p:nvPr/>
        </p:nvSpPr>
        <p:spPr>
          <a:xfrm>
            <a:off x="7503527" y="301594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Cooling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1" name="Rectangle 50">
            <a:extLst>
              <a:ext uri="{FF2B5EF4-FFF2-40B4-BE49-F238E27FC236}">
                <a16:creationId xmlns:a16="http://schemas.microsoft.com/office/drawing/2014/main" id="{03043228-6708-8B4F-B0B4-7F76805B8898}"/>
              </a:ext>
            </a:extLst>
          </p:cNvPr>
          <p:cNvSpPr/>
          <p:nvPr/>
        </p:nvSpPr>
        <p:spPr>
          <a:xfrm>
            <a:off x="7531236" y="363147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Readout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2" name="Rectangle 51">
            <a:extLst>
              <a:ext uri="{FF2B5EF4-FFF2-40B4-BE49-F238E27FC236}">
                <a16:creationId xmlns:a16="http://schemas.microsoft.com/office/drawing/2014/main" id="{5C926491-A3C3-7B49-8528-D3523C79A415}"/>
              </a:ext>
            </a:extLst>
          </p:cNvPr>
          <p:cNvSpPr/>
          <p:nvPr/>
        </p:nvSpPr>
        <p:spPr>
          <a:xfrm>
            <a:off x="7018617" y="423514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Sensor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3" name="Rectangle 52">
            <a:extLst>
              <a:ext uri="{FF2B5EF4-FFF2-40B4-BE49-F238E27FC236}">
                <a16:creationId xmlns:a16="http://schemas.microsoft.com/office/drawing/2014/main" id="{D8BA0C6E-0C62-4B47-9FC7-EFDDA0A945EF}"/>
              </a:ext>
            </a:extLst>
          </p:cNvPr>
          <p:cNvSpPr/>
          <p:nvPr/>
        </p:nvSpPr>
        <p:spPr>
          <a:xfrm>
            <a:off x="8037916" y="4227225"/>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Sensor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4" name="Rectangle 53">
            <a:extLst>
              <a:ext uri="{FF2B5EF4-FFF2-40B4-BE49-F238E27FC236}">
                <a16:creationId xmlns:a16="http://schemas.microsoft.com/office/drawing/2014/main" id="{1E534096-1873-884E-9E54-1FDE2BF6EBC3}"/>
              </a:ext>
            </a:extLst>
          </p:cNvPr>
          <p:cNvSpPr/>
          <p:nvPr/>
        </p:nvSpPr>
        <p:spPr>
          <a:xfrm>
            <a:off x="8035937" y="4813075"/>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sp>
        <p:nvSpPr>
          <p:cNvPr id="55" name="Rectangle 54">
            <a:extLst>
              <a:ext uri="{FF2B5EF4-FFF2-40B4-BE49-F238E27FC236}">
                <a16:creationId xmlns:a16="http://schemas.microsoft.com/office/drawing/2014/main" id="{772B5CCA-3A7F-FE44-8258-F4D9C9A51B19}"/>
              </a:ext>
            </a:extLst>
          </p:cNvPr>
          <p:cNvSpPr/>
          <p:nvPr/>
        </p:nvSpPr>
        <p:spPr>
          <a:xfrm>
            <a:off x="7012680" y="481703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Level-6</a:t>
            </a:r>
          </a:p>
        </p:txBody>
      </p:sp>
      <p:cxnSp>
        <p:nvCxnSpPr>
          <p:cNvPr id="56" name="Straight Arrow Connector 55">
            <a:extLst>
              <a:ext uri="{FF2B5EF4-FFF2-40B4-BE49-F238E27FC236}">
                <a16:creationId xmlns:a16="http://schemas.microsoft.com/office/drawing/2014/main" id="{C9DD5362-08F0-0449-BF79-B89663E0D698}"/>
              </a:ext>
            </a:extLst>
          </p:cNvPr>
          <p:cNvCxnSpPr>
            <a:cxnSpLocks/>
            <a:endCxn id="50" idx="0"/>
          </p:cNvCxnSpPr>
          <p:nvPr/>
        </p:nvCxnSpPr>
        <p:spPr>
          <a:xfrm>
            <a:off x="7510125" y="2839356"/>
            <a:ext cx="475564" cy="1765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D4392E4-BB50-464C-8CFA-A49E8605F01C}"/>
              </a:ext>
            </a:extLst>
          </p:cNvPr>
          <p:cNvCxnSpPr>
            <a:cxnSpLocks/>
            <a:endCxn id="50" idx="0"/>
          </p:cNvCxnSpPr>
          <p:nvPr/>
        </p:nvCxnSpPr>
        <p:spPr>
          <a:xfrm flipH="1">
            <a:off x="7985689" y="2837377"/>
            <a:ext cx="442794" cy="1785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DA99168-2A1E-FA48-BDB4-7C3729D21766}"/>
              </a:ext>
            </a:extLst>
          </p:cNvPr>
          <p:cNvCxnSpPr>
            <a:cxnSpLocks/>
          </p:cNvCxnSpPr>
          <p:nvPr/>
        </p:nvCxnSpPr>
        <p:spPr>
          <a:xfrm>
            <a:off x="8574945" y="2841336"/>
            <a:ext cx="0" cy="13803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D05CF9D-1C9E-7F45-B080-66CF44CCD61D}"/>
              </a:ext>
            </a:extLst>
          </p:cNvPr>
          <p:cNvCxnSpPr>
            <a:cxnSpLocks/>
          </p:cNvCxnSpPr>
          <p:nvPr/>
        </p:nvCxnSpPr>
        <p:spPr>
          <a:xfrm>
            <a:off x="7450748" y="2851232"/>
            <a:ext cx="0" cy="13803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3346EC-2E62-244A-9DCB-E6E01631C5B2}"/>
              </a:ext>
            </a:extLst>
          </p:cNvPr>
          <p:cNvSpPr txBox="1"/>
          <p:nvPr/>
        </p:nvSpPr>
        <p:spPr>
          <a:xfrm>
            <a:off x="7463642" y="5272645"/>
            <a:ext cx="109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sp>
        <p:nvSpPr>
          <p:cNvPr id="60" name="TextBox 59">
            <a:extLst>
              <a:ext uri="{FF2B5EF4-FFF2-40B4-BE49-F238E27FC236}">
                <a16:creationId xmlns:a16="http://schemas.microsoft.com/office/drawing/2014/main" id="{1C41CC6A-D353-FA47-987D-87B3B8B94B4A}"/>
              </a:ext>
            </a:extLst>
          </p:cNvPr>
          <p:cNvSpPr txBox="1"/>
          <p:nvPr/>
        </p:nvSpPr>
        <p:spPr>
          <a:xfrm>
            <a:off x="5413168" y="5502234"/>
            <a:ext cx="109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sp>
        <p:nvSpPr>
          <p:cNvPr id="61" name="TextBox 60">
            <a:extLst>
              <a:ext uri="{FF2B5EF4-FFF2-40B4-BE49-F238E27FC236}">
                <a16:creationId xmlns:a16="http://schemas.microsoft.com/office/drawing/2014/main" id="{5D68A042-CB78-5640-9DF5-A0F929D2BF80}"/>
              </a:ext>
            </a:extLst>
          </p:cNvPr>
          <p:cNvSpPr txBox="1"/>
          <p:nvPr/>
        </p:nvSpPr>
        <p:spPr>
          <a:xfrm>
            <a:off x="2741222" y="3976255"/>
            <a:ext cx="109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sp>
        <p:nvSpPr>
          <p:cNvPr id="62" name="Rectangle 61">
            <a:extLst>
              <a:ext uri="{FF2B5EF4-FFF2-40B4-BE49-F238E27FC236}">
                <a16:creationId xmlns:a16="http://schemas.microsoft.com/office/drawing/2014/main" id="{D5DE36ED-D539-8646-B73A-D0A696DEA70C}"/>
              </a:ext>
            </a:extLst>
          </p:cNvPr>
          <p:cNvSpPr/>
          <p:nvPr/>
        </p:nvSpPr>
        <p:spPr>
          <a:xfrm>
            <a:off x="2816732" y="5098081"/>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Aerogel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cxnSp>
        <p:nvCxnSpPr>
          <p:cNvPr id="63" name="Straight Arrow Connector 62">
            <a:extLst>
              <a:ext uri="{FF2B5EF4-FFF2-40B4-BE49-F238E27FC236}">
                <a16:creationId xmlns:a16="http://schemas.microsoft.com/office/drawing/2014/main" id="{27C27EE7-7A15-BF49-9536-92C080CFBA6D}"/>
              </a:ext>
            </a:extLst>
          </p:cNvPr>
          <p:cNvCxnSpPr>
            <a:cxnSpLocks/>
            <a:endCxn id="62" idx="0"/>
          </p:cNvCxnSpPr>
          <p:nvPr/>
        </p:nvCxnSpPr>
        <p:spPr>
          <a:xfrm flipH="1">
            <a:off x="3298894" y="2070709"/>
            <a:ext cx="2210728" cy="30273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64E064C-90D2-6140-AD72-B42E5C5DD4DA}"/>
              </a:ext>
            </a:extLst>
          </p:cNvPr>
          <p:cNvCxnSpPr>
            <a:cxnSpLocks/>
            <a:endCxn id="62" idx="0"/>
          </p:cNvCxnSpPr>
          <p:nvPr/>
        </p:nvCxnSpPr>
        <p:spPr>
          <a:xfrm>
            <a:off x="1511596" y="2080605"/>
            <a:ext cx="1787298" cy="30174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FB3364BC-3DDE-564D-955F-18FF5FEA442D}"/>
              </a:ext>
            </a:extLst>
          </p:cNvPr>
          <p:cNvSpPr/>
          <p:nvPr/>
        </p:nvSpPr>
        <p:spPr>
          <a:xfrm>
            <a:off x="600005" y="4003575"/>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Vessel / Boxes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0" name="Rectangle 69">
            <a:extLst>
              <a:ext uri="{FF2B5EF4-FFF2-40B4-BE49-F238E27FC236}">
                <a16:creationId xmlns:a16="http://schemas.microsoft.com/office/drawing/2014/main" id="{58E25932-8C1B-4747-8A39-EB6C896EA36D}"/>
              </a:ext>
            </a:extLst>
          </p:cNvPr>
          <p:cNvSpPr/>
          <p:nvPr/>
        </p:nvSpPr>
        <p:spPr>
          <a:xfrm>
            <a:off x="603964" y="4553794"/>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Mirror /F-Lens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1" name="Rectangle 70">
            <a:extLst>
              <a:ext uri="{FF2B5EF4-FFF2-40B4-BE49-F238E27FC236}">
                <a16:creationId xmlns:a16="http://schemas.microsoft.com/office/drawing/2014/main" id="{8662F61F-6DA0-144A-A90E-E1E20CA0D244}"/>
              </a:ext>
            </a:extLst>
          </p:cNvPr>
          <p:cNvSpPr/>
          <p:nvPr/>
        </p:nvSpPr>
        <p:spPr>
          <a:xfrm>
            <a:off x="607921" y="3471165"/>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Readout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2" name="Rectangle 71">
            <a:extLst>
              <a:ext uri="{FF2B5EF4-FFF2-40B4-BE49-F238E27FC236}">
                <a16:creationId xmlns:a16="http://schemas.microsoft.com/office/drawing/2014/main" id="{599997EC-2C9F-3044-9B9F-DABF697356B2}"/>
              </a:ext>
            </a:extLst>
          </p:cNvPr>
          <p:cNvSpPr/>
          <p:nvPr/>
        </p:nvSpPr>
        <p:spPr>
          <a:xfrm>
            <a:off x="603963" y="292687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Cooling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3" name="Rectangle 72">
            <a:extLst>
              <a:ext uri="{FF2B5EF4-FFF2-40B4-BE49-F238E27FC236}">
                <a16:creationId xmlns:a16="http://schemas.microsoft.com/office/drawing/2014/main" id="{79AE63E5-C277-4D4E-948C-0DAD53C7C1A7}"/>
              </a:ext>
            </a:extLst>
          </p:cNvPr>
          <p:cNvSpPr/>
          <p:nvPr/>
        </p:nvSpPr>
        <p:spPr>
          <a:xfrm>
            <a:off x="598025" y="5100062"/>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cxnSp>
        <p:nvCxnSpPr>
          <p:cNvPr id="74" name="Straight Arrow Connector 73">
            <a:extLst>
              <a:ext uri="{FF2B5EF4-FFF2-40B4-BE49-F238E27FC236}">
                <a16:creationId xmlns:a16="http://schemas.microsoft.com/office/drawing/2014/main" id="{ADFC99F1-2146-7F49-9329-632171F777D7}"/>
              </a:ext>
            </a:extLst>
          </p:cNvPr>
          <p:cNvCxnSpPr>
            <a:cxnSpLocks/>
          </p:cNvCxnSpPr>
          <p:nvPr/>
        </p:nvCxnSpPr>
        <p:spPr>
          <a:xfrm>
            <a:off x="1074188" y="2058832"/>
            <a:ext cx="6701" cy="2976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D752EA8F-F50E-C842-9FA7-D4C90CFA74AD}"/>
              </a:ext>
            </a:extLst>
          </p:cNvPr>
          <p:cNvSpPr/>
          <p:nvPr/>
        </p:nvSpPr>
        <p:spPr>
          <a:xfrm>
            <a:off x="2751419" y="3471159"/>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Readout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79" name="Rectangle 78">
            <a:extLst>
              <a:ext uri="{FF2B5EF4-FFF2-40B4-BE49-F238E27FC236}">
                <a16:creationId xmlns:a16="http://schemas.microsoft.com/office/drawing/2014/main" id="{86ABF352-AE6A-054E-B315-0205B4AEF0E3}"/>
              </a:ext>
            </a:extLst>
          </p:cNvPr>
          <p:cNvSpPr/>
          <p:nvPr/>
        </p:nvSpPr>
        <p:spPr>
          <a:xfrm>
            <a:off x="602151" y="2386125"/>
            <a:ext cx="957476"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Calibri" panose="020F0502020204030204"/>
                <a:ea typeface="+mn-ea"/>
                <a:cs typeface="+mn-cs"/>
              </a:rPr>
              <a:t>Photonsensors</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Level-5</a:t>
            </a:r>
          </a:p>
        </p:txBody>
      </p:sp>
      <p:sp>
        <p:nvSpPr>
          <p:cNvPr id="82" name="TextBox 81">
            <a:extLst>
              <a:ext uri="{FF2B5EF4-FFF2-40B4-BE49-F238E27FC236}">
                <a16:creationId xmlns:a16="http://schemas.microsoft.com/office/drawing/2014/main" id="{B2BDBD4F-FC28-274B-928D-4BA65EF21910}"/>
              </a:ext>
            </a:extLst>
          </p:cNvPr>
          <p:cNvSpPr txBox="1"/>
          <p:nvPr/>
        </p:nvSpPr>
        <p:spPr>
          <a:xfrm>
            <a:off x="506683" y="5541814"/>
            <a:ext cx="109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cxnSp>
        <p:nvCxnSpPr>
          <p:cNvPr id="84" name="Straight Arrow Connector 83">
            <a:extLst>
              <a:ext uri="{FF2B5EF4-FFF2-40B4-BE49-F238E27FC236}">
                <a16:creationId xmlns:a16="http://schemas.microsoft.com/office/drawing/2014/main" id="{7663F282-F133-2845-A6CD-E5AD063262B7}"/>
              </a:ext>
            </a:extLst>
          </p:cNvPr>
          <p:cNvCxnSpPr>
            <a:cxnSpLocks/>
            <a:stCxn id="79" idx="3"/>
          </p:cNvCxnSpPr>
          <p:nvPr/>
        </p:nvCxnSpPr>
        <p:spPr>
          <a:xfrm>
            <a:off x="1559627" y="2629965"/>
            <a:ext cx="1153885"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C2DBC6B-1775-D84D-AB46-63C94AECD970}"/>
              </a:ext>
            </a:extLst>
          </p:cNvPr>
          <p:cNvSpPr txBox="1"/>
          <p:nvPr/>
        </p:nvSpPr>
        <p:spPr>
          <a:xfrm>
            <a:off x="1781642" y="2418896"/>
            <a:ext cx="801823"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rPr>
              <a:t>can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rPr>
              <a:t>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sym typeface="Wingdings" pitchFamily="2" charset="2"/>
              </a:rPr>
              <a:t> one WP</a:t>
            </a:r>
            <a:endParaRPr kumimoji="0" lang="en-US" sz="1100" b="0" i="0" u="none" strike="noStrike" kern="1200" cap="none" spc="0" normalizeH="0" baseline="0" noProof="0" dirty="0">
              <a:ln>
                <a:noFill/>
              </a:ln>
              <a:effectLst/>
              <a:uLnTx/>
              <a:uFillTx/>
              <a:ea typeface="+mn-ea"/>
              <a:cs typeface="+mn-cs"/>
            </a:endParaRPr>
          </a:p>
        </p:txBody>
      </p:sp>
      <p:cxnSp>
        <p:nvCxnSpPr>
          <p:cNvPr id="90" name="Straight Arrow Connector 89">
            <a:extLst>
              <a:ext uri="{FF2B5EF4-FFF2-40B4-BE49-F238E27FC236}">
                <a16:creationId xmlns:a16="http://schemas.microsoft.com/office/drawing/2014/main" id="{A1167A31-82ED-0A4B-AD12-0760A2716A92}"/>
              </a:ext>
            </a:extLst>
          </p:cNvPr>
          <p:cNvCxnSpPr>
            <a:cxnSpLocks/>
          </p:cNvCxnSpPr>
          <p:nvPr/>
        </p:nvCxnSpPr>
        <p:spPr>
          <a:xfrm>
            <a:off x="1593273" y="3684889"/>
            <a:ext cx="1153885"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43FB878-5DEC-0343-B473-1B553386E83D}"/>
              </a:ext>
            </a:extLst>
          </p:cNvPr>
          <p:cNvSpPr txBox="1"/>
          <p:nvPr/>
        </p:nvSpPr>
        <p:spPr>
          <a:xfrm>
            <a:off x="1612510" y="3471552"/>
            <a:ext cx="1207382"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rPr>
              <a:t>merge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rPr>
              <a:t>if PS are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ea typeface="+mn-ea"/>
                <a:cs typeface="+mn-cs"/>
                <a:sym typeface="Wingdings" pitchFamily="2" charset="2"/>
              </a:rPr>
              <a:t> one WP</a:t>
            </a:r>
            <a:endParaRPr kumimoji="0" lang="en-US" sz="1100" b="0" i="0" u="none" strike="noStrike" kern="1200" cap="none" spc="0" normalizeH="0" baseline="0" noProof="0" dirty="0">
              <a:ln>
                <a:noFill/>
              </a:ln>
              <a:effectLst/>
              <a:uLnTx/>
              <a:uFillTx/>
              <a:ea typeface="+mn-ea"/>
              <a:cs typeface="+mn-cs"/>
            </a:endParaRPr>
          </a:p>
        </p:txBody>
      </p:sp>
      <p:sp>
        <p:nvSpPr>
          <p:cNvPr id="6" name="TextBox 5">
            <a:extLst>
              <a:ext uri="{FF2B5EF4-FFF2-40B4-BE49-F238E27FC236}">
                <a16:creationId xmlns:a16="http://schemas.microsoft.com/office/drawing/2014/main" id="{F180A8CA-3F9A-0E49-801B-ADBD612BD98E}"/>
              </a:ext>
            </a:extLst>
          </p:cNvPr>
          <p:cNvSpPr txBox="1"/>
          <p:nvPr/>
        </p:nvSpPr>
        <p:spPr>
          <a:xfrm>
            <a:off x="5273565" y="609600"/>
            <a:ext cx="1858779" cy="369332"/>
          </a:xfrm>
          <a:prstGeom prst="rect">
            <a:avLst/>
          </a:prstGeom>
          <a:noFill/>
        </p:spPr>
        <p:txBody>
          <a:bodyPr wrap="none" rtlCol="0">
            <a:spAutoFit/>
          </a:bodyPr>
          <a:lstStyle/>
          <a:p>
            <a:pPr algn="l"/>
            <a:r>
              <a:rPr lang="en-US" dirty="0"/>
              <a:t>CAM from Project</a:t>
            </a:r>
          </a:p>
        </p:txBody>
      </p:sp>
      <p:sp>
        <p:nvSpPr>
          <p:cNvPr id="66" name="TextBox 65">
            <a:extLst>
              <a:ext uri="{FF2B5EF4-FFF2-40B4-BE49-F238E27FC236}">
                <a16:creationId xmlns:a16="http://schemas.microsoft.com/office/drawing/2014/main" id="{CFB76D9F-0A3D-0648-A7A7-155ED07489B0}"/>
              </a:ext>
            </a:extLst>
          </p:cNvPr>
          <p:cNvSpPr txBox="1"/>
          <p:nvPr/>
        </p:nvSpPr>
        <p:spPr>
          <a:xfrm>
            <a:off x="3967907" y="1550276"/>
            <a:ext cx="1210588" cy="600164"/>
          </a:xfrm>
          <a:prstGeom prst="rect">
            <a:avLst/>
          </a:prstGeom>
          <a:noFill/>
        </p:spPr>
        <p:txBody>
          <a:bodyPr wrap="none" rtlCol="0">
            <a:spAutoFit/>
          </a:bodyPr>
          <a:lstStyle/>
          <a:p>
            <a:pPr algn="ctr"/>
            <a:r>
              <a:rPr lang="en-US" sz="1100" dirty="0"/>
              <a:t>CAM from Project</a:t>
            </a:r>
          </a:p>
          <a:p>
            <a:pPr algn="ctr"/>
            <a:r>
              <a:rPr lang="en-US" sz="1100" dirty="0"/>
              <a:t>+</a:t>
            </a:r>
          </a:p>
          <a:p>
            <a:pPr algn="ctr"/>
            <a:r>
              <a:rPr lang="en-US" sz="1100" dirty="0"/>
              <a:t>DSTC from           </a:t>
            </a:r>
          </a:p>
        </p:txBody>
      </p:sp>
      <p:pic>
        <p:nvPicPr>
          <p:cNvPr id="67" name="Picture 66" descr="A picture containing icon&#10;&#10;Description automatically generated">
            <a:extLst>
              <a:ext uri="{FF2B5EF4-FFF2-40B4-BE49-F238E27FC236}">
                <a16:creationId xmlns:a16="http://schemas.microsoft.com/office/drawing/2014/main" id="{8E560216-7F84-4B46-AFBC-2939B208D6F6}"/>
              </a:ext>
            </a:extLst>
          </p:cNvPr>
          <p:cNvPicPr>
            <a:picLocks noChangeAspect="1"/>
          </p:cNvPicPr>
          <p:nvPr/>
        </p:nvPicPr>
        <p:blipFill>
          <a:blip r:embed="rId3"/>
          <a:stretch>
            <a:fillRect/>
          </a:stretch>
        </p:blipFill>
        <p:spPr>
          <a:xfrm>
            <a:off x="4741352" y="1825700"/>
            <a:ext cx="443622" cy="319161"/>
          </a:xfrm>
          <a:prstGeom prst="rect">
            <a:avLst/>
          </a:prstGeom>
        </p:spPr>
      </p:pic>
      <p:sp>
        <p:nvSpPr>
          <p:cNvPr id="68" name="TextBox 67">
            <a:extLst>
              <a:ext uri="{FF2B5EF4-FFF2-40B4-BE49-F238E27FC236}">
                <a16:creationId xmlns:a16="http://schemas.microsoft.com/office/drawing/2014/main" id="{4747A470-4D73-1942-90A4-D79C8F5AA0A9}"/>
              </a:ext>
            </a:extLst>
          </p:cNvPr>
          <p:cNvSpPr txBox="1"/>
          <p:nvPr/>
        </p:nvSpPr>
        <p:spPr>
          <a:xfrm>
            <a:off x="3857422" y="2396359"/>
            <a:ext cx="1271503" cy="430887"/>
          </a:xfrm>
          <a:prstGeom prst="rect">
            <a:avLst/>
          </a:prstGeom>
          <a:noFill/>
        </p:spPr>
        <p:txBody>
          <a:bodyPr wrap="none" rtlCol="0">
            <a:spAutoFit/>
          </a:bodyPr>
          <a:lstStyle/>
          <a:p>
            <a:pPr algn="ctr"/>
            <a:r>
              <a:rPr lang="en-US" sz="1100" dirty="0"/>
              <a:t>Work Package lead</a:t>
            </a:r>
          </a:p>
          <a:p>
            <a:pPr algn="ctr"/>
            <a:r>
              <a:rPr lang="en-US" sz="1100" dirty="0"/>
              <a:t>from             </a:t>
            </a:r>
          </a:p>
        </p:txBody>
      </p:sp>
      <p:pic>
        <p:nvPicPr>
          <p:cNvPr id="75" name="Picture 74" descr="A picture containing icon&#10;&#10;Description automatically generated">
            <a:extLst>
              <a:ext uri="{FF2B5EF4-FFF2-40B4-BE49-F238E27FC236}">
                <a16:creationId xmlns:a16="http://schemas.microsoft.com/office/drawing/2014/main" id="{92A13E15-D190-5B4D-94F7-3D94CE60AAAA}"/>
              </a:ext>
            </a:extLst>
          </p:cNvPr>
          <p:cNvPicPr>
            <a:picLocks noChangeAspect="1"/>
          </p:cNvPicPr>
          <p:nvPr/>
        </p:nvPicPr>
        <p:blipFill>
          <a:blip r:embed="rId3"/>
          <a:stretch>
            <a:fillRect/>
          </a:stretch>
        </p:blipFill>
        <p:spPr>
          <a:xfrm>
            <a:off x="4478380" y="2524401"/>
            <a:ext cx="443622" cy="319161"/>
          </a:xfrm>
          <a:prstGeom prst="rect">
            <a:avLst/>
          </a:prstGeom>
        </p:spPr>
      </p:pic>
      <p:sp>
        <p:nvSpPr>
          <p:cNvPr id="76" name="TextBox 75">
            <a:extLst>
              <a:ext uri="{FF2B5EF4-FFF2-40B4-BE49-F238E27FC236}">
                <a16:creationId xmlns:a16="http://schemas.microsoft.com/office/drawing/2014/main" id="{7F792759-6EA5-6A43-9987-4D94BACB3AE7}"/>
              </a:ext>
            </a:extLst>
          </p:cNvPr>
          <p:cNvSpPr txBox="1"/>
          <p:nvPr/>
        </p:nvSpPr>
        <p:spPr>
          <a:xfrm>
            <a:off x="3936248" y="3021725"/>
            <a:ext cx="1271503" cy="430887"/>
          </a:xfrm>
          <a:prstGeom prst="rect">
            <a:avLst/>
          </a:prstGeom>
          <a:noFill/>
        </p:spPr>
        <p:txBody>
          <a:bodyPr wrap="none" rtlCol="0">
            <a:spAutoFit/>
          </a:bodyPr>
          <a:lstStyle/>
          <a:p>
            <a:pPr algn="ctr"/>
            <a:r>
              <a:rPr lang="en-US" sz="1100" dirty="0"/>
              <a:t>Work Package lead</a:t>
            </a:r>
          </a:p>
          <a:p>
            <a:pPr algn="ctr"/>
            <a:r>
              <a:rPr lang="en-US" sz="1100" dirty="0"/>
              <a:t>from             </a:t>
            </a:r>
          </a:p>
        </p:txBody>
      </p:sp>
      <p:pic>
        <p:nvPicPr>
          <p:cNvPr id="78" name="Picture 77" descr="A picture containing icon&#10;&#10;Description automatically generated">
            <a:extLst>
              <a:ext uri="{FF2B5EF4-FFF2-40B4-BE49-F238E27FC236}">
                <a16:creationId xmlns:a16="http://schemas.microsoft.com/office/drawing/2014/main" id="{74F55101-1903-714D-AE8C-E881AEF32DEE}"/>
              </a:ext>
            </a:extLst>
          </p:cNvPr>
          <p:cNvPicPr>
            <a:picLocks noChangeAspect="1"/>
          </p:cNvPicPr>
          <p:nvPr/>
        </p:nvPicPr>
        <p:blipFill>
          <a:blip r:embed="rId3"/>
          <a:stretch>
            <a:fillRect/>
          </a:stretch>
        </p:blipFill>
        <p:spPr>
          <a:xfrm>
            <a:off x="4546932" y="3139493"/>
            <a:ext cx="443622" cy="319161"/>
          </a:xfrm>
          <a:prstGeom prst="rect">
            <a:avLst/>
          </a:prstGeom>
        </p:spPr>
      </p:pic>
      <p:sp>
        <p:nvSpPr>
          <p:cNvPr id="80" name="TextBox 79">
            <a:extLst>
              <a:ext uri="{FF2B5EF4-FFF2-40B4-BE49-F238E27FC236}">
                <a16:creationId xmlns:a16="http://schemas.microsoft.com/office/drawing/2014/main" id="{9E0876E3-B462-2A43-81FA-0B5769956FBC}"/>
              </a:ext>
            </a:extLst>
          </p:cNvPr>
          <p:cNvSpPr txBox="1"/>
          <p:nvPr/>
        </p:nvSpPr>
        <p:spPr>
          <a:xfrm>
            <a:off x="3936248" y="3552498"/>
            <a:ext cx="1271503" cy="430887"/>
          </a:xfrm>
          <a:prstGeom prst="rect">
            <a:avLst/>
          </a:prstGeom>
          <a:noFill/>
        </p:spPr>
        <p:txBody>
          <a:bodyPr wrap="none" rtlCol="0">
            <a:spAutoFit/>
          </a:bodyPr>
          <a:lstStyle/>
          <a:p>
            <a:pPr algn="ctr"/>
            <a:r>
              <a:rPr lang="en-US" sz="1100" dirty="0"/>
              <a:t>Work Package lead</a:t>
            </a:r>
          </a:p>
          <a:p>
            <a:pPr algn="ctr"/>
            <a:r>
              <a:rPr lang="en-US" sz="1100" dirty="0"/>
              <a:t>from             </a:t>
            </a:r>
          </a:p>
        </p:txBody>
      </p:sp>
      <p:pic>
        <p:nvPicPr>
          <p:cNvPr id="81" name="Picture 80" descr="A picture containing icon&#10;&#10;Description automatically generated">
            <a:extLst>
              <a:ext uri="{FF2B5EF4-FFF2-40B4-BE49-F238E27FC236}">
                <a16:creationId xmlns:a16="http://schemas.microsoft.com/office/drawing/2014/main" id="{1CEA7066-DDC9-E741-AB1E-FDBB548DDA59}"/>
              </a:ext>
            </a:extLst>
          </p:cNvPr>
          <p:cNvPicPr>
            <a:picLocks noChangeAspect="1"/>
          </p:cNvPicPr>
          <p:nvPr/>
        </p:nvPicPr>
        <p:blipFill>
          <a:blip r:embed="rId3"/>
          <a:stretch>
            <a:fillRect/>
          </a:stretch>
        </p:blipFill>
        <p:spPr>
          <a:xfrm>
            <a:off x="4562934" y="3667875"/>
            <a:ext cx="443622" cy="319161"/>
          </a:xfrm>
          <a:prstGeom prst="rect">
            <a:avLst/>
          </a:prstGeom>
        </p:spPr>
      </p:pic>
    </p:spTree>
    <p:extLst>
      <p:ext uri="{BB962C8B-B14F-4D97-AF65-F5344CB8AC3E}">
        <p14:creationId xmlns:p14="http://schemas.microsoft.com/office/powerpoint/2010/main" val="189444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4F5C-5933-7443-992E-B8651F290285}"/>
              </a:ext>
            </a:extLst>
          </p:cNvPr>
          <p:cNvSpPr>
            <a:spLocks noGrp="1"/>
          </p:cNvSpPr>
          <p:nvPr>
            <p:ph type="title"/>
          </p:nvPr>
        </p:nvSpPr>
        <p:spPr>
          <a:xfrm>
            <a:off x="0" y="0"/>
            <a:ext cx="9144000" cy="651353"/>
          </a:xfrm>
        </p:spPr>
        <p:txBody>
          <a:bodyPr>
            <a:normAutofit fontScale="90000"/>
          </a:bodyPr>
          <a:lstStyle/>
          <a:p>
            <a:r>
              <a:rPr lang="en-US" dirty="0"/>
              <a:t>What we are doing this Summer </a:t>
            </a:r>
          </a:p>
        </p:txBody>
      </p:sp>
      <p:sp>
        <p:nvSpPr>
          <p:cNvPr id="3" name="Slide Number Placeholder 2">
            <a:extLst>
              <a:ext uri="{FF2B5EF4-FFF2-40B4-BE49-F238E27FC236}">
                <a16:creationId xmlns:a16="http://schemas.microsoft.com/office/drawing/2014/main" id="{4D5B0B6E-4A45-154C-BD0E-B3385F6B2F23}"/>
              </a:ext>
            </a:extLst>
          </p:cNvPr>
          <p:cNvSpPr>
            <a:spLocks noGrp="1"/>
          </p:cNvSpPr>
          <p:nvPr>
            <p:ph type="sldNum" sz="quarter" idx="12"/>
          </p:nvPr>
        </p:nvSpPr>
        <p:spPr/>
        <p:txBody>
          <a:bodyPr/>
          <a:lstStyle/>
          <a:p>
            <a:fld id="{893C5830-40F3-F04E-B2E3-10E6672BA8FF}" type="slidenum">
              <a:rPr lang="en-US" smtClean="0"/>
              <a:t>2</a:t>
            </a:fld>
            <a:endParaRPr lang="en-US" dirty="0"/>
          </a:p>
        </p:txBody>
      </p:sp>
      <p:sp>
        <p:nvSpPr>
          <p:cNvPr id="4" name="TextBox 3">
            <a:extLst>
              <a:ext uri="{FF2B5EF4-FFF2-40B4-BE49-F238E27FC236}">
                <a16:creationId xmlns:a16="http://schemas.microsoft.com/office/drawing/2014/main" id="{0BF02E4E-726B-5B46-ABCE-23B747318D5A}"/>
              </a:ext>
            </a:extLst>
          </p:cNvPr>
          <p:cNvSpPr txBox="1"/>
          <p:nvPr/>
        </p:nvSpPr>
        <p:spPr>
          <a:xfrm>
            <a:off x="0" y="523282"/>
            <a:ext cx="9037526" cy="6262612"/>
          </a:xfrm>
          <a:prstGeom prst="rect">
            <a:avLst/>
          </a:prstGeom>
          <a:noFill/>
        </p:spPr>
        <p:txBody>
          <a:bodyPr wrap="square" rtlCol="0">
            <a:spAutoFit/>
          </a:bodyPr>
          <a:lstStyle/>
          <a:p>
            <a:pPr algn="ctr">
              <a:buClr>
                <a:srgbClr val="0000FF"/>
              </a:buClr>
            </a:pPr>
            <a:r>
              <a:rPr lang="en-US" sz="2800" dirty="0">
                <a:solidFill>
                  <a:srgbClr val="0000FF"/>
                </a:solidFill>
              </a:rPr>
              <a:t>REVIEWS REVIEWS REVIEWS REVIEWS</a:t>
            </a:r>
          </a:p>
          <a:p>
            <a:pPr marL="285750" indent="-285750">
              <a:buClr>
                <a:srgbClr val="0000FF"/>
              </a:buClr>
              <a:buFont typeface="Wingdings" pitchFamily="2" charset="2"/>
              <a:buChar char="§"/>
            </a:pPr>
            <a:r>
              <a:rPr lang="en-US" dirty="0"/>
              <a:t>EIC Project </a:t>
            </a:r>
            <a:r>
              <a:rPr lang="en-US" dirty="0" err="1"/>
              <a:t>ePIC</a:t>
            </a:r>
            <a:r>
              <a:rPr lang="en-US" dirty="0"/>
              <a:t> Engineering Workshop May 10-12, 2023, at BNL/Zoom</a:t>
            </a:r>
          </a:p>
          <a:p>
            <a:pPr marL="285750" indent="-285750">
              <a:buClr>
                <a:srgbClr val="0000FF"/>
              </a:buClr>
              <a:buFont typeface="Wingdings" pitchFamily="2" charset="2"/>
              <a:buChar char="§"/>
            </a:pPr>
            <a:r>
              <a:rPr lang="en-US" dirty="0"/>
              <a:t>EIC Cost Review-June 26-29, 2023</a:t>
            </a:r>
          </a:p>
          <a:p>
            <a:pPr marL="285750" indent="-285750">
              <a:buClr>
                <a:srgbClr val="0000FF"/>
              </a:buClr>
              <a:buFont typeface="Wingdings" pitchFamily="2" charset="2"/>
              <a:buChar char="§"/>
            </a:pPr>
            <a:r>
              <a:rPr lang="en-US" dirty="0"/>
              <a:t>EIC AB Meeting- June 29, 2023, virtual</a:t>
            </a:r>
          </a:p>
          <a:p>
            <a:pPr marL="285750" indent="-285750">
              <a:buClr>
                <a:srgbClr val="0000FF"/>
              </a:buClr>
              <a:buFont typeface="Wingdings" pitchFamily="2" charset="2"/>
              <a:buChar char="§"/>
            </a:pPr>
            <a:r>
              <a:rPr lang="en-US" dirty="0">
                <a:solidFill>
                  <a:srgbClr val="0000FF"/>
                </a:solidFill>
              </a:rPr>
              <a:t>Preliminary Design Status Review </a:t>
            </a:r>
            <a:r>
              <a:rPr lang="en-US" dirty="0" err="1">
                <a:solidFill>
                  <a:srgbClr val="0000FF"/>
                </a:solidFill>
              </a:rPr>
              <a:t>ePIC</a:t>
            </a:r>
            <a:r>
              <a:rPr lang="en-US" dirty="0">
                <a:solidFill>
                  <a:srgbClr val="0000FF"/>
                </a:solidFill>
              </a:rPr>
              <a:t> PID detectors 5&amp;6 </a:t>
            </a:r>
            <a:r>
              <a:rPr lang="en-US" dirty="0">
                <a:solidFill>
                  <a:srgbClr val="0000FF"/>
                </a:solidFill>
                <a:sym typeface="Wingdings" panose="05000000000000000000" pitchFamily="2" charset="2"/>
              </a:rPr>
              <a:t> see next slide</a:t>
            </a:r>
            <a:endParaRPr lang="en-US" dirty="0">
              <a:solidFill>
                <a:srgbClr val="0000FF"/>
              </a:solidFill>
            </a:endParaRPr>
          </a:p>
          <a:p>
            <a:pPr marL="285750" indent="-285750">
              <a:buClr>
                <a:srgbClr val="0000FF"/>
              </a:buClr>
              <a:buFont typeface="Wingdings" pitchFamily="2" charset="2"/>
              <a:buChar char="§"/>
            </a:pPr>
            <a:r>
              <a:rPr lang="en-US" dirty="0"/>
              <a:t>PAC Meeting- TBD- Summer 2023 </a:t>
            </a:r>
          </a:p>
          <a:p>
            <a:pPr marL="285750" indent="-285750">
              <a:buClr>
                <a:srgbClr val="0000FF"/>
              </a:buClr>
              <a:buFont typeface="Wingdings" pitchFamily="2" charset="2"/>
              <a:buChar char="§"/>
            </a:pPr>
            <a:r>
              <a:rPr lang="en-US" dirty="0"/>
              <a:t>MAC Meeting- TBD Summer/Fall 2023</a:t>
            </a:r>
          </a:p>
          <a:p>
            <a:pPr marL="285750" indent="-285750">
              <a:buClr>
                <a:srgbClr val="0000FF"/>
              </a:buClr>
              <a:buFont typeface="Wingdings" pitchFamily="2" charset="2"/>
              <a:buChar char="§"/>
            </a:pPr>
            <a:r>
              <a:rPr lang="en-US" dirty="0">
                <a:solidFill>
                  <a:srgbClr val="0000FF"/>
                </a:solidFill>
                <a:sym typeface="Wingdings" pitchFamily="2" charset="2"/>
              </a:rPr>
              <a:t>Final Design Reviews for LLPs of Detector             Summer</a:t>
            </a:r>
            <a:endParaRPr lang="en-US" dirty="0"/>
          </a:p>
          <a:p>
            <a:pPr marL="285750" indent="-285750">
              <a:buClr>
                <a:srgbClr val="0000FF"/>
              </a:buClr>
              <a:buFont typeface="Wingdings" pitchFamily="2" charset="2"/>
              <a:buChar char="§"/>
            </a:pPr>
            <a:r>
              <a:rPr lang="en-US" dirty="0">
                <a:solidFill>
                  <a:srgbClr val="0000FF"/>
                </a:solidFill>
              </a:rPr>
              <a:t>DAC Meeting(s)-TBD Late Summer/Fall 2023 </a:t>
            </a:r>
            <a:r>
              <a:rPr lang="en-US" dirty="0">
                <a:solidFill>
                  <a:srgbClr val="0000FF"/>
                </a:solidFill>
                <a:sym typeface="Wingdings" pitchFamily="2" charset="2"/>
              </a:rPr>
              <a:t> detector R&amp;D (2 days) and technical design review of entire </a:t>
            </a:r>
            <a:r>
              <a:rPr lang="en-US" dirty="0" err="1">
                <a:solidFill>
                  <a:srgbClr val="0000FF"/>
                </a:solidFill>
                <a:sym typeface="Wingdings" pitchFamily="2" charset="2"/>
              </a:rPr>
              <a:t>ePIC</a:t>
            </a:r>
            <a:r>
              <a:rPr lang="en-US" dirty="0">
                <a:solidFill>
                  <a:srgbClr val="0000FF"/>
                </a:solidFill>
                <a:sym typeface="Wingdings" pitchFamily="2" charset="2"/>
              </a:rPr>
              <a:t> detector (2 days)</a:t>
            </a:r>
          </a:p>
          <a:p>
            <a:pPr marL="285750" indent="-285750">
              <a:buClr>
                <a:srgbClr val="0000FF"/>
              </a:buClr>
              <a:buFont typeface="Wingdings" pitchFamily="2" charset="2"/>
              <a:buChar char="§"/>
            </a:pPr>
            <a:r>
              <a:rPr lang="en-US" dirty="0">
                <a:solidFill>
                  <a:srgbClr val="0000FF"/>
                </a:solidFill>
              </a:rPr>
              <a:t>90% Design Review Solenoid October 5&amp;6</a:t>
            </a:r>
          </a:p>
          <a:p>
            <a:pPr marL="285750" indent="-285750">
              <a:buClr>
                <a:srgbClr val="0000FF"/>
              </a:buClr>
              <a:buFont typeface="Wingdings" pitchFamily="2" charset="2"/>
              <a:buChar char="§"/>
            </a:pPr>
            <a:r>
              <a:rPr lang="en-US" dirty="0"/>
              <a:t>EIC CD-3A Director’s Review- October 10-12, 2023, at BNL</a:t>
            </a:r>
          </a:p>
          <a:p>
            <a:pPr marL="285750" indent="-285750">
              <a:buClr>
                <a:srgbClr val="0000FF"/>
              </a:buClr>
              <a:buFont typeface="Wingdings" pitchFamily="2" charset="2"/>
              <a:buChar char="§"/>
            </a:pPr>
            <a:r>
              <a:rPr lang="en-US" dirty="0"/>
              <a:t>Independent Cost Review (ICR)</a:t>
            </a:r>
          </a:p>
          <a:p>
            <a:pPr marL="285750" indent="-285750">
              <a:buClr>
                <a:srgbClr val="0000FF"/>
              </a:buClr>
              <a:buFont typeface="Wingdings" pitchFamily="2" charset="2"/>
              <a:buChar char="§"/>
            </a:pPr>
            <a:r>
              <a:rPr lang="en-US" dirty="0">
                <a:solidFill>
                  <a:srgbClr val="FF40FF"/>
                </a:solidFill>
              </a:rPr>
              <a:t>EIC CD-3A OPA Review- November 14-16, 2023, at BNL</a:t>
            </a:r>
          </a:p>
          <a:p>
            <a:pPr marL="285750" indent="-285750">
              <a:buClr>
                <a:srgbClr val="0000FF"/>
              </a:buClr>
              <a:buFont typeface="Wingdings" pitchFamily="2" charset="2"/>
              <a:buChar char="§"/>
            </a:pPr>
            <a:r>
              <a:rPr lang="en-US" dirty="0"/>
              <a:t>RRB Meetings</a:t>
            </a:r>
          </a:p>
          <a:p>
            <a:pPr>
              <a:buClr>
                <a:srgbClr val="0000FF"/>
              </a:buClr>
            </a:pPr>
            <a:r>
              <a:rPr lang="en-US" dirty="0"/>
              <a:t>         December 7-8, 2023, at SURA </a:t>
            </a:r>
          </a:p>
          <a:p>
            <a:pPr>
              <a:buClr>
                <a:srgbClr val="0000FF"/>
              </a:buClr>
            </a:pPr>
            <a:r>
              <a:rPr lang="en-US" dirty="0"/>
              <a:t>         April 2024 tentative for Europe/Italy </a:t>
            </a:r>
          </a:p>
          <a:p>
            <a:pPr marL="285750" indent="-285750">
              <a:lnSpc>
                <a:spcPct val="120000"/>
              </a:lnSpc>
              <a:buClr>
                <a:srgbClr val="0000FF"/>
              </a:buClr>
              <a:buFont typeface="Wingdings" pitchFamily="2" charset="2"/>
              <a:buChar char="§"/>
              <a:tabLst>
                <a:tab pos="7996238" algn="r"/>
              </a:tabLst>
            </a:pPr>
            <a:r>
              <a:rPr lang="en-US" b="1" dirty="0">
                <a:solidFill>
                  <a:srgbClr val="0000FF"/>
                </a:solidFill>
                <a:sym typeface="Wingdings" panose="05000000000000000000" pitchFamily="2" charset="2"/>
              </a:rPr>
              <a:t>Final Design Reviews for all </a:t>
            </a:r>
            <a:r>
              <a:rPr lang="en-US" b="1" dirty="0" err="1">
                <a:solidFill>
                  <a:srgbClr val="0000FF"/>
                </a:solidFill>
                <a:sym typeface="Wingdings" panose="05000000000000000000" pitchFamily="2" charset="2"/>
              </a:rPr>
              <a:t>ePIC</a:t>
            </a:r>
            <a:r>
              <a:rPr lang="en-US" b="1" dirty="0">
                <a:solidFill>
                  <a:srgbClr val="0000FF"/>
                </a:solidFill>
                <a:sym typeface="Wingdings" panose="05000000000000000000" pitchFamily="2" charset="2"/>
              </a:rPr>
              <a:t> subsystems       April – October 2024</a:t>
            </a:r>
          </a:p>
          <a:p>
            <a:pPr marL="285750" indent="-285750">
              <a:lnSpc>
                <a:spcPct val="120000"/>
              </a:lnSpc>
              <a:buClr>
                <a:srgbClr val="0000FF"/>
              </a:buClr>
              <a:buFont typeface="Wingdings" pitchFamily="2" charset="2"/>
              <a:buChar char="§"/>
              <a:tabLst>
                <a:tab pos="7996238" algn="r"/>
              </a:tabLst>
            </a:pPr>
            <a:r>
              <a:rPr lang="en-US" dirty="0">
                <a:sym typeface="Wingdings" panose="05000000000000000000" pitchFamily="2" charset="2"/>
              </a:rPr>
              <a:t>DOE CD 2/3 OPA Review and ICR    January 2025 (TBC)</a:t>
            </a:r>
          </a:p>
          <a:p>
            <a:pPr marL="285750" indent="-285750">
              <a:lnSpc>
                <a:spcPct val="120000"/>
              </a:lnSpc>
              <a:buClr>
                <a:srgbClr val="0000FF"/>
              </a:buClr>
              <a:buFont typeface="Wingdings" pitchFamily="2" charset="2"/>
              <a:buChar char="§"/>
              <a:tabLst>
                <a:tab pos="7996238" algn="r"/>
              </a:tabLst>
            </a:pPr>
            <a:r>
              <a:rPr lang="en-US" dirty="0">
                <a:sym typeface="Wingdings" panose="05000000000000000000" pitchFamily="2" charset="2"/>
              </a:rPr>
              <a:t>DOE CD 2/3 ESAAB Approval   April 2025</a:t>
            </a:r>
          </a:p>
          <a:p>
            <a:pPr marL="285750" indent="-285750">
              <a:lnSpc>
                <a:spcPct val="120000"/>
              </a:lnSpc>
              <a:buClr>
                <a:srgbClr val="0000FF"/>
              </a:buClr>
              <a:buFont typeface="Wingdings" pitchFamily="2" charset="2"/>
              <a:buChar char="§"/>
              <a:tabLst>
                <a:tab pos="7996238" algn="r"/>
              </a:tabLst>
            </a:pPr>
            <a:r>
              <a:rPr lang="en-US" dirty="0">
                <a:sym typeface="Wingdings" panose="05000000000000000000" pitchFamily="2" charset="2"/>
              </a:rPr>
              <a:t>RHIC Operations Concludes    June 2025</a:t>
            </a:r>
            <a:endParaRPr lang="en-US" dirty="0"/>
          </a:p>
        </p:txBody>
      </p:sp>
    </p:spTree>
    <p:extLst>
      <p:ext uri="{BB962C8B-B14F-4D97-AF65-F5344CB8AC3E}">
        <p14:creationId xmlns:p14="http://schemas.microsoft.com/office/powerpoint/2010/main" val="2739344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F4D4-E74E-4F11-9559-4C3810F48B02}"/>
              </a:ext>
            </a:extLst>
          </p:cNvPr>
          <p:cNvSpPr>
            <a:spLocks noGrp="1"/>
          </p:cNvSpPr>
          <p:nvPr>
            <p:ph type="title"/>
          </p:nvPr>
        </p:nvSpPr>
        <p:spPr>
          <a:xfrm>
            <a:off x="85725" y="44968"/>
            <a:ext cx="8972550" cy="1325563"/>
          </a:xfrm>
        </p:spPr>
        <p:txBody>
          <a:bodyPr>
            <a:normAutofit/>
          </a:bodyPr>
          <a:lstStyle/>
          <a:p>
            <a:r>
              <a:rPr lang="en-US" dirty="0"/>
              <a:t>Preliminary Timeline-Preparation for Director/OPA Reviews</a:t>
            </a:r>
          </a:p>
        </p:txBody>
      </p:sp>
      <p:sp>
        <p:nvSpPr>
          <p:cNvPr id="5" name="Rectangle 1">
            <a:extLst>
              <a:ext uri="{FF2B5EF4-FFF2-40B4-BE49-F238E27FC236}">
                <a16:creationId xmlns:a16="http://schemas.microsoft.com/office/drawing/2014/main" id="{3DEC243A-1EC7-453E-A8AB-B9FB5489C473}"/>
              </a:ext>
            </a:extLst>
          </p:cNvPr>
          <p:cNvSpPr>
            <a:spLocks noChangeArrowheads="1"/>
          </p:cNvSpPr>
          <p:nvPr/>
        </p:nvSpPr>
        <p:spPr bwMode="auto">
          <a:xfrm>
            <a:off x="1582738" y="2603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Content Placeholder 5">
            <a:extLst>
              <a:ext uri="{FF2B5EF4-FFF2-40B4-BE49-F238E27FC236}">
                <a16:creationId xmlns:a16="http://schemas.microsoft.com/office/drawing/2014/main" id="{F513DC78-7E6B-43A9-9D2E-F8AD82525A5B}"/>
              </a:ext>
            </a:extLst>
          </p:cNvPr>
          <p:cNvSpPr>
            <a:spLocks noGrp="1"/>
          </p:cNvSpPr>
          <p:nvPr>
            <p:ph idx="1"/>
          </p:nvPr>
        </p:nvSpPr>
        <p:spPr>
          <a:xfrm>
            <a:off x="-268358" y="1463125"/>
            <a:ext cx="9289809" cy="4754079"/>
          </a:xfrm>
        </p:spPr>
        <p:txBody>
          <a:bodyPr>
            <a:normAutofit fontScale="70000" lnSpcReduction="20000"/>
          </a:bodyPr>
          <a:lstStyle/>
          <a:p>
            <a:pPr lvl="1"/>
            <a:r>
              <a:rPr lang="en-US" dirty="0"/>
              <a:t>Schedule Updates/Installation Workshop complete		May 31</a:t>
            </a:r>
          </a:p>
          <a:p>
            <a:pPr lvl="1"/>
            <a:r>
              <a:rPr lang="en-US" dirty="0"/>
              <a:t>Cost Estimate Updates/Justification Form for LLP items complete 	June 16</a:t>
            </a:r>
          </a:p>
          <a:p>
            <a:pPr lvl="1"/>
            <a:r>
              <a:rPr lang="en-US" dirty="0"/>
              <a:t>LLP Cost Review by				            		June 26-29</a:t>
            </a:r>
          </a:p>
          <a:p>
            <a:pPr lvl="1"/>
            <a:r>
              <a:rPr lang="en-US" dirty="0"/>
              <a:t>Start practicing EVMS and Formal Change Control		July 1</a:t>
            </a:r>
          </a:p>
          <a:p>
            <a:pPr marL="457200" lvl="1" indent="0">
              <a:buNone/>
            </a:pPr>
            <a:r>
              <a:rPr lang="en-US" dirty="0"/>
              <a:t>    to include all Design, R&amp;D and LLP activities</a:t>
            </a:r>
          </a:p>
          <a:p>
            <a:pPr lvl="1"/>
            <a:r>
              <a:rPr lang="en-US" dirty="0"/>
              <a:t>Cost/Schedule Revisions incorporated by 			July 14</a:t>
            </a:r>
          </a:p>
          <a:p>
            <a:pPr lvl="1"/>
            <a:r>
              <a:rPr lang="en-US" dirty="0"/>
              <a:t>Management Review by 					August 4</a:t>
            </a:r>
          </a:p>
          <a:p>
            <a:pPr lvl="1"/>
            <a:r>
              <a:rPr lang="en-US" b="1" dirty="0"/>
              <a:t>Incorporate final changes and freeze data			August 25</a:t>
            </a:r>
          </a:p>
          <a:p>
            <a:pPr lvl="1"/>
            <a:r>
              <a:rPr lang="en-US" dirty="0"/>
              <a:t>Prepare PM documentation for</a:t>
            </a:r>
            <a:r>
              <a:rPr lang="en-US" sz="2000" dirty="0"/>
              <a:t> </a:t>
            </a:r>
            <a:r>
              <a:rPr lang="en-US" dirty="0"/>
              <a:t>Management Review 		August 30</a:t>
            </a:r>
            <a:endParaRPr lang="en-US" sz="2000" dirty="0"/>
          </a:p>
          <a:p>
            <a:pPr lvl="1"/>
            <a:r>
              <a:rPr lang="en-US" dirty="0"/>
              <a:t>Revisions to BOE backup documentation finalized by 		Sept. 6</a:t>
            </a:r>
          </a:p>
          <a:p>
            <a:pPr lvl="1"/>
            <a:r>
              <a:rPr lang="en-US" dirty="0"/>
              <a:t>Page Turn week of  (CAMs have numbers)     			Sept 11</a:t>
            </a:r>
          </a:p>
          <a:p>
            <a:pPr lvl="1"/>
            <a:r>
              <a:rPr lang="en-US" dirty="0"/>
              <a:t>Run reports for posting by 					Sept 11</a:t>
            </a:r>
          </a:p>
          <a:p>
            <a:pPr lvl="1"/>
            <a:r>
              <a:rPr lang="en-US" dirty="0"/>
              <a:t>Dry Run week of 						Sept 18</a:t>
            </a:r>
          </a:p>
          <a:p>
            <a:pPr lvl="1"/>
            <a:r>
              <a:rPr lang="en-US" dirty="0"/>
              <a:t>Post documentation including backup by 			Sept 26</a:t>
            </a:r>
          </a:p>
          <a:p>
            <a:pPr lvl="1"/>
            <a:r>
              <a:rPr lang="en-US" dirty="0"/>
              <a:t>Post Presentations by 					October 3</a:t>
            </a:r>
          </a:p>
          <a:p>
            <a:pPr lvl="1"/>
            <a:r>
              <a:rPr lang="en-US" dirty="0"/>
              <a:t>Director’s Review starts 					October 10</a:t>
            </a:r>
          </a:p>
          <a:p>
            <a:pPr lvl="1"/>
            <a:r>
              <a:rPr lang="en-US" dirty="0"/>
              <a:t>Posting for OPA Review 					October 31</a:t>
            </a:r>
          </a:p>
          <a:p>
            <a:pPr lvl="1"/>
            <a:r>
              <a:rPr lang="en-US" dirty="0"/>
              <a:t>Independent Cost Review (ICR)				TBD</a:t>
            </a:r>
          </a:p>
          <a:p>
            <a:pPr lvl="1"/>
            <a:r>
              <a:rPr lang="en-US" dirty="0"/>
              <a:t>CD-3A OPA Review starts					November 14</a:t>
            </a:r>
          </a:p>
          <a:p>
            <a:pPr lvl="1"/>
            <a:endParaRPr lang="en-US" dirty="0"/>
          </a:p>
          <a:p>
            <a:pPr marL="457200" lvl="1" indent="0">
              <a:buNone/>
            </a:pPr>
            <a:endParaRPr lang="en-US" sz="2000" dirty="0"/>
          </a:p>
          <a:p>
            <a:endParaRPr lang="en-US" dirty="0"/>
          </a:p>
        </p:txBody>
      </p:sp>
      <p:sp>
        <p:nvSpPr>
          <p:cNvPr id="7" name="TextBox 6">
            <a:extLst>
              <a:ext uri="{FF2B5EF4-FFF2-40B4-BE49-F238E27FC236}">
                <a16:creationId xmlns:a16="http://schemas.microsoft.com/office/drawing/2014/main" id="{A9204E28-9D6A-3943-9BD2-1BAB7C1A587F}"/>
              </a:ext>
            </a:extLst>
          </p:cNvPr>
          <p:cNvSpPr txBox="1"/>
          <p:nvPr/>
        </p:nvSpPr>
        <p:spPr>
          <a:xfrm>
            <a:off x="770562" y="6170915"/>
            <a:ext cx="7530958" cy="461665"/>
          </a:xfrm>
          <a:prstGeom prst="rect">
            <a:avLst/>
          </a:prstGeom>
          <a:solidFill>
            <a:schemeClr val="bg1">
              <a:lumMod val="75000"/>
            </a:schemeClr>
          </a:solidFill>
        </p:spPr>
        <p:txBody>
          <a:bodyPr wrap="square" rtlCol="0">
            <a:spAutoFit/>
          </a:bodyPr>
          <a:lstStyle/>
          <a:p>
            <a:r>
              <a:rPr lang="en-US" sz="2400" dirty="0">
                <a:solidFill>
                  <a:srgbClr val="0000FF"/>
                </a:solidFill>
              </a:rPr>
              <a:t>To succeed in all of this we need some support from </a:t>
            </a:r>
            <a:r>
              <a:rPr lang="en-US" sz="2400" dirty="0" err="1">
                <a:solidFill>
                  <a:srgbClr val="0000FF"/>
                </a:solidFill>
              </a:rPr>
              <a:t>ePIC</a:t>
            </a:r>
            <a:endParaRPr lang="en-US" sz="2400" dirty="0">
              <a:solidFill>
                <a:srgbClr val="0000FF"/>
              </a:solidFill>
            </a:endParaRPr>
          </a:p>
        </p:txBody>
      </p:sp>
    </p:spTree>
    <p:extLst>
      <p:ext uri="{BB962C8B-B14F-4D97-AF65-F5344CB8AC3E}">
        <p14:creationId xmlns:p14="http://schemas.microsoft.com/office/powerpoint/2010/main" val="382409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1E3A-FA02-124D-92DE-68E4ADE07709}"/>
              </a:ext>
            </a:extLst>
          </p:cNvPr>
          <p:cNvSpPr>
            <a:spLocks noGrp="1"/>
          </p:cNvSpPr>
          <p:nvPr>
            <p:ph type="title"/>
          </p:nvPr>
        </p:nvSpPr>
        <p:spPr>
          <a:xfrm>
            <a:off x="0" y="1"/>
            <a:ext cx="7886700" cy="770562"/>
          </a:xfrm>
        </p:spPr>
        <p:txBody>
          <a:bodyPr/>
          <a:lstStyle/>
          <a:p>
            <a:r>
              <a:rPr lang="en-US" dirty="0"/>
              <a:t>PID Review</a:t>
            </a:r>
          </a:p>
        </p:txBody>
      </p:sp>
      <p:sp>
        <p:nvSpPr>
          <p:cNvPr id="3" name="Slide Number Placeholder 2">
            <a:extLst>
              <a:ext uri="{FF2B5EF4-FFF2-40B4-BE49-F238E27FC236}">
                <a16:creationId xmlns:a16="http://schemas.microsoft.com/office/drawing/2014/main" id="{82CBD31C-38AF-814C-9FE1-BB76879D44A5}"/>
              </a:ext>
            </a:extLst>
          </p:cNvPr>
          <p:cNvSpPr>
            <a:spLocks noGrp="1"/>
          </p:cNvSpPr>
          <p:nvPr>
            <p:ph type="sldNum" sz="quarter" idx="12"/>
          </p:nvPr>
        </p:nvSpPr>
        <p:spPr/>
        <p:txBody>
          <a:bodyPr/>
          <a:lstStyle/>
          <a:p>
            <a:fld id="{893C5830-40F3-F04E-B2E3-10E6672BA8FF}" type="slidenum">
              <a:rPr lang="en-US" smtClean="0"/>
              <a:t>4</a:t>
            </a:fld>
            <a:endParaRPr lang="en-US" dirty="0"/>
          </a:p>
        </p:txBody>
      </p:sp>
      <p:sp>
        <p:nvSpPr>
          <p:cNvPr id="4" name="TextBox 3">
            <a:extLst>
              <a:ext uri="{FF2B5EF4-FFF2-40B4-BE49-F238E27FC236}">
                <a16:creationId xmlns:a16="http://schemas.microsoft.com/office/drawing/2014/main" id="{C62BEFBA-5B7D-6F48-943A-D1B389C97E69}"/>
              </a:ext>
            </a:extLst>
          </p:cNvPr>
          <p:cNvSpPr txBox="1"/>
          <p:nvPr/>
        </p:nvSpPr>
        <p:spPr>
          <a:xfrm>
            <a:off x="0" y="626724"/>
            <a:ext cx="9144000" cy="1477328"/>
          </a:xfrm>
          <a:prstGeom prst="rect">
            <a:avLst/>
          </a:prstGeom>
          <a:noFill/>
        </p:spPr>
        <p:txBody>
          <a:bodyPr wrap="square" rtlCol="0">
            <a:spAutoFit/>
          </a:bodyPr>
          <a:lstStyle/>
          <a:p>
            <a:r>
              <a:rPr lang="en-US" dirty="0">
                <a:solidFill>
                  <a:srgbClr val="0000FF"/>
                </a:solidFill>
              </a:rPr>
              <a:t>Date:</a:t>
            </a:r>
            <a:r>
              <a:rPr lang="en-US" dirty="0"/>
              <a:t> 5&amp;6th of July 8:00 am to 2:00 </a:t>
            </a:r>
            <a:r>
              <a:rPr lang="en-US"/>
              <a:t>pm EDT both </a:t>
            </a:r>
            <a:r>
              <a:rPr lang="en-US" dirty="0"/>
              <a:t>days</a:t>
            </a:r>
          </a:p>
          <a:p>
            <a:r>
              <a:rPr lang="en-US" dirty="0">
                <a:solidFill>
                  <a:srgbClr val="0000FF"/>
                </a:solidFill>
              </a:rPr>
              <a:t>Reviewers: </a:t>
            </a:r>
          </a:p>
          <a:p>
            <a:r>
              <a:rPr lang="en-US" dirty="0"/>
              <a:t>Peter </a:t>
            </a:r>
            <a:r>
              <a:rPr lang="en-US" dirty="0" err="1"/>
              <a:t>Krizan</a:t>
            </a:r>
            <a:r>
              <a:rPr lang="en-US" dirty="0"/>
              <a:t> (U Ljubljana), Chair Floris Keizer (CERN), Ana Amelia Machado (</a:t>
            </a:r>
            <a:r>
              <a:rPr lang="en-US" dirty="0" err="1"/>
              <a:t>UniCamp</a:t>
            </a:r>
            <a:r>
              <a:rPr lang="en-US" dirty="0"/>
              <a:t>)	</a:t>
            </a:r>
          </a:p>
          <a:p>
            <a:r>
              <a:rPr lang="en-US" dirty="0"/>
              <a:t>Koji Nakamura (KEK), Justin Stevens (W&amp;M) </a:t>
            </a:r>
          </a:p>
          <a:p>
            <a:r>
              <a:rPr lang="en-US" dirty="0">
                <a:solidFill>
                  <a:srgbClr val="0000FF"/>
                </a:solidFill>
              </a:rPr>
              <a:t>Draft Charge:</a:t>
            </a:r>
          </a:p>
        </p:txBody>
      </p:sp>
      <p:pic>
        <p:nvPicPr>
          <p:cNvPr id="6" name="Picture 5">
            <a:extLst>
              <a:ext uri="{FF2B5EF4-FFF2-40B4-BE49-F238E27FC236}">
                <a16:creationId xmlns:a16="http://schemas.microsoft.com/office/drawing/2014/main" id="{8F5F50D1-4A11-3840-B519-C5150C85D2A8}"/>
              </a:ext>
            </a:extLst>
          </p:cNvPr>
          <p:cNvPicPr>
            <a:picLocks noChangeAspect="1"/>
          </p:cNvPicPr>
          <p:nvPr/>
        </p:nvPicPr>
        <p:blipFill>
          <a:blip r:embed="rId2"/>
          <a:stretch>
            <a:fillRect/>
          </a:stretch>
        </p:blipFill>
        <p:spPr>
          <a:xfrm>
            <a:off x="0" y="2044557"/>
            <a:ext cx="4337069" cy="4813443"/>
          </a:xfrm>
          <a:prstGeom prst="rect">
            <a:avLst/>
          </a:prstGeom>
        </p:spPr>
      </p:pic>
      <p:sp>
        <p:nvSpPr>
          <p:cNvPr id="7" name="TextBox 6">
            <a:extLst>
              <a:ext uri="{FF2B5EF4-FFF2-40B4-BE49-F238E27FC236}">
                <a16:creationId xmlns:a16="http://schemas.microsoft.com/office/drawing/2014/main" id="{1E3652E7-DB19-1248-9F24-22B63DDDE312}"/>
              </a:ext>
            </a:extLst>
          </p:cNvPr>
          <p:cNvSpPr txBox="1"/>
          <p:nvPr/>
        </p:nvSpPr>
        <p:spPr>
          <a:xfrm>
            <a:off x="4541178" y="3000054"/>
            <a:ext cx="4442948" cy="646331"/>
          </a:xfrm>
          <a:prstGeom prst="rect">
            <a:avLst/>
          </a:prstGeom>
          <a:noFill/>
        </p:spPr>
        <p:txBody>
          <a:bodyPr wrap="none" rtlCol="0">
            <a:spAutoFit/>
          </a:bodyPr>
          <a:lstStyle/>
          <a:p>
            <a:r>
              <a:rPr lang="en-US" dirty="0"/>
              <a:t>Will work on the agenda and ask for name of </a:t>
            </a:r>
          </a:p>
          <a:p>
            <a:r>
              <a:rPr lang="en-US" dirty="0"/>
              <a:t>speakers in the next week</a:t>
            </a:r>
          </a:p>
        </p:txBody>
      </p:sp>
    </p:spTree>
    <p:extLst>
      <p:ext uri="{BB962C8B-B14F-4D97-AF65-F5344CB8AC3E}">
        <p14:creationId xmlns:p14="http://schemas.microsoft.com/office/powerpoint/2010/main" val="1585487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861E-2A3B-E84A-B72F-B94FD67B971E}"/>
              </a:ext>
            </a:extLst>
          </p:cNvPr>
          <p:cNvSpPr>
            <a:spLocks noGrp="1"/>
          </p:cNvSpPr>
          <p:nvPr>
            <p:ph type="title"/>
          </p:nvPr>
        </p:nvSpPr>
        <p:spPr>
          <a:xfrm>
            <a:off x="0" y="1"/>
            <a:ext cx="7886700" cy="760288"/>
          </a:xfrm>
        </p:spPr>
        <p:txBody>
          <a:bodyPr/>
          <a:lstStyle/>
          <a:p>
            <a:r>
              <a:rPr lang="en-US" dirty="0"/>
              <a:t>CERN Visit</a:t>
            </a:r>
          </a:p>
        </p:txBody>
      </p:sp>
      <p:sp>
        <p:nvSpPr>
          <p:cNvPr id="3" name="Slide Number Placeholder 2">
            <a:extLst>
              <a:ext uri="{FF2B5EF4-FFF2-40B4-BE49-F238E27FC236}">
                <a16:creationId xmlns:a16="http://schemas.microsoft.com/office/drawing/2014/main" id="{8C581C3D-C9AC-434C-B7F2-FE28EE9D4827}"/>
              </a:ext>
            </a:extLst>
          </p:cNvPr>
          <p:cNvSpPr>
            <a:spLocks noGrp="1"/>
          </p:cNvSpPr>
          <p:nvPr>
            <p:ph type="sldNum" sz="quarter" idx="12"/>
          </p:nvPr>
        </p:nvSpPr>
        <p:spPr/>
        <p:txBody>
          <a:bodyPr/>
          <a:lstStyle/>
          <a:p>
            <a:fld id="{893C5830-40F3-F04E-B2E3-10E6672BA8FF}" type="slidenum">
              <a:rPr lang="en-US" smtClean="0"/>
              <a:t>5</a:t>
            </a:fld>
            <a:endParaRPr lang="en-US" dirty="0"/>
          </a:p>
        </p:txBody>
      </p:sp>
      <p:sp>
        <p:nvSpPr>
          <p:cNvPr id="4" name="TextBox 3">
            <a:extLst>
              <a:ext uri="{FF2B5EF4-FFF2-40B4-BE49-F238E27FC236}">
                <a16:creationId xmlns:a16="http://schemas.microsoft.com/office/drawing/2014/main" id="{7BE0EAE7-ABEA-914A-AB78-475BEA1A2228}"/>
              </a:ext>
            </a:extLst>
          </p:cNvPr>
          <p:cNvSpPr txBox="1"/>
          <p:nvPr/>
        </p:nvSpPr>
        <p:spPr>
          <a:xfrm>
            <a:off x="0" y="924676"/>
            <a:ext cx="8856324" cy="2200602"/>
          </a:xfrm>
          <a:prstGeom prst="rect">
            <a:avLst/>
          </a:prstGeom>
          <a:noFill/>
        </p:spPr>
        <p:txBody>
          <a:bodyPr wrap="square" rtlCol="0">
            <a:spAutoFit/>
          </a:bodyPr>
          <a:lstStyle/>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CERN visit April 24-25:</a:t>
            </a:r>
          </a:p>
          <a:p>
            <a:pPr marL="742950" lvl="1"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Visit with Joachim </a:t>
            </a:r>
            <a:r>
              <a:rPr lang="en-US" sz="1600" dirty="0" err="1">
                <a:latin typeface="Arial" panose="020B0604020202020204" pitchFamily="34" charset="0"/>
                <a:cs typeface="Arial" panose="020B0604020202020204" pitchFamily="34" charset="0"/>
              </a:rPr>
              <a:t>Mnich</a:t>
            </a:r>
            <a:r>
              <a:rPr lang="en-US" sz="1600" dirty="0">
                <a:latin typeface="Arial" panose="020B0604020202020204" pitchFamily="34" charset="0"/>
                <a:cs typeface="Arial" panose="020B0604020202020204" pitchFamily="34" charset="0"/>
              </a:rPr>
              <a:t> CERN Science Director</a:t>
            </a:r>
          </a:p>
          <a:p>
            <a:pPr marL="1200150" lvl="2"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rPr>
              <a:t> very positive feedback on making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recognized experiment (now in the hands of John and Silvia) and cooperation on EIC overall</a:t>
            </a:r>
          </a:p>
          <a:p>
            <a:pPr marL="742950" lvl="1"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Meeting on photo-sensors and RICH detectors with LHC-b and ALICE</a:t>
            </a:r>
          </a:p>
          <a:p>
            <a:pPr lvl="1">
              <a:spcAft>
                <a:spcPts val="600"/>
              </a:spcAft>
              <a:buClr>
                <a:srgbClr val="0000FF"/>
              </a:buClr>
            </a:pPr>
            <a:r>
              <a:rPr lang="en-US" sz="1600" dirty="0">
                <a:latin typeface="Arial" panose="020B0604020202020204" pitchFamily="34" charset="0"/>
                <a:cs typeface="Arial" panose="020B0604020202020204" pitchFamily="34" charset="0"/>
              </a:rPr>
              <a:t>     https://</a:t>
            </a:r>
            <a:r>
              <a:rPr lang="en-US" sz="1600" dirty="0" err="1">
                <a:latin typeface="Arial" panose="020B0604020202020204" pitchFamily="34" charset="0"/>
                <a:cs typeface="Arial" panose="020B0604020202020204" pitchFamily="34" charset="0"/>
              </a:rPr>
              <a:t>agenda.infn.it</a:t>
            </a:r>
            <a:r>
              <a:rPr lang="en-US" sz="1600" dirty="0">
                <a:latin typeface="Arial" panose="020B0604020202020204" pitchFamily="34" charset="0"/>
                <a:cs typeface="Arial" panose="020B0604020202020204" pitchFamily="34" charset="0"/>
              </a:rPr>
              <a:t>/event/35393/</a:t>
            </a:r>
          </a:p>
          <a:p>
            <a:pPr marL="742950" lvl="1"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Meeting with ALICE ITS-3 team on collaboration with EIC Si Consortium</a:t>
            </a:r>
          </a:p>
        </p:txBody>
      </p:sp>
    </p:spTree>
    <p:extLst>
      <p:ext uri="{BB962C8B-B14F-4D97-AF65-F5344CB8AC3E}">
        <p14:creationId xmlns:p14="http://schemas.microsoft.com/office/powerpoint/2010/main" val="82792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DBD965-557C-0E98-71ED-A0B1499DC5E0}"/>
              </a:ext>
            </a:extLst>
          </p:cNvPr>
          <p:cNvSpPr>
            <a:spLocks noGrp="1"/>
          </p:cNvSpPr>
          <p:nvPr>
            <p:ph type="sldNum" sz="quarter" idx="12"/>
          </p:nvPr>
        </p:nvSpPr>
        <p:spPr/>
        <p:txBody>
          <a:bodyPr/>
          <a:lstStyle/>
          <a:p>
            <a:fld id="{893C5830-40F3-F04E-B2E3-10E6672BA8FF}" type="slidenum">
              <a:rPr lang="en-US" smtClean="0"/>
              <a:pPr/>
              <a:t>6</a:t>
            </a:fld>
            <a:endParaRPr lang="en-US"/>
          </a:p>
        </p:txBody>
      </p:sp>
      <p:sp>
        <p:nvSpPr>
          <p:cNvPr id="3" name="Title 2">
            <a:extLst>
              <a:ext uri="{FF2B5EF4-FFF2-40B4-BE49-F238E27FC236}">
                <a16:creationId xmlns:a16="http://schemas.microsoft.com/office/drawing/2014/main" id="{CAE0B1EB-3B15-BBC6-6553-72C74875468B}"/>
              </a:ext>
            </a:extLst>
          </p:cNvPr>
          <p:cNvSpPr>
            <a:spLocks noGrp="1"/>
          </p:cNvSpPr>
          <p:nvPr>
            <p:ph type="title"/>
          </p:nvPr>
        </p:nvSpPr>
        <p:spPr>
          <a:xfrm>
            <a:off x="-1" y="0"/>
            <a:ext cx="9318662" cy="606175"/>
          </a:xfrm>
        </p:spPr>
        <p:txBody>
          <a:bodyPr>
            <a:normAutofit fontScale="90000"/>
          </a:bodyPr>
          <a:lstStyle/>
          <a:p>
            <a:r>
              <a:rPr lang="en-US" dirty="0"/>
              <a:t>Summary on ITS-3 ALICE –EIC </a:t>
            </a:r>
            <a:r>
              <a:rPr lang="en-US" dirty="0" err="1"/>
              <a:t>SiC</a:t>
            </a:r>
            <a:endParaRPr lang="en-GB" dirty="0"/>
          </a:p>
        </p:txBody>
      </p:sp>
      <p:sp>
        <p:nvSpPr>
          <p:cNvPr id="4" name="TextBox 3">
            <a:extLst>
              <a:ext uri="{FF2B5EF4-FFF2-40B4-BE49-F238E27FC236}">
                <a16:creationId xmlns:a16="http://schemas.microsoft.com/office/drawing/2014/main" id="{4AFC993E-7622-B6A0-3B0C-E76C1952CF06}"/>
              </a:ext>
            </a:extLst>
          </p:cNvPr>
          <p:cNvSpPr txBox="1"/>
          <p:nvPr/>
        </p:nvSpPr>
        <p:spPr>
          <a:xfrm>
            <a:off x="0" y="647067"/>
            <a:ext cx="9144000" cy="5616922"/>
          </a:xfrm>
          <a:prstGeom prst="rect">
            <a:avLst/>
          </a:prstGeom>
          <a:noFill/>
        </p:spPr>
        <p:txBody>
          <a:bodyPr wrap="square" rtlCol="0">
            <a:spAutoFit/>
          </a:bodyPr>
          <a:lstStyle/>
          <a:p>
            <a:pPr algn="l">
              <a:spcAft>
                <a:spcPts val="600"/>
              </a:spcAft>
              <a:buClr>
                <a:srgbClr val="0000FF"/>
              </a:buClr>
            </a:pPr>
            <a:r>
              <a:rPr lang="en-US" dirty="0">
                <a:solidFill>
                  <a:srgbClr val="0000FF"/>
                </a:solidFill>
              </a:rPr>
              <a:t>Overall a very positive and successful meeting </a:t>
            </a:r>
            <a:r>
              <a:rPr lang="en-US" dirty="0">
                <a:solidFill>
                  <a:srgbClr val="0000FF"/>
                </a:solidFill>
                <a:sym typeface="Wingdings" pitchFamily="2" charset="2"/>
              </a:rPr>
              <a:t> </a:t>
            </a:r>
            <a:r>
              <a:rPr lang="en-US" dirty="0">
                <a:solidFill>
                  <a:srgbClr val="0000FF"/>
                </a:solidFill>
              </a:rPr>
              <a:t>clear goal to cooperate as much as possible in boundary conditions.</a:t>
            </a:r>
          </a:p>
          <a:p>
            <a:pPr algn="l">
              <a:spcAft>
                <a:spcPts val="600"/>
              </a:spcAft>
            </a:pPr>
            <a:r>
              <a:rPr lang="en-US" dirty="0">
                <a:solidFill>
                  <a:srgbClr val="0000FF"/>
                </a:solidFill>
              </a:rPr>
              <a:t>Main lessons learned and next steps</a:t>
            </a:r>
            <a:endParaRPr lang="en-US" dirty="0"/>
          </a:p>
          <a:p>
            <a:pPr marL="285750" indent="-285750" algn="l">
              <a:spcAft>
                <a:spcPts val="600"/>
              </a:spcAft>
              <a:buFont typeface="Arial" panose="020B0604020202020204" pitchFamily="34" charset="0"/>
              <a:buChar char="•"/>
            </a:pPr>
            <a:r>
              <a:rPr lang="en-GB" dirty="0">
                <a:effectLst/>
              </a:rPr>
              <a:t>ITS3 open to sharing their sensor design with </a:t>
            </a:r>
            <a:r>
              <a:rPr lang="en-GB" dirty="0"/>
              <a:t>EIC </a:t>
            </a:r>
            <a:r>
              <a:rPr lang="en-GB" dirty="0">
                <a:solidFill>
                  <a:srgbClr val="0000FF"/>
                </a:solidFill>
                <a:sym typeface="Wingdings" pitchFamily="2" charset="2"/>
              </a:rPr>
              <a:t></a:t>
            </a:r>
            <a:r>
              <a:rPr lang="en-GB" dirty="0">
                <a:effectLst/>
              </a:rPr>
              <a:t> necessary agreements will need to be put in place in the next month.</a:t>
            </a:r>
          </a:p>
          <a:p>
            <a:pPr marL="285750" indent="-285750">
              <a:spcAft>
                <a:spcPts val="600"/>
              </a:spcAft>
              <a:buFont typeface="Arial" panose="020B0604020202020204" pitchFamily="34" charset="0"/>
              <a:buChar char="•"/>
            </a:pPr>
            <a:r>
              <a:rPr lang="en-GB" dirty="0">
                <a:effectLst/>
              </a:rPr>
              <a:t>ITS3 development made significant progress </a:t>
            </a:r>
            <a:r>
              <a:rPr lang="en-GB" dirty="0">
                <a:solidFill>
                  <a:srgbClr val="0000FF"/>
                </a:solidFill>
                <a:sym typeface="Wingdings" pitchFamily="2" charset="2"/>
              </a:rPr>
              <a:t></a:t>
            </a:r>
            <a:r>
              <a:rPr lang="en-GB" dirty="0">
                <a:effectLst/>
              </a:rPr>
              <a:t> received a lot of critical technical information </a:t>
            </a:r>
            <a:r>
              <a:rPr lang="en-GB" dirty="0"/>
              <a:t>to</a:t>
            </a:r>
            <a:r>
              <a:rPr lang="en-GB" dirty="0">
                <a:effectLst/>
              </a:rPr>
              <a:t> guide the next steps in R&amp;D </a:t>
            </a:r>
            <a:r>
              <a:rPr lang="en-US" dirty="0"/>
              <a:t>for both sensor and system design/integration of the </a:t>
            </a:r>
            <a:r>
              <a:rPr lang="en-US" dirty="0" err="1"/>
              <a:t>ePIC</a:t>
            </a:r>
            <a:r>
              <a:rPr lang="en-US" dirty="0"/>
              <a:t> SVT</a:t>
            </a:r>
            <a:endParaRPr lang="en-GB" dirty="0">
              <a:effectLst/>
            </a:endParaRPr>
          </a:p>
          <a:p>
            <a:pPr marL="285750" indent="-285750">
              <a:spcAft>
                <a:spcPts val="600"/>
              </a:spcAft>
              <a:buFont typeface="Arial" panose="020B0604020202020204" pitchFamily="34" charset="0"/>
              <a:buChar char="•"/>
            </a:pPr>
            <a:r>
              <a:rPr lang="en-GB" dirty="0"/>
              <a:t>but there remains still some risk in the ITS development </a:t>
            </a:r>
            <a:r>
              <a:rPr lang="en-GB" dirty="0">
                <a:solidFill>
                  <a:srgbClr val="0000FF"/>
                </a:solidFill>
                <a:sym typeface="Wingdings" pitchFamily="2" charset="2"/>
              </a:rPr>
              <a:t></a:t>
            </a:r>
            <a:r>
              <a:rPr lang="en-GB" dirty="0">
                <a:sym typeface="Wingdings" pitchFamily="2" charset="2"/>
              </a:rPr>
              <a:t> </a:t>
            </a:r>
            <a:r>
              <a:rPr lang="en-GB" dirty="0"/>
              <a:t>ALICE team</a:t>
            </a:r>
            <a:r>
              <a:rPr lang="en-GB" dirty="0">
                <a:effectLst/>
              </a:rPr>
              <a:t> will need to remain focused on their requirements and timeline challenges </a:t>
            </a:r>
          </a:p>
          <a:p>
            <a:r>
              <a:rPr lang="en-GB" dirty="0"/>
              <a:t>      </a:t>
            </a:r>
            <a:r>
              <a:rPr lang="en-GB" dirty="0">
                <a:solidFill>
                  <a:srgbClr val="0000FF"/>
                </a:solidFill>
                <a:sym typeface="Wingdings" pitchFamily="2" charset="2"/>
              </a:rPr>
              <a:t></a:t>
            </a:r>
            <a:r>
              <a:rPr lang="en-GB" dirty="0">
                <a:sym typeface="Wingdings" pitchFamily="2" charset="2"/>
              </a:rPr>
              <a:t> </a:t>
            </a:r>
            <a:r>
              <a:rPr lang="en-US" dirty="0"/>
              <a:t>ITS3 welcomes/seeks partnership in development with EIC designers contributing to ITS3</a:t>
            </a:r>
          </a:p>
          <a:p>
            <a:pPr>
              <a:spcAft>
                <a:spcPts val="600"/>
              </a:spcAft>
            </a:pPr>
            <a:r>
              <a:rPr lang="en-US" dirty="0">
                <a:sym typeface="Wingdings" pitchFamily="2" charset="2"/>
              </a:rPr>
              <a:t>      </a:t>
            </a:r>
            <a:r>
              <a:rPr lang="en-US" dirty="0">
                <a:solidFill>
                  <a:srgbClr val="0000FF"/>
                </a:solidFill>
                <a:sym typeface="Wingdings" pitchFamily="2" charset="2"/>
              </a:rPr>
              <a:t></a:t>
            </a:r>
            <a:r>
              <a:rPr lang="en-US" dirty="0">
                <a:sym typeface="Wingdings" pitchFamily="2" charset="2"/>
              </a:rPr>
              <a:t> </a:t>
            </a:r>
            <a:r>
              <a:rPr lang="en-GB" dirty="0"/>
              <a:t>Received extremely valuable input to overall schedule and workforce needs for EIC SVT</a:t>
            </a:r>
          </a:p>
          <a:p>
            <a:r>
              <a:rPr lang="en-GB" dirty="0"/>
              <a:t>           Example: relation between schedule for ITS3 ER2/ER3 submission and evaluation and the      </a:t>
            </a:r>
          </a:p>
          <a:p>
            <a:r>
              <a:rPr lang="en-GB" dirty="0"/>
              <a:t>           EIC/LAS development schedule </a:t>
            </a:r>
            <a:r>
              <a:rPr lang="en-GB" dirty="0">
                <a:solidFill>
                  <a:srgbClr val="0000FF"/>
                </a:solidFill>
                <a:sym typeface="Wingdings" pitchFamily="2" charset="2"/>
              </a:rPr>
              <a:t></a:t>
            </a:r>
            <a:r>
              <a:rPr lang="en-GB" dirty="0">
                <a:sym typeface="Wingdings" pitchFamily="2" charset="2"/>
              </a:rPr>
              <a:t> adjust our schedule to give more </a:t>
            </a:r>
            <a:r>
              <a:rPr lang="en-GB" dirty="0"/>
              <a:t>time for the sensor </a:t>
            </a:r>
          </a:p>
          <a:p>
            <a:r>
              <a:rPr lang="en-GB" dirty="0"/>
              <a:t>           modifications and the schedule and integrate lessons learnt from ITS3</a:t>
            </a:r>
          </a:p>
          <a:p>
            <a:r>
              <a:rPr lang="en-GB" dirty="0"/>
              <a:t>      </a:t>
            </a:r>
            <a:r>
              <a:rPr lang="en-GB" dirty="0">
                <a:solidFill>
                  <a:srgbClr val="0000FF"/>
                </a:solidFill>
                <a:sym typeface="Wingdings" pitchFamily="2" charset="2"/>
              </a:rPr>
              <a:t></a:t>
            </a:r>
            <a:r>
              <a:rPr lang="en-GB" dirty="0">
                <a:sym typeface="Wingdings" pitchFamily="2" charset="2"/>
              </a:rPr>
              <a:t> </a:t>
            </a:r>
            <a:r>
              <a:rPr lang="en-GB" dirty="0"/>
              <a:t>ITS3 suggests we put in place a backup plan as our workforce is still growing, and the    </a:t>
            </a:r>
          </a:p>
          <a:p>
            <a:r>
              <a:rPr lang="en-GB" dirty="0"/>
              <a:t>            overall EIC SVT schedule is aggressive</a:t>
            </a:r>
            <a:endParaRPr lang="en-GB" dirty="0">
              <a:sym typeface="Wingdings" pitchFamily="2" charset="2"/>
            </a:endParaRPr>
          </a:p>
          <a:p>
            <a:pPr marL="285750" indent="-285750" algn="l">
              <a:spcAft>
                <a:spcPts val="600"/>
              </a:spcAft>
              <a:buFont typeface="Arial" panose="020B0604020202020204" pitchFamily="34" charset="0"/>
              <a:buChar char="•"/>
            </a:pPr>
            <a:r>
              <a:rPr lang="en-GB" dirty="0">
                <a:effectLst/>
              </a:rPr>
              <a:t>All the inputs are currently folded in </a:t>
            </a:r>
            <a:r>
              <a:rPr lang="en-GB" dirty="0"/>
              <a:t>an updated plan </a:t>
            </a:r>
            <a:r>
              <a:rPr lang="en-GB" dirty="0">
                <a:effectLst/>
              </a:rPr>
              <a:t>by the EIC SVT team </a:t>
            </a:r>
            <a:endParaRPr lang="en-GB" dirty="0"/>
          </a:p>
          <a:p>
            <a:pPr algn="l">
              <a:spcAft>
                <a:spcPts val="600"/>
              </a:spcAft>
            </a:pPr>
            <a:r>
              <a:rPr lang="en-GB" dirty="0">
                <a:effectLst/>
              </a:rPr>
              <a:t>     Updates will be presented in the respective </a:t>
            </a:r>
            <a:r>
              <a:rPr lang="en-GB" dirty="0" err="1">
                <a:effectLst/>
              </a:rPr>
              <a:t>ePIC</a:t>
            </a:r>
            <a:r>
              <a:rPr lang="en-GB" dirty="0"/>
              <a:t> meetings (TIC &amp; TWG) by the SVT team</a:t>
            </a:r>
            <a:endParaRPr lang="en-GB" dirty="0">
              <a:effectLst/>
            </a:endParaRPr>
          </a:p>
        </p:txBody>
      </p:sp>
    </p:spTree>
    <p:extLst>
      <p:ext uri="{BB962C8B-B14F-4D97-AF65-F5344CB8AC3E}">
        <p14:creationId xmlns:p14="http://schemas.microsoft.com/office/powerpoint/2010/main" val="2709165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68391" y="0"/>
            <a:ext cx="9063444" cy="571675"/>
          </a:xfrm>
        </p:spPr>
        <p:txBody>
          <a:bodyPr>
            <a:normAutofit fontScale="90000"/>
          </a:bodyPr>
          <a:lstStyle/>
          <a:p>
            <a:r>
              <a:rPr lang="en-US" dirty="0"/>
              <a:t>EIC Project Detector R&amp;D Program</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7</a:t>
            </a:fld>
            <a:endParaRPr lang="en-US" dirty="0"/>
          </a:p>
        </p:txBody>
      </p:sp>
      <p:pic>
        <p:nvPicPr>
          <p:cNvPr id="7" name="Picture 6">
            <a:extLst>
              <a:ext uri="{FF2B5EF4-FFF2-40B4-BE49-F238E27FC236}">
                <a16:creationId xmlns:a16="http://schemas.microsoft.com/office/drawing/2014/main" id="{DC0AEA42-E59A-C003-C824-8EE152536A52}"/>
              </a:ext>
            </a:extLst>
          </p:cNvPr>
          <p:cNvPicPr>
            <a:picLocks noChangeAspect="1"/>
          </p:cNvPicPr>
          <p:nvPr/>
        </p:nvPicPr>
        <p:blipFill rotWithShape="1">
          <a:blip r:embed="rId2"/>
          <a:srcRect b="13570"/>
          <a:stretch/>
        </p:blipFill>
        <p:spPr>
          <a:xfrm>
            <a:off x="0" y="576949"/>
            <a:ext cx="9144000" cy="2268993"/>
          </a:xfrm>
          <a:prstGeom prst="rect">
            <a:avLst/>
          </a:prstGeom>
        </p:spPr>
      </p:pic>
      <p:sp>
        <p:nvSpPr>
          <p:cNvPr id="10" name="TextBox 9">
            <a:extLst>
              <a:ext uri="{FF2B5EF4-FFF2-40B4-BE49-F238E27FC236}">
                <a16:creationId xmlns:a16="http://schemas.microsoft.com/office/drawing/2014/main" id="{39351983-052D-DE4C-A601-EBEDF0944E31}"/>
              </a:ext>
            </a:extLst>
          </p:cNvPr>
          <p:cNvSpPr txBox="1"/>
          <p:nvPr/>
        </p:nvSpPr>
        <p:spPr>
          <a:xfrm>
            <a:off x="5466390" y="560658"/>
            <a:ext cx="367761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hlinkClick r:id="rId3"/>
              </a:rPr>
              <a:t>https://wiki.bnl.gov/conferences/index.php/ProjectRandDFY23</a:t>
            </a:r>
            <a:r>
              <a:rPr lang="en-US" sz="10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9D401F48-3E8D-3146-87AD-654054C7A4EC}"/>
              </a:ext>
            </a:extLst>
          </p:cNvPr>
          <p:cNvSpPr txBox="1"/>
          <p:nvPr/>
        </p:nvSpPr>
        <p:spPr>
          <a:xfrm>
            <a:off x="2599362" y="2804845"/>
            <a:ext cx="4323299" cy="369332"/>
          </a:xfrm>
          <a:prstGeom prst="rect">
            <a:avLst/>
          </a:prstGeom>
          <a:noFill/>
        </p:spPr>
        <p:txBody>
          <a:bodyPr wrap="none" rtlCol="0">
            <a:spAutoFit/>
          </a:bodyPr>
          <a:lstStyle/>
          <a:p>
            <a:r>
              <a:rPr lang="en-US" b="1" dirty="0">
                <a:solidFill>
                  <a:srgbClr val="0000FF"/>
                </a:solidFill>
              </a:rPr>
              <a:t>Call for FY24 sent to R&amp;D-Contacts May 8th</a:t>
            </a:r>
          </a:p>
        </p:txBody>
      </p:sp>
      <p:sp>
        <p:nvSpPr>
          <p:cNvPr id="27" name="TextBox 26">
            <a:extLst>
              <a:ext uri="{FF2B5EF4-FFF2-40B4-BE49-F238E27FC236}">
                <a16:creationId xmlns:a16="http://schemas.microsoft.com/office/drawing/2014/main" id="{39CE40EA-244E-B64F-922B-8A530B8BEEAB}"/>
              </a:ext>
            </a:extLst>
          </p:cNvPr>
          <p:cNvSpPr txBox="1"/>
          <p:nvPr/>
        </p:nvSpPr>
        <p:spPr>
          <a:xfrm>
            <a:off x="0" y="3072348"/>
            <a:ext cx="9144000" cy="3785652"/>
          </a:xfrm>
          <a:prstGeom prst="rect">
            <a:avLst/>
          </a:prstGeom>
          <a:noFill/>
        </p:spPr>
        <p:txBody>
          <a:bodyPr wrap="square" rtlCol="0">
            <a:spAutoFit/>
          </a:bodyPr>
          <a:lstStyle/>
          <a:p>
            <a:r>
              <a:rPr lang="en-US" sz="1000" dirty="0"/>
              <a:t>Dear current and future R&amp;D participants,</a:t>
            </a:r>
            <a:br>
              <a:rPr lang="en-US" sz="1000" dirty="0"/>
            </a:br>
            <a:br>
              <a:rPr lang="en-US" sz="1000" dirty="0"/>
            </a:br>
            <a:r>
              <a:rPr lang="en-US" sz="1000" dirty="0"/>
              <a:t>it is time to discuss the next steps in our path, i.e., the FY24 projects. We are trying to get the R&amp;D program fully in sync with the FY boundaries.</a:t>
            </a:r>
            <a:br>
              <a:rPr lang="en-US" sz="1000" dirty="0"/>
            </a:br>
            <a:br>
              <a:rPr lang="en-US" sz="1000" dirty="0"/>
            </a:br>
            <a:r>
              <a:rPr lang="en-US" sz="1000" dirty="0"/>
              <a:t>Proposals</a:t>
            </a:r>
            <a:br>
              <a:rPr lang="en-US" sz="1000" dirty="0"/>
            </a:br>
            <a:r>
              <a:rPr lang="en-US" sz="1000" dirty="0"/>
              <a:t>1. Please submit your proposals and progress reports (where applicable) to us by July 7, 2023.  We aspire to have a DAC meeting well in time to prepare for contracts at the beginning of FY24.</a:t>
            </a:r>
            <a:br>
              <a:rPr lang="en-US" sz="1000" dirty="0"/>
            </a:br>
            <a:r>
              <a:rPr lang="en-US" sz="1000" dirty="0"/>
              <a:t>2. We expect progress report from all ongoing projects eRD101 to eRD113. What milestones were achieved. How did our understanding improve. What is left to do?</a:t>
            </a:r>
            <a:br>
              <a:rPr lang="en-US" sz="1000" dirty="0"/>
            </a:br>
            <a:r>
              <a:rPr lang="en-US" sz="1000" dirty="0"/>
              <a:t>3. eRD102, eRD103, eRD104, eRD106, eRD107, eRD108, eRD109, eRD110, eRD111, eRD112, and eRD113 may submit continuation proposals if and only if technical risk milestones remain.</a:t>
            </a:r>
            <a:br>
              <a:rPr lang="en-US" sz="1000" dirty="0"/>
            </a:br>
            <a:br>
              <a:rPr lang="en-US" sz="1000" dirty="0"/>
            </a:br>
            <a:r>
              <a:rPr lang="en-US" sz="1000" dirty="0"/>
              <a:t>These new proposals should be relatively straightforward to write. Keep them short and concise. List whatever technical risks remain, the milestones, deliverables, and two money matrices showing cost/item and funding/institution to close those remaining risks. Also list the representatives for each institution. List all participating members and institutions on the front page. Please also give, if applicable, an outlook for the years past FY24.</a:t>
            </a:r>
            <a:br>
              <a:rPr lang="en-US" sz="1000" dirty="0"/>
            </a:br>
            <a:br>
              <a:rPr lang="en-US" sz="1000" dirty="0"/>
            </a:br>
            <a:r>
              <a:rPr lang="en-US" sz="1000" dirty="0"/>
              <a:t>Be aware that R&amp;D should not be mixed with PED. If you are not sure, talk to us. The proposals should concentrate on detector R&amp;D tasks that mitigate project detector technical, risk.</a:t>
            </a:r>
            <a:br>
              <a:rPr lang="en-US" sz="1000" dirty="0"/>
            </a:br>
            <a:br>
              <a:rPr lang="en-US" sz="1000" dirty="0"/>
            </a:br>
            <a:r>
              <a:rPr lang="en-US" sz="1000" dirty="0"/>
              <a:t>DAC Review Meeting</a:t>
            </a:r>
            <a:br>
              <a:rPr lang="en-US" sz="1000" dirty="0"/>
            </a:br>
            <a:r>
              <a:rPr lang="en-US" sz="1000" dirty="0"/>
              <a:t>With the project detector R&amp;D expected to dwindle down at CD-2, we will limit the meeting to a two-day review meeting in the July-August period. The FY24 proposal goals of all continuation projects should be presented as well as a short status report of all FY22/FY23 proposals. More details on this meeting will be announced soon.</a:t>
            </a:r>
            <a:br>
              <a:rPr lang="en-US" sz="1000" dirty="0"/>
            </a:br>
            <a:br>
              <a:rPr lang="en-US" sz="1000" dirty="0"/>
            </a:br>
            <a:r>
              <a:rPr lang="en-US" sz="1000" dirty="0"/>
              <a:t>Best regards,</a:t>
            </a:r>
            <a:br>
              <a:rPr lang="en-US" sz="1000" dirty="0"/>
            </a:br>
            <a:r>
              <a:rPr lang="en-US" sz="1000" dirty="0"/>
              <a:t>Elke, Rolf, and Thomas</a:t>
            </a:r>
          </a:p>
        </p:txBody>
      </p:sp>
    </p:spTree>
    <p:extLst>
      <p:ext uri="{BB962C8B-B14F-4D97-AF65-F5344CB8AC3E}">
        <p14:creationId xmlns:p14="http://schemas.microsoft.com/office/powerpoint/2010/main" val="344360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A lot is going on in parallel – Examples</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
        <p:nvSpPr>
          <p:cNvPr id="3" name="TextBox 2"/>
          <p:cNvSpPr txBox="1"/>
          <p:nvPr/>
        </p:nvSpPr>
        <p:spPr>
          <a:xfrm>
            <a:off x="0" y="468513"/>
            <a:ext cx="9144000" cy="6324808"/>
          </a:xfrm>
          <a:prstGeom prst="rect">
            <a:avLst/>
          </a:prstGeom>
          <a:noFill/>
        </p:spPr>
        <p:txBody>
          <a:bodyPr wrap="square" rtlCol="0">
            <a:spAutoFit/>
          </a:bodyPr>
          <a:lstStyle/>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Close to all contracts related to EIC project detector R&amp;D with BNL and </a:t>
            </a:r>
            <a:r>
              <a:rPr lang="en-US" sz="1600" dirty="0" err="1">
                <a:latin typeface="Arial" panose="020B0604020202020204" pitchFamily="34" charset="0"/>
                <a:cs typeface="Arial" panose="020B0604020202020204" pitchFamily="34" charset="0"/>
              </a:rPr>
              <a:t>JLab</a:t>
            </a:r>
            <a:r>
              <a:rPr lang="en-US" sz="1600" dirty="0">
                <a:latin typeface="Arial" panose="020B0604020202020204" pitchFamily="34" charset="0"/>
                <a:cs typeface="Arial" panose="020B0604020202020204" pitchFamily="34" charset="0"/>
              </a:rPr>
              <a:t> procurements being awarded, some are still waiting for responses at the Universities and Labs. Some contracts for PED are also ongoing.</a:t>
            </a: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Magnet “mid-project” review (~75% design completion) completed April 17</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 19</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a:t>
            </a: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Started work on specifications for LLPs (</a:t>
            </a:r>
            <a:r>
              <a:rPr lang="en-US" sz="1600" dirty="0" err="1">
                <a:latin typeface="Arial" panose="020B0604020202020204" pitchFamily="34" charset="0"/>
                <a:cs typeface="Arial" panose="020B0604020202020204" pitchFamily="34" charset="0"/>
              </a:rPr>
              <a:t>SiPMs</a:t>
            </a:r>
            <a:r>
              <a:rPr lang="en-US" sz="1600" dirty="0">
                <a:latin typeface="Arial" panose="020B0604020202020204" pitchFamily="34" charset="0"/>
                <a:cs typeface="Arial" panose="020B0604020202020204" pitchFamily="34" charset="0"/>
              </a:rPr>
              <a:t> &amp; PbWO</a:t>
            </a:r>
            <a:r>
              <a:rPr lang="en-US" sz="1600" baseline="-25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critical input for LLPs FDR</a:t>
            </a:r>
            <a:r>
              <a:rPr lang="en-US" sz="1600" dirty="0">
                <a:latin typeface="Arial" panose="020B0604020202020204" pitchFamily="34" charset="0"/>
                <a:cs typeface="Arial" panose="020B0604020202020204" pitchFamily="34" charset="0"/>
              </a:rPr>
              <a:t>.</a:t>
            </a: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Detailing installation schedule for the EIC experimental equipment</a:t>
            </a:r>
          </a:p>
          <a:p>
            <a:pPr>
              <a:spcAft>
                <a:spcPts val="600"/>
              </a:spcAft>
              <a:buClr>
                <a:srgbClr val="0000FF"/>
              </a:buClr>
            </a:pPr>
            <a:r>
              <a:rPr lang="en-US" sz="1600" dirty="0">
                <a:latin typeface="Arial" panose="020B0604020202020204" pitchFamily="34" charset="0"/>
                <a:cs typeface="Arial" panose="020B0604020202020204" pitchFamily="34" charset="0"/>
                <a:sym typeface="Wingdings" pitchFamily="2" charset="2"/>
              </a:rPr>
              <a:t>      see </a:t>
            </a:r>
            <a:r>
              <a:rPr lang="en-US" sz="1200" dirty="0">
                <a:latin typeface="Arial" panose="020B0604020202020204" pitchFamily="34" charset="0"/>
                <a:cs typeface="Arial" panose="020B0604020202020204" pitchFamily="34" charset="0"/>
                <a:sym typeface="Wingdings" pitchFamily="2" charset="2"/>
                <a:hlinkClick r:id="rId3"/>
              </a:rPr>
              <a:t>https://www.dropbox.com/s/w9oz0asvtb66hfh/Installation%20Schedule%20for%20the%20EIC%20052023.docx?dl=0</a:t>
            </a:r>
            <a:endParaRPr lang="en-US" sz="1200" dirty="0">
              <a:latin typeface="Arial" panose="020B0604020202020204" pitchFamily="34" charset="0"/>
              <a:cs typeface="Arial" panose="020B0604020202020204" pitchFamily="34" charset="0"/>
              <a:sym typeface="Wingdings" pitchFamily="2" charset="2"/>
            </a:endParaRPr>
          </a:p>
          <a:p>
            <a:pPr>
              <a:spcAft>
                <a:spcPts val="600"/>
              </a:spcAft>
              <a:buClr>
                <a:srgbClr val="0000FF"/>
              </a:buClr>
            </a:pPr>
            <a:r>
              <a:rPr lang="en-US" sz="1600" dirty="0">
                <a:latin typeface="Arial" panose="020B0604020202020204" pitchFamily="34" charset="0"/>
                <a:cs typeface="Arial" panose="020B0604020202020204" pitchFamily="34" charset="0"/>
                <a:sym typeface="Wingdings" pitchFamily="2" charset="2"/>
              </a:rPr>
              <a:t>      determining currently all constrains from accelerator installation and commissioning </a:t>
            </a:r>
            <a:endParaRPr lang="en-US" sz="1600"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itchFamily="2" charset="2"/>
              <a:buChar char="§"/>
            </a:pPr>
            <a:r>
              <a:rPr lang="en-US" sz="1600" b="1" dirty="0">
                <a:latin typeface="Arial" panose="020B0604020202020204" pitchFamily="34" charset="0"/>
                <a:cs typeface="Arial" panose="020B0604020202020204" pitchFamily="34" charset="0"/>
              </a:rPr>
              <a:t>Prepare for the TCC of the backward RICH and Barrel </a:t>
            </a:r>
            <a:r>
              <a:rPr lang="en-US" sz="1600" b="1" dirty="0" err="1">
                <a:latin typeface="Arial" panose="020B0604020202020204" pitchFamily="34" charset="0"/>
                <a:cs typeface="Arial" panose="020B0604020202020204" pitchFamily="34" charset="0"/>
              </a:rPr>
              <a:t>Ecal</a:t>
            </a:r>
            <a:endParaRPr lang="en-US" sz="1600" b="1"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itchFamily="2" charset="2"/>
              <a:buChar char="§"/>
            </a:pPr>
            <a:r>
              <a:rPr lang="en-US" sz="1600" b="1" dirty="0">
                <a:latin typeface="Arial" panose="020B0604020202020204" pitchFamily="34" charset="0"/>
                <a:cs typeface="Arial" panose="020B0604020202020204" pitchFamily="34" charset="0"/>
              </a:rPr>
              <a:t>Engineering workshop 10 – 12</a:t>
            </a:r>
            <a:r>
              <a:rPr lang="en-US" sz="1600" b="1" baseline="30000" dirty="0">
                <a:latin typeface="Arial" panose="020B0604020202020204" pitchFamily="34" charset="0"/>
                <a:cs typeface="Arial" panose="020B0604020202020204" pitchFamily="34" charset="0"/>
              </a:rPr>
              <a:t>th</a:t>
            </a:r>
            <a:r>
              <a:rPr lang="en-US" sz="1600" b="1" dirty="0">
                <a:latin typeface="Arial" panose="020B0604020202020204" pitchFamily="34" charset="0"/>
                <a:cs typeface="Arial" panose="020B0604020202020204" pitchFamily="34" charset="0"/>
              </a:rPr>
              <a:t> of May @ BNL</a:t>
            </a:r>
          </a:p>
          <a:p>
            <a:pPr marL="742950" lvl="1" indent="-285750">
              <a:spcAft>
                <a:spcPts val="600"/>
              </a:spcAft>
              <a:buClr>
                <a:srgbClr val="0000FF"/>
              </a:buClr>
              <a:buFont typeface="Wingdings" pitchFamily="2" charset="2"/>
              <a:buChar char="Ø"/>
            </a:pPr>
            <a:r>
              <a:rPr lang="en-US" sz="1600" dirty="0">
                <a:latin typeface="Arial" panose="020B0604020202020204" pitchFamily="34" charset="0"/>
                <a:cs typeface="Arial" panose="020B0604020202020204" pitchFamily="34" charset="0"/>
              </a:rPr>
              <a:t>identified many action items and solutions to integration challenges</a:t>
            </a:r>
          </a:p>
          <a:p>
            <a:pPr>
              <a:spcAft>
                <a:spcPts val="600"/>
              </a:spcAft>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a:t>
            </a:r>
            <a:r>
              <a:rPr lang="en-US" sz="1600" dirty="0">
                <a:solidFill>
                  <a:srgbClr val="0000FF"/>
                </a:solidFill>
                <a:latin typeface="Arial" panose="020B0604020202020204" pitchFamily="34" charset="0"/>
                <a:cs typeface="Arial" panose="020B0604020202020204" pitchFamily="34" charset="0"/>
                <a:sym typeface="Wingdings" pitchFamily="2" charset="2"/>
              </a:rPr>
              <a:t>will meet with all the different sub-detector groups in the next weeks to discuss</a:t>
            </a:r>
          </a:p>
          <a:p>
            <a:pPr marL="742950" lvl="1" indent="-285750">
              <a:spcAft>
                <a:spcPts val="600"/>
              </a:spcAft>
              <a:buClr>
                <a:srgbClr val="0000FF"/>
              </a:buClr>
              <a:buFont typeface="Wingdings" pitchFamily="2" charset="2"/>
              <a:buChar char="Ø"/>
            </a:pPr>
            <a:r>
              <a:rPr lang="en-US" sz="1600" dirty="0">
                <a:latin typeface="Arial" panose="020B0604020202020204" pitchFamily="34" charset="0"/>
                <a:cs typeface="Arial" panose="020B0604020202020204" pitchFamily="34" charset="0"/>
                <a:sym typeface="Wingdings" pitchFamily="2" charset="2"/>
              </a:rPr>
              <a:t>integration issues</a:t>
            </a:r>
          </a:p>
          <a:p>
            <a:pPr marL="742950" lvl="1" indent="-285750">
              <a:spcAft>
                <a:spcPts val="600"/>
              </a:spcAft>
              <a:buClr>
                <a:srgbClr val="0000FF"/>
              </a:buClr>
              <a:buFont typeface="Wingdings" pitchFamily="2" charset="2"/>
              <a:buChar char="Ø"/>
            </a:pPr>
            <a:r>
              <a:rPr lang="en-US" sz="1600" dirty="0">
                <a:latin typeface="Arial" panose="020B0604020202020204" pitchFamily="34" charset="0"/>
                <a:cs typeface="Arial" panose="020B0604020202020204" pitchFamily="34" charset="0"/>
                <a:sym typeface="Wingdings" pitchFamily="2" charset="2"/>
              </a:rPr>
              <a:t>technical design questions and possible solutions</a:t>
            </a:r>
          </a:p>
          <a:p>
            <a:pPr marL="742950" lvl="1" indent="-285750">
              <a:spcAft>
                <a:spcPts val="600"/>
              </a:spcAft>
              <a:buClr>
                <a:srgbClr val="0000FF"/>
              </a:buClr>
              <a:buFont typeface="Wingdings" pitchFamily="2" charset="2"/>
              <a:buChar char="Ø"/>
            </a:pPr>
            <a:r>
              <a:rPr lang="en-US" sz="1600" dirty="0">
                <a:latin typeface="Arial" panose="020B0604020202020204" pitchFamily="34" charset="0"/>
                <a:cs typeface="Arial" panose="020B0604020202020204" pitchFamily="34" charset="0"/>
                <a:sym typeface="Wingdings" pitchFamily="2" charset="2"/>
              </a:rPr>
              <a:t>need to identify synergies, i.e. common cooling</a:t>
            </a:r>
          </a:p>
          <a:p>
            <a:pPr marL="742950" lvl="1" indent="-285750">
              <a:spcAft>
                <a:spcPts val="600"/>
              </a:spcAft>
              <a:buClr>
                <a:srgbClr val="0000FF"/>
              </a:buClr>
              <a:buFont typeface="Wingdings" pitchFamily="2" charset="2"/>
              <a:buChar char="Ø"/>
            </a:pPr>
            <a:r>
              <a:rPr lang="en-US" sz="1600" dirty="0">
                <a:latin typeface="Arial" panose="020B0604020202020204" pitchFamily="34" charset="0"/>
                <a:cs typeface="Arial" panose="020B0604020202020204" pitchFamily="34" charset="0"/>
                <a:sym typeface="Wingdings" pitchFamily="2" charset="2"/>
              </a:rPr>
              <a:t>to define &amp; integrate the </a:t>
            </a:r>
            <a:r>
              <a:rPr lang="en-US" sz="1600" dirty="0">
                <a:latin typeface="Arial" panose="020B0604020202020204" pitchFamily="34" charset="0"/>
                <a:cs typeface="Arial" panose="020B0604020202020204" pitchFamily="34" charset="0"/>
              </a:rPr>
              <a:t>DSCs work package structures in project structure</a:t>
            </a:r>
          </a:p>
          <a:p>
            <a:pPr marL="742950" lvl="1" indent="-285750">
              <a:spcAft>
                <a:spcPts val="600"/>
              </a:spcAft>
              <a:buClr>
                <a:srgbClr val="0000FF"/>
              </a:buClr>
              <a:buFont typeface="Wingdings" pitchFamily="2" charset="2"/>
              <a:buChar char="Ø"/>
            </a:pPr>
            <a:r>
              <a:rPr lang="en-US" sz="1600" dirty="0">
                <a:latin typeface="Arial" panose="020B0604020202020204" pitchFamily="34" charset="0"/>
                <a:cs typeface="Arial" panose="020B0604020202020204" pitchFamily="34" charset="0"/>
              </a:rPr>
              <a:t>define the details of readout chains and update cables &amp; services information</a:t>
            </a:r>
          </a:p>
          <a:p>
            <a:pPr>
              <a:spcAft>
                <a:spcPts val="600"/>
              </a:spcAft>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update </a:t>
            </a:r>
            <a:r>
              <a:rPr lang="en-US" sz="1600" dirty="0" err="1">
                <a:latin typeface="Arial" panose="020B0604020202020204" pitchFamily="34" charset="0"/>
                <a:cs typeface="Arial" panose="020B0604020202020204" pitchFamily="34" charset="0"/>
                <a:sym typeface="Wingdings" pitchFamily="2" charset="2"/>
              </a:rPr>
              <a:t>sketchup</a:t>
            </a:r>
            <a:r>
              <a:rPr lang="en-US" sz="1600" dirty="0">
                <a:latin typeface="Arial" panose="020B0604020202020204" pitchFamily="34" charset="0"/>
                <a:cs typeface="Arial" panose="020B0604020202020204" pitchFamily="34" charset="0"/>
                <a:sym typeface="Wingdings" pitchFamily="2" charset="2"/>
              </a:rPr>
              <a:t> model and geometry data base</a:t>
            </a:r>
            <a:endParaRPr lang="en-US" sz="1600" dirty="0">
              <a:latin typeface="Arial" panose="020B0604020202020204" pitchFamily="34" charset="0"/>
              <a:cs typeface="Arial" panose="020B0604020202020204" pitchFamily="34" charset="0"/>
            </a:endParaRPr>
          </a:p>
          <a:p>
            <a:pPr>
              <a:spcAft>
                <a:spcPts val="600"/>
              </a:spcAft>
              <a:buClr>
                <a:srgbClr val="0000FF"/>
              </a:buClr>
            </a:pPr>
            <a:r>
              <a:rPr lang="en-US" sz="1600" dirty="0">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rPr>
              <a:t>Will provide updates on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pictures from CAD and </a:t>
            </a:r>
            <a:r>
              <a:rPr lang="en-US" sz="1600" dirty="0" err="1">
                <a:latin typeface="Arial" panose="020B0604020202020204" pitchFamily="34" charset="0"/>
                <a:cs typeface="Arial" panose="020B0604020202020204" pitchFamily="34" charset="0"/>
              </a:rPr>
              <a:t>sketchup</a:t>
            </a:r>
            <a:endParaRPr lang="en-US" sz="1600"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itchFamily="2" charset="2"/>
              <a:buChar char="§"/>
            </a:pPr>
            <a:r>
              <a:rPr lang="en-US" sz="1600" dirty="0">
                <a:latin typeface="Arial" panose="020B0604020202020204" pitchFamily="34" charset="0"/>
                <a:cs typeface="Arial" panose="020B0604020202020204" pitchFamily="34" charset="0"/>
              </a:rPr>
              <a:t>Started work defining a concept for all the controls of the experiment</a:t>
            </a:r>
          </a:p>
        </p:txBody>
      </p:sp>
    </p:spTree>
    <p:extLst>
      <p:ext uri="{BB962C8B-B14F-4D97-AF65-F5344CB8AC3E}">
        <p14:creationId xmlns:p14="http://schemas.microsoft.com/office/powerpoint/2010/main" val="357304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D7A5-C90F-45C8-A0C9-B615ABF4DBEE}"/>
              </a:ext>
            </a:extLst>
          </p:cNvPr>
          <p:cNvSpPr>
            <a:spLocks noGrp="1"/>
          </p:cNvSpPr>
          <p:nvPr>
            <p:ph type="title"/>
          </p:nvPr>
        </p:nvSpPr>
        <p:spPr>
          <a:xfrm>
            <a:off x="0" y="295216"/>
            <a:ext cx="4403526" cy="400429"/>
          </a:xfrm>
        </p:spPr>
        <p:txBody>
          <a:bodyPr>
            <a:normAutofit fontScale="90000"/>
          </a:bodyPr>
          <a:lstStyle/>
          <a:p>
            <a:pPr algn="l"/>
            <a:r>
              <a:rPr lang="en-US" dirty="0"/>
              <a:t>Services Layout and Management</a:t>
            </a:r>
          </a:p>
        </p:txBody>
      </p:sp>
      <p:sp>
        <p:nvSpPr>
          <p:cNvPr id="3" name="Content Placeholder 2">
            <a:extLst>
              <a:ext uri="{FF2B5EF4-FFF2-40B4-BE49-F238E27FC236}">
                <a16:creationId xmlns:a16="http://schemas.microsoft.com/office/drawing/2014/main" id="{DAFFF83F-EFB3-4532-BD4C-AA3FA68CF931}"/>
              </a:ext>
            </a:extLst>
          </p:cNvPr>
          <p:cNvSpPr>
            <a:spLocks noGrp="1"/>
          </p:cNvSpPr>
          <p:nvPr>
            <p:ph idx="1"/>
          </p:nvPr>
        </p:nvSpPr>
        <p:spPr>
          <a:xfrm>
            <a:off x="83981" y="1007732"/>
            <a:ext cx="4068194" cy="2959619"/>
          </a:xfrm>
        </p:spPr>
        <p:txBody>
          <a:bodyPr>
            <a:normAutofit lnSpcReduction="10000"/>
          </a:bodyPr>
          <a:lstStyle/>
          <a:p>
            <a:pPr>
              <a:buClr>
                <a:srgbClr val="0000FF"/>
              </a:buClr>
              <a:buFont typeface="Wingdings" pitchFamily="2" charset="2"/>
              <a:buChar char="§"/>
            </a:pPr>
            <a:r>
              <a:rPr lang="en-US" sz="1500" dirty="0">
                <a:latin typeface="+mn-lt"/>
              </a:rPr>
              <a:t>Gathered service estimates from detector groups</a:t>
            </a:r>
          </a:p>
          <a:p>
            <a:pPr>
              <a:buClr>
                <a:srgbClr val="0000FF"/>
              </a:buClr>
              <a:buFont typeface="Wingdings" pitchFamily="2" charset="2"/>
              <a:buChar char="§"/>
            </a:pPr>
            <a:r>
              <a:rPr lang="en-US" sz="1500" dirty="0">
                <a:latin typeface="+mn-lt"/>
              </a:rPr>
              <a:t>Laid out 2 common paths (red and orange) for service routing</a:t>
            </a:r>
          </a:p>
          <a:p>
            <a:pPr>
              <a:buClr>
                <a:srgbClr val="0000FF"/>
              </a:buClr>
              <a:buFont typeface="Wingdings" pitchFamily="2" charset="2"/>
              <a:buChar char="§"/>
            </a:pPr>
            <a:r>
              <a:rPr lang="en-US" sz="1500" dirty="0">
                <a:latin typeface="+mn-lt"/>
              </a:rPr>
              <a:t>Determined locations of bottlenecks</a:t>
            </a:r>
          </a:p>
          <a:p>
            <a:pPr>
              <a:buClr>
                <a:srgbClr val="0000FF"/>
              </a:buClr>
              <a:buFont typeface="Wingdings" pitchFamily="2" charset="2"/>
              <a:buChar char="§"/>
            </a:pPr>
            <a:r>
              <a:rPr lang="en-US" sz="1500" dirty="0">
                <a:latin typeface="+mn-lt"/>
              </a:rPr>
              <a:t>Calculated service bundle volumes at bottleneck locations </a:t>
            </a:r>
          </a:p>
          <a:p>
            <a:pPr>
              <a:buClr>
                <a:srgbClr val="0000FF"/>
              </a:buClr>
              <a:buFont typeface="Wingdings" pitchFamily="2" charset="2"/>
              <a:buChar char="§"/>
            </a:pPr>
            <a:r>
              <a:rPr lang="en-US" sz="1500" dirty="0">
                <a:latin typeface="+mn-lt"/>
              </a:rPr>
              <a:t>Totals for services passing from one point to the next are shown below</a:t>
            </a:r>
          </a:p>
          <a:p>
            <a:pPr>
              <a:buClr>
                <a:srgbClr val="0000FF"/>
              </a:buClr>
              <a:buFont typeface="Wingdings" pitchFamily="2" charset="2"/>
              <a:buChar char="§"/>
            </a:pPr>
            <a:r>
              <a:rPr lang="en-US" sz="1500" dirty="0">
                <a:latin typeface="+mn-lt"/>
              </a:rPr>
              <a:t>Point 1 to 2 on each side needs more space allocated</a:t>
            </a:r>
          </a:p>
        </p:txBody>
      </p:sp>
      <p:sp>
        <p:nvSpPr>
          <p:cNvPr id="4" name="Slide Number Placeholder 3">
            <a:extLst>
              <a:ext uri="{FF2B5EF4-FFF2-40B4-BE49-F238E27FC236}">
                <a16:creationId xmlns:a16="http://schemas.microsoft.com/office/drawing/2014/main" id="{569FFC32-5B59-4E40-BC8D-79CBD6201D3C}"/>
              </a:ext>
            </a:extLst>
          </p:cNvPr>
          <p:cNvSpPr>
            <a:spLocks noGrp="1"/>
          </p:cNvSpPr>
          <p:nvPr>
            <p:ph type="sldNum" sz="quarter" idx="12"/>
          </p:nvPr>
        </p:nvSpPr>
        <p:spPr/>
        <p:txBody>
          <a:bodyPr/>
          <a:lstStyle/>
          <a:p>
            <a:fld id="{893C5830-40F3-F04E-B2E3-10E6672BA8FF}" type="slidenum">
              <a:rPr lang="en-US" smtClean="0"/>
              <a:pPr/>
              <a:t>9</a:t>
            </a:fld>
            <a:endParaRPr lang="en-US"/>
          </a:p>
        </p:txBody>
      </p:sp>
      <p:grpSp>
        <p:nvGrpSpPr>
          <p:cNvPr id="6" name="Group 5">
            <a:extLst>
              <a:ext uri="{FF2B5EF4-FFF2-40B4-BE49-F238E27FC236}">
                <a16:creationId xmlns:a16="http://schemas.microsoft.com/office/drawing/2014/main" id="{2632450A-5C6A-A9BC-E058-6DEE4B0AADEA}"/>
              </a:ext>
            </a:extLst>
          </p:cNvPr>
          <p:cNvGrpSpPr/>
          <p:nvPr/>
        </p:nvGrpSpPr>
        <p:grpSpPr>
          <a:xfrm>
            <a:off x="4452632" y="192475"/>
            <a:ext cx="4628250" cy="3461869"/>
            <a:chOff x="3736579" y="482436"/>
            <a:chExt cx="7559695" cy="5768840"/>
          </a:xfrm>
        </p:grpSpPr>
        <p:pic>
          <p:nvPicPr>
            <p:cNvPr id="7" name="Picture 6">
              <a:extLst>
                <a:ext uri="{FF2B5EF4-FFF2-40B4-BE49-F238E27FC236}">
                  <a16:creationId xmlns:a16="http://schemas.microsoft.com/office/drawing/2014/main" id="{DD5E6F36-9F77-4AAD-5A46-0394C1A2A120}"/>
                </a:ext>
              </a:extLst>
            </p:cNvPr>
            <p:cNvPicPr>
              <a:picLocks noChangeAspect="1"/>
            </p:cNvPicPr>
            <p:nvPr/>
          </p:nvPicPr>
          <p:blipFill>
            <a:blip r:embed="rId2"/>
            <a:stretch>
              <a:fillRect/>
            </a:stretch>
          </p:blipFill>
          <p:spPr>
            <a:xfrm>
              <a:off x="3736579" y="482436"/>
              <a:ext cx="7559695" cy="5768840"/>
            </a:xfrm>
            <a:prstGeom prst="rect">
              <a:avLst/>
            </a:prstGeom>
          </p:spPr>
        </p:pic>
        <p:sp>
          <p:nvSpPr>
            <p:cNvPr id="8" name="Oval 7">
              <a:extLst>
                <a:ext uri="{FF2B5EF4-FFF2-40B4-BE49-F238E27FC236}">
                  <a16:creationId xmlns:a16="http://schemas.microsoft.com/office/drawing/2014/main" id="{B80C738A-1F89-5F9F-9AB8-2FAD20852408}"/>
                </a:ext>
              </a:extLst>
            </p:cNvPr>
            <p:cNvSpPr/>
            <p:nvPr/>
          </p:nvSpPr>
          <p:spPr>
            <a:xfrm>
              <a:off x="6831368" y="2359061"/>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E2F666FC-0538-EA97-399E-5EDB34E80DC0}"/>
                </a:ext>
              </a:extLst>
            </p:cNvPr>
            <p:cNvSpPr/>
            <p:nvPr/>
          </p:nvSpPr>
          <p:spPr>
            <a:xfrm>
              <a:off x="5819203" y="2193403"/>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Oval 12">
              <a:extLst>
                <a:ext uri="{FF2B5EF4-FFF2-40B4-BE49-F238E27FC236}">
                  <a16:creationId xmlns:a16="http://schemas.microsoft.com/office/drawing/2014/main" id="{6E5853E2-4F3F-FFB6-8398-FC8337055ED1}"/>
                </a:ext>
              </a:extLst>
            </p:cNvPr>
            <p:cNvSpPr/>
            <p:nvPr/>
          </p:nvSpPr>
          <p:spPr>
            <a:xfrm>
              <a:off x="5004419" y="2121583"/>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2" name="Oval 21">
              <a:extLst>
                <a:ext uri="{FF2B5EF4-FFF2-40B4-BE49-F238E27FC236}">
                  <a16:creationId xmlns:a16="http://schemas.microsoft.com/office/drawing/2014/main" id="{71B78208-A959-7969-0437-1B41E63B1870}"/>
                </a:ext>
              </a:extLst>
            </p:cNvPr>
            <p:cNvSpPr/>
            <p:nvPr/>
          </p:nvSpPr>
          <p:spPr>
            <a:xfrm>
              <a:off x="5244116" y="606724"/>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3" name="Oval 22">
              <a:extLst>
                <a:ext uri="{FF2B5EF4-FFF2-40B4-BE49-F238E27FC236}">
                  <a16:creationId xmlns:a16="http://schemas.microsoft.com/office/drawing/2014/main" id="{7E0D79F1-FED3-FCBA-8E64-6EB3EF177B27}"/>
                </a:ext>
              </a:extLst>
            </p:cNvPr>
            <p:cNvSpPr/>
            <p:nvPr/>
          </p:nvSpPr>
          <p:spPr>
            <a:xfrm>
              <a:off x="7668198" y="2359061"/>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4" name="Oval 23">
              <a:extLst>
                <a:ext uri="{FF2B5EF4-FFF2-40B4-BE49-F238E27FC236}">
                  <a16:creationId xmlns:a16="http://schemas.microsoft.com/office/drawing/2014/main" id="{01F16FDA-2B26-88CE-03B5-0B5405DEB180}"/>
                </a:ext>
              </a:extLst>
            </p:cNvPr>
            <p:cNvSpPr/>
            <p:nvPr/>
          </p:nvSpPr>
          <p:spPr>
            <a:xfrm>
              <a:off x="8832537" y="2478909"/>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5" name="Oval 24">
              <a:extLst>
                <a:ext uri="{FF2B5EF4-FFF2-40B4-BE49-F238E27FC236}">
                  <a16:creationId xmlns:a16="http://schemas.microsoft.com/office/drawing/2014/main" id="{88BDA3CD-4D75-E857-60CA-1859279581E9}"/>
                </a:ext>
              </a:extLst>
            </p:cNvPr>
            <p:cNvSpPr/>
            <p:nvPr/>
          </p:nvSpPr>
          <p:spPr>
            <a:xfrm>
              <a:off x="8391660" y="1422606"/>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6" name="Oval 25">
              <a:extLst>
                <a:ext uri="{FF2B5EF4-FFF2-40B4-BE49-F238E27FC236}">
                  <a16:creationId xmlns:a16="http://schemas.microsoft.com/office/drawing/2014/main" id="{FF06B401-DDE0-30BA-C6F4-AAB3451ADBC9}"/>
                </a:ext>
              </a:extLst>
            </p:cNvPr>
            <p:cNvSpPr/>
            <p:nvPr/>
          </p:nvSpPr>
          <p:spPr>
            <a:xfrm>
              <a:off x="9784043" y="1422607"/>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7" name="Oval 26">
              <a:extLst>
                <a:ext uri="{FF2B5EF4-FFF2-40B4-BE49-F238E27FC236}">
                  <a16:creationId xmlns:a16="http://schemas.microsoft.com/office/drawing/2014/main" id="{66F051C1-C41E-F234-9667-6CB8A9155FE5}"/>
                </a:ext>
              </a:extLst>
            </p:cNvPr>
            <p:cNvSpPr/>
            <p:nvPr/>
          </p:nvSpPr>
          <p:spPr>
            <a:xfrm>
              <a:off x="9360874" y="635537"/>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pic>
        <p:nvPicPr>
          <p:cNvPr id="29" name="Picture 28">
            <a:extLst>
              <a:ext uri="{FF2B5EF4-FFF2-40B4-BE49-F238E27FC236}">
                <a16:creationId xmlns:a16="http://schemas.microsoft.com/office/drawing/2014/main" id="{8CF4518D-67A7-2DAC-9646-0430673870F0}"/>
              </a:ext>
            </a:extLst>
          </p:cNvPr>
          <p:cNvPicPr>
            <a:picLocks noChangeAspect="1"/>
          </p:cNvPicPr>
          <p:nvPr/>
        </p:nvPicPr>
        <p:blipFill>
          <a:blip r:embed="rId3"/>
          <a:stretch>
            <a:fillRect/>
          </a:stretch>
        </p:blipFill>
        <p:spPr>
          <a:xfrm>
            <a:off x="28989" y="3703427"/>
            <a:ext cx="9160034" cy="3124471"/>
          </a:xfrm>
          <a:prstGeom prst="rect">
            <a:avLst/>
          </a:prstGeom>
        </p:spPr>
      </p:pic>
      <p:sp>
        <p:nvSpPr>
          <p:cNvPr id="5" name="TextBox 4">
            <a:extLst>
              <a:ext uri="{FF2B5EF4-FFF2-40B4-BE49-F238E27FC236}">
                <a16:creationId xmlns:a16="http://schemas.microsoft.com/office/drawing/2014/main" id="{BE85FCAF-EA18-A043-AA24-7DF8A8514D91}"/>
              </a:ext>
            </a:extLst>
          </p:cNvPr>
          <p:cNvSpPr txBox="1"/>
          <p:nvPr/>
        </p:nvSpPr>
        <p:spPr>
          <a:xfrm>
            <a:off x="410966" y="2092075"/>
            <a:ext cx="8558373" cy="2308324"/>
          </a:xfrm>
          <a:prstGeom prst="rect">
            <a:avLst/>
          </a:prstGeom>
          <a:solidFill>
            <a:schemeClr val="bg1">
              <a:lumMod val="75000"/>
            </a:schemeClr>
          </a:solidFill>
        </p:spPr>
        <p:txBody>
          <a:bodyPr wrap="square" rtlCol="0">
            <a:spAutoFit/>
          </a:bodyPr>
          <a:lstStyle/>
          <a:p>
            <a:r>
              <a:rPr lang="en-US" sz="2400" dirty="0"/>
              <a:t>We need an update from all sub-detectors by the end of May </a:t>
            </a:r>
            <a:r>
              <a:rPr lang="en-US" sz="2400" dirty="0">
                <a:solidFill>
                  <a:srgbClr val="0000FF"/>
                </a:solidFill>
              </a:rPr>
              <a:t>PLEASE !!!!</a:t>
            </a:r>
          </a:p>
          <a:p>
            <a:r>
              <a:rPr lang="en-US" sz="2400" dirty="0"/>
              <a:t>The information should be updated here </a:t>
            </a:r>
          </a:p>
          <a:p>
            <a:r>
              <a:rPr lang="en-US" sz="2400" dirty="0">
                <a:hlinkClick r:id="rId4"/>
              </a:rPr>
              <a:t>https://wiki.bnl.gov/EPIC/index.php?title=Project_Information</a:t>
            </a:r>
            <a:endParaRPr lang="en-US" sz="2400" dirty="0"/>
          </a:p>
          <a:p>
            <a:r>
              <a:rPr lang="en-US" sz="2400" dirty="0"/>
              <a:t>both for central and ancillary subdetectors</a:t>
            </a:r>
          </a:p>
          <a:p>
            <a:r>
              <a:rPr lang="en-US" sz="2400" dirty="0">
                <a:solidFill>
                  <a:srgbClr val="0000FF"/>
                </a:solidFill>
                <a:sym typeface="Wingdings" pitchFamily="2" charset="2"/>
              </a:rPr>
              <a:t></a:t>
            </a:r>
            <a:r>
              <a:rPr lang="en-US" sz="2400" dirty="0">
                <a:sym typeface="Wingdings" pitchFamily="2" charset="2"/>
              </a:rPr>
              <a:t> the same for readout chain definition</a:t>
            </a:r>
            <a:endParaRPr lang="en-US" sz="2400" dirty="0"/>
          </a:p>
        </p:txBody>
      </p:sp>
    </p:spTree>
    <p:extLst>
      <p:ext uri="{BB962C8B-B14F-4D97-AF65-F5344CB8AC3E}">
        <p14:creationId xmlns:p14="http://schemas.microsoft.com/office/powerpoint/2010/main" val="41399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0023_ xmlns="ec2b3955-b7cd-48fd-80d5-fd3efbb6f44b" xsi:nil="true"/>
    <Presenter_x0028_s_x0029_ xmlns="ec2b3955-b7cd-48fd-80d5-fd3efbb6f44b">R. Ent / E. Aschenauer</Presenter_x0028_s_x0029_>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DBEAD70EAE274A9CB120AA87B60764" ma:contentTypeVersion="8" ma:contentTypeDescription="Create a new document." ma:contentTypeScope="" ma:versionID="33a7afeecd0e21aeec922d0810b20a29">
  <xsd:schema xmlns:xsd="http://www.w3.org/2001/XMLSchema" xmlns:xs="http://www.w3.org/2001/XMLSchema" xmlns:p="http://schemas.microsoft.com/office/2006/metadata/properties" xmlns:ns2="ec2b3955-b7cd-48fd-80d5-fd3efbb6f44b" targetNamespace="http://schemas.microsoft.com/office/2006/metadata/properties" ma:root="true" ma:fieldsID="bdca1b9efceb95fc3541d3a5727325f3" ns2:_="">
    <xsd:import namespace="ec2b3955-b7cd-48fd-80d5-fd3efbb6f44b"/>
    <xsd:element name="properties">
      <xsd:complexType>
        <xsd:sequence>
          <xsd:element name="documentManagement">
            <xsd:complexType>
              <xsd:all>
                <xsd:element ref="ns2:_x0023_" minOccurs="0"/>
                <xsd:element ref="ns2:Presenter_x0028_s_x0029_"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2b3955-b7cd-48fd-80d5-fd3efbb6f44b" elementFormDefault="qualified">
    <xsd:import namespace="http://schemas.microsoft.com/office/2006/documentManagement/types"/>
    <xsd:import namespace="http://schemas.microsoft.com/office/infopath/2007/PartnerControls"/>
    <xsd:element name="_x0023_" ma:index="8" nillable="true" ma:displayName="#" ma:internalName="_x0023_">
      <xsd:simpleType>
        <xsd:restriction base="dms:Text">
          <xsd:maxLength value="255"/>
        </xsd:restriction>
      </xsd:simpleType>
    </xsd:element>
    <xsd:element name="Presenter_x0028_s_x0029_" ma:index="9" nillable="true" ma:displayName="Presenter(s)" ma:format="Dropdown" ma:internalName="Presenter_x0028_s_x0029_">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E98C05-5760-4FD2-B85E-2A9CB1A90B2B}">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c2b3955-b7cd-48fd-80d5-fd3efbb6f44b"/>
    <ds:schemaRef ds:uri="http://www.w3.org/XML/1998/namespace"/>
    <ds:schemaRef ds:uri="http://purl.org/dc/terms/"/>
  </ds:schemaRefs>
</ds:datastoreItem>
</file>

<file path=customXml/itemProps2.xml><?xml version="1.0" encoding="utf-8"?>
<ds:datastoreItem xmlns:ds="http://schemas.openxmlformats.org/officeDocument/2006/customXml" ds:itemID="{9DF5CC8D-D5D4-46AE-BC87-A9F5EE92E875}">
  <ds:schemaRefs>
    <ds:schemaRef ds:uri="http://schemas.microsoft.com/sharepoint/v3/contenttype/forms"/>
  </ds:schemaRefs>
</ds:datastoreItem>
</file>

<file path=customXml/itemProps3.xml><?xml version="1.0" encoding="utf-8"?>
<ds:datastoreItem xmlns:ds="http://schemas.openxmlformats.org/officeDocument/2006/customXml" ds:itemID="{86C5E899-D38C-4BB2-B3F7-9524909020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2b3955-b7cd-48fd-80d5-fd3efbb6f4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8883</TotalTime>
  <Words>2055</Words>
  <Application>Microsoft Macintosh PowerPoint</Application>
  <PresentationFormat>On-screen Show (4:3)</PresentationFormat>
  <Paragraphs>286</Paragraphs>
  <Slides>16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Wingdings</vt:lpstr>
      <vt:lpstr>Office Theme</vt:lpstr>
      <vt:lpstr>EIC Project Update </vt:lpstr>
      <vt:lpstr>What we are doing this Summer </vt:lpstr>
      <vt:lpstr>Preliminary Timeline-Preparation for Director/OPA Reviews</vt:lpstr>
      <vt:lpstr>PID Review</vt:lpstr>
      <vt:lpstr>CERN Visit</vt:lpstr>
      <vt:lpstr>Summary on ITS-3 ALICE –EIC SiC</vt:lpstr>
      <vt:lpstr>EIC Project Detector R&amp;D Program</vt:lpstr>
      <vt:lpstr>A lot is going on in parallel – Examples</vt:lpstr>
      <vt:lpstr>Services Layout and Management</vt:lpstr>
      <vt:lpstr>System Engineering</vt:lpstr>
      <vt:lpstr>System Engineering</vt:lpstr>
      <vt:lpstr>PowerPoint Presentation</vt:lpstr>
      <vt:lpstr>PowerPoint Presentation</vt:lpstr>
      <vt:lpstr>Follow up on recent technology choices</vt:lpstr>
      <vt:lpstr>Collaboration – Project Integration </vt:lpstr>
      <vt:lpstr>Collaboration – Project integration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for EIC Project Support Division</dc:title>
  <dc:creator>Hatton, Diane</dc:creator>
  <cp:lastModifiedBy>Elke-Caroline Aschenauer</cp:lastModifiedBy>
  <cp:revision>299</cp:revision>
  <dcterms:created xsi:type="dcterms:W3CDTF">2020-09-28T13:10:10Z</dcterms:created>
  <dcterms:modified xsi:type="dcterms:W3CDTF">2023-05-26T14:53:18Z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0x0101009BDBEAD70EAE274A9CB120AA87B60764</vt:lpwstr>
  </property>
  <property fmtid="{D5CDD505-2E9C-101B-9397-08002B2CF9AE}" pid="3" name="MediaServiceImageTags">
    <vt:lpwstr/>
  </property>
</Properties>
</file>