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448" r:id="rId3"/>
    <p:sldId id="449" r:id="rId4"/>
    <p:sldId id="45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7F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73"/>
    <p:restoredTop sz="93579"/>
  </p:normalViewPr>
  <p:slideViewPr>
    <p:cSldViewPr snapToGrid="0" snapToObjects="1">
      <p:cViewPr varScale="1">
        <p:scale>
          <a:sx n="93" d="100"/>
          <a:sy n="93" d="100"/>
        </p:scale>
        <p:origin x="48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35B03-DEE3-7A4E-A442-0A2A939E5F67}" type="datetimeFigureOut">
              <a:rPr lang="en-US" smtClean="0"/>
              <a:t>5/17/23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75E5F-9703-9A41-BE93-B04F7CFAA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67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75E5F-9703-9A41-BE93-B04F7CFAA6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934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75E5F-9703-9A41-BE93-B04F7CFAA6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94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4C64B-8149-6545-AC17-A72B0CE3D9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83B405-257B-C346-B8A3-B9BD4D8A46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70A4A-FD27-4D43-93F1-CD20D9440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D4DF-EED5-0C47-8406-5B35200A133B}" type="datetimeFigureOut">
              <a:rPr lang="en-US" smtClean="0"/>
              <a:t>5/17/23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DDB1CF-0E4D-5945-83CF-FEF827504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6AD6C-5F20-6142-B9D3-F1A598855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CD6B-4C15-C34C-A5D6-9F01D9B73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18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763EA-E340-DF4B-93F8-185D191CD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D15AF9-2554-3C45-8E85-2E60E3592F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11EF6-51B5-3546-96C1-319B04951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D4DF-EED5-0C47-8406-5B35200A133B}" type="datetimeFigureOut">
              <a:rPr lang="en-US" smtClean="0"/>
              <a:t>5/17/23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A3890-D0E3-4B4A-951D-3520A0643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4047E-F406-BF4A-BDCE-3E50EF5E5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CD6B-4C15-C34C-A5D6-9F01D9B73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37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E113A0-50B9-FE44-923B-93E584D866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A553DA-D6C4-BF44-9567-774B2B44D8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C1CF4-90C9-DE43-A2C0-B162BF33C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D4DF-EED5-0C47-8406-5B35200A133B}" type="datetimeFigureOut">
              <a:rPr lang="en-US" smtClean="0"/>
              <a:t>5/17/23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8F6A9-464F-ED41-B371-287E5277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4D6A8-CC21-B44E-9DBA-16272DA02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CD6B-4C15-C34C-A5D6-9F01D9B73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072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D1F87-6E35-1842-9DE0-AA0CF79C7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41F82-114F-CA4F-92CB-BE9C2C70C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79799-E3C6-0747-B842-C0F74C7FB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D4DF-EED5-0C47-8406-5B35200A133B}" type="datetimeFigureOut">
              <a:rPr lang="en-US" smtClean="0"/>
              <a:t>5/17/23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8DF81-C466-A241-8CB8-3809511AE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FECBE-5FEA-D34C-81C0-7F5AFDB14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CD6B-4C15-C34C-A5D6-9F01D9B73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49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EF40E-B07C-C340-A097-02BF45A38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F3B0A4-957D-D34D-A191-0150A7A68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06E18-AAEE-B149-8583-C8B84C431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D4DF-EED5-0C47-8406-5B35200A133B}" type="datetimeFigureOut">
              <a:rPr lang="en-US" smtClean="0"/>
              <a:t>5/17/23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BF318-B5B0-BF4C-8399-9BBDB85EC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C88B4-A207-DB47-BCE4-0AFCF7575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CD6B-4C15-C34C-A5D6-9F01D9B73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36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D4FEC-836C-174B-9306-370E2A96E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A6737-75B8-5D43-882B-52E2137B29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829DE-C2D9-394C-ABF6-E053CB5E79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FDFCC-1B7F-4348-9261-A2238EACE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D4DF-EED5-0C47-8406-5B35200A133B}" type="datetimeFigureOut">
              <a:rPr lang="en-US" smtClean="0"/>
              <a:t>5/17/23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E3AA66-32E3-B248-99AB-EB76343E6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00168B-BC82-C242-9A7B-9A7C33E0A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CD6B-4C15-C34C-A5D6-9F01D9B73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375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2EDA5-8657-4B44-B9FA-254593F63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1278C-9F9A-FB4F-8D04-85A432E73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B551FA-3A75-074E-9805-30E0CCD43C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B61313-F504-BD47-98AA-F33F126F1E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6006C1-66AB-9C4B-B55B-91212A300A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14F6BC-BE39-AA45-8689-C5BE6F1A3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D4DF-EED5-0C47-8406-5B35200A133B}" type="datetimeFigureOut">
              <a:rPr lang="en-US" smtClean="0"/>
              <a:t>5/17/23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8137B-34BA-CA4C-8D45-1AEC725D8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BA2940-6A5B-6F45-AF00-4BEDB91A1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CD6B-4C15-C34C-A5D6-9F01D9B73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88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49571-CD7C-0C4E-AB66-4D032E908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CA5F4-F754-2045-855E-461603CD2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D4DF-EED5-0C47-8406-5B35200A133B}" type="datetimeFigureOut">
              <a:rPr lang="en-US" smtClean="0"/>
              <a:t>5/17/23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CB5DA8-ABDF-8A4A-841C-9950CF019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E4DDE7-4574-6643-9F97-F60354935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CD6B-4C15-C34C-A5D6-9F01D9B73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242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A7ABA7-E0C4-6A46-8207-939CE9ED4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D4DF-EED5-0C47-8406-5B35200A133B}" type="datetimeFigureOut">
              <a:rPr lang="en-US" smtClean="0"/>
              <a:t>5/17/23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E42C37-7EB3-2044-A91B-6C831FD18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BABFC4-8C95-9248-978B-3CC5E14F1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CD6B-4C15-C34C-A5D6-9F01D9B73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66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44670-618B-264D-B23C-A9D4B9EA6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54D28-DE46-3548-96FB-13B8411B4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E2A26C-F69C-D44F-981C-0CD9AEBF1F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74F4B-2991-9A49-85ED-6308679B0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D4DF-EED5-0C47-8406-5B35200A133B}" type="datetimeFigureOut">
              <a:rPr lang="en-US" smtClean="0"/>
              <a:t>5/17/23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FB924D-7912-DD48-AB2D-3A4C7EA51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078853-A6A5-9446-93B6-53D2DDD83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CD6B-4C15-C34C-A5D6-9F01D9B73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39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E4290-E67A-6D43-96EC-0A8B653DC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089BE4-5DFF-F847-95A4-B34BFEAB4D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F2EF0E-B721-3F43-9A0B-BA0DA5A597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5AD0B6-6738-A441-893F-42D28D353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D4DF-EED5-0C47-8406-5B35200A133B}" type="datetimeFigureOut">
              <a:rPr lang="en-US" smtClean="0"/>
              <a:t>5/17/23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28D932-12A5-9E42-9CB5-175514F75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6EA936-8874-A445-9566-0EB369D0A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CD6B-4C15-C34C-A5D6-9F01D9B73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167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0EDF09-4AAD-964E-82C2-61591207F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B03EA-7B96-4145-AA33-503CE6928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C46BA-A8F3-FA45-82B4-995FC5455D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0D4DF-EED5-0C47-8406-5B35200A133B}" type="datetimeFigureOut">
              <a:rPr lang="en-US" smtClean="0"/>
              <a:t>5/17/23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78A7A-EE8D-8C4D-9CB5-83C0B6320E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C2CF0D-2733-E34D-A900-C3D556B13D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ECD6B-4C15-C34C-A5D6-9F01D9B73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240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392BE65-266E-8F48-8521-CF307A2BD177}"/>
              </a:ext>
            </a:extLst>
          </p:cNvPr>
          <p:cNvSpPr txBox="1"/>
          <p:nvPr/>
        </p:nvSpPr>
        <p:spPr>
          <a:xfrm>
            <a:off x="143741" y="152400"/>
            <a:ext cx="11757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Information regarding </a:t>
            </a:r>
            <a:r>
              <a:rPr lang="en-US" u="sng" dirty="0" err="1"/>
              <a:t>SiPM</a:t>
            </a:r>
            <a:r>
              <a:rPr lang="en-US" u="sng" dirty="0"/>
              <a:t> specs and ordering for </a:t>
            </a:r>
            <a:r>
              <a:rPr lang="en-US" u="sng" dirty="0" err="1"/>
              <a:t>ePIC</a:t>
            </a:r>
            <a:r>
              <a:rPr lang="en-US" u="sng" dirty="0"/>
              <a:t> </a:t>
            </a:r>
            <a:r>
              <a:rPr lang="en-US" dirty="0"/>
              <a:t>                                                               Discussion 05/17/2023   </a:t>
            </a:r>
            <a:r>
              <a:rPr lang="en-US" dirty="0" err="1"/>
              <a:t>O.Tsai</a:t>
            </a:r>
            <a:endParaRPr lang="en-US" dirty="0"/>
          </a:p>
          <a:p>
            <a:endParaRPr lang="en-US" dirty="0"/>
          </a:p>
        </p:txBody>
      </p:sp>
      <p:sp>
        <p:nvSpPr>
          <p:cNvPr id="5" name="AutoShape 2" descr="image.png">
            <a:extLst>
              <a:ext uri="{FF2B5EF4-FFF2-40B4-BE49-F238E27FC236}">
                <a16:creationId xmlns:a16="http://schemas.microsoft.com/office/drawing/2014/main" id="{3FE96BF8-18BC-2D4E-B73B-FB348D32A8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98800" y="1714500"/>
            <a:ext cx="59944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.png">
            <a:extLst>
              <a:ext uri="{FF2B5EF4-FFF2-40B4-BE49-F238E27FC236}">
                <a16:creationId xmlns:a16="http://schemas.microsoft.com/office/drawing/2014/main" id="{34C9315B-7041-4941-A049-5C01C1F3C0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53388" y="1866900"/>
            <a:ext cx="5092212" cy="291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0949595-E90B-0247-A1A6-06F94DC5750C}"/>
              </a:ext>
            </a:extLst>
          </p:cNvPr>
          <p:cNvSpPr/>
          <p:nvPr/>
        </p:nvSpPr>
        <p:spPr>
          <a:xfrm>
            <a:off x="157839" y="1400853"/>
            <a:ext cx="11876321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Questions: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where we are? – </a:t>
            </a:r>
            <a:r>
              <a:rPr lang="en-US" dirty="0">
                <a:solidFill>
                  <a:srgbClr val="0070C0"/>
                </a:solidFill>
              </a:rPr>
              <a:t>we are using </a:t>
            </a:r>
            <a:r>
              <a:rPr lang="en-US" dirty="0" err="1">
                <a:solidFill>
                  <a:srgbClr val="0070C0"/>
                </a:solidFill>
              </a:rPr>
              <a:t>SiPMs</a:t>
            </a:r>
            <a:r>
              <a:rPr lang="en-US" dirty="0">
                <a:solidFill>
                  <a:srgbClr val="0070C0"/>
                </a:solidFill>
              </a:rPr>
              <a:t> for STAR detector (R&amp;Ds and real detectors) for past 10 years or so  (HPK)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where the technology has to improve? - </a:t>
            </a:r>
            <a:r>
              <a:rPr lang="en-US" dirty="0">
                <a:solidFill>
                  <a:srgbClr val="0070C0"/>
                </a:solidFill>
              </a:rPr>
              <a:t>current sensors can be used for EIC calorimetry applications as is* (HPK)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the prospects are? – </a:t>
            </a:r>
            <a:r>
              <a:rPr lang="en-US" dirty="0">
                <a:solidFill>
                  <a:srgbClr val="0070C0"/>
                </a:solidFill>
              </a:rPr>
              <a:t> we don’t expect breakthrough development, incremental improvements probably 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where we can benefit from synergies? - </a:t>
            </a:r>
            <a:r>
              <a:rPr lang="en-US" dirty="0">
                <a:solidFill>
                  <a:srgbClr val="0070C0"/>
                </a:solidFill>
              </a:rPr>
              <a:t>little overlap with PID due to different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we need to focus on? – </a:t>
            </a:r>
            <a:r>
              <a:rPr lang="en-US" dirty="0">
                <a:solidFill>
                  <a:srgbClr val="0070C0"/>
                </a:solidFill>
              </a:rPr>
              <a:t>better define requirements/justifications, continue R&amp;D (eRD105, eRD106, eRD107,eRD110)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Main concern is increase in noise with radiation &lt;- Mitigation (replacing, may be cooling)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Minor to No degradation of response due to rad damages. (backup slides) 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0F90CBA4-22D0-BC4B-A3FD-1B88DFCAF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B01AD43-7665-4F46-BEFA-8DECD816088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B03593-C158-484C-B6D7-2DA6234D0114}"/>
              </a:ext>
            </a:extLst>
          </p:cNvPr>
          <p:cNvSpPr txBox="1"/>
          <p:nvPr/>
        </p:nvSpPr>
        <p:spPr>
          <a:xfrm>
            <a:off x="234617" y="916928"/>
            <a:ext cx="5123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SiPM</a:t>
            </a:r>
            <a:r>
              <a:rPr lang="en-US" sz="2400" b="1" dirty="0"/>
              <a:t> for EIC detectors 02/04/22  recap</a:t>
            </a:r>
          </a:p>
        </p:txBody>
      </p:sp>
    </p:spTree>
    <p:extLst>
      <p:ext uri="{BB962C8B-B14F-4D97-AF65-F5344CB8AC3E}">
        <p14:creationId xmlns:p14="http://schemas.microsoft.com/office/powerpoint/2010/main" val="3338047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40EB186-11CC-0D46-9BDE-14AFB6982245}"/>
              </a:ext>
            </a:extLst>
          </p:cNvPr>
          <p:cNvSpPr txBox="1"/>
          <p:nvPr/>
        </p:nvSpPr>
        <p:spPr>
          <a:xfrm>
            <a:off x="291766" y="237473"/>
            <a:ext cx="11404934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December 2022, Calorimetry review for </a:t>
            </a:r>
            <a:r>
              <a:rPr lang="en-US" sz="2000" b="1" dirty="0" err="1"/>
              <a:t>ePIC</a:t>
            </a: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Calorimetry </a:t>
            </a:r>
            <a:r>
              <a:rPr lang="en-US" b="1" dirty="0" err="1"/>
              <a:t>SiPM</a:t>
            </a:r>
            <a:r>
              <a:rPr lang="en-US" b="1" dirty="0"/>
              <a:t> meeting on Apr 19, 2023</a:t>
            </a:r>
            <a:br>
              <a:rPr lang="en-US" sz="2400" b="1" dirty="0"/>
            </a:br>
            <a:r>
              <a:rPr lang="en-US" b="1" dirty="0"/>
              <a:t>https://</a:t>
            </a:r>
            <a:r>
              <a:rPr lang="en-US" b="1" dirty="0" err="1"/>
              <a:t>indico.bnl.gov</a:t>
            </a:r>
            <a:r>
              <a:rPr lang="en-US" b="1" dirty="0"/>
              <a:t>/event/19172</a:t>
            </a:r>
            <a:endParaRPr lang="en-US" sz="2400" b="1" dirty="0"/>
          </a:p>
          <a:p>
            <a:endParaRPr lang="en-US" sz="2400" b="1" dirty="0"/>
          </a:p>
          <a:p>
            <a:endParaRPr lang="en-US" sz="2000" dirty="0"/>
          </a:p>
          <a:p>
            <a:r>
              <a:rPr lang="en-US" sz="2000" dirty="0"/>
              <a:t>Long term issues with </a:t>
            </a:r>
            <a:r>
              <a:rPr lang="en-US" sz="2000" dirty="0" err="1"/>
              <a:t>SiPMs</a:t>
            </a:r>
            <a:r>
              <a:rPr lang="en-US" sz="2000" dirty="0"/>
              <a:t>?  looks like I got confused with statement ‘</a:t>
            </a:r>
            <a:r>
              <a:rPr lang="en-US" sz="2000" dirty="0" err="1"/>
              <a:t>SiPMs</a:t>
            </a:r>
            <a:r>
              <a:rPr lang="en-US" sz="2000" dirty="0"/>
              <a:t> are dying in GLUEX’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Contacted GLUEX colleagues (Eugene, </a:t>
            </a:r>
            <a:r>
              <a:rPr lang="en-US" sz="2000" dirty="0" err="1"/>
              <a:t>Zisis</a:t>
            </a:r>
            <a:r>
              <a:rPr lang="en-US" sz="2000" dirty="0"/>
              <a:t>) quickly responded – essentially 0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Contacted CMS colleagues (Yuri </a:t>
            </a:r>
            <a:r>
              <a:rPr lang="en-US" sz="2000" dirty="0" err="1"/>
              <a:t>Musienko</a:t>
            </a:r>
            <a:r>
              <a:rPr lang="en-US" sz="2000" dirty="0"/>
              <a:t>) CMS HCAL Phase 1 upgrade – no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STAR FCS limited experience – no problem so far.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EIC R&amp;D - I have not seen bad </a:t>
            </a:r>
            <a:r>
              <a:rPr lang="en-US" sz="2000" dirty="0" err="1"/>
              <a:t>SiPMs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Conclusion: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Long Term issues under typical operation conditions (apart from rad damages) not a concern. 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1204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92A7CED-5DA3-654B-ADB4-F9959254C44E}"/>
              </a:ext>
            </a:extLst>
          </p:cNvPr>
          <p:cNvSpPr txBox="1"/>
          <p:nvPr/>
        </p:nvSpPr>
        <p:spPr>
          <a:xfrm>
            <a:off x="209550" y="247650"/>
            <a:ext cx="1110615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What we still need to do to ‘write a PO’ for </a:t>
            </a:r>
            <a:r>
              <a:rPr lang="en-US" sz="2400" b="1" dirty="0" err="1"/>
              <a:t>ePIC</a:t>
            </a:r>
            <a:r>
              <a:rPr lang="en-US" sz="2400" b="1" dirty="0"/>
              <a:t> calorimeters </a:t>
            </a:r>
            <a:r>
              <a:rPr lang="en-US" sz="2400" b="1" dirty="0" err="1"/>
              <a:t>SiPMs</a:t>
            </a:r>
            <a:r>
              <a:rPr lang="en-US" sz="2400" b="1" dirty="0"/>
              <a:t>?</a:t>
            </a:r>
          </a:p>
          <a:p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Is it require to do ‘open market survey’?  If so, then it will be required to come up with a formal requirements document, and long process of selecting a vendor (at least ~ one year 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Much easier is to proceed with a sole source, which may be justified by all generic R&amp;Ds we did for EIC calorimetry </a:t>
            </a:r>
            <a:r>
              <a:rPr lang="en-US" sz="2400" dirty="0" err="1"/>
              <a:t>SiPMs</a:t>
            </a:r>
            <a:r>
              <a:rPr lang="en-US" sz="2400" dirty="0"/>
              <a:t> to date. That will include testing new HPK 6x6, 15 um </a:t>
            </a:r>
            <a:r>
              <a:rPr lang="en-US" sz="2400" dirty="0" err="1"/>
              <a:t>SiPMs</a:t>
            </a:r>
            <a:r>
              <a:rPr lang="en-US" sz="2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Better define specs. But which one? - Active area and pixel size for different detectors?  Sasha’s talk last meeting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Backward </a:t>
            </a:r>
            <a:r>
              <a:rPr lang="en-US" sz="2000" dirty="0" err="1">
                <a:solidFill>
                  <a:srgbClr val="C00000"/>
                </a:solidFill>
              </a:rPr>
              <a:t>ECal</a:t>
            </a:r>
            <a:r>
              <a:rPr lang="en-US" sz="2000" dirty="0">
                <a:solidFill>
                  <a:srgbClr val="C00000"/>
                </a:solidFill>
              </a:rPr>
              <a:t> - area size 6x6 or 3x3? – </a:t>
            </a:r>
            <a:r>
              <a:rPr lang="en-US" sz="2000" dirty="0"/>
              <a:t>6x6 seems obvious choice for practical reasons…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Barrel </a:t>
            </a:r>
            <a:r>
              <a:rPr lang="en-US" sz="2000" dirty="0" err="1">
                <a:solidFill>
                  <a:srgbClr val="C00000"/>
                </a:solidFill>
              </a:rPr>
              <a:t>ECal</a:t>
            </a:r>
            <a:r>
              <a:rPr lang="en-US" sz="2000" dirty="0">
                <a:solidFill>
                  <a:srgbClr val="C00000"/>
                </a:solidFill>
              </a:rPr>
              <a:t> - pixel size 50 um? – need to verify with MC</a:t>
            </a:r>
            <a:endParaRPr lang="en-US" sz="2000" dirty="0"/>
          </a:p>
          <a:p>
            <a:r>
              <a:rPr lang="en-US" sz="2000" dirty="0"/>
              <a:t>N.B. Orders for </a:t>
            </a:r>
            <a:r>
              <a:rPr lang="en-US" sz="2000" dirty="0" err="1"/>
              <a:t>ePIC</a:t>
            </a:r>
            <a:r>
              <a:rPr lang="en-US" sz="2000" dirty="0"/>
              <a:t> calorimeters are small (except forward </a:t>
            </a:r>
            <a:r>
              <a:rPr lang="en-US" sz="2000" dirty="0" err="1"/>
              <a:t>Hcal</a:t>
            </a:r>
            <a:r>
              <a:rPr lang="en-US" sz="2000" dirty="0"/>
              <a:t>). For such quantities it will be difficult to engage companies even to adjust a pixel size (change it from 15um to 20 um, HPK did for CMS barrel TOF recently ~330k channels).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44295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3E20A1-14FB-1548-8881-288BAF518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01" y="720436"/>
            <a:ext cx="6485665" cy="486936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1BE23DF-F608-B948-826B-AF67779A78CF}"/>
              </a:ext>
            </a:extLst>
          </p:cNvPr>
          <p:cNvCxnSpPr>
            <a:cxnSpLocks/>
          </p:cNvCxnSpPr>
          <p:nvPr/>
        </p:nvCxnSpPr>
        <p:spPr>
          <a:xfrm>
            <a:off x="579004" y="989445"/>
            <a:ext cx="98656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616F9F7-7894-BF49-87DA-8C1618F7A3D0}"/>
              </a:ext>
            </a:extLst>
          </p:cNvPr>
          <p:cNvSpPr txBox="1"/>
          <p:nvPr/>
        </p:nvSpPr>
        <p:spPr>
          <a:xfrm>
            <a:off x="1946698" y="697058"/>
            <a:ext cx="1780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Yesterday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71E8DD-84BE-0F46-90E8-04CEF7DD98B0}"/>
              </a:ext>
            </a:extLst>
          </p:cNvPr>
          <p:cNvSpPr txBox="1"/>
          <p:nvPr/>
        </p:nvSpPr>
        <p:spPr>
          <a:xfrm>
            <a:off x="6718683" y="901124"/>
            <a:ext cx="52932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Any tweaks of parameters (if company will agree to do it at all) is a process ~ 1 year, $80-100K, + efforts to test… I don’t see what we want to tweak for existing HPK sensors.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FY23 eRD110,  DAC think we don’t need to do any R&amp;D/tests for </a:t>
            </a:r>
            <a:r>
              <a:rPr lang="en-US" sz="2000" dirty="0" err="1"/>
              <a:t>SiPMs</a:t>
            </a:r>
            <a:r>
              <a:rPr lang="en-US" sz="2000" dirty="0"/>
              <a:t> for calorimeters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At the end most calorimeters in our field end up with, we know what company it is…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3200" dirty="0">
              <a:solidFill>
                <a:srgbClr val="C00000"/>
              </a:solidFill>
            </a:endParaRPr>
          </a:p>
          <a:p>
            <a:r>
              <a:rPr lang="en-US" sz="2400" dirty="0"/>
              <a:t>Summary:</a:t>
            </a:r>
          </a:p>
          <a:p>
            <a:r>
              <a:rPr lang="en-US" sz="2000" dirty="0"/>
              <a:t>If for </a:t>
            </a:r>
            <a:r>
              <a:rPr lang="en-US" sz="2000" dirty="0" err="1"/>
              <a:t>ePIC</a:t>
            </a:r>
            <a:r>
              <a:rPr lang="en-US" sz="2000" dirty="0"/>
              <a:t> calorimetry proceed with a ‘sole source’ approach then we are almost ready.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785823-BA7A-C441-A500-CB304FCA411D}"/>
              </a:ext>
            </a:extLst>
          </p:cNvPr>
          <p:cNvSpPr txBox="1"/>
          <p:nvPr/>
        </p:nvSpPr>
        <p:spPr>
          <a:xfrm>
            <a:off x="886401" y="254776"/>
            <a:ext cx="46118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SiPMs</a:t>
            </a:r>
            <a:r>
              <a:rPr lang="en-US" sz="2000" dirty="0"/>
              <a:t> Cambrian explosion ~10 years ago…</a:t>
            </a:r>
          </a:p>
        </p:txBody>
      </p:sp>
    </p:spTree>
    <p:extLst>
      <p:ext uri="{BB962C8B-B14F-4D97-AF65-F5344CB8AC3E}">
        <p14:creationId xmlns:p14="http://schemas.microsoft.com/office/powerpoint/2010/main" val="2340853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5993</TotalTime>
  <Words>498</Words>
  <Application>Microsoft Macintosh PowerPoint</Application>
  <PresentationFormat>Widescreen</PresentationFormat>
  <Paragraphs>53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Oleg Tsai</dc:creator>
  <cp:lastModifiedBy>Microsoft Office User</cp:lastModifiedBy>
  <cp:revision>190</cp:revision>
  <cp:lastPrinted>2021-11-13T13:17:47Z</cp:lastPrinted>
  <dcterms:created xsi:type="dcterms:W3CDTF">2021-03-15T23:30:48Z</dcterms:created>
  <dcterms:modified xsi:type="dcterms:W3CDTF">2023-05-17T16:08:46Z</dcterms:modified>
</cp:coreProperties>
</file>