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2"/>
  </p:notesMasterIdLst>
  <p:handoutMasterIdLst>
    <p:handoutMasterId r:id="rId43"/>
  </p:handoutMasterIdLst>
  <p:sldIdLst>
    <p:sldId id="418" r:id="rId2"/>
    <p:sldId id="612" r:id="rId3"/>
    <p:sldId id="463" r:id="rId4"/>
    <p:sldId id="627" r:id="rId5"/>
    <p:sldId id="628" r:id="rId6"/>
    <p:sldId id="617" r:id="rId7"/>
    <p:sldId id="631" r:id="rId8"/>
    <p:sldId id="715" r:id="rId9"/>
    <p:sldId id="633" r:id="rId10"/>
    <p:sldId id="719" r:id="rId11"/>
    <p:sldId id="717" r:id="rId12"/>
    <p:sldId id="635" r:id="rId13"/>
    <p:sldId id="690" r:id="rId14"/>
    <p:sldId id="713" r:id="rId15"/>
    <p:sldId id="625" r:id="rId16"/>
    <p:sldId id="716" r:id="rId17"/>
    <p:sldId id="637" r:id="rId18"/>
    <p:sldId id="634" r:id="rId19"/>
    <p:sldId id="622" r:id="rId20"/>
    <p:sldId id="700" r:id="rId21"/>
    <p:sldId id="657" r:id="rId22"/>
    <p:sldId id="699" r:id="rId23"/>
    <p:sldId id="663" r:id="rId24"/>
    <p:sldId id="665" r:id="rId25"/>
    <p:sldId id="669" r:id="rId26"/>
    <p:sldId id="668" r:id="rId27"/>
    <p:sldId id="673" r:id="rId28"/>
    <p:sldId id="709" r:id="rId29"/>
    <p:sldId id="711" r:id="rId30"/>
    <p:sldId id="676" r:id="rId31"/>
    <p:sldId id="682" r:id="rId32"/>
    <p:sldId id="710" r:id="rId33"/>
    <p:sldId id="718" r:id="rId34"/>
    <p:sldId id="707" r:id="rId35"/>
    <p:sldId id="653" r:id="rId36"/>
    <p:sldId id="712" r:id="rId37"/>
    <p:sldId id="693" r:id="rId38"/>
    <p:sldId id="696" r:id="rId39"/>
    <p:sldId id="695" r:id="rId40"/>
    <p:sldId id="686" r:id="rId41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rgbClr val="FF3300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FF3300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FF3300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FF3300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FF33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FF33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FF33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FF33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FF33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33CC33"/>
    <a:srgbClr val="CC00FF"/>
    <a:srgbClr val="FF3300"/>
    <a:srgbClr val="FFFF00"/>
    <a:srgbClr val="000066"/>
    <a:srgbClr val="FFFFFF"/>
    <a:srgbClr val="FF0000"/>
    <a:srgbClr val="0099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2" autoAdjust="0"/>
    <p:restoredTop sz="91602" autoAdjust="0"/>
  </p:normalViewPr>
  <p:slideViewPr>
    <p:cSldViewPr>
      <p:cViewPr>
        <p:scale>
          <a:sx n="70" d="100"/>
          <a:sy n="70" d="100"/>
        </p:scale>
        <p:origin x="1507" y="331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25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42"/>
    </p:cViewPr>
  </p:sorterViewPr>
  <p:notesViewPr>
    <p:cSldViewPr>
      <p:cViewPr varScale="1">
        <p:scale>
          <a:sx n="50" d="100"/>
          <a:sy n="50" d="100"/>
        </p:scale>
        <p:origin x="-2508" y="-114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3" tIns="46246" rIns="92493" bIns="46246" numCol="1" anchor="t" anchorCtr="0" compatLnSpc="1">
            <a:prstTxWarp prst="textNoShape">
              <a:avLst/>
            </a:prstTxWarp>
          </a:bodyPr>
          <a:lstStyle>
            <a:lvl1pPr defTabSz="925513"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3" tIns="46246" rIns="92493" bIns="46246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3" tIns="46246" rIns="92493" bIns="46246" numCol="1" anchor="b" anchorCtr="0" compatLnSpc="1">
            <a:prstTxWarp prst="textNoShape">
              <a:avLst/>
            </a:prstTxWarp>
          </a:bodyPr>
          <a:lstStyle>
            <a:lvl1pPr defTabSz="925513"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3" tIns="46246" rIns="92493" bIns="46246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 b="1"/>
            </a:lvl1pPr>
          </a:lstStyle>
          <a:p>
            <a:pPr>
              <a:defRPr/>
            </a:pPr>
            <a:fld id="{AACF20F1-E14B-4A73-A174-779B85868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74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3" tIns="46246" rIns="92493" bIns="46246" numCol="1" anchor="t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3" tIns="46246" rIns="92493" bIns="46246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3" tIns="46246" rIns="92493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3" tIns="46246" rIns="92493" bIns="46246" numCol="1" anchor="b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3" tIns="46246" rIns="92493" bIns="46246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FD4EC4B-B7EB-47F8-9E52-BF6AC5CDE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63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D4EC4B-B7EB-47F8-9E52-BF6AC5CDE9F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51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502FD4-2A83-4446-82E2-C71EC10B8CED}" type="slidenum">
              <a:rPr lang="en-US"/>
              <a:pPr/>
              <a:t>30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7052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A9C26E-22F0-4544-8036-A1FEAA824DAC}" type="slidenum">
              <a:rPr lang="en-US"/>
              <a:pPr/>
              <a:t>31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7998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963744" y="8817904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31" tIns="46516" rIns="93031" bIns="46516" anchor="b"/>
          <a:lstStyle/>
          <a:p>
            <a:pPr algn="r"/>
            <a:fld id="{F68724E7-8058-4A8A-B4D8-1502B3A8F377}" type="slidenum">
              <a:rPr lang="en-US" sz="1200">
                <a:latin typeface="Calibri" charset="0"/>
              </a:rPr>
              <a:pPr algn="r"/>
              <a:t>36</a:t>
            </a:fld>
            <a:endParaRPr lang="en-US" sz="1200">
              <a:latin typeface="Calibri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22006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97235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9513" y="696913"/>
            <a:ext cx="4641850" cy="34813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013" tIns="46506" rIns="93013" bIns="46506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97755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963744" y="8817904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31" tIns="46516" rIns="93031" bIns="46516" anchor="b"/>
          <a:lstStyle/>
          <a:p>
            <a:pPr algn="r"/>
            <a:fld id="{6A841BF4-DB05-45D3-8B32-EE55DA8E0F87}" type="slidenum">
              <a:rPr lang="en-US" sz="1200">
                <a:latin typeface="Calibri" charset="0"/>
              </a:rPr>
              <a:pPr algn="r"/>
              <a:t>15</a:t>
            </a:fld>
            <a:endParaRPr lang="en-US" sz="1200" dirty="0">
              <a:latin typeface="Calibri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3438" cy="34813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013" tIns="46506" rIns="93013" bIns="46506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53253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963744" y="8817904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31" tIns="46516" rIns="93031" bIns="46516" anchor="b"/>
          <a:lstStyle/>
          <a:p>
            <a:pPr algn="r"/>
            <a:fld id="{987BE0BA-8096-497D-9A03-4745DD4763FC}" type="slidenum">
              <a:rPr lang="en-US" sz="1200">
                <a:latin typeface="Calibri" charset="0"/>
              </a:rPr>
              <a:pPr algn="r"/>
              <a:t>17</a:t>
            </a:fld>
            <a:endParaRPr lang="en-US" sz="1200" dirty="0">
              <a:latin typeface="Calibri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2434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63744" y="8817904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31" tIns="46516" rIns="93031" bIns="46516" anchor="b"/>
          <a:lstStyle/>
          <a:p>
            <a:pPr algn="r"/>
            <a:fld id="{05CC5896-B56F-4D45-9F5F-1C94C194453A}" type="slidenum">
              <a:rPr lang="en-US" sz="1200">
                <a:latin typeface="Calibri" charset="0"/>
              </a:rPr>
              <a:pPr algn="r"/>
              <a:t>21</a:t>
            </a:fld>
            <a:endParaRPr lang="en-US" sz="1200">
              <a:latin typeface="Calibri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7602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E718A0-3180-468B-9F6D-130A1A730DC3}" type="slidenum">
              <a:rPr lang="en-US"/>
              <a:pPr/>
              <a:t>22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234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6746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291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ChangeArrowheads="1"/>
          </p:cNvSpPr>
          <p:nvPr/>
        </p:nvSpPr>
        <p:spPr bwMode="auto">
          <a:xfrm>
            <a:off x="228600" y="228600"/>
            <a:ext cx="8688388" cy="6400800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4000" b="1"/>
          </a:p>
          <a:p>
            <a:pPr algn="ctr"/>
            <a:endParaRPr lang="en-US" sz="4000" b="1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457200" y="1295400"/>
            <a:ext cx="8305800" cy="762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tint val="9412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Text Box 1035"/>
          <p:cNvSpPr txBox="1">
            <a:spLocks noChangeArrowheads="1"/>
          </p:cNvSpPr>
          <p:nvPr userDrawn="1"/>
        </p:nvSpPr>
        <p:spPr bwMode="auto">
          <a:xfrm>
            <a:off x="533400" y="5927725"/>
            <a:ext cx="79930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FF3300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rgbClr val="FF3300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rgbClr val="FF3300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rgbClr val="FF3300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rgbClr val="FF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3300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CA" sz="3200" b="1" smtClean="0"/>
          </a:p>
        </p:txBody>
      </p:sp>
      <p:sp>
        <p:nvSpPr>
          <p:cNvPr id="19459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914406" y="152400"/>
            <a:ext cx="7453313" cy="1143000"/>
          </a:xfrm>
        </p:spPr>
        <p:txBody>
          <a:bodyPr/>
          <a:lstStyle>
            <a:lvl1pPr algn="ctr">
              <a:defRPr sz="3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endParaRPr lang="en-CA" noProof="0" smtClean="0"/>
          </a:p>
        </p:txBody>
      </p:sp>
      <p:sp>
        <p:nvSpPr>
          <p:cNvPr id="19460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05400"/>
            <a:ext cx="6400800" cy="838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Littenberg Fest</a:t>
            </a:r>
            <a:endParaRPr lang="en-US" dirty="0"/>
          </a:p>
        </p:txBody>
      </p:sp>
      <p:sp>
        <p:nvSpPr>
          <p:cNvPr id="8" name="Rectangle 103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062F6-98CE-4146-B235-658A35552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24,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Littenberg Fest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4AB34-C5EF-4217-BEF5-9BC581168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24,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Littenberg Fest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71C7E-1F72-4FBC-9511-A08636010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24, 2016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Littenberg Fest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DF531-E5CC-4741-9BE1-3707D72B0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76200"/>
            <a:ext cx="21145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76200"/>
            <a:ext cx="61912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24, 2016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Littenberg Fest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6D51D-58C6-4439-8663-A785DFD7B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447800" y="76200"/>
            <a:ext cx="6629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41529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371600"/>
            <a:ext cx="41529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581400"/>
            <a:ext cx="41529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581400"/>
            <a:ext cx="41529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24, 2016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Littenberg Fest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A90A8-3E64-400A-AE47-296BE87B6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6629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371600"/>
            <a:ext cx="41529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371600"/>
            <a:ext cx="41529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81400"/>
            <a:ext cx="41529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24, 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Littenberg Fest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12534-644A-4EB4-9639-3116C33A4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24,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dirty="0" err="1" smtClean="0"/>
              <a:t>Littenberg</a:t>
            </a:r>
            <a:r>
              <a:rPr lang="en-US" dirty="0" smtClean="0"/>
              <a:t> Fest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04E10-C798-42DA-B4C0-C795A298C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24,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Littenberg Fest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11B73-6017-477F-8A36-3BB5B564BD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8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24,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Littenberg</a:t>
            </a:r>
            <a:r>
              <a:rPr lang="en-US" dirty="0" smtClean="0"/>
              <a:t> Fest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11B73-6017-477F-8A36-3BB5B564BD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7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24, 2016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Littenberg Fest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F3C09-A325-46B4-B9D6-3958521EF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1529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1529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24,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Littenberg Fest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5B8A8-3CBC-476E-A155-BA74C3AA2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24, 2016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Littenberg Fest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68C85-B566-4D21-AEE2-9579E3DD9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24, 2016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Littenberg Fest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3A379-5288-4DA1-86E5-512C4AC2A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24, 2016</a:t>
            </a:r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Littenberg Fest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48503-C82A-4575-99B6-B31029270F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114300" y="90488"/>
            <a:ext cx="8839200" cy="647700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76200"/>
            <a:ext cx="662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8458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67488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June 24, 2016</a:t>
            </a:r>
            <a:endParaRPr lang="en-US" dirty="0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5532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Littenberg Fest</a:t>
            </a: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A011B73-6017-477F-8A36-3BB5B564B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685800" y="1133475"/>
            <a:ext cx="7696200" cy="762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tx2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6" r:id="rId3"/>
    <p:sldLayoutId id="2147483695" r:id="rId4"/>
    <p:sldLayoutId id="2147483682" r:id="rId5"/>
    <p:sldLayoutId id="2147483683" r:id="rId6"/>
    <p:sldLayoutId id="2147483684" r:id="rId7"/>
    <p:sldLayoutId id="2147483685" r:id="rId8"/>
    <p:sldLayoutId id="2147483694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66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66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66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6600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66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66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66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ebdings" pitchFamily="18" charset="2"/>
        <a:buChar char="4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7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0.png"/><Relationship Id="rId5" Type="http://schemas.openxmlformats.org/officeDocument/2006/relationships/image" Target="../media/image15.wmf"/><Relationship Id="rId10" Type="http://schemas.openxmlformats.org/officeDocument/2006/relationships/image" Target="../media/image19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324600" y="2895600"/>
            <a:ext cx="338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04799" y="349793"/>
            <a:ext cx="8103079" cy="21390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i="1" dirty="0" smtClean="0">
                <a:solidFill>
                  <a:schemeClr val="tx1"/>
                </a:solidFill>
              </a:rPr>
              <a:t>K</a:t>
            </a:r>
            <a:r>
              <a:rPr lang="en-US" sz="4000" b="1" i="1" baseline="30000" dirty="0" smtClean="0">
                <a:solidFill>
                  <a:schemeClr val="tx1"/>
                </a:solidFill>
              </a:rPr>
              <a:t>+ </a:t>
            </a:r>
            <a:r>
              <a:rPr lang="en-US" sz="4000" b="1" i="1" dirty="0" smtClean="0">
                <a:solidFill>
                  <a:schemeClr val="tx1"/>
                </a:solidFill>
                <a:sym typeface="Symbol"/>
              </a:rPr>
              <a:t> </a:t>
            </a:r>
            <a:r>
              <a:rPr lang="en-US" sz="4000" b="1" i="1" baseline="30000" dirty="0" smtClean="0">
                <a:solidFill>
                  <a:schemeClr val="tx1"/>
                </a:solidFill>
                <a:sym typeface="Symbol"/>
              </a:rPr>
              <a:t>+</a:t>
            </a:r>
            <a:r>
              <a:rPr lang="en-US" sz="4000" b="1" i="1" dirty="0" smtClean="0">
                <a:solidFill>
                  <a:schemeClr val="tx1"/>
                </a:solidFill>
                <a:sym typeface="Symbol"/>
              </a:rPr>
              <a:t> at </a:t>
            </a:r>
            <a:r>
              <a:rPr lang="en-US" sz="4000" b="1" i="1" dirty="0" smtClean="0">
                <a:solidFill>
                  <a:schemeClr val="tx1"/>
                </a:solidFill>
                <a:sym typeface="Symbol"/>
              </a:rPr>
              <a:t>the AGS</a:t>
            </a:r>
            <a:endParaRPr lang="en-US" sz="4000" b="1" i="1" dirty="0" smtClean="0">
              <a:solidFill>
                <a:schemeClr val="tx1"/>
              </a:solidFill>
              <a:sym typeface="Symbol"/>
            </a:endParaRPr>
          </a:p>
          <a:p>
            <a:pPr algn="ctr">
              <a:lnSpc>
                <a:spcPct val="70000"/>
              </a:lnSpc>
            </a:pPr>
            <a:r>
              <a:rPr lang="en-US" sz="1800" b="1" i="1" dirty="0" smtClean="0">
                <a:solidFill>
                  <a:schemeClr val="tx1"/>
                </a:solidFill>
                <a:sym typeface="Symbol"/>
              </a:rPr>
              <a:t> </a:t>
            </a:r>
          </a:p>
          <a:p>
            <a:pPr algn="ctr">
              <a:lnSpc>
                <a:spcPct val="70000"/>
              </a:lnSpc>
            </a:pPr>
            <a:r>
              <a:rPr lang="en-US" sz="3600" b="1" i="1" dirty="0" smtClean="0">
                <a:solidFill>
                  <a:srgbClr val="33CC33"/>
                </a:solidFill>
              </a:rPr>
              <a:t>Needles </a:t>
            </a:r>
            <a:r>
              <a:rPr lang="en-US" sz="3600" b="1" i="1" dirty="0">
                <a:solidFill>
                  <a:srgbClr val="33CC33"/>
                </a:solidFill>
              </a:rPr>
              <a:t>in a Haystack</a:t>
            </a:r>
            <a:r>
              <a:rPr lang="en-US" sz="4000" b="1" i="1" dirty="0">
                <a:solidFill>
                  <a:srgbClr val="33CC33"/>
                </a:solidFill>
              </a:rPr>
              <a:t>!</a:t>
            </a:r>
            <a:r>
              <a:rPr lang="en-US" sz="4400" b="1" i="1" dirty="0">
                <a:solidFill>
                  <a:schemeClr val="tx1"/>
                </a:solidFill>
              </a:rPr>
              <a:t>   </a:t>
            </a:r>
            <a:endParaRPr lang="en-CA" sz="3200" b="1" dirty="0">
              <a:solidFill>
                <a:schemeClr val="tx1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US" sz="4800" b="1" i="1" dirty="0" smtClean="0">
                <a:solidFill>
                  <a:schemeClr val="tx1"/>
                </a:solidFill>
                <a:sym typeface="Symbol"/>
              </a:rPr>
              <a:t>  </a:t>
            </a:r>
            <a:endParaRPr lang="en-US" sz="3600" b="1" i="1" dirty="0" smtClean="0">
              <a:solidFill>
                <a:schemeClr val="tx1"/>
              </a:solidFill>
              <a:sym typeface="Symbol"/>
            </a:endParaRPr>
          </a:p>
          <a:p>
            <a:pPr algn="ctr">
              <a:lnSpc>
                <a:spcPct val="70000"/>
              </a:lnSpc>
            </a:pPr>
            <a:r>
              <a:rPr lang="en-US" sz="3600" b="1" i="1" dirty="0" smtClean="0">
                <a:solidFill>
                  <a:schemeClr val="tx1"/>
                </a:solidFill>
                <a:sym typeface="Symbol"/>
              </a:rPr>
              <a:t> </a:t>
            </a:r>
            <a:endParaRPr lang="en-CA" sz="2800" b="1" dirty="0">
              <a:solidFill>
                <a:schemeClr val="tx1"/>
              </a:solidFill>
            </a:endParaRPr>
          </a:p>
        </p:txBody>
      </p:sp>
      <p:pic>
        <p:nvPicPr>
          <p:cNvPr id="8" name="Picture 2" descr="Needle in a Haystac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043728" y="3540073"/>
            <a:ext cx="2619374" cy="3090333"/>
          </a:xfrm>
          <a:prstGeom prst="rect">
            <a:avLst/>
          </a:prstGeom>
          <a:noFill/>
        </p:spPr>
      </p:pic>
      <p:pic>
        <p:nvPicPr>
          <p:cNvPr id="10" name="Picture 2" descr="Needle in a Haystac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476999" y="4384042"/>
            <a:ext cx="1371599" cy="2245359"/>
          </a:xfrm>
          <a:prstGeom prst="rect">
            <a:avLst/>
          </a:prstGeom>
          <a:noFill/>
        </p:spPr>
      </p:pic>
      <p:pic>
        <p:nvPicPr>
          <p:cNvPr id="11" name="Picture 2" descr="Needle in a Haystac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565522" y="4419600"/>
            <a:ext cx="1349878" cy="2209801"/>
          </a:xfrm>
          <a:prstGeom prst="rect">
            <a:avLst/>
          </a:prstGeom>
          <a:noFill/>
        </p:spPr>
      </p:pic>
      <p:pic>
        <p:nvPicPr>
          <p:cNvPr id="9" name="Picture 2" descr="Needle in a Haystack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6057901" y="1943101"/>
            <a:ext cx="2438400" cy="3276598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7286" y="1613465"/>
            <a:ext cx="4724400" cy="2895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400" b="1" dirty="0" smtClean="0">
                <a:solidFill>
                  <a:srgbClr val="FF6600"/>
                </a:solidFill>
              </a:rPr>
              <a:t>Stewart Smith</a:t>
            </a:r>
          </a:p>
          <a:p>
            <a:pPr>
              <a:lnSpc>
                <a:spcPct val="70000"/>
              </a:lnSpc>
            </a:pPr>
            <a:r>
              <a:rPr lang="en-US" sz="2400" b="1" dirty="0" smtClean="0">
                <a:solidFill>
                  <a:srgbClr val="FF6600"/>
                </a:solidFill>
              </a:rPr>
              <a:t>Princeton University </a:t>
            </a:r>
          </a:p>
          <a:p>
            <a:pPr>
              <a:lnSpc>
                <a:spcPct val="70000"/>
              </a:lnSpc>
            </a:pPr>
            <a:endParaRPr lang="en-US" sz="2000" b="1" dirty="0" smtClean="0"/>
          </a:p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en-US" sz="1050" b="1" dirty="0" smtClean="0">
                <a:solidFill>
                  <a:schemeClr val="bg1"/>
                </a:solidFill>
              </a:rPr>
              <a:t>F</a:t>
            </a:r>
          </a:p>
          <a:p>
            <a:pPr>
              <a:lnSpc>
                <a:spcPct val="70000"/>
              </a:lnSpc>
              <a:spcBef>
                <a:spcPts val="0"/>
              </a:spcBef>
            </a:pPr>
            <a:endParaRPr lang="en-US" sz="3200" b="1" dirty="0" smtClean="0"/>
          </a:p>
          <a:p>
            <a:pPr>
              <a:lnSpc>
                <a:spcPct val="70000"/>
              </a:lnSpc>
              <a:spcBef>
                <a:spcPts val="0"/>
              </a:spcBef>
            </a:pPr>
            <a:endParaRPr lang="en-US" sz="2400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222104" y="2280817"/>
            <a:ext cx="5582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Littenberg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Symposium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BNL, June 24 2016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67938" name="Picture 2" descr="photo of Laurence Littenber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78"/>
          <a:stretch/>
        </p:blipFill>
        <p:spPr bwMode="auto">
          <a:xfrm>
            <a:off x="384540" y="3063716"/>
            <a:ext cx="3109776" cy="342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78779" y="-14607"/>
            <a:ext cx="372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-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839200" cy="5867400"/>
          </a:xfrm>
        </p:spPr>
        <p:txBody>
          <a:bodyPr/>
          <a:lstStyle/>
          <a:p>
            <a:pPr lvl="1">
              <a:buNone/>
            </a:pPr>
            <a:endParaRPr lang="en-US" sz="1800" dirty="0" smtClean="0">
              <a:solidFill>
                <a:srgbClr val="3333CC"/>
              </a:solidFill>
            </a:endParaRPr>
          </a:p>
          <a:p>
            <a:pPr>
              <a:buNone/>
            </a:pPr>
            <a:endParaRPr lang="en-US" sz="1800" dirty="0" smtClean="0">
              <a:solidFill>
                <a:srgbClr val="0000FF"/>
              </a:solidFill>
              <a:cs typeface="Comic Sans MS"/>
            </a:endParaRPr>
          </a:p>
          <a:p>
            <a:pPr>
              <a:buFont typeface="Wingdings" charset="2"/>
              <a:buChar char="Ø"/>
            </a:pPr>
            <a:endParaRPr lang="en-US" sz="1800" dirty="0" smtClean="0">
              <a:solidFill>
                <a:srgbClr val="0000FF"/>
              </a:solidFill>
              <a:cs typeface="Comic Sans MS"/>
            </a:endParaRPr>
          </a:p>
          <a:p>
            <a:pPr>
              <a:buFont typeface="Wingdings" charset="2"/>
              <a:buChar char="Ø"/>
            </a:pPr>
            <a:endParaRPr lang="en-US" sz="1800" dirty="0" smtClean="0">
              <a:solidFill>
                <a:srgbClr val="0000FF"/>
              </a:solidFill>
              <a:cs typeface="Comic Sans MS"/>
            </a:endParaRPr>
          </a:p>
          <a:p>
            <a:pPr>
              <a:buFont typeface="Wingdings" charset="2"/>
              <a:buChar char="Ø"/>
            </a:pPr>
            <a:endParaRPr lang="en-US" sz="1800" dirty="0" smtClean="0">
              <a:solidFill>
                <a:srgbClr val="0000FF"/>
              </a:solidFill>
              <a:cs typeface="Comic Sans MS"/>
            </a:endParaRPr>
          </a:p>
          <a:p>
            <a:pPr>
              <a:buFont typeface="Wingdings" charset="2"/>
              <a:buChar char="Ø"/>
            </a:pPr>
            <a:endParaRPr lang="en-US" sz="1800" dirty="0" smtClean="0">
              <a:solidFill>
                <a:srgbClr val="0000FF"/>
              </a:solidFill>
              <a:cs typeface="Comic Sans MS"/>
            </a:endParaRPr>
          </a:p>
          <a:p>
            <a:pPr>
              <a:buFont typeface="Wingdings" charset="2"/>
              <a:buChar char="Ø"/>
            </a:pPr>
            <a:endParaRPr lang="en-US" sz="1800" dirty="0" smtClean="0">
              <a:solidFill>
                <a:srgbClr val="0000FF"/>
              </a:solidFill>
              <a:cs typeface="Comic Sans MS"/>
            </a:endParaRPr>
          </a:p>
          <a:p>
            <a:pPr>
              <a:buFont typeface="Wingdings" charset="2"/>
              <a:buChar char="Ø"/>
            </a:pPr>
            <a:endParaRPr lang="en-US" sz="1800" dirty="0" smtClean="0">
              <a:solidFill>
                <a:srgbClr val="0000FF"/>
              </a:solidFill>
              <a:cs typeface="Comic Sans MS"/>
            </a:endParaRPr>
          </a:p>
          <a:p>
            <a:pPr>
              <a:buNone/>
            </a:pPr>
            <a:endParaRPr lang="en-US" sz="1800" dirty="0" smtClean="0">
              <a:solidFill>
                <a:srgbClr val="0000FF"/>
              </a:solidFill>
              <a:cs typeface="Comic Sans MS"/>
            </a:endParaRPr>
          </a:p>
          <a:p>
            <a:pPr>
              <a:buFont typeface="Wingdings" charset="2"/>
              <a:buChar char="Ø"/>
            </a:pPr>
            <a:endParaRPr lang="en-US" sz="1800" dirty="0" smtClean="0">
              <a:solidFill>
                <a:srgbClr val="0000FF"/>
              </a:solidFill>
              <a:cs typeface="Comic Sans MS"/>
            </a:endParaRPr>
          </a:p>
          <a:p>
            <a:pPr>
              <a:buFont typeface="Wingdings" charset="2"/>
              <a:buChar char="Ø"/>
            </a:pPr>
            <a:endParaRPr lang="en-US" sz="1800" dirty="0" smtClean="0">
              <a:solidFill>
                <a:srgbClr val="0000FF"/>
              </a:solidFill>
              <a:cs typeface="Comic Sans MS"/>
            </a:endParaRPr>
          </a:p>
          <a:p>
            <a:pPr>
              <a:buFont typeface="Wingdings" charset="2"/>
              <a:buChar char="Ø"/>
            </a:pPr>
            <a:endParaRPr lang="en-US" sz="1800" dirty="0" smtClean="0">
              <a:solidFill>
                <a:srgbClr val="0000FF"/>
              </a:solidFill>
              <a:cs typeface="Comic Sans MS"/>
            </a:endParaRPr>
          </a:p>
          <a:p>
            <a:pPr>
              <a:buFont typeface="Wingdings" charset="2"/>
              <a:buChar char="Ø"/>
            </a:pPr>
            <a:endParaRPr lang="en-US" sz="1800" dirty="0" smtClean="0">
              <a:solidFill>
                <a:srgbClr val="0000FF"/>
              </a:solidFill>
              <a:cs typeface="Comic Sans MS"/>
            </a:endParaRPr>
          </a:p>
          <a:p>
            <a:pPr lvl="1">
              <a:buNone/>
            </a:pPr>
            <a:endParaRPr lang="en-US" sz="1800" dirty="0" smtClean="0">
              <a:solidFill>
                <a:srgbClr val="660066"/>
              </a:solidFill>
              <a:cs typeface="Comic Sans MS"/>
            </a:endParaRPr>
          </a:p>
          <a:p>
            <a:pPr lvl="1">
              <a:buFont typeface="Wingdings" charset="2"/>
              <a:buChar char="Ø"/>
            </a:pPr>
            <a:endParaRPr lang="en-US" sz="1800" dirty="0" smtClean="0">
              <a:solidFill>
                <a:srgbClr val="660066"/>
              </a:solidFill>
              <a:cs typeface="Comic Sans MS"/>
            </a:endParaRPr>
          </a:p>
          <a:p>
            <a:pPr lvl="1">
              <a:buFontTx/>
              <a:buChar char="-"/>
            </a:pPr>
            <a:endParaRPr lang="en-US" sz="2000" dirty="0" smtClean="0">
              <a:solidFill>
                <a:srgbClr val="3333CC"/>
              </a:solidFill>
            </a:endParaRPr>
          </a:p>
          <a:p>
            <a:pPr lvl="2">
              <a:buFontTx/>
              <a:buChar char="-"/>
            </a:pPr>
            <a:endParaRPr lang="en-US" sz="1800" dirty="0" smtClean="0">
              <a:solidFill>
                <a:srgbClr val="FF6600"/>
              </a:solidFill>
            </a:endParaRPr>
          </a:p>
          <a:p>
            <a:pPr lvl="2">
              <a:buFontTx/>
              <a:buChar char="-"/>
            </a:pPr>
            <a:endParaRPr lang="en-US" sz="1800" dirty="0" smtClean="0">
              <a:solidFill>
                <a:srgbClr val="FF6600"/>
              </a:solidFill>
            </a:endParaRPr>
          </a:p>
          <a:p>
            <a:endParaRPr lang="en-US" sz="2800" dirty="0" smtClean="0"/>
          </a:p>
          <a:p>
            <a:endParaRPr lang="en-US" sz="2800" dirty="0" smtClean="0"/>
          </a:p>
          <a:p>
            <a:pPr lvl="1">
              <a:buNone/>
            </a:pP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423964"/>
            <a:ext cx="5029200" cy="1014436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133850" y="9842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44"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3850" y="98425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133850" y="9842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45"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3850" y="98425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8229600" y="1752600"/>
          <a:ext cx="533400" cy="240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46" name="Equation" r:id="rId7" imgW="508000" imgH="228600" progId="Equation.DSMT4">
                  <p:embed/>
                </p:oleObj>
              </mc:Choice>
              <mc:Fallback>
                <p:oleObj name="Equation" r:id="rId7" imgW="508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1752600"/>
                        <a:ext cx="533400" cy="2400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1066800"/>
            <a:ext cx="1828800" cy="1458685"/>
          </a:xfrm>
          <a:prstGeom prst="rect">
            <a:avLst/>
          </a:prstGeom>
          <a:solidFill>
            <a:srgbClr val="D0FF26">
              <a:alpha val="66000"/>
            </a:srgbClr>
          </a:solidFill>
          <a:ln w="28575" cap="flat" cmpd="sng" algn="ctr">
            <a:solidFill>
              <a:srgbClr val="9C9C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7" name="Oval 16"/>
          <p:cNvSpPr/>
          <p:nvPr/>
        </p:nvSpPr>
        <p:spPr bwMode="auto">
          <a:xfrm>
            <a:off x="7391400" y="1447800"/>
            <a:ext cx="381000" cy="381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2400" y="30659"/>
            <a:ext cx="7661329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457200" indent="-457200"/>
            <a:r>
              <a:rPr lang="en-US" sz="4400" dirty="0" smtClean="0">
                <a:latin typeface="Monotype Corsiva"/>
                <a:cs typeface="Monotype Corsiva"/>
              </a:rPr>
              <a:t>CP Violation </a:t>
            </a:r>
            <a:r>
              <a:rPr lang="en-US" sz="4400" dirty="0" err="1" smtClean="0">
                <a:latin typeface="Monotype Corsiva"/>
                <a:cs typeface="Monotype Corsiva"/>
              </a:rPr>
              <a:t>vs</a:t>
            </a:r>
            <a:r>
              <a:rPr lang="en-US" sz="4400" dirty="0" smtClean="0">
                <a:latin typeface="Monotype Corsiva"/>
                <a:cs typeface="Monotype Corsiva"/>
              </a:rPr>
              <a:t>  Standard Model</a:t>
            </a:r>
          </a:p>
        </p:txBody>
      </p:sp>
      <p:pic>
        <p:nvPicPr>
          <p:cNvPr id="16" name="Picture 15" descr="rhoeta_large-1.pdf"/>
          <p:cNvPicPr>
            <a:picLocks noChangeAspect="1"/>
          </p:cNvPicPr>
          <p:nvPr/>
        </p:nvPicPr>
        <p:blipFill rotWithShape="1">
          <a:blip r:embed="rId10"/>
          <a:srcRect t="7865" b="3084"/>
          <a:stretch/>
        </p:blipFill>
        <p:spPr>
          <a:xfrm>
            <a:off x="2118501" y="2772852"/>
            <a:ext cx="4290486" cy="38140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/>
          <a:srcRect r="5703"/>
          <a:stretch/>
        </p:blipFill>
        <p:spPr>
          <a:xfrm>
            <a:off x="6408987" y="3009900"/>
            <a:ext cx="2430213" cy="1524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-16329" y="2830916"/>
            <a:ext cx="21071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/>
            <a:r>
              <a:rPr lang="en-US" sz="2400" dirty="0" smtClean="0">
                <a:solidFill>
                  <a:srgbClr val="3333CC"/>
                </a:solidFill>
                <a:cs typeface="Comic Sans MS"/>
              </a:rPr>
              <a:t>All CPV effects governed by </a:t>
            </a:r>
            <a:r>
              <a:rPr lang="en-US" sz="28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h</a:t>
            </a:r>
            <a:r>
              <a:rPr lang="en-US" sz="2400" dirty="0" smtClean="0">
                <a:solidFill>
                  <a:srgbClr val="3333CC"/>
                </a:solidFill>
                <a:cs typeface="Comic Sans MS"/>
              </a:rPr>
              <a:t> </a:t>
            </a:r>
            <a:endParaRPr lang="en-US" dirty="0" smtClean="0">
              <a:solidFill>
                <a:srgbClr val="3333CC"/>
              </a:solidFill>
              <a:cs typeface="Comic Sans M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4648200"/>
            <a:ext cx="2057400" cy="193899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The CKM picture able to account for all observed CPV effects &amp; flavor interactions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92267" y="69900"/>
            <a:ext cx="1268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en-US" sz="2800" u="sng" dirty="0" smtClean="0">
                <a:solidFill>
                  <a:srgbClr val="0000FF"/>
                </a:solidFill>
                <a:latin typeface="Comic Sans MS"/>
                <a:cs typeface="Comic Sans MS"/>
              </a:rPr>
              <a:t>(2015)</a:t>
            </a:r>
            <a:endParaRPr lang="en-US" sz="2800" u="sng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2389415" y="637202"/>
            <a:ext cx="5715000" cy="528637"/>
          </a:xfrm>
          <a:prstGeom prst="rect">
            <a:avLst/>
          </a:prstGeom>
          <a:solidFill>
            <a:srgbClr val="FFFFCC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 dirty="0">
                <a:solidFill>
                  <a:schemeClr val="tx1"/>
                </a:solidFill>
              </a:rPr>
              <a:t>     </a:t>
            </a:r>
            <a:r>
              <a:rPr lang="en-US" sz="2800" b="1" i="1" dirty="0" err="1">
                <a:solidFill>
                  <a:schemeClr val="tx1"/>
                </a:solidFill>
              </a:rPr>
              <a:t>V</a:t>
            </a:r>
            <a:r>
              <a:rPr lang="en-US" sz="2800" b="1" i="1" baseline="-25000" dirty="0" err="1">
                <a:solidFill>
                  <a:schemeClr val="tx1"/>
                </a:solidFill>
              </a:rPr>
              <a:t>ud</a:t>
            </a:r>
            <a:r>
              <a:rPr lang="en-US" sz="2800" b="1" i="1" dirty="0" err="1">
                <a:solidFill>
                  <a:srgbClr val="FF0000"/>
                </a:solidFill>
              </a:rPr>
              <a:t>V</a:t>
            </a:r>
            <a:r>
              <a:rPr lang="en-US" sz="2800" b="1" i="1" dirty="0">
                <a:solidFill>
                  <a:srgbClr val="FF0000"/>
                </a:solidFill>
              </a:rPr>
              <a:t>*</a:t>
            </a:r>
            <a:r>
              <a:rPr lang="en-US" sz="2800" b="1" i="1" baseline="-25000" dirty="0" err="1">
                <a:solidFill>
                  <a:srgbClr val="FF0000"/>
                </a:solidFill>
              </a:rPr>
              <a:t>ub</a:t>
            </a:r>
            <a:r>
              <a:rPr lang="en-US" sz="2800" dirty="0">
                <a:solidFill>
                  <a:schemeClr val="tx1"/>
                </a:solidFill>
              </a:rPr>
              <a:t>+ </a:t>
            </a:r>
            <a:r>
              <a:rPr lang="en-US" sz="2800" b="1" i="1" dirty="0" err="1">
                <a:solidFill>
                  <a:schemeClr val="tx1"/>
                </a:solidFill>
              </a:rPr>
              <a:t>V</a:t>
            </a:r>
            <a:r>
              <a:rPr lang="en-US" sz="2800" b="1" i="1" baseline="-25000" dirty="0" err="1">
                <a:solidFill>
                  <a:schemeClr val="tx1"/>
                </a:solidFill>
              </a:rPr>
              <a:t>cd</a:t>
            </a:r>
            <a:r>
              <a:rPr lang="en-US" sz="2800" b="1" i="1" baseline="-25000" dirty="0">
                <a:solidFill>
                  <a:schemeClr val="tx1"/>
                </a:solidFill>
              </a:rPr>
              <a:t> </a:t>
            </a:r>
            <a:r>
              <a:rPr lang="en-US" sz="2800" b="1" i="1" dirty="0">
                <a:solidFill>
                  <a:schemeClr val="tx1"/>
                </a:solidFill>
              </a:rPr>
              <a:t>V*</a:t>
            </a:r>
            <a:r>
              <a:rPr lang="en-US" sz="2800" b="1" i="1" baseline="-25000" dirty="0" err="1">
                <a:solidFill>
                  <a:schemeClr val="tx1"/>
                </a:solidFill>
              </a:rPr>
              <a:t>cb</a:t>
            </a:r>
            <a:r>
              <a:rPr lang="en-US" sz="2800" dirty="0">
                <a:solidFill>
                  <a:schemeClr val="tx1"/>
                </a:solidFill>
              </a:rPr>
              <a:t>+ </a:t>
            </a:r>
            <a:r>
              <a:rPr lang="en-US" sz="2800" b="1" i="1" dirty="0" err="1">
                <a:solidFill>
                  <a:schemeClr val="accent2"/>
                </a:solidFill>
              </a:rPr>
              <a:t>V</a:t>
            </a:r>
            <a:r>
              <a:rPr lang="en-US" sz="2800" b="1" i="1" baseline="-25000" dirty="0" err="1">
                <a:solidFill>
                  <a:schemeClr val="accent2"/>
                </a:solidFill>
              </a:rPr>
              <a:t>td</a:t>
            </a:r>
            <a:r>
              <a:rPr lang="en-US" sz="2800" b="1" i="1" dirty="0" err="1">
                <a:solidFill>
                  <a:schemeClr val="tx1"/>
                </a:solidFill>
              </a:rPr>
              <a:t>V</a:t>
            </a:r>
            <a:r>
              <a:rPr lang="en-US" sz="2800" b="1" i="1" dirty="0">
                <a:solidFill>
                  <a:schemeClr val="tx1"/>
                </a:solidFill>
              </a:rPr>
              <a:t>*</a:t>
            </a:r>
            <a:r>
              <a:rPr lang="en-US" sz="2800" b="1" i="1" baseline="-25000" dirty="0" err="1">
                <a:solidFill>
                  <a:schemeClr val="tx1"/>
                </a:solidFill>
              </a:rPr>
              <a:t>tb</a:t>
            </a:r>
            <a:r>
              <a:rPr lang="en-US" sz="2800" b="1" i="1" baseline="-25000" dirty="0">
                <a:solidFill>
                  <a:schemeClr val="tx1"/>
                </a:solidFill>
              </a:rPr>
              <a:t> </a:t>
            </a:r>
            <a:r>
              <a:rPr lang="en-US" sz="2800" b="1" i="1" dirty="0">
                <a:solidFill>
                  <a:schemeClr val="tx1"/>
                </a:solidFill>
              </a:rPr>
              <a:t>= </a:t>
            </a:r>
            <a:r>
              <a:rPr lang="en-US" sz="2800" b="1" dirty="0">
                <a:solidFill>
                  <a:schemeClr val="tx1"/>
                </a:solidFill>
              </a:rPr>
              <a:t>0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215170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2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charset="0"/>
              </a:rPr>
              <a:t>June 24, 2016</a:t>
            </a:r>
            <a:endParaRPr lang="en-US">
              <a:latin typeface="Times New Roman" charset="0"/>
            </a:endParaRPr>
          </a:p>
        </p:txBody>
      </p:sp>
      <p:sp>
        <p:nvSpPr>
          <p:cNvPr id="614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charset="0"/>
              </a:rPr>
              <a:t>Littenberg Fest</a:t>
            </a:r>
            <a:endParaRPr lang="en-US">
              <a:latin typeface="Times New Roman" charset="0"/>
            </a:endParaRPr>
          </a:p>
        </p:txBody>
      </p:sp>
      <p:sp>
        <p:nvSpPr>
          <p:cNvPr id="614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7C413F8-7401-4858-93CA-C17662F25B4D}" type="slidenum">
              <a:rPr lang="en-US">
                <a:latin typeface="Times New Roman" charset="0"/>
              </a:rPr>
              <a:pPr/>
              <a:t>11</a:t>
            </a:fld>
            <a:endParaRPr lang="en-US">
              <a:latin typeface="Times New Roman" charset="0"/>
            </a:endParaRPr>
          </a:p>
        </p:txBody>
      </p:sp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6629400" cy="1143000"/>
          </a:xfrm>
        </p:spPr>
        <p:txBody>
          <a:bodyPr/>
          <a:lstStyle/>
          <a:p>
            <a:r>
              <a:rPr lang="en-US" sz="3200" dirty="0" smtClean="0"/>
              <a:t>K</a:t>
            </a:r>
            <a:r>
              <a:rPr lang="en-US" sz="3200" dirty="0" smtClean="0">
                <a:sym typeface="Symbol"/>
              </a:rPr>
              <a:t> and the </a:t>
            </a:r>
            <a:r>
              <a:rPr lang="en-US" sz="3200" dirty="0" err="1" smtClean="0"/>
              <a:t>Unitarity</a:t>
            </a:r>
            <a:r>
              <a:rPr lang="en-US" sz="3200" dirty="0" smtClean="0"/>
              <a:t> Triangle  </a:t>
            </a:r>
            <a:endParaRPr lang="fr-FR" sz="3200" dirty="0" smtClean="0"/>
          </a:p>
        </p:txBody>
      </p:sp>
      <p:sp>
        <p:nvSpPr>
          <p:cNvPr id="61446" name="Text Box 3"/>
          <p:cNvSpPr txBox="1">
            <a:spLocks noChangeArrowheads="1"/>
          </p:cNvSpPr>
          <p:nvPr/>
        </p:nvSpPr>
        <p:spPr bwMode="auto">
          <a:xfrm>
            <a:off x="6477000" y="988874"/>
            <a:ext cx="243840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Comic Sans MS" pitchFamily="66" charset="0"/>
              </a:rPr>
              <a:t>Product of 1</a:t>
            </a:r>
            <a:r>
              <a:rPr lang="en-US" sz="1800" b="1" baseline="30000" dirty="0">
                <a:solidFill>
                  <a:schemeClr val="tx1"/>
                </a:solidFill>
                <a:latin typeface="Comic Sans MS" pitchFamily="66" charset="0"/>
              </a:rPr>
              <a:t>st</a:t>
            </a:r>
            <a:r>
              <a:rPr lang="en-US" sz="1800" b="1" dirty="0">
                <a:solidFill>
                  <a:schemeClr val="tx1"/>
                </a:solidFill>
                <a:latin typeface="Comic Sans MS" pitchFamily="66" charset="0"/>
              </a:rPr>
              <a:t> and 3</a:t>
            </a:r>
            <a:r>
              <a:rPr lang="en-US" sz="1800" b="1" baseline="30000" dirty="0">
                <a:solidFill>
                  <a:schemeClr val="tx1"/>
                </a:solidFill>
                <a:latin typeface="Comic Sans MS" pitchFamily="66" charset="0"/>
              </a:rPr>
              <a:t>rd</a:t>
            </a:r>
            <a:r>
              <a:rPr lang="en-US" sz="1800" b="1" dirty="0">
                <a:solidFill>
                  <a:schemeClr val="tx1"/>
                </a:solidFill>
                <a:latin typeface="Comic Sans MS" pitchFamily="66" charset="0"/>
              </a:rPr>
              <a:t> columns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omic Sans MS" pitchFamily="66" charset="0"/>
              </a:rPr>
              <a:t>(There are other such relations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omic Sans MS" pitchFamily="66" charset="0"/>
              </a:rPr>
              <a:t>but they are </a:t>
            </a: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almost </a:t>
            </a:r>
            <a:r>
              <a:rPr lang="en-US" sz="1800" dirty="0">
                <a:solidFill>
                  <a:schemeClr val="tx1"/>
                </a:solidFill>
                <a:latin typeface="Comic Sans MS" pitchFamily="66" charset="0"/>
              </a:rPr>
              <a:t>straight lines!)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438400" y="2411413"/>
            <a:ext cx="4876800" cy="2860675"/>
            <a:chOff x="1536" y="1519"/>
            <a:chExt cx="3072" cy="1802"/>
          </a:xfrm>
        </p:grpSpPr>
        <p:sp>
          <p:nvSpPr>
            <p:cNvPr id="61462" name="Line 5"/>
            <p:cNvSpPr>
              <a:spLocks noChangeShapeType="1"/>
            </p:cNvSpPr>
            <p:nvPr/>
          </p:nvSpPr>
          <p:spPr bwMode="auto">
            <a:xfrm flipH="1" flipV="1">
              <a:off x="1920" y="1519"/>
              <a:ext cx="0" cy="1728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63" name="Line 6"/>
            <p:cNvSpPr>
              <a:spLocks noChangeShapeType="1"/>
            </p:cNvSpPr>
            <p:nvPr/>
          </p:nvSpPr>
          <p:spPr bwMode="auto">
            <a:xfrm>
              <a:off x="1632" y="3055"/>
              <a:ext cx="297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1464" name="Object 7"/>
            <p:cNvGraphicFramePr>
              <a:graphicFrameLocks noChangeAspect="1"/>
            </p:cNvGraphicFramePr>
            <p:nvPr/>
          </p:nvGraphicFramePr>
          <p:xfrm>
            <a:off x="1536" y="3103"/>
            <a:ext cx="328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980" name="Equation" r:id="rId3" imgW="698500" imgH="368300" progId="Equation.3">
                    <p:embed/>
                  </p:oleObj>
                </mc:Choice>
                <mc:Fallback>
                  <p:oleObj name="Equation" r:id="rId3" imgW="698500" imgH="368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3103"/>
                          <a:ext cx="328" cy="1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465" name="Line 8"/>
            <p:cNvSpPr>
              <a:spLocks noChangeShapeType="1"/>
            </p:cNvSpPr>
            <p:nvPr/>
          </p:nvSpPr>
          <p:spPr bwMode="auto">
            <a:xfrm flipV="1">
              <a:off x="1920" y="1807"/>
              <a:ext cx="480" cy="123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stealth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66" name="Line 9"/>
            <p:cNvSpPr>
              <a:spLocks noChangeShapeType="1"/>
            </p:cNvSpPr>
            <p:nvPr/>
          </p:nvSpPr>
          <p:spPr bwMode="auto">
            <a:xfrm>
              <a:off x="2400" y="1807"/>
              <a:ext cx="1728" cy="124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stealth" w="med" len="med"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67" name="Line 10"/>
            <p:cNvSpPr>
              <a:spLocks noChangeShapeType="1"/>
            </p:cNvSpPr>
            <p:nvPr/>
          </p:nvSpPr>
          <p:spPr bwMode="auto">
            <a:xfrm flipV="1">
              <a:off x="1920" y="3055"/>
              <a:ext cx="22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68" name="Text Box 11"/>
            <p:cNvSpPr txBox="1">
              <a:spLocks noChangeArrowheads="1"/>
            </p:cNvSpPr>
            <p:nvPr/>
          </p:nvSpPr>
          <p:spPr bwMode="auto">
            <a:xfrm>
              <a:off x="4240" y="3090"/>
              <a:ext cx="2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  <a:latin typeface="Comic Sans MS" pitchFamily="66" charset="0"/>
                </a:rPr>
                <a:t>Re</a:t>
              </a:r>
            </a:p>
          </p:txBody>
        </p:sp>
        <p:sp>
          <p:nvSpPr>
            <p:cNvPr id="61469" name="Text Box 12"/>
            <p:cNvSpPr txBox="1">
              <a:spLocks noChangeArrowheads="1"/>
            </p:cNvSpPr>
            <p:nvPr/>
          </p:nvSpPr>
          <p:spPr bwMode="auto">
            <a:xfrm>
              <a:off x="1559" y="1594"/>
              <a:ext cx="3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  <a:latin typeface="Comic Sans MS" pitchFamily="66" charset="0"/>
                </a:rPr>
                <a:t>Im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492500" y="4953000"/>
            <a:ext cx="2438400" cy="887413"/>
            <a:chOff x="2200" y="3120"/>
            <a:chExt cx="1536" cy="559"/>
          </a:xfrm>
        </p:grpSpPr>
        <p:graphicFrame>
          <p:nvGraphicFramePr>
            <p:cNvPr id="61458" name="Object 17"/>
            <p:cNvGraphicFramePr>
              <a:graphicFrameLocks noChangeAspect="1"/>
            </p:cNvGraphicFramePr>
            <p:nvPr/>
          </p:nvGraphicFramePr>
          <p:xfrm>
            <a:off x="2448" y="3120"/>
            <a:ext cx="856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981" name="Equation" r:id="rId5" imgW="1358310" imgH="431613" progId="">
                    <p:embed/>
                  </p:oleObj>
                </mc:Choice>
                <mc:Fallback>
                  <p:oleObj name="Equation" r:id="rId5" imgW="1358310" imgH="43161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" y="3120"/>
                          <a:ext cx="856" cy="2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59" name="Object 18"/>
            <p:cNvGraphicFramePr>
              <a:graphicFrameLocks noChangeAspect="1"/>
            </p:cNvGraphicFramePr>
            <p:nvPr/>
          </p:nvGraphicFramePr>
          <p:xfrm>
            <a:off x="2200" y="3447"/>
            <a:ext cx="1536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982" name="Equation" r:id="rId7" imgW="2438400" imgH="368300" progId="">
                    <p:embed/>
                  </p:oleObj>
                </mc:Choice>
                <mc:Fallback>
                  <p:oleObj name="Equation" r:id="rId7" imgW="2438400" imgH="3683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0" y="3447"/>
                          <a:ext cx="1536" cy="232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447800" y="3541713"/>
            <a:ext cx="2000250" cy="965200"/>
            <a:chOff x="816" y="2231"/>
            <a:chExt cx="1260" cy="608"/>
          </a:xfrm>
        </p:grpSpPr>
        <p:graphicFrame>
          <p:nvGraphicFramePr>
            <p:cNvPr id="61456" name="Object 20"/>
            <p:cNvGraphicFramePr>
              <a:graphicFrameLocks noChangeAspect="1"/>
            </p:cNvGraphicFramePr>
            <p:nvPr/>
          </p:nvGraphicFramePr>
          <p:xfrm>
            <a:off x="1220" y="2231"/>
            <a:ext cx="856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983" name="Equation" r:id="rId9" imgW="1358310" imgH="431613" progId="">
                    <p:embed/>
                  </p:oleObj>
                </mc:Choice>
                <mc:Fallback>
                  <p:oleObj name="Equation" r:id="rId9" imgW="1358310" imgH="43161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0" y="2231"/>
                          <a:ext cx="856" cy="2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57" name="Object 21"/>
            <p:cNvGraphicFramePr>
              <a:graphicFrameLocks noChangeAspect="1"/>
            </p:cNvGraphicFramePr>
            <p:nvPr/>
          </p:nvGraphicFramePr>
          <p:xfrm>
            <a:off x="816" y="2623"/>
            <a:ext cx="928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984" name="Equation" r:id="rId11" imgW="1473200" imgH="342900" progId="">
                    <p:embed/>
                  </p:oleObj>
                </mc:Choice>
                <mc:Fallback>
                  <p:oleObj name="Equation" r:id="rId11" imgW="1473200" imgH="3429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2623"/>
                          <a:ext cx="928" cy="216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451" name="Text Box 22"/>
          <p:cNvSpPr txBox="1">
            <a:spLocks noChangeArrowheads="1"/>
          </p:cNvSpPr>
          <p:nvPr/>
        </p:nvSpPr>
        <p:spPr bwMode="auto">
          <a:xfrm>
            <a:off x="609600" y="1376363"/>
            <a:ext cx="5715000" cy="528637"/>
          </a:xfrm>
          <a:prstGeom prst="rect">
            <a:avLst/>
          </a:prstGeom>
          <a:solidFill>
            <a:srgbClr val="FFFFCC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 dirty="0">
                <a:solidFill>
                  <a:schemeClr val="tx1"/>
                </a:solidFill>
              </a:rPr>
              <a:t>     </a:t>
            </a:r>
            <a:r>
              <a:rPr lang="en-US" sz="2800" b="1" i="1" dirty="0" err="1">
                <a:solidFill>
                  <a:schemeClr val="tx1"/>
                </a:solidFill>
              </a:rPr>
              <a:t>V</a:t>
            </a:r>
            <a:r>
              <a:rPr lang="en-US" sz="2800" b="1" i="1" baseline="-25000" dirty="0" err="1">
                <a:solidFill>
                  <a:schemeClr val="tx1"/>
                </a:solidFill>
              </a:rPr>
              <a:t>ud</a:t>
            </a:r>
            <a:r>
              <a:rPr lang="en-US" sz="2800" b="1" i="1" dirty="0" err="1">
                <a:solidFill>
                  <a:srgbClr val="FF0000"/>
                </a:solidFill>
              </a:rPr>
              <a:t>V</a:t>
            </a:r>
            <a:r>
              <a:rPr lang="en-US" sz="2800" b="1" i="1" dirty="0">
                <a:solidFill>
                  <a:srgbClr val="FF0000"/>
                </a:solidFill>
              </a:rPr>
              <a:t>*</a:t>
            </a:r>
            <a:r>
              <a:rPr lang="en-US" sz="2800" b="1" i="1" baseline="-25000" dirty="0" err="1">
                <a:solidFill>
                  <a:srgbClr val="FF0000"/>
                </a:solidFill>
              </a:rPr>
              <a:t>ub</a:t>
            </a:r>
            <a:r>
              <a:rPr lang="en-US" sz="2800" dirty="0">
                <a:solidFill>
                  <a:schemeClr val="tx1"/>
                </a:solidFill>
              </a:rPr>
              <a:t>+ </a:t>
            </a:r>
            <a:r>
              <a:rPr lang="en-US" sz="2800" b="1" i="1" dirty="0" err="1">
                <a:solidFill>
                  <a:schemeClr val="tx1"/>
                </a:solidFill>
              </a:rPr>
              <a:t>V</a:t>
            </a:r>
            <a:r>
              <a:rPr lang="en-US" sz="2800" b="1" i="1" baseline="-25000" dirty="0" err="1">
                <a:solidFill>
                  <a:schemeClr val="tx1"/>
                </a:solidFill>
              </a:rPr>
              <a:t>cd</a:t>
            </a:r>
            <a:r>
              <a:rPr lang="en-US" sz="2800" b="1" i="1" baseline="-25000" dirty="0">
                <a:solidFill>
                  <a:schemeClr val="tx1"/>
                </a:solidFill>
              </a:rPr>
              <a:t> </a:t>
            </a:r>
            <a:r>
              <a:rPr lang="en-US" sz="2800" b="1" i="1" dirty="0">
                <a:solidFill>
                  <a:schemeClr val="tx1"/>
                </a:solidFill>
              </a:rPr>
              <a:t>V*</a:t>
            </a:r>
            <a:r>
              <a:rPr lang="en-US" sz="2800" b="1" i="1" baseline="-25000" dirty="0" err="1">
                <a:solidFill>
                  <a:schemeClr val="tx1"/>
                </a:solidFill>
              </a:rPr>
              <a:t>cb</a:t>
            </a:r>
            <a:r>
              <a:rPr lang="en-US" sz="2800" dirty="0">
                <a:solidFill>
                  <a:schemeClr val="tx1"/>
                </a:solidFill>
              </a:rPr>
              <a:t>+ </a:t>
            </a:r>
            <a:r>
              <a:rPr lang="en-US" sz="2800" b="1" i="1" dirty="0" err="1">
                <a:solidFill>
                  <a:schemeClr val="accent2"/>
                </a:solidFill>
              </a:rPr>
              <a:t>V</a:t>
            </a:r>
            <a:r>
              <a:rPr lang="en-US" sz="2800" b="1" i="1" baseline="-25000" dirty="0" err="1">
                <a:solidFill>
                  <a:schemeClr val="accent2"/>
                </a:solidFill>
              </a:rPr>
              <a:t>td</a:t>
            </a:r>
            <a:r>
              <a:rPr lang="en-US" sz="2800" b="1" i="1" dirty="0" err="1">
                <a:solidFill>
                  <a:schemeClr val="tx1"/>
                </a:solidFill>
              </a:rPr>
              <a:t>V</a:t>
            </a:r>
            <a:r>
              <a:rPr lang="en-US" sz="2800" b="1" i="1" dirty="0">
                <a:solidFill>
                  <a:schemeClr val="tx1"/>
                </a:solidFill>
              </a:rPr>
              <a:t>*</a:t>
            </a:r>
            <a:r>
              <a:rPr lang="en-US" sz="2800" b="1" i="1" baseline="-25000" dirty="0" err="1">
                <a:solidFill>
                  <a:schemeClr val="tx1"/>
                </a:solidFill>
              </a:rPr>
              <a:t>tb</a:t>
            </a:r>
            <a:r>
              <a:rPr lang="en-US" sz="2800" b="1" i="1" baseline="-25000" dirty="0">
                <a:solidFill>
                  <a:schemeClr val="tx1"/>
                </a:solidFill>
              </a:rPr>
              <a:t> </a:t>
            </a:r>
            <a:r>
              <a:rPr lang="en-US" sz="2800" b="1" i="1" dirty="0">
                <a:solidFill>
                  <a:schemeClr val="tx1"/>
                </a:solidFill>
              </a:rPr>
              <a:t>= </a:t>
            </a:r>
            <a:r>
              <a:rPr lang="en-US" sz="2800" b="1" dirty="0">
                <a:solidFill>
                  <a:schemeClr val="tx1"/>
                </a:solidFill>
              </a:rPr>
              <a:t>0</a:t>
            </a:r>
            <a:endParaRPr lang="en-CA" sz="4800" dirty="0"/>
          </a:p>
        </p:txBody>
      </p:sp>
      <p:grpSp>
        <p:nvGrpSpPr>
          <p:cNvPr id="7" name="Group 6"/>
          <p:cNvGrpSpPr/>
          <p:nvPr/>
        </p:nvGrpSpPr>
        <p:grpSpPr>
          <a:xfrm>
            <a:off x="3962400" y="3276600"/>
            <a:ext cx="2235200" cy="1066800"/>
            <a:chOff x="3962400" y="3276600"/>
            <a:chExt cx="2235200" cy="1066800"/>
          </a:xfrm>
        </p:grpSpPr>
        <p:graphicFrame>
          <p:nvGraphicFramePr>
            <p:cNvPr id="61460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5135657"/>
                </p:ext>
              </p:extLst>
            </p:nvPr>
          </p:nvGraphicFramePr>
          <p:xfrm>
            <a:off x="4876800" y="3276600"/>
            <a:ext cx="13208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985" name="Equation" r:id="rId13" imgW="1320227" imgH="431613" progId="">
                    <p:embed/>
                  </p:oleObj>
                </mc:Choice>
                <mc:Fallback>
                  <p:oleObj name="Equation" r:id="rId13" imgW="1320227" imgH="43161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6800" y="3276600"/>
                          <a:ext cx="1320800" cy="431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TextBox 29"/>
            <p:cNvSpPr txBox="1"/>
            <p:nvPr/>
          </p:nvSpPr>
          <p:spPr>
            <a:xfrm>
              <a:off x="3962400" y="3943290"/>
              <a:ext cx="1689886" cy="40011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pPr lvl="0"/>
              <a:r>
                <a:rPr lang="en-US" sz="2000" i="1" dirty="0" err="1" smtClean="0">
                  <a:solidFill>
                    <a:srgbClr val="FFFFFF"/>
                  </a:solidFill>
                  <a:cs typeface="Arial" charset="0"/>
                </a:rPr>
                <a:t>B</a:t>
              </a:r>
              <a:r>
                <a:rPr lang="en-US" sz="2000" i="1" baseline="-25000" dirty="0" err="1" smtClean="0">
                  <a:solidFill>
                    <a:srgbClr val="FFFFFF"/>
                  </a:solidFill>
                  <a:cs typeface="Arial" charset="0"/>
                </a:rPr>
                <a:t>d</a:t>
              </a:r>
              <a:r>
                <a:rPr lang="en-US" sz="2000" i="1" dirty="0" smtClean="0">
                  <a:solidFill>
                    <a:srgbClr val="FFFFFF"/>
                  </a:solidFill>
                  <a:cs typeface="Arial" charset="0"/>
                </a:rPr>
                <a:t>, B</a:t>
              </a:r>
              <a:r>
                <a:rPr lang="en-US" sz="2000" i="1" baseline="-25000" dirty="0" smtClean="0">
                  <a:solidFill>
                    <a:srgbClr val="FFFFFF"/>
                  </a:solidFill>
                  <a:cs typeface="Arial" charset="0"/>
                </a:rPr>
                <a:t>S</a:t>
              </a:r>
              <a:r>
                <a:rPr lang="en-US" sz="2000" dirty="0" smtClean="0">
                  <a:solidFill>
                    <a:srgbClr val="FFFFFF"/>
                  </a:solidFill>
                  <a:cs typeface="Arial" charset="0"/>
                </a:rPr>
                <a:t> Mixing</a:t>
              </a:r>
              <a:endParaRPr lang="el-GR" sz="20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810001" y="2603500"/>
            <a:ext cx="4059238" cy="2273301"/>
            <a:chOff x="3810001" y="2603500"/>
            <a:chExt cx="4059238" cy="2273301"/>
          </a:xfrm>
        </p:grpSpPr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3886200" y="2603500"/>
              <a:ext cx="3983039" cy="1816100"/>
              <a:chOff x="2448" y="1640"/>
              <a:chExt cx="2509" cy="1144"/>
            </a:xfrm>
          </p:grpSpPr>
          <p:sp>
            <p:nvSpPr>
              <p:cNvPr id="61453" name="Text Box 24"/>
              <p:cNvSpPr txBox="1">
                <a:spLocks noChangeArrowheads="1"/>
              </p:cNvSpPr>
              <p:nvPr/>
            </p:nvSpPr>
            <p:spPr bwMode="auto">
              <a:xfrm>
                <a:off x="4176" y="2532"/>
                <a:ext cx="781" cy="252"/>
              </a:xfrm>
              <a:prstGeom prst="rect">
                <a:avLst/>
              </a:prstGeom>
              <a:solidFill>
                <a:srgbClr val="FF66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solidFill>
                      <a:schemeClr val="bg1"/>
                    </a:solidFill>
                  </a:rPr>
                  <a:t>K</a:t>
                </a:r>
                <a:r>
                  <a:rPr lang="en-US" sz="2000" i="1" baseline="30000" dirty="0">
                    <a:solidFill>
                      <a:schemeClr val="bg1"/>
                    </a:solidFill>
                  </a:rPr>
                  <a:t>+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charset="0"/>
                    <a:cs typeface="Times New Roman" charset="0"/>
                  </a:rPr>
                  <a:t>→</a:t>
                </a:r>
                <a:r>
                  <a:rPr lang="el-GR" sz="2000" i="1" dirty="0">
                    <a:solidFill>
                      <a:schemeClr val="bg1"/>
                    </a:solidFill>
                    <a:cs typeface="Arial" charset="0"/>
                  </a:rPr>
                  <a:t>π</a:t>
                </a:r>
                <a:r>
                  <a:rPr lang="en-US" sz="2000" i="1" baseline="30000" dirty="0">
                    <a:solidFill>
                      <a:schemeClr val="bg1"/>
                    </a:solidFill>
                    <a:cs typeface="Arial" charset="0"/>
                  </a:rPr>
                  <a:t>+</a:t>
                </a:r>
                <a:r>
                  <a:rPr lang="el-GR" sz="2000" i="1" dirty="0" smtClean="0">
                    <a:solidFill>
                      <a:schemeClr val="bg1"/>
                    </a:solidFill>
                    <a:cs typeface="Arial" charset="0"/>
                  </a:rPr>
                  <a:t>νν</a:t>
                </a:r>
                <a:endParaRPr lang="en-US" sz="2000" i="1" dirty="0">
                  <a:solidFill>
                    <a:schemeClr val="bg1"/>
                  </a:solidFill>
                  <a:cs typeface="Arial" charset="0"/>
                </a:endParaRPr>
              </a:p>
            </p:txBody>
          </p:sp>
          <p:sp>
            <p:nvSpPr>
              <p:cNvPr id="61454" name="Text Box 25"/>
              <p:cNvSpPr txBox="1">
                <a:spLocks noChangeArrowheads="1"/>
              </p:cNvSpPr>
              <p:nvPr/>
            </p:nvSpPr>
            <p:spPr bwMode="auto">
              <a:xfrm>
                <a:off x="3120" y="1640"/>
                <a:ext cx="824" cy="250"/>
              </a:xfrm>
              <a:prstGeom prst="rect">
                <a:avLst/>
              </a:prstGeom>
              <a:solidFill>
                <a:srgbClr val="FF66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solidFill>
                      <a:schemeClr val="bg1"/>
                    </a:solidFill>
                  </a:rPr>
                  <a:t>K</a:t>
                </a:r>
                <a:r>
                  <a:rPr lang="en-US" sz="2000" i="1" baseline="30000" dirty="0">
                    <a:solidFill>
                      <a:schemeClr val="bg1"/>
                    </a:solidFill>
                  </a:rPr>
                  <a:t>0</a:t>
                </a:r>
                <a:r>
                  <a:rPr lang="en-US" sz="2000" i="1" baseline="-25000" dirty="0">
                    <a:solidFill>
                      <a:schemeClr val="bg1"/>
                    </a:solidFill>
                  </a:rPr>
                  <a:t>L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charset="0"/>
                    <a:cs typeface="Times New Roman" charset="0"/>
                  </a:rPr>
                  <a:t>→</a:t>
                </a:r>
                <a:r>
                  <a:rPr lang="el-GR" sz="2000" i="1" dirty="0">
                    <a:solidFill>
                      <a:schemeClr val="bg1"/>
                    </a:solidFill>
                    <a:cs typeface="Arial" charset="0"/>
                  </a:rPr>
                  <a:t>π</a:t>
                </a:r>
                <a:r>
                  <a:rPr lang="en-US" sz="2000" i="1" baseline="30000" dirty="0">
                    <a:solidFill>
                      <a:schemeClr val="bg1"/>
                    </a:solidFill>
                    <a:cs typeface="Arial" charset="0"/>
                  </a:rPr>
                  <a:t>0</a:t>
                </a:r>
                <a:r>
                  <a:rPr lang="el-GR" sz="2000" i="1" dirty="0">
                    <a:solidFill>
                      <a:schemeClr val="bg1"/>
                    </a:solidFill>
                    <a:cs typeface="Arial" charset="0"/>
                  </a:rPr>
                  <a:t>νν</a:t>
                </a:r>
                <a:endParaRPr lang="en-US" sz="2000" i="1" dirty="0">
                  <a:solidFill>
                    <a:schemeClr val="bg1"/>
                  </a:solidFill>
                  <a:cs typeface="Arial" charset="0"/>
                </a:endParaRPr>
              </a:p>
            </p:txBody>
          </p:sp>
          <p:sp>
            <p:nvSpPr>
              <p:cNvPr id="61455" name="Line 26"/>
              <p:cNvSpPr>
                <a:spLocks noChangeShapeType="1"/>
              </p:cNvSpPr>
              <p:nvPr/>
            </p:nvSpPr>
            <p:spPr bwMode="auto">
              <a:xfrm>
                <a:off x="2448" y="1776"/>
                <a:ext cx="624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32" name="Straight Connector 31"/>
            <p:cNvCxnSpPr>
              <a:stCxn id="61466" idx="0"/>
            </p:cNvCxnSpPr>
            <p:nvPr/>
          </p:nvCxnSpPr>
          <p:spPr bwMode="auto">
            <a:xfrm rot="16200000" flipH="1">
              <a:off x="4634707" y="2043906"/>
              <a:ext cx="2008189" cy="365760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" name="TextBox 7"/>
          <p:cNvSpPr txBox="1"/>
          <p:nvPr/>
        </p:nvSpPr>
        <p:spPr>
          <a:xfrm>
            <a:off x="1414046" y="138797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5050"/>
                </a:solidFill>
              </a:rPr>
              <a:t>-</a:t>
            </a:r>
            <a:endParaRPr lang="en-US" sz="3600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8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4495800" y="818222"/>
            <a:ext cx="4572000" cy="57492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We’re dealing with </a:t>
            </a:r>
            <a:r>
              <a:rPr lang="en-US" sz="2000" dirty="0" err="1">
                <a:solidFill>
                  <a:schemeClr val="tx1"/>
                </a:solidFill>
              </a:rPr>
              <a:t>pions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muons</a:t>
            </a:r>
            <a:r>
              <a:rPr lang="en-US" sz="2000" dirty="0">
                <a:solidFill>
                  <a:schemeClr val="tx1"/>
                </a:solidFill>
              </a:rPr>
              <a:t>,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electrons </a:t>
            </a:r>
            <a:r>
              <a:rPr lang="en-US" sz="2000" dirty="0">
                <a:solidFill>
                  <a:schemeClr val="tx1"/>
                </a:solidFill>
              </a:rPr>
              <a:t>and photons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For every K decay, only the neutrinos should escape detection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Working </a:t>
            </a:r>
            <a:r>
              <a:rPr lang="en-US" sz="2000" dirty="0">
                <a:solidFill>
                  <a:schemeClr val="tx1"/>
                </a:solidFill>
              </a:rPr>
              <a:t>in the CM (stopped-K) has many advantages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000" dirty="0" smtClean="0">
                <a:solidFill>
                  <a:schemeClr val="tx1"/>
                </a:solidFill>
              </a:rPr>
              <a:t>Can </a:t>
            </a:r>
            <a:r>
              <a:rPr lang="en-US" sz="2000" dirty="0">
                <a:solidFill>
                  <a:schemeClr val="tx1"/>
                </a:solidFill>
              </a:rPr>
              <a:t>exploit a kinematic peculiarity - signal has poor signature, but backgrounds have excellent </a:t>
            </a:r>
            <a:r>
              <a:rPr lang="en-US" sz="2000" dirty="0" smtClean="0">
                <a:solidFill>
                  <a:schemeClr val="tx1"/>
                </a:solidFill>
              </a:rPr>
              <a:t>signatures [CM = Lab]</a:t>
            </a:r>
            <a:endParaRPr lang="en-US" sz="2000" dirty="0">
              <a:solidFill>
                <a:schemeClr val="tx1"/>
              </a:solidFill>
            </a:endParaRP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000" dirty="0">
                <a:solidFill>
                  <a:schemeClr val="tx1"/>
                </a:solidFill>
              </a:rPr>
              <a:t> Many powerful low energy particle identification techniques can be used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</a:pPr>
            <a:endParaRPr lang="en-US" sz="7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 Measure everything possible about the K</a:t>
            </a:r>
            <a:r>
              <a:rPr lang="en-US" sz="2000" baseline="30000" dirty="0" smtClean="0">
                <a:solidFill>
                  <a:schemeClr val="tx1"/>
                </a:solidFill>
              </a:rPr>
              <a:t>+</a:t>
            </a:r>
            <a:r>
              <a:rPr lang="en-US" sz="2000" dirty="0" smtClean="0">
                <a:solidFill>
                  <a:schemeClr val="tx1"/>
                </a:solidFill>
              </a:rPr>
              <a:t> and </a:t>
            </a:r>
            <a:r>
              <a:rPr lang="en-US" sz="2000" dirty="0" smtClean="0">
                <a:solidFill>
                  <a:schemeClr val="tx1"/>
                </a:solidFill>
                <a:sym typeface="Symbol" charset="2"/>
              </a:rPr>
              <a:t></a:t>
            </a:r>
            <a:r>
              <a:rPr lang="en-US" sz="2000" baseline="30000" dirty="0" smtClean="0">
                <a:solidFill>
                  <a:schemeClr val="tx1"/>
                </a:solidFill>
                <a:sym typeface="Symbol" charset="2"/>
              </a:rPr>
              <a:t>+ </a:t>
            </a:r>
            <a:r>
              <a:rPr lang="en-US" sz="2000" dirty="0" smtClean="0">
                <a:solidFill>
                  <a:schemeClr val="tx1"/>
                </a:solidFill>
                <a:sym typeface="Symbol" charset="2"/>
              </a:rPr>
              <a:t>with high resolution</a:t>
            </a:r>
            <a:endParaRPr lang="en-US" sz="2000" baseline="30000" dirty="0" smtClean="0">
              <a:solidFill>
                <a:schemeClr val="tx1"/>
              </a:solidFill>
              <a:sym typeface="Symbol" charset="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baseline="30000" dirty="0" smtClean="0">
                <a:solidFill>
                  <a:schemeClr val="tx1"/>
                </a:solidFill>
                <a:sym typeface="Symbol" charset="2"/>
              </a:rPr>
              <a:t>  </a:t>
            </a:r>
            <a:r>
              <a:rPr lang="en-US" sz="2000" dirty="0" smtClean="0">
                <a:solidFill>
                  <a:schemeClr val="tx1"/>
                </a:solidFill>
                <a:sym typeface="Symbol" charset="2"/>
              </a:rPr>
              <a:t>Fine segmentation, </a:t>
            </a:r>
            <a:r>
              <a:rPr lang="en-US" sz="2000" dirty="0" err="1" smtClean="0">
                <a:solidFill>
                  <a:schemeClr val="tx1"/>
                </a:solidFill>
                <a:sym typeface="Symbol" charset="2"/>
              </a:rPr>
              <a:t>deadtimeless</a:t>
            </a:r>
            <a:r>
              <a:rPr lang="en-US" sz="2000" dirty="0" smtClean="0">
                <a:solidFill>
                  <a:schemeClr val="tx1"/>
                </a:solidFill>
                <a:sym typeface="Symbol" charset="2"/>
              </a:rPr>
              <a:t> electronics to handle rates.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915400" cy="685800"/>
          </a:xfrm>
        </p:spPr>
        <p:txBody>
          <a:bodyPr/>
          <a:lstStyle/>
          <a:p>
            <a:r>
              <a:rPr lang="en-US" sz="3600" dirty="0" smtClean="0">
                <a:latin typeface="Calibri" pitchFamily="34" charset="0"/>
              </a:rPr>
              <a:t>Experimental considerations for K</a:t>
            </a:r>
            <a:r>
              <a:rPr lang="en-US" sz="3600" baseline="30000" dirty="0" smtClean="0">
                <a:latin typeface="Calibri" pitchFamily="34" charset="0"/>
              </a:rPr>
              <a:t>+</a:t>
            </a:r>
            <a:r>
              <a:rPr lang="en-US" sz="3600" dirty="0" smtClean="0">
                <a:latin typeface="Calibri" pitchFamily="34" charset="0"/>
                <a:sym typeface="Symbol" charset="2"/>
              </a:rPr>
              <a:t></a:t>
            </a:r>
            <a:r>
              <a:rPr lang="en-US" sz="3600" baseline="30000" dirty="0" smtClean="0">
                <a:latin typeface="Calibri" pitchFamily="34" charset="0"/>
                <a:sym typeface="Symbol" charset="2"/>
              </a:rPr>
              <a:t>+</a:t>
            </a:r>
            <a:r>
              <a:rPr lang="en-US" sz="3600" dirty="0" smtClean="0">
                <a:latin typeface="Calibri" pitchFamily="34" charset="0"/>
                <a:sym typeface="Symbol" charset="2"/>
              </a:rPr>
              <a:t></a:t>
            </a:r>
            <a:endParaRPr lang="en-US" sz="3600" dirty="0" smtClean="0">
              <a:latin typeface="Calibri" pitchFamily="34" charset="0"/>
            </a:endParaRP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8077200" y="-152400"/>
            <a:ext cx="336550" cy="5191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latin typeface="Times New Roman" charset="0"/>
              </a:rPr>
              <a:t>_</a:t>
            </a: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l="6638" r="12783"/>
          <a:stretch/>
        </p:blipFill>
        <p:spPr bwMode="auto">
          <a:xfrm>
            <a:off x="-61768" y="1064058"/>
            <a:ext cx="4495800" cy="54864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sp>
        <p:nvSpPr>
          <p:cNvPr id="138246" name="WordArt 6"/>
          <p:cNvSpPr>
            <a:spLocks noChangeArrowheads="1" noChangeShapeType="1" noTextEdit="1"/>
          </p:cNvSpPr>
          <p:nvPr/>
        </p:nvSpPr>
        <p:spPr bwMode="auto">
          <a:xfrm rot="5400000">
            <a:off x="3050707" y="4596515"/>
            <a:ext cx="1117001" cy="15357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pnn1</a:t>
            </a:r>
          </a:p>
        </p:txBody>
      </p:sp>
      <p:sp>
        <p:nvSpPr>
          <p:cNvPr id="138247" name="WordArt 7"/>
          <p:cNvSpPr>
            <a:spLocks noChangeArrowheads="1" noChangeShapeType="1" noTextEdit="1"/>
          </p:cNvSpPr>
          <p:nvPr/>
        </p:nvSpPr>
        <p:spPr bwMode="auto">
          <a:xfrm rot="5400000">
            <a:off x="2359169" y="4930920"/>
            <a:ext cx="1295400" cy="12036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pnn2</a:t>
            </a:r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5003800" y="5949950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000" i="1">
              <a:latin typeface="Times New Roman" charset="0"/>
            </a:endParaRPr>
          </a:p>
        </p:txBody>
      </p:sp>
      <p:sp>
        <p:nvSpPr>
          <p:cNvPr id="26632" name="TextBox 8"/>
          <p:cNvSpPr txBox="1">
            <a:spLocks noChangeArrowheads="1"/>
          </p:cNvSpPr>
          <p:nvPr/>
        </p:nvSpPr>
        <p:spPr bwMode="auto">
          <a:xfrm>
            <a:off x="667327" y="6220419"/>
            <a:ext cx="5036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CM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24, 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04E10-C798-42DA-B4C0-C795A298CB5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Littenberg Fest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00" y="685800"/>
            <a:ext cx="44958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momentum spectra of charged </a:t>
            </a:r>
            <a:r>
              <a:rPr lang="en-US" sz="2000" dirty="0" smtClean="0">
                <a:solidFill>
                  <a:schemeClr val="tx1"/>
                </a:solidFill>
              </a:rPr>
              <a:t>particles </a:t>
            </a:r>
            <a:r>
              <a:rPr lang="en-US" sz="2000" dirty="0" smtClean="0">
                <a:solidFill>
                  <a:schemeClr val="tx1"/>
                </a:solidFill>
              </a:rPr>
              <a:t>in </a:t>
            </a:r>
            <a:r>
              <a:rPr lang="en-US" sz="2000" dirty="0" smtClean="0">
                <a:solidFill>
                  <a:schemeClr val="tx1"/>
                </a:solidFill>
              </a:rPr>
              <a:t>signal and  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b</a:t>
            </a:r>
            <a:r>
              <a:rPr lang="en-US" sz="2000" dirty="0" smtClean="0">
                <a:solidFill>
                  <a:schemeClr val="tx1"/>
                </a:solidFill>
              </a:rPr>
              <a:t>ackground K decays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 animBg="1"/>
      <p:bldP spid="138246" grpId="0" animBg="1"/>
      <p:bldP spid="1382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lo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822325"/>
            <a:ext cx="8099425" cy="565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3"/>
          </a:xfrm>
        </p:spPr>
        <p:txBody>
          <a:bodyPr/>
          <a:lstStyle/>
          <a:p>
            <a:r>
              <a:rPr lang="en-US" sz="3600" smtClean="0"/>
              <a:t>Reality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24,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Littenberg Fest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3A379-5288-4DA1-86E5-512C4AC2A38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4600" y="2914471"/>
            <a:ext cx="3143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Kinematics</a:t>
            </a:r>
          </a:p>
          <a:p>
            <a:pPr algn="ctr"/>
            <a:r>
              <a:rPr lang="en-US" sz="2400" dirty="0" smtClean="0"/>
              <a:t>Particle ID</a:t>
            </a:r>
          </a:p>
          <a:p>
            <a:pPr algn="ctr"/>
            <a:r>
              <a:rPr lang="en-US" sz="2400" dirty="0" smtClean="0"/>
              <a:t>Hermetic veto system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86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6629400" cy="1143000"/>
          </a:xfrm>
        </p:spPr>
        <p:txBody>
          <a:bodyPr/>
          <a:lstStyle/>
          <a:p>
            <a:r>
              <a:rPr lang="en-US" dirty="0" smtClean="0"/>
              <a:t>A moving target 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24,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Littenberg Fest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04E10-C798-42DA-B4C0-C795A298CB5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4" descr="brt9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839200" cy="53608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3810000" y="2667000"/>
            <a:ext cx="4876800" cy="2895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Arial" charset="0"/>
            </a:endParaRPr>
          </a:p>
        </p:txBody>
      </p:sp>
      <p:sp>
        <p:nvSpPr>
          <p:cNvPr id="9" name="Line 1047"/>
          <p:cNvSpPr>
            <a:spLocks noChangeShapeType="1"/>
          </p:cNvSpPr>
          <p:nvPr/>
        </p:nvSpPr>
        <p:spPr bwMode="auto">
          <a:xfrm>
            <a:off x="3657600" y="2895600"/>
            <a:ext cx="0" cy="685800"/>
          </a:xfrm>
          <a:prstGeom prst="line">
            <a:avLst/>
          </a:prstGeom>
          <a:noFill/>
          <a:ln w="57150">
            <a:solidFill>
              <a:srgbClr val="C6C71D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8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63" name="Text Box 19"/>
          <p:cNvSpPr txBox="1">
            <a:spLocks noChangeArrowheads="1"/>
          </p:cNvSpPr>
          <p:nvPr/>
        </p:nvSpPr>
        <p:spPr bwMode="auto">
          <a:xfrm>
            <a:off x="4419600" y="4648200"/>
            <a:ext cx="464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Times New Roman" charset="0"/>
              </a:rPr>
              <a:t> </a:t>
            </a:r>
            <a:r>
              <a:rPr lang="el-GR" sz="2000" dirty="0">
                <a:latin typeface="Times New Roman" charset="0"/>
                <a:sym typeface="Symbol" charset="2"/>
              </a:rPr>
              <a:t></a:t>
            </a:r>
            <a:r>
              <a:rPr lang="en-US" sz="2000" baseline="30000" dirty="0">
                <a:latin typeface="Times New Roman" charset="0"/>
              </a:rPr>
              <a:t>+</a:t>
            </a:r>
            <a:r>
              <a:rPr lang="el-GR" sz="2000" dirty="0">
                <a:latin typeface="Times New Roman" charset="0"/>
              </a:rPr>
              <a:t> </a:t>
            </a:r>
            <a:r>
              <a:rPr lang="en-US" sz="2000" dirty="0">
                <a:latin typeface="Times New Roman" charset="0"/>
              </a:rPr>
              <a:t>stops &amp; decays in RS</a:t>
            </a:r>
            <a:r>
              <a:rPr lang="el-GR" sz="2000" dirty="0">
                <a:latin typeface="Times New Roman" charset="0"/>
              </a:rPr>
              <a:t> – </a:t>
            </a:r>
            <a:r>
              <a:rPr lang="en-US" sz="2000" dirty="0">
                <a:latin typeface="Times New Roman" charset="0"/>
              </a:rPr>
              <a:t>detect </a:t>
            </a:r>
            <a:r>
              <a:rPr lang="el-GR" sz="2000" dirty="0">
                <a:latin typeface="Times New Roman" charset="0"/>
              </a:rPr>
              <a:t> </a:t>
            </a:r>
            <a:r>
              <a:rPr lang="el-GR" sz="2000" dirty="0">
                <a:latin typeface="Times New Roman" charset="0"/>
                <a:sym typeface="Symbol" charset="2"/>
              </a:rPr>
              <a:t></a:t>
            </a:r>
            <a:r>
              <a:rPr lang="en-US" sz="2000" baseline="30000" dirty="0">
                <a:latin typeface="Times New Roman" charset="0"/>
              </a:rPr>
              <a:t>+</a:t>
            </a:r>
            <a:r>
              <a:rPr lang="en-US" sz="2000" dirty="0">
                <a:latin typeface="Times New Roman" charset="0"/>
                <a:sym typeface="Symbol" charset="2"/>
              </a:rPr>
              <a:t></a:t>
            </a:r>
            <a:r>
              <a:rPr lang="el-GR" sz="2000" dirty="0">
                <a:latin typeface="Times New Roman" charset="0"/>
                <a:sym typeface="Symbol" charset="2"/>
              </a:rPr>
              <a:t></a:t>
            </a:r>
            <a:r>
              <a:rPr lang="en-US" sz="2000" baseline="30000" dirty="0">
                <a:latin typeface="Times New Roman" charset="0"/>
              </a:rPr>
              <a:t>+ </a:t>
            </a:r>
            <a:r>
              <a:rPr lang="en-US" sz="2000" dirty="0">
                <a:latin typeface="Times New Roman" charset="0"/>
                <a:sym typeface="Symbol" charset="2"/>
              </a:rPr>
              <a:t></a:t>
            </a:r>
            <a:r>
              <a:rPr lang="en-US" sz="2000" dirty="0">
                <a:latin typeface="Times New Roman" charset="0"/>
              </a:rPr>
              <a:t>e</a:t>
            </a:r>
            <a:r>
              <a:rPr lang="en-US" sz="2000" baseline="30000" dirty="0">
                <a:latin typeface="Times New Roman" charset="0"/>
              </a:rPr>
              <a:t>+</a:t>
            </a:r>
            <a:r>
              <a:rPr lang="en-US" sz="2000" dirty="0">
                <a:latin typeface="Times New Roman" charset="0"/>
              </a:rPr>
              <a:t> </a:t>
            </a:r>
            <a:r>
              <a:rPr lang="en-US" sz="2000" dirty="0" smtClean="0">
                <a:latin typeface="Times New Roman" charset="0"/>
              </a:rPr>
              <a:t>chain with transient digitizers</a:t>
            </a:r>
            <a:endParaRPr lang="en-US" sz="2000" dirty="0">
              <a:latin typeface="Times New Roman" charset="0"/>
            </a:endParaRPr>
          </a:p>
        </p:txBody>
      </p:sp>
      <p:sp>
        <p:nvSpPr>
          <p:cNvPr id="185362" name="Text Box 18"/>
          <p:cNvSpPr txBox="1">
            <a:spLocks noChangeArrowheads="1"/>
          </p:cNvSpPr>
          <p:nvPr/>
        </p:nvSpPr>
        <p:spPr bwMode="auto">
          <a:xfrm>
            <a:off x="4419600" y="3124200"/>
            <a:ext cx="4495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rgbClr val="FF0000"/>
                </a:solidFill>
                <a:latin typeface="Times New Roman" charset="0"/>
              </a:rPr>
              <a:t> Outgoing </a:t>
            </a:r>
            <a:r>
              <a:rPr lang="en-US" sz="2000" dirty="0">
                <a:solidFill>
                  <a:srgbClr val="FF0000"/>
                </a:solidFill>
                <a:latin typeface="Times New Roman" charset="0"/>
                <a:sym typeface="Symbol" charset="2"/>
              </a:rPr>
              <a:t></a:t>
            </a:r>
            <a:r>
              <a:rPr lang="en-US" sz="2000" baseline="30000" dirty="0">
                <a:solidFill>
                  <a:srgbClr val="FF0000"/>
                </a:solidFill>
                <a:latin typeface="Times New Roman" charset="0"/>
              </a:rPr>
              <a:t>+</a:t>
            </a:r>
            <a:r>
              <a:rPr lang="en-US" sz="2000" dirty="0">
                <a:solidFill>
                  <a:srgbClr val="FF0000"/>
                </a:solidFill>
                <a:latin typeface="Times New Roman" charset="0"/>
              </a:rPr>
              <a:t>: verified by counters. Momentum measured in </a:t>
            </a:r>
            <a:r>
              <a:rPr lang="en-US" sz="2000" dirty="0" smtClean="0">
                <a:solidFill>
                  <a:srgbClr val="FF0000"/>
                </a:solidFill>
                <a:latin typeface="Times New Roman" charset="0"/>
              </a:rPr>
              <a:t> cylindrical drift </a:t>
            </a:r>
            <a:r>
              <a:rPr lang="en-US" sz="2000" dirty="0">
                <a:solidFill>
                  <a:srgbClr val="FF0000"/>
                </a:solidFill>
                <a:latin typeface="Times New Roman" charset="0"/>
              </a:rPr>
              <a:t>chamber, energy &amp; range in target &amp; RS           </a:t>
            </a:r>
            <a:r>
              <a:rPr lang="en-US" sz="2000" dirty="0">
                <a:latin typeface="Times New Roman" charset="0"/>
              </a:rPr>
              <a:t>(1T magnetic field parallel to beam)</a:t>
            </a:r>
            <a:r>
              <a:rPr lang="en-US" sz="2400" dirty="0">
                <a:latin typeface="Times New Roman" charset="0"/>
              </a:rPr>
              <a:t> </a:t>
            </a:r>
          </a:p>
        </p:txBody>
      </p:sp>
      <p:pic>
        <p:nvPicPr>
          <p:cNvPr id="35842" name="Picture 4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562" y="914400"/>
            <a:ext cx="4114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Date Placeholder 3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>
                <a:solidFill>
                  <a:srgbClr val="898989"/>
                </a:solidFill>
                <a:latin typeface="Calibri" charset="0"/>
              </a:rPr>
              <a:t>July 2005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914400"/>
            <a:ext cx="4267200" cy="5715000"/>
            <a:chOff x="316" y="624"/>
            <a:chExt cx="2358" cy="321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16" y="624"/>
              <a:ext cx="2358" cy="3216"/>
              <a:chOff x="316" y="624"/>
              <a:chExt cx="2358" cy="3216"/>
            </a:xfrm>
          </p:grpSpPr>
          <p:pic>
            <p:nvPicPr>
              <p:cNvPr id="35891" name="Picture 4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624"/>
                <a:ext cx="2338" cy="3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892" name="Rectangle 5"/>
              <p:cNvSpPr>
                <a:spLocks noChangeArrowheads="1"/>
              </p:cNvSpPr>
              <p:nvPr/>
            </p:nvSpPr>
            <p:spPr bwMode="auto">
              <a:xfrm>
                <a:off x="316" y="624"/>
                <a:ext cx="240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90" name="Rectangle 6"/>
            <p:cNvSpPr>
              <a:spLocks noChangeArrowheads="1"/>
            </p:cNvSpPr>
            <p:nvPr/>
          </p:nvSpPr>
          <p:spPr bwMode="auto">
            <a:xfrm>
              <a:off x="576" y="2400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5351" name="Rectangle 7"/>
          <p:cNvSpPr>
            <a:spLocks noChangeArrowheads="1"/>
          </p:cNvSpPr>
          <p:nvPr/>
        </p:nvSpPr>
        <p:spPr bwMode="auto">
          <a:xfrm>
            <a:off x="2174875" y="2590800"/>
            <a:ext cx="304800" cy="152400"/>
          </a:xfrm>
          <a:prstGeom prst="rect">
            <a:avLst/>
          </a:prstGeom>
          <a:solidFill>
            <a:srgbClr val="990099"/>
          </a:solidFill>
          <a:ln w="9525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352" name="Line 8"/>
          <p:cNvSpPr>
            <a:spLocks noChangeShapeType="1"/>
          </p:cNvSpPr>
          <p:nvPr/>
        </p:nvSpPr>
        <p:spPr bwMode="auto">
          <a:xfrm>
            <a:off x="439738" y="2670175"/>
            <a:ext cx="1909762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353" name="Text Box 9"/>
          <p:cNvSpPr txBox="1">
            <a:spLocks noChangeArrowheads="1"/>
          </p:cNvSpPr>
          <p:nvPr/>
        </p:nvSpPr>
        <p:spPr bwMode="auto">
          <a:xfrm>
            <a:off x="4419600" y="1143000"/>
            <a:ext cx="4419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rgbClr val="009900"/>
                </a:solidFill>
                <a:latin typeface="Times New Roman" charset="0"/>
              </a:rPr>
              <a:t> Incoming 700MeV/c  K</a:t>
            </a:r>
            <a:r>
              <a:rPr lang="en-US" sz="2000" baseline="30000" dirty="0">
                <a:solidFill>
                  <a:srgbClr val="009900"/>
                </a:solidFill>
                <a:latin typeface="Times New Roman" charset="0"/>
              </a:rPr>
              <a:t>+</a:t>
            </a:r>
            <a:r>
              <a:rPr lang="en-US" sz="2000" dirty="0">
                <a:solidFill>
                  <a:srgbClr val="009900"/>
                </a:solidFill>
                <a:latin typeface="Times New Roman" charset="0"/>
              </a:rPr>
              <a:t>: identified &amp; tracked by beam instrumentation. Slowed by energy loss in a </a:t>
            </a:r>
            <a:r>
              <a:rPr lang="en-US" sz="2000" dirty="0" err="1">
                <a:solidFill>
                  <a:srgbClr val="009900"/>
                </a:solidFill>
                <a:latin typeface="Times New Roman" charset="0"/>
              </a:rPr>
              <a:t>BeO</a:t>
            </a:r>
            <a:r>
              <a:rPr lang="en-US" sz="2000" dirty="0">
                <a:solidFill>
                  <a:srgbClr val="009900"/>
                </a:solidFill>
                <a:latin typeface="Times New Roman" charset="0"/>
              </a:rPr>
              <a:t> “degrader” </a:t>
            </a:r>
            <a:r>
              <a:rPr lang="en-US" sz="2400" dirty="0">
                <a:solidFill>
                  <a:srgbClr val="009900"/>
                </a:solidFill>
                <a:latin typeface="Times New Roman" charset="0"/>
              </a:rPr>
              <a:t> </a:t>
            </a:r>
            <a:endParaRPr lang="en-US" sz="2000" dirty="0">
              <a:solidFill>
                <a:srgbClr val="009900"/>
              </a:solidFill>
              <a:latin typeface="Times New Roman" charset="0"/>
            </a:endParaRPr>
          </a:p>
        </p:txBody>
      </p:sp>
      <p:sp>
        <p:nvSpPr>
          <p:cNvPr id="185354" name="Line 10"/>
          <p:cNvSpPr>
            <a:spLocks noChangeShapeType="1"/>
          </p:cNvSpPr>
          <p:nvPr/>
        </p:nvSpPr>
        <p:spPr bwMode="auto">
          <a:xfrm>
            <a:off x="990600" y="2590800"/>
            <a:ext cx="0" cy="1524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355" name="Rectangle 11"/>
          <p:cNvSpPr>
            <a:spLocks noChangeArrowheads="1"/>
          </p:cNvSpPr>
          <p:nvPr/>
        </p:nvSpPr>
        <p:spPr bwMode="auto">
          <a:xfrm>
            <a:off x="1752600" y="2590800"/>
            <a:ext cx="381000" cy="152400"/>
          </a:xfrm>
          <a:prstGeom prst="rect">
            <a:avLst/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Freeform 12"/>
          <p:cNvSpPr>
            <a:spLocks/>
          </p:cNvSpPr>
          <p:nvPr/>
        </p:nvSpPr>
        <p:spPr bwMode="auto">
          <a:xfrm>
            <a:off x="2155825" y="5365750"/>
            <a:ext cx="9525" cy="25400"/>
          </a:xfrm>
          <a:custGeom>
            <a:avLst/>
            <a:gdLst>
              <a:gd name="T0" fmla="*/ 0 w 6"/>
              <a:gd name="T1" fmla="*/ 2147483647 h 16"/>
              <a:gd name="T2" fmla="*/ 2147483647 w 6"/>
              <a:gd name="T3" fmla="*/ 0 h 16"/>
              <a:gd name="T4" fmla="*/ 0 w 6"/>
              <a:gd name="T5" fmla="*/ 2147483647 h 16"/>
              <a:gd name="T6" fmla="*/ 0 60000 65536"/>
              <a:gd name="T7" fmla="*/ 0 60000 65536"/>
              <a:gd name="T8" fmla="*/ 0 60000 65536"/>
              <a:gd name="T9" fmla="*/ 0 w 6"/>
              <a:gd name="T10" fmla="*/ 0 h 16"/>
              <a:gd name="T11" fmla="*/ 6 w 6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16">
                <a:moveTo>
                  <a:pt x="0" y="16"/>
                </a:moveTo>
                <a:cubicBezTo>
                  <a:pt x="2" y="11"/>
                  <a:pt x="6" y="0"/>
                  <a:pt x="6" y="0"/>
                </a:cubicBezTo>
                <a:cubicBezTo>
                  <a:pt x="6" y="0"/>
                  <a:pt x="2" y="11"/>
                  <a:pt x="0" y="16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3" name="Freeform 13"/>
          <p:cNvSpPr>
            <a:spLocks/>
          </p:cNvSpPr>
          <p:nvPr/>
        </p:nvSpPr>
        <p:spPr bwMode="auto">
          <a:xfrm>
            <a:off x="2328863" y="2579688"/>
            <a:ext cx="1587" cy="95250"/>
          </a:xfrm>
          <a:custGeom>
            <a:avLst/>
            <a:gdLst>
              <a:gd name="T0" fmla="*/ 0 w 1"/>
              <a:gd name="T1" fmla="*/ 0 h 60"/>
              <a:gd name="T2" fmla="*/ 0 w 1"/>
              <a:gd name="T3" fmla="*/ 2147483647 h 60"/>
              <a:gd name="T4" fmla="*/ 0 60000 65536"/>
              <a:gd name="T5" fmla="*/ 0 60000 65536"/>
              <a:gd name="T6" fmla="*/ 0 w 1"/>
              <a:gd name="T7" fmla="*/ 0 h 60"/>
              <a:gd name="T8" fmla="*/ 1 w 1"/>
              <a:gd name="T9" fmla="*/ 60 h 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60">
                <a:moveTo>
                  <a:pt x="0" y="0"/>
                </a:moveTo>
                <a:cubicBezTo>
                  <a:pt x="0" y="20"/>
                  <a:pt x="0" y="40"/>
                  <a:pt x="0" y="6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295400" y="1676400"/>
            <a:ext cx="1981200" cy="4648200"/>
            <a:chOff x="816" y="1056"/>
            <a:chExt cx="1248" cy="2928"/>
          </a:xfrm>
        </p:grpSpPr>
        <p:sp>
          <p:nvSpPr>
            <p:cNvPr id="35887" name="Rectangle 15"/>
            <p:cNvSpPr>
              <a:spLocks noChangeArrowheads="1"/>
            </p:cNvSpPr>
            <p:nvPr/>
          </p:nvSpPr>
          <p:spPr bwMode="auto">
            <a:xfrm>
              <a:off x="816" y="1056"/>
              <a:ext cx="1248" cy="276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8" name="AutoShape 16"/>
            <p:cNvSpPr>
              <a:spLocks noChangeArrowheads="1"/>
            </p:cNvSpPr>
            <p:nvPr/>
          </p:nvSpPr>
          <p:spPr bwMode="auto">
            <a:xfrm>
              <a:off x="816" y="2832"/>
              <a:ext cx="1104" cy="11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400"/>
                    <a:pt x="16199" y="7817"/>
                    <a:pt x="1619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5361" name="Text Box 17"/>
          <p:cNvSpPr txBox="1">
            <a:spLocks noChangeArrowheads="1"/>
          </p:cNvSpPr>
          <p:nvPr/>
        </p:nvSpPr>
        <p:spPr bwMode="auto">
          <a:xfrm>
            <a:off x="4419600" y="2286000"/>
            <a:ext cx="441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rgbClr val="990099"/>
                </a:solidFill>
                <a:latin typeface="Times New Roman" charset="0"/>
              </a:rPr>
              <a:t> K</a:t>
            </a:r>
            <a:r>
              <a:rPr lang="en-US" sz="2000" baseline="30000" dirty="0">
                <a:solidFill>
                  <a:srgbClr val="990099"/>
                </a:solidFill>
                <a:latin typeface="Times New Roman" charset="0"/>
              </a:rPr>
              <a:t>+</a:t>
            </a:r>
            <a:r>
              <a:rPr lang="en-US" sz="2000" dirty="0">
                <a:solidFill>
                  <a:srgbClr val="990099"/>
                </a:solidFill>
                <a:latin typeface="Times New Roman" charset="0"/>
              </a:rPr>
              <a:t> stops &amp; decays at rest in scintillating fiber target – wait 2ns to make sure </a:t>
            </a:r>
            <a:endParaRPr lang="en-US" sz="2400" dirty="0">
              <a:solidFill>
                <a:srgbClr val="990099"/>
              </a:solidFill>
              <a:latin typeface="Times New Roman" charset="0"/>
            </a:endParaRPr>
          </a:p>
        </p:txBody>
      </p:sp>
      <p:sp>
        <p:nvSpPr>
          <p:cNvPr id="185364" name="Text Box 20"/>
          <p:cNvSpPr txBox="1">
            <a:spLocks noChangeArrowheads="1"/>
          </p:cNvSpPr>
          <p:nvPr/>
        </p:nvSpPr>
        <p:spPr bwMode="auto">
          <a:xfrm>
            <a:off x="4419600" y="5410200"/>
            <a:ext cx="434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rgbClr val="FF6600"/>
                </a:solidFill>
                <a:latin typeface="Times New Roman" charset="0"/>
              </a:rPr>
              <a:t> Photons registered by all systems so events can be eliminated</a:t>
            </a:r>
            <a:endParaRPr lang="en-US" sz="2400" dirty="0">
              <a:latin typeface="Times New Roman" charset="0"/>
            </a:endParaRP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031875" y="2238375"/>
            <a:ext cx="2989263" cy="865188"/>
            <a:chOff x="650" y="1410"/>
            <a:chExt cx="1883" cy="545"/>
          </a:xfrm>
        </p:grpSpPr>
        <p:sp>
          <p:nvSpPr>
            <p:cNvPr id="35883" name="Rectangle 22"/>
            <p:cNvSpPr>
              <a:spLocks noChangeArrowheads="1"/>
            </p:cNvSpPr>
            <p:nvPr/>
          </p:nvSpPr>
          <p:spPr bwMode="auto">
            <a:xfrm>
              <a:off x="2274" y="1410"/>
              <a:ext cx="259" cy="54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4" name="Rectangle 23"/>
            <p:cNvSpPr>
              <a:spLocks noChangeArrowheads="1"/>
            </p:cNvSpPr>
            <p:nvPr/>
          </p:nvSpPr>
          <p:spPr bwMode="auto">
            <a:xfrm>
              <a:off x="2078" y="1488"/>
              <a:ext cx="114" cy="11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5" name="Rectangle 24"/>
            <p:cNvSpPr>
              <a:spLocks noChangeArrowheads="1"/>
            </p:cNvSpPr>
            <p:nvPr/>
          </p:nvSpPr>
          <p:spPr bwMode="auto">
            <a:xfrm>
              <a:off x="696" y="1488"/>
              <a:ext cx="115" cy="11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6" name="Line 25"/>
            <p:cNvSpPr>
              <a:spLocks noChangeShapeType="1"/>
            </p:cNvSpPr>
            <p:nvPr/>
          </p:nvSpPr>
          <p:spPr bwMode="auto">
            <a:xfrm>
              <a:off x="650" y="1584"/>
              <a:ext cx="2" cy="221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676400" y="2133600"/>
            <a:ext cx="1230313" cy="430213"/>
            <a:chOff x="1056" y="1344"/>
            <a:chExt cx="775" cy="271"/>
          </a:xfrm>
        </p:grpSpPr>
        <p:sp>
          <p:nvSpPr>
            <p:cNvPr id="35881" name="Rectangle 27"/>
            <p:cNvSpPr>
              <a:spLocks noChangeArrowheads="1"/>
            </p:cNvSpPr>
            <p:nvPr/>
          </p:nvSpPr>
          <p:spPr bwMode="auto">
            <a:xfrm>
              <a:off x="1658" y="1344"/>
              <a:ext cx="173" cy="271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2" name="Rectangle 28"/>
            <p:cNvSpPr>
              <a:spLocks noChangeArrowheads="1"/>
            </p:cNvSpPr>
            <p:nvPr/>
          </p:nvSpPr>
          <p:spPr bwMode="auto">
            <a:xfrm>
              <a:off x="1056" y="1344"/>
              <a:ext cx="173" cy="271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1752600" y="2133600"/>
            <a:ext cx="869950" cy="3733800"/>
            <a:chOff x="1104" y="1344"/>
            <a:chExt cx="548" cy="2352"/>
          </a:xfrm>
        </p:grpSpPr>
        <p:sp>
          <p:nvSpPr>
            <p:cNvPr id="35879" name="AutoShape 30"/>
            <p:cNvSpPr>
              <a:spLocks noChangeArrowheads="1"/>
            </p:cNvSpPr>
            <p:nvPr/>
          </p:nvSpPr>
          <p:spPr bwMode="auto">
            <a:xfrm>
              <a:off x="1220" y="1344"/>
              <a:ext cx="432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0" name="AutoShape 31"/>
            <p:cNvSpPr>
              <a:spLocks noChangeArrowheads="1"/>
            </p:cNvSpPr>
            <p:nvPr/>
          </p:nvSpPr>
          <p:spPr bwMode="auto">
            <a:xfrm>
              <a:off x="1104" y="3120"/>
              <a:ext cx="528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250" y="10800"/>
                  </a:moveTo>
                  <a:cubicBezTo>
                    <a:pt x="8250" y="9391"/>
                    <a:pt x="9391" y="8250"/>
                    <a:pt x="10800" y="8250"/>
                  </a:cubicBezTo>
                  <a:cubicBezTo>
                    <a:pt x="12208" y="8250"/>
                    <a:pt x="13349" y="9391"/>
                    <a:pt x="1334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609600" y="990600"/>
            <a:ext cx="3124200" cy="5867400"/>
            <a:chOff x="384" y="624"/>
            <a:chExt cx="1968" cy="3696"/>
          </a:xfrm>
        </p:grpSpPr>
        <p:grpSp>
          <p:nvGrpSpPr>
            <p:cNvPr id="9" name="Group 33"/>
            <p:cNvGrpSpPr>
              <a:grpSpLocks/>
            </p:cNvGrpSpPr>
            <p:nvPr/>
          </p:nvGrpSpPr>
          <p:grpSpPr bwMode="auto">
            <a:xfrm>
              <a:off x="384" y="624"/>
              <a:ext cx="1968" cy="3696"/>
              <a:chOff x="384" y="624"/>
              <a:chExt cx="1968" cy="3696"/>
            </a:xfrm>
          </p:grpSpPr>
          <p:sp>
            <p:nvSpPr>
              <p:cNvPr id="35876" name="Rectangle 34"/>
              <p:cNvSpPr>
                <a:spLocks noChangeArrowheads="1"/>
              </p:cNvSpPr>
              <p:nvPr/>
            </p:nvSpPr>
            <p:spPr bwMode="auto">
              <a:xfrm>
                <a:off x="754" y="624"/>
                <a:ext cx="1337" cy="351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7" name="Rectangle 35"/>
              <p:cNvSpPr>
                <a:spLocks noChangeArrowheads="1"/>
              </p:cNvSpPr>
              <p:nvPr/>
            </p:nvSpPr>
            <p:spPr bwMode="auto">
              <a:xfrm>
                <a:off x="702" y="984"/>
                <a:ext cx="1497" cy="76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8" name="AutoShape 36"/>
              <p:cNvSpPr>
                <a:spLocks noChangeArrowheads="1"/>
              </p:cNvSpPr>
              <p:nvPr/>
            </p:nvSpPr>
            <p:spPr bwMode="auto">
              <a:xfrm>
                <a:off x="384" y="2448"/>
                <a:ext cx="1968" cy="18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53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917" y="11224"/>
                    </a:moveTo>
                    <a:cubicBezTo>
                      <a:pt x="4907" y="11083"/>
                      <a:pt x="4902" y="10941"/>
                      <a:pt x="4902" y="10800"/>
                    </a:cubicBezTo>
                    <a:cubicBezTo>
                      <a:pt x="4902" y="7542"/>
                      <a:pt x="7542" y="4902"/>
                      <a:pt x="10800" y="4902"/>
                    </a:cubicBezTo>
                    <a:cubicBezTo>
                      <a:pt x="14057" y="4902"/>
                      <a:pt x="16698" y="7542"/>
                      <a:pt x="16698" y="10800"/>
                    </a:cubicBezTo>
                    <a:cubicBezTo>
                      <a:pt x="16697" y="10941"/>
                      <a:pt x="16692" y="11083"/>
                      <a:pt x="16682" y="11224"/>
                    </a:cubicBezTo>
                    <a:lnTo>
                      <a:pt x="21571" y="11578"/>
                    </a:lnTo>
                    <a:cubicBezTo>
                      <a:pt x="21590" y="11319"/>
                      <a:pt x="21600" y="1105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059"/>
                      <a:pt x="9" y="11319"/>
                      <a:pt x="28" y="11578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75" name="Arc 37"/>
            <p:cNvSpPr>
              <a:spLocks/>
            </p:cNvSpPr>
            <p:nvPr/>
          </p:nvSpPr>
          <p:spPr bwMode="auto">
            <a:xfrm rot="16015616" flipV="1">
              <a:off x="1030" y="2469"/>
              <a:ext cx="674" cy="1297"/>
            </a:xfrm>
            <a:custGeom>
              <a:avLst/>
              <a:gdLst>
                <a:gd name="T0" fmla="*/ 0 w 21600"/>
                <a:gd name="T1" fmla="*/ 0 h 43111"/>
                <a:gd name="T2" fmla="*/ 0 w 21600"/>
                <a:gd name="T3" fmla="*/ 0 h 43111"/>
                <a:gd name="T4" fmla="*/ 0 w 21600"/>
                <a:gd name="T5" fmla="*/ 0 h 43111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11"/>
                <a:gd name="T11" fmla="*/ 21600 w 21600"/>
                <a:gd name="T12" fmla="*/ 43111 h 431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11" fill="none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768"/>
                    <a:pt x="13086" y="42095"/>
                    <a:pt x="1963" y="43110"/>
                  </a:cubicBezTo>
                </a:path>
                <a:path w="21600" h="43111" stroke="0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768"/>
                    <a:pt x="13086" y="42095"/>
                    <a:pt x="1963" y="4311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5382" name="Rectangle 38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" y="0"/>
            <a:ext cx="8839200" cy="533400"/>
          </a:xfrm>
          <a:solidFill>
            <a:schemeClr val="bg1"/>
          </a:solidFill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E787/949  </a:t>
            </a:r>
            <a:r>
              <a:rPr lang="en-US" dirty="0" smtClean="0">
                <a:solidFill>
                  <a:srgbClr val="FF0000"/>
                </a:solidFill>
              </a:rPr>
              <a:t>– A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“zero-energy” 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 collider detector </a:t>
            </a:r>
            <a:endParaRPr lang="en-US" dirty="0" smtClean="0">
              <a:solidFill>
                <a:srgbClr val="FF0000"/>
              </a:solidFill>
            </a:endParaRPr>
          </a:p>
        </p:txBody>
      </p: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228600" y="987425"/>
            <a:ext cx="4116388" cy="5413375"/>
            <a:chOff x="228600" y="987552"/>
            <a:chExt cx="4116260" cy="5413248"/>
          </a:xfrm>
        </p:grpSpPr>
        <p:pic>
          <p:nvPicPr>
            <p:cNvPr id="35871" name="Picture 43" descr="lifetime2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987552"/>
              <a:ext cx="4116260" cy="5413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72" name="TextBox 44"/>
            <p:cNvSpPr txBox="1">
              <a:spLocks noChangeArrowheads="1"/>
            </p:cNvSpPr>
            <p:nvPr/>
          </p:nvSpPr>
          <p:spPr bwMode="auto">
            <a:xfrm>
              <a:off x="2044313" y="4326341"/>
              <a:ext cx="15370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Symbol" charset="2"/>
                </a:rPr>
                <a:t>p</a:t>
              </a:r>
              <a:r>
                <a:rPr lang="en-US" baseline="30000">
                  <a:solidFill>
                    <a:srgbClr val="FF0000"/>
                  </a:solidFill>
                  <a:latin typeface="Arial Narrow" charset="0"/>
                </a:rPr>
                <a:t>+</a:t>
              </a:r>
              <a:r>
                <a:rPr lang="en-US">
                  <a:solidFill>
                    <a:srgbClr val="FF0000"/>
                  </a:solidFill>
                  <a:latin typeface="Arial Narrow" charset="0"/>
                </a:rPr>
                <a:t> beam events</a:t>
              </a:r>
            </a:p>
          </p:txBody>
        </p:sp>
        <p:cxnSp>
          <p:nvCxnSpPr>
            <p:cNvPr id="47" name="Straight Arrow Connector 46"/>
            <p:cNvCxnSpPr>
              <a:cxnSpLocks noChangeShapeType="1"/>
            </p:cNvCxnSpPr>
            <p:nvPr/>
          </p:nvCxnSpPr>
          <p:spPr bwMode="auto">
            <a:xfrm rot="10800000">
              <a:off x="1447762" y="4508544"/>
              <a:ext cx="596881" cy="1588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11" name="Group 53"/>
          <p:cNvGrpSpPr>
            <a:grpSpLocks/>
          </p:cNvGrpSpPr>
          <p:nvPr/>
        </p:nvGrpSpPr>
        <p:grpSpPr bwMode="auto">
          <a:xfrm>
            <a:off x="1752600" y="868362"/>
            <a:ext cx="5867400" cy="5989638"/>
            <a:chOff x="1524000" y="873125"/>
            <a:chExt cx="5867400" cy="5989638"/>
          </a:xfrm>
        </p:grpSpPr>
        <p:pic>
          <p:nvPicPr>
            <p:cNvPr id="35867" name="Picture 9" descr="index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24000" y="873125"/>
              <a:ext cx="5867400" cy="5989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68" name="TextBox 50"/>
            <p:cNvSpPr txBox="1">
              <a:spLocks noChangeArrowheads="1"/>
            </p:cNvSpPr>
            <p:nvPr/>
          </p:nvSpPr>
          <p:spPr bwMode="auto">
            <a:xfrm>
              <a:off x="2875378" y="1905000"/>
              <a:ext cx="4012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Symbol" charset="2"/>
                </a:rPr>
                <a:t>p</a:t>
              </a:r>
              <a:r>
                <a:rPr lang="en-US" baseline="30000"/>
                <a:t>+</a:t>
              </a:r>
            </a:p>
          </p:txBody>
        </p:sp>
        <p:sp>
          <p:nvSpPr>
            <p:cNvPr id="35869" name="TextBox 51"/>
            <p:cNvSpPr txBox="1">
              <a:spLocks noChangeArrowheads="1"/>
            </p:cNvSpPr>
            <p:nvPr/>
          </p:nvSpPr>
          <p:spPr bwMode="auto">
            <a:xfrm>
              <a:off x="3941948" y="914400"/>
              <a:ext cx="4029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e</a:t>
              </a:r>
              <a:r>
                <a:rPr lang="en-US" baseline="30000"/>
                <a:t>+</a:t>
              </a:r>
            </a:p>
          </p:txBody>
        </p:sp>
        <p:sp>
          <p:nvSpPr>
            <p:cNvPr id="35870" name="TextBox 52"/>
            <p:cNvSpPr txBox="1">
              <a:spLocks noChangeArrowheads="1"/>
            </p:cNvSpPr>
            <p:nvPr/>
          </p:nvSpPr>
          <p:spPr bwMode="auto">
            <a:xfrm>
              <a:off x="3657600" y="1498084"/>
              <a:ext cx="40753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Symbol" charset="2"/>
                </a:rPr>
                <a:t>m</a:t>
              </a:r>
              <a:r>
                <a:rPr lang="en-US" baseline="30000"/>
                <a:t>+</a:t>
              </a:r>
            </a:p>
          </p:txBody>
        </p:sp>
      </p:grpSp>
      <p:pic>
        <p:nvPicPr>
          <p:cNvPr id="55" name="Picture 4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114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Date Placeholder 5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24, 2016</a:t>
            </a:r>
            <a:endParaRPr lang="en-US" dirty="0"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48503-C82A-4575-99B6-B31029270FA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6" name="Footer Placeholder 5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Littenberg Fest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63" grpId="0" autoUpdateAnimBg="0"/>
      <p:bldP spid="185362" grpId="0" autoUpdateAnimBg="0"/>
      <p:bldP spid="185351" grpId="0" animBg="1" autoUpdateAnimBg="0"/>
      <p:bldP spid="185352" grpId="0" animBg="1"/>
      <p:bldP spid="185353" grpId="0" autoUpdateAnimBg="0"/>
      <p:bldP spid="185354" grpId="0" animBg="1"/>
      <p:bldP spid="185355" grpId="0" animBg="1" autoUpdateAnimBg="0"/>
      <p:bldP spid="185361" grpId="0" autoUpdateAnimBg="0"/>
      <p:bldP spid="18536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24,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Littenberg Fest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48503-C82A-4575-99B6-B31029270FA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58722" name="Picture 2" descr="C:\Users\smithajs\Documents\HEP\Panofsky Prize\2011-04-19\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5200" cy="6868311"/>
          </a:xfrm>
          <a:prstGeom prst="rect">
            <a:avLst/>
          </a:prstGeom>
          <a:noFill/>
        </p:spPr>
      </p:pic>
      <p:pic>
        <p:nvPicPr>
          <p:cNvPr id="6" name="Picture 3" descr="peopl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1378777" y="4579177"/>
            <a:ext cx="3352800" cy="59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0" y="5126184"/>
            <a:ext cx="609600" cy="1274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94673" y="1752600"/>
            <a:ext cx="16969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 </a:t>
            </a:r>
            <a:r>
              <a:rPr lang="en-US" sz="2400" dirty="0" smtClean="0"/>
              <a:t>E 787</a:t>
            </a:r>
          </a:p>
          <a:p>
            <a:pPr algn="ctr"/>
            <a:r>
              <a:rPr lang="en-US" sz="2400" dirty="0" smtClean="0"/>
              <a:t> team  in</a:t>
            </a:r>
          </a:p>
          <a:p>
            <a:pPr algn="ctr"/>
            <a:r>
              <a:rPr lang="en-US" sz="2400" dirty="0" smtClean="0"/>
              <a:t>1988</a:t>
            </a:r>
          </a:p>
          <a:p>
            <a:pPr algn="ctr"/>
            <a:r>
              <a:rPr lang="en-US" sz="2400" dirty="0" smtClean="0"/>
              <a:t> as the</a:t>
            </a:r>
          </a:p>
          <a:p>
            <a:pPr algn="ctr"/>
            <a:r>
              <a:rPr lang="en-US" sz="2400" dirty="0" smtClean="0"/>
              <a:t>detector </a:t>
            </a:r>
          </a:p>
          <a:p>
            <a:pPr algn="ctr"/>
            <a:r>
              <a:rPr lang="en-US" sz="2400" dirty="0" smtClean="0"/>
              <a:t>nears</a:t>
            </a:r>
          </a:p>
          <a:p>
            <a:pPr algn="ctr"/>
            <a:r>
              <a:rPr lang="en-US" sz="2400" dirty="0" smtClean="0"/>
              <a:t>completion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867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7AF31800-DB21-4946-9658-22023A63E77B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/>
              <a:t>17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3982180" cy="52322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</a:rPr>
              <a:t>Signal region</a:t>
            </a:r>
            <a:r>
              <a:rPr kumimoji="1" lang="en-US" altLang="ja-JP" sz="2800" dirty="0"/>
              <a:t> </a:t>
            </a:r>
            <a:r>
              <a:rPr kumimoji="1" lang="en-US" altLang="ja-JP" sz="2800" dirty="0">
                <a:solidFill>
                  <a:srgbClr val="FF0000"/>
                </a:solidFill>
              </a:rPr>
              <a:t>“the BOX”</a:t>
            </a:r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533400" y="2743200"/>
            <a:ext cx="3464410" cy="52322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</a:rPr>
              <a:t>Background sources</a:t>
            </a:r>
          </a:p>
        </p:txBody>
      </p:sp>
      <p:pic>
        <p:nvPicPr>
          <p:cNvPr id="37895" name="Picture 12" descr="bg_rp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8478" y="1109661"/>
            <a:ext cx="4445522" cy="521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7" name="Text Box 15"/>
          <p:cNvSpPr txBox="1">
            <a:spLocks noChangeArrowheads="1"/>
          </p:cNvSpPr>
          <p:nvPr/>
        </p:nvSpPr>
        <p:spPr bwMode="auto">
          <a:xfrm>
            <a:off x="5449887" y="2330450"/>
            <a:ext cx="1103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sz="1600" b="1" dirty="0">
                <a:solidFill>
                  <a:schemeClr val="tx1"/>
                </a:solidFill>
                <a:latin typeface="Times New Roman" charset="0"/>
              </a:rPr>
              <a:t>K</a:t>
            </a:r>
            <a:r>
              <a:rPr kumimoji="1" lang="en-US" sz="1600" b="1" baseline="30000" dirty="0">
                <a:solidFill>
                  <a:schemeClr val="tx1"/>
                </a:solidFill>
                <a:latin typeface="Times New Roman" charset="0"/>
              </a:rPr>
              <a:t>+</a:t>
            </a:r>
            <a:r>
              <a:rPr kumimoji="1" lang="en-US" sz="1600" b="1" dirty="0">
                <a:solidFill>
                  <a:schemeClr val="tx1"/>
                </a:solidFill>
                <a:latin typeface="Times New Roman" charset="0"/>
                <a:sym typeface="Symbol" charset="2"/>
              </a:rPr>
              <a:t></a:t>
            </a:r>
            <a:r>
              <a:rPr kumimoji="1" lang="en-US" sz="1600" b="1" baseline="30000" dirty="0">
                <a:solidFill>
                  <a:schemeClr val="tx1"/>
                </a:solidFill>
                <a:latin typeface="Times New Roman" charset="0"/>
                <a:sym typeface="Symbol" charset="2"/>
              </a:rPr>
              <a:t></a:t>
            </a:r>
            <a:r>
              <a:rPr kumimoji="1" lang="en-US" sz="1600" b="1" dirty="0">
                <a:solidFill>
                  <a:schemeClr val="tx1"/>
                </a:solidFill>
                <a:latin typeface="Times New Roman" charset="0"/>
                <a:sym typeface="Symbol" charset="2"/>
              </a:rPr>
              <a:t></a:t>
            </a:r>
            <a:r>
              <a:rPr kumimoji="1" lang="en-US" sz="1600" b="1" baseline="30000" dirty="0">
                <a:solidFill>
                  <a:schemeClr val="tx1"/>
                </a:solidFill>
                <a:latin typeface="Times New Roman" charset="0"/>
                <a:sym typeface="Symbol" charset="2"/>
              </a:rPr>
              <a:t></a:t>
            </a:r>
            <a:r>
              <a:rPr kumimoji="1" lang="en-US" sz="1600" b="1" dirty="0">
                <a:solidFill>
                  <a:schemeClr val="tx1"/>
                </a:solidFill>
                <a:latin typeface="Times New Roman" charset="0"/>
                <a:sym typeface="Symbol" charset="2"/>
              </a:rPr>
              <a:t></a:t>
            </a:r>
            <a:endParaRPr kumimoji="1" lang="en-US" sz="1600" b="1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7898" name="Text Box 16"/>
          <p:cNvSpPr txBox="1">
            <a:spLocks noChangeArrowheads="1"/>
          </p:cNvSpPr>
          <p:nvPr/>
        </p:nvSpPr>
        <p:spPr bwMode="auto">
          <a:xfrm>
            <a:off x="76200" y="1815221"/>
            <a:ext cx="49263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/>
              <a:t>p</a:t>
            </a:r>
            <a:r>
              <a:rPr lang="en-US" sz="2400" baseline="-25000" dirty="0">
                <a:sym typeface="Symbol" charset="2"/>
              </a:rPr>
              <a:t></a:t>
            </a:r>
            <a:r>
              <a:rPr lang="en-US" sz="2400" dirty="0">
                <a:sym typeface="Symbol" charset="2"/>
              </a:rPr>
              <a:t> &gt; p(</a:t>
            </a:r>
            <a:r>
              <a:rPr lang="en-US" sz="2400" dirty="0"/>
              <a:t>K</a:t>
            </a:r>
            <a:r>
              <a:rPr lang="en-US" sz="2400" baseline="30000" dirty="0"/>
              <a:t>+</a:t>
            </a:r>
            <a:r>
              <a:rPr lang="en-US" sz="2400" dirty="0">
                <a:sym typeface="Symbol" charset="2"/>
              </a:rPr>
              <a:t></a:t>
            </a:r>
            <a:r>
              <a:rPr lang="en-US" sz="2400" baseline="30000" dirty="0">
                <a:sym typeface="Symbol" charset="2"/>
              </a:rPr>
              <a:t>+</a:t>
            </a:r>
            <a:r>
              <a:rPr lang="en-US" sz="2400" dirty="0">
                <a:sym typeface="Symbol" charset="2"/>
              </a:rPr>
              <a:t></a:t>
            </a:r>
            <a:r>
              <a:rPr lang="en-US" sz="2400" baseline="30000" dirty="0">
                <a:sym typeface="Symbol" charset="2"/>
              </a:rPr>
              <a:t>0</a:t>
            </a:r>
            <a:r>
              <a:rPr lang="en-US" sz="2400" dirty="0">
                <a:sym typeface="Symbol" charset="2"/>
              </a:rPr>
              <a:t>) = 205MeV/c </a:t>
            </a:r>
            <a:endParaRPr lang="en-US" sz="2400" dirty="0" smtClean="0">
              <a:sym typeface="Symbol" charset="2"/>
            </a:endParaRPr>
          </a:p>
          <a:p>
            <a:r>
              <a:rPr lang="en-US" sz="2400" dirty="0" smtClean="0">
                <a:sym typeface="Symbol" charset="2"/>
              </a:rPr>
              <a:t>  similar regions for Range, Energy</a:t>
            </a:r>
            <a:endParaRPr lang="en-US" sz="2400" dirty="0">
              <a:sym typeface="Symbol" charset="2"/>
            </a:endParaRPr>
          </a:p>
        </p:txBody>
      </p:sp>
      <p:sp>
        <p:nvSpPr>
          <p:cNvPr id="37899" name="Text Box 17"/>
          <p:cNvSpPr txBox="1">
            <a:spLocks noChangeArrowheads="1"/>
          </p:cNvSpPr>
          <p:nvPr/>
        </p:nvSpPr>
        <p:spPr bwMode="auto">
          <a:xfrm>
            <a:off x="228600" y="3297378"/>
            <a:ext cx="34868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/>
              <a:t>   </a:t>
            </a:r>
            <a:r>
              <a:rPr lang="en-US" sz="2400" dirty="0" err="1" smtClean="0"/>
              <a:t>pions</a:t>
            </a:r>
            <a:r>
              <a:rPr lang="en-US" sz="2400" dirty="0" smtClean="0"/>
              <a:t>  (K</a:t>
            </a:r>
            <a:r>
              <a:rPr lang="en-US" sz="2400" baseline="30000" dirty="0"/>
              <a:t>+</a:t>
            </a:r>
            <a:r>
              <a:rPr lang="en-US" sz="2400" dirty="0">
                <a:sym typeface="Symbol" charset="2"/>
              </a:rPr>
              <a:t></a:t>
            </a:r>
            <a:r>
              <a:rPr lang="en-US" sz="2400" baseline="30000" dirty="0">
                <a:sym typeface="Symbol" charset="2"/>
              </a:rPr>
              <a:t>+</a:t>
            </a:r>
            <a:r>
              <a:rPr lang="en-US" sz="2400" dirty="0">
                <a:sym typeface="Symbol" charset="2"/>
              </a:rPr>
              <a:t></a:t>
            </a:r>
            <a:r>
              <a:rPr lang="en-US" sz="2400" baseline="30000" dirty="0" smtClean="0">
                <a:sym typeface="Symbol" charset="2"/>
              </a:rPr>
              <a:t>0 </a:t>
            </a:r>
            <a:r>
              <a:rPr lang="en-US" sz="2400" dirty="0" smtClean="0">
                <a:sym typeface="Symbol" charset="2"/>
              </a:rPr>
              <a:t> )</a:t>
            </a:r>
            <a:endParaRPr lang="en-US" sz="2400" baseline="30000" dirty="0">
              <a:sym typeface="Symbol" charset="2"/>
            </a:endParaRPr>
          </a:p>
          <a:p>
            <a:r>
              <a:rPr lang="en-US" sz="2400" baseline="30000" dirty="0" smtClean="0">
                <a:sym typeface="Symbol" charset="2"/>
              </a:rPr>
              <a:t>   </a:t>
            </a:r>
            <a:r>
              <a:rPr lang="en-US" sz="2400" dirty="0" err="1" smtClean="0">
                <a:sym typeface="Symbol" charset="2"/>
              </a:rPr>
              <a:t>muons</a:t>
            </a:r>
            <a:r>
              <a:rPr lang="en-US" sz="2400" dirty="0" smtClean="0">
                <a:sym typeface="Symbol" charset="2"/>
              </a:rPr>
              <a:t> </a:t>
            </a:r>
            <a:r>
              <a:rPr lang="en-US" sz="2400" dirty="0">
                <a:sym typeface="Symbol" charset="2"/>
              </a:rPr>
              <a:t>(K</a:t>
            </a:r>
            <a:r>
              <a:rPr lang="en-US" sz="2400" baseline="30000" dirty="0"/>
              <a:t>+</a:t>
            </a:r>
            <a:r>
              <a:rPr lang="en-US" sz="2400" dirty="0">
                <a:sym typeface="Symbol" charset="2"/>
              </a:rPr>
              <a:t>+(</a:t>
            </a:r>
            <a:r>
              <a:rPr lang="en-US" sz="2400" dirty="0" smtClean="0">
                <a:sym typeface="Symbol" charset="2"/>
              </a:rPr>
              <a:t>),..)</a:t>
            </a:r>
            <a:endParaRPr lang="en-US" sz="2400" dirty="0">
              <a:sym typeface="Symbol" charset="2"/>
            </a:endParaRPr>
          </a:p>
          <a:p>
            <a:r>
              <a:rPr lang="en-US" sz="2400" dirty="0" smtClean="0">
                <a:sym typeface="Symbol" charset="2"/>
              </a:rPr>
              <a:t>  beam background, etc.</a:t>
            </a:r>
            <a:endParaRPr lang="en-US" sz="2400" dirty="0">
              <a:sym typeface="Symbol" charset="2"/>
            </a:endParaRPr>
          </a:p>
        </p:txBody>
      </p:sp>
      <p:sp>
        <p:nvSpPr>
          <p:cNvPr id="37900" name="Rectangle 14"/>
          <p:cNvSpPr>
            <a:spLocks noGrp="1"/>
          </p:cNvSpPr>
          <p:nvPr>
            <p:ph type="title"/>
          </p:nvPr>
        </p:nvSpPr>
        <p:spPr>
          <a:xfrm>
            <a:off x="914400" y="404812"/>
            <a:ext cx="8229600" cy="357188"/>
          </a:xfrm>
        </p:spPr>
        <p:txBody>
          <a:bodyPr/>
          <a:lstStyle/>
          <a:p>
            <a:r>
              <a:rPr kumimoji="1" lang="en-US" altLang="ja-JP" sz="3600" dirty="0" smtClean="0">
                <a:latin typeface="Arial" charset="0"/>
              </a:rPr>
              <a:t>E787 Analysis “Philosophy”</a:t>
            </a:r>
            <a:endParaRPr kumimoji="1" lang="en-US" sz="3600" dirty="0" smtClean="0">
              <a:latin typeface="Arial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24, 2016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3A379-5288-4DA1-86E5-512C4AC2A38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Littenberg Fest</a:t>
            </a:r>
            <a:endParaRPr lang="en-US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57200" y="4495800"/>
            <a:ext cx="3565400" cy="52322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</a:rPr>
              <a:t>Background </a:t>
            </a:r>
            <a:r>
              <a:rPr kumimoji="1" lang="en-US" altLang="ja-JP" sz="2800" dirty="0" smtClean="0">
                <a:solidFill>
                  <a:srgbClr val="0000FF"/>
                </a:solidFill>
              </a:rPr>
              <a:t>rejection</a:t>
            </a:r>
            <a:endParaRPr kumimoji="1" lang="en-US" altLang="ja-JP" sz="2800" dirty="0">
              <a:solidFill>
                <a:srgbClr val="0000FF"/>
              </a:solidFill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381000" y="5048071"/>
            <a:ext cx="321273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/>
              <a:t>   </a:t>
            </a:r>
            <a:r>
              <a:rPr lang="en-US" sz="2400" dirty="0" smtClean="0"/>
              <a:t>Kinematics (p, R, E)</a:t>
            </a:r>
            <a:endParaRPr lang="en-US" sz="2400" baseline="30000" dirty="0">
              <a:sym typeface="Symbol" charset="2"/>
            </a:endParaRPr>
          </a:p>
          <a:p>
            <a:r>
              <a:rPr lang="en-US" sz="2400" baseline="30000" dirty="0" smtClean="0">
                <a:sym typeface="Symbol" charset="2"/>
              </a:rPr>
              <a:t>   </a:t>
            </a:r>
            <a:r>
              <a:rPr lang="en-US" sz="2400" dirty="0" smtClean="0">
                <a:sym typeface="Symbol" charset="2"/>
              </a:rPr>
              <a:t>Particle ID (</a:t>
            </a:r>
            <a:r>
              <a:rPr lang="en-US" sz="2400" i="1" dirty="0" smtClean="0">
                <a:latin typeface="Symbol" pitchFamily="18" charset="2"/>
                <a:sym typeface="Symbol" charset="2"/>
              </a:rPr>
              <a:t>m, p</a:t>
            </a:r>
            <a:r>
              <a:rPr lang="en-US" sz="2400" i="1" dirty="0" smtClean="0">
                <a:sym typeface="Symbol" charset="2"/>
              </a:rPr>
              <a:t>, e</a:t>
            </a:r>
            <a:r>
              <a:rPr lang="en-US" sz="2400" dirty="0" smtClean="0">
                <a:sym typeface="Symbol" charset="2"/>
              </a:rPr>
              <a:t>)</a:t>
            </a:r>
            <a:endParaRPr lang="en-US" sz="2400" dirty="0">
              <a:sym typeface="Symbol" charset="2"/>
            </a:endParaRPr>
          </a:p>
          <a:p>
            <a:r>
              <a:rPr lang="en-US" sz="2400" dirty="0" smtClean="0">
                <a:sym typeface="Symbol" charset="2"/>
              </a:rPr>
              <a:t>  Photon  rejection</a:t>
            </a:r>
            <a:endParaRPr lang="en-US" sz="2400" dirty="0">
              <a:sym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24,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Littenberg Fest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48503-C82A-4575-99B6-B31029270FA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0175" y="1371600"/>
            <a:ext cx="6343650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Plot of Range </a:t>
            </a:r>
            <a:r>
              <a:rPr lang="en-US" sz="3600" dirty="0" err="1" smtClean="0"/>
              <a:t>vs</a:t>
            </a:r>
            <a:r>
              <a:rPr lang="en-US" sz="3600" dirty="0" smtClean="0"/>
              <a:t> Energy for the 2 weeks  </a:t>
            </a:r>
          </a:p>
          <a:p>
            <a:pPr algn="ctr"/>
            <a:r>
              <a:rPr lang="en-US" sz="3600" dirty="0" smtClean="0"/>
              <a:t>of data in 1988 Test Run 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3393"/>
            <a:ext cx="3805349" cy="553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E-787 </a:t>
            </a:r>
            <a:r>
              <a:rPr lang="en-US" dirty="0" smtClean="0"/>
              <a:t>measurement; from– 2 week test run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24,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Littenberg Fest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04E10-C798-42DA-B4C0-C795A298CB5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56675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r="5714"/>
          <a:stretch/>
        </p:blipFill>
        <p:spPr bwMode="auto">
          <a:xfrm>
            <a:off x="3657600" y="1143000"/>
            <a:ext cx="5029200" cy="490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6629400" cy="1143000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382000" cy="4267200"/>
          </a:xfrm>
        </p:spPr>
        <p:txBody>
          <a:bodyPr/>
          <a:lstStyle/>
          <a:p>
            <a:pPr>
              <a:buNone/>
            </a:pPr>
            <a:r>
              <a:rPr lang="en-US" sz="100" dirty="0" err="1" smtClean="0">
                <a:solidFill>
                  <a:schemeClr val="bg1"/>
                </a:solidFill>
              </a:rPr>
              <a:t>wvvv</a:t>
            </a:r>
            <a:endParaRPr lang="en-US" sz="400" dirty="0" smtClean="0"/>
          </a:p>
          <a:p>
            <a:pPr>
              <a:buNone/>
            </a:pPr>
            <a:r>
              <a:rPr lang="en-US" sz="100" dirty="0" smtClean="0">
                <a:solidFill>
                  <a:schemeClr val="bg1"/>
                </a:solidFill>
              </a:rPr>
              <a:t>p</a:t>
            </a:r>
          </a:p>
          <a:p>
            <a:pPr>
              <a:buNone/>
            </a:pPr>
            <a:r>
              <a:rPr lang="en-US" sz="2400" dirty="0" smtClean="0"/>
              <a:t>The US, Canadian and Japanese funding agencies provided generous, long-term support  and understanding through their national laboratories and university programs. 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2400" dirty="0" smtClean="0"/>
              <a:t>The fabulous support of  </a:t>
            </a:r>
            <a:r>
              <a:rPr lang="en-US" sz="2400" dirty="0"/>
              <a:t>lab directors Nick </a:t>
            </a:r>
            <a:r>
              <a:rPr lang="en-US" sz="2400" dirty="0" err="1" smtClean="0"/>
              <a:t>Samios</a:t>
            </a:r>
            <a:r>
              <a:rPr lang="en-US" sz="2400" dirty="0" smtClean="0"/>
              <a:t>, Erich Vogt, Alan </a:t>
            </a:r>
            <a:r>
              <a:rPr lang="en-US" sz="2400" dirty="0" err="1" smtClean="0"/>
              <a:t>Astbury</a:t>
            </a:r>
            <a:r>
              <a:rPr lang="en-US" sz="2400" dirty="0"/>
              <a:t>,</a:t>
            </a:r>
            <a:r>
              <a:rPr lang="en-US" sz="2400" dirty="0" smtClean="0"/>
              <a:t> </a:t>
            </a:r>
            <a:r>
              <a:rPr lang="en-US" sz="2400" dirty="0" smtClean="0"/>
              <a:t>Bob </a:t>
            </a:r>
            <a:r>
              <a:rPr lang="en-US" sz="2400" dirty="0" smtClean="0"/>
              <a:t>Palmer and Larr</a:t>
            </a:r>
            <a:r>
              <a:rPr lang="en-US" sz="2400" dirty="0" smtClean="0"/>
              <a:t>y </a:t>
            </a:r>
            <a:r>
              <a:rPr lang="en-US" sz="2400" dirty="0" err="1" smtClean="0"/>
              <a:t>Trueman</a:t>
            </a:r>
            <a:r>
              <a:rPr lang="en-US" sz="2400" dirty="0" smtClean="0"/>
              <a:t> </a:t>
            </a:r>
            <a:r>
              <a:rPr lang="en-US" sz="2400" dirty="0" smtClean="0"/>
              <a:t>was critical. </a:t>
            </a:r>
          </a:p>
          <a:p>
            <a:pPr>
              <a:buNone/>
            </a:pPr>
            <a:endParaRPr lang="en-US" sz="900" dirty="0" smtClean="0"/>
          </a:p>
          <a:p>
            <a:pPr>
              <a:buNone/>
            </a:pPr>
            <a:r>
              <a:rPr lang="en-US" sz="2400" dirty="0"/>
              <a:t>Sadly, we have already lost </a:t>
            </a:r>
            <a:r>
              <a:rPr lang="en-US" sz="2400" dirty="0" smtClean="0"/>
              <a:t>too many of </a:t>
            </a:r>
            <a:r>
              <a:rPr lang="en-US" sz="2400" dirty="0"/>
              <a:t>our colleagues and friends along the way, including  Frank Shoemaker, </a:t>
            </a:r>
            <a:r>
              <a:rPr lang="en-US" sz="2400" dirty="0" smtClean="0"/>
              <a:t>Howard Edwards, Ted </a:t>
            </a:r>
            <a:r>
              <a:rPr lang="en-US" sz="2400" dirty="0" err="1"/>
              <a:t>Kycia</a:t>
            </a:r>
            <a:r>
              <a:rPr lang="en-US" sz="2400" dirty="0"/>
              <a:t>, John McDonald, </a:t>
            </a:r>
            <a:r>
              <a:rPr lang="en-US" sz="2400" dirty="0" err="1"/>
              <a:t>Adit</a:t>
            </a:r>
            <a:r>
              <a:rPr lang="en-US" sz="2400" dirty="0"/>
              <a:t> </a:t>
            </a:r>
            <a:r>
              <a:rPr lang="en-US" sz="2400" dirty="0" err="1"/>
              <a:t>Sambamurti</a:t>
            </a:r>
            <a:r>
              <a:rPr lang="en-US" sz="2400" dirty="0"/>
              <a:t>, </a:t>
            </a:r>
            <a:r>
              <a:rPr lang="en-US" sz="2400" dirty="0" err="1" smtClean="0"/>
              <a:t>Shojiro</a:t>
            </a:r>
            <a:r>
              <a:rPr lang="en-US" sz="2400" dirty="0" smtClean="0"/>
              <a:t> Sugimoto, Seiji </a:t>
            </a:r>
            <a:r>
              <a:rPr lang="en-US" sz="2400" dirty="0" err="1" smtClean="0"/>
              <a:t>Kabe</a:t>
            </a:r>
            <a:r>
              <a:rPr lang="en-US" sz="2400" dirty="0" smtClean="0"/>
              <a:t>, Leonid </a:t>
            </a:r>
            <a:r>
              <a:rPr lang="en-US" sz="2400" dirty="0" err="1" smtClean="0"/>
              <a:t>Landsberg</a:t>
            </a:r>
            <a:r>
              <a:rPr lang="en-US" sz="2400" dirty="0" smtClean="0"/>
              <a:t>, and just this week I-Hung Chiang. I</a:t>
            </a:r>
            <a:r>
              <a:rPr lang="en-US" sz="2400" dirty="0" smtClean="0"/>
              <a:t>t is an</a:t>
            </a:r>
            <a:r>
              <a:rPr lang="en-US" sz="2400" dirty="0" smtClean="0"/>
              <a:t> </a:t>
            </a:r>
            <a:r>
              <a:rPr lang="en-US" sz="2400" dirty="0" err="1" smtClean="0"/>
              <a:t>honour</a:t>
            </a:r>
            <a:r>
              <a:rPr lang="en-US" sz="2400" dirty="0" smtClean="0"/>
              <a:t> </a:t>
            </a:r>
            <a:r>
              <a:rPr lang="en-US" sz="2400" dirty="0"/>
              <a:t>to pay tribute to them today. 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24,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Littenberg Fest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04E10-C798-42DA-B4C0-C795A298CB5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34520" y="563880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70C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 sz="2800" dirty="0" smtClean="0"/>
              <a:t>Test </a:t>
            </a:r>
            <a:r>
              <a:rPr lang="en-US" sz="2800" dirty="0"/>
              <a:t>run was so successful that </a:t>
            </a:r>
            <a:r>
              <a:rPr lang="en-US" sz="2800" dirty="0" smtClean="0"/>
              <a:t>a </a:t>
            </a:r>
            <a:r>
              <a:rPr lang="en-US" sz="2800" dirty="0"/>
              <a:t>new </a:t>
            </a:r>
            <a:r>
              <a:rPr lang="en-US" sz="2800" dirty="0" smtClean="0"/>
              <a:t>proposal </a:t>
            </a:r>
            <a:r>
              <a:rPr lang="en-US" sz="2800" dirty="0"/>
              <a:t>for E-787  Phase II </a:t>
            </a:r>
            <a:r>
              <a:rPr lang="en-US" sz="2800" dirty="0" smtClean="0"/>
              <a:t>was approved a year later.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24,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Littenberg Fest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04E10-C798-42DA-B4C0-C795A298CB5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014" y="1013731"/>
            <a:ext cx="7342414" cy="550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 bwMode="auto">
          <a:xfrm>
            <a:off x="2068286" y="3699102"/>
            <a:ext cx="4038600" cy="5851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" name="Group 25"/>
          <p:cNvGrpSpPr/>
          <p:nvPr/>
        </p:nvGrpSpPr>
        <p:grpSpPr>
          <a:xfrm>
            <a:off x="685800" y="4742769"/>
            <a:ext cx="7320643" cy="155803"/>
            <a:chOff x="685800" y="4742769"/>
            <a:chExt cx="7320643" cy="155803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685800" y="4884285"/>
              <a:ext cx="6096000" cy="1428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 flipV="1">
              <a:off x="762000" y="4742769"/>
              <a:ext cx="7244443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/>
          <p:cNvGrpSpPr/>
          <p:nvPr/>
        </p:nvGrpSpPr>
        <p:grpSpPr>
          <a:xfrm>
            <a:off x="685800" y="5410200"/>
            <a:ext cx="7239000" cy="185056"/>
            <a:chOff x="685800" y="5410200"/>
            <a:chExt cx="7239000" cy="185056"/>
          </a:xfrm>
        </p:grpSpPr>
        <p:cxnSp>
          <p:nvCxnSpPr>
            <p:cNvPr id="16" name="Straight Connector 15"/>
            <p:cNvCxnSpPr/>
            <p:nvPr/>
          </p:nvCxnSpPr>
          <p:spPr bwMode="auto">
            <a:xfrm>
              <a:off x="762000" y="5410200"/>
              <a:ext cx="7162800" cy="2177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685800" y="5595256"/>
              <a:ext cx="40386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16482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066800"/>
            <a:ext cx="7543800" cy="55626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1988 test </a:t>
            </a:r>
            <a:r>
              <a:rPr lang="en-US" sz="2400" dirty="0"/>
              <a:t>run and </a:t>
            </a:r>
            <a:r>
              <a:rPr lang="en-US" sz="2400" dirty="0" smtClean="0"/>
              <a:t>Phase </a:t>
            </a:r>
            <a:r>
              <a:rPr lang="en-US" sz="2400" dirty="0" smtClean="0"/>
              <a:t>I </a:t>
            </a:r>
            <a:r>
              <a:rPr lang="en-US" sz="2400" dirty="0"/>
              <a:t>running </a:t>
            </a:r>
            <a:r>
              <a:rPr lang="en-US" sz="2400" dirty="0" smtClean="0"/>
              <a:t>during 1989-1991 </a:t>
            </a:r>
            <a:r>
              <a:rPr lang="en-US" sz="2400" dirty="0"/>
              <a:t>pointed </a:t>
            </a:r>
            <a:r>
              <a:rPr lang="en-US" sz="2400" dirty="0" smtClean="0"/>
              <a:t>the way </a:t>
            </a:r>
            <a:r>
              <a:rPr lang="en-US" sz="2400" dirty="0" smtClean="0"/>
              <a:t>to </a:t>
            </a:r>
            <a:r>
              <a:rPr lang="en-US" sz="2400" dirty="0" smtClean="0"/>
              <a:t>major </a:t>
            </a:r>
            <a:r>
              <a:rPr lang="en-US" sz="2400" dirty="0" smtClean="0"/>
              <a:t>upgrade of the beamline and </a:t>
            </a:r>
            <a:r>
              <a:rPr lang="en-US" sz="2400" dirty="0" smtClean="0"/>
              <a:t>detector.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Group was expanded, </a:t>
            </a:r>
            <a:r>
              <a:rPr lang="en-US" sz="2400" dirty="0" smtClean="0"/>
              <a:t>most </a:t>
            </a:r>
            <a:r>
              <a:rPr lang="en-US" sz="2400" dirty="0" smtClean="0"/>
              <a:t>significantly when </a:t>
            </a:r>
            <a:r>
              <a:rPr lang="en-US" sz="2400" dirty="0" smtClean="0"/>
              <a:t>a Japanese group led by </a:t>
            </a:r>
            <a:r>
              <a:rPr lang="en-US" sz="2400" dirty="0" err="1" smtClean="0"/>
              <a:t>Shojiro</a:t>
            </a:r>
            <a:r>
              <a:rPr lang="en-US" sz="2400" dirty="0" smtClean="0"/>
              <a:t> </a:t>
            </a:r>
            <a:r>
              <a:rPr lang="en-US" sz="2400" dirty="0" smtClean="0"/>
              <a:t>Sugimoto joined us.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</a:t>
            </a:r>
            <a:r>
              <a:rPr lang="en-US" sz="2400" dirty="0" smtClean="0"/>
              <a:t>upgrade </a:t>
            </a:r>
            <a:r>
              <a:rPr lang="en-US" sz="2400" dirty="0" smtClean="0"/>
              <a:t>R&amp;D and construction took place </a:t>
            </a:r>
            <a:r>
              <a:rPr lang="en-US" sz="2400" dirty="0" smtClean="0"/>
              <a:t>between 1991 and 1994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An engineering run was taken in 1994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first </a:t>
            </a:r>
            <a:r>
              <a:rPr lang="en-US" sz="2400" dirty="0" smtClean="0"/>
              <a:t>data run </a:t>
            </a:r>
            <a:r>
              <a:rPr lang="en-US" sz="2400" dirty="0" smtClean="0"/>
              <a:t>with a complete detector was taken in 1995.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E787 Phase II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24,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Littenberg Fest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48503-C82A-4575-99B6-B31029270FA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3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By </a:t>
            </a:r>
            <a:r>
              <a:rPr lang="en-US" sz="2800" dirty="0" smtClean="0"/>
              <a:t>the end of Phase I , </a:t>
            </a:r>
            <a:r>
              <a:rPr lang="en-US" sz="2800" dirty="0" smtClean="0"/>
              <a:t>E787 had reached:</a:t>
            </a:r>
          </a:p>
        </p:txBody>
      </p:sp>
      <p:pic>
        <p:nvPicPr>
          <p:cNvPr id="22531" name="Picture 5" descr="page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1038225"/>
            <a:ext cx="6172200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Line 6"/>
          <p:cNvSpPr>
            <a:spLocks noChangeShapeType="1"/>
          </p:cNvSpPr>
          <p:nvPr/>
        </p:nvSpPr>
        <p:spPr bwMode="auto">
          <a:xfrm>
            <a:off x="1600200" y="1981200"/>
            <a:ext cx="11906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033"/>
          <p:cNvGrpSpPr>
            <a:grpSpLocks/>
          </p:cNvGrpSpPr>
          <p:nvPr/>
        </p:nvGrpSpPr>
        <p:grpSpPr bwMode="auto">
          <a:xfrm>
            <a:off x="381000" y="2733675"/>
            <a:ext cx="6172200" cy="1006475"/>
            <a:chOff x="240" y="1722"/>
            <a:chExt cx="3888" cy="634"/>
          </a:xfrm>
        </p:grpSpPr>
        <p:sp>
          <p:nvSpPr>
            <p:cNvPr id="22536" name="TextBox 5"/>
            <p:cNvSpPr txBox="1">
              <a:spLocks noChangeArrowheads="1"/>
            </p:cNvSpPr>
            <p:nvPr/>
          </p:nvSpPr>
          <p:spPr bwMode="auto">
            <a:xfrm>
              <a:off x="240" y="1722"/>
              <a:ext cx="960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Calibri" charset="0"/>
                </a:rPr>
                <a:t>estimated background ~ 0.5 evt</a:t>
              </a:r>
            </a:p>
          </p:txBody>
        </p:sp>
        <p:cxnSp>
          <p:nvCxnSpPr>
            <p:cNvPr id="8" name="Straight Arrow Connector 7"/>
            <p:cNvCxnSpPr>
              <a:cxnSpLocks noChangeShapeType="1"/>
            </p:cNvCxnSpPr>
            <p:nvPr/>
          </p:nvCxnSpPr>
          <p:spPr bwMode="auto">
            <a:xfrm>
              <a:off x="1248" y="2064"/>
              <a:ext cx="2880" cy="4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228600" y="4419600"/>
            <a:ext cx="304800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Plot shows pion range in the stopping target </a:t>
            </a:r>
            <a:r>
              <a:rPr lang="en-US" dirty="0" err="1"/>
              <a:t>vs</a:t>
            </a:r>
            <a:r>
              <a:rPr lang="en-US" dirty="0"/>
              <a:t> pion energy after all other cuts</a:t>
            </a:r>
          </a:p>
        </p:txBody>
      </p:sp>
      <p:sp>
        <p:nvSpPr>
          <p:cNvPr id="22535" name="Text Box 4"/>
          <p:cNvSpPr txBox="1">
            <a:spLocks noChangeArrowheads="1"/>
          </p:cNvSpPr>
          <p:nvPr/>
        </p:nvSpPr>
        <p:spPr bwMode="auto">
          <a:xfrm>
            <a:off x="228600" y="1447800"/>
            <a:ext cx="350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charset="0"/>
              </a:rPr>
              <a:t>1989-91 result:</a:t>
            </a:r>
          </a:p>
          <a:p>
            <a:r>
              <a:rPr lang="en-US" sz="2400">
                <a:latin typeface="Calibri" charset="0"/>
              </a:rPr>
              <a:t>B(K</a:t>
            </a:r>
            <a:r>
              <a:rPr lang="en-US" sz="2400" baseline="30000">
                <a:latin typeface="Calibri" charset="0"/>
              </a:rPr>
              <a:t>+</a:t>
            </a:r>
            <a:r>
              <a:rPr lang="en-US" sz="2400">
                <a:latin typeface="Calibri" charset="0"/>
                <a:sym typeface="Symbol" charset="2"/>
              </a:rPr>
              <a:t></a:t>
            </a:r>
            <a:r>
              <a:rPr lang="en-US" sz="2400" baseline="30000">
                <a:latin typeface="Calibri" charset="0"/>
                <a:sym typeface="Symbol" charset="2"/>
              </a:rPr>
              <a:t>+</a:t>
            </a:r>
            <a:r>
              <a:rPr lang="en-US" sz="2400">
                <a:latin typeface="Calibri" charset="0"/>
                <a:sym typeface="Symbol" charset="2"/>
              </a:rPr>
              <a:t>)&lt;2.410</a:t>
            </a:r>
            <a:r>
              <a:rPr lang="en-US" sz="2400" baseline="30000">
                <a:latin typeface="Calibri" charset="0"/>
                <a:sym typeface="Symbol" charset="2"/>
              </a:rPr>
              <a:t>-9  </a:t>
            </a:r>
            <a:endParaRPr lang="en-US" sz="2400">
              <a:latin typeface="Calibri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24,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Littenberg Fest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3A379-5288-4DA1-86E5-512C4AC2A38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9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lesb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921000"/>
            <a:ext cx="73025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743200" y="3395246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Original beam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990600"/>
            <a:ext cx="80010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Arial" charset="0"/>
            </a:endParaRPr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457200" y="101598"/>
            <a:ext cx="8229600" cy="563563"/>
          </a:xfrm>
        </p:spPr>
        <p:txBody>
          <a:bodyPr/>
          <a:lstStyle/>
          <a:p>
            <a:r>
              <a:rPr lang="en-US" sz="3600" dirty="0" smtClean="0"/>
              <a:t>Phase II: Vastly </a:t>
            </a:r>
            <a:r>
              <a:rPr lang="en-US" sz="3600" dirty="0" smtClean="0"/>
              <a:t>improved beamline 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grpSp>
        <p:nvGrpSpPr>
          <p:cNvPr id="34822" name="Group 8"/>
          <p:cNvGrpSpPr>
            <a:grpSpLocks/>
          </p:cNvGrpSpPr>
          <p:nvPr/>
        </p:nvGrpSpPr>
        <p:grpSpPr bwMode="auto">
          <a:xfrm>
            <a:off x="533400" y="2133600"/>
            <a:ext cx="8262937" cy="4343400"/>
            <a:chOff x="576072" y="2590800"/>
            <a:chExt cx="8110728" cy="4114801"/>
          </a:xfrm>
        </p:grpSpPr>
        <p:pic>
          <p:nvPicPr>
            <p:cNvPr id="4" name="Picture 3" descr="lesbiii.gif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 flipV="1">
              <a:off x="1186497" y="2590800"/>
              <a:ext cx="6890703" cy="4114800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sp>
          <p:nvSpPr>
            <p:cNvPr id="6" name="Rectangle 5"/>
            <p:cNvSpPr/>
            <p:nvPr/>
          </p:nvSpPr>
          <p:spPr>
            <a:xfrm>
              <a:off x="8077186" y="2590800"/>
              <a:ext cx="609614" cy="41148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76072" y="2590800"/>
              <a:ext cx="609614" cy="41148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24,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Littenberg Fest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04E10-C798-42DA-B4C0-C795A298CB5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23863" y="707607"/>
            <a:ext cx="8610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ebdings" pitchFamily="18" charset="2"/>
              <a:buChar char="4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 smtClean="0"/>
              <a:t>Doubly separated → pion rejection improved tenfold</a:t>
            </a:r>
          </a:p>
          <a:p>
            <a:pPr lvl="1"/>
            <a:r>
              <a:rPr lang="en-US" sz="2000" kern="0" dirty="0"/>
              <a:t>¾ K’s, instead of ¾ </a:t>
            </a:r>
            <a:r>
              <a:rPr lang="en-US" sz="2000" kern="0" dirty="0" err="1"/>
              <a:t>pions</a:t>
            </a:r>
            <a:endParaRPr lang="en-US" sz="2000" kern="0" dirty="0" smtClean="0"/>
          </a:p>
          <a:p>
            <a:r>
              <a:rPr lang="en-US" sz="2000" kern="0" dirty="0" smtClean="0"/>
              <a:t>Acceptance quadrupled, but longer.  Overall, 2.5 increase in K’s on     E-787 target / Primary beam proton</a:t>
            </a:r>
          </a:p>
          <a:p>
            <a:pPr marL="0" indent="0">
              <a:buNone/>
            </a:pPr>
            <a:endParaRPr lang="en-US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401154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715962"/>
          </a:xfrm>
        </p:spPr>
        <p:txBody>
          <a:bodyPr/>
          <a:lstStyle/>
          <a:p>
            <a:r>
              <a:rPr lang="en-US" sz="3200" dirty="0" smtClean="0"/>
              <a:t>Phas</a:t>
            </a:r>
            <a:r>
              <a:rPr lang="en-US" sz="3200" dirty="0" smtClean="0"/>
              <a:t>e II: </a:t>
            </a:r>
            <a:r>
              <a:rPr lang="en-US" sz="2800" dirty="0" smtClean="0"/>
              <a:t>Reduced dead material “everywhere”</a:t>
            </a:r>
            <a:endParaRPr lang="en-US" sz="3200" dirty="0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4848851" cy="4525963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 smtClean="0"/>
              <a:t>Endcap photon vetoes</a:t>
            </a:r>
            <a:r>
              <a:rPr lang="en-US" sz="1800" dirty="0" smtClean="0"/>
              <a:t>: 30</a:t>
            </a:r>
            <a:r>
              <a:rPr lang="en-US" sz="1800" dirty="0" smtClean="0"/>
              <a:t>% live </a:t>
            </a:r>
            <a:r>
              <a:rPr lang="en-US" sz="1800" dirty="0" err="1" smtClean="0"/>
              <a:t>Pb</a:t>
            </a:r>
            <a:r>
              <a:rPr lang="en-US" sz="1800" dirty="0" smtClean="0"/>
              <a:t>-scintillator sandwich counters </a:t>
            </a:r>
            <a:r>
              <a:rPr lang="en-US" sz="1800" dirty="0" smtClean="0"/>
              <a:t>replaced </a:t>
            </a:r>
            <a:r>
              <a:rPr lang="en-US" sz="1800" dirty="0" smtClean="0"/>
              <a:t>by 100% live pure </a:t>
            </a:r>
            <a:r>
              <a:rPr lang="en-US" sz="1800" dirty="0" err="1" smtClean="0"/>
              <a:t>CsI</a:t>
            </a:r>
            <a:r>
              <a:rPr lang="en-US" sz="1800" dirty="0" smtClean="0"/>
              <a:t>, read out via B field-tolerant </a:t>
            </a:r>
            <a:r>
              <a:rPr lang="en-US" sz="1800" dirty="0" smtClean="0"/>
              <a:t>PMTs</a:t>
            </a:r>
          </a:p>
          <a:p>
            <a:pPr lvl="6"/>
            <a:endParaRPr lang="en-US" sz="600" dirty="0" smtClean="0"/>
          </a:p>
          <a:p>
            <a:pPr>
              <a:lnSpc>
                <a:spcPts val="2000"/>
              </a:lnSpc>
            </a:pPr>
            <a:r>
              <a:rPr lang="en-US" sz="2000" dirty="0" smtClean="0"/>
              <a:t>New Drift Chamber</a:t>
            </a:r>
          </a:p>
          <a:p>
            <a:pPr lvl="1">
              <a:lnSpc>
                <a:spcPts val="2000"/>
              </a:lnSpc>
            </a:pPr>
            <a:r>
              <a:rPr lang="en-US" sz="1600" dirty="0"/>
              <a:t>~2% </a:t>
            </a:r>
            <a:r>
              <a:rPr lang="en-US" sz="1600" dirty="0" smtClean="0"/>
              <a:t>momentum resolution</a:t>
            </a:r>
            <a:r>
              <a:rPr lang="en-US" sz="2000" b="1" dirty="0" smtClean="0"/>
              <a:t>→</a:t>
            </a:r>
            <a:r>
              <a:rPr lang="en-US" sz="1600" dirty="0" smtClean="0"/>
              <a:t> </a:t>
            </a:r>
            <a:r>
              <a:rPr lang="en-US" sz="1600" dirty="0"/>
              <a:t>1</a:t>
            </a:r>
            <a:r>
              <a:rPr lang="en-US" sz="1600" dirty="0" smtClean="0"/>
              <a:t>%</a:t>
            </a:r>
          </a:p>
          <a:p>
            <a:pPr lvl="1">
              <a:lnSpc>
                <a:spcPts val="2000"/>
              </a:lnSpc>
            </a:pPr>
            <a:endParaRPr lang="en-US" sz="1600" dirty="0"/>
          </a:p>
          <a:p>
            <a:pPr lvl="1">
              <a:lnSpc>
                <a:spcPts val="2000"/>
              </a:lnSpc>
            </a:pPr>
            <a:endParaRPr lang="en-US" sz="1600" dirty="0" smtClean="0"/>
          </a:p>
          <a:p>
            <a:pPr lvl="1">
              <a:lnSpc>
                <a:spcPts val="2000"/>
              </a:lnSpc>
            </a:pPr>
            <a:endParaRPr lang="en-US" sz="1600" dirty="0"/>
          </a:p>
          <a:p>
            <a:pPr lvl="1">
              <a:lnSpc>
                <a:spcPts val="2000"/>
              </a:lnSpc>
            </a:pPr>
            <a:endParaRPr lang="en-US" sz="1600" dirty="0" smtClean="0"/>
          </a:p>
          <a:p>
            <a:pPr marL="3200400" lvl="7" indent="0">
              <a:lnSpc>
                <a:spcPts val="2000"/>
              </a:lnSpc>
              <a:buNone/>
            </a:pPr>
            <a:endParaRPr lang="en-US" sz="1600" dirty="0"/>
          </a:p>
          <a:p>
            <a:pPr marL="3657600" lvl="8" indent="0">
              <a:lnSpc>
                <a:spcPts val="2000"/>
              </a:lnSpc>
              <a:buNone/>
            </a:pPr>
            <a:endParaRPr lang="en-US" sz="100" dirty="0" smtClean="0"/>
          </a:p>
          <a:p>
            <a:pPr>
              <a:lnSpc>
                <a:spcPts val="2000"/>
              </a:lnSpc>
            </a:pPr>
            <a:r>
              <a:rPr lang="en-US" sz="2000" dirty="0" smtClean="0"/>
              <a:t>Straw chambers in range stack </a:t>
            </a:r>
          </a:p>
          <a:p>
            <a:pPr lvl="1">
              <a:lnSpc>
                <a:spcPts val="2000"/>
              </a:lnSpc>
            </a:pPr>
            <a:r>
              <a:rPr lang="en-US" sz="1600" dirty="0" smtClean="0"/>
              <a:t>Material reduced from 0.3 to 0.05 gm/cm2</a:t>
            </a:r>
            <a:endParaRPr lang="en-US" sz="1600" dirty="0"/>
          </a:p>
        </p:txBody>
      </p:sp>
      <p:pic>
        <p:nvPicPr>
          <p:cNvPr id="36868" name="Picture 5" descr="csi_pmt_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895139"/>
            <a:ext cx="1295400" cy="121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6" descr="csi_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0681" y="937560"/>
            <a:ext cx="1726374" cy="1085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24,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3" y="6567488"/>
            <a:ext cx="28956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Littenberg Fest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04E10-C798-42DA-B4C0-C795A298CB5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9" name="Picture 6" descr="utc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2743200"/>
            <a:ext cx="2230759" cy="170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straw.png"/>
          <p:cNvPicPr>
            <a:picLocks noChangeAspect="1"/>
          </p:cNvPicPr>
          <p:nvPr/>
        </p:nvPicPr>
        <p:blipFill rotWithShape="1">
          <a:blip r:embed="rId5"/>
          <a:srcRect t="60067"/>
          <a:stretch/>
        </p:blipFill>
        <p:spPr bwMode="auto">
          <a:xfrm>
            <a:off x="473360" y="5124678"/>
            <a:ext cx="3641440" cy="142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orig_target_closeup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6292" y="3657600"/>
            <a:ext cx="2761526" cy="23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343400" y="22558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ebdings" pitchFamily="18" charset="2"/>
              <a:buChar char="4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New </a:t>
            </a:r>
            <a:r>
              <a:rPr lang="en-US" sz="2000" dirty="0"/>
              <a:t>stopping-K scintillator target</a:t>
            </a:r>
          </a:p>
          <a:p>
            <a:pPr lvl="1"/>
            <a:r>
              <a:rPr lang="en-US" sz="1800" dirty="0"/>
              <a:t>90% live vs 75%</a:t>
            </a:r>
          </a:p>
          <a:p>
            <a:pPr lvl="1"/>
            <a:r>
              <a:rPr lang="en-US" sz="1800" dirty="0"/>
              <a:t>3 X brighter</a:t>
            </a:r>
          </a:p>
          <a:p>
            <a:pPr lvl="1"/>
            <a:r>
              <a:rPr lang="en-US" sz="1800" dirty="0"/>
              <a:t>More uniform geometry</a:t>
            </a:r>
          </a:p>
          <a:p>
            <a:pPr marL="457200" lvl="1" indent="0">
              <a:buNone/>
            </a:pPr>
            <a:endParaRPr lang="en-US" sz="20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416095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z="3600" dirty="0" smtClean="0"/>
              <a:t>Phase II: Trigger</a:t>
            </a:r>
            <a:r>
              <a:rPr lang="en-US" sz="3600" dirty="0" smtClean="0"/>
              <a:t>, Electronics &amp; DAQ</a:t>
            </a:r>
          </a:p>
        </p:txBody>
      </p:sp>
      <p:sp>
        <p:nvSpPr>
          <p:cNvPr id="40963" name="Content Placeholder 3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525963"/>
          </a:xfrm>
        </p:spPr>
        <p:txBody>
          <a:bodyPr/>
          <a:lstStyle/>
          <a:p>
            <a:r>
              <a:rPr lang="en-US" sz="2400" dirty="0" smtClean="0"/>
              <a:t>Expansion of 8-bit </a:t>
            </a:r>
            <a:r>
              <a:rPr lang="en-US" sz="2400" dirty="0" smtClean="0"/>
              <a:t>500-Mhz sample </a:t>
            </a:r>
            <a:r>
              <a:rPr lang="en-US" sz="2400" dirty="0" smtClean="0"/>
              <a:t>transient recorder system (with on-the-fly </a:t>
            </a:r>
            <a:r>
              <a:rPr lang="en-US" sz="2400" dirty="0" err="1" smtClean="0"/>
              <a:t>sparsification</a:t>
            </a:r>
            <a:r>
              <a:rPr lang="en-US" sz="2400" dirty="0" smtClean="0"/>
              <a:t>, etc</a:t>
            </a:r>
            <a:r>
              <a:rPr lang="en-US" sz="2400" dirty="0" smtClean="0"/>
              <a:t>.)</a:t>
            </a:r>
            <a:endParaRPr lang="en-US" sz="2400" dirty="0" smtClean="0"/>
          </a:p>
          <a:p>
            <a:r>
              <a:rPr lang="en-US" sz="2400" dirty="0" smtClean="0"/>
              <a:t>Similar devices executed in gallium arsenide for target, photon </a:t>
            </a:r>
            <a:r>
              <a:rPr lang="en-US" sz="2400" dirty="0" smtClean="0"/>
              <a:t>vetoes</a:t>
            </a:r>
            <a:endParaRPr lang="en-US" sz="2400" dirty="0" smtClean="0"/>
          </a:p>
          <a:p>
            <a:r>
              <a:rPr lang="en-US" sz="2400" dirty="0" smtClean="0"/>
              <a:t>New, more intelligent multilevel </a:t>
            </a:r>
            <a:r>
              <a:rPr lang="en-US" sz="2400" dirty="0" smtClean="0"/>
              <a:t>trigger</a:t>
            </a:r>
            <a:endParaRPr lang="en-US" sz="2400" dirty="0" smtClean="0"/>
          </a:p>
          <a:p>
            <a:r>
              <a:rPr lang="en-US" sz="2400" dirty="0" smtClean="0"/>
              <a:t>Unix-based DAQ built from scratch in about 6 months</a:t>
            </a:r>
          </a:p>
        </p:txBody>
      </p:sp>
      <p:sp>
        <p:nvSpPr>
          <p:cNvPr id="40969" name="TextBox 9"/>
          <p:cNvSpPr txBox="1">
            <a:spLocks noChangeArrowheads="1"/>
          </p:cNvSpPr>
          <p:nvPr/>
        </p:nvSpPr>
        <p:spPr bwMode="auto">
          <a:xfrm>
            <a:off x="1600200" y="6477000"/>
            <a:ext cx="58721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John Haggerty                                  Chris Witzig                                       Steve Adler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24,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Littenberg Fest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04E10-C798-42DA-B4C0-C795A298CB5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4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sz="3600" dirty="0" smtClean="0"/>
              <a:t>Particle ID improvement</a:t>
            </a:r>
          </a:p>
        </p:txBody>
      </p:sp>
      <p:pic>
        <p:nvPicPr>
          <p:cNvPr id="39939" name="Picture 12" descr="adler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3425" y="820057"/>
            <a:ext cx="7953375" cy="47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Box 13"/>
          <p:cNvSpPr txBox="1">
            <a:spLocks noChangeArrowheads="1"/>
          </p:cNvSpPr>
          <p:nvPr/>
        </p:nvSpPr>
        <p:spPr bwMode="auto">
          <a:xfrm>
            <a:off x="4800600" y="1981200"/>
            <a:ext cx="1108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muons</a:t>
            </a:r>
          </a:p>
        </p:txBody>
      </p:sp>
      <p:sp>
        <p:nvSpPr>
          <p:cNvPr id="39941" name="TextBox 14"/>
          <p:cNvSpPr txBox="1">
            <a:spLocks noChangeArrowheads="1"/>
          </p:cNvSpPr>
          <p:nvPr/>
        </p:nvSpPr>
        <p:spPr bwMode="auto">
          <a:xfrm>
            <a:off x="6242050" y="2905125"/>
            <a:ext cx="920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pions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24,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Littenberg Fest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3A379-5288-4DA1-86E5-512C4AC2A38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9" name="Picture 12" descr="adler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3425" y="1266371"/>
            <a:ext cx="7953375" cy="505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09626" y="6077021"/>
            <a:ext cx="772477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            Momentum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>
                <a:sym typeface="Symbol"/>
              </a:rPr>
              <a:t></a:t>
            </a:r>
            <a:r>
              <a:rPr lang="en-US" sz="2400" dirty="0" smtClean="0"/>
              <a:t>                     Momentum</a:t>
            </a:r>
            <a:r>
              <a:rPr lang="en-US" sz="2400" dirty="0" smtClean="0">
                <a:sym typeface="Symbol"/>
              </a:rPr>
              <a:t> </a:t>
            </a:r>
            <a:r>
              <a:rPr lang="en-US" sz="2400" dirty="0" smtClean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750368" y="3274366"/>
            <a:ext cx="472440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Energy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>
                <a:sym typeface="Symbol"/>
              </a:rPr>
              <a:t></a:t>
            </a:r>
            <a:r>
              <a:rPr lang="en-US" sz="2400" dirty="0" smtClean="0"/>
              <a:t>             Energy</a:t>
            </a:r>
            <a:r>
              <a:rPr lang="en-US" sz="2400" dirty="0" smtClean="0">
                <a:sym typeface="Symbol"/>
              </a:rPr>
              <a:t> </a:t>
            </a:r>
            <a:r>
              <a:rPr lang="en-US" sz="2400" dirty="0" smtClean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96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full_firs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4987" y="330884"/>
            <a:ext cx="6500813" cy="629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sz="3600" dirty="0" smtClean="0"/>
              <a:t>The First Event !</a:t>
            </a:r>
            <a:endParaRPr lang="en-US" dirty="0" smtClean="0"/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3160984" y="4038600"/>
            <a:ext cx="49087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Data             </a:t>
            </a:r>
            <a:r>
              <a:rPr lang="en-US" sz="2400" dirty="0" smtClean="0"/>
              <a:t>                 </a:t>
            </a:r>
            <a:r>
              <a:rPr lang="en-US" sz="2400" dirty="0"/>
              <a:t>Simulation</a:t>
            </a:r>
          </a:p>
        </p:txBody>
      </p:sp>
      <p:sp>
        <p:nvSpPr>
          <p:cNvPr id="48133" name="TextBox 4"/>
          <p:cNvSpPr txBox="1">
            <a:spLocks noChangeArrowheads="1"/>
          </p:cNvSpPr>
          <p:nvPr/>
        </p:nvSpPr>
        <p:spPr bwMode="auto">
          <a:xfrm>
            <a:off x="228600" y="914400"/>
            <a:ext cx="2590800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>
                <a:solidFill>
                  <a:schemeClr val="tx1"/>
                </a:solidFill>
              </a:rPr>
              <a:t>2.4× </a:t>
            </a:r>
            <a:r>
              <a:rPr lang="en-US" sz="2400" dirty="0" smtClean="0">
                <a:solidFill>
                  <a:schemeClr val="tx1"/>
                </a:solidFill>
              </a:rPr>
              <a:t>all previous sample was collected in 1995 </a:t>
            </a:r>
            <a:r>
              <a:rPr lang="en-US" sz="2400" dirty="0">
                <a:solidFill>
                  <a:schemeClr val="tx1"/>
                </a:solidFill>
              </a:rPr>
              <a:t>including the 1</a:t>
            </a:r>
            <a:r>
              <a:rPr lang="en-US" sz="2400" baseline="30000" dirty="0">
                <a:solidFill>
                  <a:schemeClr val="tx1"/>
                </a:solidFill>
              </a:rPr>
              <a:t>st</a:t>
            </a:r>
            <a:r>
              <a:rPr lang="en-US" sz="2400" dirty="0">
                <a:solidFill>
                  <a:schemeClr val="tx1"/>
                </a:solidFill>
              </a:rPr>
              <a:t> event. </a:t>
            </a:r>
          </a:p>
        </p:txBody>
      </p:sp>
      <p:sp>
        <p:nvSpPr>
          <p:cNvPr id="48134" name="TextBox 5"/>
          <p:cNvSpPr txBox="1">
            <a:spLocks noChangeArrowheads="1"/>
          </p:cNvSpPr>
          <p:nvPr/>
        </p:nvSpPr>
        <p:spPr bwMode="auto">
          <a:xfrm>
            <a:off x="7315200" y="434876"/>
            <a:ext cx="1752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Implied branching ratio          ~5 </a:t>
            </a:r>
            <a:r>
              <a:rPr lang="en-US" sz="2400" dirty="0"/>
              <a:t>× </a:t>
            </a:r>
            <a:r>
              <a:rPr lang="en-US" sz="2400" dirty="0" smtClean="0"/>
              <a:t> SM </a:t>
            </a:r>
            <a:r>
              <a:rPr lang="en-US" sz="2400" dirty="0"/>
              <a:t>prediction….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24,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Littenberg Fest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3A379-5288-4DA1-86E5-512C4AC2A38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209800" y="3480142"/>
            <a:ext cx="5562600" cy="32985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02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24,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Littenberg Fest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04E10-C798-42DA-B4C0-C795A298CB5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063" y="228600"/>
            <a:ext cx="8687251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3936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3"/>
          </a:xfrm>
        </p:spPr>
        <p:txBody>
          <a:bodyPr/>
          <a:lstStyle/>
          <a:p>
            <a:r>
              <a:rPr lang="en-US" sz="3600" dirty="0" smtClean="0"/>
              <a:t>Three more years of data</a:t>
            </a:r>
          </a:p>
        </p:txBody>
      </p:sp>
      <p:pic>
        <p:nvPicPr>
          <p:cNvPr id="40964" name="Picture 3" descr="2nd_ev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1503387"/>
            <a:ext cx="6096000" cy="512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24,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Littenberg Fest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04E10-C798-42DA-B4C0-C795A298CB5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>
          <a:xfrm>
            <a:off x="533400" y="1219200"/>
            <a:ext cx="2819400" cy="3581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By  end of run in 1998 we reached        &lt;10</a:t>
            </a:r>
            <a:r>
              <a:rPr lang="en-US" sz="2400" baseline="30000" dirty="0" smtClean="0">
                <a:latin typeface="Arial" charset="0"/>
                <a:cs typeface="Arial" charset="0"/>
              </a:rPr>
              <a:t>-10</a:t>
            </a:r>
            <a:r>
              <a:rPr lang="en-US" sz="2400" dirty="0" smtClean="0">
                <a:latin typeface="Arial" charset="0"/>
                <a:cs typeface="Arial" charset="0"/>
              </a:rPr>
              <a:t>/event sensitivity and found a second event. </a:t>
            </a:r>
          </a:p>
          <a:p>
            <a:pPr marL="0" indent="0"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 BR now  ~ 2 x SM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 attention!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bg1"/>
                </a:solidFill>
              </a:rPr>
              <a:t>tetwic</a:t>
            </a:r>
            <a:r>
              <a:rPr lang="en-US" sz="2400" dirty="0" smtClean="0">
                <a:solidFill>
                  <a:schemeClr val="bg1"/>
                </a:solidFill>
              </a:rPr>
              <a:t> that predicted by the SM (but statistically </a:t>
            </a:r>
            <a:r>
              <a:rPr lang="en-US" sz="2000" dirty="0" smtClean="0">
                <a:solidFill>
                  <a:schemeClr val="bg1"/>
                </a:solidFill>
              </a:rPr>
              <a:t>individual basis.</a:t>
            </a:r>
          </a:p>
        </p:txBody>
      </p:sp>
    </p:spTree>
    <p:extLst>
      <p:ext uri="{BB962C8B-B14F-4D97-AF65-F5344CB8AC3E}">
        <p14:creationId xmlns:p14="http://schemas.microsoft.com/office/powerpoint/2010/main" val="295894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June 24, 2016</a:t>
            </a:r>
            <a:endParaRPr lang="en-US" dirty="0" smtClean="0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Littenberg Fest</a:t>
            </a:r>
            <a:endParaRPr lang="en-US" smtClean="0"/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F3DE7D3-F1D8-4CAC-A40F-FA48652E78D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76200"/>
            <a:ext cx="9144000" cy="11430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 dirty="0" smtClean="0"/>
              <a:t>The first golden age of </a:t>
            </a:r>
            <a:r>
              <a:rPr lang="en-US" sz="3200" dirty="0" err="1" smtClean="0"/>
              <a:t>kaon</a:t>
            </a:r>
            <a:r>
              <a:rPr lang="en-US" sz="3200" dirty="0" smtClean="0"/>
              <a:t> physics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15400" cy="5410200"/>
          </a:xfrm>
        </p:spPr>
        <p:txBody>
          <a:bodyPr/>
          <a:lstStyle/>
          <a:p>
            <a:pPr>
              <a:buFont typeface="Wingdings" pitchFamily="2" charset="2"/>
              <a:buChar char="J"/>
              <a:defRPr/>
            </a:pPr>
            <a:r>
              <a:rPr lang="en-US" sz="2400" dirty="0" smtClean="0">
                <a:solidFill>
                  <a:srgbClr val="FF3300"/>
                </a:solidFill>
              </a:rPr>
              <a:t>1958 </a:t>
            </a:r>
            <a:r>
              <a:rPr lang="en-US" sz="2400" dirty="0" smtClean="0">
                <a:solidFill>
                  <a:schemeClr val="tx2"/>
                </a:solidFill>
              </a:rPr>
              <a:t>V–A theory (Lee, Yang, Feynman, Gell-Mann, </a:t>
            </a:r>
            <a:r>
              <a:rPr lang="en-US" sz="2400" dirty="0" err="1" smtClean="0">
                <a:solidFill>
                  <a:schemeClr val="tx2"/>
                </a:solidFill>
              </a:rPr>
              <a:t>Marshak</a:t>
            </a:r>
            <a:r>
              <a:rPr lang="en-US" sz="2400" dirty="0" smtClean="0">
                <a:solidFill>
                  <a:schemeClr val="tx2"/>
                </a:solidFill>
              </a:rPr>
              <a:t> and </a:t>
            </a:r>
            <a:r>
              <a:rPr lang="en-US" sz="2400" dirty="0" err="1" smtClean="0">
                <a:solidFill>
                  <a:schemeClr val="tx2"/>
                </a:solidFill>
              </a:rPr>
              <a:t>Sudarshan</a:t>
            </a:r>
            <a:r>
              <a:rPr lang="en-US" sz="2400" dirty="0" smtClean="0">
                <a:solidFill>
                  <a:schemeClr val="tx2"/>
                </a:solidFill>
              </a:rPr>
              <a:t>):  P,T violation, but </a:t>
            </a:r>
            <a:r>
              <a:rPr lang="en-US" sz="2400" dirty="0" smtClean="0">
                <a:solidFill>
                  <a:srgbClr val="FF0000"/>
                </a:solidFill>
              </a:rPr>
              <a:t>preserves CP symmetry</a:t>
            </a:r>
            <a:r>
              <a:rPr lang="en-US" sz="2400" dirty="0" smtClean="0">
                <a:solidFill>
                  <a:schemeClr val="tx2"/>
                </a:solidFill>
              </a:rPr>
              <a:t>.</a:t>
            </a:r>
          </a:p>
          <a:p>
            <a:pPr>
              <a:buFont typeface="Wingdings" pitchFamily="2" charset="2"/>
              <a:buChar char="J"/>
              <a:defRPr/>
            </a:pPr>
            <a:r>
              <a:rPr lang="en-US" sz="2400" dirty="0" smtClean="0">
                <a:solidFill>
                  <a:srgbClr val="FF3300"/>
                </a:solidFill>
              </a:rPr>
              <a:t>1963</a:t>
            </a:r>
            <a:r>
              <a:rPr lang="en-US" sz="2400" dirty="0" smtClean="0"/>
              <a:t> Nicola </a:t>
            </a:r>
            <a:r>
              <a:rPr lang="en-US" sz="2400" dirty="0" err="1" smtClean="0"/>
              <a:t>Cabibbo</a:t>
            </a:r>
            <a:r>
              <a:rPr lang="en-US" sz="2400" dirty="0" smtClean="0"/>
              <a:t> resolved the systematics of strange-particle  decays (except for absence of strangeness-changing neutral currents).  Massive experimental program to confirm. </a:t>
            </a:r>
          </a:p>
          <a:p>
            <a:pPr>
              <a:buNone/>
            </a:pPr>
            <a:r>
              <a:rPr lang="en-US" sz="2000" b="1" dirty="0" smtClean="0"/>
              <a:t>      “</a:t>
            </a:r>
            <a:r>
              <a:rPr lang="en-US" sz="2000" b="1" dirty="0" err="1" smtClean="0">
                <a:solidFill>
                  <a:srgbClr val="FF0000"/>
                </a:solidFill>
              </a:rPr>
              <a:t>Cabibbo’s</a:t>
            </a:r>
            <a:r>
              <a:rPr lang="en-US" sz="2000" b="1" dirty="0" smtClean="0">
                <a:solidFill>
                  <a:srgbClr val="FF0000"/>
                </a:solidFill>
              </a:rPr>
              <a:t> paper has become the most cited of the more than 350,000 physics papers published since 1893.” </a:t>
            </a:r>
            <a:r>
              <a:rPr lang="en-US" sz="1800" b="1" dirty="0" smtClean="0">
                <a:solidFill>
                  <a:schemeClr val="tx2"/>
                </a:solidFill>
              </a:rPr>
              <a:t>Franklin medal </a:t>
            </a:r>
            <a:r>
              <a:rPr lang="en-US" sz="1800" b="1" dirty="0" smtClean="0">
                <a:solidFill>
                  <a:schemeClr val="tx2"/>
                </a:solidFill>
              </a:rPr>
              <a:t>citation in 2011</a:t>
            </a:r>
            <a:r>
              <a:rPr lang="en-US" sz="1800" b="1" dirty="0" smtClean="0">
                <a:solidFill>
                  <a:srgbClr val="FF0000"/>
                </a:solidFill>
              </a:rPr>
              <a:t>.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J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1964</a:t>
            </a:r>
            <a:r>
              <a:rPr lang="en-US" sz="2400" dirty="0" smtClean="0"/>
              <a:t>. Only a year later Fitch and Cronin discovered  CP violation in neutral K decays at Brookhaven. </a:t>
            </a:r>
            <a:endParaRPr lang="en-US" sz="2000" dirty="0" smtClean="0"/>
          </a:p>
          <a:p>
            <a:pPr marL="342900" lvl="1" indent="-342900">
              <a:buFont typeface="Wingdings" pitchFamily="2" charset="2"/>
              <a:buChar char="J"/>
              <a:defRPr/>
            </a:pPr>
            <a:r>
              <a:rPr lang="en-US" dirty="0" smtClean="0">
                <a:solidFill>
                  <a:srgbClr val="FF0000"/>
                </a:solidFill>
              </a:rPr>
              <a:t>1970</a:t>
            </a:r>
            <a:r>
              <a:rPr lang="en-US" dirty="0" smtClean="0"/>
              <a:t>: Glashow, </a:t>
            </a:r>
            <a:r>
              <a:rPr lang="en-US" dirty="0" err="1" smtClean="0"/>
              <a:t>Iliopolous</a:t>
            </a:r>
            <a:r>
              <a:rPr lang="en-US" dirty="0" smtClean="0"/>
              <a:t> and </a:t>
            </a:r>
            <a:r>
              <a:rPr lang="en-US" dirty="0" err="1" smtClean="0"/>
              <a:t>Maiani</a:t>
            </a:r>
            <a:r>
              <a:rPr lang="en-US" dirty="0" smtClean="0"/>
              <a:t> explain suppression of strangeness-changing neutral currents, predict charm.</a:t>
            </a:r>
          </a:p>
          <a:p>
            <a:pPr marL="342900" lvl="1" indent="-342900">
              <a:buFont typeface="Wingdings" pitchFamily="2" charset="2"/>
              <a:buChar char="J"/>
              <a:defRPr/>
            </a:pPr>
            <a:r>
              <a:rPr lang="en-US" dirty="0" smtClean="0">
                <a:solidFill>
                  <a:srgbClr val="FF0000"/>
                </a:solidFill>
              </a:rPr>
              <a:t>1972:</a:t>
            </a:r>
            <a:r>
              <a:rPr lang="en-US" dirty="0" smtClean="0"/>
              <a:t> </a:t>
            </a:r>
            <a:r>
              <a:rPr lang="en-US" dirty="0" err="1" smtClean="0"/>
              <a:t>Nygren</a:t>
            </a:r>
            <a:r>
              <a:rPr lang="en-US" dirty="0" smtClean="0"/>
              <a:t>, Christenson, </a:t>
            </a:r>
            <a:r>
              <a:rPr lang="en-US" dirty="0" err="1" smtClean="0"/>
              <a:t>Carithers</a:t>
            </a:r>
            <a:r>
              <a:rPr lang="en-US" dirty="0" smtClean="0"/>
              <a:t> measure </a:t>
            </a:r>
            <a:r>
              <a:rPr lang="en-US" i="1" dirty="0" smtClean="0"/>
              <a:t>K</a:t>
            </a:r>
            <a:r>
              <a:rPr lang="en-US" i="1" baseline="30000" dirty="0" smtClean="0"/>
              <a:t>0</a:t>
            </a:r>
            <a:r>
              <a:rPr lang="en-US" i="1" baseline="-25000" dirty="0" smtClean="0"/>
              <a:t>L</a:t>
            </a:r>
            <a:r>
              <a:rPr lang="en-US" i="1" dirty="0" smtClean="0">
                <a:sym typeface="Symbol"/>
              </a:rPr>
              <a:t> </a:t>
            </a:r>
            <a:r>
              <a:rPr lang="en-US" dirty="0" smtClean="0">
                <a:sym typeface="Symbol"/>
              </a:rPr>
              <a:t>10</a:t>
            </a:r>
            <a:r>
              <a:rPr lang="en-US" baseline="30000" dirty="0" smtClean="0">
                <a:sym typeface="Symbol"/>
              </a:rPr>
              <a:t>-8</a:t>
            </a:r>
            <a:r>
              <a:rPr lang="en-US" dirty="0" smtClean="0">
                <a:sym typeface="Symbol"/>
              </a:rPr>
              <a:t>, consistent with GIM calculation, almost at </a:t>
            </a:r>
            <a:r>
              <a:rPr lang="en-US" dirty="0" err="1" smtClean="0">
                <a:sym typeface="Symbol"/>
              </a:rPr>
              <a:t>unitarity</a:t>
            </a:r>
            <a:r>
              <a:rPr lang="en-US" dirty="0" smtClean="0">
                <a:sym typeface="Symbol"/>
              </a:rPr>
              <a:t> lower limit.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762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Phase III   </a:t>
            </a:r>
            <a:r>
              <a:rPr lang="en-US" sz="3600" dirty="0" smtClean="0"/>
              <a:t>E – 949:  </a:t>
            </a:r>
            <a:br>
              <a:rPr lang="en-US" sz="3600" dirty="0" smtClean="0"/>
            </a:br>
            <a:r>
              <a:rPr lang="en-US" sz="3600" dirty="0" smtClean="0"/>
              <a:t>Miracle followed by tragedy</a:t>
            </a:r>
          </a:p>
        </p:txBody>
      </p:sp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381000" y="1466433"/>
            <a:ext cx="85344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The AGS could produce  &gt; 6 10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13</a:t>
            </a: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sz="2400" dirty="0" smtClean="0">
                <a:solidFill>
                  <a:schemeClr val="tx1"/>
                </a:solidFill>
              </a:rPr>
              <a:t>protons/pulse with 40% duty factor, </a:t>
            </a:r>
            <a:r>
              <a:rPr lang="en-US" sz="2400" dirty="0" smtClean="0">
                <a:solidFill>
                  <a:schemeClr val="tx1"/>
                </a:solidFill>
              </a:rPr>
              <a:t>but </a:t>
            </a:r>
            <a:r>
              <a:rPr lang="en-US" sz="2400" dirty="0" smtClean="0">
                <a:solidFill>
                  <a:schemeClr val="tx1"/>
                </a:solidFill>
              </a:rPr>
              <a:t>the experiment </a:t>
            </a:r>
            <a:r>
              <a:rPr lang="en-US" sz="2400" dirty="0" smtClean="0">
                <a:solidFill>
                  <a:schemeClr val="tx1"/>
                </a:solidFill>
              </a:rPr>
              <a:t>was rate limited to 2 10</a:t>
            </a:r>
            <a:r>
              <a:rPr lang="en-US" sz="2400" baseline="30000" dirty="0" smtClean="0">
                <a:solidFill>
                  <a:schemeClr val="tx1"/>
                </a:solidFill>
              </a:rPr>
              <a:t>13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endParaRPr lang="en-US" sz="1050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Improving the </a:t>
            </a:r>
            <a:r>
              <a:rPr lang="en-US" sz="2000" dirty="0" smtClean="0">
                <a:solidFill>
                  <a:schemeClr val="tx1"/>
                </a:solidFill>
              </a:rPr>
              <a:t>duty factor translates </a:t>
            </a:r>
            <a:r>
              <a:rPr lang="en-US" sz="2000" dirty="0" smtClean="0">
                <a:solidFill>
                  <a:schemeClr val="tx1"/>
                </a:solidFill>
              </a:rPr>
              <a:t>directly into </a:t>
            </a:r>
            <a:r>
              <a:rPr lang="en-US" sz="2000" dirty="0" smtClean="0">
                <a:solidFill>
                  <a:schemeClr val="tx1"/>
                </a:solidFill>
              </a:rPr>
              <a:t>up to 2.5 times higher </a:t>
            </a:r>
            <a:r>
              <a:rPr lang="en-US" sz="2000" i="1" u="sng" dirty="0" smtClean="0">
                <a:solidFill>
                  <a:schemeClr val="tx1"/>
                </a:solidFill>
              </a:rPr>
              <a:t>average</a:t>
            </a:r>
            <a:r>
              <a:rPr lang="en-US" sz="2000" dirty="0" smtClean="0">
                <a:solidFill>
                  <a:schemeClr val="tx1"/>
                </a:solidFill>
              </a:rPr>
              <a:t> beam flux without increasing the </a:t>
            </a:r>
            <a:r>
              <a:rPr lang="en-US" sz="2000" i="1" u="sng" dirty="0" smtClean="0">
                <a:solidFill>
                  <a:schemeClr val="tx1"/>
                </a:solidFill>
              </a:rPr>
              <a:t>instantaneous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rates in the </a:t>
            </a:r>
            <a:r>
              <a:rPr lang="en-US" sz="2000" dirty="0" smtClean="0">
                <a:solidFill>
                  <a:schemeClr val="tx1"/>
                </a:solidFill>
              </a:rPr>
              <a:t>detector: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en-US" sz="1200" dirty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Fortuitously </a:t>
            </a:r>
            <a:r>
              <a:rPr lang="en-US" sz="2400" dirty="0">
                <a:solidFill>
                  <a:schemeClr val="tx1"/>
                </a:solidFill>
              </a:rPr>
              <a:t>an idea </a:t>
            </a:r>
            <a:r>
              <a:rPr lang="en-US" sz="2400" dirty="0" smtClean="0">
                <a:solidFill>
                  <a:schemeClr val="tx1"/>
                </a:solidFill>
              </a:rPr>
              <a:t>for </a:t>
            </a:r>
            <a:r>
              <a:rPr lang="en-US" sz="2400" dirty="0" smtClean="0">
                <a:solidFill>
                  <a:schemeClr val="tx1"/>
                </a:solidFill>
              </a:rPr>
              <a:t>KOPIO allowed </a:t>
            </a:r>
            <a:r>
              <a:rPr lang="en-US" sz="2400" dirty="0">
                <a:solidFill>
                  <a:schemeClr val="tx1"/>
                </a:solidFill>
              </a:rPr>
              <a:t>the AGS spill to be lengthened almost without </a:t>
            </a:r>
            <a:r>
              <a:rPr lang="en-US" sz="2400" dirty="0" smtClean="0">
                <a:solidFill>
                  <a:schemeClr val="tx1"/>
                </a:solidFill>
              </a:rPr>
              <a:t>limit</a:t>
            </a: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 and with further </a:t>
            </a:r>
            <a:r>
              <a:rPr lang="en-US" sz="2400" dirty="0" smtClean="0">
                <a:solidFill>
                  <a:schemeClr val="tx1"/>
                </a:solidFill>
              </a:rPr>
              <a:t>detector improvements </a:t>
            </a:r>
            <a:r>
              <a:rPr lang="en-US" sz="2400" dirty="0" smtClean="0">
                <a:solidFill>
                  <a:schemeClr val="tx1"/>
                </a:solidFill>
              </a:rPr>
              <a:t>E 949 could </a:t>
            </a:r>
            <a:r>
              <a:rPr lang="en-US" sz="2400" dirty="0" smtClean="0">
                <a:solidFill>
                  <a:schemeClr val="tx1"/>
                </a:solidFill>
              </a:rPr>
              <a:t>accept  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6.5 10</a:t>
            </a:r>
            <a:r>
              <a:rPr lang="en-US" sz="2400" baseline="30000" dirty="0" smtClean="0">
                <a:solidFill>
                  <a:schemeClr val="tx1"/>
                </a:solidFill>
                <a:sym typeface="Symbol"/>
              </a:rPr>
              <a:t>13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/sec  </a:t>
            </a:r>
          </a:p>
          <a:p>
            <a:pPr marL="742950" lvl="1" indent="-285750">
              <a:buFont typeface="Wingdings" pitchFamily="2" charset="2"/>
              <a:buChar char="q"/>
            </a:pPr>
            <a:endParaRPr lang="en-US" sz="1800" dirty="0" smtClean="0">
              <a:solidFill>
                <a:schemeClr val="tx1"/>
              </a:solidFill>
              <a:sym typeface="Symbol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But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AGS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program terminated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in 1997, after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only one year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of  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E 949 running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400" dirty="0">
              <a:solidFill>
                <a:schemeClr val="tx1"/>
              </a:solidFill>
              <a:sym typeface="Symbol"/>
            </a:endParaRP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24,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Littenberg Fest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3A379-5288-4DA1-86E5-512C4AC2A38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8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04800" y="1143000"/>
            <a:ext cx="84582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Arial" charset="0"/>
            </a:endParaRPr>
          </a:p>
        </p:txBody>
      </p:sp>
      <p:pic>
        <p:nvPicPr>
          <p:cNvPr id="65539" name="Picture 8" descr="fina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0075" y="786265"/>
            <a:ext cx="4683125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5540" name="Group 13"/>
          <p:cNvGrpSpPr>
            <a:grpSpLocks/>
          </p:cNvGrpSpPr>
          <p:nvPr/>
        </p:nvGrpSpPr>
        <p:grpSpPr bwMode="auto">
          <a:xfrm>
            <a:off x="2057400" y="5257800"/>
            <a:ext cx="6019800" cy="1295400"/>
            <a:chOff x="3962400" y="1524000"/>
            <a:chExt cx="6019800" cy="1295400"/>
          </a:xfrm>
        </p:grpSpPr>
        <p:sp>
          <p:nvSpPr>
            <p:cNvPr id="65543" name="Text Box 1031"/>
            <p:cNvSpPr txBox="1">
              <a:spLocks noChangeArrowheads="1"/>
            </p:cNvSpPr>
            <p:nvPr/>
          </p:nvSpPr>
          <p:spPr bwMode="auto">
            <a:xfrm>
              <a:off x="4191000" y="1973014"/>
              <a:ext cx="5791200" cy="846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Times New Roman" charset="0"/>
                </a:rPr>
                <a:t>(68% CL interval)</a:t>
              </a:r>
            </a:p>
            <a:p>
              <a:pPr>
                <a:spcBef>
                  <a:spcPts val="600"/>
                </a:spcBef>
              </a:pPr>
              <a:r>
                <a:rPr lang="en-US" sz="2400" i="1" dirty="0">
                  <a:latin typeface="Arial" pitchFamily="34" charset="0"/>
                  <a:cs typeface="Arial" pitchFamily="34" charset="0"/>
                </a:rPr>
                <a:t>c.f. 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SM prediction: (0.78±0.08)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x  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10</a:t>
              </a:r>
              <a:r>
                <a:rPr lang="en-US" sz="2400" baseline="30000" dirty="0">
                  <a:latin typeface="Arial" pitchFamily="34" charset="0"/>
                  <a:cs typeface="Arial" pitchFamily="34" charset="0"/>
                </a:rPr>
                <a:t>-10</a:t>
              </a:r>
            </a:p>
          </p:txBody>
        </p:sp>
        <p:grpSp>
          <p:nvGrpSpPr>
            <p:cNvPr id="65544" name="Group 12"/>
            <p:cNvGrpSpPr>
              <a:grpSpLocks/>
            </p:cNvGrpSpPr>
            <p:nvPr/>
          </p:nvGrpSpPr>
          <p:grpSpPr bwMode="auto">
            <a:xfrm>
              <a:off x="3962400" y="1524000"/>
              <a:ext cx="4648200" cy="443557"/>
              <a:chOff x="3962400" y="1524000"/>
              <a:chExt cx="4648200" cy="443557"/>
            </a:xfrm>
          </p:grpSpPr>
          <p:graphicFrame>
            <p:nvGraphicFramePr>
              <p:cNvPr id="65538" name="Object 2"/>
              <p:cNvGraphicFramePr>
                <a:graphicFrameLocks noChangeAspect="1"/>
              </p:cNvGraphicFramePr>
              <p:nvPr/>
            </p:nvGraphicFramePr>
            <p:xfrm>
              <a:off x="3962400" y="1524000"/>
              <a:ext cx="4648200" cy="4302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3880" name="Equation" r:id="rId5" imgW="6248160" imgH="545760" progId="Equation.DSMT4">
                      <p:embed/>
                    </p:oleObj>
                  </mc:Choice>
                  <mc:Fallback>
                    <p:oleObj name="Equation" r:id="rId5" imgW="6248160" imgH="54576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62400" y="1524000"/>
                            <a:ext cx="4648200" cy="430213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0C0C0">
                                    <a:alpha val="50000"/>
                                  </a:srgbClr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5545" name="TextBox 9"/>
              <p:cNvSpPr txBox="1">
                <a:spLocks noChangeArrowheads="1"/>
              </p:cNvSpPr>
              <p:nvPr/>
            </p:nvSpPr>
            <p:spPr bwMode="auto">
              <a:xfrm>
                <a:off x="6656388" y="1554163"/>
                <a:ext cx="599523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1.73</a:t>
                </a:r>
              </a:p>
            </p:txBody>
          </p:sp>
          <p:sp>
            <p:nvSpPr>
              <p:cNvPr id="65546" name="TextBox 10"/>
              <p:cNvSpPr txBox="1">
                <a:spLocks noChangeArrowheads="1"/>
              </p:cNvSpPr>
              <p:nvPr/>
            </p:nvSpPr>
            <p:spPr bwMode="auto">
              <a:xfrm>
                <a:off x="7239000" y="1536700"/>
                <a:ext cx="480260" cy="18466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tIns="0" rIns="0" bIns="0">
                <a:spAutoFit/>
              </a:bodyPr>
              <a:lstStyle/>
              <a:p>
                <a:r>
                  <a:rPr lang="en-US" sz="1200" b="1" dirty="0">
                    <a:solidFill>
                      <a:schemeClr val="accent2">
                        <a:lumMod val="75000"/>
                      </a:schemeClr>
                    </a:solidFill>
                  </a:rPr>
                  <a:t>+1.15</a:t>
                </a:r>
              </a:p>
            </p:txBody>
          </p:sp>
          <p:sp>
            <p:nvSpPr>
              <p:cNvPr id="65547" name="TextBox 11"/>
              <p:cNvSpPr txBox="1">
                <a:spLocks noChangeArrowheads="1"/>
              </p:cNvSpPr>
              <p:nvPr/>
            </p:nvSpPr>
            <p:spPr bwMode="auto">
              <a:xfrm>
                <a:off x="7232650" y="1736725"/>
                <a:ext cx="441788" cy="2308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tIns="0" rIns="0">
                <a:spAutoFit/>
              </a:bodyPr>
              <a:lstStyle/>
              <a:p>
                <a:r>
                  <a:rPr lang="en-US" sz="1200" b="1" dirty="0">
                    <a:solidFill>
                      <a:schemeClr val="accent2">
                        <a:lumMod val="75000"/>
                      </a:schemeClr>
                    </a:solidFill>
                  </a:rPr>
                  <a:t>-1.05</a:t>
                </a:r>
              </a:p>
            </p:txBody>
          </p:sp>
        </p:grpSp>
      </p:grpSp>
      <p:sp>
        <p:nvSpPr>
          <p:cNvPr id="65541" name="TextBox 14"/>
          <p:cNvSpPr txBox="1">
            <a:spLocks noChangeArrowheads="1"/>
          </p:cNvSpPr>
          <p:nvPr/>
        </p:nvSpPr>
        <p:spPr bwMode="auto">
          <a:xfrm>
            <a:off x="6934200" y="1457325"/>
            <a:ext cx="1528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7 events</a:t>
            </a:r>
          </a:p>
        </p:txBody>
      </p:sp>
      <p:sp>
        <p:nvSpPr>
          <p:cNvPr id="65542" name="Rectangle 12"/>
          <p:cNvSpPr>
            <a:spLocks noGrp="1"/>
          </p:cNvSpPr>
          <p:nvPr>
            <p:ph type="title" idx="4294967295"/>
          </p:nvPr>
        </p:nvSpPr>
        <p:spPr>
          <a:xfrm>
            <a:off x="457200" y="122237"/>
            <a:ext cx="8229600" cy="639763"/>
          </a:xfrm>
        </p:spPr>
        <p:txBody>
          <a:bodyPr/>
          <a:lstStyle/>
          <a:p>
            <a:r>
              <a:rPr lang="en-US" sz="3600" dirty="0" smtClean="0"/>
              <a:t>Final Combined E787/949 Result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0800" y="1140023"/>
            <a:ext cx="1271502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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E949-PNN2</a:t>
            </a:r>
            <a:endParaRPr lang="en-US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13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APS Loves E 787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24,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Littenberg Fest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04E10-C798-42DA-B4C0-C795A298CB5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7" name="Picture 2" descr="C:\Users\smithajs\Documents\Talks\JMP 2012\welcome_coll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r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1313388"/>
            <a:ext cx="3781082" cy="50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872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3810000" cy="13335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2800" dirty="0" smtClean="0"/>
              <a:t>But at least our magnet’s OK, and working on its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life!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829" y="2590800"/>
            <a:ext cx="3984688" cy="4267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SURA Cyclotron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 787-949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 core of LEPS, the Laser Electron Photon Experiment at the SPring-8 synchrotron radiation facility in Japan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24,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Littenberg Fest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04E10-C798-42DA-B4C0-C795A298CB5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7" name="Picture 2" descr="http://www.spring8.or.jp/wkg/BL31LEP/instrument/img/magnet_bgoeg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23"/>
          <a:stretch/>
        </p:blipFill>
        <p:spPr bwMode="auto">
          <a:xfrm>
            <a:off x="4343401" y="3452635"/>
            <a:ext cx="4114799" cy="303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" b="13678"/>
          <a:stretch/>
        </p:blipFill>
        <p:spPr>
          <a:xfrm>
            <a:off x="4133189" y="120182"/>
            <a:ext cx="4477411" cy="324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7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198582" y="46687"/>
            <a:ext cx="8229600" cy="715963"/>
          </a:xfrm>
          <a:solidFill>
            <a:schemeClr val="bg1"/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3600" dirty="0" smtClean="0"/>
              <a:t>                 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Conclusion:  </a:t>
            </a:r>
            <a:r>
              <a:rPr lang="en-US" sz="2800" dirty="0" smtClean="0">
                <a:solidFill>
                  <a:schemeClr val="tx1"/>
                </a:solidFill>
              </a:rPr>
              <a:t>The </a:t>
            </a:r>
            <a:r>
              <a:rPr lang="en-US" sz="2800" dirty="0" smtClean="0">
                <a:solidFill>
                  <a:schemeClr val="tx1"/>
                </a:solidFill>
              </a:rPr>
              <a:t>E 787/949 program:</a:t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533400" y="1202323"/>
            <a:ext cx="8229600" cy="5715000"/>
          </a:xfrm>
        </p:spPr>
        <p:txBody>
          <a:bodyPr/>
          <a:lstStyle/>
          <a:p>
            <a:r>
              <a:rPr lang="en-US" sz="2400" dirty="0" smtClean="0"/>
              <a:t>Improved the sensitivity </a:t>
            </a:r>
            <a:r>
              <a:rPr lang="en-US" sz="2400" dirty="0" smtClean="0"/>
              <a:t>to  </a:t>
            </a:r>
            <a:r>
              <a:rPr lang="en-US" sz="2400" i="1" dirty="0" smtClean="0">
                <a:latin typeface="Arial" charset="0"/>
              </a:rPr>
              <a:t>K</a:t>
            </a:r>
            <a:r>
              <a:rPr lang="en-US" sz="2400" i="1" baseline="30000" dirty="0" smtClean="0">
                <a:latin typeface="Arial" charset="0"/>
              </a:rPr>
              <a:t>+</a:t>
            </a:r>
            <a:r>
              <a:rPr lang="en-US" sz="2400" i="1" dirty="0" smtClean="0">
                <a:sym typeface="Symbol" charset="2"/>
              </a:rPr>
              <a:t> </a:t>
            </a:r>
            <a:r>
              <a:rPr lang="en-US" sz="2400" i="1" baseline="30000" dirty="0" smtClean="0">
                <a:sym typeface="Symbol" charset="2"/>
              </a:rPr>
              <a:t>+</a:t>
            </a:r>
            <a:r>
              <a:rPr lang="en-US" sz="2400" i="1" dirty="0" smtClean="0">
                <a:sym typeface="Symbol" charset="2"/>
              </a:rPr>
              <a:t></a:t>
            </a:r>
            <a:r>
              <a:rPr lang="en-US" sz="2400" dirty="0" smtClean="0"/>
              <a:t> </a:t>
            </a:r>
            <a:r>
              <a:rPr lang="en-US" sz="2400" dirty="0" smtClean="0"/>
              <a:t> by </a:t>
            </a:r>
            <a:r>
              <a:rPr lang="en-US" sz="2400" dirty="0" smtClean="0"/>
              <a:t>&gt; </a:t>
            </a:r>
            <a:r>
              <a:rPr lang="en-US" sz="2400" dirty="0" smtClean="0"/>
              <a:t>1000, and could have gone another order of magnitude</a:t>
            </a:r>
            <a:endParaRPr lang="en-US" sz="2400" dirty="0" smtClean="0"/>
          </a:p>
          <a:p>
            <a:pPr lvl="1"/>
            <a:r>
              <a:rPr lang="en-US" sz="2000" dirty="0" smtClean="0"/>
              <a:t>First observation of a very important process.</a:t>
            </a:r>
          </a:p>
          <a:p>
            <a:pPr lvl="1"/>
            <a:r>
              <a:rPr lang="en-US" sz="2000" dirty="0" smtClean="0"/>
              <a:t>It </a:t>
            </a:r>
            <a:r>
              <a:rPr lang="en-US" sz="2000" dirty="0" smtClean="0"/>
              <a:t>could have achieved another order of magnitude</a:t>
            </a:r>
          </a:p>
          <a:p>
            <a:pPr lvl="1"/>
            <a:r>
              <a:rPr lang="en-US" sz="2000" dirty="0" smtClean="0"/>
              <a:t>We’d know whether the BR was anything like 2×SM</a:t>
            </a:r>
          </a:p>
          <a:p>
            <a:r>
              <a:rPr lang="en-US" sz="2400" dirty="0" smtClean="0"/>
              <a:t>Transformed many students and postdocs into prominent </a:t>
            </a:r>
            <a:r>
              <a:rPr lang="en-US" sz="2400" dirty="0" smtClean="0"/>
              <a:t>scientists –they were able to “do their thing.”</a:t>
            </a:r>
            <a:endParaRPr lang="en-US" sz="2400" dirty="0" smtClean="0"/>
          </a:p>
          <a:p>
            <a:r>
              <a:rPr lang="en-US" sz="2400" dirty="0" smtClean="0"/>
              <a:t>Would have been almost impossible  today.</a:t>
            </a:r>
          </a:p>
          <a:p>
            <a:pPr lvl="1"/>
            <a:r>
              <a:rPr lang="en-US" sz="2000" dirty="0" smtClean="0"/>
              <a:t>It was an evolving program rather than a project.   We couldn’t get there in one step</a:t>
            </a:r>
            <a:r>
              <a:rPr lang="en-US" sz="2000" dirty="0" smtClean="0"/>
              <a:t>. </a:t>
            </a:r>
          </a:p>
          <a:p>
            <a:pPr lvl="1"/>
            <a:r>
              <a:rPr lang="en-US" sz="2000" dirty="0" smtClean="0"/>
              <a:t>Required large amounts of advanced funding!</a:t>
            </a:r>
            <a:endParaRPr lang="en-US" sz="2000" dirty="0" smtClean="0"/>
          </a:p>
          <a:p>
            <a:pPr lvl="1"/>
            <a:r>
              <a:rPr lang="en-US" sz="2000" dirty="0" smtClean="0"/>
              <a:t>Step </a:t>
            </a:r>
            <a:r>
              <a:rPr lang="en-US" sz="2000" i="1" dirty="0" smtClean="0"/>
              <a:t>n+1</a:t>
            </a:r>
            <a:r>
              <a:rPr lang="en-US" sz="2000" dirty="0" smtClean="0"/>
              <a:t> required lots of R&amp;D and new technology (accelerator, beam and detector)  based on experience in step </a:t>
            </a:r>
            <a:r>
              <a:rPr lang="en-US" sz="2000" i="1" dirty="0" smtClean="0"/>
              <a:t>n</a:t>
            </a:r>
            <a:r>
              <a:rPr lang="en-US" sz="2000" dirty="0" smtClean="0"/>
              <a:t>. </a:t>
            </a:r>
            <a:endParaRPr lang="en-US" sz="2000" dirty="0" smtClean="0"/>
          </a:p>
        </p:txBody>
      </p:sp>
      <p:sp>
        <p:nvSpPr>
          <p:cNvPr id="71684" name="TextBox 3"/>
          <p:cNvSpPr txBox="1">
            <a:spLocks noChangeArrowheads="1"/>
          </p:cNvSpPr>
          <p:nvPr/>
        </p:nvSpPr>
        <p:spPr bwMode="auto">
          <a:xfrm>
            <a:off x="5715000" y="1202323"/>
            <a:ext cx="10987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_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24,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Littenberg Fest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04E10-C798-42DA-B4C0-C795A298CB5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6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971800"/>
            <a:ext cx="6629400" cy="1143000"/>
          </a:xfrm>
        </p:spPr>
        <p:txBody>
          <a:bodyPr/>
          <a:lstStyle/>
          <a:p>
            <a:pPr algn="ctr"/>
            <a:r>
              <a:rPr lang="en-US" sz="4000" dirty="0" smtClean="0"/>
              <a:t>BACKUPS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24,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Littenberg Fest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04E10-C798-42DA-B4C0-C795A298CB5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US" sz="3200" smtClean="0"/>
              <a:t>E787 K</a:t>
            </a:r>
            <a:r>
              <a:rPr lang="en-US" sz="3200" baseline="30000" smtClean="0"/>
              <a:t>+</a:t>
            </a:r>
            <a:r>
              <a:rPr lang="en-US" sz="3200" smtClean="0">
                <a:sym typeface="Symbol" charset="2"/>
              </a:rPr>
              <a:t></a:t>
            </a:r>
            <a:r>
              <a:rPr lang="en-US" sz="3200" baseline="30000" smtClean="0">
                <a:sym typeface="Symbol" charset="2"/>
              </a:rPr>
              <a:t>+</a:t>
            </a:r>
            <a:r>
              <a:rPr lang="en-US" sz="3200" smtClean="0">
                <a:sym typeface="Symbol" charset="2"/>
              </a:rPr>
              <a:t></a:t>
            </a:r>
            <a:endParaRPr lang="en-US" sz="4000" smtClean="0">
              <a:sym typeface="Symbol" charset="2"/>
            </a:endParaRPr>
          </a:p>
        </p:txBody>
      </p:sp>
      <p:sp>
        <p:nvSpPr>
          <p:cNvPr id="32771" name="Line 7"/>
          <p:cNvSpPr>
            <a:spLocks noChangeShapeType="1"/>
          </p:cNvSpPr>
          <p:nvPr/>
        </p:nvSpPr>
        <p:spPr bwMode="auto">
          <a:xfrm>
            <a:off x="5511800" y="419100"/>
            <a:ext cx="201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Text Box 8"/>
          <p:cNvSpPr txBox="1">
            <a:spLocks noChangeArrowheads="1"/>
          </p:cNvSpPr>
          <p:nvPr/>
        </p:nvSpPr>
        <p:spPr bwMode="auto">
          <a:xfrm>
            <a:off x="136525" y="1439862"/>
            <a:ext cx="237807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charset="0"/>
              </a:rPr>
              <a:t>Stopped K</a:t>
            </a:r>
            <a:r>
              <a:rPr lang="en-US" baseline="30000" dirty="0">
                <a:latin typeface="Calibri" charset="0"/>
              </a:rPr>
              <a:t>+ </a:t>
            </a:r>
            <a:r>
              <a:rPr lang="en-US" dirty="0">
                <a:latin typeface="Calibri" charset="0"/>
              </a:rPr>
              <a:t>  ~10M/spill, purity ~75% ~1/4 stop in target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CM device looks like collider detector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Measure </a:t>
            </a:r>
            <a:r>
              <a:rPr lang="en-US" dirty="0">
                <a:solidFill>
                  <a:schemeClr val="tx2"/>
                </a:solidFill>
                <a:latin typeface="Calibri" charset="0"/>
                <a:sym typeface="Symbol" charset="2"/>
              </a:rPr>
              <a:t></a:t>
            </a:r>
            <a:r>
              <a:rPr lang="en-US" baseline="30000" dirty="0">
                <a:solidFill>
                  <a:schemeClr val="tx2"/>
                </a:solidFill>
                <a:latin typeface="Calibri" charset="0"/>
                <a:sym typeface="Symbol" charset="2"/>
              </a:rPr>
              <a:t>+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p,T,R</a:t>
            </a:r>
            <a:r>
              <a:rPr lang="en-US" dirty="0">
                <a:latin typeface="Calibri" charset="0"/>
              </a:rPr>
              <a:t>, lifecycle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Hermetic veto (extra particles cannot avoid being detected) </a:t>
            </a:r>
          </a:p>
          <a:p>
            <a:endParaRPr lang="en-US" dirty="0">
              <a:latin typeface="Calibri" charset="0"/>
            </a:endParaRPr>
          </a:p>
        </p:txBody>
      </p:sp>
      <p:pic>
        <p:nvPicPr>
          <p:cNvPr id="32773" name="Picture 7" descr="evt_colo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1875" y="1219200"/>
            <a:ext cx="6689725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301875" y="1219200"/>
            <a:ext cx="6842125" cy="46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24,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Littenberg Fest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48503-C82A-4575-99B6-B31029270FA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0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dirty="0" smtClean="0"/>
              <a:t>“Previous art:” Detector of Asano et al.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24,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Littenberg Fest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04E10-C798-42DA-B4C0-C795A298CB5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679395" y="-764995"/>
            <a:ext cx="5937613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12683" y="4048780"/>
            <a:ext cx="2026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BR &lt; 2 10</a:t>
            </a:r>
            <a:r>
              <a:rPr lang="en-US" sz="2800" b="1" baseline="30000" dirty="0" smtClean="0">
                <a:solidFill>
                  <a:srgbClr val="0070C0"/>
                </a:solidFill>
              </a:rPr>
              <a:t>-7</a:t>
            </a:r>
            <a:endParaRPr lang="en-US" sz="2800" b="1" baseline="30000" dirty="0">
              <a:solidFill>
                <a:srgbClr val="0070C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81000" y="4495800"/>
            <a:ext cx="5562600" cy="914400"/>
            <a:chOff x="304800" y="4648200"/>
            <a:chExt cx="5562600" cy="914400"/>
          </a:xfrm>
        </p:grpSpPr>
        <p:cxnSp>
          <p:nvCxnSpPr>
            <p:cNvPr id="12" name="Straight Connector 11"/>
            <p:cNvCxnSpPr/>
            <p:nvPr/>
          </p:nvCxnSpPr>
          <p:spPr bwMode="auto">
            <a:xfrm rot="5400000">
              <a:off x="3619500" y="4686300"/>
              <a:ext cx="914400" cy="8382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33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572000" y="4648200"/>
              <a:ext cx="1295400" cy="8382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33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TextBox 17"/>
            <p:cNvSpPr txBox="1"/>
            <p:nvPr/>
          </p:nvSpPr>
          <p:spPr>
            <a:xfrm>
              <a:off x="304800" y="5029200"/>
              <a:ext cx="16049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solidFill>
                    <a:srgbClr val="FF0000"/>
                  </a:solidFill>
                </a:rPr>
                <a:t>K</a:t>
              </a:r>
              <a:r>
                <a:rPr lang="en-US" sz="2800" b="1" i="1" baseline="30000" dirty="0" smtClean="0">
                  <a:solidFill>
                    <a:srgbClr val="FF0000"/>
                  </a:solidFill>
                </a:rPr>
                <a:t>+</a:t>
              </a:r>
              <a:r>
                <a:rPr lang="en-US" sz="2800" b="1" i="1" dirty="0" smtClean="0">
                  <a:solidFill>
                    <a:srgbClr val="FF0000"/>
                  </a:solidFill>
                  <a:sym typeface="Symbol"/>
                </a:rPr>
                <a:t></a:t>
              </a:r>
              <a:r>
                <a:rPr lang="en-US" sz="2800" b="1" i="1" baseline="30000" dirty="0" smtClean="0">
                  <a:solidFill>
                    <a:srgbClr val="FF0000"/>
                  </a:solidFill>
                  <a:sym typeface="Symbol"/>
                </a:rPr>
                <a:t>+</a:t>
              </a:r>
              <a:r>
                <a:rPr lang="en-US" sz="2800" b="1" i="1" dirty="0" smtClean="0">
                  <a:solidFill>
                    <a:srgbClr val="FF0000"/>
                  </a:solidFill>
                  <a:sym typeface="Symbol"/>
                </a:rPr>
                <a:t></a:t>
              </a:r>
              <a:r>
                <a:rPr lang="en-US" sz="2800" b="1" i="1" baseline="30000" dirty="0" smtClean="0">
                  <a:solidFill>
                    <a:srgbClr val="FF0000"/>
                  </a:solidFill>
                  <a:sym typeface="Symbol"/>
                </a:rPr>
                <a:t>0</a:t>
              </a:r>
              <a:endParaRPr lang="en-US" sz="2800" b="1" i="1" baseline="30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474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24,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Littenberg Fest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48503-C82A-4575-99B6-B31029270FA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95401"/>
            <a:ext cx="432337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1856" y="914400"/>
            <a:ext cx="5486401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 2-week test run was a complete success,</a:t>
            </a:r>
          </a:p>
          <a:p>
            <a:pPr algn="ctr"/>
            <a:r>
              <a:rPr lang="en-US" sz="3200" dirty="0" smtClean="0"/>
              <a:t>with interesting results as icing on the cake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12300" y="4419600"/>
            <a:ext cx="3943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25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anniversary of the discovery </a:t>
            </a:r>
          </a:p>
          <a:p>
            <a:pPr algn="ctr"/>
            <a:r>
              <a:rPr lang="en-US" sz="2000" dirty="0" smtClean="0"/>
              <a:t>of CP Violation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2980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24,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Littenberg Fest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48503-C82A-4575-99B6-B31029270FA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810000" y="762000"/>
            <a:ext cx="5334000" cy="6096000"/>
            <a:chOff x="4114800" y="457200"/>
            <a:chExt cx="5029200" cy="5914292"/>
          </a:xfrm>
        </p:grpSpPr>
        <p:pic>
          <p:nvPicPr>
            <p:cNvPr id="159746" name="Picture 2" descr="C:\Users\smithajs\Documents\HEP\Panofsky Prize\2011-04-19\005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457200"/>
              <a:ext cx="5014291" cy="5914292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 rot="10800000" flipV="1">
              <a:off x="7315200" y="997802"/>
              <a:ext cx="1828800" cy="830997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1988: The detector is 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ready for action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2438400"/>
            <a:ext cx="4867274" cy="3810000"/>
            <a:chOff x="4191000" y="2743200"/>
            <a:chExt cx="4867274" cy="3810000"/>
          </a:xfrm>
        </p:grpSpPr>
        <p:pic>
          <p:nvPicPr>
            <p:cNvPr id="159747" name="Picture 3" descr="C:\Users\smithajs\Documents\HEP\Panofsky Prize\target 2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2863176"/>
              <a:ext cx="4867274" cy="3690024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 rot="10800000" flipV="1">
              <a:off x="6019800" y="2743200"/>
              <a:ext cx="1828800" cy="338554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Target installation.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7474" y="76200"/>
            <a:ext cx="6177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Detector construction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638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1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charset="0"/>
              </a:rPr>
              <a:t>June 24, 2016</a:t>
            </a:r>
            <a:endParaRPr lang="en-US" smtClean="0">
              <a:latin typeface="Times New Roman" charset="0"/>
            </a:endParaRPr>
          </a:p>
        </p:txBody>
      </p:sp>
      <p:sp>
        <p:nvSpPr>
          <p:cNvPr id="29699" name="Footer Placeholder 2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charset="0"/>
              </a:rPr>
              <a:t>Littenberg Fest</a:t>
            </a:r>
            <a:endParaRPr lang="en-US" smtClean="0">
              <a:latin typeface="Times New Roman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CC4E06-3E4D-47E7-B1CA-72F78B5E4781}" type="slidenum">
              <a:rPr lang="en-US" smtClean="0">
                <a:latin typeface="Times New Roman" charset="0"/>
              </a:rPr>
              <a:pPr/>
              <a:t>4</a:t>
            </a:fld>
            <a:endParaRPr lang="en-US" smtClean="0">
              <a:latin typeface="Times New Roman" charset="0"/>
            </a:endParaRPr>
          </a:p>
        </p:txBody>
      </p:sp>
      <p:pic>
        <p:nvPicPr>
          <p:cNvPr id="29701" name="Picture 5" descr="princeton_cp_con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577" y="0"/>
            <a:ext cx="92445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29000" y="-1219200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4876800"/>
            <a:ext cx="38603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Does    K</a:t>
            </a:r>
            <a:r>
              <a:rPr lang="en-US" sz="2800" baseline="30000" dirty="0" smtClean="0"/>
              <a:t>O</a:t>
            </a:r>
            <a:r>
              <a:rPr lang="en-US" sz="2800" baseline="-25000" dirty="0" smtClean="0"/>
              <a:t>L</a:t>
            </a:r>
            <a:r>
              <a:rPr lang="en-US" sz="2800" dirty="0" smtClean="0">
                <a:sym typeface="Symbol"/>
              </a:rPr>
              <a:t></a:t>
            </a:r>
            <a:r>
              <a:rPr lang="en-US" sz="2800" baseline="30000" dirty="0" smtClean="0">
                <a:sym typeface="Symbol"/>
              </a:rPr>
              <a:t>+</a:t>
            </a:r>
            <a:r>
              <a:rPr lang="en-US" sz="2800" dirty="0" smtClean="0">
                <a:sym typeface="Symbol"/>
              </a:rPr>
              <a:t></a:t>
            </a:r>
            <a:r>
              <a:rPr lang="en-US" sz="2800" baseline="30000" dirty="0" smtClean="0">
                <a:sym typeface="Symbol"/>
              </a:rPr>
              <a:t>-</a:t>
            </a:r>
            <a:r>
              <a:rPr lang="en-US" sz="2800" dirty="0" smtClean="0">
                <a:sym typeface="Symbol"/>
              </a:rPr>
              <a:t>  </a:t>
            </a:r>
          </a:p>
          <a:p>
            <a:r>
              <a:rPr lang="en-US" sz="2800" dirty="0" smtClean="0">
                <a:sym typeface="Symbol"/>
              </a:rPr>
              <a:t>          = </a:t>
            </a:r>
            <a:r>
              <a:rPr lang="en-US" sz="2800" dirty="0" smtClean="0"/>
              <a:t>K</a:t>
            </a:r>
            <a:r>
              <a:rPr lang="en-US" sz="2800" baseline="30000" dirty="0" smtClean="0"/>
              <a:t>O</a:t>
            </a:r>
            <a:r>
              <a:rPr lang="en-US" sz="2800" baseline="-25000" dirty="0" smtClean="0"/>
              <a:t>L</a:t>
            </a:r>
            <a:r>
              <a:rPr lang="en-US" sz="2800" dirty="0" smtClean="0">
                <a:sym typeface="Symbol"/>
              </a:rPr>
              <a:t></a:t>
            </a:r>
            <a:r>
              <a:rPr lang="en-US" sz="2800" baseline="30000" dirty="0" smtClean="0">
                <a:sym typeface="Symbol"/>
              </a:rPr>
              <a:t>0</a:t>
            </a:r>
            <a:r>
              <a:rPr lang="en-US" sz="2800" dirty="0" smtClean="0">
                <a:sym typeface="Symbol"/>
              </a:rPr>
              <a:t></a:t>
            </a:r>
            <a:r>
              <a:rPr lang="en-US" sz="2800" baseline="30000" dirty="0" smtClean="0">
                <a:sym typeface="Symbol"/>
              </a:rPr>
              <a:t>0</a:t>
            </a:r>
            <a:r>
              <a:rPr lang="en-US" sz="2800" dirty="0" smtClean="0">
                <a:sym typeface="Symbol"/>
              </a:rPr>
              <a:t>  ???</a:t>
            </a:r>
            <a:endParaRPr lang="en-US" sz="28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1143000"/>
          </a:xfrm>
        </p:spPr>
        <p:txBody>
          <a:bodyPr/>
          <a:lstStyle/>
          <a:p>
            <a:r>
              <a:rPr lang="en-US" dirty="0" smtClean="0"/>
              <a:t>Princeton faculty and PhD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4267200"/>
          </a:xfrm>
        </p:spPr>
        <p:txBody>
          <a:bodyPr/>
          <a:lstStyle/>
          <a:p>
            <a:r>
              <a:rPr lang="en-US" dirty="0" smtClean="0"/>
              <a:t>Faculty</a:t>
            </a:r>
          </a:p>
          <a:p>
            <a:pPr lvl="1"/>
            <a:r>
              <a:rPr lang="en-US" dirty="0" smtClean="0"/>
              <a:t>Frank Shoemaker, Bill Louis, Dan Marlow, Peter Meyers, Mark Ito and Andrew </a:t>
            </a:r>
            <a:r>
              <a:rPr lang="en-US" dirty="0" err="1" smtClean="0"/>
              <a:t>Bazarko</a:t>
            </a:r>
            <a:endParaRPr lang="en-US" dirty="0" smtClean="0"/>
          </a:p>
          <a:p>
            <a:r>
              <a:rPr lang="en-US" dirty="0" smtClean="0"/>
              <a:t>Graduate Students</a:t>
            </a:r>
          </a:p>
          <a:p>
            <a:pPr lvl="1"/>
            <a:r>
              <a:rPr lang="en-US" dirty="0" smtClean="0"/>
              <a:t>Dan </a:t>
            </a:r>
            <a:r>
              <a:rPr lang="en-US" dirty="0" err="1" smtClean="0"/>
              <a:t>Akerib</a:t>
            </a:r>
            <a:r>
              <a:rPr lang="en-US" dirty="0" smtClean="0"/>
              <a:t> -- </a:t>
            </a:r>
            <a:r>
              <a:rPr lang="en-US" sz="2000" dirty="0" smtClean="0"/>
              <a:t>           faculty,  </a:t>
            </a:r>
            <a:r>
              <a:rPr lang="en-US" sz="2000" dirty="0" smtClean="0"/>
              <a:t>Stanford/SLAC</a:t>
            </a:r>
            <a:endParaRPr lang="en-US" dirty="0" smtClean="0"/>
          </a:p>
          <a:p>
            <a:pPr lvl="1"/>
            <a:r>
              <a:rPr lang="en-US" dirty="0" err="1" smtClean="0"/>
              <a:t>Mehran</a:t>
            </a:r>
            <a:r>
              <a:rPr lang="en-US" dirty="0" smtClean="0"/>
              <a:t> </a:t>
            </a:r>
            <a:r>
              <a:rPr lang="en-US" dirty="0" err="1" smtClean="0"/>
              <a:t>Ardebili</a:t>
            </a:r>
            <a:r>
              <a:rPr lang="en-US" dirty="0" smtClean="0"/>
              <a:t>  </a:t>
            </a:r>
            <a:r>
              <a:rPr lang="en-US" sz="2000" dirty="0" smtClean="0"/>
              <a:t>--   finance</a:t>
            </a:r>
            <a:endParaRPr lang="en-US" dirty="0" smtClean="0"/>
          </a:p>
          <a:p>
            <a:pPr lvl="1"/>
            <a:r>
              <a:rPr lang="en-US" dirty="0" smtClean="0"/>
              <a:t>Mark </a:t>
            </a:r>
            <a:r>
              <a:rPr lang="en-US" dirty="0" err="1" smtClean="0"/>
              <a:t>Convery</a:t>
            </a:r>
            <a:r>
              <a:rPr lang="en-US" dirty="0" smtClean="0"/>
              <a:t>     --  </a:t>
            </a:r>
            <a:r>
              <a:rPr lang="en-US" sz="2000" dirty="0" smtClean="0"/>
              <a:t>senior staff scientist at SLAC</a:t>
            </a:r>
            <a:endParaRPr lang="en-US" dirty="0" smtClean="0"/>
          </a:p>
          <a:p>
            <a:pPr lvl="1"/>
            <a:r>
              <a:rPr lang="en-US" dirty="0" smtClean="0"/>
              <a:t>Rob McPherson --   </a:t>
            </a:r>
            <a:r>
              <a:rPr lang="en-US" sz="2000" dirty="0" smtClean="0"/>
              <a:t>faculty, </a:t>
            </a:r>
            <a:r>
              <a:rPr lang="en-US" sz="2000" dirty="0" smtClean="0"/>
              <a:t>U Victoria; Head, </a:t>
            </a:r>
            <a:r>
              <a:rPr lang="en-US" sz="2000" dirty="0" smtClean="0"/>
              <a:t>ATLAS-Canada,</a:t>
            </a:r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        Deputy Spokesperson, ATLAS</a:t>
            </a:r>
            <a:endParaRPr lang="en-US" dirty="0" smtClean="0"/>
          </a:p>
          <a:p>
            <a:pPr lvl="1"/>
            <a:r>
              <a:rPr lang="en-US" dirty="0" smtClean="0"/>
              <a:t>Mats </a:t>
            </a:r>
            <a:r>
              <a:rPr lang="en-US" dirty="0" err="1" smtClean="0"/>
              <a:t>Selen</a:t>
            </a:r>
            <a:r>
              <a:rPr lang="en-US" dirty="0" smtClean="0"/>
              <a:t> </a:t>
            </a:r>
            <a:r>
              <a:rPr lang="en-US" sz="2000" dirty="0" smtClean="0"/>
              <a:t>--             faculty, </a:t>
            </a:r>
            <a:r>
              <a:rPr lang="en-US" sz="1800" dirty="0" smtClean="0"/>
              <a:t> </a:t>
            </a:r>
            <a:r>
              <a:rPr lang="en-US" sz="2000" dirty="0" smtClean="0"/>
              <a:t>U. Illinois Urbana</a:t>
            </a:r>
            <a:endParaRPr lang="en-US" dirty="0" smtClean="0"/>
          </a:p>
          <a:p>
            <a:pPr lvl="1"/>
            <a:r>
              <a:rPr lang="en-US" dirty="0" smtClean="0"/>
              <a:t>Robert J </a:t>
            </a:r>
            <a:r>
              <a:rPr lang="en-US" dirty="0" smtClean="0"/>
              <a:t>Stone        </a:t>
            </a:r>
            <a:r>
              <a:rPr lang="en-US" sz="2000" dirty="0" smtClean="0"/>
              <a:t>finance and would-be rock star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24,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Littenberg Fest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04E10-C798-42DA-B4C0-C795A298CB5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6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1143000"/>
          </a:xfrm>
        </p:spPr>
        <p:txBody>
          <a:bodyPr/>
          <a:lstStyle/>
          <a:p>
            <a:pPr algn="ctr"/>
            <a:r>
              <a:rPr lang="en-US" sz="3200" dirty="0" smtClean="0"/>
              <a:t>“Benign neglect” in the 1970’s set the stage for the rebirth of </a:t>
            </a:r>
            <a:r>
              <a:rPr lang="en-US" sz="3200" dirty="0" err="1" smtClean="0"/>
              <a:t>Kaon</a:t>
            </a:r>
            <a:r>
              <a:rPr lang="en-US" sz="3200" dirty="0" smtClean="0"/>
              <a:t> physics in the 80’s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2895600"/>
          </a:xfrm>
        </p:spPr>
        <p:txBody>
          <a:bodyPr/>
          <a:lstStyle/>
          <a:p>
            <a:r>
              <a:rPr lang="en-US" sz="2400" dirty="0" smtClean="0"/>
              <a:t> </a:t>
            </a:r>
            <a:r>
              <a:rPr lang="en-US" sz="2400" dirty="0" smtClean="0"/>
              <a:t>Kobayashi/</a:t>
            </a:r>
            <a:r>
              <a:rPr lang="en-US" sz="2400" dirty="0" err="1" smtClean="0"/>
              <a:t>Maskawa</a:t>
            </a:r>
            <a:r>
              <a:rPr lang="en-US" sz="2400" dirty="0" smtClean="0"/>
              <a:t> proposed standard-model picture of    CP violation requiring 6 quarks (only 3 had been observed).</a:t>
            </a:r>
            <a:endParaRPr lang="en-US" sz="2000" dirty="0" smtClean="0"/>
          </a:p>
          <a:p>
            <a:r>
              <a:rPr lang="en-US" sz="2400" dirty="0" smtClean="0"/>
              <a:t> Charm, beauty, and </a:t>
            </a:r>
            <a:r>
              <a:rPr lang="en-US" sz="2400" dirty="0" smtClean="0">
                <a:sym typeface="Symbol"/>
              </a:rPr>
              <a:t> </a:t>
            </a:r>
            <a:r>
              <a:rPr lang="en-US" sz="2400" dirty="0" smtClean="0"/>
              <a:t>discovered – 3 generations!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QCD and EW theories form a Standard Model whose predictions can be tested experimentally.</a:t>
            </a:r>
          </a:p>
          <a:p>
            <a:r>
              <a:rPr lang="en-US" sz="2400" dirty="0" smtClean="0"/>
              <a:t>Huge advances in beam intensities, detector technology, electronics, computing, etc. 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24,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Littenberg Fest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04E10-C798-42DA-B4C0-C795A298CB5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4038600"/>
            <a:ext cx="861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</a:pPr>
            <a:r>
              <a:rPr lang="en-US" sz="2400" kern="0" dirty="0">
                <a:solidFill>
                  <a:schemeClr val="tx1"/>
                </a:solidFill>
                <a:latin typeface="Arial"/>
              </a:rPr>
              <a:t>By 1981 it was possible to imagine a </a:t>
            </a:r>
            <a:r>
              <a:rPr lang="en-US" sz="2400" kern="0" dirty="0" smtClean="0">
                <a:solidFill>
                  <a:schemeClr val="tx1"/>
                </a:solidFill>
                <a:latin typeface="Arial"/>
              </a:rPr>
              <a:t>new </a:t>
            </a:r>
            <a:r>
              <a:rPr lang="en-US" sz="2400" kern="0" dirty="0">
                <a:solidFill>
                  <a:schemeClr val="tx1"/>
                </a:solidFill>
                <a:latin typeface="Arial"/>
              </a:rPr>
              <a:t>generation of </a:t>
            </a:r>
            <a:r>
              <a:rPr lang="en-US" sz="2400" kern="0" dirty="0" err="1">
                <a:solidFill>
                  <a:schemeClr val="tx1"/>
                </a:solidFill>
                <a:latin typeface="Arial"/>
              </a:rPr>
              <a:t>kaon</a:t>
            </a:r>
            <a:r>
              <a:rPr lang="en-US" sz="2400" kern="0" dirty="0">
                <a:solidFill>
                  <a:schemeClr val="tx1"/>
                </a:solidFill>
                <a:latin typeface="Arial"/>
              </a:rPr>
              <a:t> experiments with 10</a:t>
            </a:r>
            <a:r>
              <a:rPr lang="en-US" sz="2400" kern="0" baseline="30000" dirty="0">
                <a:solidFill>
                  <a:schemeClr val="tx1"/>
                </a:solidFill>
                <a:latin typeface="Arial"/>
              </a:rPr>
              <a:t>3</a:t>
            </a:r>
            <a:r>
              <a:rPr lang="en-US" sz="2400" kern="0" dirty="0">
                <a:solidFill>
                  <a:schemeClr val="tx1"/>
                </a:solidFill>
                <a:latin typeface="Arial"/>
              </a:rPr>
              <a:t> to 10</a:t>
            </a:r>
            <a:r>
              <a:rPr lang="en-US" sz="2400" kern="0" baseline="30000" dirty="0">
                <a:solidFill>
                  <a:schemeClr val="tx1"/>
                </a:solidFill>
                <a:latin typeface="Arial"/>
              </a:rPr>
              <a:t>4</a:t>
            </a:r>
            <a:r>
              <a:rPr lang="en-US" sz="2400" kern="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400" kern="0" dirty="0" smtClean="0">
                <a:solidFill>
                  <a:schemeClr val="tx1"/>
                </a:solidFill>
                <a:latin typeface="Arial"/>
              </a:rPr>
              <a:t>higher </a:t>
            </a:r>
            <a:r>
              <a:rPr lang="en-US" sz="2400" kern="0" dirty="0">
                <a:solidFill>
                  <a:schemeClr val="tx1"/>
                </a:solidFill>
                <a:latin typeface="Arial"/>
              </a:rPr>
              <a:t>sensitivity.</a:t>
            </a:r>
          </a:p>
          <a:p>
            <a:pPr marL="742950" lvl="1" indent="-28575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</a:pPr>
            <a:r>
              <a:rPr lang="en-US" sz="2000" kern="0" dirty="0">
                <a:solidFill>
                  <a:schemeClr val="tx1"/>
                </a:solidFill>
                <a:latin typeface="Arial"/>
              </a:rPr>
              <a:t>Direct CP violation (FNAL and CERN)</a:t>
            </a:r>
          </a:p>
          <a:p>
            <a:pPr marL="742950" lvl="1" indent="-28575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</a:pPr>
            <a:r>
              <a:rPr lang="en-US" sz="2000" kern="0" dirty="0">
                <a:solidFill>
                  <a:schemeClr val="tx1"/>
                </a:solidFill>
                <a:latin typeface="Arial"/>
              </a:rPr>
              <a:t>K decays violating lepton </a:t>
            </a:r>
            <a:r>
              <a:rPr lang="en-US" sz="2000" kern="0" dirty="0" err="1">
                <a:solidFill>
                  <a:schemeClr val="tx1"/>
                </a:solidFill>
                <a:latin typeface="Arial"/>
              </a:rPr>
              <a:t>flavour</a:t>
            </a:r>
            <a:r>
              <a:rPr lang="en-US" sz="2000" kern="0" dirty="0">
                <a:solidFill>
                  <a:schemeClr val="tx1"/>
                </a:solidFill>
                <a:latin typeface="Arial"/>
              </a:rPr>
              <a:t> conservation (Brookhaven)</a:t>
            </a:r>
          </a:p>
          <a:p>
            <a:pPr marL="742950" lvl="1" indent="-28575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</a:pPr>
            <a:r>
              <a:rPr lang="en-US" sz="2000" b="1" i="1" kern="0" dirty="0">
                <a:latin typeface="Arial"/>
              </a:rPr>
              <a:t>K</a:t>
            </a:r>
            <a:r>
              <a:rPr lang="en-US" sz="2000" b="1" i="1" kern="0" dirty="0">
                <a:latin typeface="Arial"/>
                <a:sym typeface="Symbol"/>
              </a:rPr>
              <a:t>  -- unique opportunities for spotting new physics and testing the Standard Model. </a:t>
            </a:r>
            <a:endParaRPr lang="en-US" sz="2000" b="1" i="1" kern="0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76200" y="274638"/>
            <a:ext cx="9144000" cy="715962"/>
          </a:xfrm>
        </p:spPr>
        <p:txBody>
          <a:bodyPr/>
          <a:lstStyle/>
          <a:p>
            <a:r>
              <a:rPr lang="en-US" sz="3600" dirty="0" smtClean="0">
                <a:latin typeface="Arial" charset="0"/>
              </a:rPr>
              <a:t>The formation of the E-787 collaboration </a:t>
            </a:r>
            <a:endParaRPr lang="en-US" sz="3600" dirty="0" smtClean="0"/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152400" y="1175658"/>
            <a:ext cx="8763000" cy="5867400"/>
          </a:xfrm>
        </p:spPr>
        <p:txBody>
          <a:bodyPr/>
          <a:lstStyle/>
          <a:p>
            <a:pPr eaLnBrk="1" hangingPunct="1">
              <a:lnSpc>
                <a:spcPts val="2400"/>
              </a:lnSpc>
            </a:pPr>
            <a:r>
              <a:rPr lang="en-US" sz="2400" dirty="0" smtClean="0">
                <a:latin typeface="Arial" charset="0"/>
              </a:rPr>
              <a:t>I982 BNL and Princeton groups agreed to spend the summer evaluating possible  rare K experiments with the goal of collaborating together. </a:t>
            </a:r>
          </a:p>
          <a:p>
            <a:pPr lvl="1" eaLnBrk="1" hangingPunct="1">
              <a:lnSpc>
                <a:spcPts val="2400"/>
              </a:lnSpc>
            </a:pPr>
            <a:r>
              <a:rPr lang="en-US" sz="2000" dirty="0" smtClean="0">
                <a:latin typeface="Arial" charset="0"/>
              </a:rPr>
              <a:t>I spent the summer at TRIUMF working on K</a:t>
            </a:r>
            <a:r>
              <a:rPr lang="en-US" sz="2000" baseline="-25000" dirty="0" smtClean="0">
                <a:latin typeface="Arial" charset="0"/>
              </a:rPr>
              <a:t>L</a:t>
            </a:r>
            <a:r>
              <a:rPr lang="en-US" sz="2000" dirty="0" smtClean="0">
                <a:latin typeface="Arial" charset="0"/>
              </a:rPr>
              <a:t>→</a:t>
            </a:r>
            <a:r>
              <a:rPr lang="el-GR" sz="2000" dirty="0" smtClean="0">
                <a:latin typeface="Arial" charset="0"/>
              </a:rPr>
              <a:t>μ</a:t>
            </a:r>
            <a:r>
              <a:rPr lang="en-US" sz="2000" dirty="0" smtClean="0">
                <a:latin typeface="Arial" charset="0"/>
              </a:rPr>
              <a:t> e, along with Bill Louis and John </a:t>
            </a:r>
            <a:r>
              <a:rPr lang="en-US" sz="2000" dirty="0" err="1" smtClean="0">
                <a:latin typeface="Arial" charset="0"/>
              </a:rPr>
              <a:t>Greenhalgh</a:t>
            </a:r>
            <a:r>
              <a:rPr lang="en-US" sz="2000" dirty="0" smtClean="0">
                <a:latin typeface="Arial" charset="0"/>
              </a:rPr>
              <a:t> in Princeton. The </a:t>
            </a:r>
            <a:r>
              <a:rPr lang="en-US" sz="2000" dirty="0" err="1" smtClean="0">
                <a:latin typeface="Arial" charset="0"/>
              </a:rPr>
              <a:t>Kycia</a:t>
            </a:r>
            <a:r>
              <a:rPr lang="en-US" sz="2000" dirty="0" smtClean="0">
                <a:latin typeface="Arial" charset="0"/>
              </a:rPr>
              <a:t> group at BNL worked on</a:t>
            </a:r>
            <a:r>
              <a:rPr lang="en-US" sz="2000" i="1" dirty="0">
                <a:latin typeface="Arial" charset="0"/>
              </a:rPr>
              <a:t> K</a:t>
            </a:r>
            <a:r>
              <a:rPr lang="en-US" sz="2000" i="1" baseline="30000" dirty="0">
                <a:latin typeface="Arial" charset="0"/>
              </a:rPr>
              <a:t>+</a:t>
            </a:r>
            <a:r>
              <a:rPr lang="en-US" sz="2000" i="1" dirty="0">
                <a:latin typeface="Arial" charset="0"/>
                <a:sym typeface="Symbol" charset="2"/>
              </a:rPr>
              <a:t></a:t>
            </a:r>
            <a:r>
              <a:rPr lang="en-US" sz="2000" i="1" baseline="30000" dirty="0">
                <a:latin typeface="Arial" charset="0"/>
                <a:sym typeface="Symbol" charset="2"/>
              </a:rPr>
              <a:t>+</a:t>
            </a:r>
            <a:r>
              <a:rPr lang="en-US" sz="2000" i="1" dirty="0">
                <a:latin typeface="Arial" charset="0"/>
                <a:sym typeface="Symbol" charset="2"/>
              </a:rPr>
              <a:t></a:t>
            </a:r>
            <a:r>
              <a:rPr lang="en-US" sz="2000" i="1" dirty="0" smtClean="0">
                <a:latin typeface="Arial" charset="0"/>
                <a:sym typeface="Symbol" charset="2"/>
              </a:rPr>
              <a:t>, </a:t>
            </a:r>
            <a:r>
              <a:rPr lang="en-US" sz="2000" dirty="0" smtClean="0">
                <a:latin typeface="Arial" charset="0"/>
                <a:sym typeface="Symbol" charset="2"/>
              </a:rPr>
              <a:t>led by Laurie.</a:t>
            </a:r>
            <a:endParaRPr lang="en-US" sz="2000" dirty="0" smtClean="0">
              <a:latin typeface="Arial" charset="0"/>
            </a:endParaRPr>
          </a:p>
          <a:p>
            <a:pPr lvl="1" eaLnBrk="1" hangingPunct="1">
              <a:lnSpc>
                <a:spcPts val="2400"/>
              </a:lnSpc>
            </a:pPr>
            <a:r>
              <a:rPr lang="en-US" sz="2000" dirty="0" smtClean="0">
                <a:latin typeface="Arial" charset="0"/>
              </a:rPr>
              <a:t>In the </a:t>
            </a:r>
            <a:r>
              <a:rPr lang="en-US" sz="2000" dirty="0" smtClean="0">
                <a:latin typeface="Arial" charset="0"/>
              </a:rPr>
              <a:t>Fall </a:t>
            </a:r>
            <a:r>
              <a:rPr lang="en-US" sz="2000" dirty="0" smtClean="0">
                <a:latin typeface="Arial" charset="0"/>
              </a:rPr>
              <a:t>we chose</a:t>
            </a:r>
            <a:r>
              <a:rPr lang="en-US" sz="2000" i="1" dirty="0">
                <a:latin typeface="Arial" charset="0"/>
              </a:rPr>
              <a:t> K</a:t>
            </a:r>
            <a:r>
              <a:rPr lang="en-US" sz="2000" i="1" baseline="30000" dirty="0">
                <a:latin typeface="Arial" charset="0"/>
              </a:rPr>
              <a:t>+</a:t>
            </a:r>
            <a:r>
              <a:rPr lang="en-US" sz="2000" i="1" dirty="0">
                <a:latin typeface="Arial" charset="0"/>
                <a:sym typeface="Symbol" charset="2"/>
              </a:rPr>
              <a:t></a:t>
            </a:r>
            <a:r>
              <a:rPr lang="en-US" sz="2000" i="1" baseline="30000" dirty="0">
                <a:latin typeface="Arial" charset="0"/>
                <a:sym typeface="Symbol" charset="2"/>
              </a:rPr>
              <a:t>+</a:t>
            </a:r>
            <a:r>
              <a:rPr lang="en-US" sz="2000" i="1" dirty="0" smtClean="0">
                <a:latin typeface="Arial" charset="0"/>
                <a:sym typeface="Symbol" charset="2"/>
              </a:rPr>
              <a:t> </a:t>
            </a:r>
            <a:r>
              <a:rPr lang="en-US" sz="2000" dirty="0" smtClean="0">
                <a:latin typeface="Arial" charset="0"/>
                <a:sym typeface="Symbol" charset="2"/>
              </a:rPr>
              <a:t>because:</a:t>
            </a:r>
            <a:endParaRPr lang="en-US" sz="2000" dirty="0" smtClean="0">
              <a:latin typeface="Arial" charset="0"/>
              <a:sym typeface="Symbol" charset="2"/>
            </a:endParaRPr>
          </a:p>
          <a:p>
            <a:pPr lvl="2" eaLnBrk="1" hangingPunct="1">
              <a:lnSpc>
                <a:spcPts val="2400"/>
              </a:lnSpc>
            </a:pPr>
            <a:r>
              <a:rPr lang="en-US" sz="2000" dirty="0" smtClean="0">
                <a:latin typeface="Arial" charset="0"/>
                <a:sym typeface="Symbol" charset="2"/>
              </a:rPr>
              <a:t> </a:t>
            </a:r>
            <a:r>
              <a:rPr lang="en-US" sz="2000" dirty="0" smtClean="0">
                <a:latin typeface="Arial" charset="0"/>
                <a:sym typeface="Symbol" charset="2"/>
              </a:rPr>
              <a:t>BR </a:t>
            </a:r>
            <a:r>
              <a:rPr lang="en-US" dirty="0" smtClean="0">
                <a:latin typeface="Arial" charset="0"/>
              </a:rPr>
              <a:t>precisely </a:t>
            </a:r>
            <a:r>
              <a:rPr lang="en-US" dirty="0" smtClean="0">
                <a:latin typeface="Arial" charset="0"/>
              </a:rPr>
              <a:t>predicted by the Standard Model </a:t>
            </a:r>
            <a:r>
              <a:rPr lang="en-US" sz="1800" dirty="0" smtClean="0">
                <a:latin typeface="Arial" charset="0"/>
              </a:rPr>
              <a:t>(~10</a:t>
            </a:r>
            <a:r>
              <a:rPr lang="en-US" sz="1800" baseline="30000" dirty="0" smtClean="0">
                <a:latin typeface="Arial" charset="0"/>
              </a:rPr>
              <a:t>-9</a:t>
            </a:r>
            <a:r>
              <a:rPr lang="en-US" sz="1800" dirty="0" smtClean="0">
                <a:latin typeface="Arial" charset="0"/>
              </a:rPr>
              <a:t> </a:t>
            </a:r>
            <a:r>
              <a:rPr lang="en-US" sz="1800" dirty="0" smtClean="0">
                <a:latin typeface="Arial" charset="0"/>
              </a:rPr>
              <a:t>at that time!) </a:t>
            </a:r>
            <a:endParaRPr lang="en-US" sz="1800" dirty="0" smtClean="0">
              <a:latin typeface="Arial" charset="0"/>
            </a:endParaRPr>
          </a:p>
          <a:p>
            <a:pPr lvl="2" eaLnBrk="1" hangingPunct="1">
              <a:lnSpc>
                <a:spcPts val="2400"/>
              </a:lnSpc>
            </a:pPr>
            <a:r>
              <a:rPr lang="en-US" dirty="0" smtClean="0">
                <a:latin typeface="Arial" charset="0"/>
              </a:rPr>
              <a:t> Experimental limit was  ~ 2x10</a:t>
            </a:r>
            <a:r>
              <a:rPr lang="en-US" baseline="30000" dirty="0" smtClean="0">
                <a:latin typeface="Arial" charset="0"/>
              </a:rPr>
              <a:t>-7</a:t>
            </a:r>
            <a:r>
              <a:rPr lang="en-US" dirty="0" smtClean="0">
                <a:latin typeface="Arial" charset="0"/>
              </a:rPr>
              <a:t>. </a:t>
            </a:r>
            <a:endParaRPr lang="en-US" dirty="0" smtClean="0">
              <a:latin typeface="Arial" charset="0"/>
            </a:endParaRPr>
          </a:p>
          <a:p>
            <a:pPr marL="914400" lvl="2" indent="0" eaLnBrk="1" hangingPunct="1">
              <a:lnSpc>
                <a:spcPts val="2400"/>
              </a:lnSpc>
              <a:buNone/>
            </a:pPr>
            <a:r>
              <a:rPr lang="en-US" sz="2800" b="1" dirty="0" smtClean="0">
                <a:solidFill>
                  <a:srgbClr val="FF5050"/>
                </a:solidFill>
                <a:latin typeface="Arial" charset="0"/>
              </a:rPr>
              <a:t>→</a:t>
            </a:r>
            <a:r>
              <a:rPr lang="en-US" dirty="0" smtClean="0">
                <a:latin typeface="Arial" charset="0"/>
              </a:rPr>
              <a:t> An </a:t>
            </a:r>
            <a:r>
              <a:rPr lang="en-US" dirty="0" smtClean="0">
                <a:latin typeface="Arial" charset="0"/>
              </a:rPr>
              <a:t>exciting journey to reach the SM </a:t>
            </a:r>
            <a:r>
              <a:rPr lang="en-US" dirty="0" smtClean="0">
                <a:latin typeface="Arial" charset="0"/>
              </a:rPr>
              <a:t>level, </a:t>
            </a:r>
            <a:r>
              <a:rPr lang="en-US" dirty="0" smtClean="0">
                <a:latin typeface="Arial" charset="0"/>
              </a:rPr>
              <a:t>with a great window for new physics on the way. </a:t>
            </a:r>
            <a:endParaRPr lang="en-US" sz="2000" dirty="0" smtClean="0">
              <a:latin typeface="Arial" charset="0"/>
              <a:sym typeface="Symbol" charset="2"/>
            </a:endParaRPr>
          </a:p>
          <a:p>
            <a:pPr eaLnBrk="1" hangingPunct="1">
              <a:lnSpc>
                <a:spcPts val="2400"/>
              </a:lnSpc>
            </a:pPr>
            <a:r>
              <a:rPr lang="en-US" sz="2400" dirty="0" smtClean="0">
                <a:latin typeface="Arial" charset="0"/>
                <a:sym typeface="Symbol" charset="2"/>
              </a:rPr>
              <a:t>LOI to the AGS in fall </a:t>
            </a:r>
            <a:r>
              <a:rPr lang="en-US" sz="2400" dirty="0" smtClean="0">
                <a:latin typeface="Arial" charset="0"/>
                <a:sym typeface="Symbol" charset="2"/>
              </a:rPr>
              <a:t>1982; Doug Bryman’s TRIUMF group joined, as well as </a:t>
            </a:r>
            <a:r>
              <a:rPr lang="en-US" sz="2400" dirty="0" err="1" smtClean="0">
                <a:latin typeface="Arial" charset="0"/>
                <a:sym typeface="Symbol" charset="2"/>
              </a:rPr>
              <a:t>Maged</a:t>
            </a:r>
            <a:r>
              <a:rPr lang="en-US" sz="2400" dirty="0" smtClean="0">
                <a:latin typeface="Arial" charset="0"/>
                <a:sym typeface="Symbol" charset="2"/>
              </a:rPr>
              <a:t> </a:t>
            </a:r>
            <a:r>
              <a:rPr lang="en-US" sz="2400" dirty="0" err="1" smtClean="0">
                <a:latin typeface="Arial" charset="0"/>
                <a:sym typeface="Symbol" charset="2"/>
              </a:rPr>
              <a:t>Atiya</a:t>
            </a:r>
            <a:r>
              <a:rPr lang="en-US" sz="2400" dirty="0" smtClean="0">
                <a:latin typeface="Arial" charset="0"/>
                <a:sym typeface="Symbol" charset="2"/>
              </a:rPr>
              <a:t> from Columbia and Dan Marlow, then at Carnegie Mellon.</a:t>
            </a:r>
            <a:endParaRPr lang="en-US" sz="2400" dirty="0" smtClean="0">
              <a:latin typeface="Arial" charset="0"/>
              <a:sym typeface="Symbol" charset="2"/>
            </a:endParaRPr>
          </a:p>
          <a:p>
            <a:pPr eaLnBrk="1" hangingPunct="1">
              <a:lnSpc>
                <a:spcPts val="2400"/>
              </a:lnSpc>
            </a:pPr>
            <a:r>
              <a:rPr lang="en-US" sz="2400" dirty="0" smtClean="0">
                <a:latin typeface="Arial" charset="0"/>
                <a:sym typeface="Symbol" charset="2"/>
              </a:rPr>
              <a:t>Proposal in Sept 1983, a few weeks following the demise of fair Isabelle</a:t>
            </a:r>
            <a:r>
              <a:rPr lang="en-US" sz="2400" dirty="0" smtClean="0">
                <a:latin typeface="Arial" charset="0"/>
                <a:sym typeface="Symbol" charset="2"/>
              </a:rPr>
              <a:t>. (Labor Day weekend at Nevis ….)</a:t>
            </a:r>
            <a:endParaRPr lang="en-US" sz="2400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lvl="1" eaLnBrk="1" hangingPunct="1">
              <a:buNone/>
            </a:pPr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>
              <a:buNone/>
            </a:pPr>
            <a:endParaRPr lang="en-US" sz="2000" dirty="0" smtClean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24, 2016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04E10-C798-42DA-B4C0-C795A298CB5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Littenberg Fest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24,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Littenberg Fest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04E10-C798-42DA-B4C0-C795A298CB5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1" y="4263192"/>
            <a:ext cx="8174182" cy="14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14356"/>
            <a:ext cx="8991600" cy="123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-152400"/>
            <a:ext cx="7315200" cy="6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6743" y="457200"/>
            <a:ext cx="828501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3412258"/>
            <a:ext cx="8382002" cy="93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24,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Littenberg Fest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04E10-C798-42DA-B4C0-C795A298CB5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09" y="-228600"/>
            <a:ext cx="9171923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 bwMode="auto">
          <a:xfrm>
            <a:off x="297870" y="5313218"/>
            <a:ext cx="8305800" cy="1524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152400" y="5562600"/>
            <a:ext cx="5867400" cy="762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7543800" y="5181600"/>
            <a:ext cx="121227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5325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924800" cy="1143000"/>
          </a:xfrm>
        </p:spPr>
        <p:txBody>
          <a:bodyPr/>
          <a:lstStyle/>
          <a:p>
            <a:r>
              <a:rPr lang="en-US" sz="4000" i="1" dirty="0" smtClean="0">
                <a:latin typeface="Arial" charset="0"/>
              </a:rPr>
              <a:t>K</a:t>
            </a:r>
            <a:r>
              <a:rPr lang="en-US" sz="4000" i="1" baseline="30000" dirty="0" smtClean="0">
                <a:latin typeface="Arial" charset="0"/>
              </a:rPr>
              <a:t>+</a:t>
            </a:r>
            <a:r>
              <a:rPr lang="en-US" sz="4000" i="1" dirty="0" smtClean="0">
                <a:latin typeface="Arial" charset="0"/>
                <a:sym typeface="Symbol" charset="2"/>
              </a:rPr>
              <a:t></a:t>
            </a:r>
            <a:r>
              <a:rPr lang="en-US" sz="4000" i="1" baseline="30000" dirty="0" smtClean="0">
                <a:latin typeface="Arial" charset="0"/>
                <a:sym typeface="Symbol" charset="2"/>
              </a:rPr>
              <a:t>+</a:t>
            </a:r>
            <a:r>
              <a:rPr lang="en-US" sz="4000" i="1" dirty="0" smtClean="0">
                <a:latin typeface="Arial" charset="0"/>
                <a:sym typeface="Symbol" charset="2"/>
              </a:rPr>
              <a:t>  </a:t>
            </a:r>
            <a:r>
              <a:rPr lang="en-US" i="1" dirty="0" smtClean="0">
                <a:latin typeface="Arial" charset="0"/>
                <a:sym typeface="Symbol" charset="2"/>
              </a:rPr>
              <a:t>in the Standard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8077200" cy="3810000"/>
          </a:xfrm>
        </p:spPr>
        <p:txBody>
          <a:bodyPr/>
          <a:lstStyle/>
          <a:p>
            <a:r>
              <a:rPr lang="en-US" sz="2400" dirty="0" smtClean="0"/>
              <a:t>No long-range couplings</a:t>
            </a:r>
          </a:p>
          <a:p>
            <a:r>
              <a:rPr lang="en-US" sz="2400" dirty="0" smtClean="0"/>
              <a:t>GIM cancellation is spoiled by quark-mass effects, so that </a:t>
            </a:r>
          </a:p>
          <a:p>
            <a:pPr>
              <a:buNone/>
            </a:pPr>
            <a:r>
              <a:rPr lang="en-US" sz="2400" dirty="0" smtClean="0"/>
              <a:t> 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24,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Littenberg Fest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04E10-C798-42DA-B4C0-C795A298CB5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924800" cy="163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406359"/>
            <a:ext cx="7745399" cy="345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315200" y="4884003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Inami</a:t>
            </a:r>
            <a:r>
              <a:rPr lang="en-US" sz="2400" dirty="0" smtClean="0"/>
              <a:t>  and</a:t>
            </a:r>
          </a:p>
          <a:p>
            <a:r>
              <a:rPr lang="en-US" sz="2400" dirty="0" smtClean="0"/>
              <a:t>Lim, 1981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328058" y="1343561"/>
            <a:ext cx="441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ym typeface="Symbol"/>
              </a:rPr>
              <a:t></a:t>
            </a:r>
            <a:endParaRPr lang="en-US" sz="8000" dirty="0"/>
          </a:p>
        </p:txBody>
      </p:sp>
      <p:sp>
        <p:nvSpPr>
          <p:cNvPr id="12" name="TextBox 11"/>
          <p:cNvSpPr txBox="1"/>
          <p:nvPr/>
        </p:nvSpPr>
        <p:spPr>
          <a:xfrm>
            <a:off x="2362200" y="1371600"/>
            <a:ext cx="441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ym typeface="Symbol"/>
              </a:rPr>
              <a:t></a:t>
            </a:r>
            <a:endParaRPr lang="en-US" sz="8000" dirty="0"/>
          </a:p>
        </p:txBody>
      </p:sp>
      <p:sp>
        <p:nvSpPr>
          <p:cNvPr id="13" name="TextBox 12"/>
          <p:cNvSpPr txBox="1"/>
          <p:nvPr/>
        </p:nvSpPr>
        <p:spPr>
          <a:xfrm>
            <a:off x="2362200" y="533400"/>
            <a:ext cx="441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ym typeface="Symbol"/>
              </a:rPr>
              <a:t></a:t>
            </a:r>
            <a:endParaRPr lang="en-US" sz="8000" dirty="0"/>
          </a:p>
        </p:txBody>
      </p:sp>
      <p:sp>
        <p:nvSpPr>
          <p:cNvPr id="14" name="TextBox 13"/>
          <p:cNvSpPr txBox="1"/>
          <p:nvPr/>
        </p:nvSpPr>
        <p:spPr>
          <a:xfrm>
            <a:off x="1371600" y="533400"/>
            <a:ext cx="441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ym typeface="Symbol"/>
              </a:rPr>
              <a:t></a:t>
            </a:r>
            <a:endParaRPr lang="en-US" sz="8000" dirty="0"/>
          </a:p>
        </p:txBody>
      </p:sp>
      <p:sp>
        <p:nvSpPr>
          <p:cNvPr id="28" name="TextBox 27"/>
          <p:cNvSpPr txBox="1"/>
          <p:nvPr/>
        </p:nvSpPr>
        <p:spPr>
          <a:xfrm>
            <a:off x="3048000" y="609600"/>
            <a:ext cx="3113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b="1" i="1" dirty="0" smtClean="0">
                <a:solidFill>
                  <a:srgbClr val="CC00FF"/>
                </a:solidFill>
                <a:latin typeface="Symbol" pitchFamily="18" charset="2"/>
              </a:rPr>
              <a:t>p</a:t>
            </a:r>
            <a:endParaRPr lang="en-US" sz="1800" b="1" i="1" dirty="0">
              <a:solidFill>
                <a:srgbClr val="CC00FF"/>
              </a:solidFill>
              <a:latin typeface="Symbol" pitchFamily="18" charset="2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63022" y="360010"/>
            <a:ext cx="2637378" cy="695122"/>
            <a:chOff x="563022" y="360010"/>
            <a:chExt cx="2637378" cy="695122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990600" y="838200"/>
              <a:ext cx="22098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Box 22"/>
            <p:cNvSpPr txBox="1"/>
            <p:nvPr/>
          </p:nvSpPr>
          <p:spPr>
            <a:xfrm>
              <a:off x="1835120" y="562428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C00FF"/>
                  </a:solidFill>
                </a:rPr>
                <a:t>u</a:t>
              </a:r>
              <a:endParaRPr lang="en-US" dirty="0">
                <a:solidFill>
                  <a:srgbClr val="CC00FF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3022" y="6858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i="1" dirty="0" smtClean="0">
                  <a:solidFill>
                    <a:srgbClr val="CC00FF"/>
                  </a:solidFill>
                </a:rPr>
                <a:t>K</a:t>
              </a:r>
              <a:endParaRPr lang="en-US" sz="1800" b="1" i="1" dirty="0">
                <a:solidFill>
                  <a:srgbClr val="CC00FF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27948" y="36001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rgbClr val="CC00FF"/>
                  </a:solidFill>
                </a:rPr>
                <a:t>_</a:t>
              </a:r>
            </a:p>
          </p:txBody>
        </p:sp>
      </p:grpSp>
      <p:sp>
        <p:nvSpPr>
          <p:cNvPr id="30" name="Rectangle 29"/>
          <p:cNvSpPr/>
          <p:nvPr/>
        </p:nvSpPr>
        <p:spPr bwMode="auto">
          <a:xfrm>
            <a:off x="228600" y="5867400"/>
            <a:ext cx="78486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theme/theme1.xml><?xml version="1.0" encoding="utf-8"?>
<a:theme xmlns:a="http://schemas.openxmlformats.org/drawingml/2006/main" name="Cornell01">
  <a:themeElements>
    <a:clrScheme name="Cornell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ornell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rnell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ell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nell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ell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ell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ell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ell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C:\BaBar\Cornell01.ppt</Template>
  <TotalTime>35424</TotalTime>
  <Words>2232</Words>
  <Application>Microsoft Office PowerPoint</Application>
  <PresentationFormat>On-screen Show (4:3)</PresentationFormat>
  <Paragraphs>403</Paragraphs>
  <Slides>40</Slides>
  <Notes>12</Notes>
  <HiddenSlides>3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3" baseType="lpstr">
      <vt:lpstr>ＭＳ Ｐゴシック</vt:lpstr>
      <vt:lpstr>Arial</vt:lpstr>
      <vt:lpstr>Arial Black</vt:lpstr>
      <vt:lpstr>Arial Narrow</vt:lpstr>
      <vt:lpstr>Calibri</vt:lpstr>
      <vt:lpstr>Comic Sans MS</vt:lpstr>
      <vt:lpstr>Monotype Corsiva</vt:lpstr>
      <vt:lpstr>Symbol</vt:lpstr>
      <vt:lpstr>Times New Roman</vt:lpstr>
      <vt:lpstr>Webdings</vt:lpstr>
      <vt:lpstr>Wingdings</vt:lpstr>
      <vt:lpstr>Cornell01</vt:lpstr>
      <vt:lpstr>Equation</vt:lpstr>
      <vt:lpstr>PowerPoint Presentation</vt:lpstr>
      <vt:lpstr>Acknowledgements</vt:lpstr>
      <vt:lpstr>The first golden age of kaon physics</vt:lpstr>
      <vt:lpstr>PowerPoint Presentation</vt:lpstr>
      <vt:lpstr>“Benign neglect” in the 1970’s set the stage for the rebirth of Kaon physics in the 80’s </vt:lpstr>
      <vt:lpstr>The formation of the E-787 collaboration </vt:lpstr>
      <vt:lpstr>PowerPoint Presentation</vt:lpstr>
      <vt:lpstr>PowerPoint Presentation</vt:lpstr>
      <vt:lpstr>K++  in the Standard Model</vt:lpstr>
      <vt:lpstr>PowerPoint Presentation</vt:lpstr>
      <vt:lpstr>K and the Unitarity Triangle  </vt:lpstr>
      <vt:lpstr>Experimental considerations for K++</vt:lpstr>
      <vt:lpstr>Reality</vt:lpstr>
      <vt:lpstr>A moving target ….</vt:lpstr>
      <vt:lpstr>PowerPoint Presentation</vt:lpstr>
      <vt:lpstr>PowerPoint Presentation</vt:lpstr>
      <vt:lpstr>E787 Analysis “Philosophy”</vt:lpstr>
      <vt:lpstr>PowerPoint Presentation</vt:lpstr>
      <vt:lpstr>First E-787 measurement; from– 2 week test run</vt:lpstr>
      <vt:lpstr>Test run was so successful that a new proposal for E-787  Phase II was approved a year later.</vt:lpstr>
      <vt:lpstr>E787 Phase II</vt:lpstr>
      <vt:lpstr>By the end of Phase I , E787 had reached:</vt:lpstr>
      <vt:lpstr>Phase II: Vastly improved beamline </vt:lpstr>
      <vt:lpstr>Phase II: Reduced dead material “everywhere”</vt:lpstr>
      <vt:lpstr>Phase II: Trigger, Electronics &amp; DAQ</vt:lpstr>
      <vt:lpstr>Particle ID improvement</vt:lpstr>
      <vt:lpstr>The First Event !</vt:lpstr>
      <vt:lpstr>PowerPoint Presentation</vt:lpstr>
      <vt:lpstr>Three more years of data</vt:lpstr>
      <vt:lpstr>Phase III   E – 949:   Miracle followed by tragedy</vt:lpstr>
      <vt:lpstr>Final Combined E787/949 Result</vt:lpstr>
      <vt:lpstr>APS Loves E 787</vt:lpstr>
      <vt:lpstr>But at least our magnet’s OK, and working on its 3rd life!</vt:lpstr>
      <vt:lpstr>                   Conclusion:  The E 787/949 program: </vt:lpstr>
      <vt:lpstr>BACKUPS</vt:lpstr>
      <vt:lpstr>E787 K++</vt:lpstr>
      <vt:lpstr>“Previous art:” Detector of Asano et al.</vt:lpstr>
      <vt:lpstr>PowerPoint Presentation</vt:lpstr>
      <vt:lpstr>PowerPoint Presentation</vt:lpstr>
      <vt:lpstr>Princeton faculty and PhD students</vt:lpstr>
    </vt:vector>
  </TitlesOfParts>
  <Company>Stanford Linear Accelerator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</dc:creator>
  <cp:lastModifiedBy>A. J. Stewart Smith</cp:lastModifiedBy>
  <cp:revision>517</cp:revision>
  <dcterms:created xsi:type="dcterms:W3CDTF">2002-02-13T21:16:20Z</dcterms:created>
  <dcterms:modified xsi:type="dcterms:W3CDTF">2016-06-23T21:35:06Z</dcterms:modified>
</cp:coreProperties>
</file>