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300" r:id="rId6"/>
    <p:sldId id="301" r:id="rId7"/>
    <p:sldId id="271" r:id="rId8"/>
    <p:sldId id="260" r:id="rId9"/>
    <p:sldId id="269" r:id="rId10"/>
    <p:sldId id="262" r:id="rId11"/>
    <p:sldId id="264" r:id="rId12"/>
    <p:sldId id="306" r:id="rId13"/>
    <p:sldId id="265" r:id="rId14"/>
    <p:sldId id="307" r:id="rId15"/>
    <p:sldId id="308" r:id="rId16"/>
    <p:sldId id="267" r:id="rId17"/>
    <p:sldId id="268" r:id="rId18"/>
    <p:sldId id="270" r:id="rId19"/>
    <p:sldId id="302" r:id="rId20"/>
    <p:sldId id="310" r:id="rId21"/>
    <p:sldId id="273" r:id="rId22"/>
    <p:sldId id="286" r:id="rId23"/>
    <p:sldId id="288" r:id="rId24"/>
    <p:sldId id="274" r:id="rId25"/>
    <p:sldId id="289" r:id="rId26"/>
    <p:sldId id="290" r:id="rId27"/>
    <p:sldId id="291" r:id="rId28"/>
    <p:sldId id="292" r:id="rId29"/>
    <p:sldId id="293" r:id="rId30"/>
    <p:sldId id="294" r:id="rId31"/>
    <p:sldId id="275" r:id="rId32"/>
    <p:sldId id="295" r:id="rId33"/>
    <p:sldId id="276" r:id="rId34"/>
    <p:sldId id="282" r:id="rId35"/>
    <p:sldId id="280" r:id="rId36"/>
    <p:sldId id="277" r:id="rId37"/>
    <p:sldId id="278" r:id="rId38"/>
    <p:sldId id="279" r:id="rId39"/>
    <p:sldId id="281" r:id="rId40"/>
    <p:sldId id="299" r:id="rId41"/>
    <p:sldId id="309" r:id="rId42"/>
    <p:sldId id="296" r:id="rId43"/>
    <p:sldId id="303" r:id="rId44"/>
    <p:sldId id="304" r:id="rId45"/>
    <p:sldId id="305" r:id="rId46"/>
    <p:sldId id="297" r:id="rId47"/>
    <p:sldId id="29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54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4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0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7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0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7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6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4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24837"/>
            </a:gs>
            <a:gs pos="0">
              <a:schemeClr val="accent6">
                <a:lumMod val="7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29B93-4386-42D6-9AF5-46C7B479E7F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1587-34C6-492C-8719-7E3BB61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50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8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Personal </a:t>
            </a:r>
            <a:r>
              <a:rPr lang="en-US" dirty="0" smtClean="0"/>
              <a:t>Reminiscence about the Daya Bay Reactor Neutrino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Randy Johnson</a:t>
            </a:r>
          </a:p>
          <a:p>
            <a:r>
              <a:rPr lang="en-US" dirty="0" smtClean="0"/>
              <a:t>University of Cincinnati</a:t>
            </a:r>
          </a:p>
          <a:p>
            <a:r>
              <a:rPr lang="en-US" dirty="0" err="1" smtClean="0"/>
              <a:t>LittenbergFest</a:t>
            </a:r>
            <a:r>
              <a:rPr lang="en-US" dirty="0" smtClean="0"/>
              <a:t> – June 25,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Daya Bay Collaboration Forms</a:t>
            </a:r>
            <a:br>
              <a:rPr lang="en-US" dirty="0" smtClean="0"/>
            </a:br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828800"/>
            <a:ext cx="30700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BNL/Physics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BNL/Chemistry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 Tech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UIUC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1828800"/>
            <a:ext cx="31925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Asia: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Beijing Normal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CIAE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CUHK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HKU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IHEP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Taiwan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Tsinghua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0263" y="5181600"/>
            <a:ext cx="1683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Europe:</a:t>
            </a:r>
          </a:p>
          <a:p>
            <a:pPr marL="8064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</a:p>
        </p:txBody>
      </p:sp>
    </p:spTree>
    <p:extLst>
      <p:ext uri="{BB962C8B-B14F-4D97-AF65-F5344CB8AC3E}">
        <p14:creationId xmlns:p14="http://schemas.microsoft.com/office/powerpoint/2010/main" val="8707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kumimoji="0" lang="en-US" altLang="en-US">
                <a:solidFill>
                  <a:schemeClr val="tx1"/>
                </a:solidFill>
                <a:latin typeface="Helvetica" pitchFamily="34" charset="0"/>
              </a:rPr>
              <a:t>Daya Bay Collaboration Meeting   2/15/06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fld id="{DDA9B8CB-140C-412E-90B6-50D6886BC3BF}" type="slidenum">
              <a:rPr kumimoji="0" lang="en-US" altLang="en-US">
                <a:solidFill>
                  <a:schemeClr val="tx1"/>
                </a:solidFill>
                <a:latin typeface="Helvetica" pitchFamily="34" charset="0"/>
              </a:rPr>
              <a:pPr/>
              <a:t>11</a:t>
            </a:fld>
            <a:r>
              <a:rPr kumimoji="0" lang="en-US" altLang="en-US">
                <a:solidFill>
                  <a:schemeClr val="tx1"/>
                </a:solidFill>
                <a:latin typeface="Helvetica" pitchFamily="34" charset="0"/>
              </a:rPr>
              <a:t>    </a:t>
            </a:r>
          </a:p>
        </p:txBody>
      </p:sp>
      <p:pic>
        <p:nvPicPr>
          <p:cNvPr id="3076" name="Picture 48" descr="C:\My Documents\planB\neutrinos\DayaBay\e776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304800" y="30480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kumimoji="0" lang="en-US" altLang="en-US" sz="2000">
                <a:solidFill>
                  <a:schemeClr val="tx1"/>
                </a:solidFill>
                <a:sym typeface="Symbol" pitchFamily="18" charset="2"/>
              </a:rPr>
              <a:t/>
            </a:r>
            <a:br>
              <a:rPr kumimoji="0" lang="en-US" altLang="en-US" sz="2000">
                <a:solidFill>
                  <a:schemeClr val="tx1"/>
                </a:solidFill>
                <a:sym typeface="Symbol" pitchFamily="18" charset="2"/>
              </a:rPr>
            </a:br>
            <a:endParaRPr kumimoji="0" lang="en-US" altLang="en-US" sz="1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3505200"/>
            <a:ext cx="7772400" cy="2743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000" smtClean="0">
                <a:solidFill>
                  <a:srgbClr val="BE4722"/>
                </a:solidFill>
              </a:rPr>
              <a:t/>
            </a:r>
            <a:br>
              <a:rPr lang="en-US" altLang="en-US" sz="2000" smtClean="0">
                <a:solidFill>
                  <a:srgbClr val="BE4722"/>
                </a:solidFill>
              </a:rPr>
            </a:br>
            <a:endParaRPr lang="en-US" altLang="en-US" sz="2000" smtClean="0">
              <a:solidFill>
                <a:srgbClr val="BE4722"/>
              </a:solidFill>
            </a:endParaRPr>
          </a:p>
        </p:txBody>
      </p:sp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1143000" y="0"/>
            <a:ext cx="6629400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0" lang="en-US" altLang="en-US" sz="3200">
                <a:sym typeface="Symbol" pitchFamily="18" charset="2"/>
              </a:rPr>
              <a:t>BNL Physics</a:t>
            </a:r>
            <a:endParaRPr kumimoji="0" lang="en-US" altLang="en-US" sz="2800"/>
          </a:p>
          <a:p>
            <a:pPr algn="ctr">
              <a:buFont typeface="Monotype Sorts" pitchFamily="2" charset="2"/>
              <a:buNone/>
            </a:pPr>
            <a:r>
              <a:rPr kumimoji="0" lang="en-US" altLang="en-US" sz="2400"/>
              <a:t>Electronic Detector Group</a:t>
            </a:r>
          </a:p>
          <a:p>
            <a:pPr algn="ctr">
              <a:buFont typeface="Monotype Sorts" pitchFamily="2" charset="2"/>
              <a:buNone/>
            </a:pPr>
            <a:r>
              <a:rPr kumimoji="0" lang="en-US" altLang="en-US" sz="2400" b="1" i="1">
                <a:solidFill>
                  <a:srgbClr val="BE4722"/>
                </a:solidFill>
              </a:rPr>
              <a:t>Steve Kettell , BNL    </a:t>
            </a:r>
          </a:p>
          <a:p>
            <a:pPr algn="ctr">
              <a:buFont typeface="Monotype Sorts" pitchFamily="2" charset="2"/>
              <a:buNone/>
            </a:pPr>
            <a:r>
              <a:rPr kumimoji="0" lang="en-US" altLang="en-US" sz="2400" b="1" i="1">
                <a:solidFill>
                  <a:srgbClr val="BE4722"/>
                </a:solidFill>
              </a:rPr>
              <a:t>February 15</a:t>
            </a:r>
            <a:r>
              <a:rPr kumimoji="0" lang="en-US" altLang="en-US" sz="2400" b="1" i="1" baseline="30000">
                <a:solidFill>
                  <a:srgbClr val="BE4722"/>
                </a:solidFill>
              </a:rPr>
              <a:t>th</a:t>
            </a:r>
            <a:r>
              <a:rPr kumimoji="0" lang="en-US" altLang="en-US" sz="2400" b="1" i="1">
                <a:solidFill>
                  <a:srgbClr val="BE4722"/>
                </a:solidFill>
              </a:rPr>
              <a:t>, 2006</a:t>
            </a:r>
          </a:p>
          <a:p>
            <a:pPr algn="ctr">
              <a:buFont typeface="Monotype Sorts" pitchFamily="2" charset="2"/>
              <a:buNone/>
            </a:pPr>
            <a:r>
              <a:rPr kumimoji="0" lang="en-US" altLang="en-US" sz="2400" b="1" i="1">
                <a:solidFill>
                  <a:srgbClr val="BE4722"/>
                </a:solidFill>
              </a:rPr>
              <a:t>Daya Bay Collaboration Meeting</a:t>
            </a:r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304800" y="2667000"/>
            <a:ext cx="6324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1066800" indent="-60960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524000" indent="-609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981200" indent="-609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438400" indent="-609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</a:pPr>
            <a:r>
              <a:rPr kumimoji="0" lang="en-US" altLang="en-US" sz="2800">
                <a:solidFill>
                  <a:schemeClr val="tx1"/>
                </a:solidFill>
                <a:sym typeface="Symbol" pitchFamily="18" charset="2"/>
              </a:rPr>
              <a:t>      </a:t>
            </a:r>
            <a:endParaRPr kumimoji="0" lang="en-US" altLang="en-US" sz="3200">
              <a:solidFill>
                <a:schemeClr val="tx1"/>
              </a:solidFill>
            </a:endParaRPr>
          </a:p>
        </p:txBody>
      </p:sp>
      <p:pic>
        <p:nvPicPr>
          <p:cNvPr id="3081" name="Picture 28" descr="C:\My Documents\CKM\protondriver\E949logo_7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600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22691" r="17871" b="22691"/>
          <a:stretch>
            <a:fillRect/>
          </a:stretch>
        </p:blipFill>
        <p:spPr bwMode="auto">
          <a:xfrm>
            <a:off x="0" y="2362200"/>
            <a:ext cx="16764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30" descr="event_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31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3336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32" descr="rsv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828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0"/>
            <a:ext cx="173513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Rectangle 39"/>
          <p:cNvSpPr>
            <a:spLocks noChangeArrowheads="1"/>
          </p:cNvSpPr>
          <p:nvPr/>
        </p:nvSpPr>
        <p:spPr bwMode="auto">
          <a:xfrm>
            <a:off x="3148013" y="258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88" name="Rectangle 41"/>
          <p:cNvSpPr>
            <a:spLocks noChangeArrowheads="1"/>
          </p:cNvSpPr>
          <p:nvPr/>
        </p:nvSpPr>
        <p:spPr bwMode="auto">
          <a:xfrm>
            <a:off x="3148013" y="258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89" name="Picture 42" descr="C:\My Documents\planB\neutrinos\DayaBay\bnl-69395039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95775"/>
            <a:ext cx="33528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 Box 43"/>
          <p:cNvSpPr txBox="1">
            <a:spLocks noChangeArrowheads="1"/>
          </p:cNvSpPr>
          <p:nvPr/>
        </p:nvSpPr>
        <p:spPr bwMode="auto">
          <a:xfrm>
            <a:off x="7010400" y="59436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VLBN</a:t>
            </a:r>
          </a:p>
        </p:txBody>
      </p:sp>
      <p:sp>
        <p:nvSpPr>
          <p:cNvPr id="3091" name="Text Box 44"/>
          <p:cNvSpPr txBox="1">
            <a:spLocks noChangeArrowheads="1"/>
          </p:cNvSpPr>
          <p:nvPr/>
        </p:nvSpPr>
        <p:spPr bwMode="auto">
          <a:xfrm>
            <a:off x="7239000" y="396240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MINOS</a:t>
            </a:r>
          </a:p>
        </p:txBody>
      </p:sp>
      <p:sp>
        <p:nvSpPr>
          <p:cNvPr id="3092" name="Text Box 45"/>
          <p:cNvSpPr txBox="1">
            <a:spLocks noChangeArrowheads="1"/>
          </p:cNvSpPr>
          <p:nvPr/>
        </p:nvSpPr>
        <p:spPr bwMode="auto">
          <a:xfrm>
            <a:off x="7239000" y="1828800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E734</a:t>
            </a:r>
          </a:p>
        </p:txBody>
      </p:sp>
      <p:sp>
        <p:nvSpPr>
          <p:cNvPr id="3093" name="Text Box 46"/>
          <p:cNvSpPr txBox="1">
            <a:spLocks noChangeArrowheads="1"/>
          </p:cNvSpPr>
          <p:nvPr/>
        </p:nvSpPr>
        <p:spPr bwMode="auto">
          <a:xfrm>
            <a:off x="2651125" y="2857500"/>
            <a:ext cx="2987675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kumimoji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kumimoji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cs typeface="Times New Roman" pitchFamily="18" charset="0"/>
              </a:rPr>
              <a:t>M. Bishai, M. Diwan, D. Jaffe, S. Kettell, </a:t>
            </a:r>
          </a:p>
          <a:p>
            <a:r>
              <a:rPr lang="en-US" altLang="en-US" sz="2400">
                <a:cs typeface="Times New Roman" pitchFamily="18" charset="0"/>
              </a:rPr>
              <a:t>L. Littenberg and </a:t>
            </a:r>
          </a:p>
          <a:p>
            <a:r>
              <a:rPr lang="en-US" altLang="en-US" sz="2400">
                <a:cs typeface="Times New Roman" pitchFamily="18" charset="0"/>
              </a:rPr>
              <a:t>B. Viren</a:t>
            </a:r>
          </a:p>
          <a:p>
            <a:r>
              <a:rPr lang="en-US" altLang="en-US">
                <a:solidFill>
                  <a:schemeClr val="tx1"/>
                </a:solidFill>
                <a:cs typeface="Times New Roman" pitchFamily="18" charset="0"/>
              </a:rPr>
              <a:t>…others are interested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653088">
            <a:off x="334381" y="2847252"/>
            <a:ext cx="852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/>
            <a:r>
              <a:rPr lang="en-US" sz="2400" dirty="0" smtClean="0">
                <a:solidFill>
                  <a:srgbClr val="FF0000"/>
                </a:solidFill>
                <a:latin typeface="Arnprior" panose="02000400000000000000" pitchFamily="2" charset="0"/>
                <a:cs typeface="Arial" panose="020B0604020202020204" pitchFamily="34" charset="0"/>
              </a:rPr>
              <a:t>Brookhaven leads group making water veto</a:t>
            </a:r>
          </a:p>
        </p:txBody>
      </p:sp>
    </p:spTree>
    <p:extLst>
      <p:ext uri="{BB962C8B-B14F-4D97-AF65-F5344CB8AC3E}">
        <p14:creationId xmlns:p14="http://schemas.microsoft.com/office/powerpoint/2010/main" val="30808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Landscape – Neutrino 2006</a:t>
            </a:r>
          </a:p>
        </p:txBody>
      </p:sp>
      <p:pic>
        <p:nvPicPr>
          <p:cNvPr id="17" name="Picture 2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" y="1752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343025" y="2540000"/>
            <a:ext cx="1542410" cy="495300"/>
            <a:chOff x="1343025" y="2540000"/>
            <a:chExt cx="1542410" cy="495300"/>
          </a:xfrm>
        </p:grpSpPr>
        <p:sp>
          <p:nvSpPr>
            <p:cNvPr id="18" name="AutoShape 2054"/>
            <p:cNvSpPr>
              <a:spLocks noChangeArrowheads="1"/>
            </p:cNvSpPr>
            <p:nvPr/>
          </p:nvSpPr>
          <p:spPr bwMode="auto">
            <a:xfrm>
              <a:off x="2181225" y="28321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062"/>
            <p:cNvSpPr txBox="1">
              <a:spLocks noChangeArrowheads="1"/>
            </p:cNvSpPr>
            <p:nvPr/>
          </p:nvSpPr>
          <p:spPr bwMode="auto">
            <a:xfrm>
              <a:off x="1343025" y="2540000"/>
              <a:ext cx="154241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>
                  <a:latin typeface="Comic Sans MS" pitchFamily="66" charset="0"/>
                </a:rPr>
                <a:t>Braidwood, USA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2400" y="2908300"/>
            <a:ext cx="1826141" cy="434777"/>
            <a:chOff x="139700" y="2489200"/>
            <a:chExt cx="1826141" cy="434777"/>
          </a:xfrm>
        </p:grpSpPr>
        <p:sp>
          <p:nvSpPr>
            <p:cNvPr id="21" name="AutoShape 2053"/>
            <p:cNvSpPr>
              <a:spLocks noChangeArrowheads="1"/>
            </p:cNvSpPr>
            <p:nvPr/>
          </p:nvSpPr>
          <p:spPr bwMode="auto">
            <a:xfrm>
              <a:off x="1358900" y="24892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61"/>
            <p:cNvSpPr txBox="1">
              <a:spLocks noChangeArrowheads="1"/>
            </p:cNvSpPr>
            <p:nvPr/>
          </p:nvSpPr>
          <p:spPr bwMode="auto">
            <a:xfrm>
              <a:off x="139700" y="2616200"/>
              <a:ext cx="182614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>
                  <a:latin typeface="Comic Sans MS" pitchFamily="66" charset="0"/>
                </a:rPr>
                <a:t>Diablo Canyon, USA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12393" y="2371725"/>
            <a:ext cx="1356462" cy="508000"/>
            <a:chOff x="3912393" y="2371725"/>
            <a:chExt cx="1356462" cy="508000"/>
          </a:xfrm>
        </p:grpSpPr>
        <p:sp>
          <p:nvSpPr>
            <p:cNvPr id="24" name="AutoShape 2055"/>
            <p:cNvSpPr>
              <a:spLocks noChangeArrowheads="1"/>
            </p:cNvSpPr>
            <p:nvPr/>
          </p:nvSpPr>
          <p:spPr bwMode="auto">
            <a:xfrm>
              <a:off x="4648993" y="26765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063"/>
            <p:cNvSpPr txBox="1">
              <a:spLocks noChangeArrowheads="1"/>
            </p:cNvSpPr>
            <p:nvPr/>
          </p:nvSpPr>
          <p:spPr bwMode="auto">
            <a:xfrm>
              <a:off x="3912393" y="2371725"/>
              <a:ext cx="13564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Chooz</a:t>
              </a:r>
              <a:r>
                <a:rPr kumimoji="0" lang="en-US" altLang="zh-CN" sz="1400" dirty="0">
                  <a:latin typeface="Comic Sans MS" pitchFamily="66" charset="0"/>
                </a:rPr>
                <a:t>, France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41243" y="2260600"/>
            <a:ext cx="1829347" cy="495300"/>
            <a:chOff x="6057900" y="1866900"/>
            <a:chExt cx="1829347" cy="495300"/>
          </a:xfrm>
        </p:grpSpPr>
        <p:sp>
          <p:nvSpPr>
            <p:cNvPr id="27" name="AutoShape 2056"/>
            <p:cNvSpPr>
              <a:spLocks noChangeArrowheads="1"/>
            </p:cNvSpPr>
            <p:nvPr/>
          </p:nvSpPr>
          <p:spPr bwMode="auto">
            <a:xfrm>
              <a:off x="6870700" y="21590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064"/>
            <p:cNvSpPr txBox="1">
              <a:spLocks noChangeArrowheads="1"/>
            </p:cNvSpPr>
            <p:nvPr/>
          </p:nvSpPr>
          <p:spPr bwMode="auto">
            <a:xfrm>
              <a:off x="6057900" y="1866900"/>
              <a:ext cx="182934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Krasnoyasrk</a:t>
              </a:r>
              <a:r>
                <a:rPr kumimoji="0" lang="en-US" altLang="zh-CN" sz="1400" dirty="0">
                  <a:latin typeface="Comic Sans MS" pitchFamily="66" charset="0"/>
                </a:rPr>
                <a:t>, Russia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8508" y="4554537"/>
            <a:ext cx="1359465" cy="410329"/>
            <a:chOff x="3314700" y="4089400"/>
            <a:chExt cx="1359465" cy="410329"/>
          </a:xfrm>
        </p:grpSpPr>
        <p:sp>
          <p:nvSpPr>
            <p:cNvPr id="30" name="AutoShape 2059"/>
            <p:cNvSpPr>
              <a:spLocks noChangeArrowheads="1"/>
            </p:cNvSpPr>
            <p:nvPr/>
          </p:nvSpPr>
          <p:spPr bwMode="auto">
            <a:xfrm>
              <a:off x="3314700" y="40894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2060"/>
            <p:cNvSpPr txBox="1">
              <a:spLocks noChangeArrowheads="1"/>
            </p:cNvSpPr>
            <p:nvPr/>
          </p:nvSpPr>
          <p:spPr bwMode="auto">
            <a:xfrm>
              <a:off x="3401060" y="4191952"/>
              <a:ext cx="127310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Angra</a:t>
              </a:r>
              <a:r>
                <a:rPr kumimoji="0" lang="en-US" altLang="zh-CN" sz="1400" dirty="0">
                  <a:latin typeface="Comic Sans MS" pitchFamily="66" charset="0"/>
                </a:rPr>
                <a:t>, Brazil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97445" y="2686050"/>
            <a:ext cx="1770036" cy="495300"/>
            <a:chOff x="7213600" y="2159000"/>
            <a:chExt cx="1770036" cy="495300"/>
          </a:xfrm>
        </p:grpSpPr>
        <p:sp>
          <p:nvSpPr>
            <p:cNvPr id="33" name="AutoShape 2057"/>
            <p:cNvSpPr>
              <a:spLocks noChangeArrowheads="1"/>
            </p:cNvSpPr>
            <p:nvPr/>
          </p:nvSpPr>
          <p:spPr bwMode="auto">
            <a:xfrm>
              <a:off x="7962900" y="24511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065"/>
            <p:cNvSpPr txBox="1">
              <a:spLocks noChangeArrowheads="1"/>
            </p:cNvSpPr>
            <p:nvPr/>
          </p:nvSpPr>
          <p:spPr bwMode="auto">
            <a:xfrm>
              <a:off x="7213600" y="2159000"/>
              <a:ext cx="177003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Kashiwazaki</a:t>
              </a:r>
              <a:r>
                <a:rPr kumimoji="0" lang="en-US" altLang="zh-CN" sz="1400" dirty="0">
                  <a:latin typeface="Comic Sans MS" pitchFamily="66" charset="0"/>
                </a:rPr>
                <a:t>, Japan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3171825"/>
            <a:ext cx="1603375" cy="406400"/>
            <a:chOff x="5943600" y="3171825"/>
            <a:chExt cx="1603375" cy="406400"/>
          </a:xfrm>
        </p:grpSpPr>
        <p:sp>
          <p:nvSpPr>
            <p:cNvPr id="36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4911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Daya Bay, China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sp>
        <p:nvSpPr>
          <p:cNvPr id="41" name="AutoShape 2058"/>
          <p:cNvSpPr>
            <a:spLocks noChangeArrowheads="1"/>
          </p:cNvSpPr>
          <p:nvPr/>
        </p:nvSpPr>
        <p:spPr bwMode="auto">
          <a:xfrm>
            <a:off x="7750172" y="3048000"/>
            <a:ext cx="177800" cy="203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293595" y="2756692"/>
            <a:ext cx="1830950" cy="406400"/>
            <a:chOff x="5943600" y="3171825"/>
            <a:chExt cx="1830950" cy="406400"/>
          </a:xfrm>
        </p:grpSpPr>
        <p:sp>
          <p:nvSpPr>
            <p:cNvPr id="38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8309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RENO, South Korea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2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Site Dedication – Nov. 2007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447800"/>
            <a:ext cx="7543800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2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Site Dedication – Nov. 2007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1524000"/>
            <a:ext cx="7553325" cy="50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16454" r="9091"/>
          <a:stretch/>
        </p:blipFill>
        <p:spPr>
          <a:xfrm>
            <a:off x="4800600" y="1371600"/>
            <a:ext cx="3053175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29966" r="37727" b="2757"/>
          <a:stretch/>
        </p:blipFill>
        <p:spPr>
          <a:xfrm>
            <a:off x="1219200" y="1371600"/>
            <a:ext cx="3135266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986" y="6009566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Hesheng</a:t>
            </a:r>
            <a:r>
              <a:rPr lang="en-US" dirty="0" smtClean="0"/>
              <a:t> Chen</a:t>
            </a:r>
          </a:p>
          <a:p>
            <a:pPr algn="ctr"/>
            <a:r>
              <a:rPr lang="en-US" dirty="0" smtClean="0"/>
              <a:t>Director, IHEP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70115" y="5998083"/>
            <a:ext cx="3121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Robin </a:t>
            </a:r>
            <a:r>
              <a:rPr lang="en-US" dirty="0" err="1" smtClean="0"/>
              <a:t>Staffin</a:t>
            </a:r>
            <a:endParaRPr lang="en-US" dirty="0" smtClean="0"/>
          </a:p>
          <a:p>
            <a:pPr algn="ctr"/>
            <a:r>
              <a:rPr lang="en-US" dirty="0" smtClean="0"/>
              <a:t>Associate Director for HEP, DOE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6009564"/>
            <a:ext cx="134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Kam-Biu Luk</a:t>
            </a:r>
          </a:p>
          <a:p>
            <a:pPr algn="ctr"/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51027" y="6009565"/>
            <a:ext cx="134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Yifang Wang</a:t>
            </a:r>
          </a:p>
          <a:p>
            <a:pPr algn="ctr"/>
            <a:r>
              <a:rPr lang="en-US" dirty="0" smtClean="0"/>
              <a:t>IHEP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371600"/>
            <a:ext cx="6629400" cy="4399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9275" y="1914525"/>
            <a:ext cx="2345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Spokespersons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0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28750"/>
            <a:ext cx="6858000" cy="4551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5979968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Guess who?</a:t>
            </a:r>
          </a:p>
          <a:p>
            <a:pPr algn="ctr"/>
            <a:r>
              <a:rPr lang="en-US" dirty="0" smtClean="0"/>
              <a:t>BNL Physics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01330" y="6040902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Siegrist</a:t>
            </a:r>
            <a:endParaRPr lang="en-US" dirty="0" smtClean="0"/>
          </a:p>
          <a:p>
            <a:pPr algn="ctr"/>
            <a:r>
              <a:rPr lang="en-US" dirty="0" smtClean="0"/>
              <a:t>LBNL Physics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6030692"/>
            <a:ext cx="2374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Guess who II?</a:t>
            </a:r>
          </a:p>
          <a:p>
            <a:pPr algn="ctr"/>
            <a:r>
              <a:rPr lang="en-US" dirty="0" smtClean="0"/>
              <a:t>Program Manager, DOE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8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“Start of Construction”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1447800"/>
            <a:ext cx="7553325" cy="50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“Start of Construction”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499117"/>
            <a:ext cx="7543799" cy="50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Mixing Matrix Landscape - ICHEP 2004 Beijing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38530" y="1676400"/>
            <a:ext cx="95013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Kamland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has confirmed solar LMA solution of sin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~ 0.83.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measured sin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0.9 from atmospheric oscillations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SNO confirmed total solar flux was consistent with the SSM.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CHOOZ limited the value of sin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&lt; 0.15 (0.13).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16" r="8121" b="68334"/>
          <a:stretch/>
        </p:blipFill>
        <p:spPr>
          <a:xfrm>
            <a:off x="152400" y="3631525"/>
            <a:ext cx="3002987" cy="2435901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8"/>
          <a:stretch/>
        </p:blipFill>
        <p:spPr>
          <a:xfrm>
            <a:off x="1981200" y="3588587"/>
            <a:ext cx="3155387" cy="2871880"/>
          </a:xfrm>
          <a:prstGeom prst="rect">
            <a:avLst/>
          </a:prstGeom>
          <a:noFill/>
          <a:ln/>
        </p:spPr>
      </p:pic>
      <p:pic>
        <p:nvPicPr>
          <p:cNvPr id="8" name="Picture 1036" descr="Salt_Flav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31525"/>
            <a:ext cx="4038600" cy="28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440227"/>
            <a:ext cx="1913422" cy="30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Landscape – Neutrino </a:t>
            </a:r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17" name="Picture 2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" y="1752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343025" y="2540000"/>
            <a:ext cx="1542410" cy="495300"/>
            <a:chOff x="1343025" y="2540000"/>
            <a:chExt cx="1542410" cy="495300"/>
          </a:xfrm>
        </p:grpSpPr>
        <p:sp>
          <p:nvSpPr>
            <p:cNvPr id="18" name="AutoShape 2054"/>
            <p:cNvSpPr>
              <a:spLocks noChangeArrowheads="1"/>
            </p:cNvSpPr>
            <p:nvPr/>
          </p:nvSpPr>
          <p:spPr bwMode="auto">
            <a:xfrm>
              <a:off x="2181225" y="28321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062"/>
            <p:cNvSpPr txBox="1">
              <a:spLocks noChangeArrowheads="1"/>
            </p:cNvSpPr>
            <p:nvPr/>
          </p:nvSpPr>
          <p:spPr bwMode="auto">
            <a:xfrm>
              <a:off x="1343025" y="2540000"/>
              <a:ext cx="154241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>
                  <a:latin typeface="Comic Sans MS" pitchFamily="66" charset="0"/>
                </a:rPr>
                <a:t>Braidwood, USA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12393" y="2371725"/>
            <a:ext cx="1356462" cy="508000"/>
            <a:chOff x="3912393" y="2371725"/>
            <a:chExt cx="1356462" cy="508000"/>
          </a:xfrm>
        </p:grpSpPr>
        <p:sp>
          <p:nvSpPr>
            <p:cNvPr id="24" name="AutoShape 2055"/>
            <p:cNvSpPr>
              <a:spLocks noChangeArrowheads="1"/>
            </p:cNvSpPr>
            <p:nvPr/>
          </p:nvSpPr>
          <p:spPr bwMode="auto">
            <a:xfrm>
              <a:off x="4648993" y="26765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063"/>
            <p:cNvSpPr txBox="1">
              <a:spLocks noChangeArrowheads="1"/>
            </p:cNvSpPr>
            <p:nvPr/>
          </p:nvSpPr>
          <p:spPr bwMode="auto">
            <a:xfrm>
              <a:off x="3912393" y="2371725"/>
              <a:ext cx="13564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Chooz</a:t>
              </a:r>
              <a:r>
                <a:rPr kumimoji="0" lang="en-US" altLang="zh-CN" sz="1400" dirty="0">
                  <a:latin typeface="Comic Sans MS" pitchFamily="66" charset="0"/>
                </a:rPr>
                <a:t>, France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3171825"/>
            <a:ext cx="1603375" cy="406400"/>
            <a:chOff x="5943600" y="3171825"/>
            <a:chExt cx="1603375" cy="406400"/>
          </a:xfrm>
        </p:grpSpPr>
        <p:sp>
          <p:nvSpPr>
            <p:cNvPr id="36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4911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Daya Bay, China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sp>
        <p:nvSpPr>
          <p:cNvPr id="41" name="AutoShape 2058"/>
          <p:cNvSpPr>
            <a:spLocks noChangeArrowheads="1"/>
          </p:cNvSpPr>
          <p:nvPr/>
        </p:nvSpPr>
        <p:spPr bwMode="auto">
          <a:xfrm>
            <a:off x="7750172" y="3048000"/>
            <a:ext cx="177800" cy="203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293595" y="2756692"/>
            <a:ext cx="1830950" cy="406400"/>
            <a:chOff x="5943600" y="3171825"/>
            <a:chExt cx="1830950" cy="406400"/>
          </a:xfrm>
        </p:grpSpPr>
        <p:sp>
          <p:nvSpPr>
            <p:cNvPr id="38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8309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RENO, South Korea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3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Progress 2009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81" y="1505211"/>
            <a:ext cx="6781800" cy="5086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570827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Counting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1505211"/>
            <a:ext cx="2756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Assembly</a:t>
            </a:r>
          </a:p>
          <a:p>
            <a:pPr marL="4763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2615562"/>
            <a:ext cx="1115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Tunnel</a:t>
            </a:r>
          </a:p>
        </p:txBody>
      </p:sp>
    </p:spTree>
    <p:extLst>
      <p:ext uri="{BB962C8B-B14F-4D97-AF65-F5344CB8AC3E}">
        <p14:creationId xmlns:p14="http://schemas.microsoft.com/office/powerpoint/2010/main" val="42125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Progress 2009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49" y="1447800"/>
            <a:ext cx="701040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5226" y="1676400"/>
            <a:ext cx="2756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Assembly</a:t>
            </a:r>
          </a:p>
          <a:p>
            <a:pPr marL="4763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28921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Progress 2009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47800"/>
            <a:ext cx="6934200" cy="5200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0054" y="1610492"/>
            <a:ext cx="438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Clean Room with Assembly Pit</a:t>
            </a:r>
          </a:p>
        </p:txBody>
      </p:sp>
    </p:spTree>
    <p:extLst>
      <p:ext uri="{BB962C8B-B14F-4D97-AF65-F5344CB8AC3E}">
        <p14:creationId xmlns:p14="http://schemas.microsoft.com/office/powerpoint/2010/main" val="24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Start - 2010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2000" y="2082800"/>
            <a:ext cx="508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7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Start - 2010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" y="1828800"/>
            <a:ext cx="635508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Start - 2010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9" y="1295400"/>
            <a:ext cx="7128701" cy="53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Start - 2010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478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 Continues 2010</a:t>
            </a:r>
            <a:br>
              <a:rPr lang="en-US" dirty="0" smtClean="0"/>
            </a:br>
            <a:r>
              <a:rPr lang="en-US" dirty="0" smtClean="0"/>
              <a:t>Far Hall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0756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 Continues 2010</a:t>
            </a:r>
            <a:br>
              <a:rPr lang="en-US" dirty="0" smtClean="0"/>
            </a:br>
            <a:r>
              <a:rPr lang="en-US" dirty="0" smtClean="0"/>
              <a:t>Far Hall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09647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 smtClean="0"/>
              <a:t>Holy Grail of Neutrino Physics:</a:t>
            </a:r>
            <a:br>
              <a:rPr lang="en-US" dirty="0" smtClean="0"/>
            </a:br>
            <a:r>
              <a:rPr lang="en-US" dirty="0" smtClean="0"/>
              <a:t>Measure CP Violation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0500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Next Step: Measure </a:t>
            </a:r>
            <a:r>
              <a:rPr 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sin</a:t>
            </a:r>
            <a:r>
              <a:rPr lang="en-US" sz="2800" baseline="30000" dirty="0"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 2</a:t>
            </a:r>
            <a:r>
              <a:rPr lang="el-GR" sz="2800" dirty="0">
                <a:latin typeface="Comic Sans MS" panose="030F0702030302020204" pitchFamily="66" charset="0"/>
                <a:cs typeface="Arial" panose="020B0604020202020204" pitchFamily="34" charset="0"/>
              </a:rPr>
              <a:t>θ</a:t>
            </a:r>
            <a:r>
              <a:rPr lang="en-US" sz="2800" baseline="-250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13</a:t>
            </a:r>
          </a:p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 violating terms proportional to sin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marL="914400" lvl="1"/>
            <a:endParaRPr lang="en-US" sz="24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Short baseline reactor neutrino experiment 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Must improve (by an order of magnitude) 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Palo Verde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number of events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systematic errors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&lt; 0.01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NuSAG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recommendation)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Data</a:t>
            </a:r>
            <a:br>
              <a:rPr lang="en-US" dirty="0" smtClean="0"/>
            </a:br>
            <a:r>
              <a:rPr lang="en-US" dirty="0" smtClean="0"/>
              <a:t>Two Detectors Operational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46964"/>
            <a:ext cx="6553200" cy="49149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57600" y="4876800"/>
            <a:ext cx="1371600" cy="762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2800" y="20060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17526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9163" y="17526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19812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33776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33776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343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Results </a:t>
            </a:r>
            <a:br>
              <a:rPr lang="en-US" dirty="0" smtClean="0"/>
            </a:br>
            <a:r>
              <a:rPr lang="en-US" dirty="0" smtClean="0"/>
              <a:t>Detector </a:t>
            </a:r>
            <a:r>
              <a:rPr lang="en-US" dirty="0" err="1" smtClean="0"/>
              <a:t>Simularities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9658" y="5562600"/>
            <a:ext cx="5767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NIM 685, 78 (2012)</a:t>
            </a:r>
          </a:p>
          <a:p>
            <a:pPr marL="4763" algn="ctr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response = 0.6 ± 0.8(stat) ± 0.3(sys) 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69" y="1677444"/>
            <a:ext cx="4799862" cy="36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Physics Data</a:t>
            </a:r>
            <a:br>
              <a:rPr lang="en-US" dirty="0" smtClean="0"/>
            </a:br>
            <a:r>
              <a:rPr lang="en-US" dirty="0" smtClean="0"/>
              <a:t>Six Detectors Operational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46964"/>
            <a:ext cx="6553200" cy="491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19812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33776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09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Physics Results</a:t>
            </a:r>
            <a:br>
              <a:rPr lang="en-US" dirty="0" smtClean="0"/>
            </a:br>
            <a:r>
              <a:rPr lang="en-US" dirty="0" smtClean="0"/>
              <a:t>55 Days of Running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810000" cy="3710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34540"/>
            <a:ext cx="376428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Physics Results</a:t>
            </a:r>
            <a:br>
              <a:rPr lang="en-US" dirty="0" smtClean="0"/>
            </a:br>
            <a:r>
              <a:rPr lang="en-US" dirty="0" smtClean="0"/>
              <a:t>55 Days of Running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69" y="1562377"/>
            <a:ext cx="4977660" cy="3733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8194" y="5576170"/>
            <a:ext cx="6027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PRL 108, 171803 (2012)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0.092±0.016(stat.)±0.005(syst.) </a:t>
            </a:r>
          </a:p>
        </p:txBody>
      </p:sp>
    </p:spTree>
    <p:extLst>
      <p:ext uri="{BB962C8B-B14F-4D97-AF65-F5344CB8AC3E}">
        <p14:creationId xmlns:p14="http://schemas.microsoft.com/office/powerpoint/2010/main" val="30815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05000"/>
            <a:ext cx="3581400" cy="375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34" y="1371600"/>
            <a:ext cx="423576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Result to Date</a:t>
            </a:r>
            <a:br>
              <a:rPr lang="en-US" dirty="0" smtClean="0"/>
            </a:br>
            <a:r>
              <a:rPr lang="en-US" dirty="0" smtClean="0"/>
              <a:t>6 + 8 Detector Runs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9564"/>
            <a:ext cx="5476711" cy="3187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1620" y="4881874"/>
            <a:ext cx="394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115,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111802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638800"/>
            <a:ext cx="5161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0.084 ± 0.005</a:t>
            </a:r>
          </a:p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| =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(2.42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± 0.22)x10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eV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17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Results from Proton Capture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1" y="1938921"/>
            <a:ext cx="8696478" cy="3426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3200" y="5963288"/>
            <a:ext cx="387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PRD 93, 072011 (2016)</a:t>
            </a:r>
          </a:p>
        </p:txBody>
      </p:sp>
    </p:spTree>
    <p:extLst>
      <p:ext uri="{BB962C8B-B14F-4D97-AF65-F5344CB8AC3E}">
        <p14:creationId xmlns:p14="http://schemas.microsoft.com/office/powerpoint/2010/main" val="42030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Turning the Tables</a:t>
            </a:r>
            <a:br>
              <a:rPr lang="en-US" dirty="0" smtClean="0"/>
            </a:br>
            <a:r>
              <a:rPr lang="en-US" dirty="0" smtClean="0"/>
              <a:t>Reactor Flux from Near Detectors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4356549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9574" y="3283907"/>
            <a:ext cx="398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PRL 116, 061801 (2016)</a:t>
            </a:r>
          </a:p>
        </p:txBody>
      </p:sp>
    </p:spTree>
    <p:extLst>
      <p:ext uri="{BB962C8B-B14F-4D97-AF65-F5344CB8AC3E}">
        <p14:creationId xmlns:p14="http://schemas.microsoft.com/office/powerpoint/2010/main" val="40199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Oscillations?</a:t>
            </a:r>
            <a:br>
              <a:rPr lang="en-US" dirty="0" smtClean="0"/>
            </a:br>
            <a:r>
              <a:rPr lang="en-US" dirty="0" smtClean="0"/>
              <a:t>Sterile Neutrino 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648200" cy="4406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895600"/>
            <a:ext cx="46522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PRL 113, 141802 (2014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Detector Running</a:t>
            </a:r>
          </a:p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now – shown at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paper with MINOS</a:t>
            </a:r>
          </a:p>
          <a:p>
            <a:pPr marL="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in the works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Goals of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16" r="8121" b="68334"/>
          <a:stretch/>
        </p:blipFill>
        <p:spPr>
          <a:xfrm>
            <a:off x="1450572" y="1377486"/>
            <a:ext cx="6286697" cy="509951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106444" y="2895600"/>
            <a:ext cx="609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06444" y="2971800"/>
            <a:ext cx="609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11244" y="2590800"/>
            <a:ext cx="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413332" y="2971800"/>
            <a:ext cx="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67349" y="240261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15286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Breakthrough Prize in Fundamental Physics – 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725197"/>
            <a:ext cx="5753100" cy="3407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5448241"/>
            <a:ext cx="468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Shared with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Kamland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K2K/T2K,</a:t>
            </a:r>
          </a:p>
          <a:p>
            <a:pPr marL="4763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SNO,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37402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Landscape – Neutrino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17" name="Picture 2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" y="1752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912393" y="2371725"/>
            <a:ext cx="1356462" cy="508000"/>
            <a:chOff x="3912393" y="2371725"/>
            <a:chExt cx="1356462" cy="508000"/>
          </a:xfrm>
        </p:grpSpPr>
        <p:sp>
          <p:nvSpPr>
            <p:cNvPr id="24" name="AutoShape 2055"/>
            <p:cNvSpPr>
              <a:spLocks noChangeArrowheads="1"/>
            </p:cNvSpPr>
            <p:nvPr/>
          </p:nvSpPr>
          <p:spPr bwMode="auto">
            <a:xfrm>
              <a:off x="4648993" y="26765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063"/>
            <p:cNvSpPr txBox="1">
              <a:spLocks noChangeArrowheads="1"/>
            </p:cNvSpPr>
            <p:nvPr/>
          </p:nvSpPr>
          <p:spPr bwMode="auto">
            <a:xfrm>
              <a:off x="3912393" y="2371725"/>
              <a:ext cx="13564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Chooz</a:t>
              </a:r>
              <a:r>
                <a:rPr kumimoji="0" lang="en-US" altLang="zh-CN" sz="1400" dirty="0">
                  <a:latin typeface="Comic Sans MS" pitchFamily="66" charset="0"/>
                </a:rPr>
                <a:t>, France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3171825"/>
            <a:ext cx="1603375" cy="406400"/>
            <a:chOff x="5943600" y="3171825"/>
            <a:chExt cx="1603375" cy="406400"/>
          </a:xfrm>
        </p:grpSpPr>
        <p:sp>
          <p:nvSpPr>
            <p:cNvPr id="36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4911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Daya Bay, China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sp>
        <p:nvSpPr>
          <p:cNvPr id="41" name="AutoShape 2058"/>
          <p:cNvSpPr>
            <a:spLocks noChangeArrowheads="1"/>
          </p:cNvSpPr>
          <p:nvPr/>
        </p:nvSpPr>
        <p:spPr bwMode="auto">
          <a:xfrm>
            <a:off x="7750172" y="3048000"/>
            <a:ext cx="177800" cy="203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293595" y="2756692"/>
            <a:ext cx="1830950" cy="406400"/>
            <a:chOff x="5943600" y="3171825"/>
            <a:chExt cx="1830950" cy="406400"/>
          </a:xfrm>
        </p:grpSpPr>
        <p:sp>
          <p:nvSpPr>
            <p:cNvPr id="38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8309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RENO, South Korea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0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They Now?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20190"/>
            <a:ext cx="5715000" cy="3817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6388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Daya Bay: Approved to run through 2017 completing its five year run</a:t>
            </a:r>
          </a:p>
        </p:txBody>
      </p:sp>
    </p:spTree>
    <p:extLst>
      <p:ext uri="{BB962C8B-B14F-4D97-AF65-F5344CB8AC3E}">
        <p14:creationId xmlns:p14="http://schemas.microsoft.com/office/powerpoint/2010/main" val="28132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They Now?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04" y="1298499"/>
            <a:ext cx="6495791" cy="4261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997" y="5602297"/>
            <a:ext cx="8236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Initially ran with only far detector.  Completed near detector in Jan. 2015 and has published  two detector result.  They continue to run.</a:t>
            </a:r>
          </a:p>
        </p:txBody>
      </p:sp>
    </p:spTree>
    <p:extLst>
      <p:ext uri="{BB962C8B-B14F-4D97-AF65-F5344CB8AC3E}">
        <p14:creationId xmlns:p14="http://schemas.microsoft.com/office/powerpoint/2010/main" val="13696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They Now?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04" y="1371600"/>
            <a:ext cx="4680391" cy="430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299" y="58329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RENO: Took 3 years of two detector data until accident sidelined them. </a:t>
            </a:r>
          </a:p>
        </p:txBody>
      </p:sp>
    </p:spTree>
    <p:extLst>
      <p:ext uri="{BB962C8B-B14F-4D97-AF65-F5344CB8AC3E}">
        <p14:creationId xmlns:p14="http://schemas.microsoft.com/office/powerpoint/2010/main" val="13696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They Now?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16454" r="9091"/>
          <a:stretch/>
        </p:blipFill>
        <p:spPr>
          <a:xfrm>
            <a:off x="4800600" y="1371600"/>
            <a:ext cx="3053175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29966" r="37727" b="2757"/>
          <a:stretch/>
        </p:blipFill>
        <p:spPr>
          <a:xfrm>
            <a:off x="1219200" y="1371600"/>
            <a:ext cx="3135266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3986" y="6009566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Hesheng</a:t>
            </a:r>
            <a:r>
              <a:rPr lang="en-US" dirty="0" smtClean="0"/>
              <a:t> Chen</a:t>
            </a:r>
          </a:p>
          <a:p>
            <a:pPr algn="ctr"/>
            <a:r>
              <a:rPr lang="en-US" dirty="0" smtClean="0"/>
              <a:t>Director, CAS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1278" y="5998083"/>
            <a:ext cx="137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Robin </a:t>
            </a:r>
            <a:r>
              <a:rPr lang="en-US" dirty="0" err="1" smtClean="0"/>
              <a:t>Staffin</a:t>
            </a:r>
            <a:endParaRPr lang="en-US" dirty="0" smtClean="0"/>
          </a:p>
          <a:p>
            <a:pPr algn="ctr"/>
            <a:r>
              <a:rPr lang="en-US" dirty="0" smtClean="0"/>
              <a:t>Out of HEP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They Now?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6009564"/>
            <a:ext cx="134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Kam-Biu Luk</a:t>
            </a:r>
          </a:p>
          <a:p>
            <a:pPr algn="ctr"/>
            <a:r>
              <a:rPr lang="en-US" dirty="0" smtClean="0"/>
              <a:t>LBNL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4508" y="6009565"/>
            <a:ext cx="1678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Yifang Wang</a:t>
            </a:r>
          </a:p>
          <a:p>
            <a:pPr algn="ctr"/>
            <a:r>
              <a:rPr lang="en-US" dirty="0" smtClean="0"/>
              <a:t>Director of IHEP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371600"/>
            <a:ext cx="6629400" cy="4399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9275" y="1914525"/>
            <a:ext cx="2345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Spokespersons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They Now?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28750"/>
            <a:ext cx="6858000" cy="4551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2624" y="5979968"/>
            <a:ext cx="160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Honoree Today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88799" y="6040902"/>
            <a:ext cx="2800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Siegrist</a:t>
            </a:r>
            <a:endParaRPr lang="en-US" dirty="0" smtClean="0"/>
          </a:p>
          <a:p>
            <a:pPr algn="ctr"/>
            <a:r>
              <a:rPr lang="en-US" dirty="0" smtClean="0"/>
              <a:t>Associate Director HEP, DOE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6040902"/>
            <a:ext cx="2331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</a:t>
            </a:r>
          </a:p>
          <a:p>
            <a:pPr algn="ctr"/>
            <a:r>
              <a:rPr lang="en-US" dirty="0" smtClean="0"/>
              <a:t>Professor Emeritus, 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Meet These Goals?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66346" y="1502833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First, make multi-layer detectors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33600"/>
            <a:ext cx="5486400" cy="41148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491220"/>
              </p:ext>
            </p:extLst>
          </p:nvPr>
        </p:nvGraphicFramePr>
        <p:xfrm>
          <a:off x="22964" y="4000500"/>
          <a:ext cx="2683454" cy="65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990360" imgH="241200" progId="Equation.DSMT4">
                  <p:embed/>
                </p:oleObj>
              </mc:Choice>
              <mc:Fallback>
                <p:oleObj name="Equation" r:id="rId4" imgW="990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964" y="4000500"/>
                        <a:ext cx="2683454" cy="65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78249"/>
              </p:ext>
            </p:extLst>
          </p:nvPr>
        </p:nvGraphicFramePr>
        <p:xfrm>
          <a:off x="4197350" y="2197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97350" y="219710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671417"/>
              </p:ext>
            </p:extLst>
          </p:nvPr>
        </p:nvGraphicFramePr>
        <p:xfrm>
          <a:off x="22964" y="4876800"/>
          <a:ext cx="3260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8" imgW="1396800" imgH="228600" progId="Equation.DSMT4">
                  <p:embed/>
                </p:oleObj>
              </mc:Choice>
              <mc:Fallback>
                <p:oleObj name="Equation" r:id="rId8" imgW="1396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964" y="4876800"/>
                        <a:ext cx="32607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6263" y="2743200"/>
            <a:ext cx="3358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Method:</a:t>
            </a:r>
          </a:p>
          <a:p>
            <a:pPr marL="4763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Delayed Coincidence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Meet These Goals?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2215" y="1502832"/>
            <a:ext cx="6859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Second, shield detector with an active water veto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69" y="2209800"/>
            <a:ext cx="4903662" cy="42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Meet These Goals?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0"/>
            <a:ext cx="54864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295400"/>
            <a:ext cx="5490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Third, make near and far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and shield them with an overburden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Proposed </a:t>
            </a:r>
            <a:r>
              <a:rPr lang="el-GR" dirty="0" smtClean="0"/>
              <a:t>θ</a:t>
            </a:r>
            <a:r>
              <a:rPr lang="en-US" baseline="-25000" dirty="0" smtClean="0"/>
              <a:t>13 </a:t>
            </a:r>
            <a:r>
              <a:rPr lang="en-US" dirty="0" smtClean="0"/>
              <a:t>experiments </a:t>
            </a:r>
            <a:endParaRPr lang="en-US" dirty="0"/>
          </a:p>
        </p:txBody>
      </p:sp>
      <p:pic>
        <p:nvPicPr>
          <p:cNvPr id="17" name="Picture 2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" y="1752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343025" y="2540000"/>
            <a:ext cx="1542410" cy="495300"/>
            <a:chOff x="1343025" y="2540000"/>
            <a:chExt cx="1542410" cy="495300"/>
          </a:xfrm>
        </p:grpSpPr>
        <p:sp>
          <p:nvSpPr>
            <p:cNvPr id="18" name="AutoShape 2054"/>
            <p:cNvSpPr>
              <a:spLocks noChangeArrowheads="1"/>
            </p:cNvSpPr>
            <p:nvPr/>
          </p:nvSpPr>
          <p:spPr bwMode="auto">
            <a:xfrm>
              <a:off x="2181225" y="28321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062"/>
            <p:cNvSpPr txBox="1">
              <a:spLocks noChangeArrowheads="1"/>
            </p:cNvSpPr>
            <p:nvPr/>
          </p:nvSpPr>
          <p:spPr bwMode="auto">
            <a:xfrm>
              <a:off x="1343025" y="2540000"/>
              <a:ext cx="154241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>
                  <a:latin typeface="Comic Sans MS" pitchFamily="66" charset="0"/>
                </a:rPr>
                <a:t>Braidwood, USA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2400" y="2908300"/>
            <a:ext cx="1826141" cy="434777"/>
            <a:chOff x="139700" y="2489200"/>
            <a:chExt cx="1826141" cy="434777"/>
          </a:xfrm>
        </p:grpSpPr>
        <p:sp>
          <p:nvSpPr>
            <p:cNvPr id="21" name="AutoShape 2053"/>
            <p:cNvSpPr>
              <a:spLocks noChangeArrowheads="1"/>
            </p:cNvSpPr>
            <p:nvPr/>
          </p:nvSpPr>
          <p:spPr bwMode="auto">
            <a:xfrm>
              <a:off x="1358900" y="24892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61"/>
            <p:cNvSpPr txBox="1">
              <a:spLocks noChangeArrowheads="1"/>
            </p:cNvSpPr>
            <p:nvPr/>
          </p:nvSpPr>
          <p:spPr bwMode="auto">
            <a:xfrm>
              <a:off x="139700" y="2616200"/>
              <a:ext cx="182614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>
                  <a:latin typeface="Comic Sans MS" pitchFamily="66" charset="0"/>
                </a:rPr>
                <a:t>Diablo Canyon, USA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12393" y="2371725"/>
            <a:ext cx="1356462" cy="508000"/>
            <a:chOff x="3912393" y="2371725"/>
            <a:chExt cx="1356462" cy="508000"/>
          </a:xfrm>
        </p:grpSpPr>
        <p:sp>
          <p:nvSpPr>
            <p:cNvPr id="24" name="AutoShape 2055"/>
            <p:cNvSpPr>
              <a:spLocks noChangeArrowheads="1"/>
            </p:cNvSpPr>
            <p:nvPr/>
          </p:nvSpPr>
          <p:spPr bwMode="auto">
            <a:xfrm>
              <a:off x="4648993" y="26765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063"/>
            <p:cNvSpPr txBox="1">
              <a:spLocks noChangeArrowheads="1"/>
            </p:cNvSpPr>
            <p:nvPr/>
          </p:nvSpPr>
          <p:spPr bwMode="auto">
            <a:xfrm>
              <a:off x="3912393" y="2371725"/>
              <a:ext cx="13564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Chooz</a:t>
              </a:r>
              <a:r>
                <a:rPr kumimoji="0" lang="en-US" altLang="zh-CN" sz="1400" dirty="0">
                  <a:latin typeface="Comic Sans MS" pitchFamily="66" charset="0"/>
                </a:rPr>
                <a:t>, France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41243" y="2260600"/>
            <a:ext cx="1829347" cy="495300"/>
            <a:chOff x="6057900" y="1866900"/>
            <a:chExt cx="1829347" cy="495300"/>
          </a:xfrm>
        </p:grpSpPr>
        <p:sp>
          <p:nvSpPr>
            <p:cNvPr id="27" name="AutoShape 2056"/>
            <p:cNvSpPr>
              <a:spLocks noChangeArrowheads="1"/>
            </p:cNvSpPr>
            <p:nvPr/>
          </p:nvSpPr>
          <p:spPr bwMode="auto">
            <a:xfrm>
              <a:off x="6870700" y="21590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064"/>
            <p:cNvSpPr txBox="1">
              <a:spLocks noChangeArrowheads="1"/>
            </p:cNvSpPr>
            <p:nvPr/>
          </p:nvSpPr>
          <p:spPr bwMode="auto">
            <a:xfrm>
              <a:off x="6057900" y="1866900"/>
              <a:ext cx="182934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Krasnoyasrk</a:t>
              </a:r>
              <a:r>
                <a:rPr kumimoji="0" lang="en-US" altLang="zh-CN" sz="1400" dirty="0">
                  <a:latin typeface="Comic Sans MS" pitchFamily="66" charset="0"/>
                </a:rPr>
                <a:t>, Russia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8508" y="4554537"/>
            <a:ext cx="1359465" cy="410329"/>
            <a:chOff x="3314700" y="4089400"/>
            <a:chExt cx="1359465" cy="410329"/>
          </a:xfrm>
        </p:grpSpPr>
        <p:sp>
          <p:nvSpPr>
            <p:cNvPr id="30" name="AutoShape 2059"/>
            <p:cNvSpPr>
              <a:spLocks noChangeArrowheads="1"/>
            </p:cNvSpPr>
            <p:nvPr/>
          </p:nvSpPr>
          <p:spPr bwMode="auto">
            <a:xfrm>
              <a:off x="3314700" y="40894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2060"/>
            <p:cNvSpPr txBox="1">
              <a:spLocks noChangeArrowheads="1"/>
            </p:cNvSpPr>
            <p:nvPr/>
          </p:nvSpPr>
          <p:spPr bwMode="auto">
            <a:xfrm>
              <a:off x="3401060" y="4191952"/>
              <a:ext cx="127310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Angra</a:t>
              </a:r>
              <a:r>
                <a:rPr kumimoji="0" lang="en-US" altLang="zh-CN" sz="1400" dirty="0">
                  <a:latin typeface="Comic Sans MS" pitchFamily="66" charset="0"/>
                </a:rPr>
                <a:t>, Brazil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97445" y="2686050"/>
            <a:ext cx="1770036" cy="495300"/>
            <a:chOff x="7213600" y="2159000"/>
            <a:chExt cx="1770036" cy="495300"/>
          </a:xfrm>
        </p:grpSpPr>
        <p:sp>
          <p:nvSpPr>
            <p:cNvPr id="33" name="AutoShape 2057"/>
            <p:cNvSpPr>
              <a:spLocks noChangeArrowheads="1"/>
            </p:cNvSpPr>
            <p:nvPr/>
          </p:nvSpPr>
          <p:spPr bwMode="auto">
            <a:xfrm>
              <a:off x="7962900" y="2451100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065"/>
            <p:cNvSpPr txBox="1">
              <a:spLocks noChangeArrowheads="1"/>
            </p:cNvSpPr>
            <p:nvPr/>
          </p:nvSpPr>
          <p:spPr bwMode="auto">
            <a:xfrm>
              <a:off x="7213600" y="2159000"/>
              <a:ext cx="177003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err="1">
                  <a:latin typeface="Comic Sans MS" pitchFamily="66" charset="0"/>
                </a:rPr>
                <a:t>Kashiwazaki</a:t>
              </a:r>
              <a:r>
                <a:rPr kumimoji="0" lang="en-US" altLang="zh-CN" sz="1400" dirty="0">
                  <a:latin typeface="Comic Sans MS" pitchFamily="66" charset="0"/>
                </a:rPr>
                <a:t>, Japan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3171825"/>
            <a:ext cx="1603375" cy="406400"/>
            <a:chOff x="5943600" y="3171825"/>
            <a:chExt cx="1603375" cy="406400"/>
          </a:xfrm>
        </p:grpSpPr>
        <p:sp>
          <p:nvSpPr>
            <p:cNvPr id="36" name="AutoShape 2058"/>
            <p:cNvSpPr>
              <a:spLocks noChangeArrowheads="1"/>
            </p:cNvSpPr>
            <p:nvPr/>
          </p:nvSpPr>
          <p:spPr bwMode="auto">
            <a:xfrm>
              <a:off x="7369175" y="3375025"/>
              <a:ext cx="177800" cy="203200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066"/>
            <p:cNvSpPr txBox="1">
              <a:spLocks noChangeArrowheads="1"/>
            </p:cNvSpPr>
            <p:nvPr/>
          </p:nvSpPr>
          <p:spPr bwMode="auto">
            <a:xfrm>
              <a:off x="5943600" y="3171825"/>
              <a:ext cx="14911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zh-CN" sz="1400" dirty="0" smtClean="0">
                  <a:latin typeface="Comic Sans MS" pitchFamily="66" charset="0"/>
                </a:rPr>
                <a:t>Daya Bay, China</a:t>
              </a:r>
              <a:endParaRPr kumimoji="0" lang="en-US" altLang="zh-CN" i="1" dirty="0">
                <a:latin typeface="Comic Sans MS" pitchFamily="66" charset="0"/>
              </a:endParaRPr>
            </a:p>
          </p:txBody>
        </p:sp>
      </p:grpSp>
      <p:sp>
        <p:nvSpPr>
          <p:cNvPr id="41" name="AutoShape 2058"/>
          <p:cNvSpPr>
            <a:spLocks noChangeArrowheads="1"/>
          </p:cNvSpPr>
          <p:nvPr/>
        </p:nvSpPr>
        <p:spPr bwMode="auto">
          <a:xfrm>
            <a:off x="7750172" y="3048000"/>
            <a:ext cx="177800" cy="203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was DOE interested in </a:t>
            </a:r>
            <a:br>
              <a:rPr lang="en-US" dirty="0" smtClean="0"/>
            </a:br>
            <a:r>
              <a:rPr lang="en-US" dirty="0" smtClean="0"/>
              <a:t>Daya Bay?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723" y="2057400"/>
            <a:ext cx="90140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Agencies are always looking to do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ood physics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NuSAG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report recommends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reactor neutrino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457200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Something for the Labs to do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Needed international cooperation for the NLC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742950" indent="-285750">
          <a:buFont typeface="Arial" panose="020B0604020202020204" pitchFamily="34" charset="0"/>
          <a:buChar char="•"/>
          <a:defRPr sz="2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795</Words>
  <Application>Microsoft Office PowerPoint</Application>
  <PresentationFormat>On-screen Show (4:3)</PresentationFormat>
  <Paragraphs>200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Equation</vt:lpstr>
      <vt:lpstr>Personal Reminiscence about the Daya Bay Reactor Neutrino Experiment</vt:lpstr>
      <vt:lpstr>Neutrino Mixing Matrix Landscape - ICHEP 2004 Beijing</vt:lpstr>
      <vt:lpstr>Holy Grail of Neutrino Physics: Measure CP Violation</vt:lpstr>
      <vt:lpstr>Physics Goals of Experiment</vt:lpstr>
      <vt:lpstr>How Do You Meet These Goals?</vt:lpstr>
      <vt:lpstr>How Do You Meet These Goals?</vt:lpstr>
      <vt:lpstr>How Do You Meet These Goals?</vt:lpstr>
      <vt:lpstr>Proposed θ13 experiments </vt:lpstr>
      <vt:lpstr>Why was DOE interested in  Daya Bay?</vt:lpstr>
      <vt:lpstr>Daya Bay Collaboration Forms 2006</vt:lpstr>
      <vt:lpstr> </vt:lpstr>
      <vt:lpstr>Landscape – Neutrino 2006</vt:lpstr>
      <vt:lpstr>Site Dedication – Nov. 2007</vt:lpstr>
      <vt:lpstr>Site Dedication – Nov. 2007</vt:lpstr>
      <vt:lpstr>Major Players</vt:lpstr>
      <vt:lpstr>Major Players</vt:lpstr>
      <vt:lpstr>Major Players</vt:lpstr>
      <vt:lpstr>“Start of Construction”</vt:lpstr>
      <vt:lpstr>“Start of Construction”</vt:lpstr>
      <vt:lpstr>Landscape – Neutrino 2008</vt:lpstr>
      <vt:lpstr>Construction Progress 2009</vt:lpstr>
      <vt:lpstr>Construction Progress 2009</vt:lpstr>
      <vt:lpstr>Construction Progress 2009</vt:lpstr>
      <vt:lpstr>Installation Start - 2010</vt:lpstr>
      <vt:lpstr>Installation Start - 2010</vt:lpstr>
      <vt:lpstr>Installation Start - 2010</vt:lpstr>
      <vt:lpstr>Installation Start - 2010</vt:lpstr>
      <vt:lpstr>Construction Continues 2010 Far Hall</vt:lpstr>
      <vt:lpstr>Construction Continues 2010 Far Hall</vt:lpstr>
      <vt:lpstr>First Data Two Detectors Operational</vt:lpstr>
      <vt:lpstr>First Results  Detector Simularities </vt:lpstr>
      <vt:lpstr>First Physics Data Six Detectors Operational</vt:lpstr>
      <vt:lpstr>First Physics Results 55 Days of Running</vt:lpstr>
      <vt:lpstr>First Physics Results 55 Days of Running</vt:lpstr>
      <vt:lpstr>Recognition</vt:lpstr>
      <vt:lpstr>Best Result to Date 6 + 8 Detector Runs</vt:lpstr>
      <vt:lpstr>Getting Results from Proton Capture</vt:lpstr>
      <vt:lpstr>Turning the Tables Reactor Flux from Near Detectors</vt:lpstr>
      <vt:lpstr>More Oscillations? Sterile Neutrino Search</vt:lpstr>
      <vt:lpstr>Breakthrough Prize in Fundamental Physics – 2016</vt:lpstr>
      <vt:lpstr>Landscape – Neutrino 2016</vt:lpstr>
      <vt:lpstr>Where Are They Now?</vt:lpstr>
      <vt:lpstr>Where Are They Now?</vt:lpstr>
      <vt:lpstr>Where Are They Now?</vt:lpstr>
      <vt:lpstr>Where Are They Now?</vt:lpstr>
      <vt:lpstr>Where Are They Now?</vt:lpstr>
      <vt:lpstr>Where Are They Now?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Brookhaven and the Daya Bay Reactor Neutrino Experiment</dc:title>
  <dc:creator>johnson</dc:creator>
  <cp:lastModifiedBy>johnson</cp:lastModifiedBy>
  <cp:revision>52</cp:revision>
  <dcterms:created xsi:type="dcterms:W3CDTF">2016-06-20T15:50:10Z</dcterms:created>
  <dcterms:modified xsi:type="dcterms:W3CDTF">2016-06-23T13:39:55Z</dcterms:modified>
</cp:coreProperties>
</file>