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media2.mp4" ContentType="video/unknown"/>
  <Override PartName="/ppt/notesSlides/notesSlide10.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p:nvPr>
            <p:ph type="sldImg"/>
          </p:nvPr>
        </p:nvSpPr>
        <p:spPr>
          <a:xfrm>
            <a:off x="1143000" y="685800"/>
            <a:ext cx="4572000" cy="3429000"/>
          </a:xfrm>
          <a:prstGeom prst="rect">
            <a:avLst/>
          </a:prstGeom>
        </p:spPr>
        <p:txBody>
          <a:bodyPr/>
          <a:lstStyle/>
          <a:p>
            <a:pPr/>
          </a:p>
        </p:txBody>
      </p:sp>
      <p:sp>
        <p:nvSpPr>
          <p:cNvPr id="216" name="Shape 2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It is a great pleasure for me  to speak today.  And I thank Laurie and the organizers to allow me to do so. </a:t>
            </a:r>
          </a:p>
          <a:p>
            <a:pPr/>
            <a:r>
              <a:t>This is the last talk of the day and so it will wander a bit and I hope you enjoy it as much as I have enjoyed coming up with it.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lnSpc>
                <a:spcPct val="100000"/>
              </a:lnSpc>
              <a:spcBef>
                <a:spcPts val="400"/>
              </a:spcBef>
              <a:defRPr sz="1200">
                <a:latin typeface="Calibri"/>
                <a:ea typeface="Calibri"/>
                <a:cs typeface="Calibri"/>
                <a:sym typeface="Calibri"/>
              </a:defRPr>
            </a:pPr>
            <a:r>
              <a:t>Full 40 kt is the scope. CF will deliver all the underground space early.</a:t>
            </a:r>
          </a:p>
          <a:p>
            <a:pPr>
              <a:lnSpc>
                <a:spcPct val="100000"/>
              </a:lnSpc>
              <a:spcBef>
                <a:spcPts val="400"/>
              </a:spcBef>
              <a:defRPr sz="1200">
                <a:latin typeface="Calibri"/>
                <a:ea typeface="Calibri"/>
                <a:cs typeface="Calibri"/>
                <a:sym typeface="Calibri"/>
              </a:defRPr>
            </a:pPr>
            <a:r>
              <a:t>Planning for 40kt from the first 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The schedule obviously will depend on congress.  But here it is.  There is a lot of construction in the next 10 years.  Data could start in 8 years.  </a:t>
            </a:r>
          </a:p>
          <a:p>
            <a:pPr/>
          </a:p>
          <a:p>
            <a:pPr/>
            <a:r>
              <a:t>Through our thoughts and our actions we started a very large endevour.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To conclude, first I want to thank Laurie for the many years of mentorship and friendship.  </a:t>
            </a:r>
          </a:p>
          <a:p>
            <a:pPr/>
            <a:r>
              <a:t>And I think he will appreciate my sentiment (since neither of us are religious) that we have all </a:t>
            </a:r>
          </a:p>
          <a:p>
            <a:pPr/>
            <a:r>
              <a:t>come to this special place to do special things through a series of accidents.  This is certainly true in my case.  But I think we can be proud  and grateful that we made sure of being “present”</a:t>
            </a:r>
          </a:p>
          <a:p>
            <a:pPr/>
            <a:r>
              <a:t>and participating.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We have a truly powerful team and it is recognized internationally. They are thriving in our </a:t>
            </a:r>
          </a:p>
          <a:p>
            <a:pPr/>
            <a:r>
              <a:t>environment.   I will mention a few names as I go through, but please forgive me if I cannot be comprehensive.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Many of us have attended the secret littenberg university. And today I will unveil the secret report from this university which happens to be free. There are some rules that take years to master.  And so I will now explain these rules to you and how they have impacted the makings of this new project.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First rule is…   And therefore we might as well think about the biggest questions.  </a:t>
            </a:r>
          </a:p>
          <a:p>
            <a:pPr/>
            <a:r>
              <a:t>The known universe is made of matter. We know this very well from a number of observations. The baryon asymmetry is known to better than 10% to be less than a part in a billion because we know nuclear physics very well and we can then track back the measurements of light nuclei abundances.  </a:t>
            </a:r>
          </a:p>
          <a:p>
            <a:pPr/>
          </a:p>
          <a:p>
            <a:pPr/>
            <a:r>
              <a:t>This number should be 0. And in fact by simple calculations we can show that the number of baryons in the universe should be 9 orders of magnitude smaller if there was no asymmetry in the beginning.  </a:t>
            </a:r>
          </a:p>
          <a:p>
            <a:pPr/>
          </a:p>
          <a:p>
            <a:pPr/>
            <a:r>
              <a:t>And so something happened at the beginning at a temperature of 10^12-10^14 GeV. Remember this number.   This is one of the grandest problems in physics. </a:t>
            </a:r>
          </a:p>
          <a:p>
            <a:pPr/>
            <a:r>
              <a:t>We know that to make this asymmetry take place, we need matter and antimatter to behave differently or have CP violation for this effect to take place.  </a:t>
            </a:r>
          </a:p>
          <a:p>
            <a:pPr/>
          </a:p>
          <a:p>
            <a:pPr/>
            <a:r>
              <a:t>What is CP violation ?</a:t>
            </a:r>
          </a:p>
          <a:p>
            <a:pPr/>
            <a:r>
              <a:t>Why did we think neutrinos could violate CP and why is it important? </a:t>
            </a:r>
          </a:p>
          <a:p>
            <a:pPr/>
            <a:r>
              <a:t>How did we arrive at the conclusion that such a measurement was feasible ? </a:t>
            </a:r>
          </a:p>
          <a:p>
            <a:pPr/>
            <a:r>
              <a:t>What was the difficulty in demonstrating the feasibility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An emerging explanation for the matter abundance in the universe is emerging through an</a:t>
            </a:r>
          </a:p>
          <a:p>
            <a:pPr/>
            <a:r>
              <a:t>amazing set of observations in the past two decades.   Starting with Ray Davis’s observation of disappearance of solar neutrinos to our most recent observation of reactor neutrino disappearance in Daya Bay (which you just heard about) this picture has been assembled. We do not yet know the absolute neutrino mass, but we know the differences from these oscillation experiments. We also do not know if they are arranged this way or that.  </a:t>
            </a:r>
          </a:p>
          <a:p>
            <a:pPr/>
          </a:p>
          <a:p>
            <a:pPr/>
            <a:r>
              <a:t>If you take the squareroot of the largest mass squared difference then you find that the scale of mass is ~0.1 eV.  This is totally amazing because it means it has a heavy partner (a sterile right handed neutrino ) at 10^12-10^14 GeV.  The decay of this neutrino would violate lepton number and charge parity. </a:t>
            </a:r>
          </a:p>
          <a:p>
            <a:pPr/>
          </a:p>
          <a:p>
            <a:pPr/>
            <a:r>
              <a:t>Let me spend a little more time on this plot.  This is the mixing matrix for neutrinos.  So for example, the third mass state is almost evenly divided between muon and tau neutrinos. And so mixing angle is pi/4.  The second mass state is very close to 1/3, 1/3, 1/3 and first one is 2/3 electron neutrinos.  The big question is whether this system has CP violation or a phase.  The phase of course makes no sense unless each of the states is mix of all three eigenstates.  Or in terms of angles, this theta_13 angle is non-zero.  But how non-zero does it need to be.  </a:t>
            </a:r>
          </a:p>
          <a:p>
            <a:pPr/>
          </a:p>
          <a:p>
            <a:pPr/>
            <a:r>
              <a:t>Lastly,  the oscillation phenomena is hugely affected by neutrino motion through matter. Matter </a:t>
            </a:r>
          </a:p>
          <a:p>
            <a:pPr/>
            <a:r>
              <a:t>will enhance or suppress oscillations because it adds an additional potential that act as an index of refraction.  </a:t>
            </a:r>
          </a:p>
          <a:p>
            <a:pPr/>
          </a:p>
          <a:p>
            <a:pPr/>
            <a:r>
              <a:t>No matter the neutrino oscillations laboratory is rich with phenomenological consequences. And it could give us the means to check if charge parity is violated.  </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This is now a calculation that uses the latest parameters.   And the effects are still so stunningly large  that I think the wider physics community has not quite grasped it yet.  This shows a evolution of a 1 GeV muon type neutrino (this would be typical from an accelerator).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lnSpc>
                <a:spcPct val="100000"/>
              </a:lnSpc>
              <a:spcBef>
                <a:spcPts val="400"/>
              </a:spcBef>
              <a:defRPr sz="1200">
                <a:latin typeface="Calibri"/>
                <a:ea typeface="Calibri"/>
                <a:cs typeface="Calibri"/>
                <a:sym typeface="Calibri"/>
              </a:defRPr>
            </a:pPr>
            <a:r>
              <a:t>Disappearance minimum is delta m squared</a:t>
            </a:r>
          </a:p>
          <a:p>
            <a:pPr>
              <a:lnSpc>
                <a:spcPct val="100000"/>
              </a:lnSpc>
              <a:spcBef>
                <a:spcPts val="400"/>
              </a:spcBef>
              <a:defRPr sz="1200">
                <a:latin typeface="Calibri"/>
                <a:ea typeface="Calibri"/>
                <a:cs typeface="Calibri"/>
                <a:sym typeface="Calibri"/>
              </a:defRPr>
            </a:pPr>
            <a:r>
              <a:t>	Amplitude is theta 23</a:t>
            </a:r>
          </a:p>
          <a:p>
            <a:pPr>
              <a:lnSpc>
                <a:spcPct val="100000"/>
              </a:lnSpc>
              <a:spcBef>
                <a:spcPts val="400"/>
              </a:spcBef>
              <a:defRPr sz="1200">
                <a:latin typeface="Calibri"/>
                <a:ea typeface="Calibri"/>
                <a:cs typeface="Calibri"/>
                <a:sym typeface="Calibri"/>
              </a:defRPr>
            </a:pPr>
            <a:r>
              <a:t>Appearance amplitude theta 23 theta 13 and delta cp</a:t>
            </a:r>
          </a:p>
          <a:p>
            <a:pPr>
              <a:lnSpc>
                <a:spcPct val="100000"/>
              </a:lnSpc>
              <a:spcBef>
                <a:spcPts val="400"/>
              </a:spcBef>
              <a:defRPr sz="1200">
                <a:latin typeface="Calibri"/>
                <a:ea typeface="Calibri"/>
                <a:cs typeface="Calibri"/>
                <a:sym typeface="Calibri"/>
              </a:defRPr>
            </a:pPr>
            <a:r>
              <a:t>Dip is both delta m squared and cp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After the definitive discovery of neutrino oscillations, discussion started on the next steps. There was a great deal of confusion on how to approach the CP measurements.  We had a working group here which was started by Tom Kirk.  Bill Marciano realized that in fact the CP asymmetry measurement is not highly dependent on the value of theta_13 nor on the distance as long as it is reasonably long.  We needed to demonstrate that it was in fact practical. This is a very early calculation in which I made some very conservative assumptions on detector and beam performance.  Everything is included in this calculation, matter effect, resolutions, backgrounds, systematics, and obviously there were a lot of arguments over this.  This assumes that we start the beam at FNAL and the detector is in Homestake at 1300 km.  It explicitly demonstrates that that we could do this experiment to about +-10 deg.  What it needs is a 1 MW wide band beam. Wide band because that allows elimination of many degeneracies in this plot.  And a minimum 300 kt water of 50 kt liquid argon detector.  An this is what we are going to do. We are most likely going to do better than this but the picture roughly remains the same. </a:t>
            </a:r>
          </a:p>
          <a:p>
            <a:pPr/>
          </a:p>
          <a:p>
            <a:pPr/>
          </a:p>
          <a:p>
            <a:pPr/>
            <a:r>
              <a:t>The most important considerations</a:t>
            </a:r>
          </a:p>
          <a:p>
            <a:pPr marL="388055" indent="-388055">
              <a:buSzPct val="100000"/>
              <a:buAutoNum type="arabicParenR" startAt="1"/>
            </a:pPr>
            <a:r>
              <a:t>Length of baseline </a:t>
            </a:r>
          </a:p>
          <a:p>
            <a:pPr marL="388055" indent="-388055">
              <a:buSzPct val="100000"/>
              <a:buAutoNum type="arabicParenR" startAt="1"/>
            </a:pPr>
            <a:r>
              <a:t>Size of detector =&gt;  numbers of events needed  </a:t>
            </a:r>
          </a:p>
          <a:p>
            <a:pPr marL="388055" indent="-388055">
              <a:buSzPct val="100000"/>
              <a:buAutoNum type="arabicParenR" startAt="1"/>
            </a:pPr>
            <a:r>
              <a:t>depth of overburden: detector  </a:t>
            </a:r>
          </a:p>
          <a:p>
            <a:pPr marL="388055" indent="-388055">
              <a:buSzPct val="100000"/>
              <a:buAutoNum type="arabicParenR" startAt="1"/>
            </a:pPr>
            <a:r>
              <a:t>detector technology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Our team is engaged in making this project a reality on almost all fronts. To make this project successful will require a lot of creative energy and risk taking.   This is what we are good at. </a:t>
            </a:r>
          </a:p>
          <a:p>
            <a:pPr/>
            <a:r>
              <a:t>I am going to go very quickly through some of the items and explain where we are. I cannot go through each one.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17" name="Shape 117"/>
          <p:cNvSpPr/>
          <p:nvPr>
            <p:ph type="title"/>
          </p:nvPr>
        </p:nvSpPr>
        <p:spPr>
          <a:xfrm>
            <a:off x="650239" y="657803"/>
            <a:ext cx="11704322" cy="1103264"/>
          </a:xfrm>
          <a:prstGeom prst="rect">
            <a:avLst/>
          </a:prstGeom>
        </p:spPr>
        <p:txBody>
          <a:bodyPr lIns="0" tIns="0" rIns="0" bIns="0" anchor="t">
            <a:noAutofit/>
          </a:bodyPr>
          <a:lstStyle>
            <a:lvl1pPr algn="l" defTabSz="457200">
              <a:defRPr b="1" sz="3000">
                <a:solidFill>
                  <a:srgbClr val="BC5F2B"/>
                </a:solidFill>
                <a:latin typeface="Helvetica"/>
                <a:ea typeface="Helvetica"/>
                <a:cs typeface="Helvetica"/>
                <a:sym typeface="Helvetica"/>
              </a:defRPr>
            </a:lvl1pPr>
          </a:lstStyle>
          <a:p>
            <a:pPr/>
            <a:r>
              <a:t>Title Text</a:t>
            </a:r>
          </a:p>
        </p:txBody>
      </p:sp>
      <p:sp>
        <p:nvSpPr>
          <p:cNvPr id="118" name="Shape 118"/>
          <p:cNvSpPr/>
          <p:nvPr>
            <p:ph type="body" idx="1"/>
          </p:nvPr>
        </p:nvSpPr>
        <p:spPr>
          <a:xfrm>
            <a:off x="645730" y="1761066"/>
            <a:ext cx="11713341" cy="6862235"/>
          </a:xfrm>
          <a:prstGeom prst="rect">
            <a:avLst/>
          </a:prstGeom>
        </p:spPr>
        <p:txBody>
          <a:bodyPr lIns="0" tIns="0" rIns="0" bIns="0" anchor="t">
            <a:noAutofit/>
          </a:bodyPr>
          <a:lstStyle>
            <a:lvl1pPr marL="0" indent="0" defTabSz="457200">
              <a:spcBef>
                <a:spcPts val="0"/>
              </a:spcBef>
              <a:buSzTx/>
              <a:buNone/>
              <a:defRPr sz="3000">
                <a:solidFill>
                  <a:srgbClr val="3C5A77"/>
                </a:solidFill>
                <a:latin typeface="Helvetica"/>
                <a:ea typeface="Helvetica"/>
                <a:cs typeface="Helvetica"/>
                <a:sym typeface="Helvetica"/>
              </a:defRPr>
            </a:lvl1pPr>
            <a:lvl2pPr marL="411480" indent="-411480" defTabSz="457200">
              <a:spcBef>
                <a:spcPts val="0"/>
              </a:spcBef>
              <a:buSzPct val="90000"/>
              <a:defRPr sz="3000">
                <a:solidFill>
                  <a:srgbClr val="3C5A77"/>
                </a:solidFill>
                <a:latin typeface="Helvetica"/>
                <a:ea typeface="Helvetica"/>
                <a:cs typeface="Helvetica"/>
                <a:sym typeface="Helvetica"/>
              </a:defRPr>
            </a:lvl2pPr>
            <a:lvl3pPr marL="579119" indent="-304799" defTabSz="457200">
              <a:spcBef>
                <a:spcPts val="0"/>
              </a:spcBef>
              <a:buSzPct val="88000"/>
              <a:buChar char="–"/>
              <a:defRPr sz="3000">
                <a:solidFill>
                  <a:srgbClr val="3C5A77"/>
                </a:solidFill>
                <a:latin typeface="Helvetica"/>
                <a:ea typeface="Helvetica"/>
                <a:cs typeface="Helvetica"/>
                <a:sym typeface="Helvetica"/>
              </a:defRPr>
            </a:lvl3pPr>
            <a:lvl4pPr marL="891539" indent="-342899" defTabSz="457200">
              <a:spcBef>
                <a:spcPts val="0"/>
              </a:spcBef>
              <a:buSzPct val="90000"/>
              <a:defRPr sz="3000">
                <a:solidFill>
                  <a:srgbClr val="3C5A77"/>
                </a:solidFill>
                <a:latin typeface="Helvetica"/>
                <a:ea typeface="Helvetica"/>
                <a:cs typeface="Helvetica"/>
                <a:sym typeface="Helvetica"/>
              </a:defRPr>
            </a:lvl4pPr>
            <a:lvl5pPr marL="1214845" indent="-391885" defTabSz="457200">
              <a:spcBef>
                <a:spcPts val="0"/>
              </a:spcBef>
              <a:buSzPct val="88000"/>
              <a:buChar char="–"/>
              <a:defRPr sz="3000">
                <a:solidFill>
                  <a:srgbClr val="3C5A77"/>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645725" y="9351518"/>
            <a:ext cx="604722" cy="241301"/>
          </a:xfrm>
          <a:prstGeom prst="rect">
            <a:avLst/>
          </a:prstGeom>
        </p:spPr>
        <p:txBody>
          <a:bodyPr wrap="square" lIns="0" tIns="0" rIns="0" bIns="0" anchor="b"/>
          <a:lstStyle>
            <a:lvl1pPr algn="l" defTabSz="45720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copy 1">
    <p:spTree>
      <p:nvGrpSpPr>
        <p:cNvPr id="1" name=""/>
        <p:cNvGrpSpPr/>
        <p:nvPr/>
      </p:nvGrpSpPr>
      <p:grpSpPr>
        <a:xfrm>
          <a:off x="0" y="0"/>
          <a:ext cx="0" cy="0"/>
          <a:chOff x="0" y="0"/>
          <a:chExt cx="0" cy="0"/>
        </a:xfrm>
      </p:grpSpPr>
      <p:sp>
        <p:nvSpPr>
          <p:cNvPr id="126" name="Shape 126"/>
          <p:cNvSpPr/>
          <p:nvPr>
            <p:ph type="title"/>
          </p:nvPr>
        </p:nvSpPr>
        <p:spPr>
          <a:xfrm>
            <a:off x="2273300" y="546100"/>
            <a:ext cx="9753600" cy="2273300"/>
          </a:xfrm>
          <a:prstGeom prst="rect">
            <a:avLst/>
          </a:prstGeom>
        </p:spPr>
        <p:txBody>
          <a:bodyPr lIns="38100" tIns="38100" rIns="38100" bIns="38100">
            <a:noAutofit/>
          </a:bodyPr>
          <a:lstStyle>
            <a:lvl1pPr algn="l" defTabSz="1295400">
              <a:defRPr sz="3800">
                <a:solidFill>
                  <a:srgbClr val="0048AA"/>
                </a:solidFill>
                <a:uFill>
                  <a:solidFill>
                    <a:srgbClr val="0048AA"/>
                  </a:solidFill>
                </a:uFill>
                <a:latin typeface="Arial"/>
                <a:ea typeface="Arial"/>
                <a:cs typeface="Arial"/>
                <a:sym typeface="Arial"/>
              </a:defRPr>
            </a:lvl1pPr>
          </a:lstStyle>
          <a:p>
            <a:pPr/>
            <a:r>
              <a:t>Title Text</a:t>
            </a:r>
          </a:p>
        </p:txBody>
      </p:sp>
      <p:sp>
        <p:nvSpPr>
          <p:cNvPr id="127" name="Shape 127"/>
          <p:cNvSpPr/>
          <p:nvPr>
            <p:ph type="body" idx="1"/>
          </p:nvPr>
        </p:nvSpPr>
        <p:spPr>
          <a:xfrm>
            <a:off x="2273300" y="2819400"/>
            <a:ext cx="9753600" cy="6934200"/>
          </a:xfrm>
          <a:prstGeom prst="rect">
            <a:avLst/>
          </a:prstGeom>
        </p:spPr>
        <p:txBody>
          <a:bodyPr lIns="38100" tIns="38100" rIns="38100" bIns="38100" anchor="t">
            <a:noAutofit/>
          </a:bodyPr>
          <a:lstStyle>
            <a:lvl1pPr marL="342900" indent="-342900" defTabSz="1295400">
              <a:spcBef>
                <a:spcPts val="800"/>
              </a:spcBef>
              <a:buClr>
                <a:srgbClr val="004DD6"/>
              </a:buClr>
              <a:buSzPct val="80000"/>
              <a:defRPr sz="3400">
                <a:solidFill>
                  <a:srgbClr val="151515"/>
                </a:solidFill>
                <a:uFill>
                  <a:solidFill>
                    <a:srgbClr val="151515"/>
                  </a:solidFill>
                </a:uFill>
                <a:latin typeface="Arial"/>
                <a:ea typeface="Arial"/>
                <a:cs typeface="Arial"/>
                <a:sym typeface="Arial"/>
              </a:defRPr>
            </a:lvl1pPr>
            <a:lvl2pPr marL="742950" indent="-285750" defTabSz="1295400">
              <a:spcBef>
                <a:spcPts val="600"/>
              </a:spcBef>
              <a:buClr>
                <a:srgbClr val="7A81FF"/>
              </a:buClr>
              <a:buSzPct val="70000"/>
              <a:buFont typeface="Wingdings"/>
              <a:buChar char=""/>
              <a:defRPr sz="2800">
                <a:solidFill>
                  <a:srgbClr val="151515"/>
                </a:solidFill>
                <a:uFill>
                  <a:solidFill>
                    <a:srgbClr val="151515"/>
                  </a:solidFill>
                </a:uFill>
                <a:latin typeface="Arial"/>
                <a:ea typeface="Arial"/>
                <a:cs typeface="Arial"/>
                <a:sym typeface="Arial"/>
              </a:defRPr>
            </a:lvl2pPr>
            <a:lvl3pPr marL="1143000" indent="-228600" defTabSz="1295400">
              <a:spcBef>
                <a:spcPts val="800"/>
              </a:spcBef>
              <a:buClr>
                <a:srgbClr val="00A500"/>
              </a:buClr>
              <a:buSzPct val="60000"/>
              <a:buFont typeface="Wingdings"/>
              <a:buChar char=""/>
              <a:defRPr sz="3400">
                <a:uFill>
                  <a:solidFill>
                    <a:srgbClr val="000000"/>
                  </a:solidFill>
                </a:uFill>
                <a:latin typeface="Arial"/>
                <a:ea typeface="Arial"/>
                <a:cs typeface="Arial"/>
                <a:sym typeface="Arial"/>
              </a:defRPr>
            </a:lvl3pPr>
            <a:lvl4pPr marL="1600200" indent="-228600" defTabSz="1295400">
              <a:spcBef>
                <a:spcPts val="600"/>
              </a:spcBef>
              <a:buClr>
                <a:srgbClr val="000000"/>
              </a:buClr>
              <a:buSzPct val="35000"/>
              <a:buFont typeface="Wingdings"/>
              <a:buChar char=""/>
              <a:defRPr sz="2800">
                <a:solidFill>
                  <a:srgbClr val="151515"/>
                </a:solidFill>
                <a:uFill>
                  <a:solidFill>
                    <a:srgbClr val="151515"/>
                  </a:solidFill>
                </a:uFill>
                <a:latin typeface="Arial"/>
                <a:ea typeface="Arial"/>
                <a:cs typeface="Arial"/>
                <a:sym typeface="Arial"/>
              </a:defRPr>
            </a:lvl4pPr>
            <a:lvl5pPr marL="2057400" indent="-228600" defTabSz="1295400">
              <a:spcBef>
                <a:spcPts val="600"/>
              </a:spcBef>
              <a:buClr>
                <a:srgbClr val="EEEEEE"/>
              </a:buClr>
              <a:buSzPct val="40000"/>
              <a:buFont typeface="Wingdings"/>
              <a:buChar char=""/>
              <a:defRPr sz="2800">
                <a:solidFill>
                  <a:srgbClr val="151515"/>
                </a:solidFill>
                <a:uFill>
                  <a:solidFill>
                    <a:srgbClr val="151515"/>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12014239" y="9238262"/>
            <a:ext cx="340321" cy="323553"/>
          </a:xfrm>
          <a:prstGeom prst="rect">
            <a:avLst/>
          </a:prstGeom>
        </p:spPr>
        <p:txBody>
          <a:bodyPr/>
          <a:lstStyle>
            <a:lvl1pPr algn="r" defTabSz="1295400">
              <a:defRPr sz="16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35" name="Shape 135"/>
          <p:cNvSpPr/>
          <p:nvPr/>
        </p:nvSpPr>
        <p:spPr>
          <a:xfrm>
            <a:off x="11857849" y="9253107"/>
            <a:ext cx="5960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650240">
              <a:defRPr b="1" sz="1600">
                <a:solidFill>
                  <a:srgbClr val="004C97"/>
                </a:solidFill>
                <a:latin typeface="Helvetica"/>
                <a:ea typeface="Helvetica"/>
                <a:cs typeface="Helvetica"/>
                <a:sym typeface="Helvetica"/>
              </a:defRPr>
            </a:lvl1pPr>
          </a:lstStyle>
          <a:p>
            <a:pPr/>
            <a:r>
              <a:t>LBNF</a:t>
            </a:r>
          </a:p>
        </p:txBody>
      </p:sp>
      <p:sp>
        <p:nvSpPr>
          <p:cNvPr id="136" name="Shape 136"/>
          <p:cNvSpPr/>
          <p:nvPr/>
        </p:nvSpPr>
        <p:spPr>
          <a:xfrm>
            <a:off x="650239" y="9042400"/>
            <a:ext cx="11794633" cy="1"/>
          </a:xfrm>
          <a:prstGeom prst="line">
            <a:avLst/>
          </a:prstGeom>
          <a:ln w="25400">
            <a:solidFill>
              <a:srgbClr val="004C97"/>
            </a:solidFill>
          </a:ln>
        </p:spPr>
        <p:txBody>
          <a:bodyPr lIns="65023" tIns="65023" rIns="65023" bIns="65023"/>
          <a:lstStyle/>
          <a:p>
            <a:pPr algn="l" defTabSz="650240">
              <a:defRPr sz="2400">
                <a:latin typeface="Calibri"/>
                <a:ea typeface="Calibri"/>
                <a:cs typeface="Calibri"/>
                <a:sym typeface="Calibri"/>
              </a:defRPr>
            </a:pPr>
          </a:p>
        </p:txBody>
      </p:sp>
      <p:sp>
        <p:nvSpPr>
          <p:cNvPr id="137" name="Shape 137"/>
          <p:cNvSpPr/>
          <p:nvPr>
            <p:ph type="title"/>
          </p:nvPr>
        </p:nvSpPr>
        <p:spPr>
          <a:xfrm>
            <a:off x="650239" y="615267"/>
            <a:ext cx="11794633" cy="809627"/>
          </a:xfrm>
          <a:prstGeom prst="rect">
            <a:avLst/>
          </a:prstGeom>
        </p:spPr>
        <p:txBody>
          <a:bodyPr lIns="0" tIns="0" rIns="0" bIns="0" anchor="t"/>
          <a:lstStyle>
            <a:lvl1pPr algn="l" defTabSz="650240">
              <a:defRPr b="1" sz="3000">
                <a:solidFill>
                  <a:srgbClr val="004C97"/>
                </a:solidFill>
                <a:latin typeface="Helvetica"/>
                <a:ea typeface="Helvetica"/>
                <a:cs typeface="Helvetica"/>
                <a:sym typeface="Helvetica"/>
              </a:defRPr>
            </a:lvl1pPr>
          </a:lstStyle>
          <a:p>
            <a:pPr/>
            <a:r>
              <a:t>Title Text</a:t>
            </a:r>
          </a:p>
        </p:txBody>
      </p:sp>
      <p:sp>
        <p:nvSpPr>
          <p:cNvPr id="138" name="Shape 138"/>
          <p:cNvSpPr/>
          <p:nvPr>
            <p:ph type="body" idx="1"/>
          </p:nvPr>
        </p:nvSpPr>
        <p:spPr>
          <a:xfrm>
            <a:off x="650239" y="1761066"/>
            <a:ext cx="11794633" cy="6892997"/>
          </a:xfrm>
          <a:prstGeom prst="rect">
            <a:avLst/>
          </a:prstGeom>
        </p:spPr>
        <p:txBody>
          <a:bodyPr lIns="0" tIns="0" rIns="0" bIns="0" anchor="t"/>
          <a:lstStyle>
            <a:lvl1pPr marL="352459" indent="-361603" defTabSz="650240">
              <a:spcBef>
                <a:spcPts val="0"/>
              </a:spcBef>
              <a:buSzPct val="100000"/>
              <a:buFont typeface="Arial"/>
              <a:defRPr sz="3000">
                <a:solidFill>
                  <a:srgbClr val="63666A"/>
                </a:solidFill>
                <a:latin typeface="Helvetica"/>
                <a:ea typeface="Helvetica"/>
                <a:cs typeface="Helvetica"/>
                <a:sym typeface="Helvetica"/>
              </a:defRPr>
            </a:lvl1pPr>
            <a:lvl2pPr marL="630237" indent="-342900" defTabSz="650240">
              <a:spcBef>
                <a:spcPts val="0"/>
              </a:spcBef>
              <a:buSzPct val="90000"/>
              <a:buFont typeface="Arial"/>
              <a:buChar char="-"/>
              <a:defRPr sz="3000">
                <a:solidFill>
                  <a:srgbClr val="63666A"/>
                </a:solidFill>
                <a:latin typeface="Helvetica"/>
                <a:ea typeface="Helvetica"/>
                <a:cs typeface="Helvetica"/>
                <a:sym typeface="Helvetica"/>
              </a:defRPr>
            </a:lvl2pPr>
            <a:lvl3pPr marL="955675" indent="-381000" defTabSz="650240">
              <a:spcBef>
                <a:spcPts val="0"/>
              </a:spcBef>
              <a:buSzPct val="88000"/>
              <a:buFont typeface="Arial"/>
              <a:defRPr sz="3000">
                <a:solidFill>
                  <a:srgbClr val="63666A"/>
                </a:solidFill>
                <a:latin typeface="Helvetica"/>
                <a:ea typeface="Helvetica"/>
                <a:cs typeface="Helvetica"/>
                <a:sym typeface="Helvetica"/>
              </a:defRPr>
            </a:lvl3pPr>
            <a:lvl4pPr marL="1290637" indent="-428625" defTabSz="650240">
              <a:spcBef>
                <a:spcPts val="0"/>
              </a:spcBef>
              <a:buSzPct val="90000"/>
              <a:buFont typeface="Arial"/>
              <a:buChar char="-"/>
              <a:defRPr sz="3000">
                <a:solidFill>
                  <a:srgbClr val="63666A"/>
                </a:solidFill>
                <a:latin typeface="Helvetica"/>
                <a:ea typeface="Helvetica"/>
                <a:cs typeface="Helvetica"/>
                <a:sym typeface="Helvetica"/>
              </a:defRPr>
            </a:lvl4pPr>
            <a:lvl5pPr marL="1554480" indent="-411480" defTabSz="650240">
              <a:spcBef>
                <a:spcPts val="0"/>
              </a:spcBef>
              <a:buSzPct val="88000"/>
              <a:buFont typeface="Arial"/>
              <a:defRPr sz="3000">
                <a:solidFill>
                  <a:srgbClr val="63666A"/>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9" name="Shape 139"/>
          <p:cNvSpPr/>
          <p:nvPr>
            <p:ph type="sldNum" sz="quarter" idx="2"/>
          </p:nvPr>
        </p:nvSpPr>
        <p:spPr>
          <a:xfrm>
            <a:off x="645724" y="9253107"/>
            <a:ext cx="238721" cy="241301"/>
          </a:xfrm>
          <a:prstGeom prst="rect">
            <a:avLst/>
          </a:prstGeom>
        </p:spPr>
        <p:txBody>
          <a:bodyPr lIns="0" tIns="0" rIns="0" bIns="0" anchor="b"/>
          <a:lstStyle>
            <a:lvl1pPr algn="l" defTabSz="650240">
              <a:defRPr b="1" sz="1600">
                <a:solidFill>
                  <a:srgbClr val="004C97"/>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46" name="Shape 146"/>
          <p:cNvSpPr/>
          <p:nvPr>
            <p:ph type="body" sz="half" idx="1"/>
          </p:nvPr>
        </p:nvSpPr>
        <p:spPr>
          <a:xfrm>
            <a:off x="645730" y="1761066"/>
            <a:ext cx="5691758" cy="6892997"/>
          </a:xfrm>
          <a:prstGeom prst="rect">
            <a:avLst/>
          </a:prstGeom>
        </p:spPr>
        <p:txBody>
          <a:bodyPr lIns="0" tIns="0" rIns="0" bIns="0" anchor="t"/>
          <a:lstStyle>
            <a:lvl1pPr marL="0" indent="0" defTabSz="650240">
              <a:spcBef>
                <a:spcPts val="0"/>
              </a:spcBef>
              <a:buSzTx/>
              <a:buNone/>
              <a:defRPr sz="3000">
                <a:solidFill>
                  <a:srgbClr val="3C5A77"/>
                </a:solidFill>
                <a:latin typeface="Helvetica"/>
                <a:ea typeface="Helvetica"/>
                <a:cs typeface="Helvetica"/>
                <a:sym typeface="Helvetica"/>
              </a:defRPr>
            </a:lvl1pPr>
            <a:lvl2pPr marL="411480" indent="-411480" defTabSz="650240">
              <a:spcBef>
                <a:spcPts val="0"/>
              </a:spcBef>
              <a:buSzPct val="90000"/>
              <a:defRPr sz="3000">
                <a:solidFill>
                  <a:srgbClr val="3C5A77"/>
                </a:solidFill>
                <a:latin typeface="Helvetica"/>
                <a:ea typeface="Helvetica"/>
                <a:cs typeface="Helvetica"/>
                <a:sym typeface="Helvetica"/>
              </a:defRPr>
            </a:lvl2pPr>
            <a:lvl3pPr marL="579119" indent="-304799" defTabSz="650240">
              <a:spcBef>
                <a:spcPts val="0"/>
              </a:spcBef>
              <a:buSzPct val="88000"/>
              <a:buChar char="–"/>
              <a:defRPr sz="3000">
                <a:solidFill>
                  <a:srgbClr val="3C5A77"/>
                </a:solidFill>
                <a:latin typeface="Helvetica"/>
                <a:ea typeface="Helvetica"/>
                <a:cs typeface="Helvetica"/>
                <a:sym typeface="Helvetica"/>
              </a:defRPr>
            </a:lvl3pPr>
            <a:lvl4pPr marL="891539" indent="-342899" defTabSz="650240">
              <a:spcBef>
                <a:spcPts val="0"/>
              </a:spcBef>
              <a:buSzPct val="90000"/>
              <a:defRPr sz="3000">
                <a:solidFill>
                  <a:srgbClr val="3C5A77"/>
                </a:solidFill>
                <a:latin typeface="Helvetica"/>
                <a:ea typeface="Helvetica"/>
                <a:cs typeface="Helvetica"/>
                <a:sym typeface="Helvetica"/>
              </a:defRPr>
            </a:lvl4pPr>
            <a:lvl5pPr marL="1214845" indent="-391885" defTabSz="650240">
              <a:spcBef>
                <a:spcPts val="0"/>
              </a:spcBef>
              <a:buSzPct val="88000"/>
              <a:buChar char="–"/>
              <a:defRPr sz="3000">
                <a:solidFill>
                  <a:srgbClr val="3C5A77"/>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47" name="Shape 147"/>
          <p:cNvSpPr/>
          <p:nvPr>
            <p:ph type="title"/>
          </p:nvPr>
        </p:nvSpPr>
        <p:spPr>
          <a:xfrm>
            <a:off x="650239" y="657803"/>
            <a:ext cx="11704322" cy="920324"/>
          </a:xfrm>
          <a:prstGeom prst="rect">
            <a:avLst/>
          </a:prstGeom>
        </p:spPr>
        <p:txBody>
          <a:bodyPr lIns="0" tIns="0" rIns="0" bIns="0" anchor="t"/>
          <a:lstStyle>
            <a:lvl1pPr algn="l" defTabSz="650240">
              <a:defRPr b="1" sz="3000">
                <a:solidFill>
                  <a:srgbClr val="BC5F2B"/>
                </a:solidFill>
                <a:latin typeface="Helvetica"/>
                <a:ea typeface="Helvetica"/>
                <a:cs typeface="Helvetica"/>
                <a:sym typeface="Helvetica"/>
              </a:defRPr>
            </a:lvl1pPr>
          </a:lstStyle>
          <a:p>
            <a:pPr/>
            <a:r>
              <a:t>Title Text</a:t>
            </a:r>
          </a:p>
        </p:txBody>
      </p:sp>
      <p:sp>
        <p:nvSpPr>
          <p:cNvPr id="148" name="Shape 148"/>
          <p:cNvSpPr/>
          <p:nvPr>
            <p:ph type="sldNum" sz="quarter" idx="2"/>
          </p:nvPr>
        </p:nvSpPr>
        <p:spPr>
          <a:xfrm>
            <a:off x="645725" y="9386827"/>
            <a:ext cx="238722" cy="241301"/>
          </a:xfrm>
          <a:prstGeom prst="rect">
            <a:avLst/>
          </a:prstGeom>
        </p:spPr>
        <p:txBody>
          <a:bodyPr lIns="0" tIns="0" rIns="0" bIns="0" anchor="b"/>
          <a:lstStyle>
            <a:lvl1pPr algn="l" defTabSz="65024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copy">
    <p:spTree>
      <p:nvGrpSpPr>
        <p:cNvPr id="1" name=""/>
        <p:cNvGrpSpPr/>
        <p:nvPr/>
      </p:nvGrpSpPr>
      <p:grpSpPr>
        <a:xfrm>
          <a:off x="0" y="0"/>
          <a:ext cx="0" cy="0"/>
          <a:chOff x="0" y="0"/>
          <a:chExt cx="0" cy="0"/>
        </a:xfrm>
      </p:grpSpPr>
      <p:sp>
        <p:nvSpPr>
          <p:cNvPr id="155" name="Shape 155"/>
          <p:cNvSpPr/>
          <p:nvPr>
            <p:ph type="title"/>
          </p:nvPr>
        </p:nvSpPr>
        <p:spPr>
          <a:xfrm>
            <a:off x="647700" y="390596"/>
            <a:ext cx="11709400" cy="1625601"/>
          </a:xfrm>
          <a:prstGeom prst="rect">
            <a:avLst/>
          </a:prstGeom>
          <a:ln>
            <a:round/>
          </a:ln>
        </p:spPr>
        <p:txBody>
          <a:bodyPr lIns="38100" tIns="38100" rIns="38100" bIns="38100">
            <a:noAutofit/>
          </a:bodyPr>
          <a:lstStyle>
            <a:lvl1pPr defTabSz="1295400">
              <a:defRPr sz="6200">
                <a:uFill>
                  <a:solidFill>
                    <a:srgbClr val="000000"/>
                  </a:solidFill>
                </a:uFill>
                <a:latin typeface="Calibri"/>
                <a:ea typeface="Calibri"/>
                <a:cs typeface="Calibri"/>
                <a:sym typeface="Calibri"/>
              </a:defRPr>
            </a:lvl1pPr>
          </a:lstStyle>
          <a:p>
            <a:pPr/>
            <a:r>
              <a:t>Title Text</a:t>
            </a:r>
          </a:p>
        </p:txBody>
      </p:sp>
      <p:sp>
        <p:nvSpPr>
          <p:cNvPr id="156" name="Shape 156"/>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1295400">
              <a:defRPr sz="1600">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63" name="Shape 163"/>
          <p:cNvSpPr/>
          <p:nvPr>
            <p:ph type="title"/>
          </p:nvPr>
        </p:nvSpPr>
        <p:spPr>
          <a:xfrm>
            <a:off x="894079" y="519290"/>
            <a:ext cx="11216641" cy="1885246"/>
          </a:xfrm>
          <a:prstGeom prst="rect">
            <a:avLst/>
          </a:prstGeom>
        </p:spPr>
        <p:txBody>
          <a:bodyPr lIns="65023" tIns="65023" rIns="65023" bIns="65023" anchor="t"/>
          <a:lstStyle>
            <a:lvl1pPr defTabSz="650240">
              <a:defRPr sz="6200">
                <a:latin typeface="Arial"/>
                <a:ea typeface="Arial"/>
                <a:cs typeface="Arial"/>
                <a:sym typeface="Arial"/>
              </a:defRPr>
            </a:lvl1pPr>
          </a:lstStyle>
          <a:p>
            <a:pPr/>
            <a:r>
              <a:t>Title Text</a:t>
            </a:r>
          </a:p>
        </p:txBody>
      </p:sp>
      <p:sp>
        <p:nvSpPr>
          <p:cNvPr id="164" name="Shape 164"/>
          <p:cNvSpPr/>
          <p:nvPr>
            <p:ph type="sldNum" sz="quarter" idx="2"/>
          </p:nvPr>
        </p:nvSpPr>
        <p:spPr>
          <a:xfrm>
            <a:off x="645725" y="9386827"/>
            <a:ext cx="218679" cy="241301"/>
          </a:xfrm>
          <a:prstGeom prst="rect">
            <a:avLst/>
          </a:prstGeom>
        </p:spPr>
        <p:txBody>
          <a:bodyPr lIns="0" tIns="0" rIns="0" bIns="0" anchor="b"/>
          <a:lstStyle>
            <a:lvl1pPr algn="l" defTabSz="650240">
              <a:defRPr b="1"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71" name="Shape 171"/>
          <p:cNvSpPr/>
          <p:nvPr>
            <p:ph type="title"/>
          </p:nvPr>
        </p:nvSpPr>
        <p:spPr>
          <a:xfrm>
            <a:off x="650239" y="657803"/>
            <a:ext cx="11704322" cy="920324"/>
          </a:xfrm>
          <a:prstGeom prst="rect">
            <a:avLst/>
          </a:prstGeom>
        </p:spPr>
        <p:txBody>
          <a:bodyPr lIns="0" tIns="0" rIns="0" bIns="0" anchor="t"/>
          <a:lstStyle>
            <a:lvl1pPr algn="l" defTabSz="650240">
              <a:defRPr b="1" sz="3000">
                <a:solidFill>
                  <a:srgbClr val="BC5F2B"/>
                </a:solidFill>
                <a:latin typeface="Helvetica"/>
                <a:ea typeface="Helvetica"/>
                <a:cs typeface="Helvetica"/>
                <a:sym typeface="Helvetica"/>
              </a:defRPr>
            </a:lvl1pPr>
          </a:lstStyle>
          <a:p>
            <a:pPr/>
            <a:r>
              <a:t>Title Text</a:t>
            </a:r>
          </a:p>
        </p:txBody>
      </p:sp>
      <p:sp>
        <p:nvSpPr>
          <p:cNvPr id="172" name="Shape 172"/>
          <p:cNvSpPr/>
          <p:nvPr>
            <p:ph type="body" idx="1"/>
          </p:nvPr>
        </p:nvSpPr>
        <p:spPr>
          <a:xfrm>
            <a:off x="645730" y="1761066"/>
            <a:ext cx="11708831" cy="6892997"/>
          </a:xfrm>
          <a:prstGeom prst="rect">
            <a:avLst/>
          </a:prstGeom>
        </p:spPr>
        <p:txBody>
          <a:bodyPr lIns="0" tIns="0" rIns="0" bIns="0" anchor="t"/>
          <a:lstStyle>
            <a:lvl1pPr marL="0" indent="0" defTabSz="650240">
              <a:spcBef>
                <a:spcPts val="0"/>
              </a:spcBef>
              <a:buSzTx/>
              <a:buNone/>
              <a:defRPr sz="3000">
                <a:solidFill>
                  <a:srgbClr val="3C5A77"/>
                </a:solidFill>
                <a:latin typeface="Helvetica"/>
                <a:ea typeface="Helvetica"/>
                <a:cs typeface="Helvetica"/>
                <a:sym typeface="Helvetica"/>
              </a:defRPr>
            </a:lvl1pPr>
            <a:lvl2pPr marL="411480" indent="-411480" defTabSz="650240">
              <a:spcBef>
                <a:spcPts val="0"/>
              </a:spcBef>
              <a:buSzPct val="90000"/>
              <a:defRPr sz="3000">
                <a:solidFill>
                  <a:srgbClr val="3C5A77"/>
                </a:solidFill>
                <a:latin typeface="Helvetica"/>
                <a:ea typeface="Helvetica"/>
                <a:cs typeface="Helvetica"/>
                <a:sym typeface="Helvetica"/>
              </a:defRPr>
            </a:lvl2pPr>
            <a:lvl3pPr marL="579119" indent="-304799" defTabSz="650240">
              <a:spcBef>
                <a:spcPts val="0"/>
              </a:spcBef>
              <a:buSzPct val="88000"/>
              <a:buChar char="–"/>
              <a:defRPr sz="3000">
                <a:solidFill>
                  <a:srgbClr val="3C5A77"/>
                </a:solidFill>
                <a:latin typeface="Helvetica"/>
                <a:ea typeface="Helvetica"/>
                <a:cs typeface="Helvetica"/>
                <a:sym typeface="Helvetica"/>
              </a:defRPr>
            </a:lvl3pPr>
            <a:lvl4pPr marL="891539" indent="-342899" defTabSz="650240">
              <a:spcBef>
                <a:spcPts val="0"/>
              </a:spcBef>
              <a:buSzPct val="90000"/>
              <a:defRPr sz="3000">
                <a:solidFill>
                  <a:srgbClr val="3C5A77"/>
                </a:solidFill>
                <a:latin typeface="Helvetica"/>
                <a:ea typeface="Helvetica"/>
                <a:cs typeface="Helvetica"/>
                <a:sym typeface="Helvetica"/>
              </a:defRPr>
            </a:lvl4pPr>
            <a:lvl5pPr marL="1214845" indent="-391885" defTabSz="650240">
              <a:spcBef>
                <a:spcPts val="0"/>
              </a:spcBef>
              <a:buSzPct val="88000"/>
              <a:buChar char="–"/>
              <a:defRPr sz="3000">
                <a:solidFill>
                  <a:srgbClr val="3C5A77"/>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645725" y="9386828"/>
            <a:ext cx="238722" cy="241301"/>
          </a:xfrm>
          <a:prstGeom prst="rect">
            <a:avLst/>
          </a:prstGeom>
        </p:spPr>
        <p:txBody>
          <a:bodyPr lIns="0" tIns="0" rIns="0" bIns="0" anchor="b"/>
          <a:lstStyle>
            <a:lvl1pPr algn="l" defTabSz="65024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Picture">
    <p:spTree>
      <p:nvGrpSpPr>
        <p:cNvPr id="1" name=""/>
        <p:cNvGrpSpPr/>
        <p:nvPr/>
      </p:nvGrpSpPr>
      <p:grpSpPr>
        <a:xfrm>
          <a:off x="0" y="0"/>
          <a:ext cx="0" cy="0"/>
          <a:chOff x="0" y="0"/>
          <a:chExt cx="0" cy="0"/>
        </a:xfrm>
      </p:grpSpPr>
      <p:sp>
        <p:nvSpPr>
          <p:cNvPr id="180" name="Shape 180"/>
          <p:cNvSpPr/>
          <p:nvPr>
            <p:ph type="pic" idx="13"/>
          </p:nvPr>
        </p:nvSpPr>
        <p:spPr>
          <a:xfrm>
            <a:off x="650239" y="1761066"/>
            <a:ext cx="11704322" cy="6892999"/>
          </a:xfrm>
          <a:prstGeom prst="rect">
            <a:avLst/>
          </a:prstGeom>
        </p:spPr>
        <p:txBody>
          <a:bodyPr lIns="91439" tIns="45719" rIns="91439" bIns="45719" anchor="t">
            <a:noAutofit/>
          </a:bodyPr>
          <a:lstStyle/>
          <a:p>
            <a:pPr/>
          </a:p>
        </p:txBody>
      </p:sp>
      <p:sp>
        <p:nvSpPr>
          <p:cNvPr id="181" name="Shape 181"/>
          <p:cNvSpPr/>
          <p:nvPr>
            <p:ph type="title"/>
          </p:nvPr>
        </p:nvSpPr>
        <p:spPr>
          <a:xfrm>
            <a:off x="650239" y="657803"/>
            <a:ext cx="11704322" cy="920324"/>
          </a:xfrm>
          <a:prstGeom prst="rect">
            <a:avLst/>
          </a:prstGeom>
        </p:spPr>
        <p:txBody>
          <a:bodyPr lIns="0" tIns="0" rIns="0" bIns="0" anchor="t"/>
          <a:lstStyle>
            <a:lvl1pPr algn="l" defTabSz="650240">
              <a:defRPr b="1" sz="3000">
                <a:solidFill>
                  <a:srgbClr val="BC5F2B"/>
                </a:solidFill>
                <a:latin typeface="Helvetica"/>
                <a:ea typeface="Helvetica"/>
                <a:cs typeface="Helvetica"/>
                <a:sym typeface="Helvetica"/>
              </a:defRPr>
            </a:lvl1pPr>
          </a:lstStyle>
          <a:p>
            <a:pPr/>
            <a:r>
              <a:t>Title Text</a:t>
            </a:r>
          </a:p>
        </p:txBody>
      </p:sp>
      <p:sp>
        <p:nvSpPr>
          <p:cNvPr id="182" name="Shape 182"/>
          <p:cNvSpPr/>
          <p:nvPr>
            <p:ph type="sldNum" sz="quarter" idx="2"/>
          </p:nvPr>
        </p:nvSpPr>
        <p:spPr>
          <a:xfrm>
            <a:off x="645725" y="9386828"/>
            <a:ext cx="238722" cy="241301"/>
          </a:xfrm>
          <a:prstGeom prst="rect">
            <a:avLst/>
          </a:prstGeom>
        </p:spPr>
        <p:txBody>
          <a:bodyPr lIns="0" tIns="0" rIns="0" bIns="0" anchor="b"/>
          <a:lstStyle>
            <a:lvl1pPr algn="l" defTabSz="65024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89" name="Shape 189"/>
          <p:cNvSpPr/>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90" name="Shape 190"/>
          <p:cNvSpPr/>
          <p:nvPr>
            <p:ph type="body" idx="1"/>
          </p:nvPr>
        </p:nvSpPr>
        <p:spPr>
          <a:xfrm>
            <a:off x="650239" y="2275842"/>
            <a:ext cx="11704322" cy="6436926"/>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1" name="Shape 191"/>
          <p:cNvSpPr/>
          <p:nvPr>
            <p:ph type="sldNum" sz="quarter" idx="2"/>
          </p:nvPr>
        </p:nvSpPr>
        <p:spPr>
          <a:xfrm>
            <a:off x="12005834" y="9114114"/>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98" name="Shape 198"/>
          <p:cNvSpPr/>
          <p:nvPr>
            <p:ph type="title"/>
          </p:nvPr>
        </p:nvSpPr>
        <p:spPr>
          <a:xfrm>
            <a:off x="650239" y="657803"/>
            <a:ext cx="11704322" cy="920324"/>
          </a:xfrm>
          <a:prstGeom prst="rect">
            <a:avLst/>
          </a:prstGeom>
        </p:spPr>
        <p:txBody>
          <a:bodyPr lIns="0" tIns="0" rIns="0" bIns="0" anchor="t"/>
          <a:lstStyle>
            <a:lvl1pPr algn="l" defTabSz="650240">
              <a:defRPr b="1" sz="3000">
                <a:solidFill>
                  <a:srgbClr val="BC5F2B"/>
                </a:solidFill>
                <a:latin typeface="Helvetica"/>
                <a:ea typeface="Helvetica"/>
                <a:cs typeface="Helvetica"/>
                <a:sym typeface="Helvetica"/>
              </a:defRPr>
            </a:lvl1pPr>
          </a:lstStyle>
          <a:p>
            <a:pPr/>
            <a:r>
              <a:t>Title Text</a:t>
            </a:r>
          </a:p>
        </p:txBody>
      </p:sp>
      <p:sp>
        <p:nvSpPr>
          <p:cNvPr id="199" name="Shape 199"/>
          <p:cNvSpPr/>
          <p:nvPr>
            <p:ph type="body" idx="1"/>
          </p:nvPr>
        </p:nvSpPr>
        <p:spPr>
          <a:xfrm>
            <a:off x="645730" y="1761066"/>
            <a:ext cx="11708831" cy="6892997"/>
          </a:xfrm>
          <a:prstGeom prst="rect">
            <a:avLst/>
          </a:prstGeom>
        </p:spPr>
        <p:txBody>
          <a:bodyPr lIns="0" tIns="0" rIns="0" bIns="0" anchor="t"/>
          <a:lstStyle>
            <a:lvl1pPr marL="0" indent="0" defTabSz="650240">
              <a:spcBef>
                <a:spcPts val="0"/>
              </a:spcBef>
              <a:buSzTx/>
              <a:buNone/>
              <a:defRPr sz="3000">
                <a:solidFill>
                  <a:srgbClr val="3C5A77"/>
                </a:solidFill>
                <a:latin typeface="Helvetica"/>
                <a:ea typeface="Helvetica"/>
                <a:cs typeface="Helvetica"/>
                <a:sym typeface="Helvetica"/>
              </a:defRPr>
            </a:lvl1pPr>
            <a:lvl2pPr marL="411480" indent="-411480" defTabSz="650240">
              <a:spcBef>
                <a:spcPts val="0"/>
              </a:spcBef>
              <a:buSzPct val="90000"/>
              <a:defRPr sz="3000">
                <a:solidFill>
                  <a:srgbClr val="3C5A77"/>
                </a:solidFill>
                <a:latin typeface="Helvetica"/>
                <a:ea typeface="Helvetica"/>
                <a:cs typeface="Helvetica"/>
                <a:sym typeface="Helvetica"/>
              </a:defRPr>
            </a:lvl2pPr>
            <a:lvl3pPr marL="579119" indent="-304799" defTabSz="650240">
              <a:spcBef>
                <a:spcPts val="0"/>
              </a:spcBef>
              <a:buSzPct val="88000"/>
              <a:buChar char="–"/>
              <a:defRPr sz="3000">
                <a:solidFill>
                  <a:srgbClr val="3C5A77"/>
                </a:solidFill>
                <a:latin typeface="Helvetica"/>
                <a:ea typeface="Helvetica"/>
                <a:cs typeface="Helvetica"/>
                <a:sym typeface="Helvetica"/>
              </a:defRPr>
            </a:lvl3pPr>
            <a:lvl4pPr marL="891539" indent="-342899" defTabSz="650240">
              <a:spcBef>
                <a:spcPts val="0"/>
              </a:spcBef>
              <a:buSzPct val="90000"/>
              <a:defRPr sz="3000">
                <a:solidFill>
                  <a:srgbClr val="3C5A77"/>
                </a:solidFill>
                <a:latin typeface="Helvetica"/>
                <a:ea typeface="Helvetica"/>
                <a:cs typeface="Helvetica"/>
                <a:sym typeface="Helvetica"/>
              </a:defRPr>
            </a:lvl4pPr>
            <a:lvl5pPr marL="1214845" indent="-391885" defTabSz="650240">
              <a:spcBef>
                <a:spcPts val="0"/>
              </a:spcBef>
              <a:buSzPct val="88000"/>
              <a:buChar char="–"/>
              <a:defRPr sz="3000">
                <a:solidFill>
                  <a:srgbClr val="3C5A77"/>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0" name="Shape 200"/>
          <p:cNvSpPr/>
          <p:nvPr>
            <p:ph type="sldNum" sz="quarter" idx="2"/>
          </p:nvPr>
        </p:nvSpPr>
        <p:spPr>
          <a:xfrm>
            <a:off x="645725" y="9386828"/>
            <a:ext cx="238722" cy="241301"/>
          </a:xfrm>
          <a:prstGeom prst="rect">
            <a:avLst/>
          </a:prstGeom>
        </p:spPr>
        <p:txBody>
          <a:bodyPr lIns="0" tIns="0" rIns="0" bIns="0" anchor="b"/>
          <a:lstStyle>
            <a:lvl1pPr algn="l" defTabSz="65024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7" name="Shape 207"/>
          <p:cNvSpPr/>
          <p:nvPr>
            <p:ph type="title"/>
          </p:nvPr>
        </p:nvSpPr>
        <p:spPr>
          <a:xfrm>
            <a:off x="650239" y="657803"/>
            <a:ext cx="11704322" cy="920324"/>
          </a:xfrm>
          <a:prstGeom prst="rect">
            <a:avLst/>
          </a:prstGeom>
        </p:spPr>
        <p:txBody>
          <a:bodyPr lIns="0" tIns="0" rIns="0" bIns="0" anchor="t"/>
          <a:lstStyle>
            <a:lvl1pPr algn="l" defTabSz="650240">
              <a:defRPr b="1" sz="3000">
                <a:solidFill>
                  <a:srgbClr val="BC5F2B"/>
                </a:solidFill>
                <a:latin typeface="Helvetica"/>
                <a:ea typeface="Helvetica"/>
                <a:cs typeface="Helvetica"/>
                <a:sym typeface="Helvetica"/>
              </a:defRPr>
            </a:lvl1pPr>
          </a:lstStyle>
          <a:p>
            <a:pPr/>
            <a:r>
              <a:t>Title Text</a:t>
            </a:r>
          </a:p>
        </p:txBody>
      </p:sp>
      <p:sp>
        <p:nvSpPr>
          <p:cNvPr id="208" name="Shape 208"/>
          <p:cNvSpPr/>
          <p:nvPr>
            <p:ph type="body" idx="1"/>
          </p:nvPr>
        </p:nvSpPr>
        <p:spPr>
          <a:xfrm>
            <a:off x="645730" y="1761066"/>
            <a:ext cx="11708831" cy="6892997"/>
          </a:xfrm>
          <a:prstGeom prst="rect">
            <a:avLst/>
          </a:prstGeom>
        </p:spPr>
        <p:txBody>
          <a:bodyPr lIns="0" tIns="0" rIns="0" bIns="0" anchor="t"/>
          <a:lstStyle>
            <a:lvl1pPr marL="0" indent="0" defTabSz="650240">
              <a:spcBef>
                <a:spcPts val="0"/>
              </a:spcBef>
              <a:buSzTx/>
              <a:buNone/>
              <a:defRPr sz="3000">
                <a:solidFill>
                  <a:srgbClr val="3C5A77"/>
                </a:solidFill>
                <a:latin typeface="Helvetica"/>
                <a:ea typeface="Helvetica"/>
                <a:cs typeface="Helvetica"/>
                <a:sym typeface="Helvetica"/>
              </a:defRPr>
            </a:lvl1pPr>
            <a:lvl2pPr marL="411480" indent="-411480" defTabSz="650240">
              <a:spcBef>
                <a:spcPts val="0"/>
              </a:spcBef>
              <a:buSzPct val="90000"/>
              <a:defRPr sz="3000">
                <a:solidFill>
                  <a:srgbClr val="3C5A77"/>
                </a:solidFill>
                <a:latin typeface="Helvetica"/>
                <a:ea typeface="Helvetica"/>
                <a:cs typeface="Helvetica"/>
                <a:sym typeface="Helvetica"/>
              </a:defRPr>
            </a:lvl2pPr>
            <a:lvl3pPr marL="579119" indent="-304799" defTabSz="650240">
              <a:spcBef>
                <a:spcPts val="0"/>
              </a:spcBef>
              <a:buSzPct val="88000"/>
              <a:buChar char="–"/>
              <a:defRPr sz="3000">
                <a:solidFill>
                  <a:srgbClr val="3C5A77"/>
                </a:solidFill>
                <a:latin typeface="Helvetica"/>
                <a:ea typeface="Helvetica"/>
                <a:cs typeface="Helvetica"/>
                <a:sym typeface="Helvetica"/>
              </a:defRPr>
            </a:lvl3pPr>
            <a:lvl4pPr marL="891539" indent="-342899" defTabSz="650240">
              <a:spcBef>
                <a:spcPts val="0"/>
              </a:spcBef>
              <a:buSzPct val="90000"/>
              <a:defRPr sz="3000">
                <a:solidFill>
                  <a:srgbClr val="3C5A77"/>
                </a:solidFill>
                <a:latin typeface="Helvetica"/>
                <a:ea typeface="Helvetica"/>
                <a:cs typeface="Helvetica"/>
                <a:sym typeface="Helvetica"/>
              </a:defRPr>
            </a:lvl4pPr>
            <a:lvl5pPr marL="1214845" indent="-391885" defTabSz="650240">
              <a:spcBef>
                <a:spcPts val="0"/>
              </a:spcBef>
              <a:buSzPct val="88000"/>
              <a:buChar char="–"/>
              <a:defRPr sz="3000">
                <a:solidFill>
                  <a:srgbClr val="3C5A77"/>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sldNum" sz="quarter" idx="2"/>
          </p:nvPr>
        </p:nvSpPr>
        <p:spPr>
          <a:xfrm>
            <a:off x="645725" y="9386828"/>
            <a:ext cx="238722" cy="241301"/>
          </a:xfrm>
          <a:prstGeom prst="rect">
            <a:avLst/>
          </a:prstGeom>
        </p:spPr>
        <p:txBody>
          <a:bodyPr lIns="0" tIns="0" rIns="0" bIns="0" anchor="b"/>
          <a:lstStyle>
            <a:lvl1pPr algn="l" defTabSz="650240">
              <a:defRPr b="1" sz="1600">
                <a:solidFill>
                  <a:srgbClr val="BC5F2B"/>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jpeg"/><Relationship Id="rId3"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 Id="rId3"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jpeg"/><Relationship Id="rId3" Type="http://schemas.openxmlformats.org/officeDocument/2006/relationships/image" Target="../media/image7.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8.jpe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6.jpeg"/><Relationship Id="rId10" Type="http://schemas.openxmlformats.org/officeDocument/2006/relationships/image" Target="../media/image3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3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jpeg"/><Relationship Id="rId3" Type="http://schemas.openxmlformats.org/officeDocument/2006/relationships/image" Target="../media/image38.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jpeg"/><Relationship Id="rId4" Type="http://schemas.openxmlformats.org/officeDocument/2006/relationships/image" Target="../media/image3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tif"/><Relationship Id="rId4"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ctrTitle"/>
          </p:nvPr>
        </p:nvSpPr>
        <p:spPr>
          <a:xfrm>
            <a:off x="1270000" y="1121115"/>
            <a:ext cx="10464800" cy="1676401"/>
          </a:xfrm>
          <a:prstGeom prst="rect">
            <a:avLst/>
          </a:prstGeom>
        </p:spPr>
        <p:txBody>
          <a:bodyPr/>
          <a:lstStyle>
            <a:lvl1pPr defTabSz="297941">
              <a:defRPr sz="4080"/>
            </a:lvl1pPr>
          </a:lstStyle>
          <a:p>
            <a:pPr/>
            <a:r>
              <a:t>Deep Underground Neutrino Experiment at the Sanford Underground  Research Facility. </a:t>
            </a:r>
          </a:p>
        </p:txBody>
      </p:sp>
      <p:sp>
        <p:nvSpPr>
          <p:cNvPr id="219" name="Shape 219"/>
          <p:cNvSpPr/>
          <p:nvPr>
            <p:ph type="subTitle" sz="half" idx="1"/>
          </p:nvPr>
        </p:nvSpPr>
        <p:spPr>
          <a:xfrm>
            <a:off x="1141421" y="3374202"/>
            <a:ext cx="10464801" cy="2438401"/>
          </a:xfrm>
          <a:prstGeom prst="rect">
            <a:avLst/>
          </a:prstGeom>
        </p:spPr>
        <p:txBody>
          <a:bodyPr/>
          <a:lstStyle/>
          <a:p>
            <a:pPr/>
            <a:r>
              <a:t>Milind Diwan</a:t>
            </a:r>
            <a:br/>
            <a:r>
              <a:rPr b="1" sz="4100">
                <a:latin typeface="Helvetica"/>
                <a:ea typeface="Helvetica"/>
                <a:cs typeface="Helvetica"/>
                <a:sym typeface="Helvetica"/>
              </a:rPr>
              <a:t>Littenberg Fest </a:t>
            </a:r>
            <a:r>
              <a:t> </a:t>
            </a:r>
          </a:p>
          <a:p>
            <a:pPr/>
            <a:r>
              <a:t>6/24/2016</a:t>
            </a:r>
          </a:p>
        </p:txBody>
      </p:sp>
      <p:pic>
        <p:nvPicPr>
          <p:cNvPr id="220" name="pasted-image.png"/>
          <p:cNvPicPr>
            <a:picLocks noChangeAspect="1"/>
          </p:cNvPicPr>
          <p:nvPr/>
        </p:nvPicPr>
        <p:blipFill>
          <a:blip r:embed="rId3">
            <a:extLst/>
          </a:blip>
          <a:stretch>
            <a:fillRect/>
          </a:stretch>
        </p:blipFill>
        <p:spPr>
          <a:xfrm>
            <a:off x="-1" y="5449560"/>
            <a:ext cx="13004801" cy="432236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647700" y="94471"/>
            <a:ext cx="11709400" cy="1625601"/>
          </a:xfrm>
          <a:prstGeom prst="rect">
            <a:avLst/>
          </a:prstGeom>
        </p:spPr>
        <p:txBody>
          <a:bodyPr/>
          <a:lstStyle/>
          <a:p>
            <a:pPr/>
            <a:r>
              <a:t>Baseline optimization</a:t>
            </a:r>
          </a:p>
        </p:txBody>
      </p:sp>
      <p:sp>
        <p:nvSpPr>
          <p:cNvPr id="313" name="Shape 3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4" name="pasted-image.tif"/>
          <p:cNvPicPr>
            <a:picLocks noChangeAspect="1"/>
          </p:cNvPicPr>
          <p:nvPr/>
        </p:nvPicPr>
        <p:blipFill>
          <a:blip r:embed="rId2">
            <a:extLst/>
          </a:blip>
          <a:stretch>
            <a:fillRect/>
          </a:stretch>
        </p:blipFill>
        <p:spPr>
          <a:xfrm>
            <a:off x="-88901" y="1351128"/>
            <a:ext cx="12903201" cy="6083301"/>
          </a:xfrm>
          <a:prstGeom prst="rect">
            <a:avLst/>
          </a:prstGeom>
          <a:ln w="12700">
            <a:miter lim="400000"/>
          </a:ln>
        </p:spPr>
      </p:pic>
      <p:sp>
        <p:nvSpPr>
          <p:cNvPr id="315" name="Shape 315"/>
          <p:cNvSpPr/>
          <p:nvPr/>
        </p:nvSpPr>
        <p:spPr>
          <a:xfrm>
            <a:off x="6324600" y="1841500"/>
            <a:ext cx="6350000" cy="5588000"/>
          </a:xfrm>
          <a:prstGeom prst="rect">
            <a:avLst/>
          </a:prstGeom>
          <a:solidFill>
            <a:srgbClr val="FFFFFF"/>
          </a:solidFill>
          <a:ln w="12700">
            <a:miter lim="400000"/>
          </a:ln>
        </p:spPr>
        <p:txBody>
          <a:bodyPr lIns="50800" tIns="50800" rIns="50800" bIns="50800" anchor="ctr"/>
          <a:lstStyle/>
          <a:p>
            <a:pPr>
              <a:defRPr sz="2400">
                <a:solidFill>
                  <a:srgbClr val="FFFFFF"/>
                </a:solidFill>
              </a:defRPr>
            </a:pPr>
          </a:p>
        </p:txBody>
      </p:sp>
      <p:sp>
        <p:nvSpPr>
          <p:cNvPr id="316" name="Shape 316"/>
          <p:cNvSpPr/>
          <p:nvPr/>
        </p:nvSpPr>
        <p:spPr>
          <a:xfrm>
            <a:off x="6835382" y="1789278"/>
            <a:ext cx="5671336" cy="520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2558" indent="-302558" algn="l" defTabSz="457200">
              <a:spcBef>
                <a:spcPts val="2200"/>
              </a:spcBef>
              <a:buSzPct val="80000"/>
              <a:buChar char="•"/>
              <a:defRPr b="1" sz="2300">
                <a:latin typeface="Helvetica"/>
                <a:ea typeface="Helvetica"/>
                <a:cs typeface="Helvetica"/>
                <a:sym typeface="Helvetica"/>
              </a:defRPr>
            </a:pPr>
            <a:r>
              <a:t>&gt;1200 km is needed to break the degeneracy between CP and matter effects.  </a:t>
            </a:r>
          </a:p>
          <a:p>
            <a:pPr marL="302558" indent="-302558" algn="l" defTabSz="457200">
              <a:spcBef>
                <a:spcPts val="2200"/>
              </a:spcBef>
              <a:buSzPct val="80000"/>
              <a:buChar char="•"/>
              <a:defRPr b="1" sz="2300">
                <a:latin typeface="Helvetica"/>
                <a:ea typeface="Helvetica"/>
                <a:cs typeface="Helvetica"/>
                <a:sym typeface="Helvetica"/>
              </a:defRPr>
            </a:pPr>
            <a:r>
              <a:t>Statistics at both nodes needed. Total of ~1000 events needed =&gt; 1MW*40kt*many years. </a:t>
            </a:r>
          </a:p>
          <a:p>
            <a:pPr marL="302558" indent="-302558" algn="l" defTabSz="457200">
              <a:spcBef>
                <a:spcPts val="2200"/>
              </a:spcBef>
              <a:buSzPct val="80000"/>
              <a:buChar char="•"/>
              <a:defRPr b="1" sz="2300">
                <a:latin typeface="Helvetica"/>
                <a:ea typeface="Helvetica"/>
                <a:cs typeface="Helvetica"/>
                <a:sym typeface="Helvetica"/>
              </a:defRPr>
            </a:pPr>
            <a:r>
              <a:t>At &gt;2000 km suppression of events in one polarity is very high: nu/anu asymmetry measurement a challenge.  </a:t>
            </a:r>
          </a:p>
          <a:p>
            <a:pPr marL="302558" indent="-302558" algn="l" defTabSz="457200">
              <a:spcBef>
                <a:spcPts val="2200"/>
              </a:spcBef>
              <a:buSzPct val="80000"/>
              <a:buChar char="•"/>
              <a:defRPr b="1" sz="2300">
                <a:latin typeface="Helvetica"/>
                <a:ea typeface="Helvetica"/>
                <a:cs typeface="Helvetica"/>
                <a:sym typeface="Helvetica"/>
              </a:defRPr>
            </a:pPr>
            <a:r>
              <a:t>On these general grounds we can state that 1000 - 2000 km is optimum. </a:t>
            </a:r>
          </a:p>
        </p:txBody>
      </p:sp>
      <p:sp>
        <p:nvSpPr>
          <p:cNvPr id="317" name="Shape 317"/>
          <p:cNvSpPr/>
          <p:nvPr/>
        </p:nvSpPr>
        <p:spPr>
          <a:xfrm>
            <a:off x="672820" y="8299490"/>
            <a:ext cx="11379760"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900">
                <a:latin typeface="Helvetica"/>
                <a:ea typeface="Helvetica"/>
                <a:cs typeface="Helvetica"/>
                <a:sym typeface="Helvetica"/>
              </a:defRPr>
            </a:lvl1pPr>
          </a:lstStyle>
          <a:p>
            <a:pPr/>
            <a:r>
              <a:t>The site of the former Homestake mine was picked for many reasons, but it also happens to be just right for this physics.  </a:t>
            </a:r>
          </a:p>
        </p:txBody>
      </p:sp>
      <p:sp>
        <p:nvSpPr>
          <p:cNvPr id="318" name="Shape 318"/>
          <p:cNvSpPr/>
          <p:nvPr/>
        </p:nvSpPr>
        <p:spPr>
          <a:xfrm>
            <a:off x="393785" y="7003950"/>
            <a:ext cx="2305986" cy="1234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650240">
              <a:defRPr sz="2400">
                <a:latin typeface="Calibri"/>
                <a:ea typeface="Calibri"/>
                <a:cs typeface="Calibri"/>
                <a:sym typeface="Calibri"/>
              </a:defRPr>
            </a:lvl1pPr>
          </a:lstStyle>
          <a:p>
            <a:pPr/>
            <a:r>
              <a:t>Max oscillation asymmetry with no matter</a:t>
            </a:r>
          </a:p>
        </p:txBody>
      </p:sp>
      <p:sp>
        <p:nvSpPr>
          <p:cNvPr id="319" name="Shape 319"/>
          <p:cNvSpPr/>
          <p:nvPr/>
        </p:nvSpPr>
        <p:spPr>
          <a:xfrm flipV="1">
            <a:off x="1317306" y="5051532"/>
            <a:ext cx="748957" cy="2061331"/>
          </a:xfrm>
          <a:prstGeom prst="line">
            <a:avLst/>
          </a:prstGeom>
          <a:ln w="25400">
            <a:solidFill>
              <a:srgbClr val="000000"/>
            </a:solidFill>
            <a:miter lim="400000"/>
            <a:tailEnd type="triangle"/>
          </a:ln>
        </p:spPr>
        <p:txBody>
          <a:bodyPr lIns="50800" tIns="50800" rIns="50800" bIns="50800" anchor="ctr"/>
          <a:lstStyle/>
          <a:p>
            <a:pPr>
              <a:defRPr sz="2400"/>
            </a:pP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p:nvPr>
        </p:nvSpPr>
        <p:spPr>
          <a:xfrm>
            <a:off x="952500" y="444500"/>
            <a:ext cx="10617200" cy="1422400"/>
          </a:xfrm>
          <a:prstGeom prst="rect">
            <a:avLst/>
          </a:prstGeom>
        </p:spPr>
        <p:txBody>
          <a:bodyPr/>
          <a:lstStyle>
            <a:lvl1pPr defTabSz="297941">
              <a:defRPr b="1" sz="4080">
                <a:latin typeface="Helvetica"/>
                <a:ea typeface="Helvetica"/>
                <a:cs typeface="Helvetica"/>
                <a:sym typeface="Helvetica"/>
              </a:defRPr>
            </a:lvl1pPr>
          </a:lstStyle>
          <a:p>
            <a:pPr/>
            <a:r>
              <a:t>Lesson 3. Protect the time and intellectual output of your coworkers and colleagues</a:t>
            </a:r>
          </a:p>
        </p:txBody>
      </p:sp>
      <p:sp>
        <p:nvSpPr>
          <p:cNvPr id="322" name="Shape 322"/>
          <p:cNvSpPr/>
          <p:nvPr/>
        </p:nvSpPr>
        <p:spPr>
          <a:xfrm>
            <a:off x="596005" y="2007654"/>
            <a:ext cx="11812791" cy="546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0999" indent="-380999" algn="l">
              <a:spcBef>
                <a:spcPts val="1400"/>
              </a:spcBef>
              <a:buSzPct val="100000"/>
              <a:buChar char="•"/>
              <a:defRPr b="1" sz="2600">
                <a:latin typeface="Helvetica"/>
                <a:ea typeface="Helvetica"/>
                <a:cs typeface="Helvetica"/>
                <a:sym typeface="Helvetica"/>
              </a:defRPr>
            </a:pPr>
            <a:r>
              <a:t>An astonishing amount of work is in progress. </a:t>
            </a:r>
          </a:p>
          <a:p>
            <a:pPr lvl="1" marL="609599" indent="-380999" algn="l">
              <a:spcBef>
                <a:spcPts val="1400"/>
              </a:spcBef>
              <a:buSzPct val="100000"/>
              <a:buChar char="-"/>
              <a:defRPr b="1" sz="2600">
                <a:latin typeface="Helvetica"/>
                <a:ea typeface="Helvetica"/>
                <a:cs typeface="Helvetica"/>
                <a:sym typeface="Helvetica"/>
              </a:defRPr>
            </a:pPr>
            <a:r>
              <a:t>Event reconstruction in LAR TPC (Xin Qian/Chao Zhang/Brett Viren)</a:t>
            </a:r>
          </a:p>
          <a:p>
            <a:pPr lvl="1" marL="609599" indent="-380999" algn="l">
              <a:spcBef>
                <a:spcPts val="1400"/>
              </a:spcBef>
              <a:buSzPct val="100000"/>
              <a:buChar char="-"/>
              <a:defRPr b="1" sz="2600">
                <a:latin typeface="Helvetica"/>
                <a:ea typeface="Helvetica"/>
                <a:cs typeface="Helvetica"/>
                <a:sym typeface="Helvetica"/>
              </a:defRPr>
            </a:pPr>
            <a:r>
              <a:t>Optimization of the wide band beam (M. Bishai)</a:t>
            </a:r>
          </a:p>
          <a:p>
            <a:pPr lvl="1" marL="609599" indent="-380999" algn="l">
              <a:spcBef>
                <a:spcPts val="1400"/>
              </a:spcBef>
              <a:buSzPct val="100000"/>
              <a:buChar char="-"/>
              <a:defRPr b="1" sz="2600">
                <a:latin typeface="Helvetica"/>
                <a:ea typeface="Helvetica"/>
                <a:cs typeface="Helvetica"/>
                <a:sym typeface="Helvetica"/>
              </a:defRPr>
            </a:pPr>
            <a:r>
              <a:t>Precision of parameter extraction/fitting (E. Worcester) </a:t>
            </a:r>
          </a:p>
          <a:p>
            <a:pPr lvl="1" marL="609599" indent="-380999" algn="l">
              <a:spcBef>
                <a:spcPts val="1400"/>
              </a:spcBef>
              <a:buSzPct val="100000"/>
              <a:buChar char="-"/>
              <a:defRPr b="1" sz="2600">
                <a:latin typeface="Helvetica"/>
                <a:ea typeface="Helvetica"/>
                <a:cs typeface="Helvetica"/>
                <a:sym typeface="Helvetica"/>
              </a:defRPr>
            </a:pPr>
            <a:r>
              <a:t>R&amp;D on TPC and electronics (Bo Yu, M. Worcester, Hucheng Chen, Instrumentation …)</a:t>
            </a:r>
          </a:p>
          <a:p>
            <a:pPr lvl="1" marL="609599" indent="-380999" algn="l">
              <a:spcBef>
                <a:spcPts val="1400"/>
              </a:spcBef>
              <a:buSzPct val="100000"/>
              <a:buChar char="-"/>
              <a:defRPr b="1" sz="2600">
                <a:latin typeface="Helvetica"/>
                <a:ea typeface="Helvetica"/>
                <a:cs typeface="Helvetica"/>
                <a:sym typeface="Helvetica"/>
              </a:defRPr>
            </a:pPr>
            <a:r>
              <a:t>Planning for prototypes at CERN (J. Stewart, S. Kettell, …)</a:t>
            </a:r>
          </a:p>
          <a:p>
            <a:pPr lvl="1" marL="609599" indent="-380999" algn="l">
              <a:spcBef>
                <a:spcPts val="1400"/>
              </a:spcBef>
              <a:buSzPct val="100000"/>
              <a:buChar char="-"/>
              <a:defRPr b="1" sz="2600">
                <a:latin typeface="Helvetica"/>
                <a:ea typeface="Helvetica"/>
                <a:cs typeface="Helvetica"/>
                <a:sym typeface="Helvetica"/>
              </a:defRPr>
            </a:pPr>
            <a:r>
              <a:t>Design/planning for underground facilities (Dolph, Stewart…) </a:t>
            </a:r>
          </a:p>
          <a:p>
            <a:pPr lvl="1" marL="609599" indent="-380999" algn="l">
              <a:spcBef>
                <a:spcPts val="1400"/>
              </a:spcBef>
              <a:buSzPct val="100000"/>
              <a:buChar char="-"/>
              <a:defRPr b="1" sz="2600">
                <a:latin typeface="Helvetica"/>
                <a:ea typeface="Helvetica"/>
                <a:cs typeface="Helvetica"/>
                <a:sym typeface="Helvetica"/>
              </a:defRPr>
            </a:pPr>
            <a:r>
              <a:t>Cryogenics, detector properties (Craig Thorn, Yichen Li )</a:t>
            </a:r>
          </a:p>
          <a:p>
            <a:pPr lvl="1" marL="609599" indent="-380999" algn="l">
              <a:spcBef>
                <a:spcPts val="1400"/>
              </a:spcBef>
              <a:buSzPct val="100000"/>
              <a:buChar char="-"/>
              <a:defRPr b="1" sz="2600">
                <a:latin typeface="Helvetica"/>
                <a:ea typeface="Helvetica"/>
                <a:cs typeface="Helvetica"/>
                <a:sym typeface="Helvetica"/>
              </a:defRPr>
            </a:pPr>
            <a:r>
              <a:t>Computing (Potekhin, Adams)  </a:t>
            </a:r>
          </a:p>
        </p:txBody>
      </p:sp>
      <p:sp>
        <p:nvSpPr>
          <p:cNvPr id="323" name="Shape 323"/>
          <p:cNvSpPr/>
          <p:nvPr/>
        </p:nvSpPr>
        <p:spPr>
          <a:xfrm>
            <a:off x="628370" y="7955148"/>
            <a:ext cx="1146866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atin typeface="Helvetica"/>
                <a:ea typeface="Helvetica"/>
                <a:cs typeface="Helvetica"/>
                <a:sym typeface="Helvetica"/>
              </a:defRPr>
            </a:lvl1pPr>
          </a:lstStyle>
          <a:p>
            <a:pPr/>
            <a:r>
              <a:t>We have a huge team working on this with many visitors and collaborators.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xfrm>
            <a:off x="650239" y="292734"/>
            <a:ext cx="11704322" cy="920324"/>
          </a:xfrm>
          <a:prstGeom prst="rect">
            <a:avLst/>
          </a:prstGeom>
        </p:spPr>
        <p:txBody>
          <a:bodyPr/>
          <a:lstStyle/>
          <a:p>
            <a:pPr/>
            <a:r>
              <a:t>LBNF/DUNE Neutrino Beam</a:t>
            </a:r>
          </a:p>
        </p:txBody>
      </p:sp>
      <p:pic>
        <p:nvPicPr>
          <p:cNvPr id="328" name="image22.jpg" descr="Beam-Layout-LBNF.jpg"/>
          <p:cNvPicPr>
            <a:picLocks noChangeAspect="1"/>
          </p:cNvPicPr>
          <p:nvPr/>
        </p:nvPicPr>
        <p:blipFill>
          <a:blip r:embed="rId2">
            <a:extLst/>
          </a:blip>
          <a:srcRect l="1348" t="2756" r="1093" b="0"/>
          <a:stretch>
            <a:fillRect/>
          </a:stretch>
        </p:blipFill>
        <p:spPr>
          <a:xfrm>
            <a:off x="518846" y="710923"/>
            <a:ext cx="11991128" cy="4745905"/>
          </a:xfrm>
          <a:prstGeom prst="rect">
            <a:avLst/>
          </a:prstGeom>
          <a:ln w="12700">
            <a:miter lim="400000"/>
          </a:ln>
        </p:spPr>
      </p:pic>
      <p:sp>
        <p:nvSpPr>
          <p:cNvPr id="329" name="Shape 329"/>
          <p:cNvSpPr/>
          <p:nvPr/>
        </p:nvSpPr>
        <p:spPr>
          <a:xfrm>
            <a:off x="457783" y="5839518"/>
            <a:ext cx="7750714" cy="335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80059" indent="-480059" algn="l" defTabSz="650240">
              <a:buSzPct val="100000"/>
              <a:buFont typeface="Arial"/>
              <a:buChar char="•"/>
              <a:defRPr sz="2800">
                <a:solidFill>
                  <a:srgbClr val="3C5A77"/>
                </a:solidFill>
                <a:latin typeface="Helvetica"/>
                <a:ea typeface="Helvetica"/>
                <a:cs typeface="Helvetica"/>
                <a:sym typeface="Helvetica"/>
              </a:defRPr>
            </a:pPr>
            <a:r>
              <a:t>60 – 120 GeV Proton beam energy</a:t>
            </a:r>
          </a:p>
          <a:p>
            <a:pPr marL="480059" indent="-480059" algn="l" defTabSz="650240">
              <a:buSzPct val="100000"/>
              <a:buFont typeface="Arial"/>
              <a:buChar char="•"/>
              <a:defRPr sz="2800">
                <a:solidFill>
                  <a:srgbClr val="3C5A77"/>
                </a:solidFill>
                <a:latin typeface="Helvetica"/>
                <a:ea typeface="Helvetica"/>
                <a:cs typeface="Helvetica"/>
                <a:sym typeface="Helvetica"/>
              </a:defRPr>
            </a:pPr>
            <a:r>
              <a:t>Initial power 1.2 MW upgradable to 2.4 MW</a:t>
            </a:r>
            <a:endParaRPr sz="3000"/>
          </a:p>
          <a:p>
            <a:pPr lvl="2" marL="745807" indent="-471487" algn="l" defTabSz="650240">
              <a:buSzPct val="88000"/>
              <a:buFont typeface="Lucida Grande"/>
              <a:buChar char="–"/>
              <a:defRPr sz="2200">
                <a:solidFill>
                  <a:srgbClr val="3C5A77"/>
                </a:solidFill>
                <a:latin typeface="Helvetica"/>
                <a:ea typeface="Helvetica"/>
                <a:cs typeface="Helvetica"/>
                <a:sym typeface="Helvetica"/>
              </a:defRPr>
            </a:pPr>
            <a:r>
              <a:t>PIP II complete before start of data taking</a:t>
            </a:r>
            <a:endParaRPr sz="2800"/>
          </a:p>
          <a:p>
            <a:pPr marL="480059" indent="-480059" algn="l" defTabSz="650240">
              <a:buSzPct val="100000"/>
              <a:buFont typeface="Arial"/>
              <a:buChar char="•"/>
              <a:defRPr sz="2800">
                <a:solidFill>
                  <a:srgbClr val="3C5A77"/>
                </a:solidFill>
                <a:latin typeface="Helvetica"/>
                <a:ea typeface="Helvetica"/>
                <a:cs typeface="Helvetica"/>
                <a:sym typeface="Helvetica"/>
              </a:defRPr>
            </a:pPr>
            <a:r>
              <a:t>10</a:t>
            </a:r>
            <a:r>
              <a:rPr baseline="30571"/>
              <a:t>21</a:t>
            </a:r>
            <a:r>
              <a:t> protons on target per year</a:t>
            </a:r>
          </a:p>
          <a:p>
            <a:pPr marL="480059" indent="-480059" algn="l" defTabSz="650240">
              <a:buSzPct val="100000"/>
              <a:buFont typeface="Arial"/>
              <a:buChar char="•"/>
              <a:defRPr sz="2800">
                <a:solidFill>
                  <a:srgbClr val="3C5A77"/>
                </a:solidFill>
                <a:latin typeface="Helvetica"/>
                <a:ea typeface="Helvetica"/>
                <a:cs typeface="Helvetica"/>
                <a:sym typeface="Helvetica"/>
              </a:defRPr>
            </a:pPr>
            <a:r>
              <a:t>Large ν flux 1 to 5 GeV </a:t>
            </a:r>
          </a:p>
          <a:p>
            <a:pPr marL="480059" indent="-480059" algn="l" defTabSz="650240">
              <a:buSzPct val="100000"/>
              <a:buFont typeface="Arial"/>
              <a:buChar char="•"/>
              <a:defRPr sz="2800">
                <a:solidFill>
                  <a:srgbClr val="3C5A77"/>
                </a:solidFill>
                <a:latin typeface="Helvetica"/>
                <a:ea typeface="Helvetica"/>
                <a:cs typeface="Helvetica"/>
                <a:sym typeface="Helvetica"/>
              </a:defRPr>
            </a:pPr>
            <a:r>
              <a:t>Optimization of the beam =&gt; 3-horn system improves the flux by a large factor </a:t>
            </a:r>
          </a:p>
          <a:p>
            <a:pPr marL="480059" indent="-480059" algn="l" defTabSz="650240">
              <a:buSzPct val="100000"/>
              <a:buFont typeface="Arial"/>
              <a:buChar char="•"/>
              <a:defRPr sz="2800">
                <a:solidFill>
                  <a:srgbClr val="3C5A77"/>
                </a:solidFill>
                <a:latin typeface="Helvetica"/>
                <a:ea typeface="Helvetica"/>
                <a:cs typeface="Helvetica"/>
                <a:sym typeface="Helvetica"/>
              </a:defRPr>
            </a:pPr>
            <a:r>
              <a:t>Muon kern will shorten the muon range-out </a:t>
            </a:r>
          </a:p>
        </p:txBody>
      </p:sp>
      <p:sp>
        <p:nvSpPr>
          <p:cNvPr id="330" name="Shape 330"/>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1" name="Shape 331"/>
          <p:cNvSpPr/>
          <p:nvPr/>
        </p:nvSpPr>
        <p:spPr>
          <a:xfrm flipV="1">
            <a:off x="4165600" y="3892550"/>
            <a:ext cx="1" cy="1600382"/>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332" name="Shape 332"/>
          <p:cNvSpPr/>
          <p:nvPr/>
        </p:nvSpPr>
        <p:spPr>
          <a:xfrm>
            <a:off x="4222470" y="5308458"/>
            <a:ext cx="287076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latin typeface="Helvetica"/>
                <a:ea typeface="Helvetica"/>
                <a:cs typeface="Helvetica"/>
                <a:sym typeface="Helvetica"/>
              </a:defRPr>
            </a:lvl1pPr>
          </a:lstStyle>
          <a:p>
            <a:pPr/>
            <a:r>
              <a:t>muon range out ~113 m</a:t>
            </a:r>
          </a:p>
        </p:txBody>
      </p:sp>
      <p:pic>
        <p:nvPicPr>
          <p:cNvPr id="333" name="pasted-image.pdf"/>
          <p:cNvPicPr>
            <a:picLocks noChangeAspect="1"/>
          </p:cNvPicPr>
          <p:nvPr/>
        </p:nvPicPr>
        <p:blipFill>
          <a:blip r:embed="rId3">
            <a:extLst/>
          </a:blip>
          <a:stretch>
            <a:fillRect/>
          </a:stretch>
        </p:blipFill>
        <p:spPr>
          <a:xfrm>
            <a:off x="8286750" y="5651500"/>
            <a:ext cx="4295163" cy="4168369"/>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xfrm>
            <a:off x="365114" y="65476"/>
            <a:ext cx="6351001" cy="1617842"/>
          </a:xfrm>
          <a:prstGeom prst="rect">
            <a:avLst/>
          </a:prstGeom>
        </p:spPr>
        <p:txBody>
          <a:bodyPr/>
          <a:lstStyle/>
          <a:p>
            <a:pPr/>
            <a:r>
              <a:t>The Sanford Underground Research Facility (Far Detector Home)</a:t>
            </a:r>
          </a:p>
        </p:txBody>
      </p:sp>
      <p:pic>
        <p:nvPicPr>
          <p:cNvPr id="336" name="image26.jpg" descr="Longsection Map.jpg"/>
          <p:cNvPicPr>
            <a:picLocks noChangeAspect="1"/>
          </p:cNvPicPr>
          <p:nvPr/>
        </p:nvPicPr>
        <p:blipFill>
          <a:blip r:embed="rId2">
            <a:extLst/>
          </a:blip>
          <a:stretch>
            <a:fillRect/>
          </a:stretch>
        </p:blipFill>
        <p:spPr>
          <a:xfrm>
            <a:off x="-1" y="1481102"/>
            <a:ext cx="13004802" cy="7737406"/>
          </a:xfrm>
          <a:prstGeom prst="rect">
            <a:avLst/>
          </a:prstGeom>
          <a:ln w="12700">
            <a:miter lim="400000"/>
          </a:ln>
        </p:spPr>
      </p:pic>
      <p:grpSp>
        <p:nvGrpSpPr>
          <p:cNvPr id="339" name="Group 339"/>
          <p:cNvGrpSpPr/>
          <p:nvPr/>
        </p:nvGrpSpPr>
        <p:grpSpPr>
          <a:xfrm>
            <a:off x="7785783" y="-1"/>
            <a:ext cx="5219018" cy="3436776"/>
            <a:chOff x="0" y="0"/>
            <a:chExt cx="5219016" cy="3436774"/>
          </a:xfrm>
        </p:grpSpPr>
        <p:pic>
          <p:nvPicPr>
            <p:cNvPr id="337" name="image27.png" descr="cosmic_ray_flux.png"/>
            <p:cNvPicPr>
              <a:picLocks noChangeAspect="1"/>
            </p:cNvPicPr>
            <p:nvPr/>
          </p:nvPicPr>
          <p:blipFill>
            <a:blip r:embed="rId3">
              <a:extLst/>
            </a:blip>
            <a:stretch>
              <a:fillRect/>
            </a:stretch>
          </p:blipFill>
          <p:spPr>
            <a:xfrm>
              <a:off x="0" y="0"/>
              <a:ext cx="5219017" cy="3436775"/>
            </a:xfrm>
            <a:prstGeom prst="rect">
              <a:avLst/>
            </a:prstGeom>
            <a:ln w="12700" cap="flat">
              <a:noFill/>
              <a:miter lim="400000"/>
            </a:ln>
            <a:effectLst/>
          </p:spPr>
        </p:pic>
        <p:sp>
          <p:nvSpPr>
            <p:cNvPr id="338" name="Shape 338"/>
            <p:cNvSpPr/>
            <p:nvPr/>
          </p:nvSpPr>
          <p:spPr>
            <a:xfrm>
              <a:off x="2694098" y="2039554"/>
              <a:ext cx="308936" cy="303245"/>
            </a:xfrm>
            <a:prstGeom prst="ellipse">
              <a:avLst/>
            </a:prstGeom>
            <a:noFill/>
            <a:ln w="50800" cap="flat">
              <a:solidFill>
                <a:srgbClr val="4A7EBB"/>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650240">
                <a:defRPr sz="2400">
                  <a:solidFill>
                    <a:srgbClr val="FFFFFF"/>
                  </a:solidFill>
                  <a:latin typeface="Arial"/>
                  <a:ea typeface="Arial"/>
                  <a:cs typeface="Arial"/>
                  <a:sym typeface="Arial"/>
                </a:defRPr>
              </a:pPr>
            </a:p>
          </p:txBody>
        </p:sp>
      </p:grpSp>
      <p:sp>
        <p:nvSpPr>
          <p:cNvPr id="340" name="Shape 340"/>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Shape 341"/>
          <p:cNvSpPr/>
          <p:nvPr/>
        </p:nvSpPr>
        <p:spPr>
          <a:xfrm flipH="1">
            <a:off x="11163653" y="6275315"/>
            <a:ext cx="591659" cy="1"/>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650240">
              <a:defRPr sz="2400">
                <a:solidFill>
                  <a:srgbClr val="BC5F2B"/>
                </a:solidFill>
                <a:latin typeface="Arial"/>
                <a:ea typeface="Arial"/>
                <a:cs typeface="Arial"/>
                <a:sym typeface="Arial"/>
              </a:defRPr>
            </a:pPr>
          </a:p>
        </p:txBody>
      </p:sp>
      <p:sp>
        <p:nvSpPr>
          <p:cNvPr id="342" name="Shape 342"/>
          <p:cNvSpPr/>
          <p:nvPr/>
        </p:nvSpPr>
        <p:spPr>
          <a:xfrm>
            <a:off x="11848730" y="6041743"/>
            <a:ext cx="836735" cy="498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2400">
                <a:latin typeface="Calibri"/>
                <a:ea typeface="Calibri"/>
                <a:cs typeface="Calibri"/>
                <a:sym typeface="Calibri"/>
              </a:defRPr>
            </a:lvl1pPr>
          </a:lstStyle>
          <a:p>
            <a:pPr/>
            <a:r>
              <a:t>4850’</a:t>
            </a:r>
          </a:p>
        </p:txBody>
      </p:sp>
      <p:pic>
        <p:nvPicPr>
          <p:cNvPr id="343" name="image28.png" descr="lbne-beam-map.png"/>
          <p:cNvPicPr>
            <a:picLocks noChangeAspect="1"/>
          </p:cNvPicPr>
          <p:nvPr/>
        </p:nvPicPr>
        <p:blipFill>
          <a:blip r:embed="rId4">
            <a:extLst/>
          </a:blip>
          <a:srcRect l="1309" t="0" r="0" b="0"/>
          <a:stretch>
            <a:fillRect/>
          </a:stretch>
        </p:blipFill>
        <p:spPr>
          <a:xfrm>
            <a:off x="-1" y="6785241"/>
            <a:ext cx="6225056" cy="2410879"/>
          </a:xfrm>
          <a:prstGeom prst="rect">
            <a:avLst/>
          </a:prstGeom>
          <a:ln w="12700">
            <a:miter lim="400000"/>
          </a:ln>
        </p:spPr>
      </p:pic>
      <p:pic>
        <p:nvPicPr>
          <p:cNvPr id="344" name="image6.jpg"/>
          <p:cNvPicPr>
            <a:picLocks noChangeAspect="1"/>
          </p:cNvPicPr>
          <p:nvPr/>
        </p:nvPicPr>
        <p:blipFill>
          <a:blip r:embed="rId5">
            <a:extLst/>
          </a:blip>
          <a:stretch>
            <a:fillRect/>
          </a:stretch>
        </p:blipFill>
        <p:spPr>
          <a:xfrm>
            <a:off x="171854" y="3813112"/>
            <a:ext cx="4004212" cy="2685605"/>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p:nvPr>
        </p:nvSpPr>
        <p:spPr>
          <a:xfrm>
            <a:off x="203199" y="249500"/>
            <a:ext cx="12801602" cy="809626"/>
          </a:xfrm>
          <a:prstGeom prst="rect">
            <a:avLst/>
          </a:prstGeom>
        </p:spPr>
        <p:txBody>
          <a:bodyPr/>
          <a:lstStyle>
            <a:lvl1pPr>
              <a:defRPr sz="3400"/>
            </a:lvl1pPr>
          </a:lstStyle>
          <a:p>
            <a:pPr/>
            <a:r>
              <a:t>Underground Modernization </a:t>
            </a:r>
          </a:p>
        </p:txBody>
      </p:sp>
      <p:sp>
        <p:nvSpPr>
          <p:cNvPr id="347" name="Shape 347"/>
          <p:cNvSpPr/>
          <p:nvPr/>
        </p:nvSpPr>
        <p:spPr>
          <a:xfrm>
            <a:off x="268508" y="6109283"/>
            <a:ext cx="12670984" cy="4105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237808" indent="-237808" algn="l" defTabSz="650240">
              <a:buSzPct val="100000"/>
              <a:buFont typeface="Arial"/>
              <a:buChar char="•"/>
              <a:defRPr sz="2800">
                <a:solidFill>
                  <a:srgbClr val="004C97"/>
                </a:solidFill>
                <a:latin typeface="Helvetica"/>
                <a:ea typeface="Helvetica"/>
                <a:cs typeface="Helvetica"/>
                <a:sym typeface="Helvetica"/>
              </a:defRPr>
            </a:pPr>
            <a:r>
              <a:t>Facility donated to the State of South Dakota for science in perpetuity</a:t>
            </a:r>
            <a:endParaRPr>
              <a:solidFill>
                <a:srgbClr val="000000"/>
              </a:solidFill>
              <a:latin typeface="Calibri"/>
              <a:ea typeface="Calibri"/>
              <a:cs typeface="Calibri"/>
              <a:sym typeface="Calibri"/>
            </a:endParaRPr>
          </a:p>
          <a:p>
            <a:pPr marL="237808" indent="-237808" algn="l" defTabSz="650240">
              <a:buSzPct val="100000"/>
              <a:buFont typeface="Arial"/>
              <a:buChar char="•"/>
              <a:defRPr sz="2800">
                <a:solidFill>
                  <a:srgbClr val="004C97"/>
                </a:solidFill>
                <a:latin typeface="Helvetica"/>
                <a:ea typeface="Helvetica"/>
                <a:cs typeface="Helvetica"/>
                <a:sym typeface="Helvetica"/>
              </a:defRPr>
            </a:pPr>
            <a:r>
              <a:t>Experimental Facilities at 4850 ft level</a:t>
            </a:r>
            <a:endParaRPr>
              <a:solidFill>
                <a:srgbClr val="000000"/>
              </a:solidFill>
              <a:latin typeface="Calibri"/>
              <a:ea typeface="Calibri"/>
              <a:cs typeface="Calibri"/>
              <a:sym typeface="Calibri"/>
            </a:endParaRPr>
          </a:p>
          <a:p>
            <a:pPr marL="237808" indent="-237808" algn="l" defTabSz="650240">
              <a:buSzPct val="100000"/>
              <a:buFont typeface="Arial"/>
              <a:buChar char="•"/>
              <a:defRPr sz="2800">
                <a:solidFill>
                  <a:srgbClr val="004C97"/>
                </a:solidFill>
                <a:latin typeface="Helvetica"/>
                <a:ea typeface="Helvetica"/>
                <a:cs typeface="Helvetica"/>
                <a:sym typeface="Helvetica"/>
              </a:defRPr>
            </a:pPr>
            <a:r>
              <a:t>Two vertical access shafts</a:t>
            </a:r>
          </a:p>
          <a:p>
            <a:pPr marL="237808" indent="-237808" algn="l" defTabSz="650240">
              <a:buSzPct val="100000"/>
              <a:buFont typeface="Arial"/>
              <a:buChar char="•"/>
              <a:defRPr sz="2800">
                <a:solidFill>
                  <a:srgbClr val="004C97"/>
                </a:solidFill>
                <a:latin typeface="Helvetica"/>
                <a:ea typeface="Helvetica"/>
                <a:cs typeface="Helvetica"/>
                <a:sym typeface="Helvetica"/>
              </a:defRPr>
            </a:pPr>
            <a:r>
              <a:t>Ross shaft refurbishment is ~60% complete</a:t>
            </a:r>
            <a:endParaRPr>
              <a:solidFill>
                <a:srgbClr val="000000"/>
              </a:solidFill>
              <a:latin typeface="Calibri"/>
              <a:ea typeface="Calibri"/>
              <a:cs typeface="Calibri"/>
              <a:sym typeface="Calibri"/>
            </a:endParaRPr>
          </a:p>
          <a:p>
            <a:pPr marL="237808" indent="-237808" algn="l" defTabSz="650240">
              <a:buSzPct val="100000"/>
              <a:buFont typeface="Arial"/>
              <a:buChar char="•"/>
              <a:defRPr sz="2800">
                <a:solidFill>
                  <a:srgbClr val="004C97"/>
                </a:solidFill>
                <a:latin typeface="Helvetica"/>
                <a:ea typeface="Helvetica"/>
                <a:cs typeface="Helvetica"/>
                <a:sym typeface="Helvetica"/>
              </a:defRPr>
            </a:pPr>
            <a:r>
              <a:t>Over $100M invested from private and state funds</a:t>
            </a:r>
            <a:endParaRPr>
              <a:solidFill>
                <a:srgbClr val="000000"/>
              </a:solidFill>
              <a:latin typeface="Calibri"/>
              <a:ea typeface="Calibri"/>
              <a:cs typeface="Calibri"/>
              <a:sym typeface="Calibri"/>
            </a:endParaRPr>
          </a:p>
          <a:p>
            <a:pPr marL="237808" indent="-237808" algn="l" defTabSz="650240">
              <a:buSzPct val="100000"/>
              <a:buFont typeface="Arial"/>
              <a:buChar char="•"/>
              <a:defRPr sz="2800">
                <a:solidFill>
                  <a:srgbClr val="004C97"/>
                </a:solidFill>
                <a:latin typeface="Helvetica"/>
                <a:ea typeface="Helvetica"/>
                <a:cs typeface="Helvetica"/>
                <a:sym typeface="Helvetica"/>
              </a:defRPr>
            </a:pPr>
            <a:r>
              <a:t>Working two 12 hour shifts/day in order to be done by June 2017</a:t>
            </a:r>
            <a:endParaRPr>
              <a:solidFill>
                <a:srgbClr val="000000"/>
              </a:solidFill>
              <a:latin typeface="Calibri"/>
              <a:ea typeface="Calibri"/>
              <a:cs typeface="Calibri"/>
              <a:sym typeface="Calibri"/>
            </a:endParaRPr>
          </a:p>
          <a:p>
            <a:pPr marL="237808" indent="-237808" algn="l" defTabSz="650240">
              <a:buSzPct val="100000"/>
              <a:buFont typeface="Arial"/>
              <a:buChar char="•"/>
              <a:defRPr sz="2800">
                <a:solidFill>
                  <a:srgbClr val="004C97"/>
                </a:solidFill>
                <a:latin typeface="Helvetica"/>
                <a:ea typeface="Helvetica"/>
                <a:cs typeface="Helvetica"/>
                <a:sym typeface="Helvetica"/>
              </a:defRPr>
            </a:pPr>
            <a:r>
              <a:t>Will allow large excavations at SURF in 2017!</a:t>
            </a:r>
          </a:p>
          <a:p>
            <a:pPr marL="485775" indent="-485775" algn="l" defTabSz="650240">
              <a:buSzPct val="100000"/>
              <a:buFont typeface="Arial"/>
              <a:buChar char="•"/>
              <a:defRPr sz="3400">
                <a:solidFill>
                  <a:srgbClr val="1F497D"/>
                </a:solidFill>
                <a:latin typeface="Helvetica"/>
                <a:ea typeface="Helvetica"/>
                <a:cs typeface="Helvetica"/>
                <a:sym typeface="Helvetica"/>
              </a:defRPr>
            </a:pPr>
          </a:p>
          <a:p>
            <a:pPr algn="l" defTabSz="650240">
              <a:defRPr sz="2800">
                <a:solidFill>
                  <a:srgbClr val="1F497D"/>
                </a:solidFill>
                <a:latin typeface="Helvetica"/>
                <a:ea typeface="Helvetica"/>
                <a:cs typeface="Helvetica"/>
                <a:sym typeface="Helvetica"/>
              </a:defRPr>
            </a:pPr>
            <a:r>
              <a:t> </a:t>
            </a:r>
          </a:p>
        </p:txBody>
      </p:sp>
      <p:pic>
        <p:nvPicPr>
          <p:cNvPr id="348" name="image36.jpeg" descr="p1661225655-o977021183-4.jpg"/>
          <p:cNvPicPr>
            <a:picLocks noChangeAspect="1"/>
          </p:cNvPicPr>
          <p:nvPr/>
        </p:nvPicPr>
        <p:blipFill>
          <a:blip r:embed="rId2">
            <a:extLst/>
          </a:blip>
          <a:stretch>
            <a:fillRect/>
          </a:stretch>
        </p:blipFill>
        <p:spPr>
          <a:xfrm>
            <a:off x="8696" y="1252249"/>
            <a:ext cx="6784347" cy="4528552"/>
          </a:xfrm>
          <a:prstGeom prst="rect">
            <a:avLst/>
          </a:prstGeom>
          <a:ln w="12700">
            <a:miter lim="400000"/>
          </a:ln>
        </p:spPr>
      </p:pic>
      <p:sp>
        <p:nvSpPr>
          <p:cNvPr id="349" name="Shape 349"/>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pasted-image.png"/>
          <p:cNvPicPr>
            <a:picLocks noChangeAspect="1"/>
          </p:cNvPicPr>
          <p:nvPr/>
        </p:nvPicPr>
        <p:blipFill>
          <a:blip r:embed="rId3">
            <a:extLst/>
          </a:blip>
          <a:stretch>
            <a:fillRect/>
          </a:stretch>
        </p:blipFill>
        <p:spPr>
          <a:xfrm>
            <a:off x="5689600" y="1422531"/>
            <a:ext cx="13004800" cy="4187988"/>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ph type="title"/>
          </p:nvPr>
        </p:nvSpPr>
        <p:spPr>
          <a:xfrm>
            <a:off x="650239" y="257578"/>
            <a:ext cx="11794633" cy="809627"/>
          </a:xfrm>
          <a:prstGeom prst="rect">
            <a:avLst/>
          </a:prstGeom>
        </p:spPr>
        <p:txBody>
          <a:bodyPr/>
          <a:lstStyle/>
          <a:p>
            <a:pPr defTabSz="604723">
              <a:defRPr sz="2790"/>
            </a:pPr>
            <a:r>
              <a:t>Traversing Up the Ross Shaft Video</a:t>
            </a:r>
            <a:br/>
            <a:r>
              <a:t>From old steel into new</a:t>
            </a:r>
          </a:p>
        </p:txBody>
      </p:sp>
      <p:pic>
        <p:nvPicPr>
          <p:cNvPr id="353" name="media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 y="1567664"/>
            <a:ext cx="13004801" cy="7100048"/>
          </a:xfrm>
          <a:prstGeom prst="rect">
            <a:avLst/>
          </a:prstGeom>
          <a:ln w="12700">
            <a:miter lim="400000"/>
          </a:ln>
        </p:spPr>
      </p:pic>
      <p:sp>
        <p:nvSpPr>
          <p:cNvPr id="354" name="Shape 354"/>
          <p:cNvSpPr/>
          <p:nvPr>
            <p:ph type="sldNum" sz="quarter" idx="2"/>
          </p:nvPr>
        </p:nvSpPr>
        <p:spPr>
          <a:xfrm>
            <a:off x="645724" y="9235223"/>
            <a:ext cx="238721"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925" fill="hold"/>
                                        <p:tgtEl>
                                          <p:spTgt spid="35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5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title"/>
          </p:nvPr>
        </p:nvSpPr>
        <p:spPr>
          <a:prstGeom prst="rect">
            <a:avLst/>
          </a:prstGeom>
        </p:spPr>
        <p:txBody>
          <a:bodyPr/>
          <a:lstStyle/>
          <a:p>
            <a:pPr/>
            <a:r>
              <a:t>Far Detector – Cryostat / Cryogenic Systems Layout</a:t>
            </a:r>
          </a:p>
        </p:txBody>
      </p:sp>
      <p:pic>
        <p:nvPicPr>
          <p:cNvPr id="357" name="image39.png"/>
          <p:cNvPicPr>
            <a:picLocks noChangeAspect="1"/>
          </p:cNvPicPr>
          <p:nvPr/>
        </p:nvPicPr>
        <p:blipFill>
          <a:blip r:embed="rId3">
            <a:extLst/>
          </a:blip>
          <a:srcRect l="0" t="923" r="0" b="922"/>
          <a:stretch>
            <a:fillRect/>
          </a:stretch>
        </p:blipFill>
        <p:spPr>
          <a:xfrm>
            <a:off x="650239" y="1761066"/>
            <a:ext cx="12210064" cy="6892997"/>
          </a:xfrm>
          <a:prstGeom prst="rect">
            <a:avLst/>
          </a:prstGeom>
          <a:ln w="12700">
            <a:miter lim="400000"/>
          </a:ln>
        </p:spPr>
      </p:pic>
      <p:sp>
        <p:nvSpPr>
          <p:cNvPr id="358" name="Shape 358"/>
          <p:cNvSpPr/>
          <p:nvPr/>
        </p:nvSpPr>
        <p:spPr>
          <a:xfrm>
            <a:off x="5486399" y="3208442"/>
            <a:ext cx="1078916" cy="4094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Cryostat 1</a:t>
            </a:r>
          </a:p>
        </p:txBody>
      </p:sp>
      <p:sp>
        <p:nvSpPr>
          <p:cNvPr id="359" name="Shape 359"/>
          <p:cNvSpPr/>
          <p:nvPr/>
        </p:nvSpPr>
        <p:spPr>
          <a:xfrm>
            <a:off x="10949571" y="6177278"/>
            <a:ext cx="1078916" cy="4094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Cryostat 4</a:t>
            </a:r>
          </a:p>
        </p:txBody>
      </p:sp>
      <p:sp>
        <p:nvSpPr>
          <p:cNvPr id="360" name="Shape 360"/>
          <p:cNvSpPr/>
          <p:nvPr/>
        </p:nvSpPr>
        <p:spPr>
          <a:xfrm>
            <a:off x="8195733" y="6962986"/>
            <a:ext cx="1078915" cy="4094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Cryostat 3</a:t>
            </a:r>
          </a:p>
        </p:txBody>
      </p:sp>
      <p:sp>
        <p:nvSpPr>
          <p:cNvPr id="361" name="Shape 361"/>
          <p:cNvSpPr/>
          <p:nvPr/>
        </p:nvSpPr>
        <p:spPr>
          <a:xfrm>
            <a:off x="8852096" y="2463375"/>
            <a:ext cx="1078915" cy="4094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Cryostat 2</a:t>
            </a:r>
          </a:p>
        </p:txBody>
      </p:sp>
      <p:sp>
        <p:nvSpPr>
          <p:cNvPr id="362" name="Shape 362"/>
          <p:cNvSpPr/>
          <p:nvPr/>
        </p:nvSpPr>
        <p:spPr>
          <a:xfrm>
            <a:off x="3009618" y="5991857"/>
            <a:ext cx="2062409" cy="4094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Central utility cavern</a:t>
            </a:r>
          </a:p>
        </p:txBody>
      </p:sp>
      <p:sp>
        <p:nvSpPr>
          <p:cNvPr id="363" name="Shape 363"/>
          <p:cNvSpPr/>
          <p:nvPr/>
        </p:nvSpPr>
        <p:spPr>
          <a:xfrm>
            <a:off x="665793" y="1322144"/>
            <a:ext cx="3570856" cy="472949"/>
          </a:xfrm>
          <a:prstGeom prst="rect">
            <a:avLst/>
          </a:prstGeom>
          <a:solidFill>
            <a:srgbClr val="FAC09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2200">
                <a:latin typeface="Calibri"/>
                <a:ea typeface="Calibri"/>
                <a:cs typeface="Calibri"/>
                <a:sym typeface="Calibri"/>
              </a:defRPr>
            </a:lvl1pPr>
          </a:lstStyle>
          <a:p>
            <a:pPr/>
            <a:r>
              <a:t>Each Cryostat holds 17.1kt LAr</a:t>
            </a:r>
          </a:p>
        </p:txBody>
      </p:sp>
      <p:sp>
        <p:nvSpPr>
          <p:cNvPr id="364" name="Shape 364"/>
          <p:cNvSpPr/>
          <p:nvPr/>
        </p:nvSpPr>
        <p:spPr>
          <a:xfrm>
            <a:off x="517058" y="7755874"/>
            <a:ext cx="5727338" cy="815849"/>
          </a:xfrm>
          <a:prstGeom prst="rect">
            <a:avLst/>
          </a:prstGeom>
          <a:solidFill>
            <a:srgbClr val="FAC09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200">
                <a:latin typeface="Calibri"/>
                <a:ea typeface="Calibri"/>
                <a:cs typeface="Calibri"/>
                <a:sym typeface="Calibri"/>
              </a:defRPr>
            </a:pPr>
            <a:r>
              <a:t>Central Utility Cavern holds Cold boxes,</a:t>
            </a:r>
          </a:p>
          <a:p>
            <a:pPr algn="l" defTabSz="650240">
              <a:defRPr sz="2200">
                <a:latin typeface="Calibri"/>
                <a:ea typeface="Calibri"/>
                <a:cs typeface="Calibri"/>
                <a:sym typeface="Calibri"/>
              </a:defRPr>
            </a:pPr>
            <a:r>
              <a:t>LN2 dewars, booster compressors, LAr/GAr filters</a:t>
            </a:r>
          </a:p>
        </p:txBody>
      </p:sp>
      <p:sp>
        <p:nvSpPr>
          <p:cNvPr id="365" name="Shape 365"/>
          <p:cNvSpPr/>
          <p:nvPr/>
        </p:nvSpPr>
        <p:spPr>
          <a:xfrm>
            <a:off x="661779" y="2040618"/>
            <a:ext cx="4495990" cy="1158749"/>
          </a:xfrm>
          <a:prstGeom prst="rect">
            <a:avLst/>
          </a:prstGeom>
          <a:solidFill>
            <a:srgbClr val="FAC09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2200">
                <a:latin typeface="Calibri"/>
                <a:ea typeface="Calibri"/>
                <a:cs typeface="Calibri"/>
                <a:sym typeface="Calibri"/>
              </a:defRPr>
            </a:pPr>
            <a:r>
              <a:t>Free standing steel supported membrane cryostat design </a:t>
            </a:r>
          </a:p>
          <a:p>
            <a:pPr marL="392906" indent="-392906" algn="l" defTabSz="650240">
              <a:buSzPct val="100000"/>
              <a:buFont typeface="Arial"/>
              <a:buChar char="•"/>
              <a:defRPr sz="2200">
                <a:latin typeface="Calibri"/>
                <a:ea typeface="Calibri"/>
                <a:cs typeface="Calibri"/>
                <a:sym typeface="Calibri"/>
              </a:defRPr>
            </a:pPr>
            <a:r>
              <a:t>CERN-FNAL design team</a:t>
            </a:r>
          </a:p>
        </p:txBody>
      </p:sp>
      <p:sp>
        <p:nvSpPr>
          <p:cNvPr id="366" name="Shape 366"/>
          <p:cNvSpPr/>
          <p:nvPr/>
        </p:nvSpPr>
        <p:spPr>
          <a:xfrm>
            <a:off x="3271268" y="3351544"/>
            <a:ext cx="3110717" cy="1023528"/>
          </a:xfrm>
          <a:prstGeom prst="line">
            <a:avLst/>
          </a:prstGeom>
          <a:ln w="25400">
            <a:solidFill>
              <a:srgbClr val="4F81BD"/>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650240">
              <a:defRPr sz="2400">
                <a:solidFill>
                  <a:srgbClr val="BC5F2B"/>
                </a:solidFill>
                <a:latin typeface="Arial"/>
                <a:ea typeface="Arial"/>
                <a:cs typeface="Arial"/>
                <a:sym typeface="Arial"/>
              </a:defRPr>
            </a:pPr>
          </a:p>
        </p:txBody>
      </p:sp>
      <p:sp>
        <p:nvSpPr>
          <p:cNvPr id="367" name="Shape 367"/>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1" name="image44.png"/>
          <p:cNvPicPr>
            <a:picLocks noChangeAspect="1"/>
          </p:cNvPicPr>
          <p:nvPr>
            <p:ph type="pic" idx="13"/>
          </p:nvPr>
        </p:nvPicPr>
        <p:blipFill>
          <a:blip r:embed="rId2">
            <a:extLst/>
          </a:blip>
          <a:srcRect l="1703" t="0" r="1704" b="0"/>
          <a:stretch>
            <a:fillRect/>
          </a:stretch>
        </p:blipFill>
        <p:spPr>
          <a:xfrm>
            <a:off x="650239" y="1052686"/>
            <a:ext cx="11794633" cy="6892999"/>
          </a:xfrm>
          <a:prstGeom prst="rect">
            <a:avLst/>
          </a:prstGeom>
        </p:spPr>
      </p:pic>
      <p:sp>
        <p:nvSpPr>
          <p:cNvPr id="372" name="Shape 372"/>
          <p:cNvSpPr/>
          <p:nvPr/>
        </p:nvSpPr>
        <p:spPr>
          <a:xfrm>
            <a:off x="349546" y="7921129"/>
            <a:ext cx="7686374" cy="8666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2400" u="sng">
                <a:latin typeface="Calibri"/>
                <a:ea typeface="Calibri"/>
                <a:cs typeface="Calibri"/>
                <a:sym typeface="Calibri"/>
              </a:defRPr>
            </a:pPr>
            <a:r>
              <a:t>External (Internal) Dimensions</a:t>
            </a:r>
          </a:p>
          <a:p>
            <a:pPr algn="l" defTabSz="650240">
              <a:defRPr sz="2400">
                <a:latin typeface="Calibri"/>
                <a:ea typeface="Calibri"/>
                <a:cs typeface="Calibri"/>
                <a:sym typeface="Calibri"/>
              </a:defRPr>
            </a:pPr>
            <a:r>
              <a:t>19.1m (16.9m) W x 18.0m (15.8m) H x 66.0m (63.8m) L</a:t>
            </a:r>
          </a:p>
        </p:txBody>
      </p:sp>
      <p:sp>
        <p:nvSpPr>
          <p:cNvPr id="373" name="Shape 373"/>
          <p:cNvSpPr/>
          <p:nvPr/>
        </p:nvSpPr>
        <p:spPr>
          <a:xfrm>
            <a:off x="645724" y="400986"/>
            <a:ext cx="12210063" cy="587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650240">
              <a:defRPr b="1" sz="3000">
                <a:solidFill>
                  <a:srgbClr val="004C97"/>
                </a:solidFill>
                <a:latin typeface="Helvetica"/>
                <a:ea typeface="Helvetica"/>
                <a:cs typeface="Helvetica"/>
                <a:sym typeface="Helvetica"/>
              </a:defRPr>
            </a:lvl1pPr>
          </a:lstStyle>
          <a:p>
            <a:pPr/>
            <a:r>
              <a:t>Free-Standing Steel Cryostat Design</a:t>
            </a:r>
          </a:p>
        </p:txBody>
      </p:sp>
      <p:pic>
        <p:nvPicPr>
          <p:cNvPr id="374" name="image45.png" descr="C:\Temp\LAr_62m\Pictures\2.png"/>
          <p:cNvPicPr>
            <a:picLocks noChangeAspect="1"/>
          </p:cNvPicPr>
          <p:nvPr/>
        </p:nvPicPr>
        <p:blipFill>
          <a:blip r:embed="rId3">
            <a:extLst/>
          </a:blip>
          <a:srcRect l="47088" t="0" r="0" b="0"/>
          <a:stretch>
            <a:fillRect/>
          </a:stretch>
        </p:blipFill>
        <p:spPr>
          <a:xfrm>
            <a:off x="8548093" y="2651824"/>
            <a:ext cx="3937829" cy="5598097"/>
          </a:xfrm>
          <a:prstGeom prst="rect">
            <a:avLst/>
          </a:prstGeom>
          <a:ln w="12700">
            <a:miter lim="400000"/>
          </a:ln>
        </p:spPr>
      </p:pic>
      <p:sp>
        <p:nvSpPr>
          <p:cNvPr id="375" name="Shape 375"/>
          <p:cNvSpPr/>
          <p:nvPr/>
        </p:nvSpPr>
        <p:spPr>
          <a:xfrm>
            <a:off x="5873389" y="7056690"/>
            <a:ext cx="1620947" cy="409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Calibri"/>
                <a:ea typeface="Calibri"/>
                <a:cs typeface="Calibri"/>
                <a:sym typeface="Calibri"/>
              </a:defRPr>
            </a:lvl1pPr>
          </a:lstStyle>
          <a:p>
            <a:pPr/>
            <a:r>
              <a:t>People for Scale</a:t>
            </a:r>
          </a:p>
        </p:txBody>
      </p:sp>
      <p:sp>
        <p:nvSpPr>
          <p:cNvPr id="376" name="Shape 376"/>
          <p:cNvSpPr/>
          <p:nvPr/>
        </p:nvSpPr>
        <p:spPr>
          <a:xfrm flipH="1" flipV="1">
            <a:off x="3878862" y="6141155"/>
            <a:ext cx="1994528" cy="1134400"/>
          </a:xfrm>
          <a:prstGeom prst="line">
            <a:avLst/>
          </a:prstGeom>
          <a:ln w="50800">
            <a:solidFill>
              <a:srgbClr val="3366FF"/>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650240">
              <a:defRPr sz="2400">
                <a:solidFill>
                  <a:srgbClr val="BC5F2B"/>
                </a:solidFill>
                <a:latin typeface="Arial"/>
                <a:ea typeface="Arial"/>
                <a:cs typeface="Arial"/>
                <a:sym typeface="Arial"/>
              </a:defRPr>
            </a:pPr>
          </a:p>
        </p:txBody>
      </p:sp>
      <p:sp>
        <p:nvSpPr>
          <p:cNvPr id="377" name="Shape 377"/>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p:nvPr>
        </p:nvSpPr>
        <p:spPr>
          <a:xfrm>
            <a:off x="313828" y="197641"/>
            <a:ext cx="11704322" cy="920324"/>
          </a:xfrm>
          <a:prstGeom prst="rect">
            <a:avLst/>
          </a:prstGeom>
        </p:spPr>
        <p:txBody>
          <a:bodyPr/>
          <a:lstStyle/>
          <a:p>
            <a:pPr/>
            <a:r>
              <a:t>Nominal 10 kt Detector Configuration – Single phase readout</a:t>
            </a:r>
          </a:p>
        </p:txBody>
      </p:sp>
      <p:sp>
        <p:nvSpPr>
          <p:cNvPr id="380" name="Shape 380"/>
          <p:cNvSpPr/>
          <p:nvPr>
            <p:ph type="body" sz="quarter" idx="1"/>
          </p:nvPr>
        </p:nvSpPr>
        <p:spPr>
          <a:xfrm>
            <a:off x="293867" y="4701964"/>
            <a:ext cx="6072999" cy="3825407"/>
          </a:xfrm>
          <a:prstGeom prst="rect">
            <a:avLst/>
          </a:prstGeom>
        </p:spPr>
        <p:txBody>
          <a:bodyPr lIns="65023" tIns="65023" rIns="65023" bIns="65023"/>
          <a:lstStyle/>
          <a:p>
            <a:pPr marL="457200" indent="-457200">
              <a:lnSpc>
                <a:spcPct val="80000"/>
              </a:lnSpc>
              <a:spcBef>
                <a:spcPts val="600"/>
              </a:spcBef>
              <a:buSzPct val="100000"/>
              <a:buFont typeface="Arial"/>
              <a:buChar char="•"/>
              <a:defRPr sz="2400">
                <a:solidFill>
                  <a:srgbClr val="000000"/>
                </a:solidFill>
                <a:latin typeface="Arial"/>
                <a:ea typeface="Arial"/>
                <a:cs typeface="Arial"/>
                <a:sym typeface="Arial"/>
              </a:defRPr>
            </a:pPr>
            <a:r>
              <a:t>17.1/13.8/11.6 Total/Active/Fiducial mass</a:t>
            </a:r>
            <a:endParaRPr sz="2800"/>
          </a:p>
          <a:p>
            <a:pPr marL="457200" indent="-457200">
              <a:lnSpc>
                <a:spcPct val="80000"/>
              </a:lnSpc>
              <a:spcBef>
                <a:spcPts val="600"/>
              </a:spcBef>
              <a:buSzPct val="100000"/>
              <a:buFont typeface="Arial"/>
              <a:buChar char="•"/>
              <a:defRPr sz="2400">
                <a:solidFill>
                  <a:srgbClr val="000000"/>
                </a:solidFill>
                <a:latin typeface="Arial"/>
                <a:ea typeface="Arial"/>
                <a:cs typeface="Arial"/>
                <a:sym typeface="Arial"/>
              </a:defRPr>
            </a:pPr>
            <a:r>
              <a:t>3 Anode Plane Assemblies (APA) wide (wire planes)</a:t>
            </a:r>
            <a:endParaRPr sz="4000"/>
          </a:p>
          <a:p>
            <a:pPr lvl="1" marL="824592" indent="-367392">
              <a:lnSpc>
                <a:spcPct val="80000"/>
              </a:lnSpc>
              <a:spcBef>
                <a:spcPts val="400"/>
              </a:spcBef>
              <a:buSzPct val="100000"/>
              <a:buFont typeface="Arial"/>
              <a:buChar char="–"/>
              <a:defRPr sz="1800">
                <a:solidFill>
                  <a:srgbClr val="000000"/>
                </a:solidFill>
                <a:latin typeface="Arial"/>
                <a:ea typeface="Arial"/>
                <a:cs typeface="Arial"/>
                <a:sym typeface="Arial"/>
              </a:defRPr>
            </a:pPr>
            <a:r>
              <a:t>Cold electronics 384,000 channels</a:t>
            </a:r>
            <a:endParaRPr sz="3400"/>
          </a:p>
          <a:p>
            <a:pPr marL="457200" indent="-457200">
              <a:lnSpc>
                <a:spcPct val="80000"/>
              </a:lnSpc>
              <a:spcBef>
                <a:spcPts val="600"/>
              </a:spcBef>
              <a:buSzPct val="100000"/>
              <a:buFont typeface="Arial"/>
              <a:buChar char="•"/>
              <a:defRPr sz="2400">
                <a:solidFill>
                  <a:srgbClr val="000000"/>
                </a:solidFill>
                <a:latin typeface="Arial"/>
                <a:ea typeface="Arial"/>
                <a:cs typeface="Arial"/>
                <a:sym typeface="Arial"/>
              </a:defRPr>
            </a:pPr>
            <a:r>
              <a:t>Cathode planes (CPA) at 180kV</a:t>
            </a:r>
            <a:endParaRPr sz="4000"/>
          </a:p>
          <a:p>
            <a:pPr lvl="1" marL="824592" indent="-367392">
              <a:lnSpc>
                <a:spcPct val="80000"/>
              </a:lnSpc>
              <a:spcBef>
                <a:spcPts val="400"/>
              </a:spcBef>
              <a:buSzPct val="100000"/>
              <a:buFont typeface="Arial"/>
              <a:buChar char="–"/>
              <a:defRPr sz="1800">
                <a:solidFill>
                  <a:srgbClr val="000000"/>
                </a:solidFill>
                <a:latin typeface="Arial"/>
                <a:ea typeface="Arial"/>
                <a:cs typeface="Arial"/>
                <a:sym typeface="Arial"/>
              </a:defRPr>
            </a:pPr>
            <a:r>
              <a:t>3.6 m max drift length</a:t>
            </a:r>
            <a:endParaRPr sz="3400"/>
          </a:p>
          <a:p>
            <a:pPr marL="457200" indent="-457200">
              <a:lnSpc>
                <a:spcPct val="80000"/>
              </a:lnSpc>
              <a:spcBef>
                <a:spcPts val="600"/>
              </a:spcBef>
              <a:buSzPct val="100000"/>
              <a:buFont typeface="Arial"/>
              <a:buChar char="•"/>
              <a:defRPr sz="2400">
                <a:solidFill>
                  <a:srgbClr val="000000"/>
                </a:solidFill>
                <a:latin typeface="Arial"/>
                <a:ea typeface="Arial"/>
                <a:cs typeface="Arial"/>
                <a:sym typeface="Arial"/>
              </a:defRPr>
            </a:pPr>
            <a:r>
              <a:t>Photon detection for event interaction time determination for underground physics</a:t>
            </a:r>
          </a:p>
        </p:txBody>
      </p:sp>
      <p:grpSp>
        <p:nvGrpSpPr>
          <p:cNvPr id="390" name="Group 390"/>
          <p:cNvGrpSpPr/>
          <p:nvPr/>
        </p:nvGrpSpPr>
        <p:grpSpPr>
          <a:xfrm>
            <a:off x="180377" y="1004019"/>
            <a:ext cx="7045953" cy="3159982"/>
            <a:chOff x="0" y="0"/>
            <a:chExt cx="7045951" cy="3159981"/>
          </a:xfrm>
        </p:grpSpPr>
        <p:pic>
          <p:nvPicPr>
            <p:cNvPr id="381" name="image20.jpg" descr="FarDet-3D-SP.jpg"/>
            <p:cNvPicPr>
              <a:picLocks noChangeAspect="1"/>
            </p:cNvPicPr>
            <p:nvPr/>
          </p:nvPicPr>
          <p:blipFill>
            <a:blip r:embed="rId2">
              <a:extLst/>
            </a:blip>
            <a:srcRect l="0" t="44689" r="44425" b="12853"/>
            <a:stretch>
              <a:fillRect/>
            </a:stretch>
          </p:blipFill>
          <p:spPr>
            <a:xfrm>
              <a:off x="0" y="0"/>
              <a:ext cx="7045952" cy="2801675"/>
            </a:xfrm>
            <a:prstGeom prst="rect">
              <a:avLst/>
            </a:prstGeom>
            <a:ln w="12700" cap="flat">
              <a:noFill/>
              <a:miter lim="400000"/>
            </a:ln>
            <a:effectLst/>
          </p:spPr>
        </p:pic>
        <p:sp>
          <p:nvSpPr>
            <p:cNvPr id="382" name="Shape 382"/>
            <p:cNvSpPr/>
            <p:nvPr/>
          </p:nvSpPr>
          <p:spPr>
            <a:xfrm flipV="1">
              <a:off x="1044030" y="2296920"/>
              <a:ext cx="4892417" cy="849275"/>
            </a:xfrm>
            <a:prstGeom prst="line">
              <a:avLst/>
            </a:prstGeom>
            <a:noFill/>
            <a:ln w="12700" cap="flat">
              <a:solidFill>
                <a:srgbClr val="000000"/>
              </a:solidFill>
              <a:prstDash val="solid"/>
              <a:round/>
              <a:headEnd type="triangle" w="med" len="me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3" name="Shape 383"/>
            <p:cNvSpPr/>
            <p:nvPr/>
          </p:nvSpPr>
          <p:spPr>
            <a:xfrm>
              <a:off x="651284" y="2801674"/>
              <a:ext cx="370801" cy="358308"/>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4" name="Shape 384"/>
            <p:cNvSpPr/>
            <p:nvPr/>
          </p:nvSpPr>
          <p:spPr>
            <a:xfrm>
              <a:off x="5679827" y="1942886"/>
              <a:ext cx="370802" cy="35830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5" name="Shape 385"/>
            <p:cNvSpPr/>
            <p:nvPr/>
          </p:nvSpPr>
          <p:spPr>
            <a:xfrm rot="20927985">
              <a:off x="5010563" y="2360069"/>
              <a:ext cx="764107"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sz="2400">
                  <a:latin typeface="Calibri"/>
                  <a:ea typeface="Calibri"/>
                  <a:cs typeface="Calibri"/>
                  <a:sym typeface="Calibri"/>
                </a:defRPr>
              </a:lvl1pPr>
            </a:lstStyle>
            <a:p>
              <a:pPr/>
              <a:r>
                <a:t>62 m</a:t>
              </a:r>
            </a:p>
          </p:txBody>
        </p:sp>
        <p:sp>
          <p:nvSpPr>
            <p:cNvPr id="386" name="Shape 386"/>
            <p:cNvSpPr/>
            <p:nvPr/>
          </p:nvSpPr>
          <p:spPr>
            <a:xfrm flipV="1">
              <a:off x="1089789" y="2031792"/>
              <a:ext cx="4414411" cy="792719"/>
            </a:xfrm>
            <a:prstGeom prst="line">
              <a:avLst/>
            </a:prstGeom>
            <a:noFill/>
            <a:ln w="12700" cap="flat">
              <a:solidFill>
                <a:srgbClr val="000000"/>
              </a:solidFill>
              <a:prstDash val="solid"/>
              <a:round/>
              <a:headEnd type="triangle" w="med" len="me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7" name="Shape 387"/>
            <p:cNvSpPr/>
            <p:nvPr/>
          </p:nvSpPr>
          <p:spPr>
            <a:xfrm>
              <a:off x="5309026" y="1808775"/>
              <a:ext cx="279694" cy="26636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8" name="Shape 388"/>
            <p:cNvSpPr/>
            <p:nvPr/>
          </p:nvSpPr>
          <p:spPr>
            <a:xfrm>
              <a:off x="844180" y="2622519"/>
              <a:ext cx="370801" cy="35830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89" name="Shape 389"/>
            <p:cNvSpPr/>
            <p:nvPr/>
          </p:nvSpPr>
          <p:spPr>
            <a:xfrm rot="20927985">
              <a:off x="3262141" y="2228678"/>
              <a:ext cx="764106"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sz="2400">
                  <a:latin typeface="Calibri"/>
                  <a:ea typeface="Calibri"/>
                  <a:cs typeface="Calibri"/>
                  <a:sym typeface="Calibri"/>
                </a:defRPr>
              </a:lvl1pPr>
            </a:lstStyle>
            <a:p>
              <a:pPr/>
              <a:r>
                <a:t>58 m</a:t>
              </a:r>
            </a:p>
          </p:txBody>
        </p:sp>
      </p:grpSp>
      <p:grpSp>
        <p:nvGrpSpPr>
          <p:cNvPr id="401" name="Group 401"/>
          <p:cNvGrpSpPr/>
          <p:nvPr/>
        </p:nvGrpSpPr>
        <p:grpSpPr>
          <a:xfrm>
            <a:off x="6286976" y="3174421"/>
            <a:ext cx="6756259" cy="6177813"/>
            <a:chOff x="0" y="0"/>
            <a:chExt cx="6756258" cy="6177812"/>
          </a:xfrm>
        </p:grpSpPr>
        <p:pic>
          <p:nvPicPr>
            <p:cNvPr id="391" name="image48.jpg" descr="FarDet-endview-SP.jpg"/>
            <p:cNvPicPr>
              <a:picLocks noChangeAspect="1"/>
            </p:cNvPicPr>
            <p:nvPr/>
          </p:nvPicPr>
          <p:blipFill>
            <a:blip r:embed="rId3">
              <a:extLst/>
            </a:blip>
            <a:stretch>
              <a:fillRect/>
            </a:stretch>
          </p:blipFill>
          <p:spPr>
            <a:xfrm>
              <a:off x="0" y="0"/>
              <a:ext cx="6756259" cy="6177813"/>
            </a:xfrm>
            <a:prstGeom prst="rect">
              <a:avLst/>
            </a:prstGeom>
            <a:ln w="12700" cap="flat">
              <a:noFill/>
              <a:miter lim="400000"/>
            </a:ln>
            <a:effectLst/>
          </p:spPr>
        </p:pic>
        <p:grpSp>
          <p:nvGrpSpPr>
            <p:cNvPr id="394" name="Group 394"/>
            <p:cNvGrpSpPr/>
            <p:nvPr/>
          </p:nvGrpSpPr>
          <p:grpSpPr>
            <a:xfrm>
              <a:off x="2677052" y="5728933"/>
              <a:ext cx="1718484" cy="352001"/>
              <a:chOff x="0" y="11913"/>
              <a:chExt cx="1718483" cy="352000"/>
            </a:xfrm>
          </p:grpSpPr>
          <p:sp>
            <p:nvSpPr>
              <p:cNvPr id="392" name="Shape 392"/>
              <p:cNvSpPr/>
              <p:nvPr/>
            </p:nvSpPr>
            <p:spPr>
              <a:xfrm>
                <a:off x="0" y="82706"/>
                <a:ext cx="1718484" cy="210416"/>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650240">
                  <a:defRPr sz="1600">
                    <a:solidFill>
                      <a:srgbClr val="FFFFFF"/>
                    </a:solidFill>
                    <a:latin typeface="Arial"/>
                    <a:ea typeface="Arial"/>
                    <a:cs typeface="Arial"/>
                    <a:sym typeface="Arial"/>
                  </a:defRPr>
                </a:pPr>
              </a:p>
            </p:txBody>
          </p:sp>
          <p:sp>
            <p:nvSpPr>
              <p:cNvPr id="393" name="Shape 393"/>
              <p:cNvSpPr/>
              <p:nvPr/>
            </p:nvSpPr>
            <p:spPr>
              <a:xfrm>
                <a:off x="0" y="11913"/>
                <a:ext cx="1718484" cy="3520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650240">
                  <a:defRPr sz="1600">
                    <a:solidFill>
                      <a:srgbClr val="FFFFFF"/>
                    </a:solidFill>
                    <a:latin typeface="Arial"/>
                    <a:ea typeface="Arial"/>
                    <a:cs typeface="Arial"/>
                    <a:sym typeface="Arial"/>
                  </a:defRPr>
                </a:lvl1pPr>
              </a:lstStyle>
              <a:p>
                <a:pPr/>
                <a:r>
                  <a:t>Steel Cryostat</a:t>
                </a:r>
              </a:p>
            </p:txBody>
          </p:sp>
        </p:grpSp>
        <p:sp>
          <p:nvSpPr>
            <p:cNvPr id="395" name="Shape 395"/>
            <p:cNvSpPr/>
            <p:nvPr/>
          </p:nvSpPr>
          <p:spPr>
            <a:xfrm flipV="1">
              <a:off x="918548" y="1173024"/>
              <a:ext cx="1" cy="3768809"/>
            </a:xfrm>
            <a:prstGeom prst="line">
              <a:avLst/>
            </a:prstGeom>
            <a:noFill/>
            <a:ln w="12700" cap="flat">
              <a:solidFill>
                <a:srgbClr val="000000"/>
              </a:solidFill>
              <a:prstDash val="solid"/>
              <a:round/>
              <a:headEnd type="triangle" w="med" len="me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96" name="Shape 396"/>
            <p:cNvSpPr/>
            <p:nvPr/>
          </p:nvSpPr>
          <p:spPr>
            <a:xfrm rot="16200000">
              <a:off x="456968" y="2743339"/>
              <a:ext cx="608767"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sz="1800">
                  <a:latin typeface="Calibri"/>
                  <a:ea typeface="Calibri"/>
                  <a:cs typeface="Calibri"/>
                  <a:sym typeface="Calibri"/>
                </a:defRPr>
              </a:lvl1pPr>
            </a:lstStyle>
            <a:p>
              <a:pPr/>
              <a:r>
                <a:t>12 m</a:t>
              </a:r>
            </a:p>
          </p:txBody>
        </p:sp>
        <p:sp>
          <p:nvSpPr>
            <p:cNvPr id="397" name="Shape 397"/>
            <p:cNvSpPr/>
            <p:nvPr/>
          </p:nvSpPr>
          <p:spPr>
            <a:xfrm>
              <a:off x="1198364" y="2469279"/>
              <a:ext cx="4291585" cy="1"/>
            </a:xfrm>
            <a:prstGeom prst="line">
              <a:avLst/>
            </a:prstGeom>
            <a:noFill/>
            <a:ln w="12700" cap="flat">
              <a:solidFill>
                <a:srgbClr val="000000"/>
              </a:solidFill>
              <a:prstDash val="solid"/>
              <a:round/>
              <a:headEnd type="triangle" w="med" len="me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398" name="Shape 398"/>
            <p:cNvSpPr/>
            <p:nvPr/>
          </p:nvSpPr>
          <p:spPr>
            <a:xfrm>
              <a:off x="3490609" y="2031552"/>
              <a:ext cx="782338"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sz="1800">
                  <a:latin typeface="Calibri"/>
                  <a:ea typeface="Calibri"/>
                  <a:cs typeface="Calibri"/>
                  <a:sym typeface="Calibri"/>
                </a:defRPr>
              </a:lvl1pPr>
            </a:lstStyle>
            <a:p>
              <a:pPr/>
              <a:r>
                <a:t>14.4 m</a:t>
              </a:r>
            </a:p>
          </p:txBody>
        </p:sp>
        <p:sp>
          <p:nvSpPr>
            <p:cNvPr id="399" name="Shape 399"/>
            <p:cNvSpPr/>
            <p:nvPr/>
          </p:nvSpPr>
          <p:spPr>
            <a:xfrm>
              <a:off x="2321859" y="3654161"/>
              <a:ext cx="1053152" cy="1"/>
            </a:xfrm>
            <a:prstGeom prst="line">
              <a:avLst/>
            </a:prstGeom>
            <a:noFill/>
            <a:ln w="12700" cap="flat">
              <a:solidFill>
                <a:srgbClr val="000000"/>
              </a:solidFill>
              <a:prstDash val="solid"/>
              <a:round/>
              <a:headEnd type="triangle" w="med" len="me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00" name="Shape 400"/>
            <p:cNvSpPr/>
            <p:nvPr/>
          </p:nvSpPr>
          <p:spPr>
            <a:xfrm>
              <a:off x="2513568" y="3216433"/>
              <a:ext cx="666475"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sz="1800">
                  <a:latin typeface="Calibri"/>
                  <a:ea typeface="Calibri"/>
                  <a:cs typeface="Calibri"/>
                  <a:sym typeface="Calibri"/>
                </a:defRPr>
              </a:lvl1pPr>
            </a:lstStyle>
            <a:p>
              <a:pPr/>
              <a:r>
                <a:t>3.6 m</a:t>
              </a:r>
            </a:p>
          </p:txBody>
        </p:sp>
      </p:grpSp>
      <p:sp>
        <p:nvSpPr>
          <p:cNvPr id="402" name="Shape 402"/>
          <p:cNvSpPr/>
          <p:nvPr/>
        </p:nvSpPr>
        <p:spPr>
          <a:xfrm>
            <a:off x="7485786" y="1147720"/>
            <a:ext cx="5519015" cy="160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2400">
                <a:latin typeface="Calibri"/>
                <a:ea typeface="Calibri"/>
                <a:cs typeface="Calibri"/>
                <a:sym typeface="Calibri"/>
              </a:defRPr>
            </a:pPr>
            <a:r>
              <a:t>Liquid Argon Time projection chamber with both charge and optical readout.</a:t>
            </a:r>
          </a:p>
          <a:p>
            <a:pPr algn="l" defTabSz="650240">
              <a:defRPr sz="2400">
                <a:latin typeface="Calibri"/>
                <a:ea typeface="Calibri"/>
                <a:cs typeface="Calibri"/>
                <a:sym typeface="Calibri"/>
              </a:defRPr>
            </a:pPr>
          </a:p>
          <a:p>
            <a:pPr algn="l" defTabSz="650240">
              <a:defRPr sz="2400">
                <a:latin typeface="Calibri"/>
                <a:ea typeface="Calibri"/>
                <a:cs typeface="Calibri"/>
                <a:sym typeface="Calibri"/>
              </a:defRPr>
            </a:pPr>
            <a:r>
              <a:t>First 10kt detector will be single phase</a:t>
            </a:r>
          </a:p>
        </p:txBody>
      </p:sp>
      <p:sp>
        <p:nvSpPr>
          <p:cNvPr id="403" name="Shape 403"/>
          <p:cNvSpPr/>
          <p:nvPr/>
        </p:nvSpPr>
        <p:spPr>
          <a:xfrm>
            <a:off x="113471" y="4083801"/>
            <a:ext cx="6572732" cy="65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3400" u="sng">
                <a:latin typeface="Calibri"/>
                <a:ea typeface="Calibri"/>
                <a:cs typeface="Calibri"/>
                <a:sym typeface="Calibri"/>
              </a:defRPr>
            </a:lvl1pPr>
          </a:lstStyle>
          <a:p>
            <a:pPr/>
            <a:r>
              <a:t>LAr Detector Module Characteristics </a:t>
            </a:r>
          </a:p>
        </p:txBody>
      </p:sp>
      <p:sp>
        <p:nvSpPr>
          <p:cNvPr id="404" name="Shape 404"/>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title"/>
          </p:nvPr>
        </p:nvSpPr>
        <p:spPr>
          <a:prstGeom prst="rect">
            <a:avLst/>
          </a:prstGeom>
        </p:spPr>
        <p:txBody>
          <a:bodyPr/>
          <a:lstStyle>
            <a:lvl1pPr>
              <a:defRPr sz="5600"/>
            </a:lvl1pPr>
          </a:lstStyle>
          <a:p>
            <a:pPr/>
            <a:r>
              <a:t>LArTPC Development Path</a:t>
            </a:r>
          </a:p>
        </p:txBody>
      </p:sp>
      <p:sp>
        <p:nvSpPr>
          <p:cNvPr id="407" name="Shape 407"/>
          <p:cNvSpPr/>
          <p:nvPr>
            <p:ph type="body" sz="quarter" idx="1"/>
          </p:nvPr>
        </p:nvSpPr>
        <p:spPr>
          <a:xfrm>
            <a:off x="645729" y="1554413"/>
            <a:ext cx="11962839" cy="904871"/>
          </a:xfrm>
          <a:prstGeom prst="rect">
            <a:avLst/>
          </a:prstGeom>
        </p:spPr>
        <p:txBody>
          <a:bodyPr/>
          <a:lstStyle/>
          <a:p>
            <a:pPr defTabSz="552704">
              <a:defRPr b="1" sz="2890">
                <a:solidFill>
                  <a:srgbClr val="32547A"/>
                </a:solidFill>
              </a:defRPr>
            </a:pPr>
            <a:r>
              <a:t>Fermilab SBN and CERN neutrino platform provide a strong </a:t>
            </a:r>
            <a:r>
              <a:rPr>
                <a:solidFill>
                  <a:srgbClr val="000000"/>
                </a:solidFill>
              </a:rPr>
              <a:t>LArTPC</a:t>
            </a:r>
            <a:r>
              <a:t> </a:t>
            </a:r>
            <a:r>
              <a:rPr>
                <a:solidFill>
                  <a:srgbClr val="B8561A"/>
                </a:solidFill>
              </a:rPr>
              <a:t>development</a:t>
            </a:r>
            <a:r>
              <a:t> and </a:t>
            </a:r>
            <a:r>
              <a:rPr>
                <a:solidFill>
                  <a:srgbClr val="B8561A"/>
                </a:solidFill>
              </a:rPr>
              <a:t>prototyping</a:t>
            </a:r>
            <a:r>
              <a:t> program  </a:t>
            </a:r>
          </a:p>
        </p:txBody>
      </p:sp>
      <p:grpSp>
        <p:nvGrpSpPr>
          <p:cNvPr id="420" name="Group 420"/>
          <p:cNvGrpSpPr/>
          <p:nvPr/>
        </p:nvGrpSpPr>
        <p:grpSpPr>
          <a:xfrm>
            <a:off x="610837" y="6640844"/>
            <a:ext cx="12037677" cy="2563116"/>
            <a:chOff x="0" y="0"/>
            <a:chExt cx="12037676" cy="2563114"/>
          </a:xfrm>
        </p:grpSpPr>
        <p:sp>
          <p:nvSpPr>
            <p:cNvPr id="408" name="Shape 408"/>
            <p:cNvSpPr/>
            <p:nvPr/>
          </p:nvSpPr>
          <p:spPr>
            <a:xfrm>
              <a:off x="7559954" y="21294"/>
              <a:ext cx="1126526" cy="409646"/>
            </a:xfrm>
            <a:prstGeom prst="rect">
              <a:avLst/>
            </a:prstGeom>
            <a:solidFill>
              <a:srgbClr val="FFFFFF"/>
            </a:solidFill>
            <a:ln w="12700" cap="flat">
              <a:noFill/>
              <a:miter lim="400000"/>
            </a:ln>
            <a:effectLst/>
          </p:spPr>
          <p:txBody>
            <a:bodyPr wrap="square" lIns="65023" tIns="65023" rIns="65023" bIns="65023" numCol="1" anchor="t">
              <a:noAutofit/>
            </a:bodyPr>
            <a:lstStyle/>
            <a:p>
              <a:pPr algn="l" defTabSz="1377244">
                <a:defRPr b="1" sz="2400">
                  <a:solidFill>
                    <a:srgbClr val="FFFFFF"/>
                  </a:solidFill>
                  <a:latin typeface="Arial"/>
                  <a:ea typeface="Arial"/>
                  <a:cs typeface="Arial"/>
                  <a:sym typeface="Arial"/>
                </a:defRPr>
              </a:pPr>
            </a:p>
          </p:txBody>
        </p:sp>
        <p:pic>
          <p:nvPicPr>
            <p:cNvPr id="409" name="image52.png" descr="DUNE12_open.png"/>
            <p:cNvPicPr>
              <a:picLocks noChangeAspect="1"/>
            </p:cNvPicPr>
            <p:nvPr/>
          </p:nvPicPr>
          <p:blipFill>
            <a:blip r:embed="rId2">
              <a:extLst/>
            </a:blip>
            <a:stretch>
              <a:fillRect/>
            </a:stretch>
          </p:blipFill>
          <p:spPr>
            <a:xfrm>
              <a:off x="8671729" y="522272"/>
              <a:ext cx="3326002" cy="1814184"/>
            </a:xfrm>
            <a:prstGeom prst="rect">
              <a:avLst/>
            </a:prstGeom>
            <a:ln w="12700" cap="flat">
              <a:noFill/>
              <a:miter lim="400000"/>
            </a:ln>
            <a:effectLst/>
          </p:spPr>
        </p:pic>
        <p:pic>
          <p:nvPicPr>
            <p:cNvPr id="410" name="image53.png"/>
            <p:cNvPicPr>
              <a:picLocks noChangeAspect="1"/>
            </p:cNvPicPr>
            <p:nvPr/>
          </p:nvPicPr>
          <p:blipFill>
            <a:blip r:embed="rId3">
              <a:extLst/>
            </a:blip>
            <a:srcRect l="5834" t="9763" r="58659" b="39091"/>
            <a:stretch>
              <a:fillRect/>
            </a:stretch>
          </p:blipFill>
          <p:spPr>
            <a:xfrm>
              <a:off x="2731131" y="639273"/>
              <a:ext cx="1859952" cy="1295336"/>
            </a:xfrm>
            <a:prstGeom prst="rect">
              <a:avLst/>
            </a:prstGeom>
            <a:ln w="12700" cap="flat">
              <a:noFill/>
              <a:miter lim="400000"/>
            </a:ln>
            <a:effectLst/>
          </p:spPr>
        </p:pic>
        <p:sp>
          <p:nvSpPr>
            <p:cNvPr id="411" name="Shape 411"/>
            <p:cNvSpPr/>
            <p:nvPr/>
          </p:nvSpPr>
          <p:spPr>
            <a:xfrm>
              <a:off x="8352983" y="4121"/>
              <a:ext cx="3684694"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b="1" sz="2200">
                  <a:solidFill>
                    <a:srgbClr val="B8561A"/>
                  </a:solidFill>
                  <a:latin typeface="Helvetica"/>
                  <a:ea typeface="Helvetica"/>
                  <a:cs typeface="Helvetica"/>
                  <a:sym typeface="Helvetica"/>
                </a:defRPr>
              </a:lvl1pPr>
            </a:lstStyle>
            <a:p>
              <a:pPr/>
              <a:r>
                <a:t>DUNE Alternative Design</a:t>
              </a:r>
            </a:p>
          </p:txBody>
        </p:sp>
        <p:pic>
          <p:nvPicPr>
            <p:cNvPr id="412" name="image54.png" descr="130618_6x6x6m303v2.pdf"/>
            <p:cNvPicPr>
              <a:picLocks noChangeAspect="1"/>
            </p:cNvPicPr>
            <p:nvPr/>
          </p:nvPicPr>
          <p:blipFill>
            <a:blip r:embed="rId4">
              <a:extLst/>
            </a:blip>
            <a:srcRect l="21788" t="6471" r="20060" b="0"/>
            <a:stretch>
              <a:fillRect/>
            </a:stretch>
          </p:blipFill>
          <p:spPr>
            <a:xfrm>
              <a:off x="5916399" y="430939"/>
              <a:ext cx="1512500" cy="1769195"/>
            </a:xfrm>
            <a:prstGeom prst="rect">
              <a:avLst/>
            </a:prstGeom>
            <a:ln w="12700" cap="flat">
              <a:noFill/>
              <a:miter lim="400000"/>
            </a:ln>
            <a:effectLst/>
          </p:spPr>
        </p:pic>
        <p:sp>
          <p:nvSpPr>
            <p:cNvPr id="413" name="Shape 413"/>
            <p:cNvSpPr/>
            <p:nvPr/>
          </p:nvSpPr>
          <p:spPr>
            <a:xfrm>
              <a:off x="2315242" y="1886119"/>
              <a:ext cx="2709335"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lgn="l" defTabSz="650240">
                <a:defRPr sz="2200">
                  <a:solidFill>
                    <a:srgbClr val="0A0A0A"/>
                  </a:solidFill>
                  <a:latin typeface="Helvetica"/>
                  <a:ea typeface="Helvetica"/>
                  <a:cs typeface="Helvetica"/>
                  <a:sym typeface="Helvetica"/>
                </a:defRPr>
              </a:pPr>
              <a:r>
                <a:t>WA105: 1x1x3 m</a:t>
              </a:r>
              <a:r>
                <a:rPr baseline="30545"/>
                <a:t>3</a:t>
              </a:r>
            </a:p>
          </p:txBody>
        </p:sp>
        <p:sp>
          <p:nvSpPr>
            <p:cNvPr id="414" name="Shape 414"/>
            <p:cNvSpPr/>
            <p:nvPr/>
          </p:nvSpPr>
          <p:spPr>
            <a:xfrm>
              <a:off x="3073856" y="108373"/>
              <a:ext cx="820810"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2016</a:t>
              </a:r>
            </a:p>
          </p:txBody>
        </p:sp>
        <p:sp>
          <p:nvSpPr>
            <p:cNvPr id="415" name="Shape 415"/>
            <p:cNvSpPr/>
            <p:nvPr/>
          </p:nvSpPr>
          <p:spPr>
            <a:xfrm>
              <a:off x="6108309" y="0"/>
              <a:ext cx="820810" cy="49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2018</a:t>
              </a:r>
            </a:p>
          </p:txBody>
        </p:sp>
        <p:sp>
          <p:nvSpPr>
            <p:cNvPr id="416" name="Shape 416"/>
            <p:cNvSpPr/>
            <p:nvPr/>
          </p:nvSpPr>
          <p:spPr>
            <a:xfrm>
              <a:off x="6108309" y="2102866"/>
              <a:ext cx="1301875"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WA105</a:t>
              </a:r>
            </a:p>
          </p:txBody>
        </p:sp>
        <p:sp>
          <p:nvSpPr>
            <p:cNvPr id="417" name="Shape 417"/>
            <p:cNvSpPr/>
            <p:nvPr/>
          </p:nvSpPr>
          <p:spPr>
            <a:xfrm>
              <a:off x="4736997" y="1285333"/>
              <a:ext cx="953403" cy="9063"/>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18" name="Shape 418"/>
            <p:cNvSpPr/>
            <p:nvPr/>
          </p:nvSpPr>
          <p:spPr>
            <a:xfrm>
              <a:off x="7521417" y="1289565"/>
              <a:ext cx="953403" cy="9064"/>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19" name="Shape 419"/>
            <p:cNvSpPr/>
            <p:nvPr/>
          </p:nvSpPr>
          <p:spPr>
            <a:xfrm>
              <a:off x="0" y="168073"/>
              <a:ext cx="1802777"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u="sng">
                  <a:solidFill>
                    <a:srgbClr val="000090"/>
                  </a:solidFill>
                  <a:latin typeface="Helvetica"/>
                  <a:ea typeface="Helvetica"/>
                  <a:cs typeface="Helvetica"/>
                  <a:sym typeface="Helvetica"/>
                </a:defRPr>
              </a:lvl1pPr>
            </a:lstStyle>
            <a:p>
              <a:pPr/>
              <a:r>
                <a:t>Dual-Phase</a:t>
              </a:r>
            </a:p>
          </p:txBody>
        </p:sp>
      </p:grpSp>
      <p:grpSp>
        <p:nvGrpSpPr>
          <p:cNvPr id="444" name="Group 444"/>
          <p:cNvGrpSpPr/>
          <p:nvPr/>
        </p:nvGrpSpPr>
        <p:grpSpPr>
          <a:xfrm>
            <a:off x="-88541" y="2758229"/>
            <a:ext cx="12790177" cy="3844771"/>
            <a:chOff x="0" y="0"/>
            <a:chExt cx="12790176" cy="3844769"/>
          </a:xfrm>
        </p:grpSpPr>
        <p:pic>
          <p:nvPicPr>
            <p:cNvPr id="421" name="image55.jpg" descr="http://www-visualmedia.fnal.gov/VMS_Site/gallery/stillphotos/2013/0300/13-0399-01D.hr.jpg"/>
            <p:cNvPicPr>
              <a:picLocks noChangeAspect="1"/>
            </p:cNvPicPr>
            <p:nvPr/>
          </p:nvPicPr>
          <p:blipFill>
            <a:blip r:embed="rId5">
              <a:extLst/>
            </a:blip>
            <a:stretch>
              <a:fillRect/>
            </a:stretch>
          </p:blipFill>
          <p:spPr>
            <a:xfrm>
              <a:off x="3448113" y="498898"/>
              <a:ext cx="1660066" cy="1108106"/>
            </a:xfrm>
            <a:prstGeom prst="rect">
              <a:avLst/>
            </a:prstGeom>
            <a:ln w="12700" cap="flat">
              <a:noFill/>
              <a:miter lim="400000"/>
            </a:ln>
            <a:effectLst/>
          </p:spPr>
        </p:pic>
        <p:sp>
          <p:nvSpPr>
            <p:cNvPr id="422" name="Shape 422"/>
            <p:cNvSpPr/>
            <p:nvPr/>
          </p:nvSpPr>
          <p:spPr>
            <a:xfrm>
              <a:off x="3231366" y="78077"/>
              <a:ext cx="2059093"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35-t prototype</a:t>
              </a:r>
            </a:p>
          </p:txBody>
        </p:sp>
        <p:pic>
          <p:nvPicPr>
            <p:cNvPr id="423" name="image56.png"/>
            <p:cNvPicPr>
              <a:picLocks noChangeAspect="1"/>
            </p:cNvPicPr>
            <p:nvPr/>
          </p:nvPicPr>
          <p:blipFill>
            <a:blip r:embed="rId6">
              <a:extLst/>
            </a:blip>
            <a:srcRect l="24409" t="8994" r="9286" b="18211"/>
            <a:stretch>
              <a:fillRect/>
            </a:stretch>
          </p:blipFill>
          <p:spPr>
            <a:xfrm>
              <a:off x="3448113" y="2016433"/>
              <a:ext cx="1733974" cy="1255424"/>
            </a:xfrm>
            <a:prstGeom prst="rect">
              <a:avLst/>
            </a:prstGeom>
            <a:ln w="12700" cap="flat">
              <a:noFill/>
              <a:miter lim="400000"/>
            </a:ln>
            <a:effectLst/>
          </p:spPr>
        </p:pic>
        <p:pic>
          <p:nvPicPr>
            <p:cNvPr id="424" name="image57.png"/>
            <p:cNvPicPr>
              <a:picLocks noChangeAspect="1"/>
            </p:cNvPicPr>
            <p:nvPr/>
          </p:nvPicPr>
          <p:blipFill>
            <a:blip r:embed="rId7">
              <a:extLst/>
            </a:blip>
            <a:stretch>
              <a:fillRect/>
            </a:stretch>
          </p:blipFill>
          <p:spPr>
            <a:xfrm>
              <a:off x="0" y="805361"/>
              <a:ext cx="2810219" cy="2186435"/>
            </a:xfrm>
            <a:prstGeom prst="rect">
              <a:avLst/>
            </a:prstGeom>
            <a:ln w="12700" cap="flat">
              <a:noFill/>
              <a:miter lim="400000"/>
            </a:ln>
            <a:effectLst/>
          </p:spPr>
        </p:pic>
        <p:pic>
          <p:nvPicPr>
            <p:cNvPr id="425" name="image58.png" descr="CERN_single_TPC.png"/>
            <p:cNvPicPr>
              <a:picLocks noChangeAspect="1"/>
            </p:cNvPicPr>
            <p:nvPr/>
          </p:nvPicPr>
          <p:blipFill>
            <a:blip r:embed="rId8">
              <a:extLst/>
            </a:blip>
            <a:stretch>
              <a:fillRect/>
            </a:stretch>
          </p:blipFill>
          <p:spPr>
            <a:xfrm>
              <a:off x="6615776" y="403616"/>
              <a:ext cx="1384018" cy="1312648"/>
            </a:xfrm>
            <a:prstGeom prst="rect">
              <a:avLst/>
            </a:prstGeom>
            <a:ln w="12700" cap="flat">
              <a:noFill/>
              <a:miter lim="400000"/>
            </a:ln>
            <a:effectLst/>
          </p:spPr>
        </p:pic>
        <p:pic>
          <p:nvPicPr>
            <p:cNvPr id="426" name="image20.jpg" descr="FarDet-3D-SP.jpg"/>
            <p:cNvPicPr>
              <a:picLocks noChangeAspect="1"/>
            </p:cNvPicPr>
            <p:nvPr/>
          </p:nvPicPr>
          <p:blipFill>
            <a:blip r:embed="rId9">
              <a:extLst/>
            </a:blip>
            <a:srcRect l="51335" t="25673" r="0" b="29732"/>
            <a:stretch>
              <a:fillRect/>
            </a:stretch>
          </p:blipFill>
          <p:spPr>
            <a:xfrm>
              <a:off x="9385593" y="1015921"/>
              <a:ext cx="3253552" cy="1551760"/>
            </a:xfrm>
            <a:prstGeom prst="rect">
              <a:avLst/>
            </a:prstGeom>
            <a:ln w="12700" cap="flat">
              <a:noFill/>
              <a:miter lim="400000"/>
            </a:ln>
            <a:effectLst/>
          </p:spPr>
        </p:pic>
        <p:sp>
          <p:nvSpPr>
            <p:cNvPr id="427" name="Shape 427"/>
            <p:cNvSpPr/>
            <p:nvPr/>
          </p:nvSpPr>
          <p:spPr>
            <a:xfrm>
              <a:off x="1254439" y="840812"/>
              <a:ext cx="2059093"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ICARUS</a:t>
              </a:r>
            </a:p>
          </p:txBody>
        </p:sp>
        <p:sp>
          <p:nvSpPr>
            <p:cNvPr id="428" name="Shape 428"/>
            <p:cNvSpPr/>
            <p:nvPr/>
          </p:nvSpPr>
          <p:spPr>
            <a:xfrm>
              <a:off x="3339740" y="3160534"/>
              <a:ext cx="2059093"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MicroBooNE</a:t>
              </a:r>
            </a:p>
          </p:txBody>
        </p:sp>
        <p:sp>
          <p:nvSpPr>
            <p:cNvPr id="429" name="Shape 429"/>
            <p:cNvSpPr/>
            <p:nvPr/>
          </p:nvSpPr>
          <p:spPr>
            <a:xfrm>
              <a:off x="9105484" y="541866"/>
              <a:ext cx="3684693"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b="1" sz="2200">
                  <a:solidFill>
                    <a:srgbClr val="B8561A"/>
                  </a:solidFill>
                  <a:latin typeface="Helvetica"/>
                  <a:ea typeface="Helvetica"/>
                  <a:cs typeface="Helvetica"/>
                  <a:sym typeface="Helvetica"/>
                </a:defRPr>
              </a:lvl1pPr>
            </a:lstStyle>
            <a:p>
              <a:pPr/>
              <a:r>
                <a:t>DUNE Reference Design</a:t>
              </a:r>
            </a:p>
          </p:txBody>
        </p:sp>
        <p:sp>
          <p:nvSpPr>
            <p:cNvPr id="430" name="Shape 430"/>
            <p:cNvSpPr/>
            <p:nvPr/>
          </p:nvSpPr>
          <p:spPr>
            <a:xfrm>
              <a:off x="3755629" y="1534936"/>
              <a:ext cx="820810"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2015</a:t>
              </a:r>
            </a:p>
          </p:txBody>
        </p:sp>
        <p:pic>
          <p:nvPicPr>
            <p:cNvPr id="431" name="image59.png"/>
            <p:cNvPicPr>
              <a:picLocks noChangeAspect="1"/>
            </p:cNvPicPr>
            <p:nvPr/>
          </p:nvPicPr>
          <p:blipFill>
            <a:blip r:embed="rId10">
              <a:extLst/>
            </a:blip>
            <a:srcRect l="0" t="0" r="52423" b="8254"/>
            <a:stretch>
              <a:fillRect/>
            </a:stretch>
          </p:blipFill>
          <p:spPr>
            <a:xfrm>
              <a:off x="6353624" y="2084042"/>
              <a:ext cx="1870292" cy="1462790"/>
            </a:xfrm>
            <a:prstGeom prst="rect">
              <a:avLst/>
            </a:prstGeom>
            <a:ln w="12700" cap="flat">
              <a:noFill/>
              <a:miter lim="400000"/>
            </a:ln>
            <a:effectLst/>
          </p:spPr>
        </p:pic>
        <p:sp>
          <p:nvSpPr>
            <p:cNvPr id="432" name="Shape 432"/>
            <p:cNvSpPr/>
            <p:nvPr/>
          </p:nvSpPr>
          <p:spPr>
            <a:xfrm>
              <a:off x="5955105" y="0"/>
              <a:ext cx="3749054" cy="4602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DUNE SP PT @ CERN </a:t>
              </a:r>
            </a:p>
          </p:txBody>
        </p:sp>
        <p:sp>
          <p:nvSpPr>
            <p:cNvPr id="433" name="Shape 433"/>
            <p:cNvSpPr/>
            <p:nvPr/>
          </p:nvSpPr>
          <p:spPr>
            <a:xfrm>
              <a:off x="6807686" y="3384521"/>
              <a:ext cx="1083733"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650240">
                <a:defRPr sz="2200">
                  <a:solidFill>
                    <a:srgbClr val="0A0A0A"/>
                  </a:solidFill>
                  <a:latin typeface="Helvetica"/>
                  <a:ea typeface="Helvetica"/>
                  <a:cs typeface="Helvetica"/>
                  <a:sym typeface="Helvetica"/>
                </a:defRPr>
              </a:lvl1pPr>
            </a:lstStyle>
            <a:p>
              <a:pPr/>
              <a:r>
                <a:t>SBND</a:t>
              </a:r>
            </a:p>
          </p:txBody>
        </p:sp>
        <p:sp>
          <p:nvSpPr>
            <p:cNvPr id="434" name="Shape 434"/>
            <p:cNvSpPr/>
            <p:nvPr/>
          </p:nvSpPr>
          <p:spPr>
            <a:xfrm flipV="1">
              <a:off x="2721678" y="1052950"/>
              <a:ext cx="637894" cy="845629"/>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35" name="Shape 435"/>
            <p:cNvSpPr/>
            <p:nvPr/>
          </p:nvSpPr>
          <p:spPr>
            <a:xfrm>
              <a:off x="2757094" y="1898578"/>
              <a:ext cx="637894" cy="745568"/>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36" name="Shape 436"/>
            <p:cNvSpPr/>
            <p:nvPr/>
          </p:nvSpPr>
          <p:spPr>
            <a:xfrm>
              <a:off x="5290460" y="1052950"/>
              <a:ext cx="1325315" cy="6991"/>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37" name="Shape 437"/>
            <p:cNvSpPr/>
            <p:nvPr/>
          </p:nvSpPr>
          <p:spPr>
            <a:xfrm>
              <a:off x="5290460" y="2666675"/>
              <a:ext cx="1098581" cy="9065"/>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38" name="Shape 438"/>
            <p:cNvSpPr/>
            <p:nvPr/>
          </p:nvSpPr>
          <p:spPr>
            <a:xfrm flipV="1">
              <a:off x="8286425" y="1898578"/>
              <a:ext cx="1031555" cy="774407"/>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39" name="Shape 439"/>
            <p:cNvSpPr/>
            <p:nvPr/>
          </p:nvSpPr>
          <p:spPr>
            <a:xfrm>
              <a:off x="8128274" y="998212"/>
              <a:ext cx="1189707" cy="608792"/>
            </a:xfrm>
            <a:prstGeom prst="line">
              <a:avLst/>
            </a:prstGeom>
            <a:noFill/>
            <a:ln w="25400" cap="flat">
              <a:solidFill>
                <a:srgbClr val="4F81BD"/>
              </a:solidFill>
              <a:prstDash val="solid"/>
              <a:round/>
              <a:tailEnd type="triangle" w="med" len="me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sp>
          <p:nvSpPr>
            <p:cNvPr id="440" name="Shape 440"/>
            <p:cNvSpPr/>
            <p:nvPr/>
          </p:nvSpPr>
          <p:spPr>
            <a:xfrm>
              <a:off x="2603352" y="1190993"/>
              <a:ext cx="735233"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LBL</a:t>
              </a:r>
            </a:p>
          </p:txBody>
        </p:sp>
        <p:sp>
          <p:nvSpPr>
            <p:cNvPr id="441" name="Shape 441"/>
            <p:cNvSpPr/>
            <p:nvPr/>
          </p:nvSpPr>
          <p:spPr>
            <a:xfrm>
              <a:off x="2607601" y="1903606"/>
              <a:ext cx="752349"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SBL</a:t>
              </a:r>
            </a:p>
          </p:txBody>
        </p:sp>
        <p:sp>
          <p:nvSpPr>
            <p:cNvPr id="442" name="Shape 442"/>
            <p:cNvSpPr/>
            <p:nvPr/>
          </p:nvSpPr>
          <p:spPr>
            <a:xfrm>
              <a:off x="544254" y="17153"/>
              <a:ext cx="2056827"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u="sng">
                  <a:solidFill>
                    <a:srgbClr val="000090"/>
                  </a:solidFill>
                  <a:latin typeface="Helvetica"/>
                  <a:ea typeface="Helvetica"/>
                  <a:cs typeface="Helvetica"/>
                  <a:sym typeface="Helvetica"/>
                </a:defRPr>
              </a:lvl1pPr>
            </a:lstStyle>
            <a:p>
              <a:pPr/>
              <a:r>
                <a:t>Single-Phase</a:t>
              </a:r>
            </a:p>
          </p:txBody>
        </p:sp>
        <p:sp>
          <p:nvSpPr>
            <p:cNvPr id="443" name="Shape 443"/>
            <p:cNvSpPr/>
            <p:nvPr/>
          </p:nvSpPr>
          <p:spPr>
            <a:xfrm>
              <a:off x="6806292" y="1701671"/>
              <a:ext cx="820810" cy="49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650240">
                <a:defRPr b="1" sz="2400">
                  <a:solidFill>
                    <a:srgbClr val="B8561A"/>
                  </a:solidFill>
                  <a:latin typeface="Helvetica"/>
                  <a:ea typeface="Helvetica"/>
                  <a:cs typeface="Helvetica"/>
                  <a:sym typeface="Helvetica"/>
                </a:defRPr>
              </a:lvl1pPr>
            </a:lstStyle>
            <a:p>
              <a:pPr/>
              <a:r>
                <a:t>2018</a:t>
              </a:r>
            </a:p>
          </p:txBody>
        </p:sp>
      </p:grpSp>
      <p:sp>
        <p:nvSpPr>
          <p:cNvPr id="445" name="Shape 445"/>
          <p:cNvSpPr/>
          <p:nvPr/>
        </p:nvSpPr>
        <p:spPr>
          <a:xfrm>
            <a:off x="10731449" y="5540225"/>
            <a:ext cx="1" cy="966296"/>
          </a:xfrm>
          <a:prstGeom prst="line">
            <a:avLst/>
          </a:prstGeom>
          <a:ln w="25400">
            <a:solidFill>
              <a:srgbClr val="4F81BD"/>
            </a:solidFill>
            <a:prstDash val="sysDash"/>
            <a:headEnd type="triangle"/>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650240">
              <a:defRPr sz="2400">
                <a:solidFill>
                  <a:srgbClr val="BC5F2B"/>
                </a:solidFill>
                <a:latin typeface="Arial"/>
                <a:ea typeface="Arial"/>
                <a:cs typeface="Arial"/>
                <a:sym typeface="Arial"/>
              </a:defRPr>
            </a:pPr>
          </a:p>
        </p:txBody>
      </p:sp>
      <p:sp>
        <p:nvSpPr>
          <p:cNvPr id="446" name="Shape 446"/>
          <p:cNvSpPr/>
          <p:nvPr>
            <p:ph type="sldNum" sz="quarter" idx="2"/>
          </p:nvPr>
        </p:nvSpPr>
        <p:spPr>
          <a:xfrm>
            <a:off x="645725" y="9386828"/>
            <a:ext cx="238722"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7" name="Shape 447"/>
          <p:cNvSpPr/>
          <p:nvPr/>
        </p:nvSpPr>
        <p:spPr>
          <a:xfrm>
            <a:off x="648816" y="5593524"/>
            <a:ext cx="1449311" cy="866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400">
                <a:latin typeface="Calibri"/>
                <a:ea typeface="Calibri"/>
                <a:cs typeface="Calibri"/>
                <a:sym typeface="Calibri"/>
              </a:defRPr>
            </a:pPr>
            <a:r>
              <a:t>ArgoNueT</a:t>
            </a:r>
          </a:p>
          <a:p>
            <a:pPr algn="l" defTabSz="650240">
              <a:defRPr sz="2400">
                <a:latin typeface="Calibri"/>
                <a:ea typeface="Calibri"/>
                <a:cs typeface="Calibri"/>
                <a:sym typeface="Calibri"/>
              </a:defRPr>
            </a:pPr>
            <a:r>
              <a:t>LarIAT</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p:nvPr>
        </p:nvSpPr>
        <p:spPr>
          <a:prstGeom prst="rect">
            <a:avLst/>
          </a:prstGeom>
        </p:spPr>
        <p:txBody>
          <a:bodyPr/>
          <a:lstStyle/>
          <a:p>
            <a:pPr/>
          </a:p>
        </p:txBody>
      </p:sp>
      <p:sp>
        <p:nvSpPr>
          <p:cNvPr id="225" name="Shape 225"/>
          <p:cNvSpPr/>
          <p:nvPr>
            <p:ph type="body" idx="1"/>
          </p:nvPr>
        </p:nvSpPr>
        <p:spPr>
          <a:prstGeom prst="rect">
            <a:avLst/>
          </a:prstGeom>
        </p:spPr>
        <p:txBody>
          <a:bodyPr/>
          <a:lstStyle/>
          <a:p>
            <a:pPr/>
          </a:p>
        </p:txBody>
      </p:sp>
      <p:pic>
        <p:nvPicPr>
          <p:cNvPr id="226" name="lbnf-dune-video.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165350" y="0"/>
            <a:ext cx="17335500" cy="97536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5038330" fill="hold"/>
                                        <p:tgtEl>
                                          <p:spTgt spid="2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9" name="droppedImage.tiff"/>
          <p:cNvPicPr>
            <a:picLocks noChangeAspect="1"/>
          </p:cNvPicPr>
          <p:nvPr/>
        </p:nvPicPr>
        <p:blipFill>
          <a:blip r:embed="rId2">
            <a:extLst/>
          </a:blip>
          <a:stretch>
            <a:fillRect/>
          </a:stretch>
        </p:blipFill>
        <p:spPr>
          <a:xfrm>
            <a:off x="156013" y="12700"/>
            <a:ext cx="12692774" cy="9519581"/>
          </a:xfrm>
          <a:prstGeom prst="rect">
            <a:avLst/>
          </a:prstGeom>
          <a:ln w="12700">
            <a:miter lim="400000"/>
          </a:ln>
        </p:spPr>
      </p:pic>
      <p:sp>
        <p:nvSpPr>
          <p:cNvPr id="450" name="Shape 450"/>
          <p:cNvSpPr/>
          <p:nvPr/>
        </p:nvSpPr>
        <p:spPr>
          <a:xfrm>
            <a:off x="8978900" y="5651500"/>
            <a:ext cx="2857500" cy="43334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buClr>
                <a:srgbClr val="000000"/>
              </a:buClr>
              <a:defRPr sz="2400">
                <a:uFill>
                  <a:solidFill>
                    <a:srgbClr val="000000"/>
                  </a:solidFill>
                </a:uFill>
                <a:latin typeface="Arial"/>
                <a:ea typeface="Arial"/>
                <a:cs typeface="Arial"/>
                <a:sym typeface="Arial"/>
              </a:defRPr>
            </a:pPr>
            <a:r>
              <a:t>Many issues here</a:t>
            </a:r>
          </a:p>
          <a:p>
            <a:pPr algn="l" defTabSz="1295400">
              <a:buClr>
                <a:srgbClr val="000000"/>
              </a:buClr>
              <a:defRPr sz="2400">
                <a:uFill>
                  <a:solidFill>
                    <a:srgbClr val="000000"/>
                  </a:solidFill>
                </a:uFill>
                <a:latin typeface="Arial"/>
                <a:ea typeface="Arial"/>
                <a:cs typeface="Arial"/>
                <a:sym typeface="Arial"/>
              </a:defRPr>
            </a:pPr>
            <a:r>
              <a:t>Architecture</a:t>
            </a:r>
          </a:p>
          <a:p>
            <a:pPr algn="l" defTabSz="1295400">
              <a:buClr>
                <a:srgbClr val="000000"/>
              </a:buClr>
              <a:defRPr sz="2400">
                <a:uFill>
                  <a:solidFill>
                    <a:srgbClr val="000000"/>
                  </a:solidFill>
                </a:uFill>
                <a:latin typeface="Arial"/>
                <a:ea typeface="Arial"/>
                <a:cs typeface="Arial"/>
                <a:sym typeface="Arial"/>
              </a:defRPr>
            </a:pPr>
            <a:r>
              <a:t>Low level testing</a:t>
            </a:r>
          </a:p>
          <a:p>
            <a:pPr algn="l" defTabSz="1295400">
              <a:buClr>
                <a:srgbClr val="000000"/>
              </a:buClr>
              <a:defRPr sz="2400">
                <a:uFill>
                  <a:solidFill>
                    <a:srgbClr val="000000"/>
                  </a:solidFill>
                </a:uFill>
                <a:latin typeface="Arial"/>
                <a:ea typeface="Arial"/>
                <a:cs typeface="Arial"/>
                <a:sym typeface="Arial"/>
              </a:defRPr>
            </a:pPr>
            <a:r>
              <a:t>Power management</a:t>
            </a:r>
          </a:p>
          <a:p>
            <a:pPr algn="l" defTabSz="1295400">
              <a:buClr>
                <a:srgbClr val="000000"/>
              </a:buClr>
              <a:defRPr sz="2400">
                <a:uFill>
                  <a:solidFill>
                    <a:srgbClr val="000000"/>
                  </a:solidFill>
                </a:uFill>
                <a:latin typeface="Arial"/>
                <a:ea typeface="Arial"/>
                <a:cs typeface="Arial"/>
                <a:sym typeface="Arial"/>
              </a:defRPr>
            </a:pPr>
            <a:r>
              <a:t>Decision tree</a:t>
            </a:r>
          </a:p>
          <a:p>
            <a:pPr algn="l" defTabSz="1295400">
              <a:buClr>
                <a:srgbClr val="000000"/>
              </a:buClr>
              <a:defRPr sz="2400">
                <a:uFill>
                  <a:solidFill>
                    <a:srgbClr val="000000"/>
                  </a:solidFill>
                </a:uFill>
                <a:latin typeface="Arial"/>
                <a:ea typeface="Arial"/>
                <a:cs typeface="Arial"/>
                <a:sym typeface="Arial"/>
              </a:defRPr>
            </a:pPr>
            <a:r>
              <a:t>Risk analysis (30year lifetime) </a:t>
            </a:r>
          </a:p>
          <a:p>
            <a:pPr algn="l" defTabSz="1295400">
              <a:buClr>
                <a:srgbClr val="000000"/>
              </a:buClr>
              <a:defRPr sz="2400">
                <a:uFill>
                  <a:solidFill>
                    <a:srgbClr val="000000"/>
                  </a:solidFill>
                </a:uFill>
                <a:latin typeface="Arial"/>
                <a:ea typeface="Arial"/>
                <a:cs typeface="Arial"/>
                <a:sym typeface="Arial"/>
              </a:defRPr>
            </a:pPr>
            <a:r>
              <a:t>Interfaces and redesign of ADC.  </a:t>
            </a:r>
          </a:p>
          <a:p>
            <a:pPr algn="l" defTabSz="1295400">
              <a:buClr>
                <a:srgbClr val="000000"/>
              </a:buClr>
              <a:defRPr sz="2400">
                <a:uFill>
                  <a:solidFill>
                    <a:srgbClr val="000000"/>
                  </a:solidFill>
                </a:uFill>
                <a:latin typeface="Arial"/>
                <a:ea typeface="Arial"/>
                <a:cs typeface="Arial"/>
                <a:sym typeface="Arial"/>
              </a:defRPr>
            </a:pPr>
          </a:p>
          <a:p>
            <a:pPr algn="l" defTabSz="1295400">
              <a:buClr>
                <a:srgbClr val="000000"/>
              </a:buClr>
              <a:defRPr sz="2400">
                <a:uFill>
                  <a:solidFill>
                    <a:srgbClr val="000000"/>
                  </a:solidFill>
                </a:uFill>
                <a:latin typeface="Arial"/>
                <a:ea typeface="Arial"/>
                <a:cs typeface="Arial"/>
                <a:sym typeface="Arial"/>
              </a:defRPr>
            </a:pPr>
          </a:p>
        </p:txBody>
      </p:sp>
      <p:sp>
        <p:nvSpPr>
          <p:cNvPr id="451" name="Shape 451"/>
          <p:cNvSpPr/>
          <p:nvPr/>
        </p:nvSpPr>
        <p:spPr>
          <a:xfrm>
            <a:off x="4028675" y="9160388"/>
            <a:ext cx="4713431" cy="434217"/>
          </a:xfrm>
          <a:prstGeom prst="rect">
            <a:avLst/>
          </a:prstGeom>
          <a:solidFill>
            <a:srgbClr val="FFFFFF"/>
          </a:solidFill>
          <a:ln w="12700">
            <a:miter lim="400000"/>
          </a:ln>
        </p:spPr>
        <p:txBody>
          <a:bodyPr lIns="50800" tIns="50800" rIns="50800" bIns="50800" anchor="ctr"/>
          <a:lstStyle/>
          <a:p>
            <a:pPr>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2" name="Shape 452"/>
          <p:cNvSpPr/>
          <p:nvPr/>
        </p:nvSpPr>
        <p:spPr>
          <a:xfrm>
            <a:off x="1006629" y="8771162"/>
            <a:ext cx="7180367" cy="7112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a:r>
              <a:t>QA is a very big issue and will require large well integrated collaboration of institutions.  </a:t>
            </a:r>
          </a:p>
        </p:txBody>
      </p:sp>
      <p:sp>
        <p:nvSpPr>
          <p:cNvPr id="453" name="Shape 453"/>
          <p:cNvSpPr/>
          <p:nvPr/>
        </p:nvSpPr>
        <p:spPr>
          <a:xfrm>
            <a:off x="901420" y="6229349"/>
            <a:ext cx="7390784"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500">
                <a:solidFill>
                  <a:srgbClr val="FF2600"/>
                </a:solidFill>
                <a:latin typeface="Helvetica"/>
                <a:ea typeface="Helvetica"/>
                <a:cs typeface="Helvetica"/>
                <a:sym typeface="Helvetica"/>
              </a:defRPr>
            </a:lvl1pPr>
          </a:lstStyle>
          <a:p>
            <a:pPr/>
            <a:r>
              <a:t>Crucial contribution from BNL Instrumentation</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title"/>
          </p:nvPr>
        </p:nvSpPr>
        <p:spPr>
          <a:xfrm>
            <a:off x="650239" y="377139"/>
            <a:ext cx="11704322" cy="920323"/>
          </a:xfrm>
          <a:prstGeom prst="rect">
            <a:avLst/>
          </a:prstGeom>
        </p:spPr>
        <p:txBody>
          <a:bodyPr>
            <a:normAutofit fontScale="100000" lnSpcReduction="0"/>
          </a:bodyPr>
          <a:lstStyle>
            <a:lvl1pPr>
              <a:defRPr sz="3800"/>
            </a:lvl1pPr>
          </a:lstStyle>
          <a:p>
            <a:pPr/>
            <a:r>
              <a:t>Far Detector Prototypes</a:t>
            </a:r>
          </a:p>
        </p:txBody>
      </p:sp>
      <p:sp>
        <p:nvSpPr>
          <p:cNvPr id="456" name="Shape 456"/>
          <p:cNvSpPr/>
          <p:nvPr>
            <p:ph type="sldNum" sz="quarter" idx="2"/>
          </p:nvPr>
        </p:nvSpPr>
        <p:spPr>
          <a:xfrm>
            <a:off x="645725" y="9125815"/>
            <a:ext cx="604722" cy="2413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
        <p:nvSpPr>
          <p:cNvPr id="457" name="Shape 457"/>
          <p:cNvSpPr/>
          <p:nvPr/>
        </p:nvSpPr>
        <p:spPr>
          <a:xfrm>
            <a:off x="7531946" y="4345735"/>
            <a:ext cx="5101586" cy="8666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457200">
              <a:defRPr sz="2400">
                <a:latin typeface="Calibri"/>
                <a:ea typeface="Calibri"/>
                <a:cs typeface="Calibri"/>
                <a:sym typeface="Calibri"/>
              </a:defRPr>
            </a:lvl1pPr>
          </a:lstStyle>
          <a:p>
            <a:pPr/>
            <a:r>
              <a:t>protoDUNE: single-phase prototype (6 full-scale APAs) at CERN</a:t>
            </a:r>
          </a:p>
        </p:txBody>
      </p:sp>
      <p:grpSp>
        <p:nvGrpSpPr>
          <p:cNvPr id="460" name="Group 460"/>
          <p:cNvGrpSpPr/>
          <p:nvPr/>
        </p:nvGrpSpPr>
        <p:grpSpPr>
          <a:xfrm>
            <a:off x="1774082" y="5102383"/>
            <a:ext cx="10416960" cy="4348081"/>
            <a:chOff x="0" y="0"/>
            <a:chExt cx="10416959" cy="4348080"/>
          </a:xfrm>
        </p:grpSpPr>
        <p:sp>
          <p:nvSpPr>
            <p:cNvPr id="458" name="Shape 458"/>
            <p:cNvSpPr/>
            <p:nvPr/>
          </p:nvSpPr>
          <p:spPr>
            <a:xfrm>
              <a:off x="0" y="0"/>
              <a:ext cx="10416960" cy="4348081"/>
            </a:xfrm>
            <a:prstGeom prst="rect">
              <a:avLst/>
            </a:prstGeom>
            <a:solidFill>
              <a:srgbClr val="FFFFFF"/>
            </a:solidFill>
            <a:ln w="12700" cap="flat">
              <a:noFill/>
              <a:miter lim="400000"/>
            </a:ln>
            <a:effectLst/>
          </p:spPr>
          <p:txBody>
            <a:bodyPr wrap="square" lIns="65023" tIns="65023" rIns="65023" bIns="65023" numCol="1" anchor="ctr">
              <a:noAutofit/>
            </a:bodyPr>
            <a:lstStyle/>
            <a:p>
              <a:pPr algn="l" defTabSz="457200">
                <a:defRPr sz="2400">
                  <a:solidFill>
                    <a:srgbClr val="BC5F2B"/>
                  </a:solidFill>
                  <a:latin typeface="Arial"/>
                  <a:ea typeface="Arial"/>
                  <a:cs typeface="Arial"/>
                  <a:sym typeface="Arial"/>
                </a:defRPr>
              </a:pPr>
            </a:p>
          </p:txBody>
        </p:sp>
        <p:pic>
          <p:nvPicPr>
            <p:cNvPr id="459" name="image69.png"/>
            <p:cNvPicPr>
              <a:picLocks noChangeAspect="1"/>
            </p:cNvPicPr>
            <p:nvPr/>
          </p:nvPicPr>
          <p:blipFill>
            <a:blip r:embed="rId2">
              <a:extLst/>
            </a:blip>
            <a:stretch>
              <a:fillRect/>
            </a:stretch>
          </p:blipFill>
          <p:spPr>
            <a:xfrm>
              <a:off x="0" y="0"/>
              <a:ext cx="10416960" cy="4348081"/>
            </a:xfrm>
            <a:prstGeom prst="rect">
              <a:avLst/>
            </a:prstGeom>
            <a:ln w="12700" cap="flat">
              <a:noFill/>
              <a:miter lim="400000"/>
            </a:ln>
            <a:effectLst/>
          </p:spPr>
        </p:pic>
      </p:grpSp>
      <p:grpSp>
        <p:nvGrpSpPr>
          <p:cNvPr id="466" name="Group 466"/>
          <p:cNvGrpSpPr/>
          <p:nvPr/>
        </p:nvGrpSpPr>
        <p:grpSpPr>
          <a:xfrm>
            <a:off x="573923" y="206620"/>
            <a:ext cx="11780638" cy="5266463"/>
            <a:chOff x="0" y="0"/>
            <a:chExt cx="11780636" cy="5266461"/>
          </a:xfrm>
        </p:grpSpPr>
        <p:grpSp>
          <p:nvGrpSpPr>
            <p:cNvPr id="464" name="Group 464"/>
            <p:cNvGrpSpPr/>
            <p:nvPr/>
          </p:nvGrpSpPr>
          <p:grpSpPr>
            <a:xfrm>
              <a:off x="115438" y="0"/>
              <a:ext cx="11665199" cy="4585827"/>
              <a:chOff x="0" y="0"/>
              <a:chExt cx="11665197" cy="4585826"/>
            </a:xfrm>
          </p:grpSpPr>
          <p:pic>
            <p:nvPicPr>
              <p:cNvPr id="461" name="image70.png"/>
              <p:cNvPicPr>
                <a:picLocks noChangeAspect="1"/>
              </p:cNvPicPr>
              <p:nvPr/>
            </p:nvPicPr>
            <p:blipFill>
              <a:blip r:embed="rId3">
                <a:extLst/>
              </a:blip>
              <a:stretch>
                <a:fillRect/>
              </a:stretch>
            </p:blipFill>
            <p:spPr>
              <a:xfrm>
                <a:off x="0" y="800751"/>
                <a:ext cx="5394440" cy="3785076"/>
              </a:xfrm>
              <a:prstGeom prst="rect">
                <a:avLst/>
              </a:prstGeom>
              <a:ln w="12700" cap="flat">
                <a:noFill/>
                <a:miter lim="400000"/>
              </a:ln>
              <a:effectLst/>
            </p:spPr>
          </p:pic>
          <p:pic>
            <p:nvPicPr>
              <p:cNvPr id="462" name="image71.png"/>
              <p:cNvPicPr>
                <a:picLocks noChangeAspect="1"/>
              </p:cNvPicPr>
              <p:nvPr/>
            </p:nvPicPr>
            <p:blipFill>
              <a:blip r:embed="rId4">
                <a:extLst/>
              </a:blip>
              <a:stretch>
                <a:fillRect/>
              </a:stretch>
            </p:blipFill>
            <p:spPr>
              <a:xfrm>
                <a:off x="7906770" y="0"/>
                <a:ext cx="3758429" cy="4180529"/>
              </a:xfrm>
              <a:prstGeom prst="rect">
                <a:avLst/>
              </a:prstGeom>
              <a:ln w="12700" cap="flat">
                <a:noFill/>
                <a:miter lim="400000"/>
              </a:ln>
              <a:effectLst/>
            </p:spPr>
          </p:pic>
          <p:sp>
            <p:nvSpPr>
              <p:cNvPr id="463" name="Shape 463"/>
              <p:cNvSpPr/>
              <p:nvPr/>
            </p:nvSpPr>
            <p:spPr>
              <a:xfrm>
                <a:off x="5466243" y="975544"/>
                <a:ext cx="1772810" cy="2443691"/>
              </a:xfrm>
              <a:prstGeom prst="rect">
                <a:avLst/>
              </a:prstGeom>
              <a:solidFill>
                <a:srgbClr val="FFFFFF"/>
              </a:solidFill>
              <a:ln w="12700" cap="flat">
                <a:noFill/>
                <a:miter lim="400000"/>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p>
            </p:txBody>
          </p:sp>
        </p:grpSp>
        <p:sp>
          <p:nvSpPr>
            <p:cNvPr id="465" name="Shape 465"/>
            <p:cNvSpPr/>
            <p:nvPr/>
          </p:nvSpPr>
          <p:spPr>
            <a:xfrm>
              <a:off x="0" y="4529861"/>
              <a:ext cx="652453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defTabSz="457200">
                <a:defRPr sz="2400">
                  <a:latin typeface="Calibri"/>
                  <a:ea typeface="Calibri"/>
                  <a:cs typeface="Calibri"/>
                  <a:sym typeface="Calibri"/>
                </a:defRPr>
              </a:pPr>
              <a:r>
                <a:t>WA105: 6 x 6 x 6 m</a:t>
              </a:r>
              <a:r>
                <a:rPr baseline="30500"/>
                <a:t>3</a:t>
              </a:r>
              <a:r>
                <a:t> dual-phase prototype </a:t>
              </a:r>
              <a:br/>
              <a:r>
                <a:t>at CERN</a:t>
              </a:r>
            </a:p>
          </p:txBody>
        </p:sp>
      </p:grpSp>
      <p:sp>
        <p:nvSpPr>
          <p:cNvPr id="467" name="Shape 467"/>
          <p:cNvSpPr/>
          <p:nvPr/>
        </p:nvSpPr>
        <p:spPr>
          <a:xfrm rot="19070367">
            <a:off x="5402447" y="2964972"/>
            <a:ext cx="3160230" cy="46990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3000">
                <a:latin typeface="Calibri"/>
                <a:ea typeface="Calibri"/>
                <a:cs typeface="Calibri"/>
                <a:sym typeface="Calibri"/>
              </a:defRPr>
            </a:lvl1pPr>
          </a:lstStyle>
          <a:p>
            <a:pPr/>
            <a:r>
              <a:t>Operational by 2018</a:t>
            </a:r>
          </a:p>
        </p:txBody>
      </p:sp>
      <p:sp>
        <p:nvSpPr>
          <p:cNvPr id="468" name="Shape 468"/>
          <p:cNvSpPr/>
          <p:nvPr/>
        </p:nvSpPr>
        <p:spPr>
          <a:xfrm>
            <a:off x="3328492" y="9097511"/>
            <a:ext cx="3305325" cy="393701"/>
          </a:xfrm>
          <a:prstGeom prst="rect">
            <a:avLst/>
          </a:prstGeom>
          <a:solidFill>
            <a:srgbClr val="FFFFFF"/>
          </a:solidFill>
          <a:ln w="25400">
            <a:solidFill>
              <a:srgbClr val="000000"/>
            </a:solidFill>
            <a:bevel/>
          </a:ln>
          <a:extLst>
            <a:ext uri="{C572A759-6A51-4108-AA02-DFA0A04FC94B}">
              <ma14:wrappingTextBoxFlag xmlns:ma14="http://schemas.microsoft.com/office/mac/drawingml/2011/main" val="1"/>
            </a:ext>
          </a:extLst>
        </p:spPr>
        <p:txBody>
          <a:bodyPr wrap="none" lIns="0" tIns="0" rIns="0" bIns="0">
            <a:spAutoFit/>
          </a:bodyPr>
          <a:lstStyle>
            <a:lvl1pPr defTabSz="457200">
              <a:defRPr sz="2400">
                <a:latin typeface="Calibri"/>
                <a:ea typeface="Calibri"/>
                <a:cs typeface="Calibri"/>
                <a:sym typeface="Calibri"/>
              </a:defRPr>
            </a:lvl1pPr>
          </a:lstStyle>
          <a:p>
            <a:pPr/>
            <a:r>
              <a:t>Test Beam (EHN1) at CERN</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title"/>
          </p:nvPr>
        </p:nvSpPr>
        <p:spPr>
          <a:xfrm>
            <a:off x="-1" y="20525"/>
            <a:ext cx="13004802" cy="1010565"/>
          </a:xfrm>
          <a:prstGeom prst="rect">
            <a:avLst/>
          </a:prstGeom>
        </p:spPr>
        <p:txBody>
          <a:bodyPr/>
          <a:lstStyle/>
          <a:p>
            <a:pPr defTabSz="643737">
              <a:defRPr sz="5346"/>
            </a:pPr>
            <a:r>
              <a:t>CERN-EXN1 extension, </a:t>
            </a:r>
            <a:r>
              <a:rPr>
                <a:latin typeface="Symbol"/>
                <a:ea typeface="Symbol"/>
                <a:cs typeface="Symbol"/>
                <a:sym typeface="Symbol"/>
              </a:rPr>
              <a:t>ν</a:t>
            </a:r>
            <a:r>
              <a:t> Experimental Area</a:t>
            </a:r>
          </a:p>
        </p:txBody>
      </p:sp>
      <p:pic>
        <p:nvPicPr>
          <p:cNvPr id="471" name="image14.jpg"/>
          <p:cNvPicPr>
            <a:picLocks noChangeAspect="1"/>
          </p:cNvPicPr>
          <p:nvPr/>
        </p:nvPicPr>
        <p:blipFill>
          <a:blip r:embed="rId2">
            <a:extLst/>
          </a:blip>
          <a:stretch>
            <a:fillRect/>
          </a:stretch>
        </p:blipFill>
        <p:spPr>
          <a:xfrm>
            <a:off x="136892" y="1350745"/>
            <a:ext cx="5693181" cy="4269885"/>
          </a:xfrm>
          <a:prstGeom prst="rect">
            <a:avLst/>
          </a:prstGeom>
          <a:ln w="12700">
            <a:miter lim="400000"/>
          </a:ln>
        </p:spPr>
      </p:pic>
      <p:pic>
        <p:nvPicPr>
          <p:cNvPr id="472" name="image15.png"/>
          <p:cNvPicPr>
            <a:picLocks noChangeAspect="1"/>
          </p:cNvPicPr>
          <p:nvPr/>
        </p:nvPicPr>
        <p:blipFill>
          <a:blip r:embed="rId3">
            <a:extLst/>
          </a:blip>
          <a:stretch>
            <a:fillRect/>
          </a:stretch>
        </p:blipFill>
        <p:spPr>
          <a:xfrm>
            <a:off x="6558149" y="1348514"/>
            <a:ext cx="5696155" cy="4272116"/>
          </a:xfrm>
          <a:prstGeom prst="rect">
            <a:avLst/>
          </a:prstGeom>
          <a:ln w="12700">
            <a:miter lim="400000"/>
          </a:ln>
        </p:spPr>
      </p:pic>
      <p:pic>
        <p:nvPicPr>
          <p:cNvPr id="473" name="image16.jpg"/>
          <p:cNvPicPr>
            <a:picLocks noChangeAspect="1"/>
          </p:cNvPicPr>
          <p:nvPr/>
        </p:nvPicPr>
        <p:blipFill>
          <a:blip r:embed="rId4">
            <a:extLst/>
          </a:blip>
          <a:srcRect l="109" t="144" r="12753" b="0"/>
          <a:stretch>
            <a:fillRect/>
          </a:stretch>
        </p:blipFill>
        <p:spPr>
          <a:xfrm>
            <a:off x="4423613" y="5952782"/>
            <a:ext cx="4269073" cy="3669136"/>
          </a:xfrm>
          <a:prstGeom prst="rect">
            <a:avLst/>
          </a:prstGeom>
          <a:ln w="12700">
            <a:miter lim="400000"/>
          </a:ln>
        </p:spPr>
      </p:pic>
      <p:pic>
        <p:nvPicPr>
          <p:cNvPr id="474" name="image17.jpg"/>
          <p:cNvPicPr>
            <a:picLocks noChangeAspect="1"/>
          </p:cNvPicPr>
          <p:nvPr/>
        </p:nvPicPr>
        <p:blipFill>
          <a:blip r:embed="rId5">
            <a:extLst/>
          </a:blip>
          <a:stretch>
            <a:fillRect/>
          </a:stretch>
        </p:blipFill>
        <p:spPr>
          <a:xfrm>
            <a:off x="136892" y="5952782"/>
            <a:ext cx="4018731" cy="3674464"/>
          </a:xfrm>
          <a:prstGeom prst="rect">
            <a:avLst/>
          </a:prstGeom>
          <a:ln w="12700">
            <a:miter lim="400000"/>
          </a:ln>
        </p:spPr>
      </p:pic>
      <p:pic>
        <p:nvPicPr>
          <p:cNvPr id="475" name="image18.jpeg" descr="IMG_2680.JPG"/>
          <p:cNvPicPr>
            <a:picLocks noChangeAspect="1"/>
          </p:cNvPicPr>
          <p:nvPr/>
        </p:nvPicPr>
        <p:blipFill>
          <a:blip r:embed="rId6">
            <a:extLst/>
          </a:blip>
          <a:stretch>
            <a:fillRect/>
          </a:stretch>
        </p:blipFill>
        <p:spPr>
          <a:xfrm rot="10800000">
            <a:off x="8973348" y="5952781"/>
            <a:ext cx="3792855" cy="3674464"/>
          </a:xfrm>
          <a:prstGeom prst="rect">
            <a:avLst/>
          </a:prstGeom>
          <a:ln w="12700">
            <a:miter lim="400000"/>
          </a:ln>
        </p:spPr>
      </p:pic>
      <p:sp>
        <p:nvSpPr>
          <p:cNvPr id="476" name="Shape 476"/>
          <p:cNvSpPr/>
          <p:nvPr/>
        </p:nvSpPr>
        <p:spPr>
          <a:xfrm>
            <a:off x="650239" y="9114114"/>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12/06/16</a:t>
            </a:r>
          </a:p>
        </p:txBody>
      </p:sp>
      <p:sp>
        <p:nvSpPr>
          <p:cNvPr id="477" name="Shape 477"/>
          <p:cNvSpPr/>
          <p:nvPr>
            <p:ph type="sldNum" sz="quarter" idx="2"/>
          </p:nvPr>
        </p:nvSpPr>
        <p:spPr>
          <a:xfrm>
            <a:off x="12005834" y="9114114"/>
            <a:ext cx="348727"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hape 479"/>
          <p:cNvSpPr/>
          <p:nvPr>
            <p:ph type="title"/>
          </p:nvPr>
        </p:nvSpPr>
        <p:spPr>
          <a:xfrm>
            <a:off x="952500" y="160933"/>
            <a:ext cx="11099800" cy="1257301"/>
          </a:xfrm>
          <a:prstGeom prst="rect">
            <a:avLst/>
          </a:prstGeom>
        </p:spPr>
        <p:txBody>
          <a:bodyPr/>
          <a:lstStyle>
            <a:lvl1pPr defTabSz="554990">
              <a:defRPr sz="7600"/>
            </a:lvl1pPr>
          </a:lstStyle>
          <a:p>
            <a:pPr/>
            <a:r>
              <a:t>Schedule </a:t>
            </a:r>
          </a:p>
        </p:txBody>
      </p:sp>
      <p:sp>
        <p:nvSpPr>
          <p:cNvPr id="480" name="Shape 480"/>
          <p:cNvSpPr/>
          <p:nvPr>
            <p:ph type="body" idx="4294967295"/>
          </p:nvPr>
        </p:nvSpPr>
        <p:spPr>
          <a:xfrm>
            <a:off x="756926" y="3014066"/>
            <a:ext cx="11490948" cy="6341667"/>
          </a:xfrm>
          <a:prstGeom prst="rect">
            <a:avLst/>
          </a:prstGeom>
        </p:spPr>
        <p:txBody>
          <a:bodyPr lIns="0" tIns="0" rIns="0" bIns="0" anchor="t"/>
          <a:lstStyle/>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LBNE collaboration formation 2008. </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2010 CD0 for LBNF/DUNE</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2014-15 Greatly expanded international DUNE collaboration formation </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July 2015 “CD-1 Refresh” review. Conceptual design review.</a:t>
            </a:r>
          </a:p>
          <a:p>
            <a:pPr marL="434859" indent="-434859" defTabSz="604723">
              <a:spcBef>
                <a:spcPts val="0"/>
              </a:spcBef>
              <a:buSzPct val="100000"/>
              <a:buFont typeface="Arial"/>
              <a:defRPr sz="2790" u="sng">
                <a:solidFill>
                  <a:srgbClr val="FF0000"/>
                </a:solidFill>
                <a:latin typeface="Helvetica"/>
                <a:ea typeface="Helvetica"/>
                <a:cs typeface="Helvetica"/>
                <a:sym typeface="Helvetica"/>
              </a:defRPr>
            </a:pPr>
            <a:r>
              <a:t>Dec. 2015 </a:t>
            </a:r>
            <a:r>
              <a:rPr u="none">
                <a:solidFill>
                  <a:srgbClr val="3C5A77"/>
                </a:solidFill>
              </a:rPr>
              <a:t>CD-3a CF Far Site. Initiate far site excavation and outfitting.</a:t>
            </a:r>
            <a:endParaRPr u="none">
              <a:solidFill>
                <a:srgbClr val="3C5A77"/>
              </a:solidFill>
            </a:endParaRP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2017 Ongoing shaft renovation at SURF complete</a:t>
            </a:r>
          </a:p>
          <a:p>
            <a:pPr marL="434859" indent="-434859" defTabSz="604723">
              <a:spcBef>
                <a:spcPts val="0"/>
              </a:spcBef>
              <a:buSzPct val="100000"/>
              <a:buFont typeface="Arial"/>
              <a:defRPr sz="2790">
                <a:solidFill>
                  <a:srgbClr val="FF0000"/>
                </a:solidFill>
                <a:latin typeface="Helvetica"/>
                <a:ea typeface="Helvetica"/>
                <a:cs typeface="Helvetica"/>
                <a:sym typeface="Helvetica"/>
              </a:defRPr>
            </a:pPr>
            <a:r>
              <a:t>2017 Start of far site excavation.</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2018 Testing of “full-scale” far detector elements at CERN</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2019 Technical Design review (Start Detector Construction)</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2021 Ready for start of installation of the first far detector module</a:t>
            </a:r>
          </a:p>
          <a:p>
            <a:pPr marL="434859" indent="-434859" defTabSz="604723">
              <a:spcBef>
                <a:spcPts val="0"/>
              </a:spcBef>
              <a:buSzPct val="100000"/>
              <a:buFont typeface="Arial"/>
              <a:defRPr sz="2790">
                <a:solidFill>
                  <a:srgbClr val="FF0000"/>
                </a:solidFill>
                <a:latin typeface="Helvetica"/>
                <a:ea typeface="Helvetica"/>
                <a:cs typeface="Helvetica"/>
                <a:sym typeface="Helvetica"/>
              </a:defRPr>
            </a:pPr>
            <a:r>
              <a:t>2024 start of physics </a:t>
            </a:r>
            <a:r>
              <a:rPr>
                <a:solidFill>
                  <a:srgbClr val="3C5A77"/>
                </a:solidFill>
              </a:rPr>
              <a:t>with one detector module</a:t>
            </a:r>
            <a:endParaRPr>
              <a:solidFill>
                <a:srgbClr val="3C5A77"/>
              </a:solidFill>
            </a:endParaRP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2026 Beam and near detector available</a:t>
            </a:r>
          </a:p>
          <a:p>
            <a:pPr marL="434859" indent="-434859" defTabSz="604723">
              <a:spcBef>
                <a:spcPts val="0"/>
              </a:spcBef>
              <a:buSzPct val="100000"/>
              <a:buFont typeface="Arial"/>
              <a:defRPr sz="2790">
                <a:solidFill>
                  <a:srgbClr val="3C5A77"/>
                </a:solidFill>
                <a:latin typeface="Helvetica"/>
                <a:ea typeface="Helvetica"/>
                <a:cs typeface="Helvetica"/>
                <a:sym typeface="Helvetica"/>
              </a:defRPr>
            </a:pPr>
            <a:r>
              <a:t>2028 DUNE construction finished</a:t>
            </a:r>
          </a:p>
        </p:txBody>
      </p:sp>
      <p:sp>
        <p:nvSpPr>
          <p:cNvPr id="481" name="Shape 481"/>
          <p:cNvSpPr/>
          <p:nvPr/>
        </p:nvSpPr>
        <p:spPr>
          <a:xfrm>
            <a:off x="520420" y="1365249"/>
            <a:ext cx="12116359"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800">
                <a:latin typeface="Helvetica"/>
                <a:ea typeface="Helvetica"/>
                <a:cs typeface="Helvetica"/>
                <a:sym typeface="Helvetica"/>
              </a:defRPr>
            </a:pPr>
            <a:r>
              <a:t>LBNF/DUNE is considered the first mega-science project on US soil.  Governance model is based on LHC experiments. </a:t>
            </a:r>
          </a:p>
          <a:p>
            <a:pPr>
              <a:defRPr b="1" sz="2800">
                <a:latin typeface="Helvetica"/>
                <a:ea typeface="Helvetica"/>
                <a:cs typeface="Helvetica"/>
                <a:sym typeface="Helvetica"/>
              </a:defRPr>
            </a:pPr>
            <a:r>
              <a:t>The DOE, FNAL, CERN support to making this happen is extraordinary.</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5" name="thumb__DSC0162_1024-filtered.jpeg"/>
          <p:cNvPicPr>
            <a:picLocks noChangeAspect="1"/>
          </p:cNvPicPr>
          <p:nvPr/>
        </p:nvPicPr>
        <p:blipFill>
          <a:blip r:embed="rId3">
            <a:extLst/>
          </a:blip>
          <a:stretch>
            <a:fillRect/>
          </a:stretch>
        </p:blipFill>
        <p:spPr>
          <a:xfrm>
            <a:off x="0" y="1218512"/>
            <a:ext cx="13004800" cy="7316576"/>
          </a:xfrm>
          <a:prstGeom prst="rect">
            <a:avLst/>
          </a:prstGeom>
          <a:ln w="12700">
            <a:miter lim="400000"/>
          </a:ln>
        </p:spPr>
      </p:pic>
      <p:sp>
        <p:nvSpPr>
          <p:cNvPr id="486" name="Shape 486"/>
          <p:cNvSpPr/>
          <p:nvPr/>
        </p:nvSpPr>
        <p:spPr>
          <a:xfrm>
            <a:off x="849020" y="3959466"/>
            <a:ext cx="6174423" cy="2324101"/>
          </a:xfrm>
          <a:prstGeom prst="rect">
            <a:avLst/>
          </a:prstGeom>
          <a:blipFill>
            <a:blip r:embed="rId4"/>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900">
                <a:solidFill>
                  <a:srgbClr val="FFFFFF"/>
                </a:solidFill>
              </a:defRPr>
            </a:pPr>
            <a:r>
              <a:t>I was a victim of a series of accidents, as are we all. -Vonnegut</a:t>
            </a:r>
          </a:p>
          <a:p>
            <a:pPr>
              <a:defRPr sz="2900">
                <a:solidFill>
                  <a:srgbClr val="FFFFFF"/>
                </a:solidFill>
              </a:defRPr>
            </a:pPr>
          </a:p>
          <a:p>
            <a:pPr>
              <a:defRPr sz="2900">
                <a:solidFill>
                  <a:srgbClr val="FFFFFF"/>
                </a:solidFill>
              </a:defRPr>
            </a:pPr>
            <a:r>
              <a:t>Thanks to Laurie for many years of mentorship and friendship.</a:t>
            </a:r>
          </a:p>
        </p:txBody>
      </p:sp>
      <p:sp>
        <p:nvSpPr>
          <p:cNvPr id="487" name="Shape 487"/>
          <p:cNvSpPr/>
          <p:nvPr/>
        </p:nvSpPr>
        <p:spPr>
          <a:xfrm>
            <a:off x="3257893" y="465658"/>
            <a:ext cx="700065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Conclusion</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prstGeom prst="rect">
            <a:avLst/>
          </a:prstGeom>
        </p:spPr>
        <p:txBody>
          <a:bodyPr/>
          <a:lstStyle>
            <a:lvl1pPr defTabSz="379729">
              <a:defRPr sz="5200"/>
            </a:lvl1pPr>
          </a:lstStyle>
          <a:p>
            <a:pPr/>
            <a:r>
              <a:t>Long Baseline Neutrino Facility/Deep Underground Neutrino Experiment</a:t>
            </a:r>
          </a:p>
        </p:txBody>
      </p:sp>
      <p:sp>
        <p:nvSpPr>
          <p:cNvPr id="229" name="Shape 229"/>
          <p:cNvSpPr/>
          <p:nvPr/>
        </p:nvSpPr>
        <p:spPr>
          <a:xfrm>
            <a:off x="1410211" y="2871853"/>
            <a:ext cx="10736469" cy="283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Helvetica"/>
                <a:ea typeface="Helvetica"/>
                <a:cs typeface="Helvetica"/>
                <a:sym typeface="Helvetica"/>
              </a:defRPr>
            </a:lvl1pPr>
          </a:lstStyle>
          <a:p>
            <a:pPr/>
            <a:r>
              <a:t>BNL scientists and collaborators were responsible for recognizing the scientific opportunity, demonstrating the feasibility, and initiating and promoting the project to the scientific community. </a:t>
            </a:r>
          </a:p>
        </p:txBody>
      </p:sp>
      <p:sp>
        <p:nvSpPr>
          <p:cNvPr id="230" name="Shape 230"/>
          <p:cNvSpPr/>
          <p:nvPr/>
        </p:nvSpPr>
        <p:spPr>
          <a:xfrm>
            <a:off x="1308994" y="6107789"/>
            <a:ext cx="10386812"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The scientific environment created at BNL by leaders such as Laurie Littenberg made it possible to take the needed intellectual risks. Our team continues to be central because of it. </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4" name="pasted-image.tiff"/>
          <p:cNvPicPr>
            <a:picLocks noChangeAspect="1"/>
          </p:cNvPicPr>
          <p:nvPr/>
        </p:nvPicPr>
        <p:blipFill>
          <a:blip r:embed="rId3">
            <a:extLst/>
          </a:blip>
          <a:stretch>
            <a:fillRect/>
          </a:stretch>
        </p:blipFill>
        <p:spPr>
          <a:xfrm>
            <a:off x="2571750" y="252682"/>
            <a:ext cx="8074355" cy="9945418"/>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p:nvPr>
        </p:nvSpPr>
        <p:spPr>
          <a:xfrm>
            <a:off x="759268" y="439046"/>
            <a:ext cx="11099801" cy="1110029"/>
          </a:xfrm>
          <a:prstGeom prst="rect">
            <a:avLst/>
          </a:prstGeom>
        </p:spPr>
        <p:txBody>
          <a:bodyPr/>
          <a:lstStyle/>
          <a:p>
            <a:pPr defTabSz="514095">
              <a:defRPr b="1" sz="3256">
                <a:latin typeface="Helvetica"/>
                <a:ea typeface="Helvetica"/>
                <a:cs typeface="Helvetica"/>
                <a:sym typeface="Helvetica"/>
              </a:defRPr>
            </a:pPr>
            <a:r>
              <a:t>Lesson 1: Thinking is expensive, choose wisely</a:t>
            </a:r>
          </a:p>
          <a:p>
            <a:pPr defTabSz="514095">
              <a:defRPr b="1" sz="3256">
                <a:latin typeface="Helvetica"/>
                <a:ea typeface="Helvetica"/>
                <a:cs typeface="Helvetica"/>
                <a:sym typeface="Helvetica"/>
              </a:defRPr>
            </a:pPr>
            <a:r>
              <a:t>(start with the universe !) </a:t>
            </a:r>
          </a:p>
        </p:txBody>
      </p:sp>
      <p:pic>
        <p:nvPicPr>
          <p:cNvPr id="239" name="universe_original.pdf"/>
          <p:cNvPicPr>
            <a:picLocks noChangeAspect="1"/>
          </p:cNvPicPr>
          <p:nvPr/>
        </p:nvPicPr>
        <p:blipFill>
          <a:blip r:embed="rId3">
            <a:extLst/>
          </a:blip>
          <a:stretch>
            <a:fillRect/>
          </a:stretch>
        </p:blipFill>
        <p:spPr>
          <a:xfrm>
            <a:off x="4332507" y="1772975"/>
            <a:ext cx="7683955" cy="6500957"/>
          </a:xfrm>
          <a:prstGeom prst="rect">
            <a:avLst/>
          </a:prstGeom>
          <a:ln w="12700">
            <a:miter lim="400000"/>
          </a:ln>
        </p:spPr>
      </p:pic>
      <p:sp>
        <p:nvSpPr>
          <p:cNvPr id="240" name="Shape 240"/>
          <p:cNvSpPr/>
          <p:nvPr/>
        </p:nvSpPr>
        <p:spPr>
          <a:xfrm rot="18000000">
            <a:off x="7067631" y="6134744"/>
            <a:ext cx="1648711" cy="331107"/>
          </a:xfrm>
          <a:prstGeom prst="rightArrow">
            <a:avLst>
              <a:gd name="adj1" fmla="val 35204"/>
              <a:gd name="adj2" fmla="val 222741"/>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1" name="Shape 241"/>
          <p:cNvSpPr/>
          <p:nvPr/>
        </p:nvSpPr>
        <p:spPr>
          <a:xfrm>
            <a:off x="7163685" y="7162320"/>
            <a:ext cx="1406130" cy="508001"/>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17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a:r>
              <a:t>Neutrinos become free</a:t>
            </a:r>
          </a:p>
        </p:txBody>
      </p:sp>
      <p:pic>
        <p:nvPicPr>
          <p:cNvPr id="242" name=""/>
          <p:cNvPicPr>
            <a:picLocks noChangeAspect="0"/>
          </p:cNvPicPr>
          <p:nvPr/>
        </p:nvPicPr>
        <p:blipFill>
          <a:blip r:embed="rId5">
            <a:extLst/>
          </a:blip>
          <a:stretch>
            <a:fillRect/>
          </a:stretch>
        </p:blipFill>
        <p:spPr>
          <a:xfrm rot="982354">
            <a:off x="2870778" y="3925615"/>
            <a:ext cx="3433919" cy="401377"/>
          </a:xfrm>
          <a:prstGeom prst="rect">
            <a:avLst/>
          </a:prstGeom>
        </p:spPr>
      </p:pic>
      <p:sp>
        <p:nvSpPr>
          <p:cNvPr id="244" name="Shape 244"/>
          <p:cNvSpPr/>
          <p:nvPr/>
        </p:nvSpPr>
        <p:spPr>
          <a:xfrm>
            <a:off x="462455" y="2431594"/>
            <a:ext cx="2418305"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lvl1pPr>
          </a:lstStyle>
          <a:p>
            <a:pPr/>
            <a:r>
              <a:t>Something happened here to  make the universe more matter and less anti-matter</a:t>
            </a:r>
          </a:p>
        </p:txBody>
      </p:sp>
      <p:pic>
        <p:nvPicPr>
          <p:cNvPr id="245" name="MathTypeImage.pdf"/>
          <p:cNvPicPr>
            <a:picLocks noChangeAspect="1"/>
          </p:cNvPicPr>
          <p:nvPr/>
        </p:nvPicPr>
        <p:blipFill>
          <a:blip r:embed="rId6">
            <a:extLst/>
          </a:blip>
          <a:stretch>
            <a:fillRect/>
          </a:stretch>
        </p:blipFill>
        <p:spPr>
          <a:xfrm>
            <a:off x="593090" y="5800914"/>
            <a:ext cx="3249919" cy="1193849"/>
          </a:xfrm>
          <a:prstGeom prst="rect">
            <a:avLst/>
          </a:prstGeom>
          <a:ln w="12700">
            <a:miter lim="400000"/>
          </a:ln>
        </p:spPr>
      </p:pic>
      <p:sp>
        <p:nvSpPr>
          <p:cNvPr id="246" name="Shape 246"/>
          <p:cNvSpPr/>
          <p:nvPr/>
        </p:nvSpPr>
        <p:spPr>
          <a:xfrm>
            <a:off x="425649" y="8370832"/>
            <a:ext cx="11767038"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Known from nuclear physics measurements of the abundance of light elements. But the number should be ~0 ! The current standard model does not have the ingredients to make this happen. </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952500" y="102270"/>
            <a:ext cx="11099800" cy="1146835"/>
          </a:xfrm>
          <a:prstGeom prst="rect">
            <a:avLst/>
          </a:prstGeom>
        </p:spPr>
        <p:txBody>
          <a:bodyPr/>
          <a:lstStyle>
            <a:lvl1pPr>
              <a:defRPr sz="6800"/>
            </a:lvl1pPr>
          </a:lstStyle>
          <a:p>
            <a:pPr/>
            <a:r>
              <a:t>Neutrino Oscillations!</a:t>
            </a:r>
          </a:p>
        </p:txBody>
      </p:sp>
      <p:sp>
        <p:nvSpPr>
          <p:cNvPr id="251" name="Shape 251"/>
          <p:cNvSpPr/>
          <p:nvPr>
            <p:ph type="body" sz="half" idx="1"/>
          </p:nvPr>
        </p:nvSpPr>
        <p:spPr>
          <a:xfrm>
            <a:off x="529230" y="6390583"/>
            <a:ext cx="11946340" cy="2661107"/>
          </a:xfrm>
          <a:prstGeom prst="rect">
            <a:avLst/>
          </a:prstGeom>
        </p:spPr>
        <p:txBody>
          <a:bodyPr/>
          <a:lstStyle/>
          <a:p>
            <a:pPr marL="271144" indent="-271144" defTabSz="356362">
              <a:spcBef>
                <a:spcPts val="2500"/>
              </a:spcBef>
              <a:defRPr b="1" sz="2440">
                <a:latin typeface="Helvetica"/>
                <a:ea typeface="Helvetica"/>
                <a:cs typeface="Helvetica"/>
                <a:sym typeface="Helvetica"/>
              </a:defRPr>
            </a:pPr>
            <a:r>
              <a:t>Solar, Atmospheric, Accelerator, Reactor experiments have resulted in a picture of neutrinos with mass ~ 0.1 eV.</a:t>
            </a:r>
          </a:p>
          <a:p>
            <a:pPr marL="271144" indent="-271144" defTabSz="356362">
              <a:spcBef>
                <a:spcPts val="2500"/>
              </a:spcBef>
              <a:defRPr b="1" sz="2440">
                <a:latin typeface="Helvetica"/>
                <a:ea typeface="Helvetica"/>
                <a:cs typeface="Helvetica"/>
                <a:sym typeface="Helvetica"/>
              </a:defRPr>
            </a:pPr>
            <a:r>
              <a:t>Small mass →Singlet heavy partner at ~10</a:t>
            </a:r>
            <a:r>
              <a:rPr baseline="31999"/>
              <a:t>12 </a:t>
            </a:r>
            <a:r>
              <a:t>GeV (with lepton number and CP violation in its decay → natural explanation for leptogenesis →Baryogenesis. </a:t>
            </a:r>
          </a:p>
          <a:p>
            <a:pPr marL="271144" indent="-271144" defTabSz="356362">
              <a:spcBef>
                <a:spcPts val="2500"/>
              </a:spcBef>
              <a:defRPr b="1" sz="2440">
                <a:latin typeface="Helvetica"/>
                <a:ea typeface="Helvetica"/>
                <a:cs typeface="Helvetica"/>
                <a:sym typeface="Helvetica"/>
              </a:defRPr>
            </a:pPr>
            <a:r>
              <a:t>Must establish if neutrinos and antineutrinos behave differently or measure δ!  </a:t>
            </a:r>
          </a:p>
        </p:txBody>
      </p:sp>
      <p:pic>
        <p:nvPicPr>
          <p:cNvPr id="252" name="pasted-image.tiff"/>
          <p:cNvPicPr>
            <a:picLocks noChangeAspect="1"/>
          </p:cNvPicPr>
          <p:nvPr/>
        </p:nvPicPr>
        <p:blipFill>
          <a:blip r:embed="rId3">
            <a:extLst/>
          </a:blip>
          <a:stretch>
            <a:fillRect/>
          </a:stretch>
        </p:blipFill>
        <p:spPr>
          <a:xfrm>
            <a:off x="873376" y="1613477"/>
            <a:ext cx="9017882" cy="3972163"/>
          </a:xfrm>
          <a:prstGeom prst="rect">
            <a:avLst/>
          </a:prstGeom>
          <a:ln w="12700">
            <a:miter lim="400000"/>
          </a:ln>
        </p:spPr>
      </p:pic>
      <p:pic>
        <p:nvPicPr>
          <p:cNvPr id="253" name="MathTypeImage.pdf"/>
          <p:cNvPicPr>
            <a:picLocks noChangeAspect="1"/>
          </p:cNvPicPr>
          <p:nvPr/>
        </p:nvPicPr>
        <p:blipFill>
          <a:blip r:embed="rId4">
            <a:extLst/>
          </a:blip>
          <a:stretch>
            <a:fillRect/>
          </a:stretch>
        </p:blipFill>
        <p:spPr>
          <a:xfrm>
            <a:off x="9319950" y="4074875"/>
            <a:ext cx="2468433" cy="480865"/>
          </a:xfrm>
          <a:prstGeom prst="rect">
            <a:avLst/>
          </a:prstGeom>
          <a:ln w="12700">
            <a:miter lim="400000"/>
          </a:ln>
        </p:spPr>
      </p:pic>
      <p:sp>
        <p:nvSpPr>
          <p:cNvPr id="254" name="Shape 254"/>
          <p:cNvSpPr/>
          <p:nvPr/>
        </p:nvSpPr>
        <p:spPr>
          <a:xfrm flipV="1">
            <a:off x="2045754" y="5167812"/>
            <a:ext cx="1" cy="647701"/>
          </a:xfrm>
          <a:prstGeom prst="line">
            <a:avLst/>
          </a:prstGeom>
          <a:ln w="25400">
            <a:solidFill>
              <a:srgbClr val="000000"/>
            </a:solidFill>
            <a:miter lim="400000"/>
            <a:headEnd type="triangle"/>
            <a:tailEnd type="triangle"/>
          </a:ln>
        </p:spPr>
        <p:txBody>
          <a:bodyPr lIns="50800" tIns="50800" rIns="50800" bIns="50800" anchor="ctr"/>
          <a:lstStyle/>
          <a:p>
            <a:pPr>
              <a:defRPr sz="2400"/>
            </a:pPr>
          </a:p>
        </p:txBody>
      </p:sp>
      <p:sp>
        <p:nvSpPr>
          <p:cNvPr id="255" name="Shape 255"/>
          <p:cNvSpPr/>
          <p:nvPr/>
        </p:nvSpPr>
        <p:spPr>
          <a:xfrm flipH="1" flipV="1">
            <a:off x="641134" y="782032"/>
            <a:ext cx="51612" cy="5244707"/>
          </a:xfrm>
          <a:prstGeom prst="line">
            <a:avLst/>
          </a:prstGeom>
          <a:ln w="76200">
            <a:solidFill>
              <a:srgbClr val="000000"/>
            </a:solidFill>
            <a:miter lim="400000"/>
            <a:tailEnd type="triangle"/>
          </a:ln>
        </p:spPr>
        <p:txBody>
          <a:bodyPr lIns="50800" tIns="50800" rIns="50800" bIns="50800" anchor="ctr"/>
          <a:lstStyle/>
          <a:p>
            <a:pPr>
              <a:defRPr sz="2400"/>
            </a:pPr>
          </a:p>
        </p:txBody>
      </p:sp>
      <p:sp>
        <p:nvSpPr>
          <p:cNvPr id="256" name="Shape 256"/>
          <p:cNvSpPr/>
          <p:nvPr/>
        </p:nvSpPr>
        <p:spPr>
          <a:xfrm>
            <a:off x="935390" y="1462944"/>
            <a:ext cx="2220728" cy="1049164"/>
          </a:xfrm>
          <a:prstGeom prst="rect">
            <a:avLst/>
          </a:prstGeom>
          <a:solidFill>
            <a:srgbClr val="FFFFFF"/>
          </a:solidFill>
          <a:ln w="12700">
            <a:miter lim="400000"/>
          </a:ln>
        </p:spPr>
        <p:txBody>
          <a:bodyPr lIns="50800" tIns="50800" rIns="50800" bIns="50800" anchor="ctr"/>
          <a:lstStyle/>
          <a:p>
            <a:pPr>
              <a:defRPr sz="2400">
                <a:solidFill>
                  <a:srgbClr val="FFFFFF"/>
                </a:solidFill>
              </a:defRPr>
            </a:pPr>
          </a:p>
        </p:txBody>
      </p:sp>
      <p:sp>
        <p:nvSpPr>
          <p:cNvPr id="257" name="Shape 257"/>
          <p:cNvSpPr/>
          <p:nvPr/>
        </p:nvSpPr>
        <p:spPr>
          <a:xfrm>
            <a:off x="690924" y="5988111"/>
            <a:ext cx="8138310" cy="1"/>
          </a:xfrm>
          <a:prstGeom prst="line">
            <a:avLst/>
          </a:prstGeom>
          <a:ln w="76200">
            <a:solidFill>
              <a:srgbClr val="000000"/>
            </a:solidFill>
            <a:miter lim="400000"/>
          </a:ln>
        </p:spPr>
        <p:txBody>
          <a:bodyPr lIns="50800" tIns="50800" rIns="50800" bIns="50800" anchor="ctr"/>
          <a:lstStyle/>
          <a:p>
            <a:pPr>
              <a:defRPr sz="2400"/>
            </a:pPr>
          </a:p>
        </p:txBody>
      </p:sp>
      <p:pic>
        <p:nvPicPr>
          <p:cNvPr id="258" name="MathTypeImage.pdf"/>
          <p:cNvPicPr>
            <a:picLocks noChangeAspect="1"/>
          </p:cNvPicPr>
          <p:nvPr/>
        </p:nvPicPr>
        <p:blipFill>
          <a:blip r:embed="rId5">
            <a:extLst/>
          </a:blip>
          <a:stretch>
            <a:fillRect/>
          </a:stretch>
        </p:blipFill>
        <p:spPr>
          <a:xfrm>
            <a:off x="795523" y="947923"/>
            <a:ext cx="916897" cy="829574"/>
          </a:xfrm>
          <a:prstGeom prst="rect">
            <a:avLst/>
          </a:prstGeom>
          <a:ln w="12700">
            <a:miter lim="400000"/>
          </a:ln>
        </p:spPr>
      </p:pic>
      <p:pic>
        <p:nvPicPr>
          <p:cNvPr id="259" name="MathTypeImage.pdf"/>
          <p:cNvPicPr>
            <a:picLocks noChangeAspect="1"/>
          </p:cNvPicPr>
          <p:nvPr/>
        </p:nvPicPr>
        <p:blipFill>
          <a:blip r:embed="rId6">
            <a:extLst/>
          </a:blip>
          <a:stretch>
            <a:fillRect/>
          </a:stretch>
        </p:blipFill>
        <p:spPr>
          <a:xfrm>
            <a:off x="9303281" y="3103847"/>
            <a:ext cx="2501970" cy="481149"/>
          </a:xfrm>
          <a:prstGeom prst="rect">
            <a:avLst/>
          </a:prstGeom>
          <a:ln w="12700">
            <a:miter lim="400000"/>
          </a:ln>
        </p:spPr>
      </p:pic>
      <p:sp>
        <p:nvSpPr>
          <p:cNvPr id="260" name="Shape 260"/>
          <p:cNvSpPr/>
          <p:nvPr/>
        </p:nvSpPr>
        <p:spPr>
          <a:xfrm>
            <a:off x="9438312" y="5109403"/>
            <a:ext cx="2754415"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a:latin typeface="Helvetica"/>
                <a:ea typeface="Helvetica"/>
                <a:cs typeface="Helvetica"/>
                <a:sym typeface="Helvetica"/>
              </a:defRPr>
            </a:lvl1pPr>
          </a:lstStyle>
          <a:p>
            <a:pPr/>
            <a:r>
              <a:t>What is δ ?</a:t>
            </a:r>
          </a:p>
        </p:txBody>
      </p:sp>
      <p:sp>
        <p:nvSpPr>
          <p:cNvPr id="261" name="Shape 261"/>
          <p:cNvSpPr/>
          <p:nvPr/>
        </p:nvSpPr>
        <p:spPr>
          <a:xfrm>
            <a:off x="1428812" y="5167812"/>
            <a:ext cx="39357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pasted-image.tiff"/>
          <p:cNvPicPr>
            <a:picLocks noChangeAspect="1"/>
          </p:cNvPicPr>
          <p:nvPr/>
        </p:nvPicPr>
        <p:blipFill>
          <a:blip r:embed="rId3">
            <a:extLst/>
          </a:blip>
          <a:stretch>
            <a:fillRect/>
          </a:stretch>
        </p:blipFill>
        <p:spPr>
          <a:xfrm>
            <a:off x="3967698" y="1656474"/>
            <a:ext cx="6973041" cy="5988422"/>
          </a:xfrm>
          <a:prstGeom prst="rect">
            <a:avLst/>
          </a:prstGeom>
          <a:ln w="12700">
            <a:miter lim="400000"/>
          </a:ln>
        </p:spPr>
      </p:pic>
      <p:sp>
        <p:nvSpPr>
          <p:cNvPr id="266" name="Shape 266"/>
          <p:cNvSpPr/>
          <p:nvPr/>
        </p:nvSpPr>
        <p:spPr>
          <a:xfrm>
            <a:off x="3027104" y="3233995"/>
            <a:ext cx="2999885" cy="2005738"/>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7" name="Shape 267"/>
          <p:cNvSpPr/>
          <p:nvPr/>
        </p:nvSpPr>
        <p:spPr>
          <a:xfrm>
            <a:off x="2992886" y="3199249"/>
            <a:ext cx="3239124" cy="1729694"/>
          </a:xfrm>
          <a:prstGeom prst="line">
            <a:avLst/>
          </a:prstGeom>
          <a:ln w="25400">
            <a:solidFill>
              <a:srgbClr val="000000"/>
            </a:solidFill>
            <a:miter lim="400000"/>
            <a:tailEnd type="triangle"/>
          </a:ln>
        </p:spPr>
        <p:txBody>
          <a:bodyPr lIns="50800" tIns="50800" rIns="50800" bIns="50800" anchor="ctr"/>
          <a:lstStyle/>
          <a:p>
            <a:pPr>
              <a:defRPr sz="2400"/>
            </a:pPr>
          </a:p>
        </p:txBody>
      </p:sp>
      <p:pic>
        <p:nvPicPr>
          <p:cNvPr id="268" name="MathTypeImage.pdf"/>
          <p:cNvPicPr>
            <a:picLocks noChangeAspect="1"/>
          </p:cNvPicPr>
          <p:nvPr/>
        </p:nvPicPr>
        <p:blipFill>
          <a:blip r:embed="rId4">
            <a:extLst/>
          </a:blip>
          <a:stretch>
            <a:fillRect/>
          </a:stretch>
        </p:blipFill>
        <p:spPr>
          <a:xfrm>
            <a:off x="2024856" y="248704"/>
            <a:ext cx="8955039" cy="1413954"/>
          </a:xfrm>
          <a:prstGeom prst="rect">
            <a:avLst/>
          </a:prstGeom>
          <a:ln w="12700">
            <a:miter lim="400000"/>
          </a:ln>
        </p:spPr>
      </p:pic>
      <p:sp>
        <p:nvSpPr>
          <p:cNvPr id="269" name="Shape 269"/>
          <p:cNvSpPr/>
          <p:nvPr/>
        </p:nvSpPr>
        <p:spPr>
          <a:xfrm>
            <a:off x="637284" y="7747191"/>
            <a:ext cx="1173023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latin typeface="Helvetica"/>
                <a:ea typeface="Helvetica"/>
                <a:cs typeface="Helvetica"/>
                <a:sym typeface="Helvetica"/>
              </a:defRPr>
            </a:lvl1pPr>
          </a:lstStyle>
          <a:p>
            <a:pPr/>
            <a:r>
              <a:t>The complete disappearance of muon neutrinos after 500 km/GeV is a real physical effect ! A small fraction would convert to electron type and have a large neutrino/antineutrino asymmetry. </a:t>
            </a:r>
          </a:p>
        </p:txBody>
      </p:sp>
      <p:sp>
        <p:nvSpPr>
          <p:cNvPr id="270" name="Shape 270"/>
          <p:cNvSpPr/>
          <p:nvPr/>
        </p:nvSpPr>
        <p:spPr>
          <a:xfrm>
            <a:off x="517665" y="2550016"/>
            <a:ext cx="2252677"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a:t>
            </a:r>
            <a:r>
              <a:rPr baseline="-5999"/>
              <a:t>CP</a:t>
            </a:r>
            <a:r>
              <a:t>~30%</a:t>
            </a:r>
          </a:p>
          <a:p>
            <a:pPr/>
            <a:r>
              <a:t>@500km</a:t>
            </a:r>
          </a:p>
        </p:txBody>
      </p:sp>
      <p:sp>
        <p:nvSpPr>
          <p:cNvPr id="271" name="Shape 271"/>
          <p:cNvSpPr/>
          <p:nvPr/>
        </p:nvSpPr>
        <p:spPr>
          <a:xfrm>
            <a:off x="628083" y="4572592"/>
            <a:ext cx="2970394" cy="207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latin typeface="Helvetica"/>
                <a:ea typeface="Helvetica"/>
                <a:cs typeface="Helvetica"/>
                <a:sym typeface="Helvetica"/>
              </a:defRPr>
            </a:lvl1pPr>
          </a:lstStyle>
          <a:p>
            <a:pPr/>
            <a:r>
              <a:t>This is worthwhile because it could lead to other fundamental observations. </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xfrm>
            <a:off x="370840" y="332739"/>
            <a:ext cx="1888010" cy="4986021"/>
          </a:xfrm>
          <a:prstGeom prst="rect">
            <a:avLst/>
          </a:prstGeom>
        </p:spPr>
        <p:txBody>
          <a:bodyPr/>
          <a:lstStyle/>
          <a:p>
            <a:pPr defTabSz="286105">
              <a:defRPr sz="2464"/>
            </a:pPr>
            <a:r>
              <a:t>Event </a:t>
            </a:r>
            <a:br/>
            <a:r>
              <a:t>Spectra</a:t>
            </a:r>
          </a:p>
          <a:p>
            <a:pPr defTabSz="286105">
              <a:defRPr sz="2464"/>
            </a:pPr>
            <a:r>
              <a:t>With a few years of running for 10 kt of liquid argon.  </a:t>
            </a:r>
          </a:p>
          <a:p>
            <a:pPr defTabSz="286105">
              <a:defRPr sz="2464"/>
            </a:pPr>
            <a:r>
              <a:t>1300 km with a wide band beam from FNAL. </a:t>
            </a:r>
          </a:p>
          <a:p>
            <a:pPr defTabSz="286105">
              <a:defRPr sz="2464"/>
            </a:pPr>
          </a:p>
        </p:txBody>
      </p:sp>
      <p:grpSp>
        <p:nvGrpSpPr>
          <p:cNvPr id="281" name="Group 281"/>
          <p:cNvGrpSpPr/>
          <p:nvPr/>
        </p:nvGrpSpPr>
        <p:grpSpPr>
          <a:xfrm rot="16200000">
            <a:off x="637744" y="2128903"/>
            <a:ext cx="8346677" cy="4899617"/>
            <a:chOff x="0" y="0"/>
            <a:chExt cx="8346675" cy="4899616"/>
          </a:xfrm>
        </p:grpSpPr>
        <p:pic>
          <p:nvPicPr>
            <p:cNvPr id="276" name="image60.pdf" descr="NumuDis.pdf"/>
            <p:cNvPicPr>
              <a:picLocks noChangeAspect="1"/>
            </p:cNvPicPr>
            <p:nvPr/>
          </p:nvPicPr>
          <p:blipFill>
            <a:blip r:embed="rId3">
              <a:extLst/>
            </a:blip>
            <a:stretch>
              <a:fillRect/>
            </a:stretch>
          </p:blipFill>
          <p:spPr>
            <a:xfrm rot="5400000">
              <a:off x="46939" y="712086"/>
              <a:ext cx="4194484" cy="4087809"/>
            </a:xfrm>
            <a:prstGeom prst="rect">
              <a:avLst/>
            </a:prstGeom>
            <a:ln w="12700" cap="flat">
              <a:noFill/>
              <a:miter lim="400000"/>
            </a:ln>
            <a:effectLst/>
          </p:spPr>
        </p:pic>
        <p:pic>
          <p:nvPicPr>
            <p:cNvPr id="277" name="image61.pdf" descr="NumuBarDis.pdf"/>
            <p:cNvPicPr>
              <a:picLocks noChangeAspect="1"/>
            </p:cNvPicPr>
            <p:nvPr/>
          </p:nvPicPr>
          <p:blipFill>
            <a:blip r:embed="rId4">
              <a:extLst/>
            </a:blip>
            <a:stretch>
              <a:fillRect/>
            </a:stretch>
          </p:blipFill>
          <p:spPr>
            <a:xfrm rot="5400000">
              <a:off x="4063686" y="714516"/>
              <a:ext cx="4194484" cy="4087809"/>
            </a:xfrm>
            <a:prstGeom prst="rect">
              <a:avLst/>
            </a:prstGeom>
            <a:ln w="12700" cap="flat">
              <a:noFill/>
              <a:miter lim="400000"/>
            </a:ln>
            <a:effectLst/>
          </p:spPr>
        </p:pic>
        <p:sp>
          <p:nvSpPr>
            <p:cNvPr id="278" name="Shape 278"/>
            <p:cNvSpPr/>
            <p:nvPr/>
          </p:nvSpPr>
          <p:spPr>
            <a:xfrm>
              <a:off x="0" y="0"/>
              <a:ext cx="8346677" cy="4899617"/>
            </a:xfrm>
            <a:prstGeom prst="roundRect">
              <a:avLst>
                <a:gd name="adj" fmla="val 16667"/>
              </a:avLst>
            </a:prstGeom>
            <a:noFill/>
            <a:ln w="76200" cap="flat">
              <a:solidFill>
                <a:srgbClr val="B8561A"/>
              </a:solidFill>
              <a:prstDash val="solid"/>
              <a:round/>
            </a:ln>
            <a:effectLst/>
          </p:spPr>
          <p:txBody>
            <a:bodyPr wrap="square" lIns="65023" tIns="65023" rIns="65023" bIns="65023" numCol="1" anchor="t">
              <a:noAutofit/>
            </a:bodyPr>
            <a:lstStyle/>
            <a:p>
              <a:pPr algn="l" defTabSz="1377244">
                <a:defRPr b="1" sz="2400">
                  <a:solidFill>
                    <a:srgbClr val="C0504D"/>
                  </a:solidFill>
                  <a:latin typeface="Arial"/>
                  <a:ea typeface="Arial"/>
                  <a:cs typeface="Arial"/>
                  <a:sym typeface="Arial"/>
                </a:defRPr>
              </a:pPr>
            </a:p>
          </p:txBody>
        </p:sp>
        <p:sp>
          <p:nvSpPr>
            <p:cNvPr id="279" name="Shape 279"/>
            <p:cNvSpPr/>
            <p:nvPr/>
          </p:nvSpPr>
          <p:spPr>
            <a:xfrm>
              <a:off x="2436368" y="28155"/>
              <a:ext cx="2878061" cy="564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l" defTabSz="650240">
                <a:defRPr sz="2400">
                  <a:latin typeface="Symbol"/>
                  <a:ea typeface="Symbol"/>
                  <a:cs typeface="Symbol"/>
                  <a:sym typeface="Symbol"/>
                </a:defRPr>
              </a:pPr>
              <a:r>
                <a:t>ν</a:t>
              </a:r>
              <a:r>
                <a:rPr baseline="-20250">
                  <a:solidFill>
                    <a:srgbClr val="B8561A"/>
                  </a:solidFill>
                </a:rPr>
                <a:t>μ</a:t>
              </a:r>
              <a:r>
                <a:rPr>
                  <a:solidFill>
                    <a:srgbClr val="3C5A77"/>
                  </a:solidFill>
                </a:rPr>
                <a:t> / </a:t>
              </a:r>
              <a:r>
                <a:t>ν</a:t>
              </a:r>
              <a:r>
                <a:rPr baseline="-20250">
                  <a:solidFill>
                    <a:srgbClr val="B8561A"/>
                  </a:solidFill>
                </a:rPr>
                <a:t>μ </a:t>
              </a:r>
              <a:r>
                <a:rPr>
                  <a:solidFill>
                    <a:srgbClr val="3C5A77"/>
                  </a:solidFill>
                  <a:latin typeface="Helvetica"/>
                  <a:ea typeface="Helvetica"/>
                  <a:cs typeface="Helvetica"/>
                  <a:sym typeface="Helvetica"/>
                </a:rPr>
                <a:t>disappearance</a:t>
              </a:r>
            </a:p>
          </p:txBody>
        </p:sp>
        <p:sp>
          <p:nvSpPr>
            <p:cNvPr id="280" name="Shape 280"/>
            <p:cNvSpPr/>
            <p:nvPr/>
          </p:nvSpPr>
          <p:spPr>
            <a:xfrm flipH="1" flipV="1">
              <a:off x="3145674" y="211773"/>
              <a:ext cx="259229" cy="1"/>
            </a:xfrm>
            <a:prstGeom prst="line">
              <a:avLst/>
            </a:prstGeom>
            <a:noFill/>
            <a:ln w="38100" cap="flat">
              <a:solidFill>
                <a:srgbClr val="32547A"/>
              </a:solidFill>
              <a:prstDash val="solid"/>
              <a:round/>
            </a:ln>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grpSp>
      <p:grpSp>
        <p:nvGrpSpPr>
          <p:cNvPr id="287" name="Group 287"/>
          <p:cNvGrpSpPr/>
          <p:nvPr/>
        </p:nvGrpSpPr>
        <p:grpSpPr>
          <a:xfrm rot="16200000">
            <a:off x="5706980" y="2132506"/>
            <a:ext cx="8586083" cy="4892411"/>
            <a:chOff x="0" y="0"/>
            <a:chExt cx="8586082" cy="4892410"/>
          </a:xfrm>
        </p:grpSpPr>
        <p:pic>
          <p:nvPicPr>
            <p:cNvPr id="282" name="image62.pdf" descr="NueApp_NH.pdf"/>
            <p:cNvPicPr>
              <a:picLocks noChangeAspect="1"/>
            </p:cNvPicPr>
            <p:nvPr/>
          </p:nvPicPr>
          <p:blipFill>
            <a:blip r:embed="rId5">
              <a:extLst/>
            </a:blip>
            <a:stretch>
              <a:fillRect/>
            </a:stretch>
          </p:blipFill>
          <p:spPr>
            <a:xfrm rot="5400000">
              <a:off x="194134" y="661256"/>
              <a:ext cx="4188315" cy="4205059"/>
            </a:xfrm>
            <a:prstGeom prst="rect">
              <a:avLst/>
            </a:prstGeom>
            <a:ln w="12700" cap="flat">
              <a:noFill/>
              <a:miter lim="400000"/>
            </a:ln>
            <a:effectLst/>
          </p:spPr>
        </p:pic>
        <p:pic>
          <p:nvPicPr>
            <p:cNvPr id="283" name="image63.pdf" descr="NueBarApp_NH.pdf"/>
            <p:cNvPicPr>
              <a:picLocks noChangeAspect="1"/>
            </p:cNvPicPr>
            <p:nvPr/>
          </p:nvPicPr>
          <p:blipFill>
            <a:blip r:embed="rId6">
              <a:extLst/>
            </a:blip>
            <a:stretch>
              <a:fillRect/>
            </a:stretch>
          </p:blipFill>
          <p:spPr>
            <a:xfrm rot="5400000">
              <a:off x="4220132" y="658843"/>
              <a:ext cx="4188315" cy="4205060"/>
            </a:xfrm>
            <a:prstGeom prst="rect">
              <a:avLst/>
            </a:prstGeom>
            <a:ln w="12700" cap="flat">
              <a:noFill/>
              <a:miter lim="400000"/>
            </a:ln>
            <a:effectLst/>
          </p:spPr>
        </p:pic>
        <p:sp>
          <p:nvSpPr>
            <p:cNvPr id="284" name="Shape 284"/>
            <p:cNvSpPr/>
            <p:nvPr/>
          </p:nvSpPr>
          <p:spPr>
            <a:xfrm>
              <a:off x="0" y="0"/>
              <a:ext cx="8586083" cy="4892411"/>
            </a:xfrm>
            <a:prstGeom prst="roundRect">
              <a:avLst>
                <a:gd name="adj" fmla="val 16667"/>
              </a:avLst>
            </a:prstGeom>
            <a:noFill/>
            <a:ln w="76200" cap="flat">
              <a:solidFill>
                <a:srgbClr val="B8561A"/>
              </a:solidFill>
              <a:prstDash val="solid"/>
              <a:round/>
            </a:ln>
            <a:effectLst/>
          </p:spPr>
          <p:txBody>
            <a:bodyPr wrap="square" lIns="65023" tIns="65023" rIns="65023" bIns="65023" numCol="1" anchor="t">
              <a:noAutofit/>
            </a:bodyPr>
            <a:lstStyle/>
            <a:p>
              <a:pPr algn="l" defTabSz="1377244">
                <a:defRPr b="1" sz="2400">
                  <a:solidFill>
                    <a:srgbClr val="C0504D"/>
                  </a:solidFill>
                  <a:latin typeface="Arial"/>
                  <a:ea typeface="Arial"/>
                  <a:cs typeface="Arial"/>
                  <a:sym typeface="Arial"/>
                </a:defRPr>
              </a:pPr>
            </a:p>
          </p:txBody>
        </p:sp>
        <p:sp>
          <p:nvSpPr>
            <p:cNvPr id="285" name="Shape 285"/>
            <p:cNvSpPr/>
            <p:nvPr/>
          </p:nvSpPr>
          <p:spPr>
            <a:xfrm>
              <a:off x="2988498" y="46981"/>
              <a:ext cx="2511943" cy="545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l" defTabSz="650240">
                <a:defRPr sz="2400">
                  <a:latin typeface="Symbol"/>
                  <a:ea typeface="Symbol"/>
                  <a:cs typeface="Symbol"/>
                  <a:sym typeface="Symbol"/>
                </a:defRPr>
              </a:pPr>
              <a:r>
                <a:t>ν</a:t>
              </a:r>
              <a:r>
                <a:rPr baseline="-20250">
                  <a:solidFill>
                    <a:srgbClr val="B8561A"/>
                  </a:solidFill>
                  <a:latin typeface="Helvetica"/>
                  <a:ea typeface="Helvetica"/>
                  <a:cs typeface="Helvetica"/>
                  <a:sym typeface="Helvetica"/>
                </a:rPr>
                <a:t>e</a:t>
              </a:r>
              <a:r>
                <a:rPr>
                  <a:solidFill>
                    <a:srgbClr val="3C5A77"/>
                  </a:solidFill>
                </a:rPr>
                <a:t> / </a:t>
              </a:r>
              <a:r>
                <a:t>ν</a:t>
              </a:r>
              <a:r>
                <a:rPr baseline="-20250">
                  <a:solidFill>
                    <a:srgbClr val="B8561A"/>
                  </a:solidFill>
                  <a:latin typeface="Helvetica"/>
                  <a:ea typeface="Helvetica"/>
                  <a:cs typeface="Helvetica"/>
                  <a:sym typeface="Helvetica"/>
                </a:rPr>
                <a:t>e </a:t>
              </a:r>
              <a:r>
                <a:rPr>
                  <a:solidFill>
                    <a:srgbClr val="3C5A77"/>
                  </a:solidFill>
                  <a:latin typeface="Helvetica"/>
                  <a:ea typeface="Helvetica"/>
                  <a:cs typeface="Helvetica"/>
                  <a:sym typeface="Helvetica"/>
                </a:rPr>
                <a:t>appearance</a:t>
              </a:r>
            </a:p>
          </p:txBody>
        </p:sp>
        <p:sp>
          <p:nvSpPr>
            <p:cNvPr id="286" name="Shape 286"/>
            <p:cNvSpPr/>
            <p:nvPr/>
          </p:nvSpPr>
          <p:spPr>
            <a:xfrm flipH="1" flipV="1">
              <a:off x="3694461" y="183740"/>
              <a:ext cx="266665" cy="1"/>
            </a:xfrm>
            <a:prstGeom prst="line">
              <a:avLst/>
            </a:prstGeom>
            <a:noFill/>
            <a:ln w="38100" cap="flat">
              <a:solidFill>
                <a:srgbClr val="32547A"/>
              </a:solidFill>
              <a:prstDash val="solid"/>
              <a:round/>
            </a:ln>
            <a:effectLst/>
          </p:spPr>
          <p:txBody>
            <a:bodyPr wrap="square" lIns="65023" tIns="65023" rIns="65023" bIns="65023" numCol="1" anchor="t">
              <a:noAutofit/>
            </a:bodyPr>
            <a:lstStyle/>
            <a:p>
              <a:pPr algn="l" defTabSz="650240">
                <a:defRPr sz="2400">
                  <a:solidFill>
                    <a:srgbClr val="BC5F2B"/>
                  </a:solidFill>
                  <a:latin typeface="Arial"/>
                  <a:ea typeface="Arial"/>
                  <a:cs typeface="Arial"/>
                  <a:sym typeface="Arial"/>
                </a:defRPr>
              </a:pPr>
            </a:p>
          </p:txBody>
        </p:sp>
      </p:grpSp>
      <p:pic>
        <p:nvPicPr>
          <p:cNvPr id="288" name="MathTypeImage.pdf"/>
          <p:cNvPicPr>
            <a:picLocks noChangeAspect="1"/>
          </p:cNvPicPr>
          <p:nvPr/>
        </p:nvPicPr>
        <p:blipFill>
          <a:blip r:embed="rId7">
            <a:extLst/>
          </a:blip>
          <a:stretch>
            <a:fillRect/>
          </a:stretch>
        </p:blipFill>
        <p:spPr>
          <a:xfrm>
            <a:off x="4559299" y="8610600"/>
            <a:ext cx="922313" cy="1106774"/>
          </a:xfrm>
          <a:prstGeom prst="rect">
            <a:avLst/>
          </a:prstGeom>
          <a:ln w="12700">
            <a:miter lim="400000"/>
          </a:ln>
        </p:spPr>
      </p:pic>
      <p:pic>
        <p:nvPicPr>
          <p:cNvPr id="289" name="MathTypeImage.pdf"/>
          <p:cNvPicPr>
            <a:picLocks noChangeAspect="1"/>
          </p:cNvPicPr>
          <p:nvPr/>
        </p:nvPicPr>
        <p:blipFill>
          <a:blip r:embed="rId8">
            <a:extLst/>
          </a:blip>
          <a:stretch>
            <a:fillRect/>
          </a:stretch>
        </p:blipFill>
        <p:spPr>
          <a:xfrm>
            <a:off x="9621799" y="8698507"/>
            <a:ext cx="756354" cy="930896"/>
          </a:xfrm>
          <a:prstGeom prst="rect">
            <a:avLst/>
          </a:prstGeom>
          <a:ln w="12700">
            <a:miter lim="400000"/>
          </a:ln>
        </p:spPr>
      </p:pic>
      <p:pic>
        <p:nvPicPr>
          <p:cNvPr id="290" name="image23.jpg" descr="Neutrino-beam-spectrum.jpg"/>
          <p:cNvPicPr>
            <a:picLocks noChangeAspect="1"/>
          </p:cNvPicPr>
          <p:nvPr/>
        </p:nvPicPr>
        <p:blipFill>
          <a:blip r:embed="rId9">
            <a:extLst/>
          </a:blip>
          <a:stretch>
            <a:fillRect/>
          </a:stretch>
        </p:blipFill>
        <p:spPr>
          <a:xfrm>
            <a:off x="93033" y="5864491"/>
            <a:ext cx="2215023" cy="2155089"/>
          </a:xfrm>
          <a:prstGeom prst="rect">
            <a:avLst/>
          </a:prstGeom>
          <a:ln w="12700">
            <a:miter lim="400000"/>
          </a:ln>
        </p:spPr>
      </p:pic>
      <p:sp>
        <p:nvSpPr>
          <p:cNvPr id="291" name="Shape 291"/>
          <p:cNvSpPr/>
          <p:nvPr/>
        </p:nvSpPr>
        <p:spPr>
          <a:xfrm>
            <a:off x="323570" y="5549899"/>
            <a:ext cx="1753949"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700">
                <a:latin typeface="Helvetica"/>
                <a:ea typeface="Helvetica"/>
                <a:cs typeface="Helvetica"/>
                <a:sym typeface="Helvetica"/>
              </a:defRPr>
            </a:lvl1pPr>
          </a:lstStyle>
          <a:p>
            <a:pPr/>
            <a:r>
              <a:t>Pre-oscillation</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p:nvPr>
        </p:nvSpPr>
        <p:spPr>
          <a:xfrm>
            <a:off x="1460643" y="264255"/>
            <a:ext cx="10566114" cy="1478090"/>
          </a:xfrm>
          <a:prstGeom prst="rect">
            <a:avLst/>
          </a:prstGeom>
        </p:spPr>
        <p:txBody>
          <a:bodyPr/>
          <a:lstStyle>
            <a:lvl1pPr algn="l" defTabSz="484886">
              <a:defRPr b="1" sz="4565">
                <a:latin typeface="Helvetica"/>
                <a:ea typeface="Helvetica"/>
                <a:cs typeface="Helvetica"/>
                <a:sym typeface="Helvetica"/>
              </a:defRPr>
            </a:lvl1pPr>
          </a:lstStyle>
          <a:p>
            <a:pPr/>
            <a:r>
              <a:t>Lesson 2: Explain the most important concepts in plain language.</a:t>
            </a:r>
          </a:p>
        </p:txBody>
      </p:sp>
      <p:pic>
        <p:nvPicPr>
          <p:cNvPr id="296" name="delth13-25-reg-nuanu.pdf"/>
          <p:cNvPicPr>
            <a:picLocks noChangeAspect="1"/>
          </p:cNvPicPr>
          <p:nvPr/>
        </p:nvPicPr>
        <p:blipFill>
          <a:blip r:embed="rId3">
            <a:extLst/>
          </a:blip>
          <a:stretch>
            <a:fillRect/>
          </a:stretch>
        </p:blipFill>
        <p:spPr>
          <a:xfrm>
            <a:off x="6533036" y="955079"/>
            <a:ext cx="5825315" cy="7538642"/>
          </a:xfrm>
          <a:prstGeom prst="rect">
            <a:avLst/>
          </a:prstGeom>
          <a:ln w="12700">
            <a:miter lim="400000"/>
          </a:ln>
        </p:spPr>
      </p:pic>
      <p:sp>
        <p:nvSpPr>
          <p:cNvPr id="297" name="Shape 297"/>
          <p:cNvSpPr/>
          <p:nvPr/>
        </p:nvSpPr>
        <p:spPr>
          <a:xfrm>
            <a:off x="7154506" y="5029200"/>
            <a:ext cx="4759404" cy="0"/>
          </a:xfrm>
          <a:prstGeom prst="line">
            <a:avLst/>
          </a:prstGeom>
          <a:ln w="38100">
            <a:solidFill>
              <a:srgbClr val="D783FF"/>
            </a:solidFill>
            <a:custDash>
              <a:ds d="200000" sp="200000"/>
            </a:custDash>
            <a:miter lim="400000"/>
          </a:ln>
        </p:spPr>
        <p:txBody>
          <a:bodyPr lIns="50800" tIns="50800" rIns="50800" bIns="50800" anchor="ctr"/>
          <a:lstStyle/>
          <a:p>
            <a:pPr>
              <a:defRPr sz="2400"/>
            </a:pPr>
          </a:p>
        </p:txBody>
      </p:sp>
      <p:sp>
        <p:nvSpPr>
          <p:cNvPr id="298" name="Shape 298"/>
          <p:cNvSpPr/>
          <p:nvPr/>
        </p:nvSpPr>
        <p:spPr>
          <a:xfrm>
            <a:off x="7262871" y="4775200"/>
            <a:ext cx="4632403" cy="0"/>
          </a:xfrm>
          <a:prstGeom prst="line">
            <a:avLst/>
          </a:prstGeom>
          <a:ln w="38100">
            <a:solidFill>
              <a:srgbClr val="D783FF"/>
            </a:solidFill>
            <a:custDash>
              <a:ds d="200000" sp="200000"/>
            </a:custDash>
            <a:miter lim="400000"/>
          </a:ln>
        </p:spPr>
        <p:txBody>
          <a:bodyPr lIns="50800" tIns="50800" rIns="50800" bIns="50800" anchor="ctr"/>
          <a:lstStyle/>
          <a:p>
            <a:pPr>
              <a:defRPr sz="2400"/>
            </a:pPr>
          </a:p>
        </p:txBody>
      </p:sp>
      <p:sp>
        <p:nvSpPr>
          <p:cNvPr id="299" name="Shape 299"/>
          <p:cNvSpPr/>
          <p:nvPr/>
        </p:nvSpPr>
        <p:spPr>
          <a:xfrm>
            <a:off x="849741" y="1914782"/>
            <a:ext cx="5285517" cy="293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i="1" sz="2400">
                <a:latin typeface="Arial"/>
                <a:ea typeface="Arial"/>
                <a:cs typeface="Arial"/>
                <a:sym typeface="Arial"/>
              </a:defRPr>
            </a:pPr>
            <a:r>
              <a:t>To a very good approx., our statistical ability to determine </a:t>
            </a:r>
            <a:r>
              <a:rPr sz="2450"/>
              <a:t>δ</a:t>
            </a:r>
            <a:endParaRPr sz="2450"/>
          </a:p>
          <a:p>
            <a:pPr algn="l" defTabSz="457200">
              <a:defRPr i="1" sz="2400">
                <a:latin typeface="Arial"/>
                <a:ea typeface="Arial"/>
                <a:cs typeface="Arial"/>
                <a:sym typeface="Arial"/>
              </a:defRPr>
            </a:pPr>
            <a:r>
              <a:t>or A</a:t>
            </a:r>
            <a:r>
              <a:rPr sz="1600"/>
              <a:t>cp </a:t>
            </a:r>
            <a:r>
              <a:t>is </a:t>
            </a:r>
            <a:r>
              <a:rPr>
                <a:solidFill>
                  <a:srgbClr val="0433FF"/>
                </a:solidFill>
              </a:rPr>
              <a:t>independent </a:t>
            </a:r>
            <a:r>
              <a:t>of sin</a:t>
            </a:r>
            <a:r>
              <a:rPr baseline="31999" sz="1600"/>
              <a:t>2</a:t>
            </a:r>
            <a:r>
              <a:t>2</a:t>
            </a:r>
            <a:r>
              <a:rPr sz="2450"/>
              <a:t>θ</a:t>
            </a:r>
            <a:r>
              <a:rPr sz="1600"/>
              <a:t>13 </a:t>
            </a:r>
            <a:r>
              <a:t>(down to~0.003) and the detector distance (for long distance)  - Bill Marciano. </a:t>
            </a:r>
          </a:p>
          <a:p>
            <a:pPr algn="l" defTabSz="457200">
              <a:defRPr i="1" sz="2400">
                <a:latin typeface="Arial"/>
                <a:ea typeface="Arial"/>
                <a:cs typeface="Arial"/>
                <a:sym typeface="Arial"/>
              </a:defRPr>
            </a:pPr>
          </a:p>
          <a:p>
            <a:pPr algn="l" defTabSz="457200">
              <a:defRPr b="1" i="1" sz="2400">
                <a:latin typeface="Arial"/>
                <a:ea typeface="Arial"/>
                <a:cs typeface="Arial"/>
                <a:sym typeface="Arial"/>
              </a:defRPr>
            </a:pPr>
            <a:r>
              <a:t>There is no need to fine-tune the experiment for these parameters. </a:t>
            </a:r>
          </a:p>
        </p:txBody>
      </p:sp>
      <p:sp>
        <p:nvSpPr>
          <p:cNvPr id="300" name="Shape 300"/>
          <p:cNvSpPr/>
          <p:nvPr/>
        </p:nvSpPr>
        <p:spPr>
          <a:xfrm>
            <a:off x="11943486" y="4552950"/>
            <a:ext cx="109392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r>
              <a:rPr baseline="31999"/>
              <a:t>o</a:t>
            </a:r>
          </a:p>
        </p:txBody>
      </p:sp>
      <p:pic>
        <p:nvPicPr>
          <p:cNvPr id="301" name=""/>
          <p:cNvPicPr>
            <a:picLocks noChangeAspect="0"/>
          </p:cNvPicPr>
          <p:nvPr/>
        </p:nvPicPr>
        <p:blipFill>
          <a:blip r:embed="rId4">
            <a:extLst/>
          </a:blip>
          <a:stretch>
            <a:fillRect/>
          </a:stretch>
        </p:blipFill>
        <p:spPr>
          <a:xfrm rot="16200000">
            <a:off x="10380190" y="7382192"/>
            <a:ext cx="689419" cy="352234"/>
          </a:xfrm>
          <a:prstGeom prst="rect">
            <a:avLst/>
          </a:prstGeom>
        </p:spPr>
      </p:pic>
      <p:sp>
        <p:nvSpPr>
          <p:cNvPr id="303" name="Shape 303"/>
          <p:cNvSpPr/>
          <p:nvPr/>
        </p:nvSpPr>
        <p:spPr>
          <a:xfrm>
            <a:off x="8146577" y="7492999"/>
            <a:ext cx="230619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solidFill>
                  <a:schemeClr val="accent5"/>
                </a:solidFill>
                <a:latin typeface="Helvetica"/>
                <a:ea typeface="Helvetica"/>
                <a:cs typeface="Helvetica"/>
                <a:sym typeface="Helvetica"/>
              </a:defRPr>
            </a:lvl1pPr>
          </a:lstStyle>
          <a:p>
            <a:pPr/>
            <a:r>
              <a:t>Daya Bay result</a:t>
            </a:r>
          </a:p>
        </p:txBody>
      </p:sp>
      <p:sp>
        <p:nvSpPr>
          <p:cNvPr id="304" name="Shape 304"/>
          <p:cNvSpPr/>
          <p:nvPr/>
        </p:nvSpPr>
        <p:spPr>
          <a:xfrm>
            <a:off x="6750050" y="2108200"/>
            <a:ext cx="1270000" cy="457200"/>
          </a:xfrm>
          <a:prstGeom prst="rect">
            <a:avLst/>
          </a:prstGeom>
          <a:solidFill>
            <a:srgbClr val="FFFFFF"/>
          </a:solidFill>
          <a:ln w="12700">
            <a:miter lim="400000"/>
          </a:ln>
        </p:spPr>
        <p:txBody>
          <a:bodyPr lIns="50800" tIns="50800" rIns="50800" bIns="50800" anchor="ctr"/>
          <a:lstStyle/>
          <a:p>
            <a:pPr>
              <a:defRPr sz="2400">
                <a:solidFill>
                  <a:srgbClr val="FFFFFF"/>
                </a:solidFill>
              </a:defRPr>
            </a:pPr>
          </a:p>
        </p:txBody>
      </p:sp>
      <p:sp>
        <p:nvSpPr>
          <p:cNvPr id="305" name="Shape 305"/>
          <p:cNvSpPr/>
          <p:nvPr/>
        </p:nvSpPr>
        <p:spPr>
          <a:xfrm>
            <a:off x="710920" y="5127625"/>
            <a:ext cx="5918760"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800">
                <a:latin typeface="Helvetica"/>
                <a:ea typeface="Helvetica"/>
                <a:cs typeface="Helvetica"/>
                <a:sym typeface="Helvetica"/>
              </a:defRPr>
            </a:lvl1pPr>
          </a:lstStyle>
          <a:p>
            <a:pPr/>
            <a:r>
              <a:t>We demonstrated that the experiment was entirely feasible including matter effects, detector resolution, backgrounds, systematics and practical accelerator upgrades.</a:t>
            </a:r>
          </a:p>
        </p:txBody>
      </p:sp>
      <p:sp>
        <p:nvSpPr>
          <p:cNvPr id="306" name="Shape 306"/>
          <p:cNvSpPr/>
          <p:nvPr/>
        </p:nvSpPr>
        <p:spPr>
          <a:xfrm>
            <a:off x="6603851" y="2082799"/>
            <a:ext cx="129569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latin typeface="Helvetica"/>
                <a:ea typeface="Helvetica"/>
                <a:cs typeface="Helvetica"/>
                <a:sym typeface="Helvetica"/>
              </a:defRPr>
            </a:lvl1pPr>
          </a:lstStyle>
          <a:p>
            <a:pPr/>
            <a:r>
              <a:t>Normal</a:t>
            </a:r>
          </a:p>
        </p:txBody>
      </p:sp>
      <p:sp>
        <p:nvSpPr>
          <p:cNvPr id="307" name="Shape 307"/>
          <p:cNvSpPr/>
          <p:nvPr/>
        </p:nvSpPr>
        <p:spPr>
          <a:xfrm>
            <a:off x="602970" y="8093332"/>
            <a:ext cx="12129060"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300">
                <a:latin typeface="Helvetica"/>
                <a:ea typeface="Helvetica"/>
                <a:cs typeface="Helvetica"/>
                <a:sym typeface="Helvetica"/>
              </a:defRPr>
            </a:lvl1pPr>
          </a:lstStyle>
          <a:p>
            <a:pPr/>
            <a:r>
              <a:t>Needs: ~1 MW wide band beam, ~300 kt water (20% efficiency) or ~50 kt (90% efficiency) liquid argon detector, </a:t>
            </a:r>
          </a:p>
        </p:txBody>
      </p:sp>
      <p:sp>
        <p:nvSpPr>
          <p:cNvPr id="308" name="Shape 308"/>
          <p:cNvSpPr/>
          <p:nvPr/>
        </p:nvSpPr>
        <p:spPr>
          <a:xfrm>
            <a:off x="10536114" y="1787081"/>
            <a:ext cx="172377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arXiv: 0407047</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