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2DE8314-3C88-40EA-8077-81E508ADACEE}">
  <a:tblStyle styleId="{52DE8314-3C88-40EA-8077-81E508ADAC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958663343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958663343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488640e5d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488640e5d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489354d27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489354d27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48951ff91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48951ff91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99a76b75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499a76b75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48951ff91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48951ff91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48951ff91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48951ff91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89354d27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489354d27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489354d27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489354d27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e0d91cf5f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e0d91cf5f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4922a838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4922a838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4958663343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4958663343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489354d27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489354d27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4958663343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4958663343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495866334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495866334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4958663343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4958663343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e0d91cf5f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e0d91cf5f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0d91cf5f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e0d91cf5f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e0d91cf5f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e0d91cf5f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495866334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495866334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e0d91cf5f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e0d91cf5f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33.jpg"/><Relationship Id="rId5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Relationship Id="rId4" Type="http://schemas.openxmlformats.org/officeDocument/2006/relationships/image" Target="../media/image3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hyperlink" Target="https://arxiv.org/pdf/2006.06258.pdf" TargetMode="External"/><Relationship Id="rId5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2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20.png"/><Relationship Id="rId6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29.jp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744575"/>
            <a:ext cx="8832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Status for planned SiPM irradiation campaign</a:t>
            </a:r>
            <a:r>
              <a:rPr lang="en"/>
              <a:t> at the </a:t>
            </a:r>
            <a:r>
              <a:rPr lang="en"/>
              <a:t>Berkeley</a:t>
            </a:r>
            <a:r>
              <a:rPr lang="en"/>
              <a:t> 88'' cyclotron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JiaJun Huang</a:t>
            </a:r>
            <a:endParaRPr/>
          </a:p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4974" y="3626725"/>
            <a:ext cx="3308250" cy="100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64250" y="166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Berkeley Setup</a:t>
            </a:r>
            <a:endParaRPr b="1"/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187725" y="738750"/>
            <a:ext cx="8520600" cy="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We will use 2 or 3 trays of SIPMs one after the other. </a:t>
            </a:r>
            <a:br>
              <a:rPr lang="en"/>
            </a:br>
            <a:r>
              <a:rPr lang="en"/>
              <a:t>Plan to remove some after certain time to measure different fluences</a:t>
            </a:r>
            <a:endParaRPr/>
          </a:p>
        </p:txBody>
      </p:sp>
      <p:sp>
        <p:nvSpPr>
          <p:cNvPr id="143" name="Google Shape;14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 rotWithShape="1">
          <a:blip r:embed="rId3">
            <a:alphaModFix/>
          </a:blip>
          <a:srcRect b="0" l="0" r="0" t="22750"/>
          <a:stretch/>
        </p:blipFill>
        <p:spPr>
          <a:xfrm>
            <a:off x="-76862" y="1971725"/>
            <a:ext cx="8244917" cy="269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6726300" y="1549950"/>
            <a:ext cx="241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Geant4 simulation</a:t>
            </a:r>
            <a:endParaRPr b="1"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4">
            <a:alphaModFix/>
          </a:blip>
          <a:srcRect b="14162" l="19940" r="43484" t="50894"/>
          <a:stretch/>
        </p:blipFill>
        <p:spPr>
          <a:xfrm>
            <a:off x="1427574" y="1859800"/>
            <a:ext cx="842575" cy="9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4">
            <a:alphaModFix/>
          </a:blip>
          <a:srcRect b="14162" l="19940" r="43484" t="50894"/>
          <a:stretch/>
        </p:blipFill>
        <p:spPr>
          <a:xfrm>
            <a:off x="3176274" y="1859800"/>
            <a:ext cx="842575" cy="94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SiPM testing </a:t>
            </a:r>
            <a:r>
              <a:rPr b="1" lang="en"/>
              <a:t>Readout Setup</a:t>
            </a:r>
            <a:endParaRPr b="1"/>
          </a:p>
        </p:txBody>
      </p:sp>
      <p:sp>
        <p:nvSpPr>
          <p:cNvPr id="153" name="Google Shape;153;p23"/>
          <p:cNvSpPr/>
          <p:nvPr/>
        </p:nvSpPr>
        <p:spPr>
          <a:xfrm rot="-5400000">
            <a:off x="-542900" y="2881025"/>
            <a:ext cx="4003800" cy="27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SiPM Array</a:t>
            </a:r>
            <a:endParaRPr/>
          </a:p>
        </p:txBody>
      </p:sp>
      <p:sp>
        <p:nvSpPr>
          <p:cNvPr id="154" name="Google Shape;154;p23"/>
          <p:cNvSpPr/>
          <p:nvPr/>
        </p:nvSpPr>
        <p:spPr>
          <a:xfrm rot="-5400000">
            <a:off x="1158700" y="1729900"/>
            <a:ext cx="1162800" cy="2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FNAL Board</a:t>
            </a:r>
            <a:endParaRPr/>
          </a:p>
        </p:txBody>
      </p:sp>
      <p:cxnSp>
        <p:nvCxnSpPr>
          <p:cNvPr id="155" name="Google Shape;155;p23"/>
          <p:cNvCxnSpPr/>
          <p:nvPr/>
        </p:nvCxnSpPr>
        <p:spPr>
          <a:xfrm>
            <a:off x="1889050" y="1383400"/>
            <a:ext cx="693000" cy="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6" name="Google Shape;156;p23"/>
          <p:cNvSpPr/>
          <p:nvPr/>
        </p:nvSpPr>
        <p:spPr>
          <a:xfrm>
            <a:off x="2551225" y="1152400"/>
            <a:ext cx="993300" cy="43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6V Amp Bias</a:t>
            </a:r>
            <a:endParaRPr/>
          </a:p>
        </p:txBody>
      </p:sp>
      <p:cxnSp>
        <p:nvCxnSpPr>
          <p:cNvPr id="157" name="Google Shape;157;p23"/>
          <p:cNvCxnSpPr/>
          <p:nvPr/>
        </p:nvCxnSpPr>
        <p:spPr>
          <a:xfrm>
            <a:off x="1882600" y="1887850"/>
            <a:ext cx="693000" cy="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8" name="Google Shape;158;p23"/>
          <p:cNvSpPr/>
          <p:nvPr/>
        </p:nvSpPr>
        <p:spPr>
          <a:xfrm>
            <a:off x="2544775" y="1656850"/>
            <a:ext cx="993300" cy="43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SiPM Volt </a:t>
            </a:r>
            <a:r>
              <a:rPr lang="en"/>
              <a:t>Bias</a:t>
            </a:r>
            <a:endParaRPr/>
          </a:p>
        </p:txBody>
      </p:sp>
      <p:cxnSp>
        <p:nvCxnSpPr>
          <p:cNvPr id="159" name="Google Shape;159;p23"/>
          <p:cNvCxnSpPr/>
          <p:nvPr/>
        </p:nvCxnSpPr>
        <p:spPr>
          <a:xfrm>
            <a:off x="1889050" y="2392300"/>
            <a:ext cx="693000" cy="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0" name="Google Shape;160;p23"/>
          <p:cNvSpPr/>
          <p:nvPr/>
        </p:nvSpPr>
        <p:spPr>
          <a:xfrm>
            <a:off x="2551225" y="2161300"/>
            <a:ext cx="993300" cy="43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ZFL-1000LN+ Amp</a:t>
            </a:r>
            <a:endParaRPr/>
          </a:p>
        </p:txBody>
      </p:sp>
      <p:sp>
        <p:nvSpPr>
          <p:cNvPr id="161" name="Google Shape;161;p23"/>
          <p:cNvSpPr txBox="1"/>
          <p:nvPr/>
        </p:nvSpPr>
        <p:spPr>
          <a:xfrm>
            <a:off x="1927550" y="2199600"/>
            <a:ext cx="5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Readout</a:t>
            </a:r>
            <a:endParaRPr sz="800"/>
          </a:p>
        </p:txBody>
      </p:sp>
      <p:sp>
        <p:nvSpPr>
          <p:cNvPr id="162" name="Google Shape;162;p23"/>
          <p:cNvSpPr/>
          <p:nvPr/>
        </p:nvSpPr>
        <p:spPr>
          <a:xfrm>
            <a:off x="2551225" y="3208900"/>
            <a:ext cx="993300" cy="43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DRS4 Digitizer</a:t>
            </a:r>
            <a:endParaRPr/>
          </a:p>
        </p:txBody>
      </p:sp>
      <p:cxnSp>
        <p:nvCxnSpPr>
          <p:cNvPr id="163" name="Google Shape;163;p23"/>
          <p:cNvCxnSpPr>
            <a:stCxn id="160" idx="2"/>
            <a:endCxn id="162" idx="0"/>
          </p:cNvCxnSpPr>
          <p:nvPr/>
        </p:nvCxnSpPr>
        <p:spPr>
          <a:xfrm>
            <a:off x="3047875" y="2592400"/>
            <a:ext cx="0" cy="61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" name="Google Shape;164;p23"/>
          <p:cNvSpPr/>
          <p:nvPr/>
        </p:nvSpPr>
        <p:spPr>
          <a:xfrm>
            <a:off x="2544775" y="4256500"/>
            <a:ext cx="993300" cy="43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#1</a:t>
            </a:r>
            <a:endParaRPr/>
          </a:p>
        </p:txBody>
      </p:sp>
      <p:cxnSp>
        <p:nvCxnSpPr>
          <p:cNvPr id="165" name="Google Shape;165;p23"/>
          <p:cNvCxnSpPr>
            <a:endCxn id="164" idx="0"/>
          </p:cNvCxnSpPr>
          <p:nvPr/>
        </p:nvCxnSpPr>
        <p:spPr>
          <a:xfrm>
            <a:off x="3041425" y="3640000"/>
            <a:ext cx="0" cy="61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23"/>
          <p:cNvSpPr/>
          <p:nvPr/>
        </p:nvSpPr>
        <p:spPr>
          <a:xfrm>
            <a:off x="179675" y="1398800"/>
            <a:ext cx="1054800" cy="30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Testing Source</a:t>
            </a:r>
            <a:endParaRPr sz="400"/>
          </a:p>
        </p:txBody>
      </p:sp>
      <p:sp>
        <p:nvSpPr>
          <p:cNvPr id="167" name="Google Shape;16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1550" y="3502925"/>
            <a:ext cx="2460439" cy="1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/>
          <p:nvPr/>
        </p:nvSpPr>
        <p:spPr>
          <a:xfrm>
            <a:off x="4303950" y="4256500"/>
            <a:ext cx="993300" cy="43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#2</a:t>
            </a:r>
            <a:endParaRPr/>
          </a:p>
        </p:txBody>
      </p:sp>
      <p:cxnSp>
        <p:nvCxnSpPr>
          <p:cNvPr id="170" name="Google Shape;170;p23"/>
          <p:cNvCxnSpPr>
            <a:stCxn id="164" idx="3"/>
            <a:endCxn id="169" idx="1"/>
          </p:cNvCxnSpPr>
          <p:nvPr/>
        </p:nvCxnSpPr>
        <p:spPr>
          <a:xfrm>
            <a:off x="3538075" y="4472050"/>
            <a:ext cx="765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1" name="Google Shape;171;p23"/>
          <p:cNvSpPr/>
          <p:nvPr/>
        </p:nvSpPr>
        <p:spPr>
          <a:xfrm>
            <a:off x="4303950" y="1656850"/>
            <a:ext cx="993300" cy="43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Keithley 2450 Bias</a:t>
            </a:r>
            <a:endParaRPr/>
          </a:p>
        </p:txBody>
      </p:sp>
      <p:cxnSp>
        <p:nvCxnSpPr>
          <p:cNvPr id="172" name="Google Shape;172;p23"/>
          <p:cNvCxnSpPr>
            <a:stCxn id="171" idx="2"/>
            <a:endCxn id="169" idx="0"/>
          </p:cNvCxnSpPr>
          <p:nvPr/>
        </p:nvCxnSpPr>
        <p:spPr>
          <a:xfrm>
            <a:off x="4800600" y="2087950"/>
            <a:ext cx="0" cy="216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23"/>
          <p:cNvCxnSpPr>
            <a:stCxn id="158" idx="3"/>
            <a:endCxn id="171" idx="1"/>
          </p:cNvCxnSpPr>
          <p:nvPr/>
        </p:nvCxnSpPr>
        <p:spPr>
          <a:xfrm>
            <a:off x="3538075" y="1872400"/>
            <a:ext cx="765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4" name="Google Shape;1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3126" y="50100"/>
            <a:ext cx="2597303" cy="346308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 txBox="1"/>
          <p:nvPr/>
        </p:nvSpPr>
        <p:spPr>
          <a:xfrm>
            <a:off x="6063125" y="1672300"/>
            <a:ext cx="87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FF"/>
                </a:solidFill>
              </a:rPr>
              <a:t>UV LED</a:t>
            </a:r>
            <a:endParaRPr b="1">
              <a:solidFill>
                <a:srgbClr val="FF00FF"/>
              </a:solidFill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5">
            <a:alphaModFix/>
          </a:blip>
          <a:srcRect b="21908" l="0" r="0" t="13274"/>
          <a:stretch/>
        </p:blipFill>
        <p:spPr>
          <a:xfrm>
            <a:off x="4975970" y="49137"/>
            <a:ext cx="1578758" cy="1364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Voltage Sweep </a:t>
            </a:r>
            <a:r>
              <a:rPr b="1" lang="en"/>
              <a:t>Automation</a:t>
            </a:r>
            <a:r>
              <a:rPr b="1" lang="en"/>
              <a:t> Using LabView</a:t>
            </a:r>
            <a:endParaRPr b="1"/>
          </a:p>
        </p:txBody>
      </p:sp>
      <p:sp>
        <p:nvSpPr>
          <p:cNvPr id="182" name="Google Shape;18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1152473"/>
            <a:ext cx="7519404" cy="399102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 txBox="1"/>
          <p:nvPr/>
        </p:nvSpPr>
        <p:spPr>
          <a:xfrm>
            <a:off x="7517625" y="1167800"/>
            <a:ext cx="162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Automated setup that changes voltage and records waveform using DRS4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>
            <p:ph type="title"/>
          </p:nvPr>
        </p:nvSpPr>
        <p:spPr>
          <a:xfrm>
            <a:off x="267725" y="1170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IV Characteristics</a:t>
            </a:r>
            <a:endParaRPr b="1"/>
          </a:p>
        </p:txBody>
      </p:sp>
      <p:sp>
        <p:nvSpPr>
          <p:cNvPr id="190" name="Google Shape;190;p25"/>
          <p:cNvSpPr txBox="1"/>
          <p:nvPr>
            <p:ph idx="1" type="body"/>
          </p:nvPr>
        </p:nvSpPr>
        <p:spPr>
          <a:xfrm>
            <a:off x="311700" y="2086675"/>
            <a:ext cx="4300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To determine breakdown voltage</a:t>
            </a:r>
            <a:br>
              <a:rPr lang="en"/>
            </a:br>
            <a:r>
              <a:rPr lang="en"/>
              <a:t>and dark current</a:t>
            </a:r>
            <a:endParaRPr/>
          </a:p>
        </p:txBody>
      </p:sp>
      <p:sp>
        <p:nvSpPr>
          <p:cNvPr id="191" name="Google Shape;19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71225"/>
            <a:ext cx="3555459" cy="3506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Dark Rate Scan with Frequency Counter</a:t>
            </a:r>
            <a:endParaRPr b="1"/>
          </a:p>
        </p:txBody>
      </p:sp>
      <p:sp>
        <p:nvSpPr>
          <p:cNvPr id="198" name="Google Shape;198;p26"/>
          <p:cNvSpPr txBox="1"/>
          <p:nvPr>
            <p:ph idx="1" type="body"/>
          </p:nvPr>
        </p:nvSpPr>
        <p:spPr>
          <a:xfrm>
            <a:off x="311700" y="1152475"/>
            <a:ext cx="2796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To determine the triggering threshold for cosmic runs</a:t>
            </a:r>
            <a:endParaRPr/>
          </a:p>
        </p:txBody>
      </p:sp>
      <p:sp>
        <p:nvSpPr>
          <p:cNvPr id="199" name="Google Shape;19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7763" y="1152463"/>
            <a:ext cx="5724525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Signal-to-noise ratio vs voltage study with LED</a:t>
            </a:r>
            <a:endParaRPr b="1"/>
          </a:p>
        </p:txBody>
      </p:sp>
      <p:sp>
        <p:nvSpPr>
          <p:cNvPr id="206" name="Google Shape;206;p27"/>
          <p:cNvSpPr txBox="1"/>
          <p:nvPr>
            <p:ph idx="1" type="body"/>
          </p:nvPr>
        </p:nvSpPr>
        <p:spPr>
          <a:xfrm>
            <a:off x="201800" y="1447250"/>
            <a:ext cx="252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Fixed intensity LED at a fixed location from the SiPM tray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Simulation for the number of photon produced by a MIP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LED </a:t>
            </a:r>
            <a:r>
              <a:rPr lang="en"/>
              <a:t>intensity</a:t>
            </a:r>
            <a:r>
              <a:rPr lang="en"/>
              <a:t> that yields ~20 pe at +2 OV </a:t>
            </a:r>
            <a:endParaRPr/>
          </a:p>
        </p:txBody>
      </p:sp>
      <p:sp>
        <p:nvSpPr>
          <p:cNvPr id="207" name="Google Shape;20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8" name="Google Shape;2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2051" y="1423900"/>
            <a:ext cx="2597302" cy="346308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 txBox="1"/>
          <p:nvPr/>
        </p:nvSpPr>
        <p:spPr>
          <a:xfrm>
            <a:off x="2908900" y="2371650"/>
            <a:ext cx="87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FF"/>
                </a:solidFill>
              </a:rPr>
              <a:t>UV LED</a:t>
            </a:r>
            <a:endParaRPr b="1">
              <a:solidFill>
                <a:srgbClr val="FF00FF"/>
              </a:solidFill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753" y="1170125"/>
            <a:ext cx="3432596" cy="334069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 txBox="1"/>
          <p:nvPr/>
        </p:nvSpPr>
        <p:spPr>
          <a:xfrm rot="-5400000">
            <a:off x="4569050" y="2280775"/>
            <a:ext cx="2094300" cy="28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Average Signal Intensity (mV)</a:t>
            </a:r>
            <a:endParaRPr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/>
          <p:nvPr>
            <p:ph type="title"/>
          </p:nvPr>
        </p:nvSpPr>
        <p:spPr>
          <a:xfrm>
            <a:off x="4744200" y="486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Signal to Noise Ratio</a:t>
            </a:r>
            <a:endParaRPr b="1"/>
          </a:p>
        </p:txBody>
      </p:sp>
      <p:sp>
        <p:nvSpPr>
          <p:cNvPr id="217" name="Google Shape;21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8" name="Google Shape;2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8407" y="1170125"/>
            <a:ext cx="3905300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3773608" cy="377873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8"/>
          <p:cNvSpPr txBox="1"/>
          <p:nvPr/>
        </p:nvSpPr>
        <p:spPr>
          <a:xfrm>
            <a:off x="1441350" y="464950"/>
            <a:ext cx="2918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dk1"/>
                </a:solidFill>
              </a:rPr>
              <a:t>Noise </a:t>
            </a:r>
            <a:endParaRPr b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Irradiation of Flower SiPM Board with Tiles</a:t>
            </a:r>
            <a:endParaRPr b="1"/>
          </a:p>
        </p:txBody>
      </p:sp>
      <p:sp>
        <p:nvSpPr>
          <p:cNvPr id="226" name="Google Shape;226;p29"/>
          <p:cNvSpPr txBox="1"/>
          <p:nvPr>
            <p:ph idx="1" type="body"/>
          </p:nvPr>
        </p:nvSpPr>
        <p:spPr>
          <a:xfrm>
            <a:off x="311700" y="1152475"/>
            <a:ext cx="8520600" cy="14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plan to irradiate SiPM on board with tiles for more realistic comparison of cosmic rays and S/N ratio before and after test.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Using CAEN DAQ (CITIROC 1A ASIC) for readout, using 1 m cables to </a:t>
            </a:r>
            <a:r>
              <a:rPr lang="en"/>
              <a:t>mimic</a:t>
            </a:r>
            <a:r>
              <a:rPr lang="en"/>
              <a:t> transport of analogue signal like in real detector. CITIROC 1A </a:t>
            </a:r>
            <a:r>
              <a:rPr b="1" lang="en"/>
              <a:t>shaper time to be set to 10-20 ns, similar to HGROC that we will use in the real experiment</a:t>
            </a:r>
            <a:endParaRPr b="1"/>
          </a:p>
        </p:txBody>
      </p:sp>
      <p:sp>
        <p:nvSpPr>
          <p:cNvPr id="227" name="Google Shape;22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8" name="Google Shape;228;p29"/>
          <p:cNvPicPr preferRelativeResize="0"/>
          <p:nvPr/>
        </p:nvPicPr>
        <p:blipFill rotWithShape="1">
          <a:blip r:embed="rId3">
            <a:alphaModFix/>
          </a:blip>
          <a:srcRect b="30288" l="35015" r="16819" t="21357"/>
          <a:stretch/>
        </p:blipFill>
        <p:spPr>
          <a:xfrm>
            <a:off x="4572000" y="2565950"/>
            <a:ext cx="3303220" cy="24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 rotWithShape="1">
          <a:blip r:embed="rId4">
            <a:alphaModFix/>
          </a:blip>
          <a:srcRect b="2760" l="0" r="15354" t="8468"/>
          <a:stretch/>
        </p:blipFill>
        <p:spPr>
          <a:xfrm rot="-5400000">
            <a:off x="808565" y="2065288"/>
            <a:ext cx="2494673" cy="34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Summary Planned Measurements</a:t>
            </a:r>
            <a:endParaRPr b="1"/>
          </a:p>
        </p:txBody>
      </p:sp>
      <p:sp>
        <p:nvSpPr>
          <p:cNvPr id="235" name="Google Shape;23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IV,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Dark rate,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S/N with LED,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S/N with cosmics using CITIROC 1A (10-20 ns shaper),</a:t>
            </a:r>
            <a:br>
              <a:rPr lang="en"/>
            </a:br>
            <a:br>
              <a:rPr lang="en"/>
            </a:br>
            <a:r>
              <a:rPr lang="en"/>
              <a:t>for all SiPM models before and after irradiation. </a:t>
            </a:r>
            <a:endParaRPr/>
          </a:p>
        </p:txBody>
      </p:sp>
      <p:sp>
        <p:nvSpPr>
          <p:cNvPr id="236" name="Google Shape;23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Annealing</a:t>
            </a:r>
            <a:endParaRPr b="1"/>
          </a:p>
        </p:txBody>
      </p:sp>
      <p:sp>
        <p:nvSpPr>
          <p:cNvPr id="242" name="Google Shape;24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-SiPM property comparison with pre-irradiation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-Heat chamber </a:t>
            </a:r>
            <a:r>
              <a:rPr lang="en"/>
              <a:t>SiPM</a:t>
            </a:r>
            <a:r>
              <a:rPr lang="en"/>
              <a:t> annealing test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-Quantify signal-to-noise ratio after irradiation and after</a:t>
            </a:r>
            <a:br>
              <a:rPr lang="en"/>
            </a:br>
            <a:r>
              <a:rPr lang="en"/>
              <a:t> annealing</a:t>
            </a:r>
            <a:endParaRPr/>
          </a:p>
        </p:txBody>
      </p:sp>
      <p:sp>
        <p:nvSpPr>
          <p:cNvPr id="243" name="Google Shape;24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9800" y="1244437"/>
            <a:ext cx="2072648" cy="2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0" y="0"/>
            <a:ext cx="8973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Expected 1 MeV equivalent flux pear year running at top lumi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975" y="595125"/>
            <a:ext cx="5413099" cy="43285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96750" y="4043200"/>
            <a:ext cx="136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Plot by Alex</a:t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6605225" y="3692775"/>
            <a:ext cx="226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Insert region will receive order 10e12, which is expected to cause trouble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/>
          <p:nvPr>
            <p:ph type="title"/>
          </p:nvPr>
        </p:nvSpPr>
        <p:spPr>
          <a:xfrm>
            <a:off x="311700" y="925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Summary and conclusions</a:t>
            </a:r>
            <a:endParaRPr b="1"/>
          </a:p>
        </p:txBody>
      </p:sp>
      <p:sp>
        <p:nvSpPr>
          <p:cNvPr id="250" name="Google Shape;250;p32"/>
          <p:cNvSpPr txBox="1"/>
          <p:nvPr>
            <p:ph idx="1" type="body"/>
          </p:nvPr>
        </p:nvSpPr>
        <p:spPr>
          <a:xfrm>
            <a:off x="234225" y="1640425"/>
            <a:ext cx="618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S</a:t>
            </a:r>
            <a:r>
              <a:rPr lang="en">
                <a:solidFill>
                  <a:schemeClr val="dk1"/>
                </a:solidFill>
              </a:rPr>
              <a:t>etup for the Berkeley test beam is ready.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Setups for testing at UCR are ready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SiPMs are at hand.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E</a:t>
            </a:r>
            <a:r>
              <a:rPr lang="en">
                <a:solidFill>
                  <a:schemeClr val="dk1"/>
                </a:solidFill>
              </a:rPr>
              <a:t>nvironmental</a:t>
            </a:r>
            <a:r>
              <a:rPr lang="en">
                <a:solidFill>
                  <a:schemeClr val="dk1"/>
                </a:solidFill>
              </a:rPr>
              <a:t> chamber ready for annealing studies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Performance metrics are identified and have been performed with unirradiated samples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1" name="Google Shape;25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Backup</a:t>
            </a:r>
            <a:endParaRPr b="1"/>
          </a:p>
        </p:txBody>
      </p:sp>
      <p:sp>
        <p:nvSpPr>
          <p:cNvPr id="257" name="Google Shape;25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8" name="Google Shape;2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3800"/>
            <a:ext cx="3420900" cy="331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3"/>
          <p:cNvSpPr txBox="1"/>
          <p:nvPr/>
        </p:nvSpPr>
        <p:spPr>
          <a:xfrm>
            <a:off x="411050" y="1090200"/>
            <a:ext cx="164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4"/>
              </a:rPr>
              <a:t>14160 3050HS</a:t>
            </a:r>
            <a:endParaRPr b="1"/>
          </a:p>
        </p:txBody>
      </p:sp>
      <p:pic>
        <p:nvPicPr>
          <p:cNvPr id="260" name="Google Shape;26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3725" y="1706797"/>
            <a:ext cx="3890550" cy="314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 txBox="1"/>
          <p:nvPr/>
        </p:nvSpPr>
        <p:spPr>
          <a:xfrm>
            <a:off x="7671625" y="4086050"/>
            <a:ext cx="1416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Ref: arXiv:2006.06258v2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7" name="Google Shape;26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50" y="863552"/>
            <a:ext cx="6427050" cy="40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73700" y="119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Neutron flux consideration for SiPM-on-tile usage</a:t>
            </a:r>
            <a:endParaRPr b="1"/>
          </a:p>
        </p:txBody>
      </p:sp>
      <p:graphicFrame>
        <p:nvGraphicFramePr>
          <p:cNvPr id="72" name="Google Shape;72;p15"/>
          <p:cNvGraphicFramePr/>
          <p:nvPr/>
        </p:nvGraphicFramePr>
        <p:xfrm>
          <a:off x="258950" y="2165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{52DE8314-3C88-40EA-8077-81E508ADACEE}</a:tableStyleId>
              </a:tblPr>
              <a:tblGrid>
                <a:gridCol w="4442525"/>
                <a:gridCol w="44425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Up to 5e13 1 MeV neutrons / cm2 </a:t>
                      </a:r>
                      <a:br>
                        <a:rPr b="1" lang="en">
                          <a:solidFill>
                            <a:schemeClr val="dk2"/>
                          </a:solidFill>
                        </a:rPr>
                      </a:br>
                      <a:r>
                        <a:rPr b="1" lang="en">
                          <a:solidFill>
                            <a:schemeClr val="dk2"/>
                          </a:solidFill>
                        </a:rPr>
                        <a:t>over lifetime of experiment (TDR)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Up to 1e12 1 MeV neutrons / cm2 </a:t>
                      </a:r>
                      <a:br>
                        <a:rPr b="1" lang="en">
                          <a:solidFill>
                            <a:schemeClr val="dk2"/>
                          </a:solidFill>
                        </a:rPr>
                      </a:br>
                      <a:r>
                        <a:rPr b="1" lang="en">
                          <a:solidFill>
                            <a:schemeClr val="dk2"/>
                          </a:solidFill>
                        </a:rPr>
                        <a:t>Per year at top luminosity.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Operating temperature: -30C (TDR)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2"/>
                          </a:solidFill>
                        </a:rPr>
                        <a:t>Operating temperature: room temperature</a:t>
                      </a:r>
                      <a:br>
                        <a:rPr lang="en">
                          <a:solidFill>
                            <a:schemeClr val="dk2"/>
                          </a:solidFill>
                        </a:rPr>
                      </a:br>
                      <a:r>
                        <a:rPr lang="en">
                          <a:solidFill>
                            <a:schemeClr val="dk2"/>
                          </a:solidFill>
                        </a:rPr>
                        <a:t>(Dark current at RT at 2V is ~30 higher than at -30C)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3" name="Google Shape;73;p15"/>
          <p:cNvSpPr txBox="1"/>
          <p:nvPr/>
        </p:nvSpPr>
        <p:spPr>
          <a:xfrm>
            <a:off x="287725" y="3231525"/>
            <a:ext cx="88275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/>
            </a:br>
            <a:r>
              <a:rPr lang="en" sz="2000"/>
              <a:t>Dark current scales with fluence and is T dependent.</a:t>
            </a:r>
            <a:br>
              <a:rPr lang="en" sz="2000"/>
            </a:br>
            <a:r>
              <a:rPr lang="en" sz="2000"/>
              <a:t>-&gt; Given the temperature difference the max neutron fluence in 1 year of EIC is similar to the maximum tolerable in CMS HGCAL design </a:t>
            </a:r>
            <a:r>
              <a:rPr lang="en" sz="2000" u="sng"/>
              <a:t>over lifetime </a:t>
            </a:r>
            <a:br>
              <a:rPr lang="en" sz="2200"/>
            </a:br>
            <a:r>
              <a:rPr lang="en" sz="2200"/>
              <a:t>    </a:t>
            </a:r>
            <a:br>
              <a:rPr lang="en"/>
            </a:b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0700" y="692250"/>
            <a:ext cx="123825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4475" y="637337"/>
            <a:ext cx="1935025" cy="13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6675" y="650925"/>
            <a:ext cx="1016100" cy="10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2650" y="623462"/>
            <a:ext cx="1537348" cy="1071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3" name="Google Shape;83;p16"/>
          <p:cNvGraphicFramePr/>
          <p:nvPr/>
        </p:nvGraphicFramePr>
        <p:xfrm>
          <a:off x="311700" y="185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{52DE8314-3C88-40EA-8077-81E508ADACEE}</a:tableStyleId>
              </a:tblPr>
              <a:tblGrid>
                <a:gridCol w="4260300"/>
                <a:gridCol w="42603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SiPM used: 1.3 mm and 2 mm, 15 microns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SiPM used: 1.3 mm (or 3 mm?), 15 microns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Dedicated irradiation campaign and beamtest </a:t>
                      </a:r>
                      <a:br>
                        <a:rPr b="1" lang="en">
                          <a:solidFill>
                            <a:schemeClr val="dk1"/>
                          </a:solidFill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</a:rPr>
                        <a:t>2022-2023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Dedicated irradiation campaign : </a:t>
                      </a:r>
                      <a:br>
                        <a:rPr b="1" lang="en">
                          <a:solidFill>
                            <a:schemeClr val="dk1"/>
                          </a:solidFill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</a:rPr>
                        <a:t>Summer 2023 at Berkeley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Signal-to-noise ratio:</a:t>
                      </a:r>
                      <a:br>
                        <a:rPr b="1" lang="en">
                          <a:solidFill>
                            <a:schemeClr val="dk1"/>
                          </a:solidFill>
                        </a:rPr>
                      </a:br>
                      <a:r>
                        <a:rPr b="1" lang="en">
                          <a:solidFill>
                            <a:schemeClr val="dk1"/>
                          </a:solidFill>
                        </a:rPr>
                        <a:t>     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S/N &gt; 10 for 1 MIP (as per TDR)</a:t>
                      </a:r>
                      <a:br>
                        <a:rPr lang="en">
                          <a:solidFill>
                            <a:schemeClr val="dk1"/>
                          </a:solidFill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</a:rPr>
                        <a:t>       S/N ~2.5 for 1 MIP at highest dose</a:t>
                      </a:r>
                      <a:br>
                        <a:rPr lang="en">
                          <a:solidFill>
                            <a:schemeClr val="dk1"/>
                          </a:solidFill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</a:rPr>
                        <a:t>                                     (as per latest public result)</a:t>
                      </a:r>
                      <a:br>
                        <a:rPr lang="en">
                          <a:solidFill>
                            <a:schemeClr val="dk1"/>
                          </a:solidFill>
                        </a:rPr>
                      </a:b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Signal-to-noise ratio:</a:t>
                      </a:r>
                      <a:br>
                        <a:rPr b="1" lang="en">
                          <a:solidFill>
                            <a:schemeClr val="dk1"/>
                          </a:solidFill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</a:rPr>
                        <a:t>S/N &gt; 5 at 1 MIP to be able to keep a 0.5 MIP threshold with 2.5 sigma suppression of noise</a:t>
                      </a:r>
                      <a:br>
                        <a:rPr lang="en">
                          <a:solidFill>
                            <a:schemeClr val="dk1"/>
                          </a:solidFill>
                        </a:rPr>
                      </a:b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Mitigation measures (for higher dose region)</a:t>
                      </a:r>
                      <a:br>
                        <a:rPr lang="en"/>
                      </a:br>
                      <a:r>
                        <a:rPr lang="en"/>
                        <a:t>- Larger SiPM (2 mm instead of 1.3 mm)</a:t>
                      </a:r>
                      <a:br>
                        <a:rPr lang="en"/>
                      </a:br>
                      <a:r>
                        <a:rPr lang="en"/>
                        <a:t>- Casted scintillator, not injected molded scintillator</a:t>
                      </a:r>
                      <a:br>
                        <a:rPr lang="en"/>
                      </a:br>
                      <a:r>
                        <a:rPr lang="en"/>
                        <a:t>- …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Mitigation measures:</a:t>
                      </a:r>
                      <a:br>
                        <a:rPr b="1" lang="en">
                          <a:solidFill>
                            <a:schemeClr val="dk1"/>
                          </a:solidFill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</a:rPr>
                        <a:t>  - Design to keep SiPM accessible for annealing after each run.</a:t>
                      </a:r>
                      <a:br>
                        <a:rPr lang="en">
                          <a:solidFill>
                            <a:schemeClr val="dk1"/>
                          </a:solidFill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</a:rPr>
                        <a:t>  - …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84" name="Google Shape;84;p16"/>
          <p:cNvSpPr txBox="1"/>
          <p:nvPr/>
        </p:nvSpPr>
        <p:spPr>
          <a:xfrm>
            <a:off x="3196700" y="103400"/>
            <a:ext cx="714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Some more details </a:t>
            </a:r>
            <a:endParaRPr b="1" sz="2000"/>
          </a:p>
        </p:txBody>
      </p:sp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667" y="595992"/>
            <a:ext cx="1431425" cy="123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88’’ </a:t>
            </a:r>
            <a:r>
              <a:rPr b="1" lang="en"/>
              <a:t>Cyclotron Irradiation (most likely August 2023)</a:t>
            </a:r>
            <a:endParaRPr b="1"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152475"/>
            <a:ext cx="5435700" cy="38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Radiation test with SiPMs on different positions from the beam for the future EIC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Berkeley</a:t>
            </a:r>
            <a:r>
              <a:rPr lang="en"/>
              <a:t> Lab 4 inch diameter collimator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50 MeV proton beam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Aim to get 10E12 1 MeV neutron damage (1 year running at EIC)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Equivalent</a:t>
            </a:r>
            <a:r>
              <a:rPr lang="en"/>
              <a:t> 4 hours of 10E8 50 MeV proton per cm2 per second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Maximum 10cm diameter SiPM arrays within the effective area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275" y="1574800"/>
            <a:ext cx="3396724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113875" y="719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SiPMs to be Used for Testing</a:t>
            </a:r>
            <a:endParaRPr b="1"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74200" y="1493175"/>
            <a:ext cx="45858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We are using the latest generation of </a:t>
            </a:r>
            <a:r>
              <a:rPr lang="en" sz="1600"/>
              <a:t>Hamamatsu</a:t>
            </a:r>
            <a:r>
              <a:rPr lang="en" sz="1600"/>
              <a:t> 6x6, 3x3, and 1.3x1.3 mm SiPM for irradiation testing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600"/>
            </a:br>
            <a:r>
              <a:rPr lang="en" sz="1600"/>
              <a:t>Before Irradiation: 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Obtain gain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Characterize SiPM dark rate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Breakdown voltage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Signal-to-noise ratio (with LED)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Characterize MIP value for SiPM-on-tile</a:t>
            </a:r>
            <a:br>
              <a:rPr lang="en" sz="1600"/>
            </a:br>
            <a:endParaRPr sz="1600"/>
          </a:p>
        </p:txBody>
      </p:sp>
      <p:sp>
        <p:nvSpPr>
          <p:cNvPr id="101" name="Google Shape;10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7500" y="2947125"/>
            <a:ext cx="4585700" cy="7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012" y="1730650"/>
            <a:ext cx="1037900" cy="10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0575" y="2100168"/>
            <a:ext cx="39356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399450" y="2179414"/>
            <a:ext cx="235125" cy="23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4384450" y="3735250"/>
            <a:ext cx="54747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30">
                <a:solidFill>
                  <a:schemeClr val="dk1"/>
                </a:solidFill>
              </a:rPr>
              <a:t>*</a:t>
            </a:r>
            <a:r>
              <a:rPr lang="en" sz="1330">
                <a:solidFill>
                  <a:schemeClr val="dk1"/>
                </a:solidFill>
              </a:rPr>
              <a:t>We will irradiate any other model if we receive them (on time)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157825" y="532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FermiLab Board Readout</a:t>
            </a:r>
            <a:endParaRPr b="1"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-72975" y="1196450"/>
            <a:ext cx="5194500" cy="31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Built in circuit board ready to be use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Optimizer </a:t>
            </a:r>
            <a:r>
              <a:rPr lang="en" sz="1400"/>
              <a:t>preamplifier</a:t>
            </a:r>
            <a:r>
              <a:rPr lang="en" sz="1400"/>
              <a:t> near SiPM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Replaceable SiPM section for different models of SiPM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Reverse amplification waveform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Setup: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Reverse amplifier attached to the readout for further amplification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Readout directed to DRS4 (full-waveform digitizer)</a:t>
            </a:r>
            <a:br>
              <a:rPr lang="en" sz="1400"/>
            </a:br>
            <a:r>
              <a:rPr lang="en" sz="1400"/>
              <a:t>for data collection and analytics in Python</a:t>
            </a:r>
            <a:endParaRPr sz="14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916" y="0"/>
            <a:ext cx="24336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4">
            <a:alphaModFix/>
          </a:blip>
          <a:srcRect b="37706" l="0" r="0" t="0"/>
          <a:stretch/>
        </p:blipFill>
        <p:spPr>
          <a:xfrm>
            <a:off x="7378700" y="1055050"/>
            <a:ext cx="1736300" cy="228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320"/>
              <a:t>3D Model for SiPM and Fermilab Board</a:t>
            </a:r>
            <a:endParaRPr b="1" sz="23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20"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8925" y="3020975"/>
            <a:ext cx="5397576" cy="20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526" y="532125"/>
            <a:ext cx="3668623" cy="254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5200" y="532132"/>
            <a:ext cx="3048474" cy="231165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20"/>
          <p:cNvSpPr txBox="1"/>
          <p:nvPr/>
        </p:nvSpPr>
        <p:spPr>
          <a:xfrm>
            <a:off x="-197825" y="849550"/>
            <a:ext cx="2249100" cy="27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3055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0"/>
              <a:buChar char="-"/>
            </a:pPr>
            <a:r>
              <a:rPr lang="en" sz="1330">
                <a:solidFill>
                  <a:schemeClr val="dk1"/>
                </a:solidFill>
              </a:rPr>
              <a:t>Mostly aiming at </a:t>
            </a:r>
            <a:r>
              <a:rPr b="1" lang="en" sz="1330">
                <a:solidFill>
                  <a:schemeClr val="dk1"/>
                </a:solidFill>
              </a:rPr>
              <a:t>“non-destructive” test, </a:t>
            </a:r>
            <a:r>
              <a:rPr lang="en" sz="1330">
                <a:solidFill>
                  <a:schemeClr val="dk1"/>
                </a:solidFill>
              </a:rPr>
              <a:t>in which we will use pogo pins to measure before and after irradiation, i.e not soldering.</a:t>
            </a:r>
            <a:br>
              <a:rPr lang="en" sz="1330">
                <a:solidFill>
                  <a:schemeClr val="dk1"/>
                </a:solidFill>
              </a:rPr>
            </a:br>
            <a:r>
              <a:rPr b="1" lang="en" sz="1330">
                <a:solidFill>
                  <a:schemeClr val="dk1"/>
                </a:solidFill>
              </a:rPr>
              <a:t>-&gt; SiPMs could be used afterwards in other dedicated setups</a:t>
            </a:r>
            <a:br>
              <a:rPr b="1" lang="en" sz="1330">
                <a:solidFill>
                  <a:schemeClr val="dk1"/>
                </a:solidFill>
              </a:rPr>
            </a:br>
            <a:r>
              <a:rPr b="1" lang="en" sz="1330">
                <a:solidFill>
                  <a:schemeClr val="dk1"/>
                </a:solidFill>
              </a:rPr>
              <a:t>or detector systems</a:t>
            </a:r>
            <a:endParaRPr b="1"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1345" y="3068450"/>
            <a:ext cx="1433000" cy="17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102875" y="313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3D Model for SiPM and </a:t>
            </a:r>
            <a:r>
              <a:rPr b="1" lang="en"/>
              <a:t>Fermilab</a:t>
            </a:r>
            <a:r>
              <a:rPr b="1" lang="en"/>
              <a:t> Board</a:t>
            </a:r>
            <a:endParaRPr b="1"/>
          </a:p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148700" y="1017725"/>
            <a:ext cx="316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-10cm radius SiPM array that fits about 20 SiPMs per tray with the different sizes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 FNAL board holder will attach to the backside of the SiPM using screws to tighten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575" y="1017725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75" y="1599975"/>
            <a:ext cx="2429027" cy="323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 rotWithShape="1">
          <a:blip r:embed="rId5">
            <a:alphaModFix/>
          </a:blip>
          <a:srcRect b="0" l="19942" r="0" t="50896"/>
          <a:stretch/>
        </p:blipFill>
        <p:spPr>
          <a:xfrm>
            <a:off x="311698" y="3132225"/>
            <a:ext cx="2996900" cy="21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