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9" r:id="rId2"/>
    <p:sldId id="270" r:id="rId3"/>
    <p:sldId id="521" r:id="rId4"/>
    <p:sldId id="524" r:id="rId5"/>
    <p:sldId id="527" r:id="rId6"/>
    <p:sldId id="382" r:id="rId7"/>
    <p:sldId id="384" r:id="rId8"/>
    <p:sldId id="385" r:id="rId9"/>
    <p:sldId id="528" r:id="rId10"/>
    <p:sldId id="523" r:id="rId11"/>
    <p:sldId id="399" r:id="rId12"/>
    <p:sldId id="400" r:id="rId13"/>
    <p:sldId id="529" r:id="rId14"/>
    <p:sldId id="396" r:id="rId15"/>
    <p:sldId id="537" r:id="rId16"/>
    <p:sldId id="536" r:id="rId17"/>
    <p:sldId id="538" r:id="rId18"/>
    <p:sldId id="388" r:id="rId19"/>
    <p:sldId id="530" r:id="rId20"/>
    <p:sldId id="520" r:id="rId21"/>
    <p:sldId id="522" r:id="rId22"/>
    <p:sldId id="531" r:id="rId23"/>
    <p:sldId id="377" r:id="rId24"/>
    <p:sldId id="532" r:id="rId25"/>
    <p:sldId id="526" r:id="rId26"/>
    <p:sldId id="534" r:id="rId27"/>
    <p:sldId id="26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9900"/>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8" autoAdjust="0"/>
    <p:restoredTop sz="94660"/>
  </p:normalViewPr>
  <p:slideViewPr>
    <p:cSldViewPr snapToGrid="0">
      <p:cViewPr varScale="1">
        <p:scale>
          <a:sx n="97" d="100"/>
          <a:sy n="97" d="100"/>
        </p:scale>
        <p:origin x="13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3D59D-A62F-4261-ACE8-6DCC0A8674F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E388C9C-39EC-42D0-961F-35E89D060073}">
      <dgm:prSet/>
      <dgm:spPr/>
      <dgm:t>
        <a:bodyPr/>
        <a:lstStyle/>
        <a:p>
          <a:pPr>
            <a:lnSpc>
              <a:spcPct val="100000"/>
            </a:lnSpc>
          </a:pPr>
          <a:r>
            <a:rPr lang="en-US"/>
            <a:t>Intensity optimization (</a:t>
          </a:r>
          <a:r>
            <a:rPr lang="en-US">
              <a:solidFill>
                <a:srgbClr val="00B050"/>
              </a:solidFill>
            </a:rPr>
            <a:t>EBIS-ongoing</a:t>
          </a:r>
          <a:r>
            <a:rPr lang="en-US"/>
            <a:t>)</a:t>
          </a:r>
        </a:p>
      </dgm:t>
    </dgm:pt>
    <dgm:pt modelId="{84E64F35-4AFC-4A5B-838A-6664EEF16ADB}" type="parTrans" cxnId="{280AF7EB-765F-48F1-BD15-8F9285B56670}">
      <dgm:prSet/>
      <dgm:spPr/>
      <dgm:t>
        <a:bodyPr/>
        <a:lstStyle/>
        <a:p>
          <a:endParaRPr lang="en-US"/>
        </a:p>
      </dgm:t>
    </dgm:pt>
    <dgm:pt modelId="{7D3D4282-35EB-4D16-A509-150DE7E35E49}" type="sibTrans" cxnId="{280AF7EB-765F-48F1-BD15-8F9285B56670}">
      <dgm:prSet/>
      <dgm:spPr/>
      <dgm:t>
        <a:bodyPr/>
        <a:lstStyle/>
        <a:p>
          <a:endParaRPr lang="en-US"/>
        </a:p>
      </dgm:t>
    </dgm:pt>
    <dgm:pt modelId="{A120D1C5-7789-425B-8FC1-FBD6559F4073}">
      <dgm:prSet/>
      <dgm:spPr/>
      <dgm:t>
        <a:bodyPr/>
        <a:lstStyle/>
        <a:p>
          <a:pPr>
            <a:lnSpc>
              <a:spcPct val="100000"/>
            </a:lnSpc>
          </a:pPr>
          <a:r>
            <a:rPr lang="en-US"/>
            <a:t>Emittance optimization</a:t>
          </a:r>
        </a:p>
      </dgm:t>
    </dgm:pt>
    <dgm:pt modelId="{705C4224-20D9-4952-A61E-62B426AAEEC1}" type="parTrans" cxnId="{7D45FFE8-6484-4E21-AF7A-CEBA47A98A2B}">
      <dgm:prSet/>
      <dgm:spPr/>
      <dgm:t>
        <a:bodyPr/>
        <a:lstStyle/>
        <a:p>
          <a:endParaRPr lang="en-US"/>
        </a:p>
      </dgm:t>
    </dgm:pt>
    <dgm:pt modelId="{4A0D8D3F-A559-4A12-8E13-0453475FE03D}" type="sibTrans" cxnId="{7D45FFE8-6484-4E21-AF7A-CEBA47A98A2B}">
      <dgm:prSet/>
      <dgm:spPr/>
      <dgm:t>
        <a:bodyPr/>
        <a:lstStyle/>
        <a:p>
          <a:endParaRPr lang="en-US"/>
        </a:p>
      </dgm:t>
    </dgm:pt>
    <dgm:pt modelId="{66657CAA-4259-4EDE-944D-1E3279563B5A}">
      <dgm:prSet custT="1"/>
      <dgm:spPr/>
      <dgm:t>
        <a:bodyPr/>
        <a:lstStyle/>
        <a:p>
          <a:pPr>
            <a:lnSpc>
              <a:spcPct val="100000"/>
            </a:lnSpc>
          </a:pPr>
          <a:r>
            <a:rPr lang="en-US" sz="1700" kern="1200"/>
            <a:t>Polarization optimization (</a:t>
          </a:r>
          <a:r>
            <a:rPr lang="en-US" sz="1700" kern="1200">
              <a:solidFill>
                <a:srgbClr val="00B050"/>
              </a:solidFill>
              <a:latin typeface="Calibri" panose="020F0502020204030204"/>
              <a:ea typeface="+mn-ea"/>
              <a:cs typeface="+mn-cs"/>
            </a:rPr>
            <a:t>AGS-ongoing</a:t>
          </a:r>
          <a:r>
            <a:rPr lang="en-US" sz="1700" kern="1200"/>
            <a:t>) </a:t>
          </a:r>
        </a:p>
      </dgm:t>
    </dgm:pt>
    <dgm:pt modelId="{6F2A480F-22BE-4953-9010-52484AB402A3}" type="parTrans" cxnId="{FB74E3A1-C26A-41E2-A9ED-8B433656ABB8}">
      <dgm:prSet/>
      <dgm:spPr/>
      <dgm:t>
        <a:bodyPr/>
        <a:lstStyle/>
        <a:p>
          <a:endParaRPr lang="en-US"/>
        </a:p>
      </dgm:t>
    </dgm:pt>
    <dgm:pt modelId="{69DF1870-38A6-421E-9453-1A7C56A7D952}" type="sibTrans" cxnId="{FB74E3A1-C26A-41E2-A9ED-8B433656ABB8}">
      <dgm:prSet/>
      <dgm:spPr/>
      <dgm:t>
        <a:bodyPr/>
        <a:lstStyle/>
        <a:p>
          <a:endParaRPr lang="en-US"/>
        </a:p>
      </dgm:t>
    </dgm:pt>
    <dgm:pt modelId="{7F997D49-EBB0-4BF2-9C78-F31F72988A4A}">
      <dgm:prSet custT="1"/>
      <dgm:spPr/>
      <dgm:t>
        <a:bodyPr/>
        <a:lstStyle/>
        <a:p>
          <a:pPr>
            <a:lnSpc>
              <a:spcPct val="100000"/>
            </a:lnSpc>
          </a:pPr>
          <a:r>
            <a:rPr lang="en-US" sz="1700" kern="1200" dirty="0"/>
            <a:t>Beam alignment (</a:t>
          </a:r>
          <a:r>
            <a:rPr lang="en-US" sz="1700" kern="1200" dirty="0">
              <a:solidFill>
                <a:srgbClr val="00B050"/>
              </a:solidFill>
              <a:latin typeface="Calibri" panose="020F0502020204030204"/>
              <a:ea typeface="+mn-ea"/>
              <a:cs typeface="+mn-cs"/>
            </a:rPr>
            <a:t>cooling-tested, luminosity region-ongoing</a:t>
          </a:r>
          <a:r>
            <a:rPr lang="en-US" sz="1700" kern="1200" dirty="0"/>
            <a:t>)</a:t>
          </a:r>
        </a:p>
      </dgm:t>
    </dgm:pt>
    <dgm:pt modelId="{BC54BA29-BC79-49A8-9D55-4909EC95800C}" type="parTrans" cxnId="{2122AB1E-8DBD-49AA-87AC-EB7D6FFACF63}">
      <dgm:prSet/>
      <dgm:spPr/>
      <dgm:t>
        <a:bodyPr/>
        <a:lstStyle/>
        <a:p>
          <a:endParaRPr lang="en-US"/>
        </a:p>
      </dgm:t>
    </dgm:pt>
    <dgm:pt modelId="{E22E99BF-F02B-4FDD-9F18-32DC89B4DDDB}" type="sibTrans" cxnId="{2122AB1E-8DBD-49AA-87AC-EB7D6FFACF63}">
      <dgm:prSet/>
      <dgm:spPr/>
      <dgm:t>
        <a:bodyPr/>
        <a:lstStyle/>
        <a:p>
          <a:endParaRPr lang="en-US"/>
        </a:p>
      </dgm:t>
    </dgm:pt>
    <dgm:pt modelId="{2B9F79BE-6BB0-4B51-98C5-7B5AB44F3EA1}" type="pres">
      <dgm:prSet presAssocID="{B1A3D59D-A62F-4261-ACE8-6DCC0A8674F3}" presName="root" presStyleCnt="0">
        <dgm:presLayoutVars>
          <dgm:dir/>
          <dgm:resizeHandles val="exact"/>
        </dgm:presLayoutVars>
      </dgm:prSet>
      <dgm:spPr/>
    </dgm:pt>
    <dgm:pt modelId="{492650F1-FBD5-4A89-B4CD-11CF72BC365A}" type="pres">
      <dgm:prSet presAssocID="{0E388C9C-39EC-42D0-961F-35E89D060073}" presName="compNode" presStyleCnt="0"/>
      <dgm:spPr/>
    </dgm:pt>
    <dgm:pt modelId="{CE2E0A71-34F4-4A28-8A02-564625777142}" type="pres">
      <dgm:prSet presAssocID="{0E388C9C-39EC-42D0-961F-35E89D060073}" presName="bgRect" presStyleLbl="bgShp" presStyleIdx="0" presStyleCnt="4"/>
      <dgm:spPr/>
    </dgm:pt>
    <dgm:pt modelId="{BAFC501B-DCC6-4874-B0E7-3CB4374ACB86}" type="pres">
      <dgm:prSet presAssocID="{0E388C9C-39EC-42D0-961F-35E89D0600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rcular Flowchart"/>
        </a:ext>
      </dgm:extLst>
    </dgm:pt>
    <dgm:pt modelId="{7CFB8DCC-0400-4F35-967A-37021CD275EE}" type="pres">
      <dgm:prSet presAssocID="{0E388C9C-39EC-42D0-961F-35E89D060073}" presName="spaceRect" presStyleCnt="0"/>
      <dgm:spPr/>
    </dgm:pt>
    <dgm:pt modelId="{826FDB8C-E88A-4F3B-AFB2-E3518818F9D3}" type="pres">
      <dgm:prSet presAssocID="{0E388C9C-39EC-42D0-961F-35E89D060073}" presName="parTx" presStyleLbl="revTx" presStyleIdx="0" presStyleCnt="4">
        <dgm:presLayoutVars>
          <dgm:chMax val="0"/>
          <dgm:chPref val="0"/>
        </dgm:presLayoutVars>
      </dgm:prSet>
      <dgm:spPr/>
    </dgm:pt>
    <dgm:pt modelId="{31C515C7-A31E-406D-B92A-08B6D183ACCA}" type="pres">
      <dgm:prSet presAssocID="{7D3D4282-35EB-4D16-A509-150DE7E35E49}" presName="sibTrans" presStyleCnt="0"/>
      <dgm:spPr/>
    </dgm:pt>
    <dgm:pt modelId="{D6B540C9-6E0D-457E-BF43-E7A7D5C400DA}" type="pres">
      <dgm:prSet presAssocID="{A120D1C5-7789-425B-8FC1-FBD6559F4073}" presName="compNode" presStyleCnt="0"/>
      <dgm:spPr/>
    </dgm:pt>
    <dgm:pt modelId="{02D43445-8DCA-4584-93FE-E86A7E490C0F}" type="pres">
      <dgm:prSet presAssocID="{A120D1C5-7789-425B-8FC1-FBD6559F4073}" presName="bgRect" presStyleLbl="bgShp" presStyleIdx="1" presStyleCnt="4"/>
      <dgm:spPr/>
    </dgm:pt>
    <dgm:pt modelId="{CD2A1AED-D55F-459E-9F35-2D987CB16AE5}" type="pres">
      <dgm:prSet presAssocID="{A120D1C5-7789-425B-8FC1-FBD6559F407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ars"/>
        </a:ext>
      </dgm:extLst>
    </dgm:pt>
    <dgm:pt modelId="{91AB35D1-F274-4B88-99A0-936BBC6E419A}" type="pres">
      <dgm:prSet presAssocID="{A120D1C5-7789-425B-8FC1-FBD6559F4073}" presName="spaceRect" presStyleCnt="0"/>
      <dgm:spPr/>
    </dgm:pt>
    <dgm:pt modelId="{515242B4-797C-4AD0-AF46-4B3CDB8AF2C2}" type="pres">
      <dgm:prSet presAssocID="{A120D1C5-7789-425B-8FC1-FBD6559F4073}" presName="parTx" presStyleLbl="revTx" presStyleIdx="1" presStyleCnt="4">
        <dgm:presLayoutVars>
          <dgm:chMax val="0"/>
          <dgm:chPref val="0"/>
        </dgm:presLayoutVars>
      </dgm:prSet>
      <dgm:spPr/>
    </dgm:pt>
    <dgm:pt modelId="{018F887C-662F-45CB-BEF7-5A118080BC37}" type="pres">
      <dgm:prSet presAssocID="{4A0D8D3F-A559-4A12-8E13-0453475FE03D}" presName="sibTrans" presStyleCnt="0"/>
      <dgm:spPr/>
    </dgm:pt>
    <dgm:pt modelId="{293833AB-5E97-4A34-B364-BA4E33DC673D}" type="pres">
      <dgm:prSet presAssocID="{66657CAA-4259-4EDE-944D-1E3279563B5A}" presName="compNode" presStyleCnt="0"/>
      <dgm:spPr/>
    </dgm:pt>
    <dgm:pt modelId="{15D0C857-EA51-4019-A25D-9EA927E103FB}" type="pres">
      <dgm:prSet presAssocID="{66657CAA-4259-4EDE-944D-1E3279563B5A}" presName="bgRect" presStyleLbl="bgShp" presStyleIdx="2" presStyleCnt="4"/>
      <dgm:spPr/>
    </dgm:pt>
    <dgm:pt modelId="{D7119042-F0BF-4B82-BD12-3FCC219E9EB3}" type="pres">
      <dgm:prSet presAssocID="{66657CAA-4259-4EDE-944D-1E3279563B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eaker"/>
        </a:ext>
      </dgm:extLst>
    </dgm:pt>
    <dgm:pt modelId="{7F381423-7748-4366-8B73-6D4F318F892C}" type="pres">
      <dgm:prSet presAssocID="{66657CAA-4259-4EDE-944D-1E3279563B5A}" presName="spaceRect" presStyleCnt="0"/>
      <dgm:spPr/>
    </dgm:pt>
    <dgm:pt modelId="{3CB9FE4D-2CBF-4BDB-A9CE-3107F2457AA5}" type="pres">
      <dgm:prSet presAssocID="{66657CAA-4259-4EDE-944D-1E3279563B5A}" presName="parTx" presStyleLbl="revTx" presStyleIdx="2" presStyleCnt="4">
        <dgm:presLayoutVars>
          <dgm:chMax val="0"/>
          <dgm:chPref val="0"/>
        </dgm:presLayoutVars>
      </dgm:prSet>
      <dgm:spPr/>
    </dgm:pt>
    <dgm:pt modelId="{E3FE0A20-2D14-46D3-B067-100E2630292C}" type="pres">
      <dgm:prSet presAssocID="{69DF1870-38A6-421E-9453-1A7C56A7D952}" presName="sibTrans" presStyleCnt="0"/>
      <dgm:spPr/>
    </dgm:pt>
    <dgm:pt modelId="{9A92BC81-C122-4953-A923-F19DF45CC13B}" type="pres">
      <dgm:prSet presAssocID="{7F997D49-EBB0-4BF2-9C78-F31F72988A4A}" presName="compNode" presStyleCnt="0"/>
      <dgm:spPr/>
    </dgm:pt>
    <dgm:pt modelId="{313EC5D2-8367-4131-B2FD-0F3FBD9E65E1}" type="pres">
      <dgm:prSet presAssocID="{7F997D49-EBB0-4BF2-9C78-F31F72988A4A}" presName="bgRect" presStyleLbl="bgShp" presStyleIdx="3" presStyleCnt="4"/>
      <dgm:spPr/>
    </dgm:pt>
    <dgm:pt modelId="{48A52258-74CE-4939-88CB-FD0D1155B404}" type="pres">
      <dgm:prSet presAssocID="{7F997D49-EBB0-4BF2-9C78-F31F72988A4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ransfer"/>
        </a:ext>
      </dgm:extLst>
    </dgm:pt>
    <dgm:pt modelId="{EFD07C7F-5F97-4EAF-81F0-6FB218616C6D}" type="pres">
      <dgm:prSet presAssocID="{7F997D49-EBB0-4BF2-9C78-F31F72988A4A}" presName="spaceRect" presStyleCnt="0"/>
      <dgm:spPr/>
    </dgm:pt>
    <dgm:pt modelId="{479561B4-FC61-4DEB-9175-53878560F8CD}" type="pres">
      <dgm:prSet presAssocID="{7F997D49-EBB0-4BF2-9C78-F31F72988A4A}" presName="parTx" presStyleLbl="revTx" presStyleIdx="3" presStyleCnt="4">
        <dgm:presLayoutVars>
          <dgm:chMax val="0"/>
          <dgm:chPref val="0"/>
        </dgm:presLayoutVars>
      </dgm:prSet>
      <dgm:spPr/>
    </dgm:pt>
  </dgm:ptLst>
  <dgm:cxnLst>
    <dgm:cxn modelId="{0543C60A-D9F5-44D5-A5BD-99C0068C5737}" type="presOf" srcId="{7F997D49-EBB0-4BF2-9C78-F31F72988A4A}" destId="{479561B4-FC61-4DEB-9175-53878560F8CD}" srcOrd="0" destOrd="0" presId="urn:microsoft.com/office/officeart/2018/2/layout/IconVerticalSolidList"/>
    <dgm:cxn modelId="{2122AB1E-8DBD-49AA-87AC-EB7D6FFACF63}" srcId="{B1A3D59D-A62F-4261-ACE8-6DCC0A8674F3}" destId="{7F997D49-EBB0-4BF2-9C78-F31F72988A4A}" srcOrd="3" destOrd="0" parTransId="{BC54BA29-BC79-49A8-9D55-4909EC95800C}" sibTransId="{E22E99BF-F02B-4FDD-9F18-32DC89B4DDDB}"/>
    <dgm:cxn modelId="{D062E467-3CD9-4691-90F1-846F295DFADA}" type="presOf" srcId="{A120D1C5-7789-425B-8FC1-FBD6559F4073}" destId="{515242B4-797C-4AD0-AF46-4B3CDB8AF2C2}" srcOrd="0" destOrd="0" presId="urn:microsoft.com/office/officeart/2018/2/layout/IconVerticalSolidList"/>
    <dgm:cxn modelId="{5527E648-1F9A-48B1-928B-148841556E6B}" type="presOf" srcId="{66657CAA-4259-4EDE-944D-1E3279563B5A}" destId="{3CB9FE4D-2CBF-4BDB-A9CE-3107F2457AA5}" srcOrd="0" destOrd="0" presId="urn:microsoft.com/office/officeart/2018/2/layout/IconVerticalSolidList"/>
    <dgm:cxn modelId="{FB74E3A1-C26A-41E2-A9ED-8B433656ABB8}" srcId="{B1A3D59D-A62F-4261-ACE8-6DCC0A8674F3}" destId="{66657CAA-4259-4EDE-944D-1E3279563B5A}" srcOrd="2" destOrd="0" parTransId="{6F2A480F-22BE-4953-9010-52484AB402A3}" sibTransId="{69DF1870-38A6-421E-9453-1A7C56A7D952}"/>
    <dgm:cxn modelId="{AA006FD5-DE61-4778-9695-38CA72D49F8D}" type="presOf" srcId="{0E388C9C-39EC-42D0-961F-35E89D060073}" destId="{826FDB8C-E88A-4F3B-AFB2-E3518818F9D3}" srcOrd="0" destOrd="0" presId="urn:microsoft.com/office/officeart/2018/2/layout/IconVerticalSolidList"/>
    <dgm:cxn modelId="{071665E5-CCA8-4D23-94CF-E5A35904AEF6}" type="presOf" srcId="{B1A3D59D-A62F-4261-ACE8-6DCC0A8674F3}" destId="{2B9F79BE-6BB0-4B51-98C5-7B5AB44F3EA1}" srcOrd="0" destOrd="0" presId="urn:microsoft.com/office/officeart/2018/2/layout/IconVerticalSolidList"/>
    <dgm:cxn modelId="{7D45FFE8-6484-4E21-AF7A-CEBA47A98A2B}" srcId="{B1A3D59D-A62F-4261-ACE8-6DCC0A8674F3}" destId="{A120D1C5-7789-425B-8FC1-FBD6559F4073}" srcOrd="1" destOrd="0" parTransId="{705C4224-20D9-4952-A61E-62B426AAEEC1}" sibTransId="{4A0D8D3F-A559-4A12-8E13-0453475FE03D}"/>
    <dgm:cxn modelId="{280AF7EB-765F-48F1-BD15-8F9285B56670}" srcId="{B1A3D59D-A62F-4261-ACE8-6DCC0A8674F3}" destId="{0E388C9C-39EC-42D0-961F-35E89D060073}" srcOrd="0" destOrd="0" parTransId="{84E64F35-4AFC-4A5B-838A-6664EEF16ADB}" sibTransId="{7D3D4282-35EB-4D16-A509-150DE7E35E49}"/>
    <dgm:cxn modelId="{6588610B-3A44-4C0C-8F94-F45DC6E9DB78}" type="presParOf" srcId="{2B9F79BE-6BB0-4B51-98C5-7B5AB44F3EA1}" destId="{492650F1-FBD5-4A89-B4CD-11CF72BC365A}" srcOrd="0" destOrd="0" presId="urn:microsoft.com/office/officeart/2018/2/layout/IconVerticalSolidList"/>
    <dgm:cxn modelId="{B72355C1-4271-4EF5-8D75-15CBB6449C74}" type="presParOf" srcId="{492650F1-FBD5-4A89-B4CD-11CF72BC365A}" destId="{CE2E0A71-34F4-4A28-8A02-564625777142}" srcOrd="0" destOrd="0" presId="urn:microsoft.com/office/officeart/2018/2/layout/IconVerticalSolidList"/>
    <dgm:cxn modelId="{CE01D107-0C7F-4856-B338-28BD71034AB8}" type="presParOf" srcId="{492650F1-FBD5-4A89-B4CD-11CF72BC365A}" destId="{BAFC501B-DCC6-4874-B0E7-3CB4374ACB86}" srcOrd="1" destOrd="0" presId="urn:microsoft.com/office/officeart/2018/2/layout/IconVerticalSolidList"/>
    <dgm:cxn modelId="{5CAE6ED9-D462-44D9-B935-0D8E376611BF}" type="presParOf" srcId="{492650F1-FBD5-4A89-B4CD-11CF72BC365A}" destId="{7CFB8DCC-0400-4F35-967A-37021CD275EE}" srcOrd="2" destOrd="0" presId="urn:microsoft.com/office/officeart/2018/2/layout/IconVerticalSolidList"/>
    <dgm:cxn modelId="{2D26DDB0-92C9-45AA-BD69-3176584D64A9}" type="presParOf" srcId="{492650F1-FBD5-4A89-B4CD-11CF72BC365A}" destId="{826FDB8C-E88A-4F3B-AFB2-E3518818F9D3}" srcOrd="3" destOrd="0" presId="urn:microsoft.com/office/officeart/2018/2/layout/IconVerticalSolidList"/>
    <dgm:cxn modelId="{0DE1458C-E0D3-4BE3-97AF-259AA1602EE3}" type="presParOf" srcId="{2B9F79BE-6BB0-4B51-98C5-7B5AB44F3EA1}" destId="{31C515C7-A31E-406D-B92A-08B6D183ACCA}" srcOrd="1" destOrd="0" presId="urn:microsoft.com/office/officeart/2018/2/layout/IconVerticalSolidList"/>
    <dgm:cxn modelId="{FACDFDF6-446E-4F62-9D95-C0C827D31667}" type="presParOf" srcId="{2B9F79BE-6BB0-4B51-98C5-7B5AB44F3EA1}" destId="{D6B540C9-6E0D-457E-BF43-E7A7D5C400DA}" srcOrd="2" destOrd="0" presId="urn:microsoft.com/office/officeart/2018/2/layout/IconVerticalSolidList"/>
    <dgm:cxn modelId="{03244E21-B1F7-421C-AE17-38C256CE552F}" type="presParOf" srcId="{D6B540C9-6E0D-457E-BF43-E7A7D5C400DA}" destId="{02D43445-8DCA-4584-93FE-E86A7E490C0F}" srcOrd="0" destOrd="0" presId="urn:microsoft.com/office/officeart/2018/2/layout/IconVerticalSolidList"/>
    <dgm:cxn modelId="{98DFDEF4-E17C-4126-A811-9BE2F140723D}" type="presParOf" srcId="{D6B540C9-6E0D-457E-BF43-E7A7D5C400DA}" destId="{CD2A1AED-D55F-459E-9F35-2D987CB16AE5}" srcOrd="1" destOrd="0" presId="urn:microsoft.com/office/officeart/2018/2/layout/IconVerticalSolidList"/>
    <dgm:cxn modelId="{A3EE411C-FA48-4CEF-9E70-215A8B1FBE42}" type="presParOf" srcId="{D6B540C9-6E0D-457E-BF43-E7A7D5C400DA}" destId="{91AB35D1-F274-4B88-99A0-936BBC6E419A}" srcOrd="2" destOrd="0" presId="urn:microsoft.com/office/officeart/2018/2/layout/IconVerticalSolidList"/>
    <dgm:cxn modelId="{EB685CD4-8B10-4387-976B-2BDCF7CE5210}" type="presParOf" srcId="{D6B540C9-6E0D-457E-BF43-E7A7D5C400DA}" destId="{515242B4-797C-4AD0-AF46-4B3CDB8AF2C2}" srcOrd="3" destOrd="0" presId="urn:microsoft.com/office/officeart/2018/2/layout/IconVerticalSolidList"/>
    <dgm:cxn modelId="{2A4B1DCF-04AF-4F86-A903-CD7595774C62}" type="presParOf" srcId="{2B9F79BE-6BB0-4B51-98C5-7B5AB44F3EA1}" destId="{018F887C-662F-45CB-BEF7-5A118080BC37}" srcOrd="3" destOrd="0" presId="urn:microsoft.com/office/officeart/2018/2/layout/IconVerticalSolidList"/>
    <dgm:cxn modelId="{6AE1FE08-DB9B-4EF0-BA18-6C95592C1D2A}" type="presParOf" srcId="{2B9F79BE-6BB0-4B51-98C5-7B5AB44F3EA1}" destId="{293833AB-5E97-4A34-B364-BA4E33DC673D}" srcOrd="4" destOrd="0" presId="urn:microsoft.com/office/officeart/2018/2/layout/IconVerticalSolidList"/>
    <dgm:cxn modelId="{4EBF4AFE-F709-4B3F-9CED-6F4E781D57C1}" type="presParOf" srcId="{293833AB-5E97-4A34-B364-BA4E33DC673D}" destId="{15D0C857-EA51-4019-A25D-9EA927E103FB}" srcOrd="0" destOrd="0" presId="urn:microsoft.com/office/officeart/2018/2/layout/IconVerticalSolidList"/>
    <dgm:cxn modelId="{CC6C3D97-36F9-4CD4-9378-86B99975529B}" type="presParOf" srcId="{293833AB-5E97-4A34-B364-BA4E33DC673D}" destId="{D7119042-F0BF-4B82-BD12-3FCC219E9EB3}" srcOrd="1" destOrd="0" presId="urn:microsoft.com/office/officeart/2018/2/layout/IconVerticalSolidList"/>
    <dgm:cxn modelId="{2ECB9800-EDEE-4054-AEF7-ACD03CB69393}" type="presParOf" srcId="{293833AB-5E97-4A34-B364-BA4E33DC673D}" destId="{7F381423-7748-4366-8B73-6D4F318F892C}" srcOrd="2" destOrd="0" presId="urn:microsoft.com/office/officeart/2018/2/layout/IconVerticalSolidList"/>
    <dgm:cxn modelId="{D38D3B85-2112-46B7-89E0-EC2D913C4F03}" type="presParOf" srcId="{293833AB-5E97-4A34-B364-BA4E33DC673D}" destId="{3CB9FE4D-2CBF-4BDB-A9CE-3107F2457AA5}" srcOrd="3" destOrd="0" presId="urn:microsoft.com/office/officeart/2018/2/layout/IconVerticalSolidList"/>
    <dgm:cxn modelId="{3C360876-FF44-4C13-A788-2BD54D617C16}" type="presParOf" srcId="{2B9F79BE-6BB0-4B51-98C5-7B5AB44F3EA1}" destId="{E3FE0A20-2D14-46D3-B067-100E2630292C}" srcOrd="5" destOrd="0" presId="urn:microsoft.com/office/officeart/2018/2/layout/IconVerticalSolidList"/>
    <dgm:cxn modelId="{6E5EE3CF-3778-4FA5-8EC7-26E49388E106}" type="presParOf" srcId="{2B9F79BE-6BB0-4B51-98C5-7B5AB44F3EA1}" destId="{9A92BC81-C122-4953-A923-F19DF45CC13B}" srcOrd="6" destOrd="0" presId="urn:microsoft.com/office/officeart/2018/2/layout/IconVerticalSolidList"/>
    <dgm:cxn modelId="{7F8F8B1E-154F-459D-9988-36AF310E70B0}" type="presParOf" srcId="{9A92BC81-C122-4953-A923-F19DF45CC13B}" destId="{313EC5D2-8367-4131-B2FD-0F3FBD9E65E1}" srcOrd="0" destOrd="0" presId="urn:microsoft.com/office/officeart/2018/2/layout/IconVerticalSolidList"/>
    <dgm:cxn modelId="{B53266DD-904F-4234-885C-3F60D48A09B1}" type="presParOf" srcId="{9A92BC81-C122-4953-A923-F19DF45CC13B}" destId="{48A52258-74CE-4939-88CB-FD0D1155B404}" srcOrd="1" destOrd="0" presId="urn:microsoft.com/office/officeart/2018/2/layout/IconVerticalSolidList"/>
    <dgm:cxn modelId="{142BCE2E-8959-4384-8F7E-F02559D4156B}" type="presParOf" srcId="{9A92BC81-C122-4953-A923-F19DF45CC13B}" destId="{EFD07C7F-5F97-4EAF-81F0-6FB218616C6D}" srcOrd="2" destOrd="0" presId="urn:microsoft.com/office/officeart/2018/2/layout/IconVerticalSolidList"/>
    <dgm:cxn modelId="{57F24528-C67B-490F-9EB6-594499AA548F}" type="presParOf" srcId="{9A92BC81-C122-4953-A923-F19DF45CC13B}" destId="{479561B4-FC61-4DEB-9175-53878560F8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E0A71-34F4-4A28-8A02-564625777142}">
      <dsp:nvSpPr>
        <dsp:cNvPr id="0" name=""/>
        <dsp:cNvSpPr/>
      </dsp:nvSpPr>
      <dsp:spPr>
        <a:xfrm>
          <a:off x="0" y="1805"/>
          <a:ext cx="7256565"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C501B-DCC6-4874-B0E7-3CB4374ACB8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FDB8C-E88A-4F3B-AFB2-E3518818F9D3}">
      <dsp:nvSpPr>
        <dsp:cNvPr id="0" name=""/>
        <dsp:cNvSpPr/>
      </dsp:nvSpPr>
      <dsp:spPr>
        <a:xfrm>
          <a:off x="1057183" y="1805"/>
          <a:ext cx="619938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Intensity optimization (</a:t>
          </a:r>
          <a:r>
            <a:rPr lang="en-US" sz="2200" kern="1200">
              <a:solidFill>
                <a:srgbClr val="00B050"/>
              </a:solidFill>
            </a:rPr>
            <a:t>EBIS-ongoing</a:t>
          </a:r>
          <a:r>
            <a:rPr lang="en-US" sz="2200" kern="1200"/>
            <a:t>)</a:t>
          </a:r>
        </a:p>
      </dsp:txBody>
      <dsp:txXfrm>
        <a:off x="1057183" y="1805"/>
        <a:ext cx="6199381" cy="915310"/>
      </dsp:txXfrm>
    </dsp:sp>
    <dsp:sp modelId="{02D43445-8DCA-4584-93FE-E86A7E490C0F}">
      <dsp:nvSpPr>
        <dsp:cNvPr id="0" name=""/>
        <dsp:cNvSpPr/>
      </dsp:nvSpPr>
      <dsp:spPr>
        <a:xfrm>
          <a:off x="0" y="1145944"/>
          <a:ext cx="7256565"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A1AED-D55F-459E-9F35-2D987CB16AE5}">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242B4-797C-4AD0-AF46-4B3CDB8AF2C2}">
      <dsp:nvSpPr>
        <dsp:cNvPr id="0" name=""/>
        <dsp:cNvSpPr/>
      </dsp:nvSpPr>
      <dsp:spPr>
        <a:xfrm>
          <a:off x="1057183" y="1145944"/>
          <a:ext cx="619938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Emittance optimization</a:t>
          </a:r>
        </a:p>
      </dsp:txBody>
      <dsp:txXfrm>
        <a:off x="1057183" y="1145944"/>
        <a:ext cx="6199381" cy="915310"/>
      </dsp:txXfrm>
    </dsp:sp>
    <dsp:sp modelId="{15D0C857-EA51-4019-A25D-9EA927E103FB}">
      <dsp:nvSpPr>
        <dsp:cNvPr id="0" name=""/>
        <dsp:cNvSpPr/>
      </dsp:nvSpPr>
      <dsp:spPr>
        <a:xfrm>
          <a:off x="0" y="2290082"/>
          <a:ext cx="7256565"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119042-F0BF-4B82-BD12-3FCC219E9EB3}">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B9FE4D-2CBF-4BDB-A9CE-3107F2457AA5}">
      <dsp:nvSpPr>
        <dsp:cNvPr id="0" name=""/>
        <dsp:cNvSpPr/>
      </dsp:nvSpPr>
      <dsp:spPr>
        <a:xfrm>
          <a:off x="1057183" y="2290082"/>
          <a:ext cx="619938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100000"/>
            </a:lnSpc>
            <a:spcBef>
              <a:spcPct val="0"/>
            </a:spcBef>
            <a:spcAft>
              <a:spcPct val="35000"/>
            </a:spcAft>
            <a:buNone/>
          </a:pPr>
          <a:r>
            <a:rPr lang="en-US" sz="1700" kern="1200"/>
            <a:t>Polarization optimization (</a:t>
          </a:r>
          <a:r>
            <a:rPr lang="en-US" sz="1700" kern="1200">
              <a:solidFill>
                <a:srgbClr val="00B050"/>
              </a:solidFill>
              <a:latin typeface="Calibri" panose="020F0502020204030204"/>
              <a:ea typeface="+mn-ea"/>
              <a:cs typeface="+mn-cs"/>
            </a:rPr>
            <a:t>AGS-ongoing</a:t>
          </a:r>
          <a:r>
            <a:rPr lang="en-US" sz="1700" kern="1200"/>
            <a:t>) </a:t>
          </a:r>
        </a:p>
      </dsp:txBody>
      <dsp:txXfrm>
        <a:off x="1057183" y="2290082"/>
        <a:ext cx="6199381" cy="915310"/>
      </dsp:txXfrm>
    </dsp:sp>
    <dsp:sp modelId="{313EC5D2-8367-4131-B2FD-0F3FBD9E65E1}">
      <dsp:nvSpPr>
        <dsp:cNvPr id="0" name=""/>
        <dsp:cNvSpPr/>
      </dsp:nvSpPr>
      <dsp:spPr>
        <a:xfrm>
          <a:off x="0" y="3434221"/>
          <a:ext cx="7256565"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A52258-74CE-4939-88CB-FD0D1155B404}">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61B4-FC61-4DEB-9175-53878560F8CD}">
      <dsp:nvSpPr>
        <dsp:cNvPr id="0" name=""/>
        <dsp:cNvSpPr/>
      </dsp:nvSpPr>
      <dsp:spPr>
        <a:xfrm>
          <a:off x="1057183" y="3434221"/>
          <a:ext cx="619938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100000"/>
            </a:lnSpc>
            <a:spcBef>
              <a:spcPct val="0"/>
            </a:spcBef>
            <a:spcAft>
              <a:spcPct val="35000"/>
            </a:spcAft>
            <a:buNone/>
          </a:pPr>
          <a:r>
            <a:rPr lang="en-US" sz="1700" kern="1200" dirty="0"/>
            <a:t>Beam alignment (</a:t>
          </a:r>
          <a:r>
            <a:rPr lang="en-US" sz="1700" kern="1200" dirty="0">
              <a:solidFill>
                <a:srgbClr val="00B050"/>
              </a:solidFill>
              <a:latin typeface="Calibri" panose="020F0502020204030204"/>
              <a:ea typeface="+mn-ea"/>
              <a:cs typeface="+mn-cs"/>
            </a:rPr>
            <a:t>cooling-tested, luminosity region-ongoing</a:t>
          </a:r>
          <a:r>
            <a:rPr lang="en-US" sz="1700" kern="1200" dirty="0"/>
            <a:t>)</a:t>
          </a:r>
        </a:p>
      </dsp:txBody>
      <dsp:txXfrm>
        <a:off x="1057183" y="3434221"/>
        <a:ext cx="6199381"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02722-2574-4138-AFD9-201506044642}"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DDD9C-B9FB-4CDF-ACD9-86C562BA7CD3}" type="slidenum">
              <a:rPr lang="en-US" smtClean="0"/>
              <a:t>‹#›</a:t>
            </a:fld>
            <a:endParaRPr lang="en-US"/>
          </a:p>
        </p:txBody>
      </p:sp>
    </p:spTree>
    <p:extLst>
      <p:ext uri="{BB962C8B-B14F-4D97-AF65-F5344CB8AC3E}">
        <p14:creationId xmlns:p14="http://schemas.microsoft.com/office/powerpoint/2010/main" val="42171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6579-D38C-3DC3-C7F4-6B60F45456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1063E-F687-434D-DB80-13137C362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7CB34-1803-599C-1D94-506D064BA63E}"/>
              </a:ext>
            </a:extLst>
          </p:cNvPr>
          <p:cNvSpPr>
            <a:spLocks noGrp="1"/>
          </p:cNvSpPr>
          <p:nvPr>
            <p:ph type="dt" sz="half" idx="10"/>
          </p:nvPr>
        </p:nvSpPr>
        <p:spPr/>
        <p:txBody>
          <a:bodyPr/>
          <a:lstStyle/>
          <a:p>
            <a:fld id="{EB6FFF3C-575C-45F2-A9E7-FEBE68388148}" type="datetime1">
              <a:rPr lang="en-US" smtClean="0"/>
              <a:t>11/29/2023</a:t>
            </a:fld>
            <a:endParaRPr lang="en-US"/>
          </a:p>
        </p:txBody>
      </p:sp>
      <p:sp>
        <p:nvSpPr>
          <p:cNvPr id="5" name="Footer Placeholder 4">
            <a:extLst>
              <a:ext uri="{FF2B5EF4-FFF2-40B4-BE49-F238E27FC236}">
                <a16:creationId xmlns:a16="http://schemas.microsoft.com/office/drawing/2014/main" id="{0D12AC61-7D28-6962-50CA-278BA7ACA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23180-A687-8C1F-6C9B-4A6534A37F5D}"/>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452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1B3D-9A3B-E84E-528B-383F9377A8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5AD170-4B16-871B-06F4-79332609AE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9297D-EB66-5743-8679-302DF857BEC9}"/>
              </a:ext>
            </a:extLst>
          </p:cNvPr>
          <p:cNvSpPr>
            <a:spLocks noGrp="1"/>
          </p:cNvSpPr>
          <p:nvPr>
            <p:ph type="dt" sz="half" idx="10"/>
          </p:nvPr>
        </p:nvSpPr>
        <p:spPr/>
        <p:txBody>
          <a:bodyPr/>
          <a:lstStyle/>
          <a:p>
            <a:fld id="{C4CE3B39-689A-4167-925D-2B7B073957BC}" type="datetime1">
              <a:rPr lang="en-US" smtClean="0"/>
              <a:t>11/29/2023</a:t>
            </a:fld>
            <a:endParaRPr lang="en-US"/>
          </a:p>
        </p:txBody>
      </p:sp>
      <p:sp>
        <p:nvSpPr>
          <p:cNvPr id="5" name="Footer Placeholder 4">
            <a:extLst>
              <a:ext uri="{FF2B5EF4-FFF2-40B4-BE49-F238E27FC236}">
                <a16:creationId xmlns:a16="http://schemas.microsoft.com/office/drawing/2014/main" id="{DFD816E9-736A-F563-7038-66D558931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B1301-4564-90B1-EC33-CB97A8CEEBD2}"/>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632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267DC-4296-5A2A-BBF6-21488BB3CD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8D9288-57A7-7FF3-5C3D-9D8B8C73B0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1E41E-E023-74D0-382B-BFFA6CAC6BA2}"/>
              </a:ext>
            </a:extLst>
          </p:cNvPr>
          <p:cNvSpPr>
            <a:spLocks noGrp="1"/>
          </p:cNvSpPr>
          <p:nvPr>
            <p:ph type="dt" sz="half" idx="10"/>
          </p:nvPr>
        </p:nvSpPr>
        <p:spPr/>
        <p:txBody>
          <a:bodyPr/>
          <a:lstStyle/>
          <a:p>
            <a:fld id="{12F86671-E6E8-4E67-98E8-4503C5DF49B6}" type="datetime1">
              <a:rPr lang="en-US" smtClean="0"/>
              <a:t>11/29/2023</a:t>
            </a:fld>
            <a:endParaRPr lang="en-US"/>
          </a:p>
        </p:txBody>
      </p:sp>
      <p:sp>
        <p:nvSpPr>
          <p:cNvPr id="5" name="Footer Placeholder 4">
            <a:extLst>
              <a:ext uri="{FF2B5EF4-FFF2-40B4-BE49-F238E27FC236}">
                <a16:creationId xmlns:a16="http://schemas.microsoft.com/office/drawing/2014/main" id="{60DCAFE6-EFAB-34A6-B335-4A7094835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FC290-D21F-E06D-F1E2-4E88E031C0C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796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6F8F-9F15-2F7A-D2B1-4DD3DACC7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4A0914-2F83-5BA0-1973-011DA38CE5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5E25A-0021-4961-9074-7957C933D192}"/>
              </a:ext>
            </a:extLst>
          </p:cNvPr>
          <p:cNvSpPr>
            <a:spLocks noGrp="1"/>
          </p:cNvSpPr>
          <p:nvPr>
            <p:ph type="dt" sz="half" idx="10"/>
          </p:nvPr>
        </p:nvSpPr>
        <p:spPr/>
        <p:txBody>
          <a:bodyPr/>
          <a:lstStyle/>
          <a:p>
            <a:fld id="{22A18435-9B54-40C5-ACC5-7AE13E128A33}" type="datetime1">
              <a:rPr lang="en-US" smtClean="0"/>
              <a:t>11/29/2023</a:t>
            </a:fld>
            <a:endParaRPr lang="en-US"/>
          </a:p>
        </p:txBody>
      </p:sp>
      <p:sp>
        <p:nvSpPr>
          <p:cNvPr id="5" name="Footer Placeholder 4">
            <a:extLst>
              <a:ext uri="{FF2B5EF4-FFF2-40B4-BE49-F238E27FC236}">
                <a16:creationId xmlns:a16="http://schemas.microsoft.com/office/drawing/2014/main" id="{4A79DC9C-89F1-DBDE-85A3-0C0B18226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8D18C-A529-B038-41B6-1934DFC10E5E}"/>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784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638F-EFE9-1A89-E3BD-CEECF9A752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7C134C-7B27-E7E0-5981-E42D5BF9E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2564B9-02E2-BB1A-0FE4-A28C4B0ECB52}"/>
              </a:ext>
            </a:extLst>
          </p:cNvPr>
          <p:cNvSpPr>
            <a:spLocks noGrp="1"/>
          </p:cNvSpPr>
          <p:nvPr>
            <p:ph type="dt" sz="half" idx="10"/>
          </p:nvPr>
        </p:nvSpPr>
        <p:spPr/>
        <p:txBody>
          <a:bodyPr/>
          <a:lstStyle/>
          <a:p>
            <a:fld id="{F2C0C4C7-91E7-410C-9EDF-C450433AFF0B}" type="datetime1">
              <a:rPr lang="en-US" smtClean="0"/>
              <a:t>11/29/2023</a:t>
            </a:fld>
            <a:endParaRPr lang="en-US"/>
          </a:p>
        </p:txBody>
      </p:sp>
      <p:sp>
        <p:nvSpPr>
          <p:cNvPr id="5" name="Footer Placeholder 4">
            <a:extLst>
              <a:ext uri="{FF2B5EF4-FFF2-40B4-BE49-F238E27FC236}">
                <a16:creationId xmlns:a16="http://schemas.microsoft.com/office/drawing/2014/main" id="{E4CE6C8D-44EC-B600-2A4F-CAC54E6B7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71D28-4C38-9C08-D2CE-F5148CDC476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796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7313-80CE-13D0-D0AA-2BA3EBBC9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D03A14-177A-6FC4-9142-C31D77B87D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2626FE-700B-B2B8-4A80-DEF013F8D8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95F53E-06AD-1401-A0AC-B4D9EE252F30}"/>
              </a:ext>
            </a:extLst>
          </p:cNvPr>
          <p:cNvSpPr>
            <a:spLocks noGrp="1"/>
          </p:cNvSpPr>
          <p:nvPr>
            <p:ph type="dt" sz="half" idx="10"/>
          </p:nvPr>
        </p:nvSpPr>
        <p:spPr/>
        <p:txBody>
          <a:bodyPr/>
          <a:lstStyle/>
          <a:p>
            <a:fld id="{9281CDFC-24C5-4357-92B2-FA2E446B3D88}" type="datetime1">
              <a:rPr lang="en-US" smtClean="0"/>
              <a:t>11/29/2023</a:t>
            </a:fld>
            <a:endParaRPr lang="en-US"/>
          </a:p>
        </p:txBody>
      </p:sp>
      <p:sp>
        <p:nvSpPr>
          <p:cNvPr id="6" name="Footer Placeholder 5">
            <a:extLst>
              <a:ext uri="{FF2B5EF4-FFF2-40B4-BE49-F238E27FC236}">
                <a16:creationId xmlns:a16="http://schemas.microsoft.com/office/drawing/2014/main" id="{75631AFC-C860-815E-6B80-107B683CD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A1BC6-39EE-3204-B9D1-DD8661577320}"/>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865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F44D-8061-CAB4-52C3-39532CFA55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3EC321-E53B-1568-FD17-6B0104B5B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EBCA0A-EFE1-ED17-2A20-6272C0151A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5CDA84-C4A7-0FC6-30FE-349EDAD86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BC3CC-0C3A-1C66-0C4B-EA6764AFA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6C75A5-926B-2B52-B7A6-5560B389225E}"/>
              </a:ext>
            </a:extLst>
          </p:cNvPr>
          <p:cNvSpPr>
            <a:spLocks noGrp="1"/>
          </p:cNvSpPr>
          <p:nvPr>
            <p:ph type="dt" sz="half" idx="10"/>
          </p:nvPr>
        </p:nvSpPr>
        <p:spPr/>
        <p:txBody>
          <a:bodyPr/>
          <a:lstStyle/>
          <a:p>
            <a:fld id="{6D56993A-CF3D-4C70-98B9-3C1D1112D4F3}" type="datetime1">
              <a:rPr lang="en-US" smtClean="0"/>
              <a:t>11/29/2023</a:t>
            </a:fld>
            <a:endParaRPr lang="en-US"/>
          </a:p>
        </p:txBody>
      </p:sp>
      <p:sp>
        <p:nvSpPr>
          <p:cNvPr id="8" name="Footer Placeholder 7">
            <a:extLst>
              <a:ext uri="{FF2B5EF4-FFF2-40B4-BE49-F238E27FC236}">
                <a16:creationId xmlns:a16="http://schemas.microsoft.com/office/drawing/2014/main" id="{00AEEB3B-1B6E-422C-E221-55E1A1E301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1CAFA3-8B22-BAFB-6332-89A1A558CE64}"/>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252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0CE9-690D-5345-86EE-C7B92B52D8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DAD2C-9FB2-13C8-DE07-B2EFEF473FAC}"/>
              </a:ext>
            </a:extLst>
          </p:cNvPr>
          <p:cNvSpPr>
            <a:spLocks noGrp="1"/>
          </p:cNvSpPr>
          <p:nvPr>
            <p:ph type="dt" sz="half" idx="10"/>
          </p:nvPr>
        </p:nvSpPr>
        <p:spPr/>
        <p:txBody>
          <a:bodyPr/>
          <a:lstStyle/>
          <a:p>
            <a:fld id="{40ADC12D-ECC1-44C7-A91D-36B50E3786D9}" type="datetime1">
              <a:rPr lang="en-US" smtClean="0"/>
              <a:t>11/29/2023</a:t>
            </a:fld>
            <a:endParaRPr lang="en-US"/>
          </a:p>
        </p:txBody>
      </p:sp>
      <p:sp>
        <p:nvSpPr>
          <p:cNvPr id="4" name="Footer Placeholder 3">
            <a:extLst>
              <a:ext uri="{FF2B5EF4-FFF2-40B4-BE49-F238E27FC236}">
                <a16:creationId xmlns:a16="http://schemas.microsoft.com/office/drawing/2014/main" id="{B2037F4F-6C8F-B302-517B-68055CBC9C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811828-ADB4-2A76-F94B-2230FAFC5E2C}"/>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4108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1492F-28EC-177F-B966-CB782B49F407}"/>
              </a:ext>
            </a:extLst>
          </p:cNvPr>
          <p:cNvSpPr>
            <a:spLocks noGrp="1"/>
          </p:cNvSpPr>
          <p:nvPr>
            <p:ph type="dt" sz="half" idx="10"/>
          </p:nvPr>
        </p:nvSpPr>
        <p:spPr/>
        <p:txBody>
          <a:bodyPr/>
          <a:lstStyle/>
          <a:p>
            <a:fld id="{72CE09E4-FD25-43EC-97F1-07EFCAB4B755}" type="datetime1">
              <a:rPr lang="en-US" smtClean="0"/>
              <a:t>11/29/2023</a:t>
            </a:fld>
            <a:endParaRPr lang="en-US"/>
          </a:p>
        </p:txBody>
      </p:sp>
      <p:sp>
        <p:nvSpPr>
          <p:cNvPr id="3" name="Footer Placeholder 2">
            <a:extLst>
              <a:ext uri="{FF2B5EF4-FFF2-40B4-BE49-F238E27FC236}">
                <a16:creationId xmlns:a16="http://schemas.microsoft.com/office/drawing/2014/main" id="{9E1AFA72-B96E-B98C-B0BA-3E2D2D6B5C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E17F0D-BF23-1ED5-46A0-15479AD077ED}"/>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4964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9C80-EBA2-7027-5D85-B2FE0371EA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178F26-EE29-0AB1-1202-1B7B4C3BA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4A92C7-2A6F-F90E-3B49-19011293C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52E1D-F317-8D66-F57A-4E4174E024F5}"/>
              </a:ext>
            </a:extLst>
          </p:cNvPr>
          <p:cNvSpPr>
            <a:spLocks noGrp="1"/>
          </p:cNvSpPr>
          <p:nvPr>
            <p:ph type="dt" sz="half" idx="10"/>
          </p:nvPr>
        </p:nvSpPr>
        <p:spPr/>
        <p:txBody>
          <a:bodyPr/>
          <a:lstStyle/>
          <a:p>
            <a:fld id="{C6CB42F0-8BD8-4782-AAE0-D6B08FF788FD}" type="datetime1">
              <a:rPr lang="en-US" smtClean="0"/>
              <a:t>11/29/2023</a:t>
            </a:fld>
            <a:endParaRPr lang="en-US"/>
          </a:p>
        </p:txBody>
      </p:sp>
      <p:sp>
        <p:nvSpPr>
          <p:cNvPr id="6" name="Footer Placeholder 5">
            <a:extLst>
              <a:ext uri="{FF2B5EF4-FFF2-40B4-BE49-F238E27FC236}">
                <a16:creationId xmlns:a16="http://schemas.microsoft.com/office/drawing/2014/main" id="{8DBDEF37-CF28-01B9-38E2-D33BF5479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7451E-A61C-7EB5-5011-3A39CBB5EDF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8151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6F60-4D45-A651-FA7A-EAE0A5E661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9640B5-C91D-20AD-1F21-806EFAE8A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40FF4F-058E-2E2F-4179-45ACF6BB5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6EDE0-4948-5D98-F6C3-0BFA2934FB73}"/>
              </a:ext>
            </a:extLst>
          </p:cNvPr>
          <p:cNvSpPr>
            <a:spLocks noGrp="1"/>
          </p:cNvSpPr>
          <p:nvPr>
            <p:ph type="dt" sz="half" idx="10"/>
          </p:nvPr>
        </p:nvSpPr>
        <p:spPr/>
        <p:txBody>
          <a:bodyPr/>
          <a:lstStyle/>
          <a:p>
            <a:fld id="{A4600A98-0018-4DFF-8B65-2A7ED624C58E}" type="datetime1">
              <a:rPr lang="en-US" smtClean="0"/>
              <a:t>11/29/2023</a:t>
            </a:fld>
            <a:endParaRPr lang="en-US"/>
          </a:p>
        </p:txBody>
      </p:sp>
      <p:sp>
        <p:nvSpPr>
          <p:cNvPr id="6" name="Footer Placeholder 5">
            <a:extLst>
              <a:ext uri="{FF2B5EF4-FFF2-40B4-BE49-F238E27FC236}">
                <a16:creationId xmlns:a16="http://schemas.microsoft.com/office/drawing/2014/main" id="{8E94DCA4-0D8B-9E3D-75C4-D0E3B8FAD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82AE9B-6093-2118-0459-170E95CCE04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664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7419F6-7623-F7FD-E56D-7F18BC2DC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3806E4-D109-1F15-E8FC-75E309D7B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E54E2-0468-1E93-175E-FBA7A6F48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79D46-3F85-41AE-ADC4-A27ECA56501B}" type="datetime1">
              <a:rPr lang="en-US" smtClean="0"/>
              <a:t>11/29/2023</a:t>
            </a:fld>
            <a:endParaRPr lang="tr-TR"/>
          </a:p>
        </p:txBody>
      </p:sp>
      <p:sp>
        <p:nvSpPr>
          <p:cNvPr id="5" name="Footer Placeholder 4">
            <a:extLst>
              <a:ext uri="{FF2B5EF4-FFF2-40B4-BE49-F238E27FC236}">
                <a16:creationId xmlns:a16="http://schemas.microsoft.com/office/drawing/2014/main" id="{51010134-4C62-A732-576E-675F460EE3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B9071F41-F45D-0C8F-5CD5-72EF52696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CBFCC-E1FF-473E-BF42-70E7405CF173}" type="slidenum">
              <a:rPr lang="tr-TR" smtClean="0"/>
              <a:t>‹#›</a:t>
            </a:fld>
            <a:endParaRPr lang="tr-TR"/>
          </a:p>
        </p:txBody>
      </p:sp>
    </p:spTree>
    <p:extLst>
      <p:ext uri="{BB962C8B-B14F-4D97-AF65-F5344CB8AC3E}">
        <p14:creationId xmlns:p14="http://schemas.microsoft.com/office/powerpoint/2010/main" val="3974172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SheffieldML/GPy"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6AB23B-E7D1-4ADC-9375-9F7C512B6269}"/>
              </a:ext>
            </a:extLst>
          </p:cNvPr>
          <p:cNvSpPr txBox="1"/>
          <p:nvPr/>
        </p:nvSpPr>
        <p:spPr>
          <a:xfrm>
            <a:off x="285713" y="710885"/>
            <a:ext cx="1138399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accent1">
                    <a:lumMod val="75000"/>
                  </a:schemeClr>
                </a:solidFill>
              </a:rPr>
              <a:t>Machine Learning applications for collider luminosity maximization</a:t>
            </a:r>
            <a:endParaRPr lang="en-US" sz="3600" dirty="0">
              <a:solidFill>
                <a:schemeClr val="accent1">
                  <a:lumMod val="75000"/>
                </a:schemeClr>
              </a:solidFill>
              <a:cs typeface="Calibri"/>
            </a:endParaRPr>
          </a:p>
          <a:p>
            <a:pPr algn="ctr"/>
            <a:r>
              <a:rPr lang="en-US" sz="3200" dirty="0">
                <a:solidFill>
                  <a:schemeClr val="accent1">
                    <a:lumMod val="75000"/>
                  </a:schemeClr>
                </a:solidFill>
                <a:ea typeface="+mn-lt"/>
                <a:cs typeface="+mn-lt"/>
              </a:rPr>
              <a:t>Xiaofeng Gu</a:t>
            </a:r>
          </a:p>
          <a:p>
            <a:pPr marL="0" marR="0">
              <a:spcBef>
                <a:spcPts val="0"/>
              </a:spcBef>
              <a:spcAft>
                <a:spcPts val="0"/>
              </a:spcAft>
            </a:pPr>
            <a:r>
              <a:rPr lang="en-US" sz="1800" dirty="0">
                <a:solidFill>
                  <a:srgbClr val="FF0000"/>
                </a:solidFill>
                <a:effectLst/>
                <a:latin typeface="Calibri" panose="020F0502020204030204" pitchFamily="34" charset="0"/>
                <a:ea typeface="DengXian" panose="02010600030101010101" pitchFamily="2" charset="-122"/>
              </a:rPr>
              <a:t>Collaborators:</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FF0000"/>
                </a:solidFill>
                <a:effectLst/>
                <a:latin typeface="Calibri" panose="020F0502020204030204" pitchFamily="34" charset="0"/>
                <a:ea typeface="Times New Roman" panose="02020603050405020304" pitchFamily="18" charset="0"/>
              </a:rPr>
              <a:t>MSU: Yue Hao, Will Fung</a:t>
            </a:r>
            <a:endParaRPr lang="en-US" sz="1800" dirty="0">
              <a:solidFill>
                <a:srgbClr val="FF0000"/>
              </a:solidFill>
              <a:effectLst/>
              <a:latin typeface="Calibri" panose="020F0502020204030204" pitchFamily="34" charset="0"/>
              <a:ea typeface="DengXian" panose="02010600030101010101" pitchFamily="2" charset="-12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FF0000"/>
                </a:solidFill>
                <a:effectLst/>
                <a:latin typeface="Calibri" panose="020F0502020204030204" pitchFamily="34" charset="0"/>
                <a:ea typeface="Times New Roman" panose="02020603050405020304" pitchFamily="18" charset="0"/>
              </a:rPr>
              <a:t>LBNL: Ji Qiang, Sherry Li, Yi-Kai Kan</a:t>
            </a:r>
            <a:endParaRPr lang="en-US" sz="1800" dirty="0">
              <a:solidFill>
                <a:srgbClr val="FF0000"/>
              </a:solidFill>
              <a:effectLst/>
              <a:latin typeface="Calibri" panose="020F0502020204030204" pitchFamily="34" charset="0"/>
              <a:ea typeface="DengXian" panose="02010600030101010101" pitchFamily="2" charset="-12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FF0000"/>
                </a:solidFill>
                <a:effectLst/>
                <a:latin typeface="Calibri" panose="020F0502020204030204" pitchFamily="34" charset="0"/>
                <a:ea typeface="Times New Roman" panose="02020603050405020304" pitchFamily="18" charset="0"/>
              </a:rPr>
              <a:t>BNL: Xiaofeng Gu</a:t>
            </a:r>
            <a:endParaRPr lang="en-US" sz="3200" dirty="0">
              <a:solidFill>
                <a:srgbClr val="FF0000"/>
              </a:solidFill>
              <a:ea typeface="+mn-lt"/>
              <a:cs typeface="+mn-lt"/>
            </a:endParaRPr>
          </a:p>
          <a:p>
            <a:pPr algn="ctr"/>
            <a:r>
              <a:rPr lang="en-US" sz="3200" dirty="0">
                <a:solidFill>
                  <a:schemeClr val="accent1">
                    <a:lumMod val="75000"/>
                  </a:schemeClr>
                </a:solidFill>
                <a:cs typeface="Calibri"/>
              </a:rPr>
              <a:t>Nov 29, 2022</a:t>
            </a:r>
            <a:endParaRPr lang="en-US" sz="3200" dirty="0">
              <a:solidFill>
                <a:schemeClr val="accent1">
                  <a:lumMod val="75000"/>
                </a:schemeClr>
              </a:solidFill>
              <a:ea typeface="+mn-lt"/>
              <a:cs typeface="+mn-lt"/>
            </a:endParaRPr>
          </a:p>
          <a:p>
            <a:pPr algn="ctr"/>
            <a:endParaRPr lang="en-US" sz="1200" dirty="0">
              <a:effectLst/>
              <a:latin typeface="Calibri" panose="020F0502020204030204" pitchFamily="34" charset="0"/>
              <a:ea typeface="DengXian" panose="02010600030101010101" pitchFamily="2" charset="-122"/>
            </a:endParaRPr>
          </a:p>
          <a:p>
            <a:pPr algn="ctr"/>
            <a:endParaRPr lang="en-US" sz="1200" dirty="0">
              <a:latin typeface="Calibri" panose="020F0502020204030204" pitchFamily="34" charset="0"/>
              <a:ea typeface="DengXian" panose="02010600030101010101" pitchFamily="2" charset="-122"/>
            </a:endParaRPr>
          </a:p>
          <a:p>
            <a:pPr algn="ctr"/>
            <a:r>
              <a:rPr lang="en-US" sz="1200" dirty="0">
                <a:effectLst/>
                <a:latin typeface="Calibri" panose="020F0502020204030204" pitchFamily="34" charset="0"/>
                <a:ea typeface="DengXian" panose="02010600030101010101" pitchFamily="2" charset="-122"/>
              </a:rPr>
              <a:t>Abstract</a:t>
            </a:r>
          </a:p>
          <a:p>
            <a:pPr algn="ctr"/>
            <a:endParaRPr lang="en-US" sz="1200" dirty="0">
              <a:effectLst/>
              <a:latin typeface="Calibri" panose="020F0502020204030204" pitchFamily="34" charset="0"/>
              <a:ea typeface="DengXian" panose="02010600030101010101" pitchFamily="2" charset="-122"/>
            </a:endParaRPr>
          </a:p>
          <a:p>
            <a:pPr algn="ctr"/>
            <a:r>
              <a:rPr lang="en-US" sz="1200" dirty="0">
                <a:effectLst/>
                <a:latin typeface="Calibri" panose="020F0502020204030204" pitchFamily="34" charset="0"/>
                <a:ea typeface="DengXian" panose="02010600030101010101" pitchFamily="2" charset="-122"/>
              </a:rPr>
              <a:t>The luminosity of a collider can be affected by many parameters at the same time. It is not easy to distinguish the effects of one parameter from all other parameters separately. Therefore, optimizing the performance of a collider such as RHIC, EIC becomes a multi-objective optimization problem with possible noisy signals and involves many parameters. Therefore, machine learning (Bayesian and Gaussian Process) could be a good tool for the luminosity optimization. Here, we talk about a Bayesian optimization method which is developed at LBNL </a:t>
            </a:r>
            <a:r>
              <a:rPr lang="en-US" sz="1200" dirty="0" err="1">
                <a:effectLst/>
                <a:latin typeface="Calibri" panose="020F0502020204030204" pitchFamily="34" charset="0"/>
                <a:ea typeface="DengXian" panose="02010600030101010101" pitchFamily="2" charset="-122"/>
              </a:rPr>
              <a:t>GPTune</a:t>
            </a:r>
            <a:r>
              <a:rPr lang="en-US" sz="1200" dirty="0">
                <a:effectLst/>
                <a:latin typeface="Calibri" panose="020F0502020204030204" pitchFamily="34" charset="0"/>
                <a:ea typeface="DengXian" panose="02010600030101010101" pitchFamily="2" charset="-122"/>
              </a:rPr>
              <a:t> and its planned application to RHIC luminosity optimization, as well as its possible application to EIC collider.</a:t>
            </a:r>
          </a:p>
        </p:txBody>
      </p:sp>
      <p:sp>
        <p:nvSpPr>
          <p:cNvPr id="2" name="Slide Number Placeholder 1">
            <a:extLst>
              <a:ext uri="{FF2B5EF4-FFF2-40B4-BE49-F238E27FC236}">
                <a16:creationId xmlns:a16="http://schemas.microsoft.com/office/drawing/2014/main" id="{AB93528A-282F-4227-BE4E-34DAE763695B}"/>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378333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accent1">
                      <a:lumMod val="75000"/>
                    </a:schemeClr>
                  </a:solidFill>
                  <a:ea typeface="+mn-lt"/>
                  <a:cs typeface="+mn-lt"/>
                </a:rPr>
                <a:t>ML in EIC Interaction/Luminosity</a:t>
              </a:r>
              <a:endParaRPr lang="en-US" dirty="0"/>
            </a:p>
          </p:txBody>
        </p:sp>
      </p:gr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10</a:t>
            </a:fld>
            <a:endParaRPr lang="en-US"/>
          </a:p>
        </p:txBody>
      </p:sp>
      <p:pic>
        <p:nvPicPr>
          <p:cNvPr id="3" name="Picture 2" descr="Table&#10;&#10;Description automatically generated with low confidence">
            <a:extLst>
              <a:ext uri="{FF2B5EF4-FFF2-40B4-BE49-F238E27FC236}">
                <a16:creationId xmlns:a16="http://schemas.microsoft.com/office/drawing/2014/main" id="{3CC3C5AC-00A4-8B0D-4E1B-1CDD1F61E644}"/>
              </a:ext>
            </a:extLst>
          </p:cNvPr>
          <p:cNvPicPr>
            <a:picLocks noChangeAspect="1"/>
          </p:cNvPicPr>
          <p:nvPr/>
        </p:nvPicPr>
        <p:blipFill>
          <a:blip r:embed="rId2"/>
          <a:stretch>
            <a:fillRect/>
          </a:stretch>
        </p:blipFill>
        <p:spPr>
          <a:xfrm>
            <a:off x="887826" y="3397142"/>
            <a:ext cx="9558779" cy="1467055"/>
          </a:xfrm>
          <a:prstGeom prst="rect">
            <a:avLst/>
          </a:prstGeom>
        </p:spPr>
      </p:pic>
      <p:sp>
        <p:nvSpPr>
          <p:cNvPr id="4" name="TextBox 3">
            <a:extLst>
              <a:ext uri="{FF2B5EF4-FFF2-40B4-BE49-F238E27FC236}">
                <a16:creationId xmlns:a16="http://schemas.microsoft.com/office/drawing/2014/main" id="{AC8B64D2-6EB5-E2A0-5158-D013EF34CC45}"/>
              </a:ext>
            </a:extLst>
          </p:cNvPr>
          <p:cNvSpPr txBox="1"/>
          <p:nvPr/>
        </p:nvSpPr>
        <p:spPr>
          <a:xfrm>
            <a:off x="874236" y="923725"/>
            <a:ext cx="10317637" cy="2246769"/>
          </a:xfrm>
          <a:prstGeom prst="rect">
            <a:avLst/>
          </a:prstGeom>
          <a:noFill/>
        </p:spPr>
        <p:txBody>
          <a:bodyPr wrap="square" rtlCol="0">
            <a:spAutoFit/>
          </a:bodyPr>
          <a:lstStyle/>
          <a:p>
            <a:r>
              <a:rPr lang="en-US" sz="2000" dirty="0"/>
              <a:t>Machine learning is useful for EIC interaction optimization: </a:t>
            </a:r>
            <a:r>
              <a:rPr lang="en-US" sz="2000" dirty="0">
                <a:solidFill>
                  <a:srgbClr val="FF0000"/>
                </a:solidFill>
              </a:rPr>
              <a:t>beam alignment</a:t>
            </a:r>
            <a:r>
              <a:rPr lang="en-US" sz="2000" dirty="0"/>
              <a:t>, </a:t>
            </a:r>
            <a:r>
              <a:rPr lang="en-US" sz="2000" dirty="0">
                <a:solidFill>
                  <a:srgbClr val="FF0000"/>
                </a:solidFill>
              </a:rPr>
              <a:t>local lattice </a:t>
            </a:r>
            <a:r>
              <a:rPr lang="en-US" sz="2000" dirty="0"/>
              <a:t>control.</a:t>
            </a:r>
          </a:p>
          <a:p>
            <a:endParaRPr lang="en-US" sz="2000" dirty="0"/>
          </a:p>
          <a:p>
            <a:r>
              <a:rPr lang="en-US" sz="2000" dirty="0"/>
              <a:t>A surrogate model will be trained with </a:t>
            </a:r>
            <a:r>
              <a:rPr lang="en-US" sz="2000" dirty="0">
                <a:solidFill>
                  <a:srgbClr val="FF0000"/>
                </a:solidFill>
              </a:rPr>
              <a:t>simulation</a:t>
            </a:r>
            <a:r>
              <a:rPr lang="en-US" sz="2000" dirty="0"/>
              <a:t> and guide luminosity optimization and possibly the </a:t>
            </a:r>
            <a:r>
              <a:rPr lang="en-US" sz="2000" dirty="0">
                <a:solidFill>
                  <a:srgbClr val="FF0000"/>
                </a:solidFill>
              </a:rPr>
              <a:t>long-term degradation </a:t>
            </a:r>
            <a:r>
              <a:rPr lang="en-US" sz="2000" dirty="0"/>
              <a:t>study.  The study is on-going.</a:t>
            </a:r>
          </a:p>
          <a:p>
            <a:endParaRPr lang="en-US" sz="2000" dirty="0"/>
          </a:p>
          <a:p>
            <a:r>
              <a:rPr lang="en-US" sz="2000" dirty="0"/>
              <a:t>This surrogate model with high dimension parameter space.  A simplest case is to replace the charge particle distribution with the Gaussian distribution’s second order moments:</a:t>
            </a:r>
          </a:p>
        </p:txBody>
      </p:sp>
      <p:pic>
        <p:nvPicPr>
          <p:cNvPr id="5" name="Picture 4" descr="A picture containing table&#10;&#10;Description automatically generated">
            <a:extLst>
              <a:ext uri="{FF2B5EF4-FFF2-40B4-BE49-F238E27FC236}">
                <a16:creationId xmlns:a16="http://schemas.microsoft.com/office/drawing/2014/main" id="{E0A67506-8BCA-4378-A006-4BB6D86FBED0}"/>
              </a:ext>
            </a:extLst>
          </p:cNvPr>
          <p:cNvPicPr>
            <a:picLocks noChangeAspect="1"/>
          </p:cNvPicPr>
          <p:nvPr/>
        </p:nvPicPr>
        <p:blipFill>
          <a:blip r:embed="rId3"/>
          <a:stretch>
            <a:fillRect/>
          </a:stretch>
        </p:blipFill>
        <p:spPr>
          <a:xfrm>
            <a:off x="955133" y="5014816"/>
            <a:ext cx="9491472" cy="1484905"/>
          </a:xfrm>
          <a:prstGeom prst="rect">
            <a:avLst/>
          </a:prstGeom>
        </p:spPr>
      </p:pic>
    </p:spTree>
    <p:extLst>
      <p:ext uri="{BB962C8B-B14F-4D97-AF65-F5344CB8AC3E}">
        <p14:creationId xmlns:p14="http://schemas.microsoft.com/office/powerpoint/2010/main" val="400220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lumMod val="75000"/>
                    </a:schemeClr>
                  </a:solidFill>
                  <a:ea typeface="+mn-lt"/>
                  <a:cs typeface="+mn-lt"/>
                </a:rPr>
                <a:t>Example-RHIC luminosity Optimization</a:t>
              </a:r>
              <a:endParaRPr lang="en-US" dirty="0"/>
            </a:p>
          </p:txBody>
        </p:sp>
      </p:gr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11</a:t>
            </a:fld>
            <a:endParaRPr lang="en-US"/>
          </a:p>
        </p:txBody>
      </p:sp>
      <p:pic>
        <p:nvPicPr>
          <p:cNvPr id="4" name="Picture 3">
            <a:extLst>
              <a:ext uri="{FF2B5EF4-FFF2-40B4-BE49-F238E27FC236}">
                <a16:creationId xmlns:a16="http://schemas.microsoft.com/office/drawing/2014/main" id="{3E8EF3CC-7415-AF99-C0A0-43B0BA5B7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697" y="939468"/>
            <a:ext cx="4175125" cy="2339975"/>
          </a:xfrm>
          <a:prstGeom prst="rect">
            <a:avLst/>
          </a:prstGeom>
        </p:spPr>
      </p:pic>
      <p:pic>
        <p:nvPicPr>
          <p:cNvPr id="5" name="Picture 4">
            <a:extLst>
              <a:ext uri="{FF2B5EF4-FFF2-40B4-BE49-F238E27FC236}">
                <a16:creationId xmlns:a16="http://schemas.microsoft.com/office/drawing/2014/main" id="{3E38CF0B-FDEC-DBCE-D841-2F8556A531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023" y="3538313"/>
            <a:ext cx="4562475" cy="313626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396698D-5690-384B-9AD6-5D56347C1ED4}"/>
                  </a:ext>
                </a:extLst>
              </p:cNvPr>
              <p:cNvSpPr txBox="1"/>
              <p:nvPr/>
            </p:nvSpPr>
            <p:spPr>
              <a:xfrm>
                <a:off x="-60337" y="1123117"/>
                <a:ext cx="4209442" cy="9789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𝐿</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1</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2</m:t>
                              </m:r>
                            </m:sub>
                          </m:sSub>
                          <m:r>
                            <a:rPr lang="en-US" i="1">
                              <a:latin typeface="Cambria Math" panose="02040503050406030204" pitchFamily="18" charset="0"/>
                            </a:rPr>
                            <m:t>𝑓𝐻</m:t>
                          </m:r>
                        </m:num>
                        <m:den>
                          <m:r>
                            <a:rPr lang="en-US" i="0">
                              <a:latin typeface="Cambria Math" panose="02040503050406030204" pitchFamily="18" charset="0"/>
                            </a:rPr>
                            <m:t>2</m:t>
                          </m:r>
                          <m:r>
                            <a:rPr lang="en-US" i="1">
                              <a:latin typeface="Cambria Math" panose="02040503050406030204" pitchFamily="18" charset="0"/>
                            </a:rPr>
                            <m:t>𝜋</m:t>
                          </m:r>
                          <m:rad>
                            <m:radPr>
                              <m:degHide m:val="on"/>
                              <m:ctrlPr>
                                <a:rPr lang="en-US" i="1">
                                  <a:solidFill>
                                    <a:srgbClr val="836967"/>
                                  </a:solidFill>
                                  <a:latin typeface="Cambria Math" panose="02040503050406030204" pitchFamily="18" charset="0"/>
                                </a:rPr>
                              </m:ctrlPr>
                            </m:radPr>
                            <m:deg/>
                            <m:e>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𝑥</m:t>
                                  </m:r>
                                  <m:r>
                                    <a:rPr lang="en-US" i="0">
                                      <a:latin typeface="Cambria Math" panose="02040503050406030204" pitchFamily="18" charset="0"/>
                                    </a:rPr>
                                    <m:t>1</m:t>
                                  </m:r>
                                </m:sub>
                                <m:sup>
                                  <m:r>
                                    <a:rPr lang="en-US" i="0">
                                      <a:latin typeface="Cambria Math" panose="02040503050406030204" pitchFamily="18" charset="0"/>
                                    </a:rPr>
                                    <m:t>2</m:t>
                                  </m:r>
                                </m:sup>
                              </m:sSubSup>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𝑥</m:t>
                                  </m:r>
                                  <m:r>
                                    <a:rPr lang="en-US" i="0">
                                      <a:latin typeface="Cambria Math" panose="02040503050406030204" pitchFamily="18" charset="0"/>
                                    </a:rPr>
                                    <m:t>2</m:t>
                                  </m:r>
                                </m:sub>
                                <m:sup>
                                  <m:r>
                                    <a:rPr lang="en-US" i="0">
                                      <a:latin typeface="Cambria Math" panose="02040503050406030204" pitchFamily="18" charset="0"/>
                                    </a:rPr>
                                    <m:t>2</m:t>
                                  </m:r>
                                </m:sup>
                              </m:sSubSup>
                            </m:e>
                          </m:rad>
                          <m:rad>
                            <m:radPr>
                              <m:degHide m:val="on"/>
                              <m:ctrlPr>
                                <a:rPr lang="en-US" i="1">
                                  <a:solidFill>
                                    <a:srgbClr val="836967"/>
                                  </a:solidFill>
                                  <a:latin typeface="Cambria Math" panose="02040503050406030204" pitchFamily="18" charset="0"/>
                                </a:rPr>
                              </m:ctrlPr>
                            </m:radPr>
                            <m:deg/>
                            <m:e>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𝑦</m:t>
                                  </m:r>
                                  <m:r>
                                    <a:rPr lang="en-US" i="0">
                                      <a:latin typeface="Cambria Math" panose="02040503050406030204" pitchFamily="18" charset="0"/>
                                    </a:rPr>
                                    <m:t>2</m:t>
                                  </m:r>
                                </m:sub>
                                <m:sup>
                                  <m:r>
                                    <a:rPr lang="en-US" i="0">
                                      <a:latin typeface="Cambria Math" panose="02040503050406030204" pitchFamily="18" charset="0"/>
                                    </a:rPr>
                                    <m:t>2</m:t>
                                  </m:r>
                                </m:sup>
                              </m:sSubSup>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𝑦</m:t>
                                  </m:r>
                                  <m:r>
                                    <a:rPr lang="en-US" i="0">
                                      <a:latin typeface="Cambria Math" panose="02040503050406030204" pitchFamily="18" charset="0"/>
                                    </a:rPr>
                                    <m:t>2</m:t>
                                  </m:r>
                                </m:sub>
                                <m:sup>
                                  <m:r>
                                    <a:rPr lang="en-US" i="0">
                                      <a:latin typeface="Cambria Math" panose="02040503050406030204" pitchFamily="18" charset="0"/>
                                    </a:rPr>
                                    <m:t>2</m:t>
                                  </m:r>
                                </m:sup>
                              </m:sSubSup>
                            </m:e>
                          </m:rad>
                        </m:den>
                      </m:f>
                      <m:r>
                        <a:rPr lang="en-US" i="0">
                          <a:latin typeface="Cambria Math" panose="02040503050406030204" pitchFamily="18" charset="0"/>
                        </a:rPr>
                        <m:t> </m:t>
                      </m:r>
                    </m:oMath>
                  </m:oMathPara>
                </a14:m>
                <a:endParaRPr lang="en-US" dirty="0"/>
              </a:p>
            </p:txBody>
          </p:sp>
        </mc:Choice>
        <mc:Fallback xmlns="">
          <p:sp>
            <p:nvSpPr>
              <p:cNvPr id="8" name="TextBox 7">
                <a:extLst>
                  <a:ext uri="{FF2B5EF4-FFF2-40B4-BE49-F238E27FC236}">
                    <a16:creationId xmlns:a16="http://schemas.microsoft.com/office/drawing/2014/main" id="{E396698D-5690-384B-9AD6-5D56347C1ED4}"/>
                  </a:ext>
                </a:extLst>
              </p:cNvPr>
              <p:cNvSpPr txBox="1">
                <a:spLocks noRot="1" noChangeAspect="1" noMove="1" noResize="1" noEditPoints="1" noAdjustHandles="1" noChangeArrowheads="1" noChangeShapeType="1" noTextEdit="1"/>
              </p:cNvSpPr>
              <p:nvPr/>
            </p:nvSpPr>
            <p:spPr>
              <a:xfrm>
                <a:off x="-60337" y="1123117"/>
                <a:ext cx="4209442" cy="978986"/>
              </a:xfrm>
              <a:prstGeom prst="rect">
                <a:avLst/>
              </a:prstGeom>
              <a:blipFill>
                <a:blip r:embed="rId4"/>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34252D5-0343-D417-A12A-AFE6C1883BE5}"/>
              </a:ext>
            </a:extLst>
          </p:cNvPr>
          <p:cNvSpPr txBox="1"/>
          <p:nvPr/>
        </p:nvSpPr>
        <p:spPr>
          <a:xfrm>
            <a:off x="465936" y="2268465"/>
            <a:ext cx="3961985" cy="4524315"/>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B0F0"/>
                </a:solidFill>
                <a:latin typeface="Times New Roman" panose="02020603050405020304" pitchFamily="18" charset="0"/>
                <a:ea typeface="Times" panose="02020603050405020304" pitchFamily="18" charset="0"/>
              </a:rPr>
              <a:t>Global Parameters:</a:t>
            </a:r>
          </a:p>
          <a:p>
            <a:pPr marL="342900" indent="-342900">
              <a:buFont typeface="+mj-lt"/>
              <a:buAutoNum type="arabicPeriod"/>
            </a:pPr>
            <a:r>
              <a:rPr lang="en-US" dirty="0">
                <a:latin typeface="Times New Roman" panose="02020603050405020304" pitchFamily="18" charset="0"/>
                <a:ea typeface="Times" panose="02020603050405020304" pitchFamily="18" charset="0"/>
              </a:rPr>
              <a:t>Orbit (Dipole)</a:t>
            </a:r>
          </a:p>
          <a:p>
            <a:pPr marL="342900" indent="-342900">
              <a:buFont typeface="+mj-lt"/>
              <a:buAutoNum type="arabicPeriod"/>
            </a:pPr>
            <a:r>
              <a:rPr lang="en-US" dirty="0">
                <a:latin typeface="Times New Roman" panose="02020603050405020304" pitchFamily="18" charset="0"/>
                <a:ea typeface="Times" panose="02020603050405020304" pitchFamily="18" charset="0"/>
              </a:rPr>
              <a:t>Tune (Quadrupole), </a:t>
            </a:r>
          </a:p>
          <a:p>
            <a:pPr marL="342900" indent="-342900">
              <a:buFont typeface="+mj-lt"/>
              <a:buAutoNum type="arabicPeriod"/>
            </a:pPr>
            <a:r>
              <a:rPr lang="en-US" dirty="0">
                <a:latin typeface="Times New Roman" panose="02020603050405020304" pitchFamily="18" charset="0"/>
                <a:ea typeface="Times" panose="02020603050405020304" pitchFamily="18" charset="0"/>
              </a:rPr>
              <a:t>Chromaticity (Sextuple)</a:t>
            </a:r>
          </a:p>
          <a:p>
            <a:pPr marL="342900" indent="-342900">
              <a:buFont typeface="+mj-lt"/>
              <a:buAutoNum type="arabicPeriod"/>
            </a:pPr>
            <a:r>
              <a:rPr lang="en-US" dirty="0">
                <a:latin typeface="Times New Roman" panose="02020603050405020304" pitchFamily="18" charset="0"/>
                <a:ea typeface="Times" panose="02020603050405020304" pitchFamily="18" charset="0"/>
              </a:rPr>
              <a:t>Octupole </a:t>
            </a:r>
          </a:p>
          <a:p>
            <a:endParaRPr lang="en-US" dirty="0">
              <a:latin typeface="Times New Roman" panose="02020603050405020304" pitchFamily="18" charset="0"/>
              <a:ea typeface="Times" panose="02020603050405020304" pitchFamily="18" charset="0"/>
            </a:endParaRPr>
          </a:p>
          <a:p>
            <a:pPr marL="285750" indent="-285750">
              <a:buFont typeface="Arial" panose="020B0604020202020204" pitchFamily="34" charset="0"/>
              <a:buChar char="•"/>
            </a:pPr>
            <a:r>
              <a:rPr lang="en-US" dirty="0">
                <a:solidFill>
                  <a:srgbClr val="00B0F0"/>
                </a:solidFill>
                <a:latin typeface="Times New Roman" panose="02020603050405020304" pitchFamily="18" charset="0"/>
              </a:rPr>
              <a:t>Local (IR8) Parameters:</a:t>
            </a:r>
          </a:p>
          <a:p>
            <a:pPr marL="342900" indent="-342900">
              <a:buFont typeface="+mj-lt"/>
              <a:buAutoNum type="arabicPeriod"/>
            </a:pPr>
            <a:r>
              <a:rPr lang="en-US" dirty="0">
                <a:latin typeface="Times New Roman" panose="02020603050405020304" pitchFamily="18" charset="0"/>
                <a:ea typeface="Times" panose="02020603050405020304" pitchFamily="18" charset="0"/>
              </a:rPr>
              <a:t>Beta*</a:t>
            </a:r>
          </a:p>
          <a:p>
            <a:pPr marL="342900" indent="-342900">
              <a:buFont typeface="+mj-lt"/>
              <a:buAutoNum type="arabicPeriod"/>
            </a:pPr>
            <a:r>
              <a:rPr lang="en-US" dirty="0">
                <a:latin typeface="Times New Roman" panose="02020603050405020304" pitchFamily="18" charset="0"/>
                <a:ea typeface="Times" panose="02020603050405020304" pitchFamily="18" charset="0"/>
              </a:rPr>
              <a:t>S* (</a:t>
            </a:r>
            <a:r>
              <a:rPr lang="en-US" dirty="0">
                <a:solidFill>
                  <a:srgbClr val="FF0000"/>
                </a:solidFill>
                <a:latin typeface="Times New Roman" panose="02020603050405020304" pitchFamily="18" charset="0"/>
                <a:ea typeface="Times" panose="02020603050405020304" pitchFamily="18" charset="0"/>
              </a:rPr>
              <a:t>more sensitive</a:t>
            </a:r>
            <a:r>
              <a:rPr lang="en-US" dirty="0">
                <a:latin typeface="Times New Roman" panose="02020603050405020304" pitchFamily="18" charset="0"/>
                <a:ea typeface="Times" panose="02020603050405020304" pitchFamily="18" charset="0"/>
              </a:rPr>
              <a:t> than head on)</a:t>
            </a:r>
          </a:p>
          <a:p>
            <a:pPr marL="342900" indent="-342900">
              <a:buFont typeface="+mj-lt"/>
              <a:buAutoNum type="arabicPeriod"/>
            </a:pPr>
            <a:r>
              <a:rPr lang="en-US" dirty="0">
                <a:latin typeface="Times New Roman" panose="02020603050405020304" pitchFamily="18" charset="0"/>
                <a:ea typeface="Times" panose="02020603050405020304" pitchFamily="18" charset="0"/>
              </a:rPr>
              <a:t>Transverse offset</a:t>
            </a:r>
          </a:p>
          <a:p>
            <a:pPr marL="342900" indent="-342900">
              <a:buFont typeface="+mj-lt"/>
              <a:buAutoNum type="arabicPeriod"/>
            </a:pPr>
            <a:endParaRPr lang="en-US" dirty="0">
              <a:latin typeface="Times New Roman" panose="02020603050405020304" pitchFamily="18" charset="0"/>
              <a:ea typeface="Times" panose="02020603050405020304" pitchFamily="18" charset="0"/>
            </a:endParaRPr>
          </a:p>
          <a:p>
            <a:pPr marL="285750" indent="-285750">
              <a:buFont typeface="Arial" panose="020B0604020202020204" pitchFamily="34" charset="0"/>
              <a:buChar char="•"/>
            </a:pPr>
            <a:r>
              <a:rPr lang="en-US" dirty="0">
                <a:solidFill>
                  <a:srgbClr val="00B0F0"/>
                </a:solidFill>
                <a:latin typeface="Times New Roman" panose="02020603050405020304" pitchFamily="18" charset="0"/>
              </a:rPr>
              <a:t>Other Parameters:</a:t>
            </a:r>
          </a:p>
          <a:p>
            <a:pPr marL="342900" indent="-342900">
              <a:buFont typeface="+mj-lt"/>
              <a:buAutoNum type="arabicPeriod"/>
            </a:pPr>
            <a:r>
              <a:rPr lang="en-US" dirty="0">
                <a:latin typeface="Times New Roman" panose="02020603050405020304" pitchFamily="18" charset="0"/>
                <a:ea typeface="Times" panose="02020603050405020304" pitchFamily="18" charset="0"/>
              </a:rPr>
              <a:t>RF Voltage</a:t>
            </a:r>
          </a:p>
          <a:p>
            <a:pPr marL="342900" indent="-342900">
              <a:buFont typeface="+mj-lt"/>
              <a:buAutoNum type="arabicPeriod"/>
            </a:pPr>
            <a:r>
              <a:rPr lang="en-US" dirty="0">
                <a:latin typeface="Times New Roman" panose="02020603050405020304" pitchFamily="18" charset="0"/>
                <a:ea typeface="Times" panose="02020603050405020304" pitchFamily="18" charset="0"/>
              </a:rPr>
              <a:t>Collimator Position</a:t>
            </a:r>
          </a:p>
          <a:p>
            <a:endParaRPr lang="en-US" dirty="0">
              <a:latin typeface="Times New Roman" panose="02020603050405020304" pitchFamily="18" charset="0"/>
              <a:ea typeface="Times" panose="02020603050405020304" pitchFamily="18" charset="0"/>
            </a:endParaRPr>
          </a:p>
          <a:p>
            <a:endParaRPr lang="en-US" dirty="0">
              <a:latin typeface="Times New Roman" panose="02020603050405020304" pitchFamily="18" charset="0"/>
              <a:ea typeface="Times" panose="02020603050405020304" pitchFamily="18" charset="0"/>
            </a:endParaRPr>
          </a:p>
        </p:txBody>
      </p:sp>
      <p:sp>
        <p:nvSpPr>
          <p:cNvPr id="10" name="TextBox 9">
            <a:extLst>
              <a:ext uri="{FF2B5EF4-FFF2-40B4-BE49-F238E27FC236}">
                <a16:creationId xmlns:a16="http://schemas.microsoft.com/office/drawing/2014/main" id="{995C9B06-B6F7-9644-FFC9-4A725062D016}"/>
              </a:ext>
            </a:extLst>
          </p:cNvPr>
          <p:cNvSpPr txBox="1"/>
          <p:nvPr/>
        </p:nvSpPr>
        <p:spPr>
          <a:xfrm>
            <a:off x="9020106" y="1123117"/>
            <a:ext cx="3038544" cy="1754326"/>
          </a:xfrm>
          <a:prstGeom prst="rect">
            <a:avLst/>
          </a:prstGeom>
          <a:noFill/>
        </p:spPr>
        <p:txBody>
          <a:bodyPr wrap="square">
            <a:spAutoFit/>
          </a:bodyPr>
          <a:lstStyle/>
          <a:p>
            <a:pPr marL="285750" indent="-285750">
              <a:buFont typeface="Arial" panose="020B0604020202020204" pitchFamily="34" charset="0"/>
              <a:buChar char="•"/>
            </a:pPr>
            <a:r>
              <a:rPr lang="en-US" dirty="0" err="1">
                <a:solidFill>
                  <a:srgbClr val="00B0F0"/>
                </a:solidFill>
                <a:latin typeface="Times New Roman" panose="02020603050405020304" pitchFamily="18" charset="0"/>
                <a:ea typeface="Times" panose="02020603050405020304" pitchFamily="18" charset="0"/>
              </a:rPr>
              <a:t>sPHENIX</a:t>
            </a:r>
            <a:r>
              <a:rPr lang="en-US" dirty="0">
                <a:solidFill>
                  <a:srgbClr val="00B0F0"/>
                </a:solidFill>
                <a:latin typeface="Times New Roman" panose="02020603050405020304" pitchFamily="18" charset="0"/>
                <a:ea typeface="Times" panose="02020603050405020304" pitchFamily="18" charset="0"/>
              </a:rPr>
              <a:t>:</a:t>
            </a:r>
          </a:p>
          <a:p>
            <a:pPr marL="342900" indent="-342900">
              <a:buFont typeface="+mj-lt"/>
              <a:buAutoNum type="arabicPeriod"/>
            </a:pPr>
            <a:r>
              <a:rPr lang="en-US" dirty="0">
                <a:latin typeface="Times New Roman" panose="02020603050405020304" pitchFamily="18" charset="0"/>
                <a:ea typeface="Times" panose="02020603050405020304" pitchFamily="18" charset="0"/>
              </a:rPr>
              <a:t>VTX </a:t>
            </a:r>
            <a:r>
              <a:rPr lang="en-US" dirty="0">
                <a:solidFill>
                  <a:srgbClr val="FF0000"/>
                </a:solidFill>
                <a:latin typeface="Times New Roman" panose="02020603050405020304" pitchFamily="18" charset="0"/>
                <a:ea typeface="Times" panose="02020603050405020304" pitchFamily="18" charset="0"/>
              </a:rPr>
              <a:t>(+/-10 cm)</a:t>
            </a:r>
          </a:p>
          <a:p>
            <a:pPr marL="342900" indent="-342900">
              <a:buFont typeface="+mj-lt"/>
              <a:buAutoNum type="arabicPeriod"/>
            </a:pPr>
            <a:r>
              <a:rPr lang="en-US" dirty="0">
                <a:latin typeface="Times New Roman" panose="02020603050405020304" pitchFamily="18" charset="0"/>
                <a:ea typeface="Times" panose="02020603050405020304" pitchFamily="18" charset="0"/>
              </a:rPr>
              <a:t>Crossing angle (</a:t>
            </a:r>
            <a:r>
              <a:rPr lang="en-US" dirty="0">
                <a:solidFill>
                  <a:srgbClr val="FF0000"/>
                </a:solidFill>
                <a:latin typeface="Times New Roman" panose="02020603050405020304" pitchFamily="18" charset="0"/>
                <a:ea typeface="Times" panose="02020603050405020304" pitchFamily="18" charset="0"/>
              </a:rPr>
              <a:t>2mrad</a:t>
            </a:r>
            <a:r>
              <a:rPr lang="en-US" dirty="0">
                <a:latin typeface="Times New Roman" panose="02020603050405020304" pitchFamily="18" charset="0"/>
                <a:ea typeface="Times" panose="02020603050405020304" pitchFamily="18" charset="0"/>
              </a:rPr>
              <a:t>) </a:t>
            </a:r>
          </a:p>
          <a:p>
            <a:pPr marL="342900" indent="-342900">
              <a:buFont typeface="+mj-lt"/>
              <a:buAutoNum type="arabicPeriod"/>
            </a:pPr>
            <a:r>
              <a:rPr lang="en-US" dirty="0">
                <a:latin typeface="Times New Roman" panose="02020603050405020304" pitchFamily="18" charset="0"/>
                <a:ea typeface="Times" panose="02020603050405020304" pitchFamily="18" charset="0"/>
              </a:rPr>
              <a:t>S/N - Background</a:t>
            </a:r>
          </a:p>
          <a:p>
            <a:endParaRPr lang="en-US" dirty="0">
              <a:latin typeface="Times New Roman" panose="02020603050405020304" pitchFamily="18" charset="0"/>
              <a:ea typeface="Times" panose="02020603050405020304" pitchFamily="18" charset="0"/>
            </a:endParaRPr>
          </a:p>
          <a:p>
            <a:r>
              <a:rPr lang="en-US" dirty="0">
                <a:latin typeface="Times New Roman" panose="02020603050405020304" pitchFamily="18" charset="0"/>
                <a:ea typeface="Times" panose="02020603050405020304" pitchFamily="18" charset="0"/>
              </a:rPr>
              <a:t> </a:t>
            </a:r>
          </a:p>
        </p:txBody>
      </p:sp>
      <p:sp>
        <p:nvSpPr>
          <p:cNvPr id="9" name="TextBox 8">
            <a:extLst>
              <a:ext uri="{FF2B5EF4-FFF2-40B4-BE49-F238E27FC236}">
                <a16:creationId xmlns:a16="http://schemas.microsoft.com/office/drawing/2014/main" id="{6EB93963-869E-8F4D-784B-100039BDA84B}"/>
              </a:ext>
            </a:extLst>
          </p:cNvPr>
          <p:cNvSpPr txBox="1"/>
          <p:nvPr/>
        </p:nvSpPr>
        <p:spPr>
          <a:xfrm>
            <a:off x="5505285" y="5253432"/>
            <a:ext cx="548548" cy="369332"/>
          </a:xfrm>
          <a:prstGeom prst="rect">
            <a:avLst/>
          </a:prstGeom>
          <a:noFill/>
        </p:spPr>
        <p:txBody>
          <a:bodyPr wrap="none" rtlCol="0">
            <a:spAutoFit/>
          </a:bodyPr>
          <a:lstStyle/>
          <a:p>
            <a:r>
              <a:rPr lang="en-US" dirty="0">
                <a:solidFill>
                  <a:schemeClr val="accent1">
                    <a:lumMod val="75000"/>
                  </a:schemeClr>
                </a:solidFill>
              </a:rPr>
              <a:t>VTX</a:t>
            </a:r>
          </a:p>
        </p:txBody>
      </p:sp>
      <p:sp>
        <p:nvSpPr>
          <p:cNvPr id="11" name="TextBox 10">
            <a:extLst>
              <a:ext uri="{FF2B5EF4-FFF2-40B4-BE49-F238E27FC236}">
                <a16:creationId xmlns:a16="http://schemas.microsoft.com/office/drawing/2014/main" id="{F2FB5896-093D-517D-F4D8-0CE7E3180A5B}"/>
              </a:ext>
            </a:extLst>
          </p:cNvPr>
          <p:cNvSpPr txBox="1"/>
          <p:nvPr/>
        </p:nvSpPr>
        <p:spPr>
          <a:xfrm>
            <a:off x="6262619" y="4549879"/>
            <a:ext cx="513282" cy="369332"/>
          </a:xfrm>
          <a:prstGeom prst="rect">
            <a:avLst/>
          </a:prstGeom>
          <a:noFill/>
        </p:spPr>
        <p:txBody>
          <a:bodyPr wrap="none" rtlCol="0">
            <a:spAutoFit/>
          </a:bodyPr>
          <a:lstStyle/>
          <a:p>
            <a:r>
              <a:rPr lang="en-US" dirty="0">
                <a:solidFill>
                  <a:schemeClr val="accent2">
                    <a:lumMod val="75000"/>
                  </a:schemeClr>
                </a:solidFill>
              </a:rPr>
              <a:t>ALL</a:t>
            </a:r>
          </a:p>
        </p:txBody>
      </p:sp>
      <p:sp>
        <p:nvSpPr>
          <p:cNvPr id="12" name="ZoneTexte 7">
            <a:extLst>
              <a:ext uri="{FF2B5EF4-FFF2-40B4-BE49-F238E27FC236}">
                <a16:creationId xmlns:a16="http://schemas.microsoft.com/office/drawing/2014/main" id="{711EC964-17AE-FDF5-D58D-383F256D6758}"/>
              </a:ext>
            </a:extLst>
          </p:cNvPr>
          <p:cNvSpPr txBox="1"/>
          <p:nvPr/>
        </p:nvSpPr>
        <p:spPr>
          <a:xfrm>
            <a:off x="5848723" y="6531419"/>
            <a:ext cx="1570623" cy="276999"/>
          </a:xfrm>
          <a:prstGeom prst="rect">
            <a:avLst/>
          </a:prstGeom>
          <a:noFill/>
        </p:spPr>
        <p:txBody>
          <a:bodyPr wrap="none" rtlCol="0">
            <a:spAutoFit/>
          </a:bodyPr>
          <a:lstStyle/>
          <a:p>
            <a:pPr algn="r"/>
            <a:r>
              <a:rPr lang="en-US" sz="1200" dirty="0">
                <a:solidFill>
                  <a:srgbClr val="2F5597"/>
                </a:solidFill>
              </a:rPr>
              <a:t>Courtesy of W. Fischer</a:t>
            </a:r>
          </a:p>
        </p:txBody>
      </p:sp>
    </p:spTree>
    <p:extLst>
      <p:ext uri="{BB962C8B-B14F-4D97-AF65-F5344CB8AC3E}">
        <p14:creationId xmlns:p14="http://schemas.microsoft.com/office/powerpoint/2010/main" val="393769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lumMod val="75000"/>
                    </a:schemeClr>
                  </a:solidFill>
                  <a:ea typeface="+mn-lt"/>
                  <a:cs typeface="+mn-lt"/>
                </a:rPr>
                <a:t>Online Luminosity Optimization APEX Test</a:t>
              </a:r>
              <a:endParaRPr lang="en-US" dirty="0"/>
            </a:p>
          </p:txBody>
        </p:sp>
      </p:gr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12</a:t>
            </a:fld>
            <a:endParaRPr lang="en-US" dirty="0"/>
          </a:p>
        </p:txBody>
      </p:sp>
      <p:pic>
        <p:nvPicPr>
          <p:cNvPr id="6" name="Picture 5">
            <a:extLst>
              <a:ext uri="{FF2B5EF4-FFF2-40B4-BE49-F238E27FC236}">
                <a16:creationId xmlns:a16="http://schemas.microsoft.com/office/drawing/2014/main" id="{AB2D8B2B-F7E3-0591-6A67-77C05EB95C83}"/>
              </a:ext>
            </a:extLst>
          </p:cNvPr>
          <p:cNvPicPr>
            <a:picLocks noChangeAspect="1"/>
          </p:cNvPicPr>
          <p:nvPr/>
        </p:nvPicPr>
        <p:blipFill>
          <a:blip r:embed="rId2"/>
          <a:stretch>
            <a:fillRect/>
          </a:stretch>
        </p:blipFill>
        <p:spPr>
          <a:xfrm>
            <a:off x="8451525" y="1138204"/>
            <a:ext cx="3607125" cy="2499512"/>
          </a:xfrm>
          <a:prstGeom prst="rect">
            <a:avLst/>
          </a:prstGeom>
        </p:spPr>
      </p:pic>
      <p:pic>
        <p:nvPicPr>
          <p:cNvPr id="10" name="Picture 6">
            <a:extLst>
              <a:ext uri="{FF2B5EF4-FFF2-40B4-BE49-F238E27FC236}">
                <a16:creationId xmlns:a16="http://schemas.microsoft.com/office/drawing/2014/main" id="{FBD31949-A494-7EFA-2ED9-B707B6CCE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2" t="10361" r="4064" b="10743"/>
          <a:stretch/>
        </p:blipFill>
        <p:spPr bwMode="auto">
          <a:xfrm>
            <a:off x="4765493" y="1280407"/>
            <a:ext cx="3526878" cy="237938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567D3425-0E6E-895E-7D68-F82545495E7C}"/>
              </a:ext>
            </a:extLst>
          </p:cNvPr>
          <p:cNvCxnSpPr>
            <a:cxnSpLocks/>
          </p:cNvCxnSpPr>
          <p:nvPr/>
        </p:nvCxnSpPr>
        <p:spPr>
          <a:xfrm>
            <a:off x="10096021" y="2260212"/>
            <a:ext cx="1036709"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215EADE-446F-BB26-0EEF-6DE182FDA528}"/>
              </a:ext>
            </a:extLst>
          </p:cNvPr>
          <p:cNvSpPr txBox="1"/>
          <p:nvPr/>
        </p:nvSpPr>
        <p:spPr>
          <a:xfrm>
            <a:off x="5689035" y="4126187"/>
            <a:ext cx="4788774" cy="2031325"/>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Times New Roman" panose="02020603050405020304" pitchFamily="18" charset="0"/>
              </a:rPr>
              <a:t>Successfully test the s* script at </a:t>
            </a:r>
            <a:r>
              <a:rPr lang="en-US" b="0" i="0" dirty="0">
                <a:solidFill>
                  <a:srgbClr val="FF0000"/>
                </a:solidFill>
                <a:effectLst/>
                <a:latin typeface="Times New Roman" panose="02020603050405020304" pitchFamily="18" charset="0"/>
              </a:rPr>
              <a:t>store (IR12)</a:t>
            </a:r>
            <a:r>
              <a:rPr lang="en-US" b="0" i="0" dirty="0">
                <a:solidFill>
                  <a:srgbClr val="000000"/>
                </a:solidFill>
                <a:effectLst/>
                <a:latin typeface="Times New Roman" panose="02020603050405020304" pitchFamily="18" charset="0"/>
              </a:rPr>
              <a:t>.</a:t>
            </a:r>
            <a:endParaRPr lang="en-US"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b="0" i="0" dirty="0">
                <a:solidFill>
                  <a:srgbClr val="000000"/>
                </a:solidFill>
                <a:effectLst/>
                <a:latin typeface="Times New Roman" panose="02020603050405020304" pitchFamily="18" charset="0"/>
              </a:rPr>
              <a:t>No additional significant beam loss during </a:t>
            </a:r>
            <a:r>
              <a:rPr lang="en-US" b="0" i="0" dirty="0">
                <a:solidFill>
                  <a:srgbClr val="FF0000"/>
                </a:solidFill>
                <a:effectLst/>
                <a:latin typeface="Times New Roman" panose="02020603050405020304" pitchFamily="18" charset="0"/>
              </a:rPr>
              <a:t>+/- 0.5 m </a:t>
            </a:r>
            <a:r>
              <a:rPr lang="en-US" b="0" i="0" dirty="0">
                <a:solidFill>
                  <a:srgbClr val="000000"/>
                </a:solidFill>
                <a:effectLst/>
                <a:latin typeface="Times New Roman" panose="02020603050405020304" pitchFamily="18" charset="0"/>
              </a:rPr>
              <a:t>s* change. </a:t>
            </a:r>
          </a:p>
          <a:p>
            <a:pPr marL="285750" indent="-285750">
              <a:buFont typeface="Arial" panose="020B0604020202020204" pitchFamily="34" charset="0"/>
              <a:buChar char="•"/>
            </a:pPr>
            <a:r>
              <a:rPr lang="en-US" b="0" i="0" dirty="0">
                <a:solidFill>
                  <a:srgbClr val="000000"/>
                </a:solidFill>
                <a:effectLst/>
                <a:latin typeface="Times New Roman" panose="02020603050405020304" pitchFamily="18" charset="0"/>
              </a:rPr>
              <a:t>Will explore a large safety range next time at IR12 without </a:t>
            </a:r>
            <a:r>
              <a:rPr lang="en-US" b="0" i="0" dirty="0">
                <a:solidFill>
                  <a:srgbClr val="FF0000"/>
                </a:solidFill>
                <a:effectLst/>
                <a:latin typeface="Times New Roman" panose="02020603050405020304" pitchFamily="18" charset="0"/>
              </a:rPr>
              <a:t>separation bump</a:t>
            </a:r>
            <a:r>
              <a:rPr lang="en-US" b="0" i="0" dirty="0">
                <a:solidFill>
                  <a:srgbClr val="000000"/>
                </a:solidFill>
                <a:effectLst/>
                <a:latin typeface="Times New Roman" panose="02020603050405020304" pitchFamily="18" charset="0"/>
              </a:rPr>
              <a:t>.</a:t>
            </a:r>
            <a:endParaRPr lang="en-US"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b="0" i="0" dirty="0">
                <a:solidFill>
                  <a:srgbClr val="000000"/>
                </a:solidFill>
                <a:effectLst/>
                <a:latin typeface="Times New Roman" panose="02020603050405020304" pitchFamily="18" charset="0"/>
              </a:rPr>
              <a:t>MADX (Online) model vs Machine</a:t>
            </a:r>
            <a:endParaRPr lang="en-US"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Offline Data Analysis </a:t>
            </a:r>
            <a:endParaRPr lang="en-US" b="0" i="0" dirty="0">
              <a:solidFill>
                <a:srgbClr val="000000"/>
              </a:solidFill>
              <a:effectLst/>
              <a:latin typeface="Times New Roman" panose="02020603050405020304" pitchFamily="18" charset="0"/>
            </a:endParaRPr>
          </a:p>
        </p:txBody>
      </p:sp>
      <p:pic>
        <p:nvPicPr>
          <p:cNvPr id="21" name="Picture 20" descr="Conceptual layout of RHIC showing the location for the low-energy electron cooling. The head-on ion beam-beam interactions occur in IP6 (STAR), while the electron-ion cooling is achieved in IP2.">
            <a:extLst>
              <a:ext uri="{FF2B5EF4-FFF2-40B4-BE49-F238E27FC236}">
                <a16:creationId xmlns:a16="http://schemas.microsoft.com/office/drawing/2014/main" id="{2048F80C-5D6E-4E55-ABAC-BF8389797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92" y="918540"/>
            <a:ext cx="3320354" cy="34840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AFE3665E-E104-1E38-DC04-125F16E175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588" t="75739" r="13818" b="6922"/>
          <a:stretch/>
        </p:blipFill>
        <p:spPr bwMode="auto">
          <a:xfrm>
            <a:off x="414813" y="4750325"/>
            <a:ext cx="4350680" cy="118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8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B29256-5394-443E-BC96-854073912C3F}"/>
              </a:ext>
            </a:extLst>
          </p:cNvPr>
          <p:cNvSpPr txBox="1"/>
          <p:nvPr/>
        </p:nvSpPr>
        <p:spPr>
          <a:xfrm>
            <a:off x="690117" y="456289"/>
            <a:ext cx="1039916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lumMod val="75000"/>
                  </a:schemeClr>
                </a:solidFill>
                <a:ea typeface="+mn-lt"/>
                <a:cs typeface="+mn-lt"/>
              </a:rPr>
              <a:t>Outline:</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Machine Learning applications for EIC Machine</a:t>
            </a:r>
          </a:p>
          <a:p>
            <a:pPr marL="514350" indent="-514350">
              <a:buFont typeface="Arial" panose="020B0604020202020204" pitchFamily="34" charset="0"/>
              <a:buChar char="•"/>
            </a:pPr>
            <a:r>
              <a:rPr lang="en-US" sz="3200" b="1" dirty="0">
                <a:solidFill>
                  <a:schemeClr val="accent1">
                    <a:lumMod val="75000"/>
                  </a:schemeClr>
                </a:solidFill>
                <a:ea typeface="+mn-lt"/>
                <a:cs typeface="+mn-lt"/>
              </a:rPr>
              <a:t>Introduction to EIC Machine</a:t>
            </a:r>
          </a:p>
          <a:p>
            <a:pPr marL="514350" indent="-514350">
              <a:buFont typeface="Arial" panose="020B0604020202020204" pitchFamily="34" charset="0"/>
              <a:buChar char="•"/>
            </a:pPr>
            <a:r>
              <a:rPr lang="en-US" sz="3200" b="1" dirty="0" err="1">
                <a:solidFill>
                  <a:schemeClr val="accent1">
                    <a:lumMod val="75000"/>
                  </a:schemeClr>
                </a:solidFill>
                <a:ea typeface="+mn-lt"/>
                <a:cs typeface="+mn-lt"/>
              </a:rPr>
              <a:t>LEReC</a:t>
            </a:r>
            <a:r>
              <a:rPr lang="en-US" sz="3200" b="1" dirty="0">
                <a:solidFill>
                  <a:schemeClr val="accent1">
                    <a:lumMod val="75000"/>
                  </a:schemeClr>
                </a:solidFill>
                <a:ea typeface="+mn-lt"/>
                <a:cs typeface="+mn-lt"/>
              </a:rPr>
              <a:t> Cooling performance</a:t>
            </a:r>
          </a:p>
          <a:p>
            <a:pPr marL="514350" indent="-514350">
              <a:buFont typeface="Arial" panose="020B0604020202020204" pitchFamily="34" charset="0"/>
              <a:buChar char="•"/>
            </a:pPr>
            <a:r>
              <a:rPr lang="en-US" sz="3200" b="1" dirty="0">
                <a:solidFill>
                  <a:schemeClr val="accent1">
                    <a:lumMod val="75000"/>
                  </a:schemeClr>
                </a:solidFill>
                <a:ea typeface="+mn-lt"/>
                <a:cs typeface="+mn-lt"/>
              </a:rPr>
              <a:t>RHIC luminosity </a:t>
            </a:r>
          </a:p>
          <a:p>
            <a:pPr marL="514350" indent="-514350">
              <a:buFont typeface="Arial" panose="020B0604020202020204" pitchFamily="34" charset="0"/>
              <a:buChar char="•"/>
            </a:pPr>
            <a:r>
              <a:rPr lang="en-US" sz="3200" b="1" dirty="0">
                <a:solidFill>
                  <a:srgbClr val="00B0F0"/>
                </a:solidFill>
                <a:ea typeface="+mn-lt"/>
                <a:cs typeface="+mn-lt"/>
              </a:rPr>
              <a:t>EBIS intensity </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Opportunities in EIC Beam Dynamics </a:t>
            </a:r>
          </a:p>
          <a:p>
            <a:pPr marL="457200" indent="-457200">
              <a:buFont typeface="Arial" panose="020B0604020202020204" pitchFamily="34" charset="0"/>
              <a:buChar char="•"/>
            </a:pPr>
            <a:r>
              <a:rPr lang="en-US" sz="3200" b="1" dirty="0">
                <a:solidFill>
                  <a:schemeClr val="accent1">
                    <a:lumMod val="75000"/>
                  </a:schemeClr>
                </a:solidFill>
                <a:ea typeface="+mn-lt"/>
                <a:cs typeface="+mn-lt"/>
              </a:rPr>
              <a:t>Introduction </a:t>
            </a:r>
          </a:p>
          <a:p>
            <a:pPr marL="457200" indent="-457200">
              <a:buFont typeface="Arial" panose="020B0604020202020204" pitchFamily="34" charset="0"/>
              <a:buChar char="•"/>
            </a:pPr>
            <a:r>
              <a:rPr lang="en-US" sz="3200" b="1" dirty="0">
                <a:solidFill>
                  <a:schemeClr val="accent1">
                    <a:lumMod val="75000"/>
                  </a:schemeClr>
                </a:solidFill>
                <a:ea typeface="+mn-lt"/>
                <a:cs typeface="+mn-lt"/>
              </a:rPr>
              <a:t>Beam-Beam</a:t>
            </a:r>
          </a:p>
          <a:p>
            <a:pPr marL="514350" indent="-514350">
              <a:buFont typeface="Arial" panose="020B0604020202020204" pitchFamily="34" charset="0"/>
              <a:buChar char="•"/>
            </a:pPr>
            <a:r>
              <a:rPr lang="en-US" sz="3200" b="1" dirty="0">
                <a:solidFill>
                  <a:schemeClr val="accent1">
                    <a:lumMod val="75000"/>
                  </a:schemeClr>
                </a:solidFill>
                <a:ea typeface="+mn-lt"/>
                <a:cs typeface="+mn-lt"/>
              </a:rPr>
              <a:t>Dynamic Aperture </a:t>
            </a:r>
          </a:p>
        </p:txBody>
      </p:sp>
      <p:sp>
        <p:nvSpPr>
          <p:cNvPr id="2" name="Slide Number Placeholder 1">
            <a:extLst>
              <a:ext uri="{FF2B5EF4-FFF2-40B4-BE49-F238E27FC236}">
                <a16:creationId xmlns:a16="http://schemas.microsoft.com/office/drawing/2014/main" id="{7A99EB12-B851-4FAF-84EB-DCFCE8E4F59F}"/>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21318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lumMod val="75000"/>
                    </a:schemeClr>
                  </a:solidFill>
                  <a:ea typeface="+mn-lt"/>
                  <a:cs typeface="+mn-lt"/>
                </a:rPr>
                <a:t>EBIS Intensity Optimization</a:t>
              </a:r>
              <a:endParaRPr lang="en-US" dirty="0"/>
            </a:p>
          </p:txBody>
        </p:sp>
      </p:gr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14</a:t>
            </a:fld>
            <a:endParaRPr lang="en-US" dirty="0"/>
          </a:p>
        </p:txBody>
      </p:sp>
      <p:pic>
        <p:nvPicPr>
          <p:cNvPr id="4" name="Picture 3">
            <a:extLst>
              <a:ext uri="{FF2B5EF4-FFF2-40B4-BE49-F238E27FC236}">
                <a16:creationId xmlns:a16="http://schemas.microsoft.com/office/drawing/2014/main" id="{5259B296-A912-3843-F569-0DB834F996CF}"/>
              </a:ext>
            </a:extLst>
          </p:cNvPr>
          <p:cNvPicPr>
            <a:picLocks noChangeAspect="1"/>
          </p:cNvPicPr>
          <p:nvPr/>
        </p:nvPicPr>
        <p:blipFill>
          <a:blip r:embed="rId2"/>
          <a:stretch>
            <a:fillRect/>
          </a:stretch>
        </p:blipFill>
        <p:spPr>
          <a:xfrm>
            <a:off x="49016" y="939492"/>
            <a:ext cx="10557866" cy="2871602"/>
          </a:xfrm>
          <a:prstGeom prst="rect">
            <a:avLst/>
          </a:prstGeom>
        </p:spPr>
      </p:pic>
      <p:sp>
        <p:nvSpPr>
          <p:cNvPr id="3" name="TextBox 2">
            <a:extLst>
              <a:ext uri="{FF2B5EF4-FFF2-40B4-BE49-F238E27FC236}">
                <a16:creationId xmlns:a16="http://schemas.microsoft.com/office/drawing/2014/main" id="{B5CE195A-0C68-5C74-FC8D-88509435A3A9}"/>
              </a:ext>
            </a:extLst>
          </p:cNvPr>
          <p:cNvSpPr txBox="1"/>
          <p:nvPr/>
        </p:nvSpPr>
        <p:spPr>
          <a:xfrm>
            <a:off x="209272" y="3672595"/>
            <a:ext cx="4788774" cy="2585323"/>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Times New Roman" panose="02020603050405020304" pitchFamily="18" charset="0"/>
              </a:rPr>
              <a:t>LION</a:t>
            </a:r>
          </a:p>
          <a:p>
            <a:pPr marL="285750" indent="-285750">
              <a:buFont typeface="Arial" panose="020B0604020202020204" pitchFamily="34" charset="0"/>
              <a:buChar char="•"/>
            </a:pPr>
            <a:r>
              <a:rPr lang="en-US" dirty="0">
                <a:solidFill>
                  <a:srgbClr val="FF0000"/>
                </a:solidFill>
                <a:latin typeface="Times New Roman" panose="02020603050405020304" pitchFamily="18" charset="0"/>
              </a:rPr>
              <a:t>Injection Line</a:t>
            </a:r>
          </a:p>
          <a:p>
            <a:pPr marL="285750" indent="-285750">
              <a:buFont typeface="Arial" panose="020B0604020202020204" pitchFamily="34" charset="0"/>
              <a:buChar char="•"/>
            </a:pPr>
            <a:r>
              <a:rPr lang="en-US" b="0" i="0" dirty="0">
                <a:solidFill>
                  <a:srgbClr val="000000"/>
                </a:solidFill>
                <a:effectLst/>
                <a:latin typeface="Times New Roman" panose="02020603050405020304" pitchFamily="18" charset="0"/>
              </a:rPr>
              <a:t>EBIS </a:t>
            </a:r>
          </a:p>
          <a:p>
            <a:pPr marL="285750" indent="-285750">
              <a:buFont typeface="Arial" panose="020B0604020202020204" pitchFamily="34" charset="0"/>
              <a:buChar char="•"/>
            </a:pPr>
            <a:r>
              <a:rPr lang="en-US" dirty="0">
                <a:solidFill>
                  <a:srgbClr val="FF0000"/>
                </a:solidFill>
                <a:latin typeface="Times New Roman" panose="02020603050405020304" pitchFamily="18" charset="0"/>
              </a:rPr>
              <a:t>E</a:t>
            </a:r>
            <a:r>
              <a:rPr lang="en-US" b="0" i="0" dirty="0">
                <a:solidFill>
                  <a:srgbClr val="FF0000"/>
                </a:solidFill>
                <a:effectLst/>
                <a:latin typeface="Times New Roman" panose="02020603050405020304" pitchFamily="18" charset="0"/>
              </a:rPr>
              <a:t>xtraction line + LEBT </a:t>
            </a:r>
            <a:endParaRPr lang="en-US" b="0" i="0" dirty="0">
              <a:solidFill>
                <a:srgbClr val="000000"/>
              </a:solidFill>
              <a:effectLst/>
              <a:latin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RFQ (10)</a:t>
            </a:r>
            <a:endParaRPr lang="en-US" b="0" i="0" dirty="0">
              <a:solidFill>
                <a:srgbClr val="000000"/>
              </a:solidFill>
              <a:effectLst/>
              <a:latin typeface="Times New Roman" panose="02020603050405020304" pitchFamily="18" charset="0"/>
            </a:endParaRPr>
          </a:p>
          <a:p>
            <a:pPr marL="285750" indent="-285750">
              <a:buFont typeface="Arial" panose="020B0604020202020204" pitchFamily="34" charset="0"/>
              <a:buChar char="•"/>
            </a:pPr>
            <a:r>
              <a:rPr lang="en-US" b="0" i="0" dirty="0">
                <a:solidFill>
                  <a:srgbClr val="FF0000"/>
                </a:solidFill>
                <a:effectLst/>
                <a:latin typeface="Times New Roman" panose="02020603050405020304" pitchFamily="18" charset="0"/>
              </a:rPr>
              <a:t>MEBT (4)</a:t>
            </a:r>
          </a:p>
          <a:p>
            <a:pPr marL="285750" indent="-285750">
              <a:buFont typeface="Arial" panose="020B0604020202020204" pitchFamily="34" charset="0"/>
              <a:buChar char="•"/>
            </a:pPr>
            <a:r>
              <a:rPr lang="en-US" dirty="0" err="1">
                <a:solidFill>
                  <a:srgbClr val="000000"/>
                </a:solidFill>
                <a:latin typeface="Times New Roman" panose="02020603050405020304" pitchFamily="18" charset="0"/>
              </a:rPr>
              <a:t>Linac</a:t>
            </a:r>
            <a:r>
              <a:rPr lang="en-US" dirty="0">
                <a:solidFill>
                  <a:srgbClr val="000000"/>
                </a:solidFill>
                <a:latin typeface="Times New Roman" panose="02020603050405020304" pitchFamily="18" charset="0"/>
              </a:rPr>
              <a:t> (2)</a:t>
            </a:r>
          </a:p>
          <a:p>
            <a:pPr marL="285750" indent="-285750">
              <a:buFont typeface="Arial" panose="020B0604020202020204" pitchFamily="34" charset="0"/>
              <a:buChar char="•"/>
            </a:pPr>
            <a:r>
              <a:rPr lang="en-US" b="0" i="0" dirty="0">
                <a:solidFill>
                  <a:srgbClr val="000000"/>
                </a:solidFill>
                <a:effectLst/>
                <a:latin typeface="Times New Roman" panose="02020603050405020304" pitchFamily="18" charset="0"/>
              </a:rPr>
              <a:t>HEBT (23)</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ndParaRPr>
          </a:p>
        </p:txBody>
      </p:sp>
      <p:pic>
        <p:nvPicPr>
          <p:cNvPr id="7" name="Picture 6">
            <a:extLst>
              <a:ext uri="{FF2B5EF4-FFF2-40B4-BE49-F238E27FC236}">
                <a16:creationId xmlns:a16="http://schemas.microsoft.com/office/drawing/2014/main" id="{D27D6DC8-F777-07A2-6350-22EF381D6719}"/>
              </a:ext>
            </a:extLst>
          </p:cNvPr>
          <p:cNvPicPr>
            <a:picLocks noChangeAspect="1"/>
          </p:cNvPicPr>
          <p:nvPr/>
        </p:nvPicPr>
        <p:blipFill>
          <a:blip r:embed="rId3"/>
          <a:stretch>
            <a:fillRect/>
          </a:stretch>
        </p:blipFill>
        <p:spPr>
          <a:xfrm>
            <a:off x="3057370" y="3651640"/>
            <a:ext cx="3442695" cy="2740550"/>
          </a:xfrm>
          <a:prstGeom prst="rect">
            <a:avLst/>
          </a:prstGeom>
        </p:spPr>
      </p:pic>
      <p:grpSp>
        <p:nvGrpSpPr>
          <p:cNvPr id="10" name="Group 9">
            <a:extLst>
              <a:ext uri="{FF2B5EF4-FFF2-40B4-BE49-F238E27FC236}">
                <a16:creationId xmlns:a16="http://schemas.microsoft.com/office/drawing/2014/main" id="{D3D55F23-3F57-F615-CF02-582376EEE770}"/>
              </a:ext>
            </a:extLst>
          </p:cNvPr>
          <p:cNvGrpSpPr/>
          <p:nvPr/>
        </p:nvGrpSpPr>
        <p:grpSpPr>
          <a:xfrm>
            <a:off x="6567917" y="865156"/>
            <a:ext cx="5414811" cy="5583244"/>
            <a:chOff x="6567917" y="865156"/>
            <a:chExt cx="5414811" cy="5583244"/>
          </a:xfrm>
        </p:grpSpPr>
        <p:pic>
          <p:nvPicPr>
            <p:cNvPr id="5" name="Picture 4">
              <a:extLst>
                <a:ext uri="{FF2B5EF4-FFF2-40B4-BE49-F238E27FC236}">
                  <a16:creationId xmlns:a16="http://schemas.microsoft.com/office/drawing/2014/main" id="{9DCEF856-4F15-8153-D496-B311281A3680}"/>
                </a:ext>
              </a:extLst>
            </p:cNvPr>
            <p:cNvPicPr>
              <a:picLocks noChangeAspect="1"/>
            </p:cNvPicPr>
            <p:nvPr/>
          </p:nvPicPr>
          <p:blipFill>
            <a:blip r:embed="rId4"/>
            <a:stretch>
              <a:fillRect/>
            </a:stretch>
          </p:blipFill>
          <p:spPr>
            <a:xfrm>
              <a:off x="6567917" y="865156"/>
              <a:ext cx="5414811" cy="5583244"/>
            </a:xfrm>
            <a:prstGeom prst="rect">
              <a:avLst/>
            </a:prstGeom>
          </p:spPr>
        </p:pic>
        <p:sp>
          <p:nvSpPr>
            <p:cNvPr id="6" name="Rectangle 5">
              <a:extLst>
                <a:ext uri="{FF2B5EF4-FFF2-40B4-BE49-F238E27FC236}">
                  <a16:creationId xmlns:a16="http://schemas.microsoft.com/office/drawing/2014/main" id="{22AFC7C8-7722-0454-226C-0091D171EBC3}"/>
                </a:ext>
              </a:extLst>
            </p:cNvPr>
            <p:cNvSpPr/>
            <p:nvPr/>
          </p:nvSpPr>
          <p:spPr>
            <a:xfrm>
              <a:off x="6703621" y="3656778"/>
              <a:ext cx="4500748" cy="40751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5395BB9E-AE40-BE9B-B2AC-C6022472D70A}"/>
              </a:ext>
            </a:extLst>
          </p:cNvPr>
          <p:cNvSpPr/>
          <p:nvPr/>
        </p:nvSpPr>
        <p:spPr>
          <a:xfrm>
            <a:off x="3961331" y="6114280"/>
            <a:ext cx="1916250" cy="2779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90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C71536-2EA9-4671-50C5-1803B26B18D8}"/>
              </a:ext>
            </a:extLst>
          </p:cNvPr>
          <p:cNvPicPr>
            <a:picLocks noChangeAspect="1"/>
          </p:cNvPicPr>
          <p:nvPr/>
        </p:nvPicPr>
        <p:blipFill>
          <a:blip r:embed="rId2"/>
          <a:stretch>
            <a:fillRect/>
          </a:stretch>
        </p:blipFill>
        <p:spPr>
          <a:xfrm>
            <a:off x="755283" y="837712"/>
            <a:ext cx="5156811" cy="3712127"/>
          </a:xfrm>
          <a:prstGeom prst="rect">
            <a:avLst/>
          </a:prstGeom>
        </p:spPr>
      </p:pic>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lumMod val="75000"/>
                    </a:schemeClr>
                  </a:solidFill>
                  <a:ea typeface="+mn-lt"/>
                  <a:cs typeface="+mn-lt"/>
                </a:rPr>
                <a:t>LBNL </a:t>
              </a:r>
              <a:r>
                <a:rPr lang="en-US" sz="4000" b="1" dirty="0" err="1">
                  <a:solidFill>
                    <a:schemeClr val="accent1">
                      <a:lumMod val="75000"/>
                    </a:schemeClr>
                  </a:solidFill>
                  <a:ea typeface="+mn-lt"/>
                  <a:cs typeface="+mn-lt"/>
                </a:rPr>
                <a:t>GPTune</a:t>
              </a:r>
              <a:r>
                <a:rPr lang="en-US" sz="4000" b="1" dirty="0">
                  <a:solidFill>
                    <a:schemeClr val="accent1">
                      <a:lumMod val="75000"/>
                    </a:schemeClr>
                  </a:solidFill>
                  <a:ea typeface="+mn-lt"/>
                  <a:cs typeface="+mn-lt"/>
                </a:rPr>
                <a:t> and EBIS Injection Line</a:t>
              </a:r>
            </a:p>
          </p:txBody>
        </p:sp>
      </p:gr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15</a:t>
            </a:fld>
            <a:endParaRPr lang="en-US"/>
          </a:p>
        </p:txBody>
      </p:sp>
      <p:sp>
        <p:nvSpPr>
          <p:cNvPr id="12" name="TextBox 11">
            <a:extLst>
              <a:ext uri="{FF2B5EF4-FFF2-40B4-BE49-F238E27FC236}">
                <a16:creationId xmlns:a16="http://schemas.microsoft.com/office/drawing/2014/main" id="{A0F394F4-2B66-2FCB-8BC2-2254DF2932C9}"/>
              </a:ext>
            </a:extLst>
          </p:cNvPr>
          <p:cNvSpPr txBox="1"/>
          <p:nvPr/>
        </p:nvSpPr>
        <p:spPr>
          <a:xfrm>
            <a:off x="997099" y="1859129"/>
            <a:ext cx="780098" cy="400110"/>
          </a:xfrm>
          <a:prstGeom prst="rect">
            <a:avLst/>
          </a:prstGeom>
          <a:noFill/>
        </p:spPr>
        <p:txBody>
          <a:bodyPr wrap="square">
            <a:spAutoFit/>
          </a:bodyPr>
          <a:lstStyle/>
          <a:p>
            <a:r>
              <a:rPr lang="en-US" sz="2000" b="1" dirty="0">
                <a:solidFill>
                  <a:srgbClr val="FF0000"/>
                </a:solidFill>
                <a:latin typeface="Times New Roman" panose="02020603050405020304" pitchFamily="18" charset="0"/>
              </a:rPr>
              <a:t>11.5</a:t>
            </a:r>
            <a:endParaRPr lang="en-US" sz="2000" b="1" dirty="0">
              <a:solidFill>
                <a:srgbClr val="FF0000"/>
              </a:solidFill>
            </a:endParaRPr>
          </a:p>
        </p:txBody>
      </p:sp>
      <p:sp>
        <p:nvSpPr>
          <p:cNvPr id="14" name="TextBox 13">
            <a:extLst>
              <a:ext uri="{FF2B5EF4-FFF2-40B4-BE49-F238E27FC236}">
                <a16:creationId xmlns:a16="http://schemas.microsoft.com/office/drawing/2014/main" id="{DB558AF2-BC45-47CE-355F-0E28B2EDC6F0}"/>
              </a:ext>
            </a:extLst>
          </p:cNvPr>
          <p:cNvSpPr txBox="1"/>
          <p:nvPr/>
        </p:nvSpPr>
        <p:spPr>
          <a:xfrm>
            <a:off x="5033373" y="1318500"/>
            <a:ext cx="779103" cy="400110"/>
          </a:xfrm>
          <a:prstGeom prst="rect">
            <a:avLst/>
          </a:prstGeom>
          <a:noFill/>
        </p:spPr>
        <p:txBody>
          <a:bodyPr wrap="square">
            <a:spAutoFit/>
          </a:bodyPr>
          <a:lstStyle/>
          <a:p>
            <a:r>
              <a:rPr lang="en-US" sz="2000" b="1" dirty="0">
                <a:solidFill>
                  <a:srgbClr val="FF0000"/>
                </a:solidFill>
                <a:latin typeface="Times New Roman" panose="02020603050405020304" pitchFamily="18" charset="0"/>
              </a:rPr>
              <a:t>~14.0</a:t>
            </a:r>
            <a:endParaRPr lang="en-US" sz="2000" b="1" dirty="0">
              <a:solidFill>
                <a:srgbClr val="FF0000"/>
              </a:solidFill>
            </a:endParaRPr>
          </a:p>
        </p:txBody>
      </p:sp>
      <p:cxnSp>
        <p:nvCxnSpPr>
          <p:cNvPr id="16" name="Straight Arrow Connector 15">
            <a:extLst>
              <a:ext uri="{FF2B5EF4-FFF2-40B4-BE49-F238E27FC236}">
                <a16:creationId xmlns:a16="http://schemas.microsoft.com/office/drawing/2014/main" id="{341BA2C3-5D92-A462-5388-57864CB890DE}"/>
              </a:ext>
            </a:extLst>
          </p:cNvPr>
          <p:cNvCxnSpPr>
            <a:cxnSpLocks/>
            <a:stCxn id="12" idx="3"/>
            <a:endCxn id="14" idx="1"/>
          </p:cNvCxnSpPr>
          <p:nvPr/>
        </p:nvCxnSpPr>
        <p:spPr>
          <a:xfrm flipV="1">
            <a:off x="1777197" y="1518555"/>
            <a:ext cx="3256176" cy="540629"/>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DC55AAE0-21E5-00B0-4C53-C612D1A01A4F}"/>
              </a:ext>
            </a:extLst>
          </p:cNvPr>
          <p:cNvSpPr txBox="1"/>
          <p:nvPr/>
        </p:nvSpPr>
        <p:spPr>
          <a:xfrm>
            <a:off x="4500977" y="2804633"/>
            <a:ext cx="1025036" cy="400110"/>
          </a:xfrm>
          <a:prstGeom prst="rect">
            <a:avLst/>
          </a:prstGeom>
          <a:noFill/>
        </p:spPr>
        <p:txBody>
          <a:bodyPr wrap="square">
            <a:spAutoFit/>
          </a:bodyPr>
          <a:lstStyle/>
          <a:p>
            <a:r>
              <a:rPr lang="en-US" sz="2000" b="1" dirty="0">
                <a:solidFill>
                  <a:srgbClr val="FF0000"/>
                </a:solidFill>
                <a:latin typeface="Times New Roman" panose="02020603050405020304" pitchFamily="18" charset="0"/>
              </a:rPr>
              <a:t>~22%</a:t>
            </a:r>
            <a:endParaRPr lang="en-US" sz="2000" b="1" dirty="0">
              <a:solidFill>
                <a:srgbClr val="FF0000"/>
              </a:solidFill>
            </a:endParaRPr>
          </a:p>
        </p:txBody>
      </p:sp>
      <p:pic>
        <p:nvPicPr>
          <p:cNvPr id="4" name="Picture 3">
            <a:extLst>
              <a:ext uri="{FF2B5EF4-FFF2-40B4-BE49-F238E27FC236}">
                <a16:creationId xmlns:a16="http://schemas.microsoft.com/office/drawing/2014/main" id="{82DFD88D-0AFE-B269-DCFE-0BFD7EDCBF73}"/>
              </a:ext>
            </a:extLst>
          </p:cNvPr>
          <p:cNvPicPr>
            <a:picLocks noChangeAspect="1"/>
          </p:cNvPicPr>
          <p:nvPr/>
        </p:nvPicPr>
        <p:blipFill rotWithShape="1">
          <a:blip r:embed="rId3"/>
          <a:srcRect l="3632"/>
          <a:stretch/>
        </p:blipFill>
        <p:spPr>
          <a:xfrm>
            <a:off x="6934007" y="973776"/>
            <a:ext cx="4740023" cy="3576063"/>
          </a:xfrm>
          <a:prstGeom prst="rect">
            <a:avLst/>
          </a:prstGeom>
        </p:spPr>
      </p:pic>
      <p:sp>
        <p:nvSpPr>
          <p:cNvPr id="5" name="TextBox 4">
            <a:extLst>
              <a:ext uri="{FF2B5EF4-FFF2-40B4-BE49-F238E27FC236}">
                <a16:creationId xmlns:a16="http://schemas.microsoft.com/office/drawing/2014/main" id="{B8E1318B-8CFF-0632-9AA7-67AC5A9F8E59}"/>
              </a:ext>
            </a:extLst>
          </p:cNvPr>
          <p:cNvSpPr txBox="1"/>
          <p:nvPr/>
        </p:nvSpPr>
        <p:spPr>
          <a:xfrm>
            <a:off x="470226" y="4636051"/>
            <a:ext cx="10883736" cy="2031325"/>
          </a:xfrm>
          <a:prstGeom prst="rect">
            <a:avLst/>
          </a:prstGeom>
          <a:noFill/>
        </p:spPr>
        <p:txBody>
          <a:bodyPr wrap="square">
            <a:spAutoFit/>
          </a:bodyPr>
          <a:lstStyle/>
          <a:p>
            <a:pPr algn="l">
              <a:buFont typeface="Arial" panose="020B0604020202020204" pitchFamily="34" charset="0"/>
              <a:buChar char="•"/>
            </a:pPr>
            <a:r>
              <a:rPr lang="en-US" b="0" i="0" dirty="0">
                <a:solidFill>
                  <a:srgbClr val="000000"/>
                </a:solidFill>
                <a:effectLst/>
                <a:latin typeface="Liberation Sans"/>
              </a:rPr>
              <a:t>Injection optimization</a:t>
            </a:r>
          </a:p>
          <a:p>
            <a:pPr marL="742950" lvl="1" indent="-285750" algn="l">
              <a:buFont typeface="Arial" panose="020B0604020202020204" pitchFamily="34" charset="0"/>
              <a:buChar char="•"/>
            </a:pPr>
            <a:r>
              <a:rPr lang="en-US" b="0" i="0" dirty="0">
                <a:solidFill>
                  <a:srgbClr val="000000"/>
                </a:solidFill>
                <a:effectLst/>
                <a:latin typeface="Liberation Sans"/>
              </a:rPr>
              <a:t>script was running from 12:33 to 13:36 (~63 min)</a:t>
            </a:r>
          </a:p>
          <a:p>
            <a:pPr marL="742950" lvl="1" indent="-285750" algn="l">
              <a:buFont typeface="Arial" panose="020B0604020202020204" pitchFamily="34" charset="0"/>
              <a:buChar char="•"/>
            </a:pPr>
            <a:r>
              <a:rPr lang="en-US" b="0" i="0" dirty="0">
                <a:solidFill>
                  <a:srgbClr val="000000"/>
                </a:solidFill>
                <a:effectLst/>
                <a:latin typeface="Liberation Sans"/>
              </a:rPr>
              <a:t>1 cycle with 800 </a:t>
            </a:r>
            <a:r>
              <a:rPr lang="en-US" b="0" i="0" dirty="0" err="1">
                <a:solidFill>
                  <a:srgbClr val="000000"/>
                </a:solidFill>
                <a:effectLst/>
                <a:latin typeface="Liberation Sans"/>
              </a:rPr>
              <a:t>ms</a:t>
            </a:r>
            <a:r>
              <a:rPr lang="en-US" b="0" i="0" dirty="0">
                <a:solidFill>
                  <a:srgbClr val="000000"/>
                </a:solidFill>
                <a:effectLst/>
                <a:latin typeface="Liberation Sans"/>
              </a:rPr>
              <a:t> period was used for injection optimization (to be gentle when injecting beam is less during optimization</a:t>
            </a:r>
          </a:p>
          <a:p>
            <a:pPr marL="742950" lvl="1" indent="-285750" algn="l">
              <a:buFont typeface="Arial" panose="020B0604020202020204" pitchFamily="34" charset="0"/>
              <a:buChar char="•"/>
            </a:pPr>
            <a:r>
              <a:rPr lang="en-US" b="0" i="0" dirty="0">
                <a:solidFill>
                  <a:srgbClr val="000000"/>
                </a:solidFill>
                <a:effectLst/>
                <a:latin typeface="Liberation Sans"/>
              </a:rPr>
              <a:t>fc</a:t>
            </a:r>
            <a:r>
              <a:rPr lang="en-US" b="0" i="0" dirty="0">
                <a:solidFill>
                  <a:srgbClr val="FF0000"/>
                </a:solidFill>
                <a:effectLst/>
                <a:latin typeface="Liberation Sans"/>
              </a:rPr>
              <a:t>96</a:t>
            </a:r>
            <a:r>
              <a:rPr lang="en-US" b="0" i="0" dirty="0">
                <a:solidFill>
                  <a:srgbClr val="000000"/>
                </a:solidFill>
                <a:effectLst/>
                <a:latin typeface="Liberation Sans"/>
              </a:rPr>
              <a:t> was used for injection optimization</a:t>
            </a:r>
          </a:p>
          <a:p>
            <a:pPr marL="742950" lvl="1" indent="-285750" algn="l">
              <a:buFont typeface="Arial" panose="020B0604020202020204" pitchFamily="34" charset="0"/>
              <a:buChar char="•"/>
            </a:pPr>
            <a:r>
              <a:rPr lang="en-US" b="0" i="0" dirty="0">
                <a:solidFill>
                  <a:srgbClr val="000000"/>
                </a:solidFill>
                <a:effectLst/>
                <a:latin typeface="Liberation Sans"/>
              </a:rPr>
              <a:t>70 iterations (</a:t>
            </a:r>
            <a:r>
              <a:rPr lang="en-US" b="0" i="0" dirty="0">
                <a:solidFill>
                  <a:srgbClr val="FF0000"/>
                </a:solidFill>
                <a:effectLst/>
                <a:latin typeface="Liberation Sans"/>
              </a:rPr>
              <a:t>44, signals are too noisy.</a:t>
            </a:r>
            <a:r>
              <a:rPr lang="en-US" b="0" i="0" dirty="0">
                <a:solidFill>
                  <a:srgbClr val="000000"/>
                </a:solidFill>
                <a:effectLst/>
                <a:latin typeface="Liberation Sans"/>
              </a:rPr>
              <a:t>)</a:t>
            </a:r>
          </a:p>
          <a:p>
            <a:pPr marL="742950" lvl="1" indent="-285750" algn="l">
              <a:buFont typeface="Arial" panose="020B0604020202020204" pitchFamily="34" charset="0"/>
              <a:buChar char="•"/>
            </a:pPr>
            <a:r>
              <a:rPr lang="en-US" dirty="0">
                <a:solidFill>
                  <a:srgbClr val="000000"/>
                </a:solidFill>
                <a:latin typeface="Liberation Sans"/>
              </a:rPr>
              <a:t>9 parameters</a:t>
            </a:r>
            <a:endParaRPr lang="en-US" b="0" i="0" dirty="0">
              <a:solidFill>
                <a:srgbClr val="000000"/>
              </a:solidFill>
              <a:effectLst/>
              <a:latin typeface="Liberation Sans"/>
            </a:endParaRPr>
          </a:p>
        </p:txBody>
      </p:sp>
    </p:spTree>
    <p:extLst>
      <p:ext uri="{BB962C8B-B14F-4D97-AF65-F5344CB8AC3E}">
        <p14:creationId xmlns:p14="http://schemas.microsoft.com/office/powerpoint/2010/main" val="164862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2573D2F-69B8-F511-608D-FA82ADD0E918}"/>
              </a:ext>
            </a:extLst>
          </p:cNvPr>
          <p:cNvPicPr>
            <a:picLocks noChangeAspect="1"/>
          </p:cNvPicPr>
          <p:nvPr/>
        </p:nvPicPr>
        <p:blipFill>
          <a:blip r:embed="rId2"/>
          <a:stretch>
            <a:fillRect/>
          </a:stretch>
        </p:blipFill>
        <p:spPr>
          <a:xfrm>
            <a:off x="481827" y="860960"/>
            <a:ext cx="5276104" cy="3841433"/>
          </a:xfrm>
          <a:prstGeom prst="rect">
            <a:avLst/>
          </a:prstGeom>
        </p:spPr>
      </p:pic>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lumMod val="75000"/>
                    </a:schemeClr>
                  </a:solidFill>
                  <a:ea typeface="+mn-lt"/>
                  <a:cs typeface="+mn-lt"/>
                </a:rPr>
                <a:t>LBNL </a:t>
              </a:r>
              <a:r>
                <a:rPr lang="en-US" sz="4000" b="1" dirty="0" err="1">
                  <a:solidFill>
                    <a:schemeClr val="accent1">
                      <a:lumMod val="75000"/>
                    </a:schemeClr>
                  </a:solidFill>
                  <a:ea typeface="+mn-lt"/>
                  <a:cs typeface="+mn-lt"/>
                </a:rPr>
                <a:t>GPTune</a:t>
              </a:r>
              <a:r>
                <a:rPr lang="en-US" sz="4000" b="1" dirty="0">
                  <a:solidFill>
                    <a:schemeClr val="accent1">
                      <a:lumMod val="75000"/>
                    </a:schemeClr>
                  </a:solidFill>
                  <a:ea typeface="+mn-lt"/>
                  <a:cs typeface="+mn-lt"/>
                </a:rPr>
                <a:t> and EBIS Extraction Line</a:t>
              </a:r>
            </a:p>
          </p:txBody>
        </p:sp>
      </p:gr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16</a:t>
            </a:fld>
            <a:endParaRPr lang="en-US"/>
          </a:p>
        </p:txBody>
      </p:sp>
      <p:sp>
        <p:nvSpPr>
          <p:cNvPr id="12" name="TextBox 11">
            <a:extLst>
              <a:ext uri="{FF2B5EF4-FFF2-40B4-BE49-F238E27FC236}">
                <a16:creationId xmlns:a16="http://schemas.microsoft.com/office/drawing/2014/main" id="{A0F394F4-2B66-2FCB-8BC2-2254DF2932C9}"/>
              </a:ext>
            </a:extLst>
          </p:cNvPr>
          <p:cNvSpPr txBox="1"/>
          <p:nvPr/>
        </p:nvSpPr>
        <p:spPr>
          <a:xfrm>
            <a:off x="1666068" y="2800494"/>
            <a:ext cx="563492" cy="400110"/>
          </a:xfrm>
          <a:prstGeom prst="rect">
            <a:avLst/>
          </a:prstGeom>
          <a:noFill/>
        </p:spPr>
        <p:txBody>
          <a:bodyPr wrap="square">
            <a:spAutoFit/>
          </a:bodyPr>
          <a:lstStyle/>
          <a:p>
            <a:r>
              <a:rPr lang="en-US" sz="2000" b="1" dirty="0">
                <a:solidFill>
                  <a:srgbClr val="FF0000"/>
                </a:solidFill>
                <a:latin typeface="Times New Roman" panose="02020603050405020304" pitchFamily="18" charset="0"/>
              </a:rPr>
              <a:t>1.4</a:t>
            </a:r>
            <a:endParaRPr lang="en-US" sz="2000" b="1" dirty="0">
              <a:solidFill>
                <a:srgbClr val="FF0000"/>
              </a:solidFill>
            </a:endParaRPr>
          </a:p>
        </p:txBody>
      </p:sp>
      <p:sp>
        <p:nvSpPr>
          <p:cNvPr id="14" name="TextBox 13">
            <a:extLst>
              <a:ext uri="{FF2B5EF4-FFF2-40B4-BE49-F238E27FC236}">
                <a16:creationId xmlns:a16="http://schemas.microsoft.com/office/drawing/2014/main" id="{DB558AF2-BC45-47CE-355F-0E28B2EDC6F0}"/>
              </a:ext>
            </a:extLst>
          </p:cNvPr>
          <p:cNvSpPr txBox="1"/>
          <p:nvPr/>
        </p:nvSpPr>
        <p:spPr>
          <a:xfrm>
            <a:off x="4928617" y="946611"/>
            <a:ext cx="641027" cy="400110"/>
          </a:xfrm>
          <a:prstGeom prst="rect">
            <a:avLst/>
          </a:prstGeom>
          <a:noFill/>
        </p:spPr>
        <p:txBody>
          <a:bodyPr wrap="square">
            <a:spAutoFit/>
          </a:bodyPr>
          <a:lstStyle/>
          <a:p>
            <a:r>
              <a:rPr lang="en-US" sz="2000" b="1" dirty="0">
                <a:solidFill>
                  <a:srgbClr val="FF0000"/>
                </a:solidFill>
                <a:latin typeface="Times New Roman" panose="02020603050405020304" pitchFamily="18" charset="0"/>
              </a:rPr>
              <a:t>~2.0</a:t>
            </a:r>
            <a:endParaRPr lang="en-US" sz="2000" b="1" dirty="0">
              <a:solidFill>
                <a:srgbClr val="FF0000"/>
              </a:solidFill>
            </a:endParaRPr>
          </a:p>
        </p:txBody>
      </p:sp>
      <p:cxnSp>
        <p:nvCxnSpPr>
          <p:cNvPr id="16" name="Straight Arrow Connector 15">
            <a:extLst>
              <a:ext uri="{FF2B5EF4-FFF2-40B4-BE49-F238E27FC236}">
                <a16:creationId xmlns:a16="http://schemas.microsoft.com/office/drawing/2014/main" id="{341BA2C3-5D92-A462-5388-57864CB890DE}"/>
              </a:ext>
            </a:extLst>
          </p:cNvPr>
          <p:cNvCxnSpPr>
            <a:cxnSpLocks/>
            <a:stCxn id="12" idx="3"/>
          </p:cNvCxnSpPr>
          <p:nvPr/>
        </p:nvCxnSpPr>
        <p:spPr>
          <a:xfrm flipV="1">
            <a:off x="2229560" y="1549729"/>
            <a:ext cx="3126211" cy="145082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130D3946-AF39-D553-80EE-31C63C53AB11}"/>
              </a:ext>
            </a:extLst>
          </p:cNvPr>
          <p:cNvPicPr>
            <a:picLocks noChangeAspect="1"/>
          </p:cNvPicPr>
          <p:nvPr/>
        </p:nvPicPr>
        <p:blipFill rotWithShape="1">
          <a:blip r:embed="rId3"/>
          <a:srcRect l="3817"/>
          <a:stretch/>
        </p:blipFill>
        <p:spPr>
          <a:xfrm>
            <a:off x="6434070" y="860960"/>
            <a:ext cx="5113695" cy="3844642"/>
          </a:xfrm>
          <a:prstGeom prst="rect">
            <a:avLst/>
          </a:prstGeom>
        </p:spPr>
      </p:pic>
      <p:sp>
        <p:nvSpPr>
          <p:cNvPr id="11" name="TextBox 10">
            <a:extLst>
              <a:ext uri="{FF2B5EF4-FFF2-40B4-BE49-F238E27FC236}">
                <a16:creationId xmlns:a16="http://schemas.microsoft.com/office/drawing/2014/main" id="{DC55AAE0-21E5-00B0-4C53-C612D1A01A4F}"/>
              </a:ext>
            </a:extLst>
          </p:cNvPr>
          <p:cNvSpPr txBox="1"/>
          <p:nvPr/>
        </p:nvSpPr>
        <p:spPr>
          <a:xfrm>
            <a:off x="4224094" y="3000549"/>
            <a:ext cx="1025036" cy="400110"/>
          </a:xfrm>
          <a:prstGeom prst="rect">
            <a:avLst/>
          </a:prstGeom>
          <a:noFill/>
        </p:spPr>
        <p:txBody>
          <a:bodyPr wrap="square">
            <a:spAutoFit/>
          </a:bodyPr>
          <a:lstStyle/>
          <a:p>
            <a:r>
              <a:rPr lang="en-US" sz="2000" b="1" dirty="0">
                <a:solidFill>
                  <a:srgbClr val="FF0000"/>
                </a:solidFill>
                <a:latin typeface="Times New Roman" panose="02020603050405020304" pitchFamily="18" charset="0"/>
              </a:rPr>
              <a:t>~42.8%</a:t>
            </a:r>
            <a:endParaRPr lang="en-US" sz="2000" b="1" dirty="0">
              <a:solidFill>
                <a:srgbClr val="FF0000"/>
              </a:solidFill>
            </a:endParaRPr>
          </a:p>
        </p:txBody>
      </p:sp>
      <p:sp>
        <p:nvSpPr>
          <p:cNvPr id="4" name="TextBox 3">
            <a:extLst>
              <a:ext uri="{FF2B5EF4-FFF2-40B4-BE49-F238E27FC236}">
                <a16:creationId xmlns:a16="http://schemas.microsoft.com/office/drawing/2014/main" id="{9A34999F-30E9-F7F1-3BC0-6D8BC0B394C8}"/>
              </a:ext>
            </a:extLst>
          </p:cNvPr>
          <p:cNvSpPr txBox="1"/>
          <p:nvPr/>
        </p:nvSpPr>
        <p:spPr>
          <a:xfrm>
            <a:off x="600696" y="4771417"/>
            <a:ext cx="6702630" cy="1754326"/>
          </a:xfrm>
          <a:prstGeom prst="rect">
            <a:avLst/>
          </a:prstGeom>
          <a:noFill/>
        </p:spPr>
        <p:txBody>
          <a:bodyPr wrap="square">
            <a:spAutoFit/>
          </a:bodyPr>
          <a:lstStyle/>
          <a:p>
            <a:pPr algn="l">
              <a:buFont typeface="Arial" panose="020B0604020202020204" pitchFamily="34" charset="0"/>
              <a:buChar char="•"/>
            </a:pPr>
            <a:r>
              <a:rPr lang="en-US" b="0" i="0" dirty="0">
                <a:solidFill>
                  <a:srgbClr val="000000"/>
                </a:solidFill>
                <a:effectLst/>
                <a:latin typeface="Liberation Sans"/>
              </a:rPr>
              <a:t>Extraction optimization</a:t>
            </a:r>
          </a:p>
          <a:p>
            <a:pPr marL="742950" lvl="1" indent="-285750" algn="l">
              <a:buFont typeface="Arial" panose="020B0604020202020204" pitchFamily="34" charset="0"/>
              <a:buChar char="•"/>
            </a:pPr>
            <a:r>
              <a:rPr lang="en-US" b="0" i="0" dirty="0">
                <a:solidFill>
                  <a:srgbClr val="000000"/>
                </a:solidFill>
                <a:effectLst/>
                <a:latin typeface="Liberation Sans"/>
              </a:rPr>
              <a:t>script was running from 10:18 to 11:15 (~57 min)</a:t>
            </a:r>
          </a:p>
          <a:p>
            <a:pPr marL="742950" lvl="1" indent="-285750" algn="l">
              <a:buFont typeface="Arial" panose="020B0604020202020204" pitchFamily="34" charset="0"/>
              <a:buChar char="•"/>
            </a:pPr>
            <a:r>
              <a:rPr lang="en-US" b="0" i="0" dirty="0">
                <a:solidFill>
                  <a:srgbClr val="000000"/>
                </a:solidFill>
                <a:effectLst/>
                <a:latin typeface="Liberation Sans"/>
              </a:rPr>
              <a:t>2 cycles with 800 </a:t>
            </a:r>
            <a:r>
              <a:rPr lang="en-US" b="0" i="0" dirty="0" err="1">
                <a:solidFill>
                  <a:srgbClr val="000000"/>
                </a:solidFill>
                <a:effectLst/>
                <a:latin typeface="Liberation Sans"/>
              </a:rPr>
              <a:t>ms</a:t>
            </a:r>
            <a:r>
              <a:rPr lang="en-US" b="0" i="0" dirty="0">
                <a:solidFill>
                  <a:srgbClr val="000000"/>
                </a:solidFill>
                <a:effectLst/>
                <a:latin typeface="Liberation Sans"/>
              </a:rPr>
              <a:t> period was used for extraction.</a:t>
            </a:r>
          </a:p>
          <a:p>
            <a:pPr marL="742950" lvl="1" indent="-285750" algn="l">
              <a:buFont typeface="Arial" panose="020B0604020202020204" pitchFamily="34" charset="0"/>
              <a:buChar char="•"/>
            </a:pPr>
            <a:r>
              <a:rPr lang="en-US" b="0" i="0" dirty="0">
                <a:solidFill>
                  <a:srgbClr val="000000"/>
                </a:solidFill>
                <a:effectLst/>
                <a:latin typeface="Liberation Sans"/>
              </a:rPr>
              <a:t>xf</a:t>
            </a:r>
            <a:r>
              <a:rPr lang="en-US" b="0" i="0" dirty="0">
                <a:solidFill>
                  <a:srgbClr val="FF0000"/>
                </a:solidFill>
                <a:effectLst/>
                <a:latin typeface="Liberation Sans"/>
              </a:rPr>
              <a:t>14</a:t>
            </a:r>
            <a:r>
              <a:rPr lang="en-US" b="0" i="0" dirty="0">
                <a:solidFill>
                  <a:srgbClr val="000000"/>
                </a:solidFill>
                <a:effectLst/>
                <a:latin typeface="Liberation Sans"/>
              </a:rPr>
              <a:t> was used for extraction optimization.</a:t>
            </a:r>
          </a:p>
          <a:p>
            <a:pPr marL="742950" lvl="1" indent="-285750" algn="l">
              <a:buFont typeface="Arial" panose="020B0604020202020204" pitchFamily="34" charset="0"/>
              <a:buChar char="•"/>
            </a:pPr>
            <a:r>
              <a:rPr lang="en-US" b="0" i="0" dirty="0">
                <a:solidFill>
                  <a:srgbClr val="000000"/>
                </a:solidFill>
                <a:effectLst/>
                <a:latin typeface="Liberation Sans"/>
              </a:rPr>
              <a:t>60 iterations (</a:t>
            </a:r>
            <a:r>
              <a:rPr lang="en-US" b="0" i="0" dirty="0">
                <a:solidFill>
                  <a:srgbClr val="FF0000"/>
                </a:solidFill>
                <a:effectLst/>
                <a:latin typeface="Liberation Sans"/>
              </a:rPr>
              <a:t>60</a:t>
            </a:r>
            <a:r>
              <a:rPr lang="en-US" b="0" i="0" dirty="0">
                <a:solidFill>
                  <a:srgbClr val="000000"/>
                </a:solidFill>
                <a:effectLst/>
                <a:latin typeface="Liberation Sans"/>
              </a:rPr>
              <a:t>, need more iterations?)</a:t>
            </a:r>
          </a:p>
          <a:p>
            <a:pPr marL="742950" lvl="1" indent="-285750" algn="l">
              <a:buFont typeface="Arial" panose="020B0604020202020204" pitchFamily="34" charset="0"/>
              <a:buChar char="•"/>
            </a:pPr>
            <a:r>
              <a:rPr lang="en-US" dirty="0">
                <a:solidFill>
                  <a:srgbClr val="000000"/>
                </a:solidFill>
                <a:latin typeface="Liberation Sans"/>
              </a:rPr>
              <a:t>10 parameters</a:t>
            </a:r>
            <a:endParaRPr lang="en-US" b="0" i="0" dirty="0">
              <a:solidFill>
                <a:srgbClr val="000000"/>
              </a:solidFill>
              <a:effectLst/>
              <a:latin typeface="Liberation Sans"/>
            </a:endParaRPr>
          </a:p>
        </p:txBody>
      </p:sp>
    </p:spTree>
    <p:extLst>
      <p:ext uri="{BB962C8B-B14F-4D97-AF65-F5344CB8AC3E}">
        <p14:creationId xmlns:p14="http://schemas.microsoft.com/office/powerpoint/2010/main" val="3972669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lumMod val="75000"/>
                    </a:schemeClr>
                  </a:solidFill>
                  <a:ea typeface="+mn-lt"/>
                  <a:cs typeface="+mn-lt"/>
                </a:rPr>
                <a:t>LBNL </a:t>
              </a:r>
              <a:r>
                <a:rPr lang="en-US" sz="4000" b="1" dirty="0" err="1">
                  <a:solidFill>
                    <a:schemeClr val="accent1">
                      <a:lumMod val="75000"/>
                    </a:schemeClr>
                  </a:solidFill>
                  <a:ea typeface="+mn-lt"/>
                  <a:cs typeface="+mn-lt"/>
                </a:rPr>
                <a:t>GPTune</a:t>
              </a:r>
              <a:r>
                <a:rPr lang="en-US" sz="4000" b="1" dirty="0">
                  <a:solidFill>
                    <a:schemeClr val="accent1">
                      <a:lumMod val="75000"/>
                    </a:schemeClr>
                  </a:solidFill>
                  <a:ea typeface="+mn-lt"/>
                  <a:cs typeface="+mn-lt"/>
                </a:rPr>
                <a:t> and EBIS Total Gain</a:t>
              </a:r>
            </a:p>
          </p:txBody>
        </p:sp>
      </p:gr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17</a:t>
            </a:fld>
            <a:endParaRPr lang="en-US"/>
          </a:p>
        </p:txBody>
      </p:sp>
      <p:graphicFrame>
        <p:nvGraphicFramePr>
          <p:cNvPr id="3" name="Table 2">
            <a:extLst>
              <a:ext uri="{FF2B5EF4-FFF2-40B4-BE49-F238E27FC236}">
                <a16:creationId xmlns:a16="http://schemas.microsoft.com/office/drawing/2014/main" id="{3DE677CC-07B7-DB93-B49B-537D7B27DA7D}"/>
              </a:ext>
            </a:extLst>
          </p:cNvPr>
          <p:cNvGraphicFramePr>
            <a:graphicFrameLocks noGrp="1"/>
          </p:cNvGraphicFramePr>
          <p:nvPr>
            <p:extLst>
              <p:ext uri="{D42A27DB-BD31-4B8C-83A1-F6EECF244321}">
                <p14:modId xmlns:p14="http://schemas.microsoft.com/office/powerpoint/2010/main" val="1844561720"/>
              </p:ext>
            </p:extLst>
          </p:nvPr>
        </p:nvGraphicFramePr>
        <p:xfrm>
          <a:off x="701853" y="3796030"/>
          <a:ext cx="10515605" cy="2560320"/>
        </p:xfrm>
        <a:graphic>
          <a:graphicData uri="http://schemas.openxmlformats.org/drawingml/2006/table">
            <a:tbl>
              <a:tblPr/>
              <a:tblGrid>
                <a:gridCol w="1502229">
                  <a:extLst>
                    <a:ext uri="{9D8B030D-6E8A-4147-A177-3AD203B41FA5}">
                      <a16:colId xmlns:a16="http://schemas.microsoft.com/office/drawing/2014/main" val="1126967193"/>
                    </a:ext>
                  </a:extLst>
                </a:gridCol>
                <a:gridCol w="1025921">
                  <a:extLst>
                    <a:ext uri="{9D8B030D-6E8A-4147-A177-3AD203B41FA5}">
                      <a16:colId xmlns:a16="http://schemas.microsoft.com/office/drawing/2014/main" val="1253967938"/>
                    </a:ext>
                  </a:extLst>
                </a:gridCol>
                <a:gridCol w="1605133">
                  <a:extLst>
                    <a:ext uri="{9D8B030D-6E8A-4147-A177-3AD203B41FA5}">
                      <a16:colId xmlns:a16="http://schemas.microsoft.com/office/drawing/2014/main" val="3493331904"/>
                    </a:ext>
                  </a:extLst>
                </a:gridCol>
                <a:gridCol w="1394625">
                  <a:extLst>
                    <a:ext uri="{9D8B030D-6E8A-4147-A177-3AD203B41FA5}">
                      <a16:colId xmlns:a16="http://schemas.microsoft.com/office/drawing/2014/main" val="486346292"/>
                    </a:ext>
                  </a:extLst>
                </a:gridCol>
                <a:gridCol w="481009">
                  <a:extLst>
                    <a:ext uri="{9D8B030D-6E8A-4147-A177-3AD203B41FA5}">
                      <a16:colId xmlns:a16="http://schemas.microsoft.com/office/drawing/2014/main" val="708639563"/>
                    </a:ext>
                  </a:extLst>
                </a:gridCol>
                <a:gridCol w="1502229">
                  <a:extLst>
                    <a:ext uri="{9D8B030D-6E8A-4147-A177-3AD203B41FA5}">
                      <a16:colId xmlns:a16="http://schemas.microsoft.com/office/drawing/2014/main" val="1134370799"/>
                    </a:ext>
                  </a:extLst>
                </a:gridCol>
                <a:gridCol w="1502229">
                  <a:extLst>
                    <a:ext uri="{9D8B030D-6E8A-4147-A177-3AD203B41FA5}">
                      <a16:colId xmlns:a16="http://schemas.microsoft.com/office/drawing/2014/main" val="4255717614"/>
                    </a:ext>
                  </a:extLst>
                </a:gridCol>
                <a:gridCol w="283966">
                  <a:extLst>
                    <a:ext uri="{9D8B030D-6E8A-4147-A177-3AD203B41FA5}">
                      <a16:colId xmlns:a16="http://schemas.microsoft.com/office/drawing/2014/main" val="3006486499"/>
                    </a:ext>
                  </a:extLst>
                </a:gridCol>
                <a:gridCol w="1218264">
                  <a:extLst>
                    <a:ext uri="{9D8B030D-6E8A-4147-A177-3AD203B41FA5}">
                      <a16:colId xmlns:a16="http://schemas.microsoft.com/office/drawing/2014/main" val="1977165890"/>
                    </a:ext>
                  </a:extLst>
                </a:gridCol>
              </a:tblGrid>
              <a:tr h="914400">
                <a:tc>
                  <a:txBody>
                    <a:bodyPr/>
                    <a:lstStyle/>
                    <a:p>
                      <a:pPr algn="ctr"/>
                      <a:r>
                        <a:rPr lang="en-US" sz="1800" kern="1200" dirty="0">
                          <a:solidFill>
                            <a:schemeClr val="tx1"/>
                          </a:solidFill>
                          <a:effectLst/>
                          <a:latin typeface="Liberation Sans"/>
                          <a:ea typeface="+mn-ea"/>
                          <a:cs typeface="+mn-cs"/>
                        </a:rPr>
                        <a:t>Intensity detector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kern="1200" dirty="0" err="1">
                          <a:solidFill>
                            <a:schemeClr val="tx1"/>
                          </a:solidFill>
                          <a:effectLst/>
                          <a:latin typeface="Liberation Sans"/>
                          <a:ea typeface="+mn-ea"/>
                          <a:cs typeface="+mn-cs"/>
                        </a:rPr>
                        <a:t>Orignal</a:t>
                      </a:r>
                      <a:endParaRPr lang="en-US" sz="1800" kern="1200" dirty="0">
                        <a:solidFill>
                          <a:schemeClr val="tx1"/>
                        </a:solidFill>
                        <a:effectLst/>
                        <a:latin typeface="Liberation Sans"/>
                        <a:ea typeface="+mn-ea"/>
                        <a:cs typeface="+mn-c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kern="1200" dirty="0">
                          <a:solidFill>
                            <a:schemeClr val="tx1"/>
                          </a:solidFill>
                          <a:effectLst/>
                          <a:latin typeface="Liberation Sans"/>
                          <a:ea typeface="+mn-ea"/>
                          <a:cs typeface="+mn-cs"/>
                        </a:rPr>
                        <a:t>Ext. optimized</a:t>
                      </a:r>
                    </a:p>
                    <a:p>
                      <a:pPr algn="ctr"/>
                      <a:r>
                        <a:rPr lang="en-US" sz="1800" kern="1200" dirty="0">
                          <a:solidFill>
                            <a:schemeClr val="tx1"/>
                          </a:solidFill>
                          <a:effectLst/>
                          <a:latin typeface="Liberation Sans"/>
                          <a:ea typeface="+mn-ea"/>
                          <a:cs typeface="+mn-cs"/>
                        </a:rPr>
                        <a:t>with xf14</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dirty="0">
                          <a:effectLst/>
                          <a:latin typeface="Liberation Sans"/>
                        </a:rPr>
                        <a:t>Gain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rowSpan="4">
                  <a:txBody>
                    <a:bodyPr/>
                    <a:lstStyle/>
                    <a:p>
                      <a:pPr algn="ctr"/>
                      <a:endParaRPr lang="en-US" sz="1800" dirty="0">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a:txBody>
                    <a:bodyPr/>
                    <a:lstStyle/>
                    <a:p>
                      <a:pPr algn="ctr"/>
                      <a:r>
                        <a:rPr lang="en-US" sz="1800" dirty="0">
                          <a:solidFill>
                            <a:srgbClr val="FF0000"/>
                          </a:solidFill>
                          <a:effectLst/>
                          <a:latin typeface="Liberation Sans"/>
                        </a:rPr>
                        <a:t>+</a:t>
                      </a:r>
                      <a:r>
                        <a:rPr lang="en-US" sz="1800" dirty="0">
                          <a:effectLst/>
                          <a:latin typeface="Liberation Sans"/>
                        </a:rPr>
                        <a:t> Inj. Optimized</a:t>
                      </a:r>
                    </a:p>
                    <a:p>
                      <a:pPr algn="ctr"/>
                      <a:r>
                        <a:rPr lang="en-US" sz="1800" dirty="0">
                          <a:effectLst/>
                          <a:latin typeface="Liberation Sans"/>
                        </a:rPr>
                        <a:t>with FC96</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dirty="0">
                          <a:effectLst/>
                          <a:latin typeface="Liberation Sans"/>
                        </a:rPr>
                        <a:t>Gain from</a:t>
                      </a:r>
                    </a:p>
                    <a:p>
                      <a:pPr algn="ctr"/>
                      <a:r>
                        <a:rPr lang="en-US" sz="1800" dirty="0">
                          <a:effectLst/>
                          <a:latin typeface="Liberation Sans"/>
                        </a:rPr>
                        <a:t>Inj. optimization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rowSpan="4">
                  <a:txBody>
                    <a:bodyPr/>
                    <a:lstStyle/>
                    <a:p>
                      <a:pPr algn="ctr"/>
                      <a:endParaRPr lang="en-US" sz="1800" dirty="0">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a:txBody>
                    <a:bodyPr/>
                    <a:lstStyle/>
                    <a:p>
                      <a:pPr algn="ctr"/>
                      <a:r>
                        <a:rPr lang="en-US" sz="1800" dirty="0">
                          <a:effectLst/>
                          <a:latin typeface="Liberation Sans"/>
                        </a:rPr>
                        <a:t>Total Gain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2814258031"/>
                  </a:ext>
                </a:extLst>
              </a:tr>
              <a:tr h="914400">
                <a:tc>
                  <a:txBody>
                    <a:bodyPr/>
                    <a:lstStyle/>
                    <a:p>
                      <a:pPr algn="ctr"/>
                      <a:r>
                        <a:rPr lang="en-US" sz="1800" kern="1200" dirty="0" err="1">
                          <a:solidFill>
                            <a:schemeClr val="tx1"/>
                          </a:solidFill>
                          <a:effectLst/>
                          <a:latin typeface="Liberation Sans"/>
                          <a:ea typeface="+mn-ea"/>
                          <a:cs typeface="+mn-cs"/>
                        </a:rPr>
                        <a:t>Bergoz</a:t>
                      </a:r>
                      <a:r>
                        <a:rPr lang="en-US" sz="1800" kern="1200" dirty="0">
                          <a:solidFill>
                            <a:schemeClr val="tx1"/>
                          </a:solidFill>
                          <a:effectLst/>
                          <a:latin typeface="Liberation Sans"/>
                          <a:ea typeface="+mn-ea"/>
                          <a:cs typeface="+mn-cs"/>
                        </a:rPr>
                        <a:t> (extraction) (</a:t>
                      </a:r>
                      <a:r>
                        <a:rPr lang="en-US" sz="1800" kern="1200" dirty="0" err="1">
                          <a:solidFill>
                            <a:schemeClr val="tx1"/>
                          </a:solidFill>
                          <a:effectLst/>
                          <a:latin typeface="Liberation Sans"/>
                          <a:ea typeface="+mn-ea"/>
                          <a:cs typeface="+mn-cs"/>
                        </a:rPr>
                        <a:t>uVs</a:t>
                      </a:r>
                      <a:r>
                        <a:rPr lang="en-US" sz="1800" kern="1200" dirty="0">
                          <a:solidFill>
                            <a:schemeClr val="tx1"/>
                          </a:solidFill>
                          <a:effectLst/>
                          <a:latin typeface="Liberation Sans"/>
                          <a:ea typeface="+mn-ea"/>
                          <a:cs typeface="+mn-cs"/>
                        </a:rPr>
                        <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kern="1200" dirty="0">
                          <a:solidFill>
                            <a:schemeClr val="tx1"/>
                          </a:solidFill>
                          <a:effectLst/>
                          <a:latin typeface="Liberation Sans"/>
                          <a:ea typeface="+mn-ea"/>
                          <a:cs typeface="+mn-cs"/>
                        </a:rPr>
                        <a:t>13.7</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kern="1200">
                          <a:solidFill>
                            <a:schemeClr val="tx1"/>
                          </a:solidFill>
                          <a:effectLst/>
                          <a:latin typeface="Liberation Sans"/>
                          <a:ea typeface="+mn-ea"/>
                          <a:cs typeface="+mn-cs"/>
                        </a:rPr>
                        <a:t>13.7</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dirty="0">
                          <a:solidFill>
                            <a:srgbClr val="FF0000"/>
                          </a:solidFill>
                          <a:effectLst/>
                          <a:latin typeface="Liberation Sans"/>
                        </a:rPr>
                        <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vMerge="1">
                  <a:txBody>
                    <a:bodyPr/>
                    <a:lstStyle/>
                    <a:p>
                      <a:pPr algn="r"/>
                      <a:endParaRPr lang="en-US" sz="1800" dirty="0">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a:txBody>
                    <a:bodyPr/>
                    <a:lstStyle/>
                    <a:p>
                      <a:pPr algn="ctr"/>
                      <a:r>
                        <a:rPr lang="en-US" sz="1800" dirty="0">
                          <a:effectLst/>
                          <a:latin typeface="Liberation Sans"/>
                        </a:rPr>
                        <a:t>16.3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dirty="0">
                          <a:solidFill>
                            <a:srgbClr val="FF0000"/>
                          </a:solidFill>
                          <a:effectLst/>
                          <a:latin typeface="Liberation Sans"/>
                        </a:rPr>
                        <a:t>19%</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vMerge="1">
                  <a:txBody>
                    <a:bodyPr/>
                    <a:lstStyle/>
                    <a:p>
                      <a:pPr algn="ctr"/>
                      <a:endParaRPr lang="en-US" sz="1800" dirty="0">
                        <a:solidFill>
                          <a:srgbClr val="FF0000"/>
                        </a:solidFill>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a:txBody>
                    <a:bodyPr/>
                    <a:lstStyle/>
                    <a:p>
                      <a:pPr algn="ctr"/>
                      <a:r>
                        <a:rPr lang="en-US" sz="1800" dirty="0">
                          <a:solidFill>
                            <a:srgbClr val="FF0000"/>
                          </a:solidFill>
                          <a:effectLst/>
                          <a:latin typeface="Liberation Sans"/>
                        </a:rPr>
                        <a:t>19%</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3476811381"/>
                  </a:ext>
                </a:extLst>
              </a:tr>
              <a:tr h="365760">
                <a:tc>
                  <a:txBody>
                    <a:bodyPr/>
                    <a:lstStyle/>
                    <a:p>
                      <a:pPr algn="ctr"/>
                      <a:r>
                        <a:rPr lang="en-US" sz="1800" kern="1200">
                          <a:solidFill>
                            <a:schemeClr val="tx1"/>
                          </a:solidFill>
                          <a:effectLst/>
                          <a:latin typeface="Liberation Sans"/>
                          <a:ea typeface="+mn-ea"/>
                          <a:cs typeface="+mn-cs"/>
                        </a:rPr>
                        <a:t>xf14 (uVs)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kern="1200" dirty="0">
                          <a:solidFill>
                            <a:schemeClr val="tx1"/>
                          </a:solidFill>
                          <a:effectLst/>
                          <a:latin typeface="Liberation Sans"/>
                          <a:ea typeface="+mn-ea"/>
                          <a:cs typeface="+mn-cs"/>
                        </a:rPr>
                        <a:t>1.5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kern="1200" dirty="0">
                          <a:solidFill>
                            <a:schemeClr val="tx1"/>
                          </a:solidFill>
                          <a:effectLst/>
                          <a:latin typeface="Liberation Sans"/>
                          <a:ea typeface="+mn-ea"/>
                          <a:cs typeface="+mn-cs"/>
                        </a:rPr>
                        <a:t>2.2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dirty="0">
                          <a:solidFill>
                            <a:srgbClr val="FF0000"/>
                          </a:solidFill>
                          <a:effectLst/>
                          <a:latin typeface="Liberation Sans"/>
                        </a:rPr>
                        <a:t>47% </a:t>
                      </a:r>
                      <a:r>
                        <a:rPr lang="en-US" sz="1800" dirty="0">
                          <a:solidFill>
                            <a:srgbClr val="0070C0"/>
                          </a:solidFill>
                          <a:effectLst/>
                          <a:latin typeface="Liberation Sans"/>
                        </a:rPr>
                        <a:t>(42%)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vMerge="1">
                  <a:txBody>
                    <a:bodyPr/>
                    <a:lstStyle/>
                    <a:p>
                      <a:pPr algn="r"/>
                      <a:endParaRPr lang="en-US" sz="1800" dirty="0">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a:txBody>
                    <a:bodyPr/>
                    <a:lstStyle/>
                    <a:p>
                      <a:pPr algn="ctr"/>
                      <a:r>
                        <a:rPr lang="en-US" sz="1800" dirty="0">
                          <a:effectLst/>
                          <a:latin typeface="Liberation Sans"/>
                        </a:rPr>
                        <a:t>2.4</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dirty="0">
                          <a:solidFill>
                            <a:srgbClr val="FF0000"/>
                          </a:solidFill>
                          <a:effectLst/>
                          <a:latin typeface="Liberation Sans"/>
                        </a:rPr>
                        <a:t>9%</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vMerge="1">
                  <a:txBody>
                    <a:bodyPr/>
                    <a:lstStyle/>
                    <a:p>
                      <a:pPr algn="ctr"/>
                      <a:endParaRPr lang="en-US" sz="1800" dirty="0">
                        <a:solidFill>
                          <a:srgbClr val="FF0000"/>
                        </a:solidFill>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a:txBody>
                    <a:bodyPr/>
                    <a:lstStyle/>
                    <a:p>
                      <a:pPr algn="ctr"/>
                      <a:r>
                        <a:rPr lang="en-US" sz="1800" dirty="0">
                          <a:solidFill>
                            <a:srgbClr val="FF0000"/>
                          </a:solidFill>
                          <a:effectLst/>
                          <a:latin typeface="Liberation Sans"/>
                        </a:rPr>
                        <a:t>60%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3064560982"/>
                  </a:ext>
                </a:extLst>
              </a:tr>
              <a:tr h="365760">
                <a:tc>
                  <a:txBody>
                    <a:bodyPr/>
                    <a:lstStyle/>
                    <a:p>
                      <a:pPr algn="ctr"/>
                      <a:r>
                        <a:rPr lang="en-US" sz="1800" kern="1200">
                          <a:solidFill>
                            <a:schemeClr val="tx1"/>
                          </a:solidFill>
                          <a:effectLst/>
                          <a:latin typeface="Liberation Sans"/>
                          <a:ea typeface="+mn-ea"/>
                          <a:cs typeface="+mn-cs"/>
                        </a:rPr>
                        <a:t>fc96 (uVs)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kern="1200">
                          <a:solidFill>
                            <a:schemeClr val="tx1"/>
                          </a:solidFill>
                          <a:effectLst/>
                          <a:latin typeface="Liberation Sans"/>
                          <a:ea typeface="+mn-ea"/>
                          <a:cs typeface="+mn-cs"/>
                        </a:rPr>
                        <a:t>11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kern="1200" dirty="0">
                          <a:solidFill>
                            <a:schemeClr val="tx1"/>
                          </a:solidFill>
                          <a:effectLst/>
                          <a:latin typeface="Liberation Sans"/>
                          <a:ea typeface="+mn-ea"/>
                          <a:cs typeface="+mn-cs"/>
                        </a:rPr>
                        <a:t>12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dirty="0">
                          <a:solidFill>
                            <a:srgbClr val="FF0000"/>
                          </a:solidFill>
                          <a:effectLst/>
                          <a:latin typeface="Liberation Sans"/>
                        </a:rPr>
                        <a:t>9%</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vMerge="1">
                  <a:txBody>
                    <a:bodyPr/>
                    <a:lstStyle/>
                    <a:p>
                      <a:pPr algn="r"/>
                      <a:endParaRPr lang="en-US" sz="1800" dirty="0">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a:txBody>
                    <a:bodyPr/>
                    <a:lstStyle/>
                    <a:p>
                      <a:pPr algn="ctr"/>
                      <a:r>
                        <a:rPr lang="en-US" sz="1800" dirty="0">
                          <a:effectLst/>
                          <a:latin typeface="Liberation Sans"/>
                        </a:rPr>
                        <a:t>14</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ctr"/>
                      <a:r>
                        <a:rPr lang="en-US" sz="1800" dirty="0">
                          <a:solidFill>
                            <a:srgbClr val="FF0000"/>
                          </a:solidFill>
                          <a:effectLst/>
                          <a:latin typeface="Liberation Sans"/>
                        </a:rPr>
                        <a:t>17% </a:t>
                      </a:r>
                      <a:r>
                        <a:rPr lang="en-US" sz="1800" dirty="0">
                          <a:solidFill>
                            <a:srgbClr val="0070C0"/>
                          </a:solidFill>
                          <a:effectLst/>
                          <a:latin typeface="Liberation Sans"/>
                        </a:rPr>
                        <a:t>(22%)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vMerge="1">
                  <a:txBody>
                    <a:bodyPr/>
                    <a:lstStyle/>
                    <a:p>
                      <a:pPr algn="ctr"/>
                      <a:endParaRPr lang="en-US" sz="1800" dirty="0">
                        <a:solidFill>
                          <a:srgbClr val="FF0000"/>
                        </a:solidFill>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tc>
                  <a:txBody>
                    <a:bodyPr/>
                    <a:lstStyle/>
                    <a:p>
                      <a:pPr algn="ctr"/>
                      <a:r>
                        <a:rPr lang="en-US" sz="1800" dirty="0">
                          <a:solidFill>
                            <a:srgbClr val="FF0000"/>
                          </a:solidFill>
                          <a:effectLst/>
                          <a:latin typeface="Liberation Sans"/>
                        </a:rPr>
                        <a:t>27%</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881099292"/>
                  </a:ext>
                </a:extLst>
              </a:tr>
            </a:tbl>
          </a:graphicData>
        </a:graphic>
      </p:graphicFrame>
      <p:pic>
        <p:nvPicPr>
          <p:cNvPr id="1026" name="Picture 2">
            <a:extLst>
              <a:ext uri="{FF2B5EF4-FFF2-40B4-BE49-F238E27FC236}">
                <a16:creationId xmlns:a16="http://schemas.microsoft.com/office/drawing/2014/main" id="{54C6B3B8-2DB7-D800-1BCE-97A2ADF462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 t="12940" r="17244" b="7573"/>
          <a:stretch/>
        </p:blipFill>
        <p:spPr bwMode="auto">
          <a:xfrm>
            <a:off x="783064" y="898177"/>
            <a:ext cx="4209955" cy="26813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2D14DC1-71D0-93DE-C214-ADB785C812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0" t="12297" r="25299" b="7312"/>
          <a:stretch/>
        </p:blipFill>
        <p:spPr bwMode="auto">
          <a:xfrm>
            <a:off x="4910878" y="857156"/>
            <a:ext cx="3914944" cy="27958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B83C4D-2797-1694-AA13-5F5E60504B49}"/>
              </a:ext>
            </a:extLst>
          </p:cNvPr>
          <p:cNvSpPr txBox="1"/>
          <p:nvPr/>
        </p:nvSpPr>
        <p:spPr>
          <a:xfrm>
            <a:off x="2658395" y="1608611"/>
            <a:ext cx="1025036" cy="400110"/>
          </a:xfrm>
          <a:prstGeom prst="rect">
            <a:avLst/>
          </a:prstGeom>
          <a:noFill/>
        </p:spPr>
        <p:txBody>
          <a:bodyPr wrap="square">
            <a:spAutoFit/>
          </a:bodyPr>
          <a:lstStyle/>
          <a:p>
            <a:r>
              <a:rPr lang="en-US" sz="2000" b="1" dirty="0">
                <a:solidFill>
                  <a:srgbClr val="FF0000"/>
                </a:solidFill>
                <a:latin typeface="Times New Roman" panose="02020603050405020304" pitchFamily="18" charset="0"/>
              </a:rPr>
              <a:t>1.5</a:t>
            </a:r>
            <a:endParaRPr lang="en-US" sz="2000" b="1" dirty="0">
              <a:solidFill>
                <a:srgbClr val="FF0000"/>
              </a:solidFill>
            </a:endParaRPr>
          </a:p>
        </p:txBody>
      </p:sp>
      <p:sp>
        <p:nvSpPr>
          <p:cNvPr id="8" name="TextBox 7">
            <a:extLst>
              <a:ext uri="{FF2B5EF4-FFF2-40B4-BE49-F238E27FC236}">
                <a16:creationId xmlns:a16="http://schemas.microsoft.com/office/drawing/2014/main" id="{A351430F-A123-198F-9066-696B007E8A8A}"/>
              </a:ext>
            </a:extLst>
          </p:cNvPr>
          <p:cNvSpPr txBox="1"/>
          <p:nvPr/>
        </p:nvSpPr>
        <p:spPr>
          <a:xfrm>
            <a:off x="3804135" y="944870"/>
            <a:ext cx="1025036" cy="400110"/>
          </a:xfrm>
          <a:prstGeom prst="rect">
            <a:avLst/>
          </a:prstGeom>
          <a:noFill/>
        </p:spPr>
        <p:txBody>
          <a:bodyPr wrap="square">
            <a:spAutoFit/>
          </a:bodyPr>
          <a:lstStyle/>
          <a:p>
            <a:r>
              <a:rPr lang="en-US" sz="2000" b="1" dirty="0">
                <a:solidFill>
                  <a:srgbClr val="FF0000"/>
                </a:solidFill>
                <a:latin typeface="Times New Roman" panose="02020603050405020304" pitchFamily="18" charset="0"/>
              </a:rPr>
              <a:t>2.4</a:t>
            </a:r>
            <a:endParaRPr lang="en-US" sz="2000" b="1" dirty="0">
              <a:solidFill>
                <a:srgbClr val="FF0000"/>
              </a:solidFill>
            </a:endParaRPr>
          </a:p>
        </p:txBody>
      </p:sp>
      <p:sp>
        <p:nvSpPr>
          <p:cNvPr id="9" name="TextBox 8">
            <a:extLst>
              <a:ext uri="{FF2B5EF4-FFF2-40B4-BE49-F238E27FC236}">
                <a16:creationId xmlns:a16="http://schemas.microsoft.com/office/drawing/2014/main" id="{62BEDC27-E94E-B27C-B496-34D6FEFD0D57}"/>
              </a:ext>
            </a:extLst>
          </p:cNvPr>
          <p:cNvSpPr txBox="1"/>
          <p:nvPr/>
        </p:nvSpPr>
        <p:spPr>
          <a:xfrm>
            <a:off x="7467645" y="1854960"/>
            <a:ext cx="1025036" cy="400110"/>
          </a:xfrm>
          <a:prstGeom prst="rect">
            <a:avLst/>
          </a:prstGeom>
          <a:noFill/>
        </p:spPr>
        <p:txBody>
          <a:bodyPr wrap="square">
            <a:spAutoFit/>
          </a:bodyPr>
          <a:lstStyle/>
          <a:p>
            <a:r>
              <a:rPr lang="en-US" sz="2000" b="1" dirty="0">
                <a:solidFill>
                  <a:srgbClr val="FF0000"/>
                </a:solidFill>
                <a:latin typeface="Times New Roman" panose="02020603050405020304" pitchFamily="18" charset="0"/>
              </a:rPr>
              <a:t>11</a:t>
            </a:r>
            <a:endParaRPr lang="en-US" sz="2000" b="1" dirty="0">
              <a:solidFill>
                <a:srgbClr val="FF0000"/>
              </a:solidFill>
            </a:endParaRPr>
          </a:p>
        </p:txBody>
      </p:sp>
      <p:sp>
        <p:nvSpPr>
          <p:cNvPr id="10" name="TextBox 9">
            <a:extLst>
              <a:ext uri="{FF2B5EF4-FFF2-40B4-BE49-F238E27FC236}">
                <a16:creationId xmlns:a16="http://schemas.microsoft.com/office/drawing/2014/main" id="{F3F7217F-7F4C-67C6-34CB-4AF1E4495F77}"/>
              </a:ext>
            </a:extLst>
          </p:cNvPr>
          <p:cNvSpPr txBox="1"/>
          <p:nvPr/>
        </p:nvSpPr>
        <p:spPr>
          <a:xfrm>
            <a:off x="8761712" y="1366696"/>
            <a:ext cx="487543" cy="400110"/>
          </a:xfrm>
          <a:prstGeom prst="rect">
            <a:avLst/>
          </a:prstGeom>
          <a:noFill/>
        </p:spPr>
        <p:txBody>
          <a:bodyPr wrap="square">
            <a:spAutoFit/>
          </a:bodyPr>
          <a:lstStyle/>
          <a:p>
            <a:r>
              <a:rPr lang="en-US" sz="2000" b="1" dirty="0">
                <a:solidFill>
                  <a:srgbClr val="FF0000"/>
                </a:solidFill>
                <a:latin typeface="Times New Roman" panose="02020603050405020304" pitchFamily="18" charset="0"/>
              </a:rPr>
              <a:t>14</a:t>
            </a:r>
            <a:endParaRPr lang="en-US" sz="2000" b="1" dirty="0">
              <a:solidFill>
                <a:srgbClr val="FF0000"/>
              </a:solidFill>
            </a:endParaRPr>
          </a:p>
        </p:txBody>
      </p:sp>
      <p:sp>
        <p:nvSpPr>
          <p:cNvPr id="15" name="TextBox 14">
            <a:extLst>
              <a:ext uri="{FF2B5EF4-FFF2-40B4-BE49-F238E27FC236}">
                <a16:creationId xmlns:a16="http://schemas.microsoft.com/office/drawing/2014/main" id="{00343FBC-83E5-ABDB-8814-F8C68B963AD9}"/>
              </a:ext>
            </a:extLst>
          </p:cNvPr>
          <p:cNvSpPr txBox="1"/>
          <p:nvPr/>
        </p:nvSpPr>
        <p:spPr>
          <a:xfrm>
            <a:off x="9533605" y="1032118"/>
            <a:ext cx="2093817" cy="584775"/>
          </a:xfrm>
          <a:prstGeom prst="rect">
            <a:avLst/>
          </a:prstGeom>
          <a:noFill/>
        </p:spPr>
        <p:txBody>
          <a:bodyPr wrap="square">
            <a:spAutoFit/>
          </a:bodyPr>
          <a:lstStyle/>
          <a:p>
            <a:r>
              <a:rPr lang="en-US" sz="1600" b="1" dirty="0" err="1">
                <a:solidFill>
                  <a:srgbClr val="FF0000"/>
                </a:solidFill>
                <a:ea typeface="+mn-lt"/>
                <a:cs typeface="+mn-lt"/>
              </a:rPr>
              <a:t>GPTune</a:t>
            </a:r>
            <a:r>
              <a:rPr lang="en-US" sz="1600" b="1" dirty="0">
                <a:solidFill>
                  <a:srgbClr val="FF0000"/>
                </a:solidFill>
                <a:ea typeface="+mn-lt"/>
                <a:cs typeface="+mn-lt"/>
              </a:rPr>
              <a:t> works with </a:t>
            </a:r>
          </a:p>
          <a:p>
            <a:r>
              <a:rPr lang="en-US" sz="1600" b="1" dirty="0">
                <a:solidFill>
                  <a:srgbClr val="FF0000"/>
                </a:solidFill>
                <a:ea typeface="+mn-lt"/>
                <a:cs typeface="+mn-lt"/>
              </a:rPr>
              <a:t>these noisy signals! </a:t>
            </a:r>
            <a:endParaRPr lang="en-US" sz="1600" dirty="0">
              <a:solidFill>
                <a:srgbClr val="FF0000"/>
              </a:solidFill>
            </a:endParaRPr>
          </a:p>
        </p:txBody>
      </p:sp>
      <p:pic>
        <p:nvPicPr>
          <p:cNvPr id="1030" name="Picture 6">
            <a:extLst>
              <a:ext uri="{FF2B5EF4-FFF2-40B4-BE49-F238E27FC236}">
                <a16:creationId xmlns:a16="http://schemas.microsoft.com/office/drawing/2014/main" id="{F086B998-2CE9-BC9C-5868-3CC8DC5F1B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64" t="28602" r="26459" b="19749"/>
          <a:stretch/>
        </p:blipFill>
        <p:spPr bwMode="auto">
          <a:xfrm>
            <a:off x="9336993" y="1712540"/>
            <a:ext cx="2093816" cy="197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2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lumMod val="75000"/>
                    </a:schemeClr>
                  </a:solidFill>
                  <a:ea typeface="+mn-lt"/>
                  <a:cs typeface="+mn-lt"/>
                </a:rPr>
                <a:t>LBNL </a:t>
              </a:r>
              <a:r>
                <a:rPr lang="en-US" sz="4000" b="1" dirty="0" err="1">
                  <a:solidFill>
                    <a:schemeClr val="accent1">
                      <a:lumMod val="75000"/>
                    </a:schemeClr>
                  </a:solidFill>
                  <a:ea typeface="+mn-lt"/>
                  <a:cs typeface="+mn-lt"/>
                </a:rPr>
                <a:t>GPTune</a:t>
              </a:r>
              <a:r>
                <a:rPr lang="en-US" sz="4000" b="1" dirty="0">
                  <a:solidFill>
                    <a:schemeClr val="accent1">
                      <a:lumMod val="75000"/>
                    </a:schemeClr>
                  </a:solidFill>
                  <a:ea typeface="+mn-lt"/>
                  <a:cs typeface="+mn-lt"/>
                </a:rPr>
                <a:t> and EBIS MEBT Line</a:t>
              </a:r>
            </a:p>
          </p:txBody>
        </p:sp>
      </p:gr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18</a:t>
            </a:fld>
            <a:endParaRPr lang="en-US"/>
          </a:p>
        </p:txBody>
      </p:sp>
      <p:pic>
        <p:nvPicPr>
          <p:cNvPr id="11" name="Picture 10">
            <a:extLst>
              <a:ext uri="{FF2B5EF4-FFF2-40B4-BE49-F238E27FC236}">
                <a16:creationId xmlns:a16="http://schemas.microsoft.com/office/drawing/2014/main" id="{45F9C270-E104-20ED-354C-0AAAF1AB85BB}"/>
              </a:ext>
            </a:extLst>
          </p:cNvPr>
          <p:cNvPicPr>
            <a:picLocks noChangeAspect="1"/>
          </p:cNvPicPr>
          <p:nvPr/>
        </p:nvPicPr>
        <p:blipFill>
          <a:blip r:embed="rId2"/>
          <a:stretch>
            <a:fillRect/>
          </a:stretch>
        </p:blipFill>
        <p:spPr>
          <a:xfrm>
            <a:off x="313285" y="1199188"/>
            <a:ext cx="4715345" cy="4857008"/>
          </a:xfrm>
          <a:prstGeom prst="rect">
            <a:avLst/>
          </a:prstGeom>
        </p:spPr>
      </p:pic>
      <p:pic>
        <p:nvPicPr>
          <p:cNvPr id="13" name="Picture 12">
            <a:extLst>
              <a:ext uri="{FF2B5EF4-FFF2-40B4-BE49-F238E27FC236}">
                <a16:creationId xmlns:a16="http://schemas.microsoft.com/office/drawing/2014/main" id="{41717CF5-408E-62A7-0B93-2DC4A439F000}"/>
              </a:ext>
            </a:extLst>
          </p:cNvPr>
          <p:cNvPicPr>
            <a:picLocks noChangeAspect="1"/>
          </p:cNvPicPr>
          <p:nvPr/>
        </p:nvPicPr>
        <p:blipFill>
          <a:blip r:embed="rId3"/>
          <a:stretch>
            <a:fillRect/>
          </a:stretch>
        </p:blipFill>
        <p:spPr>
          <a:xfrm>
            <a:off x="5972750" y="1695323"/>
            <a:ext cx="5020231" cy="3749513"/>
          </a:xfrm>
          <a:prstGeom prst="rect">
            <a:avLst/>
          </a:prstGeom>
        </p:spPr>
      </p:pic>
      <p:sp>
        <p:nvSpPr>
          <p:cNvPr id="4" name="TextBox 3">
            <a:extLst>
              <a:ext uri="{FF2B5EF4-FFF2-40B4-BE49-F238E27FC236}">
                <a16:creationId xmlns:a16="http://schemas.microsoft.com/office/drawing/2014/main" id="{DF127374-59B0-4159-08AA-4FD97910A8DB}"/>
              </a:ext>
            </a:extLst>
          </p:cNvPr>
          <p:cNvSpPr txBox="1"/>
          <p:nvPr/>
        </p:nvSpPr>
        <p:spPr>
          <a:xfrm>
            <a:off x="6324726" y="5444836"/>
            <a:ext cx="4571748" cy="523220"/>
          </a:xfrm>
          <a:prstGeom prst="rect">
            <a:avLst/>
          </a:prstGeom>
          <a:noFill/>
        </p:spPr>
        <p:txBody>
          <a:bodyPr wrap="square">
            <a:spAutoFit/>
          </a:bodyPr>
          <a:lstStyle/>
          <a:p>
            <a:r>
              <a:rPr lang="en-US" sz="1400" dirty="0">
                <a:effectLst/>
                <a:latin typeface="Times New Roman" panose="02020603050405020304" pitchFamily="18" charset="0"/>
                <a:ea typeface="Times New Roman" panose="02020603050405020304" pitchFamily="18" charset="0"/>
              </a:rPr>
              <a:t>The objective function is </a:t>
            </a:r>
            <a:r>
              <a:rPr lang="en-US" sz="1400" dirty="0">
                <a:solidFill>
                  <a:srgbClr val="FF0000"/>
                </a:solidFill>
                <a:effectLst/>
                <a:latin typeface="Times New Roman" panose="02020603050405020304" pitchFamily="18" charset="0"/>
                <a:ea typeface="Times New Roman" panose="02020603050405020304" pitchFamily="18" charset="0"/>
              </a:rPr>
              <a:t>minimized</a:t>
            </a:r>
            <a:r>
              <a:rPr lang="en-US" sz="1400" dirty="0">
                <a:effectLst/>
                <a:latin typeface="Times New Roman" panose="02020603050405020304" pitchFamily="18" charset="0"/>
                <a:ea typeface="Times New Roman" panose="02020603050405020304" pitchFamily="18" charset="0"/>
              </a:rPr>
              <a:t> and hence the total </a:t>
            </a:r>
            <a:r>
              <a:rPr lang="en-US" sz="1400" dirty="0">
                <a:latin typeface="Times New Roman" panose="02020603050405020304" pitchFamily="18" charset="0"/>
                <a:ea typeface="Times New Roman" panose="02020603050405020304" pitchFamily="18" charset="0"/>
              </a:rPr>
              <a:t>i</a:t>
            </a:r>
            <a:r>
              <a:rPr lang="en-US" sz="1400" dirty="0">
                <a:effectLst/>
                <a:latin typeface="Times New Roman" panose="02020603050405020304" pitchFamily="18" charset="0"/>
                <a:ea typeface="Times New Roman" panose="02020603050405020304" pitchFamily="18" charset="0"/>
              </a:rPr>
              <a:t>ntensity is </a:t>
            </a:r>
            <a:r>
              <a:rPr lang="en-US" sz="1400" dirty="0">
                <a:solidFill>
                  <a:srgbClr val="FF0000"/>
                </a:solidFill>
                <a:effectLst/>
                <a:latin typeface="Times New Roman" panose="02020603050405020304" pitchFamily="18" charset="0"/>
                <a:ea typeface="Times New Roman" panose="02020603050405020304" pitchFamily="18" charset="0"/>
              </a:rPr>
              <a:t>maximized</a:t>
            </a:r>
            <a:r>
              <a:rPr lang="en-US" sz="1400" dirty="0">
                <a:effectLst/>
                <a:latin typeface="Times New Roman" panose="02020603050405020304" pitchFamily="18" charset="0"/>
                <a:ea typeface="Times New Roman" panose="02020603050405020304" pitchFamily="18" charset="0"/>
              </a:rPr>
              <a:t>. </a:t>
            </a:r>
            <a:endParaRPr lang="en-US" sz="1400" dirty="0"/>
          </a:p>
        </p:txBody>
      </p:sp>
      <p:sp>
        <p:nvSpPr>
          <p:cNvPr id="6" name="TextBox 5">
            <a:extLst>
              <a:ext uri="{FF2B5EF4-FFF2-40B4-BE49-F238E27FC236}">
                <a16:creationId xmlns:a16="http://schemas.microsoft.com/office/drawing/2014/main" id="{A01B0908-62C2-4347-EAB8-868374F1D1EC}"/>
              </a:ext>
            </a:extLst>
          </p:cNvPr>
          <p:cNvSpPr txBox="1"/>
          <p:nvPr/>
        </p:nvSpPr>
        <p:spPr>
          <a:xfrm>
            <a:off x="8172813" y="4746171"/>
            <a:ext cx="2497128"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Iteration</a:t>
            </a:r>
            <a:endParaRPr lang="en-US" dirty="0"/>
          </a:p>
        </p:txBody>
      </p:sp>
    </p:spTree>
    <p:extLst>
      <p:ext uri="{BB962C8B-B14F-4D97-AF65-F5344CB8AC3E}">
        <p14:creationId xmlns:p14="http://schemas.microsoft.com/office/powerpoint/2010/main" val="2864843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B29256-5394-443E-BC96-854073912C3F}"/>
              </a:ext>
            </a:extLst>
          </p:cNvPr>
          <p:cNvSpPr txBox="1"/>
          <p:nvPr/>
        </p:nvSpPr>
        <p:spPr>
          <a:xfrm>
            <a:off x="690117" y="456289"/>
            <a:ext cx="1039916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lumMod val="75000"/>
                  </a:schemeClr>
                </a:solidFill>
                <a:ea typeface="+mn-lt"/>
                <a:cs typeface="+mn-lt"/>
              </a:rPr>
              <a:t>Outline:</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Machine Learning applications for EIC Machine</a:t>
            </a:r>
          </a:p>
          <a:p>
            <a:pPr marL="514350" indent="-514350">
              <a:buFont typeface="Arial" panose="020B0604020202020204" pitchFamily="34" charset="0"/>
              <a:buChar char="•"/>
            </a:pPr>
            <a:r>
              <a:rPr lang="en-US" sz="3200" b="1" dirty="0">
                <a:solidFill>
                  <a:schemeClr val="accent1">
                    <a:lumMod val="75000"/>
                  </a:schemeClr>
                </a:solidFill>
                <a:ea typeface="+mn-lt"/>
                <a:cs typeface="+mn-lt"/>
              </a:rPr>
              <a:t>Introduction to EIC Machine</a:t>
            </a:r>
          </a:p>
          <a:p>
            <a:pPr marL="514350" indent="-514350">
              <a:buFont typeface="Arial" panose="020B0604020202020204" pitchFamily="34" charset="0"/>
              <a:buChar char="•"/>
            </a:pPr>
            <a:r>
              <a:rPr lang="en-US" sz="3200" b="1" dirty="0" err="1">
                <a:solidFill>
                  <a:schemeClr val="accent1">
                    <a:lumMod val="75000"/>
                  </a:schemeClr>
                </a:solidFill>
                <a:ea typeface="+mn-lt"/>
                <a:cs typeface="+mn-lt"/>
              </a:rPr>
              <a:t>LEReC</a:t>
            </a:r>
            <a:r>
              <a:rPr lang="en-US" sz="3200" b="1" dirty="0">
                <a:solidFill>
                  <a:schemeClr val="accent1">
                    <a:lumMod val="75000"/>
                  </a:schemeClr>
                </a:solidFill>
                <a:ea typeface="+mn-lt"/>
                <a:cs typeface="+mn-lt"/>
              </a:rPr>
              <a:t> Cooling performance</a:t>
            </a:r>
          </a:p>
          <a:p>
            <a:pPr marL="514350" indent="-514350">
              <a:buFont typeface="Arial" panose="020B0604020202020204" pitchFamily="34" charset="0"/>
              <a:buChar char="•"/>
            </a:pPr>
            <a:r>
              <a:rPr lang="en-US" sz="3200" b="1" dirty="0">
                <a:solidFill>
                  <a:schemeClr val="accent1">
                    <a:lumMod val="75000"/>
                  </a:schemeClr>
                </a:solidFill>
                <a:ea typeface="+mn-lt"/>
                <a:cs typeface="+mn-lt"/>
              </a:rPr>
              <a:t>RHIC luminosity </a:t>
            </a:r>
          </a:p>
          <a:p>
            <a:pPr marL="514350" indent="-514350">
              <a:buFont typeface="Arial" panose="020B0604020202020204" pitchFamily="34" charset="0"/>
              <a:buChar char="•"/>
            </a:pPr>
            <a:r>
              <a:rPr lang="en-US" sz="3200" b="1" dirty="0">
                <a:solidFill>
                  <a:schemeClr val="accent1">
                    <a:lumMod val="75000"/>
                  </a:schemeClr>
                </a:solidFill>
                <a:ea typeface="+mn-lt"/>
                <a:cs typeface="+mn-lt"/>
              </a:rPr>
              <a:t>EBIS intensity </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Opportunities in EIC Beam Dynamics </a:t>
            </a:r>
          </a:p>
          <a:p>
            <a:pPr marL="457200" indent="-457200">
              <a:buFont typeface="Arial" panose="020B0604020202020204" pitchFamily="34" charset="0"/>
              <a:buChar char="•"/>
            </a:pPr>
            <a:r>
              <a:rPr lang="en-US" sz="3200" b="1" dirty="0">
                <a:solidFill>
                  <a:srgbClr val="00B0F0"/>
                </a:solidFill>
                <a:ea typeface="+mn-lt"/>
                <a:cs typeface="+mn-lt"/>
              </a:rPr>
              <a:t>Introduction</a:t>
            </a:r>
            <a:r>
              <a:rPr lang="en-US" sz="3200" b="1" dirty="0">
                <a:solidFill>
                  <a:schemeClr val="accent1">
                    <a:lumMod val="75000"/>
                  </a:schemeClr>
                </a:solidFill>
                <a:ea typeface="+mn-lt"/>
                <a:cs typeface="+mn-lt"/>
              </a:rPr>
              <a:t> </a:t>
            </a:r>
          </a:p>
          <a:p>
            <a:pPr marL="457200" indent="-457200">
              <a:buFont typeface="Arial" panose="020B0604020202020204" pitchFamily="34" charset="0"/>
              <a:buChar char="•"/>
            </a:pPr>
            <a:r>
              <a:rPr lang="en-US" sz="3200" b="1" dirty="0">
                <a:solidFill>
                  <a:schemeClr val="accent1">
                    <a:lumMod val="75000"/>
                  </a:schemeClr>
                </a:solidFill>
                <a:ea typeface="+mn-lt"/>
                <a:cs typeface="+mn-lt"/>
              </a:rPr>
              <a:t>Beam-Beam</a:t>
            </a:r>
            <a:endParaRPr lang="en-US" sz="3200" b="1" dirty="0">
              <a:solidFill>
                <a:srgbClr val="00B0F0"/>
              </a:solidFill>
              <a:ea typeface="+mn-lt"/>
              <a:cs typeface="+mn-lt"/>
            </a:endParaRPr>
          </a:p>
          <a:p>
            <a:pPr marL="457200" indent="-457200">
              <a:buFont typeface="Arial" panose="020B0604020202020204" pitchFamily="34" charset="0"/>
              <a:buChar char="•"/>
            </a:pPr>
            <a:r>
              <a:rPr lang="en-US" sz="3200" b="1" dirty="0">
                <a:solidFill>
                  <a:schemeClr val="accent1">
                    <a:lumMod val="75000"/>
                  </a:schemeClr>
                </a:solidFill>
                <a:ea typeface="+mn-lt"/>
                <a:cs typeface="+mn-lt"/>
              </a:rPr>
              <a:t>Dynamic Aperture </a:t>
            </a:r>
          </a:p>
        </p:txBody>
      </p:sp>
      <p:sp>
        <p:nvSpPr>
          <p:cNvPr id="2" name="Slide Number Placeholder 1">
            <a:extLst>
              <a:ext uri="{FF2B5EF4-FFF2-40B4-BE49-F238E27FC236}">
                <a16:creationId xmlns:a16="http://schemas.microsoft.com/office/drawing/2014/main" id="{7A99EB12-B851-4FAF-84EB-DCFCE8E4F59F}"/>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11482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B29256-5394-443E-BC96-854073912C3F}"/>
              </a:ext>
            </a:extLst>
          </p:cNvPr>
          <p:cNvSpPr txBox="1"/>
          <p:nvPr/>
        </p:nvSpPr>
        <p:spPr>
          <a:xfrm>
            <a:off x="690117" y="456289"/>
            <a:ext cx="10399167"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lumMod val="75000"/>
                  </a:schemeClr>
                </a:solidFill>
                <a:ea typeface="+mn-lt"/>
                <a:cs typeface="+mn-lt"/>
              </a:rPr>
              <a:t>Outline:</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Machine Learning applications for EIC Machine</a:t>
            </a:r>
          </a:p>
          <a:p>
            <a:pPr marL="514350" indent="-514350">
              <a:buFont typeface="Arial" panose="020B0604020202020204" pitchFamily="34" charset="0"/>
              <a:buChar char="•"/>
            </a:pPr>
            <a:r>
              <a:rPr lang="en-US" sz="3200" b="1" dirty="0">
                <a:solidFill>
                  <a:srgbClr val="00B0F0"/>
                </a:solidFill>
                <a:ea typeface="+mn-lt"/>
                <a:cs typeface="+mn-lt"/>
              </a:rPr>
              <a:t>Introduction to EIC Machine</a:t>
            </a:r>
          </a:p>
          <a:p>
            <a:pPr marL="514350" indent="-514350">
              <a:buFont typeface="Arial" panose="020B0604020202020204" pitchFamily="34" charset="0"/>
              <a:buChar char="•"/>
            </a:pPr>
            <a:r>
              <a:rPr lang="en-US" sz="3200" b="1" dirty="0" err="1">
                <a:solidFill>
                  <a:schemeClr val="accent1">
                    <a:lumMod val="75000"/>
                  </a:schemeClr>
                </a:solidFill>
                <a:ea typeface="+mn-lt"/>
                <a:cs typeface="+mn-lt"/>
              </a:rPr>
              <a:t>LEReC</a:t>
            </a:r>
            <a:r>
              <a:rPr lang="en-US" sz="3200" b="1" dirty="0">
                <a:solidFill>
                  <a:schemeClr val="accent1">
                    <a:lumMod val="75000"/>
                  </a:schemeClr>
                </a:solidFill>
                <a:ea typeface="+mn-lt"/>
                <a:cs typeface="+mn-lt"/>
              </a:rPr>
              <a:t> Cooling performance</a:t>
            </a:r>
          </a:p>
          <a:p>
            <a:pPr marL="514350" indent="-514350">
              <a:buFont typeface="Arial" panose="020B0604020202020204" pitchFamily="34" charset="0"/>
              <a:buChar char="•"/>
            </a:pPr>
            <a:r>
              <a:rPr lang="en-US" sz="3200" b="1" dirty="0">
                <a:solidFill>
                  <a:schemeClr val="accent1">
                    <a:lumMod val="75000"/>
                  </a:schemeClr>
                </a:solidFill>
                <a:ea typeface="+mn-lt"/>
                <a:cs typeface="+mn-lt"/>
              </a:rPr>
              <a:t>RHIC luminosity </a:t>
            </a:r>
          </a:p>
          <a:p>
            <a:pPr marL="514350" indent="-514350">
              <a:buFont typeface="Arial" panose="020B0604020202020204" pitchFamily="34" charset="0"/>
              <a:buChar char="•"/>
            </a:pPr>
            <a:r>
              <a:rPr lang="en-US" sz="3200" b="1" dirty="0">
                <a:solidFill>
                  <a:schemeClr val="accent1">
                    <a:lumMod val="75000"/>
                  </a:schemeClr>
                </a:solidFill>
                <a:ea typeface="+mn-lt"/>
                <a:cs typeface="+mn-lt"/>
              </a:rPr>
              <a:t>EBIS intensity </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Machine Learning Opportunities in EIC Beam Dynamics</a:t>
            </a:r>
          </a:p>
          <a:p>
            <a:pPr marL="457200" indent="-457200">
              <a:buFont typeface="Arial" panose="020B0604020202020204" pitchFamily="34" charset="0"/>
              <a:buChar char="•"/>
            </a:pPr>
            <a:r>
              <a:rPr lang="en-US" sz="3200" b="1" dirty="0">
                <a:solidFill>
                  <a:schemeClr val="accent1">
                    <a:lumMod val="75000"/>
                  </a:schemeClr>
                </a:solidFill>
                <a:ea typeface="+mn-lt"/>
                <a:cs typeface="+mn-lt"/>
              </a:rPr>
              <a:t>Introduction </a:t>
            </a:r>
          </a:p>
          <a:p>
            <a:pPr marL="514350" indent="-514350">
              <a:buFont typeface="Arial" panose="020B0604020202020204" pitchFamily="34" charset="0"/>
              <a:buChar char="•"/>
            </a:pPr>
            <a:r>
              <a:rPr lang="en-US" sz="3200" b="1" dirty="0">
                <a:solidFill>
                  <a:schemeClr val="accent1">
                    <a:lumMod val="75000"/>
                  </a:schemeClr>
                </a:solidFill>
                <a:ea typeface="+mn-lt"/>
                <a:cs typeface="+mn-lt"/>
              </a:rPr>
              <a:t>Dynamic Aperture </a:t>
            </a:r>
          </a:p>
        </p:txBody>
      </p:sp>
      <p:sp>
        <p:nvSpPr>
          <p:cNvPr id="2" name="Slide Number Placeholder 1">
            <a:extLst>
              <a:ext uri="{FF2B5EF4-FFF2-40B4-BE49-F238E27FC236}">
                <a16:creationId xmlns:a16="http://schemas.microsoft.com/office/drawing/2014/main" id="{7A99EB12-B851-4FAF-84EB-DCFCE8E4F59F}"/>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1162965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accent1">
                      <a:lumMod val="75000"/>
                    </a:schemeClr>
                  </a:solidFill>
                  <a:ea typeface="+mn-lt"/>
                  <a:cs typeface="+mn-lt"/>
                </a:rPr>
                <a:t>Beam Dynamics Challenges in EIC</a:t>
              </a:r>
            </a:p>
          </p:txBody>
        </p: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5514F4-E2B8-8788-A49E-9AAF5F229FF8}"/>
                  </a:ext>
                </a:extLst>
              </p:cNvPr>
              <p:cNvSpPr>
                <a:spLocks noGrp="1"/>
              </p:cNvSpPr>
              <p:nvPr>
                <p:ph idx="1"/>
              </p:nvPr>
            </p:nvSpPr>
            <p:spPr>
              <a:xfrm>
                <a:off x="1055599" y="1326702"/>
                <a:ext cx="10515600" cy="4351338"/>
              </a:xfrm>
            </p:spPr>
            <p:txBody>
              <a:bodyPr>
                <a:normAutofit/>
              </a:bodyPr>
              <a:lstStyle/>
              <a:p>
                <a:r>
                  <a:rPr lang="en-US" sz="2400" dirty="0"/>
                  <a:t>EIC promises up to </a:t>
                </a:r>
                <a14:m>
                  <m:oMath xmlns:m="http://schemas.openxmlformats.org/officeDocument/2006/math">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34</m:t>
                        </m:r>
                      </m:sup>
                    </m:sSup>
                  </m:oMath>
                </a14:m>
                <a:r>
                  <a:rPr lang="en-US" sz="2400" dirty="0"/>
                  <a:t> </a:t>
                </a:r>
                <a14:m>
                  <m:oMath xmlns:m="http://schemas.openxmlformats.org/officeDocument/2006/math">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𝑐𝑚</m:t>
                        </m:r>
                      </m:e>
                      <m:sup>
                        <m:r>
                          <a:rPr lang="en-US" sz="2400" b="0" i="1" dirty="0" smtClean="0">
                            <a:latin typeface="Cambria Math" panose="02040503050406030204" pitchFamily="18" charset="0"/>
                          </a:rPr>
                          <m:t>−2</m:t>
                        </m:r>
                      </m:sup>
                    </m:sSup>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𝑠</m:t>
                        </m:r>
                      </m:e>
                      <m:sup>
                        <m:r>
                          <a:rPr lang="en-US" sz="2400" b="0" i="1" dirty="0" smtClean="0">
                            <a:latin typeface="Cambria Math" panose="02040503050406030204" pitchFamily="18" charset="0"/>
                          </a:rPr>
                          <m:t>−2</m:t>
                        </m:r>
                      </m:sup>
                    </m:sSup>
                  </m:oMath>
                </a14:m>
                <a:r>
                  <a:rPr lang="en-US" sz="2400" dirty="0"/>
                  <a:t> luminosity</a:t>
                </a:r>
              </a:p>
              <a:p>
                <a:r>
                  <a:rPr lang="en-US" sz="2400" dirty="0"/>
                  <a:t>Beam-Beam effect</a:t>
                </a:r>
              </a:p>
              <a:p>
                <a:r>
                  <a:rPr lang="en-US" sz="2400" dirty="0"/>
                  <a:t>Dynamic Aperture</a:t>
                </a:r>
              </a:p>
              <a:p>
                <a:r>
                  <a:rPr lang="en-US" sz="2400" dirty="0"/>
                  <a:t>Hadron cooling</a:t>
                </a:r>
              </a:p>
              <a:p>
                <a:r>
                  <a:rPr lang="en-US" sz="2400" dirty="0"/>
                  <a:t>Space charge</a:t>
                </a:r>
              </a:p>
              <a:p>
                <a:r>
                  <a:rPr lang="en-US" sz="2400" dirty="0"/>
                  <a:t>Beam instabilities</a:t>
                </a:r>
              </a:p>
              <a:p>
                <a:r>
                  <a:rPr lang="en-US" sz="2400" dirty="0"/>
                  <a:t>Spin preservation</a:t>
                </a:r>
              </a:p>
              <a:p>
                <a:r>
                  <a:rPr lang="en-US" sz="2400" dirty="0"/>
                  <a:t>…</a:t>
                </a:r>
              </a:p>
            </p:txBody>
          </p:sp>
        </mc:Choice>
        <mc:Fallback xmlns="">
          <p:sp>
            <p:nvSpPr>
              <p:cNvPr id="3" name="Content Placeholder 2">
                <a:extLst>
                  <a:ext uri="{FF2B5EF4-FFF2-40B4-BE49-F238E27FC236}">
                    <a16:creationId xmlns:a16="http://schemas.microsoft.com/office/drawing/2014/main" id="{685514F4-E2B8-8788-A49E-9AAF5F229FF8}"/>
                  </a:ext>
                </a:extLst>
              </p:cNvPr>
              <p:cNvSpPr>
                <a:spLocks noGrp="1" noRot="1" noChangeAspect="1" noMove="1" noResize="1" noEditPoints="1" noAdjustHandles="1" noChangeArrowheads="1" noChangeShapeType="1" noTextEdit="1"/>
              </p:cNvSpPr>
              <p:nvPr>
                <p:ph idx="1"/>
              </p:nvPr>
            </p:nvSpPr>
            <p:spPr>
              <a:xfrm>
                <a:off x="1055599" y="1326702"/>
                <a:ext cx="10515600" cy="4351338"/>
              </a:xfrm>
              <a:blipFill>
                <a:blip r:embed="rId2"/>
                <a:stretch>
                  <a:fillRect l="-754" t="-196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20</a:t>
            </a:fld>
            <a:endParaRPr lang="en-US"/>
          </a:p>
        </p:txBody>
      </p:sp>
      <p:pic>
        <p:nvPicPr>
          <p:cNvPr id="4" name="Picture 3" descr="Chart, line chart&#10;&#10;Description automatically generated">
            <a:extLst>
              <a:ext uri="{FF2B5EF4-FFF2-40B4-BE49-F238E27FC236}">
                <a16:creationId xmlns:a16="http://schemas.microsoft.com/office/drawing/2014/main" id="{D562B10C-7D94-42A3-17D8-2766A6BE72EF}"/>
              </a:ext>
            </a:extLst>
          </p:cNvPr>
          <p:cNvPicPr>
            <a:picLocks noChangeAspect="1"/>
          </p:cNvPicPr>
          <p:nvPr/>
        </p:nvPicPr>
        <p:blipFill>
          <a:blip r:embed="rId3"/>
          <a:stretch>
            <a:fillRect/>
          </a:stretch>
        </p:blipFill>
        <p:spPr>
          <a:xfrm>
            <a:off x="5486717" y="1732759"/>
            <a:ext cx="5304312" cy="3539225"/>
          </a:xfrm>
          <a:prstGeom prst="rect">
            <a:avLst/>
          </a:prstGeom>
        </p:spPr>
      </p:pic>
    </p:spTree>
    <p:extLst>
      <p:ext uri="{BB962C8B-B14F-4D97-AF65-F5344CB8AC3E}">
        <p14:creationId xmlns:p14="http://schemas.microsoft.com/office/powerpoint/2010/main" val="82795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accent1">
                      <a:lumMod val="75000"/>
                    </a:schemeClr>
                  </a:solidFill>
                  <a:ea typeface="+mn-lt"/>
                  <a:cs typeface="+mn-lt"/>
                </a:rPr>
                <a:t>ML Opportunities in EIC Beam Dynamics</a:t>
              </a:r>
              <a:endParaRPr lang="en-US" dirty="0"/>
            </a:p>
          </p:txBody>
        </p:sp>
      </p:grpSp>
      <p:sp>
        <p:nvSpPr>
          <p:cNvPr id="3" name="Content Placeholder 2">
            <a:extLst>
              <a:ext uri="{FF2B5EF4-FFF2-40B4-BE49-F238E27FC236}">
                <a16:creationId xmlns:a16="http://schemas.microsoft.com/office/drawing/2014/main" id="{40F37CA3-F4FD-81DD-F315-07E10A42B947}"/>
              </a:ext>
            </a:extLst>
          </p:cNvPr>
          <p:cNvSpPr>
            <a:spLocks noGrp="1"/>
          </p:cNvSpPr>
          <p:nvPr>
            <p:ph idx="1"/>
          </p:nvPr>
        </p:nvSpPr>
        <p:spPr>
          <a:xfrm>
            <a:off x="510647" y="1452876"/>
            <a:ext cx="10515600" cy="4351338"/>
          </a:xfrm>
        </p:spPr>
        <p:txBody>
          <a:bodyPr/>
          <a:lstStyle/>
          <a:p>
            <a:r>
              <a:rPr lang="en-US" dirty="0"/>
              <a:t>Available data for now:</a:t>
            </a:r>
          </a:p>
          <a:p>
            <a:pPr lvl="1"/>
            <a:r>
              <a:rPr lang="en-US" dirty="0"/>
              <a:t>Physics simulation results</a:t>
            </a:r>
          </a:p>
          <a:p>
            <a:pPr lvl="1"/>
            <a:r>
              <a:rPr lang="en-US" dirty="0"/>
              <a:t>Experimental data from similar setup (e.g. RHIC)</a:t>
            </a:r>
          </a:p>
          <a:p>
            <a:pPr marL="457200" lvl="1" indent="0">
              <a:buNone/>
            </a:pPr>
            <a:endParaRPr lang="en-US" dirty="0"/>
          </a:p>
          <a:p>
            <a:r>
              <a:rPr lang="en-US" dirty="0"/>
              <a:t>What ML algorithm can help:</a:t>
            </a:r>
          </a:p>
          <a:p>
            <a:pPr lvl="1"/>
            <a:r>
              <a:rPr lang="en-US" dirty="0"/>
              <a:t>Replace lengthy simulation with surrogate models</a:t>
            </a:r>
          </a:p>
          <a:p>
            <a:pPr lvl="1"/>
            <a:r>
              <a:rPr lang="en-US" dirty="0"/>
              <a:t>Optimization in </a:t>
            </a:r>
            <a:r>
              <a:rPr lang="en-US" dirty="0">
                <a:solidFill>
                  <a:srgbClr val="FF0000"/>
                </a:solidFill>
              </a:rPr>
              <a:t>larger</a:t>
            </a:r>
            <a:r>
              <a:rPr lang="en-US" dirty="0"/>
              <a:t> parameter space</a:t>
            </a:r>
          </a:p>
          <a:p>
            <a:pPr lvl="1"/>
            <a:r>
              <a:rPr lang="en-US" dirty="0"/>
              <a:t>Determine the ‘</a:t>
            </a:r>
            <a:r>
              <a:rPr lang="en-US" dirty="0">
                <a:solidFill>
                  <a:srgbClr val="FF0000"/>
                </a:solidFill>
              </a:rPr>
              <a:t>principal components</a:t>
            </a:r>
            <a:r>
              <a:rPr lang="en-US" dirty="0"/>
              <a:t>’ in complex dynamical or control problems</a:t>
            </a:r>
          </a:p>
        </p:txBody>
      </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949694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B29256-5394-443E-BC96-854073912C3F}"/>
              </a:ext>
            </a:extLst>
          </p:cNvPr>
          <p:cNvSpPr txBox="1"/>
          <p:nvPr/>
        </p:nvSpPr>
        <p:spPr>
          <a:xfrm>
            <a:off x="690117" y="456289"/>
            <a:ext cx="1039916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lumMod val="75000"/>
                  </a:schemeClr>
                </a:solidFill>
                <a:ea typeface="+mn-lt"/>
                <a:cs typeface="+mn-lt"/>
              </a:rPr>
              <a:t>Outline:</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Machine Learning applications for EIC Machine</a:t>
            </a:r>
          </a:p>
          <a:p>
            <a:pPr marL="514350" indent="-514350">
              <a:buFont typeface="Arial" panose="020B0604020202020204" pitchFamily="34" charset="0"/>
              <a:buChar char="•"/>
            </a:pPr>
            <a:r>
              <a:rPr lang="en-US" sz="3200" b="1" dirty="0">
                <a:solidFill>
                  <a:schemeClr val="accent1">
                    <a:lumMod val="75000"/>
                  </a:schemeClr>
                </a:solidFill>
                <a:ea typeface="+mn-lt"/>
                <a:cs typeface="+mn-lt"/>
              </a:rPr>
              <a:t>Introduction to EIC Machine</a:t>
            </a:r>
          </a:p>
          <a:p>
            <a:pPr marL="514350" indent="-514350">
              <a:buFont typeface="Arial" panose="020B0604020202020204" pitchFamily="34" charset="0"/>
              <a:buChar char="•"/>
            </a:pPr>
            <a:r>
              <a:rPr lang="en-US" sz="3200" b="1" dirty="0" err="1">
                <a:solidFill>
                  <a:schemeClr val="accent1">
                    <a:lumMod val="75000"/>
                  </a:schemeClr>
                </a:solidFill>
                <a:ea typeface="+mn-lt"/>
                <a:cs typeface="+mn-lt"/>
              </a:rPr>
              <a:t>LEReC</a:t>
            </a:r>
            <a:r>
              <a:rPr lang="en-US" sz="3200" b="1" dirty="0">
                <a:solidFill>
                  <a:schemeClr val="accent1">
                    <a:lumMod val="75000"/>
                  </a:schemeClr>
                </a:solidFill>
                <a:ea typeface="+mn-lt"/>
                <a:cs typeface="+mn-lt"/>
              </a:rPr>
              <a:t> Cooling performance</a:t>
            </a:r>
          </a:p>
          <a:p>
            <a:pPr marL="514350" indent="-514350">
              <a:buFont typeface="Arial" panose="020B0604020202020204" pitchFamily="34" charset="0"/>
              <a:buChar char="•"/>
            </a:pPr>
            <a:r>
              <a:rPr lang="en-US" sz="3200" b="1" dirty="0">
                <a:solidFill>
                  <a:schemeClr val="accent1">
                    <a:lumMod val="75000"/>
                  </a:schemeClr>
                </a:solidFill>
                <a:ea typeface="+mn-lt"/>
                <a:cs typeface="+mn-lt"/>
              </a:rPr>
              <a:t>RHIC luminosity </a:t>
            </a:r>
          </a:p>
          <a:p>
            <a:pPr marL="514350" indent="-514350">
              <a:buFont typeface="Arial" panose="020B0604020202020204" pitchFamily="34" charset="0"/>
              <a:buChar char="•"/>
            </a:pPr>
            <a:r>
              <a:rPr lang="en-US" sz="3200" b="1" dirty="0">
                <a:solidFill>
                  <a:schemeClr val="accent1">
                    <a:lumMod val="75000"/>
                  </a:schemeClr>
                </a:solidFill>
                <a:ea typeface="+mn-lt"/>
                <a:cs typeface="+mn-lt"/>
              </a:rPr>
              <a:t>EBIS intensity </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Opportunities in EIC Beam Dynamics </a:t>
            </a:r>
          </a:p>
          <a:p>
            <a:pPr marL="457200" indent="-457200">
              <a:buFont typeface="Arial" panose="020B0604020202020204" pitchFamily="34" charset="0"/>
              <a:buChar char="•"/>
            </a:pPr>
            <a:r>
              <a:rPr lang="en-US" sz="3200" b="1" dirty="0">
                <a:solidFill>
                  <a:schemeClr val="accent1">
                    <a:lumMod val="75000"/>
                  </a:schemeClr>
                </a:solidFill>
                <a:ea typeface="+mn-lt"/>
                <a:cs typeface="+mn-lt"/>
              </a:rPr>
              <a:t>Introduction </a:t>
            </a:r>
          </a:p>
          <a:p>
            <a:pPr marL="457200" indent="-457200">
              <a:buFont typeface="Arial" panose="020B0604020202020204" pitchFamily="34" charset="0"/>
              <a:buChar char="•"/>
            </a:pPr>
            <a:r>
              <a:rPr lang="en-US" sz="3200" b="1" dirty="0">
                <a:solidFill>
                  <a:srgbClr val="00B0F0"/>
                </a:solidFill>
                <a:ea typeface="+mn-lt"/>
                <a:cs typeface="+mn-lt"/>
              </a:rPr>
              <a:t>Beam-Beam</a:t>
            </a:r>
          </a:p>
          <a:p>
            <a:pPr marL="457200" indent="-457200">
              <a:buFont typeface="Arial" panose="020B0604020202020204" pitchFamily="34" charset="0"/>
              <a:buChar char="•"/>
            </a:pPr>
            <a:r>
              <a:rPr lang="en-US" sz="3200" b="1" dirty="0">
                <a:solidFill>
                  <a:schemeClr val="accent1">
                    <a:lumMod val="75000"/>
                  </a:schemeClr>
                </a:solidFill>
                <a:ea typeface="+mn-lt"/>
                <a:cs typeface="+mn-lt"/>
              </a:rPr>
              <a:t>Dynamic Aperture </a:t>
            </a:r>
          </a:p>
        </p:txBody>
      </p:sp>
      <p:sp>
        <p:nvSpPr>
          <p:cNvPr id="2" name="Slide Number Placeholder 1">
            <a:extLst>
              <a:ext uri="{FF2B5EF4-FFF2-40B4-BE49-F238E27FC236}">
                <a16:creationId xmlns:a16="http://schemas.microsoft.com/office/drawing/2014/main" id="{7A99EB12-B851-4FAF-84EB-DCFCE8E4F59F}"/>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247825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lumMod val="75000"/>
                    </a:schemeClr>
                  </a:solidFill>
                  <a:ea typeface="+mn-lt"/>
                  <a:cs typeface="+mn-lt"/>
                </a:rPr>
                <a:t>Bayesian optimization for RHIC Luminosity</a:t>
              </a:r>
              <a:endParaRPr lang="en-US" sz="4000" dirty="0"/>
            </a:p>
          </p:txBody>
        </p:sp>
      </p:grpSp>
      <p:pic>
        <p:nvPicPr>
          <p:cNvPr id="2" name="image7.png">
            <a:extLst>
              <a:ext uri="{FF2B5EF4-FFF2-40B4-BE49-F238E27FC236}">
                <a16:creationId xmlns:a16="http://schemas.microsoft.com/office/drawing/2014/main" id="{FF54C9EE-6465-2805-8BED-4C2F311EFF63}"/>
              </a:ext>
            </a:extLst>
          </p:cNvPr>
          <p:cNvPicPr/>
          <p:nvPr/>
        </p:nvPicPr>
        <p:blipFill>
          <a:blip r:embed="rId2"/>
          <a:srcRect/>
          <a:stretch>
            <a:fillRect/>
          </a:stretch>
        </p:blipFill>
        <p:spPr>
          <a:xfrm>
            <a:off x="335280" y="1118362"/>
            <a:ext cx="5943600" cy="3213100"/>
          </a:xfrm>
          <a:prstGeom prst="rect">
            <a:avLst/>
          </a:prstGeom>
          <a:ln/>
        </p:spPr>
      </p:pic>
      <p:pic>
        <p:nvPicPr>
          <p:cNvPr id="5" name="image4.png">
            <a:extLst>
              <a:ext uri="{FF2B5EF4-FFF2-40B4-BE49-F238E27FC236}">
                <a16:creationId xmlns:a16="http://schemas.microsoft.com/office/drawing/2014/main" id="{D3B3FDA9-CFCF-BBAE-A940-FC0FAAA74F1F}"/>
              </a:ext>
            </a:extLst>
          </p:cNvPr>
          <p:cNvPicPr/>
          <p:nvPr/>
        </p:nvPicPr>
        <p:blipFill>
          <a:blip r:embed="rId3"/>
          <a:srcRect/>
          <a:stretch>
            <a:fillRect/>
          </a:stretch>
        </p:blipFill>
        <p:spPr>
          <a:xfrm>
            <a:off x="6512496" y="1044384"/>
            <a:ext cx="5546154" cy="3765360"/>
          </a:xfrm>
          <a:prstGeom prst="rect">
            <a:avLst/>
          </a:prstGeom>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3EC1C1-5480-6A4F-A3DA-1DF24B6FB3AD}"/>
                  </a:ext>
                </a:extLst>
              </p:cNvPr>
              <p:cNvSpPr txBox="1"/>
              <p:nvPr/>
            </p:nvSpPr>
            <p:spPr>
              <a:xfrm>
                <a:off x="621911" y="4887426"/>
                <a:ext cx="10089632" cy="1248099"/>
              </a:xfrm>
              <a:prstGeom prst="rect">
                <a:avLst/>
              </a:prstGeom>
              <a:noFill/>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T</a:t>
                </a:r>
                <a:r>
                  <a:rPr lang="en-US" sz="1400" dirty="0">
                    <a:effectLst/>
                    <a:latin typeface="Times New Roman" panose="02020603050405020304" pitchFamily="18" charset="0"/>
                    <a:ea typeface="Times New Roman" panose="02020603050405020304" pitchFamily="18" charset="0"/>
                  </a:rPr>
                  <a:t>he optimization of the </a:t>
                </a:r>
                <a:r>
                  <a:rPr lang="en-US" sz="1400" dirty="0">
                    <a:solidFill>
                      <a:srgbClr val="FF0000"/>
                    </a:solidFill>
                    <a:effectLst/>
                    <a:latin typeface="Times New Roman" panose="02020603050405020304" pitchFamily="18" charset="0"/>
                    <a:ea typeface="Times New Roman" panose="02020603050405020304" pitchFamily="18" charset="0"/>
                  </a:rPr>
                  <a:t>lattice setting </a:t>
                </a:r>
                <a:r>
                  <a:rPr lang="en-US" sz="1400" dirty="0">
                    <a:effectLst/>
                    <a:latin typeface="Times New Roman" panose="02020603050405020304" pitchFamily="18" charset="0"/>
                    <a:ea typeface="Times New Roman" panose="02020603050405020304" pitchFamily="18" charset="0"/>
                  </a:rPr>
                  <a:t>with respect to the luminosity is performed for the </a:t>
                </a:r>
                <a:r>
                  <a:rPr lang="en-US" sz="1400" dirty="0">
                    <a:solidFill>
                      <a:srgbClr val="FF0000"/>
                    </a:solidFill>
                    <a:effectLst/>
                    <a:latin typeface="Times New Roman" panose="02020603050405020304" pitchFamily="18" charset="0"/>
                    <a:ea typeface="Times New Roman" panose="02020603050405020304" pitchFamily="18" charset="0"/>
                  </a:rPr>
                  <a:t>head-on collision of two Au-Au beams </a:t>
                </a:r>
                <a:r>
                  <a:rPr lang="en-US" sz="1400" dirty="0">
                    <a:effectLst/>
                    <a:latin typeface="Times New Roman" panose="02020603050405020304" pitchFamily="18" charset="0"/>
                    <a:ea typeface="Times New Roman" panose="02020603050405020304" pitchFamily="18" charset="0"/>
                  </a:rPr>
                  <a:t>in the Relativistic Heavy Ion Collider (RHIC). The parameters of the lattice setting with only two variables </a:t>
                </a:r>
                <a14:m>
                  <m:oMath xmlns:m="http://schemas.openxmlformats.org/officeDocument/2006/math">
                    <m:r>
                      <a:rPr lang="en-US" sz="1400" i="1">
                        <a:effectLst/>
                        <a:latin typeface="Cambria Math" panose="02040503050406030204" pitchFamily="18" charset="0"/>
                        <a:ea typeface="Times New Roman" panose="02020603050405020304" pitchFamily="18" charset="0"/>
                      </a:rPr>
                      <m:t>𝛥</m:t>
                    </m:r>
                    <m:sSub>
                      <m:sSubPr>
                        <m:ctrlPr>
                          <a:rPr lang="en-US" sz="1400" i="1">
                            <a:effectLst/>
                            <a:latin typeface="Cambria Math" panose="02040503050406030204" pitchFamily="18" charset="0"/>
                            <a:ea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rPr>
                          <m:t>𝑆</m:t>
                        </m:r>
                      </m:e>
                      <m:sub>
                        <m:r>
                          <a:rPr lang="en-US" sz="1400" i="1">
                            <a:effectLst/>
                            <a:latin typeface="Cambria Math" panose="02040503050406030204" pitchFamily="18" charset="0"/>
                            <a:ea typeface="Times New Roman" panose="02020603050405020304" pitchFamily="18" charset="0"/>
                          </a:rPr>
                          <m:t>𝑥</m:t>
                        </m:r>
                      </m:sub>
                    </m:sSub>
                  </m:oMath>
                </a14:m>
                <a:r>
                  <a:rPr lang="en-US" sz="1400" dirty="0">
                    <a:effectLst/>
                    <a:latin typeface="Times New Roman" panose="02020603050405020304" pitchFamily="18" charset="0"/>
                    <a:ea typeface="Times New Roman" panose="02020603050405020304" pitchFamily="18" charset="0"/>
                  </a:rPr>
                  <a:t> and </a:t>
                </a:r>
                <a14:m>
                  <m:oMath xmlns:m="http://schemas.openxmlformats.org/officeDocument/2006/math">
                    <m:r>
                      <a:rPr lang="en-US" sz="1400" i="1">
                        <a:effectLst/>
                        <a:latin typeface="Cambria Math" panose="02040503050406030204" pitchFamily="18" charset="0"/>
                        <a:ea typeface="Times New Roman" panose="02020603050405020304" pitchFamily="18" charset="0"/>
                      </a:rPr>
                      <m:t>𝛥</m:t>
                    </m:r>
                    <m:sSub>
                      <m:sSubPr>
                        <m:ctrlPr>
                          <a:rPr lang="en-US" sz="1400" i="1">
                            <a:effectLst/>
                            <a:latin typeface="Cambria Math" panose="02040503050406030204" pitchFamily="18" charset="0"/>
                            <a:ea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rPr>
                          <m:t>𝑆</m:t>
                        </m:r>
                      </m:e>
                      <m:sub>
                        <m:r>
                          <a:rPr lang="en-US" sz="1400" i="1">
                            <a:effectLst/>
                            <a:latin typeface="Cambria Math" panose="02040503050406030204" pitchFamily="18" charset="0"/>
                            <a:ea typeface="Times New Roman" panose="02020603050405020304" pitchFamily="18" charset="0"/>
                          </a:rPr>
                          <m:t>𝑦</m:t>
                        </m:r>
                      </m:sub>
                    </m:sSub>
                  </m:oMath>
                </a14:m>
                <a:r>
                  <a:rPr lang="en-US" sz="1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Times New Roman" panose="02020603050405020304" pitchFamily="18" charset="0"/>
                    <a:ea typeface="Times New Roman" panose="02020603050405020304" pitchFamily="18" charset="0"/>
                  </a:rPr>
                  <a:t>The result of the optimization is shown in Figure 3. The value of the objective function converges when more optimization steps are executed. This implies the value of the objective function is </a:t>
                </a:r>
                <a:r>
                  <a:rPr lang="en-US" sz="1400" dirty="0">
                    <a:solidFill>
                      <a:srgbClr val="FF0000"/>
                    </a:solidFill>
                    <a:effectLst/>
                    <a:latin typeface="Times New Roman" panose="02020603050405020304" pitchFamily="18" charset="0"/>
                    <a:ea typeface="Times New Roman" panose="02020603050405020304" pitchFamily="18" charset="0"/>
                  </a:rPr>
                  <a:t>minimized</a:t>
                </a:r>
                <a:r>
                  <a:rPr lang="en-US" sz="1400" dirty="0">
                    <a:effectLst/>
                    <a:latin typeface="Times New Roman" panose="02020603050405020304" pitchFamily="18" charset="0"/>
                    <a:ea typeface="Times New Roman" panose="02020603050405020304" pitchFamily="18" charset="0"/>
                  </a:rPr>
                  <a:t> and hence the total luminosity </a:t>
                </a:r>
                <a14:m>
                  <m:oMath xmlns:m="http://schemas.openxmlformats.org/officeDocument/2006/math">
                    <m:sSub>
                      <m:sSubPr>
                        <m:ctrlPr>
                          <a:rPr lang="en-US" sz="1400" i="1">
                            <a:effectLst/>
                            <a:latin typeface="Cambria Math" panose="02040503050406030204" pitchFamily="18" charset="0"/>
                            <a:ea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rPr>
                          <m:t>𝐿</m:t>
                        </m:r>
                      </m:e>
                      <m:sub>
                        <m:r>
                          <a:rPr lang="en-US" sz="1400" i="1">
                            <a:effectLst/>
                            <a:latin typeface="Cambria Math" panose="02040503050406030204" pitchFamily="18" charset="0"/>
                            <a:ea typeface="Times New Roman" panose="02020603050405020304" pitchFamily="18" charset="0"/>
                          </a:rPr>
                          <m:t>𝑡</m:t>
                        </m:r>
                      </m:sub>
                    </m:sSub>
                  </m:oMath>
                </a14:m>
                <a:r>
                  <a:rPr lang="en-US" sz="1400" dirty="0">
                    <a:effectLst/>
                    <a:latin typeface="Times New Roman" panose="02020603050405020304" pitchFamily="18" charset="0"/>
                    <a:ea typeface="Times New Roman" panose="02020603050405020304" pitchFamily="18" charset="0"/>
                  </a:rPr>
                  <a:t>is </a:t>
                </a:r>
                <a:r>
                  <a:rPr lang="en-US" sz="1400" dirty="0">
                    <a:solidFill>
                      <a:srgbClr val="FF0000"/>
                    </a:solidFill>
                    <a:effectLst/>
                    <a:latin typeface="Times New Roman" panose="02020603050405020304" pitchFamily="18" charset="0"/>
                    <a:ea typeface="Times New Roman" panose="02020603050405020304" pitchFamily="18" charset="0"/>
                  </a:rPr>
                  <a:t>maximized</a:t>
                </a:r>
                <a:r>
                  <a:rPr lang="en-US" sz="14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D13EC1C1-5480-6A4F-A3DA-1DF24B6FB3AD}"/>
                  </a:ext>
                </a:extLst>
              </p:cNvPr>
              <p:cNvSpPr txBox="1">
                <a:spLocks noRot="1" noChangeAspect="1" noMove="1" noResize="1" noEditPoints="1" noAdjustHandles="1" noChangeArrowheads="1" noChangeShapeType="1" noTextEdit="1"/>
              </p:cNvSpPr>
              <p:nvPr/>
            </p:nvSpPr>
            <p:spPr>
              <a:xfrm>
                <a:off x="621911" y="4887426"/>
                <a:ext cx="10089632" cy="1248099"/>
              </a:xfrm>
              <a:prstGeom prst="rect">
                <a:avLst/>
              </a:prstGeom>
              <a:blipFill>
                <a:blip r:embed="rId4"/>
                <a:stretch>
                  <a:fillRect l="-181" t="-980" b="-3431"/>
                </a:stretch>
              </a:blipFill>
            </p:spPr>
            <p:txBody>
              <a:bodyPr/>
              <a:lstStyle/>
              <a:p>
                <a:r>
                  <a:rPr lang="en-US">
                    <a:noFill/>
                  </a:rPr>
                  <a:t> </a:t>
                </a:r>
              </a:p>
            </p:txBody>
          </p:sp>
        </mc:Fallback>
      </mc:AlternateContent>
    </p:spTree>
    <p:extLst>
      <p:ext uri="{BB962C8B-B14F-4D97-AF65-F5344CB8AC3E}">
        <p14:creationId xmlns:p14="http://schemas.microsoft.com/office/powerpoint/2010/main" val="264959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B29256-5394-443E-BC96-854073912C3F}"/>
              </a:ext>
            </a:extLst>
          </p:cNvPr>
          <p:cNvSpPr txBox="1"/>
          <p:nvPr/>
        </p:nvSpPr>
        <p:spPr>
          <a:xfrm>
            <a:off x="690117" y="456289"/>
            <a:ext cx="1039916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lumMod val="75000"/>
                  </a:schemeClr>
                </a:solidFill>
                <a:ea typeface="+mn-lt"/>
                <a:cs typeface="+mn-lt"/>
              </a:rPr>
              <a:t>Outline:</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Machine Learning applications for EIC Machine</a:t>
            </a:r>
          </a:p>
          <a:p>
            <a:pPr marL="514350" indent="-514350">
              <a:buFont typeface="Arial" panose="020B0604020202020204" pitchFamily="34" charset="0"/>
              <a:buChar char="•"/>
            </a:pPr>
            <a:r>
              <a:rPr lang="en-US" sz="3200" b="1" dirty="0">
                <a:solidFill>
                  <a:schemeClr val="accent1">
                    <a:lumMod val="75000"/>
                  </a:schemeClr>
                </a:solidFill>
                <a:ea typeface="+mn-lt"/>
                <a:cs typeface="+mn-lt"/>
              </a:rPr>
              <a:t>Introduction to EIC Machine</a:t>
            </a:r>
          </a:p>
          <a:p>
            <a:pPr marL="514350" indent="-514350">
              <a:buFont typeface="Arial" panose="020B0604020202020204" pitchFamily="34" charset="0"/>
              <a:buChar char="•"/>
            </a:pPr>
            <a:r>
              <a:rPr lang="en-US" sz="3200" b="1" dirty="0" err="1">
                <a:solidFill>
                  <a:schemeClr val="accent1">
                    <a:lumMod val="75000"/>
                  </a:schemeClr>
                </a:solidFill>
                <a:ea typeface="+mn-lt"/>
                <a:cs typeface="+mn-lt"/>
              </a:rPr>
              <a:t>LEReC</a:t>
            </a:r>
            <a:r>
              <a:rPr lang="en-US" sz="3200" b="1" dirty="0">
                <a:solidFill>
                  <a:schemeClr val="accent1">
                    <a:lumMod val="75000"/>
                  </a:schemeClr>
                </a:solidFill>
                <a:ea typeface="+mn-lt"/>
                <a:cs typeface="+mn-lt"/>
              </a:rPr>
              <a:t> Cooling performance</a:t>
            </a:r>
          </a:p>
          <a:p>
            <a:pPr marL="514350" indent="-514350">
              <a:buFont typeface="Arial" panose="020B0604020202020204" pitchFamily="34" charset="0"/>
              <a:buChar char="•"/>
            </a:pPr>
            <a:r>
              <a:rPr lang="en-US" sz="3200" b="1" dirty="0">
                <a:solidFill>
                  <a:schemeClr val="accent1">
                    <a:lumMod val="75000"/>
                  </a:schemeClr>
                </a:solidFill>
                <a:ea typeface="+mn-lt"/>
                <a:cs typeface="+mn-lt"/>
              </a:rPr>
              <a:t>RHIC luminosity </a:t>
            </a:r>
          </a:p>
          <a:p>
            <a:pPr marL="514350" indent="-514350">
              <a:buFont typeface="Arial" panose="020B0604020202020204" pitchFamily="34" charset="0"/>
              <a:buChar char="•"/>
            </a:pPr>
            <a:r>
              <a:rPr lang="en-US" sz="3200" b="1" dirty="0">
                <a:solidFill>
                  <a:schemeClr val="accent1">
                    <a:lumMod val="75000"/>
                  </a:schemeClr>
                </a:solidFill>
                <a:ea typeface="+mn-lt"/>
                <a:cs typeface="+mn-lt"/>
              </a:rPr>
              <a:t>EBIS intensity </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Opportunities in EIC Beam Dynamics </a:t>
            </a:r>
          </a:p>
          <a:p>
            <a:pPr marL="457200" indent="-457200">
              <a:buFont typeface="Arial" panose="020B0604020202020204" pitchFamily="34" charset="0"/>
              <a:buChar char="•"/>
            </a:pPr>
            <a:r>
              <a:rPr lang="en-US" sz="3200" b="1" dirty="0">
                <a:solidFill>
                  <a:schemeClr val="accent1">
                    <a:lumMod val="75000"/>
                  </a:schemeClr>
                </a:solidFill>
                <a:ea typeface="+mn-lt"/>
                <a:cs typeface="+mn-lt"/>
              </a:rPr>
              <a:t>Introduction </a:t>
            </a:r>
          </a:p>
          <a:p>
            <a:pPr marL="457200" indent="-457200">
              <a:buFont typeface="Arial" panose="020B0604020202020204" pitchFamily="34" charset="0"/>
              <a:buChar char="•"/>
            </a:pPr>
            <a:r>
              <a:rPr lang="en-US" sz="3200" b="1" dirty="0">
                <a:solidFill>
                  <a:schemeClr val="accent1">
                    <a:lumMod val="75000"/>
                  </a:schemeClr>
                </a:solidFill>
                <a:ea typeface="+mn-lt"/>
                <a:cs typeface="+mn-lt"/>
              </a:rPr>
              <a:t>Beam-Beam</a:t>
            </a:r>
          </a:p>
          <a:p>
            <a:pPr marL="457200" indent="-457200">
              <a:buFont typeface="Arial" panose="020B0604020202020204" pitchFamily="34" charset="0"/>
              <a:buChar char="•"/>
            </a:pPr>
            <a:r>
              <a:rPr lang="en-US" sz="3200" b="1" dirty="0">
                <a:solidFill>
                  <a:srgbClr val="00B0F0"/>
                </a:solidFill>
                <a:ea typeface="+mn-lt"/>
                <a:cs typeface="+mn-lt"/>
              </a:rPr>
              <a:t>Dynamic Aperture </a:t>
            </a:r>
          </a:p>
        </p:txBody>
      </p:sp>
      <p:sp>
        <p:nvSpPr>
          <p:cNvPr id="2" name="Slide Number Placeholder 1">
            <a:extLst>
              <a:ext uri="{FF2B5EF4-FFF2-40B4-BE49-F238E27FC236}">
                <a16:creationId xmlns:a16="http://schemas.microsoft.com/office/drawing/2014/main" id="{7A99EB12-B851-4FAF-84EB-DCFCE8E4F59F}"/>
              </a:ext>
            </a:extLst>
          </p:cNvPr>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85398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accent1">
                      <a:lumMod val="75000"/>
                    </a:schemeClr>
                  </a:solidFill>
                  <a:ea typeface="+mn-lt"/>
                  <a:cs typeface="+mn-lt"/>
                </a:rPr>
                <a:t>ML in EIC Dynamic Aperture</a:t>
              </a:r>
              <a:endParaRPr lang="en-US" dirty="0"/>
            </a:p>
          </p:txBody>
        </p:sp>
      </p:grpSp>
      <p:sp>
        <p:nvSpPr>
          <p:cNvPr id="3" name="Content Placeholder 2">
            <a:extLst>
              <a:ext uri="{FF2B5EF4-FFF2-40B4-BE49-F238E27FC236}">
                <a16:creationId xmlns:a16="http://schemas.microsoft.com/office/drawing/2014/main" id="{4BE6B385-B41D-9607-4B5E-48ACC7C483B4}"/>
              </a:ext>
            </a:extLst>
          </p:cNvPr>
          <p:cNvSpPr>
            <a:spLocks noGrp="1"/>
          </p:cNvSpPr>
          <p:nvPr>
            <p:ph idx="1"/>
          </p:nvPr>
        </p:nvSpPr>
        <p:spPr>
          <a:xfrm>
            <a:off x="223345" y="927357"/>
            <a:ext cx="11745309" cy="4668420"/>
          </a:xfrm>
        </p:spPr>
        <p:txBody>
          <a:bodyPr>
            <a:normAutofit fontScale="92500" lnSpcReduction="20000"/>
          </a:bodyPr>
          <a:lstStyle/>
          <a:p>
            <a:r>
              <a:rPr lang="en-US" dirty="0"/>
              <a:t>Both rings need careful optimization of DA</a:t>
            </a:r>
          </a:p>
          <a:p>
            <a:pPr lvl="1"/>
            <a:r>
              <a:rPr lang="en-US" dirty="0"/>
              <a:t>Bare lattice, from the design nonlinearities + Beam-Beam interaction</a:t>
            </a:r>
          </a:p>
          <a:p>
            <a:pPr lvl="1"/>
            <a:r>
              <a:rPr lang="en-US" altLang="zh-CN" dirty="0"/>
              <a:t>Impact of errors, IR magnets, HOMs of crab cavities ~ 50 free parameters</a:t>
            </a:r>
          </a:p>
          <a:p>
            <a:r>
              <a:rPr lang="en-US" altLang="zh-CN" dirty="0"/>
              <a:t>Build a surrogate model to predict DA.</a:t>
            </a:r>
          </a:p>
          <a:p>
            <a:pPr lvl="1"/>
            <a:r>
              <a:rPr lang="en-US" altLang="zh-CN" dirty="0"/>
              <a:t>Train the AI model using results from DA indicators, then refine with tracking results </a:t>
            </a:r>
            <a:r>
              <a:rPr lang="en-US" altLang="zh-CN" dirty="0">
                <a:sym typeface="Wingdings" panose="05000000000000000000" pitchFamily="2" charset="2"/>
              </a:rPr>
              <a:t> GP + BO </a:t>
            </a:r>
            <a:endParaRPr lang="en-US" altLang="zh-CN" dirty="0"/>
          </a:p>
          <a:p>
            <a:pPr lvl="1"/>
            <a:r>
              <a:rPr lang="en-US" altLang="zh-CN" dirty="0"/>
              <a:t>Deal with 50+ parameter  </a:t>
            </a:r>
            <a:r>
              <a:rPr lang="en-US" altLang="zh-CN" dirty="0">
                <a:sym typeface="Wingdings" panose="05000000000000000000" pitchFamily="2" charset="2"/>
              </a:rPr>
              <a:t> high dimensionality</a:t>
            </a:r>
          </a:p>
          <a:p>
            <a:pPr lvl="2"/>
            <a:r>
              <a:rPr lang="en-US" altLang="zh-CN" dirty="0">
                <a:sym typeface="Wingdings" panose="05000000000000000000" pitchFamily="2" charset="2"/>
              </a:rPr>
              <a:t>Replace with Sparse GP and reduce the KL divergence</a:t>
            </a:r>
          </a:p>
          <a:p>
            <a:pPr lvl="1"/>
            <a:r>
              <a:rPr lang="en-US" altLang="zh-CN" dirty="0">
                <a:sym typeface="Wingdings" panose="05000000000000000000" pitchFamily="2" charset="2"/>
              </a:rPr>
              <a:t>To have satisfactory results, large number of sample needed, O(N^3) complexity in inverting the kernel matrix</a:t>
            </a:r>
          </a:p>
          <a:p>
            <a:pPr lvl="2"/>
            <a:r>
              <a:rPr lang="en-US" altLang="zh-CN" dirty="0">
                <a:sym typeface="Wingdings" panose="05000000000000000000" pitchFamily="2" charset="2"/>
              </a:rPr>
              <a:t>Off-diagonal low-rank approximation</a:t>
            </a:r>
          </a:p>
          <a:p>
            <a:pPr lvl="1"/>
            <a:r>
              <a:rPr lang="en-US" altLang="zh-CN" dirty="0">
                <a:sym typeface="Wingdings" panose="05000000000000000000" pitchFamily="2" charset="2"/>
              </a:rPr>
              <a:t>With advanced tool GPTune</a:t>
            </a:r>
            <a:r>
              <a:rPr lang="en-US" altLang="zh-CN" baseline="30000" dirty="0">
                <a:sym typeface="Wingdings" panose="05000000000000000000" pitchFamily="2" charset="2"/>
              </a:rPr>
              <a:t>1</a:t>
            </a:r>
            <a:r>
              <a:rPr lang="en-US" altLang="zh-CN" dirty="0">
                <a:sym typeface="Wingdings" panose="05000000000000000000" pitchFamily="2" charset="2"/>
              </a:rPr>
              <a:t> (https://github.com/gptune/GPTune).</a:t>
            </a:r>
          </a:p>
          <a:p>
            <a:pPr marL="457200" lvl="1" indent="0">
              <a:buNone/>
            </a:pPr>
            <a:endParaRPr lang="en-US" dirty="0"/>
          </a:p>
          <a:p>
            <a:pPr lvl="1"/>
            <a:endParaRPr lang="en-US" altLang="zh-CN" dirty="0"/>
          </a:p>
          <a:p>
            <a:pPr marL="0" indent="0">
              <a:buNone/>
            </a:pPr>
            <a:r>
              <a:rPr lang="en-US" sz="1900" b="1" i="0" dirty="0">
                <a:solidFill>
                  <a:srgbClr val="0F264F"/>
                </a:solidFill>
                <a:effectLst/>
                <a:latin typeface="Liberation Sans"/>
              </a:rPr>
              <a:t>See: Using Machine Learning to Improve Dynamic Aperture Estimates </a:t>
            </a:r>
            <a:r>
              <a:rPr lang="en-US" sz="1900" b="0" i="1" dirty="0">
                <a:solidFill>
                  <a:srgbClr val="0F264F"/>
                </a:solidFill>
                <a:effectLst/>
                <a:latin typeface="Liberation Sans"/>
              </a:rPr>
              <a:t>Frederik Van der Veken</a:t>
            </a:r>
            <a:endParaRPr lang="en-US" altLang="zh-CN" sz="1900" dirty="0"/>
          </a:p>
          <a:p>
            <a:endParaRPr lang="en-US" dirty="0"/>
          </a:p>
          <a:p>
            <a:pPr lvl="1"/>
            <a:endParaRPr lang="en-US" dirty="0"/>
          </a:p>
        </p:txBody>
      </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1175119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E44B0E2E-042E-46A9-9D15-72B8939BEB62}"/>
              </a:ext>
            </a:extLst>
          </p:cNvPr>
          <p:cNvSpPr>
            <a:spLocks noGrp="1"/>
          </p:cNvSpPr>
          <p:nvPr>
            <p:ph type="sldNum" sz="quarter" idx="12"/>
          </p:nvPr>
        </p:nvSpPr>
        <p:spPr/>
        <p:txBody>
          <a:bodyPr/>
          <a:lstStyle/>
          <a:p>
            <a:fld id="{C7D7E8AF-38C7-4BEB-BF20-EA40D8F8489D}" type="slidenum">
              <a:rPr lang="en-US" smtClean="0"/>
              <a:t>26</a:t>
            </a:fld>
            <a:endParaRPr lang="en-US"/>
          </a:p>
        </p:txBody>
      </p:sp>
      <p:grpSp>
        <p:nvGrpSpPr>
          <p:cNvPr id="3" name="Group 2">
            <a:extLst>
              <a:ext uri="{FF2B5EF4-FFF2-40B4-BE49-F238E27FC236}">
                <a16:creationId xmlns:a16="http://schemas.microsoft.com/office/drawing/2014/main" id="{879135BB-A549-C9D6-AD3C-5DF62730D9B0}"/>
              </a:ext>
            </a:extLst>
          </p:cNvPr>
          <p:cNvGrpSpPr/>
          <p:nvPr/>
        </p:nvGrpSpPr>
        <p:grpSpPr>
          <a:xfrm>
            <a:off x="0" y="0"/>
            <a:ext cx="12200164" cy="791936"/>
            <a:chOff x="0" y="0"/>
            <a:chExt cx="12192000" cy="771416"/>
          </a:xfrm>
        </p:grpSpPr>
        <p:sp>
          <p:nvSpPr>
            <p:cNvPr id="6" name="Rectangle 5">
              <a:extLst>
                <a:ext uri="{FF2B5EF4-FFF2-40B4-BE49-F238E27FC236}">
                  <a16:creationId xmlns:a16="http://schemas.microsoft.com/office/drawing/2014/main" id="{E713DF3B-A445-0F3E-611A-91D473DF55E3}"/>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762852-9CAC-340B-6B5A-9570406D9163}"/>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accent1">
                      <a:lumMod val="75000"/>
                    </a:schemeClr>
                  </a:solidFill>
                  <a:ea typeface="+mn-lt"/>
                  <a:cs typeface="+mn-lt"/>
                </a:rPr>
                <a:t>ML based DA indicator (Preliminary)</a:t>
              </a:r>
            </a:p>
          </p:txBody>
        </p:sp>
      </p:grpSp>
      <p:sp>
        <p:nvSpPr>
          <p:cNvPr id="10" name="TextBox 9">
            <a:extLst>
              <a:ext uri="{FF2B5EF4-FFF2-40B4-BE49-F238E27FC236}">
                <a16:creationId xmlns:a16="http://schemas.microsoft.com/office/drawing/2014/main" id="{AB61D78E-CBAF-1897-D4E3-6A8943601A44}"/>
              </a:ext>
            </a:extLst>
          </p:cNvPr>
          <p:cNvSpPr txBox="1"/>
          <p:nvPr/>
        </p:nvSpPr>
        <p:spPr>
          <a:xfrm>
            <a:off x="294291" y="899716"/>
            <a:ext cx="6134099"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Many DA indicators exist with well-known advantages and limitations:</a:t>
            </a:r>
          </a:p>
          <a:p>
            <a:pPr marL="742950" lvl="1" indent="-285750">
              <a:buFont typeface="Arial" panose="020B0604020202020204" pitchFamily="34" charset="0"/>
              <a:buChar char="•"/>
            </a:pPr>
            <a:r>
              <a:rPr lang="en-US" dirty="0"/>
              <a:t>Normal Form approach	</a:t>
            </a:r>
          </a:p>
          <a:p>
            <a:pPr marL="742950" lvl="1" indent="-285750">
              <a:buFont typeface="Arial" panose="020B0604020202020204" pitchFamily="34" charset="0"/>
              <a:buChar char="•"/>
            </a:pPr>
            <a:r>
              <a:rPr lang="en-US" dirty="0"/>
              <a:t>Frequency Map Analysis </a:t>
            </a:r>
          </a:p>
          <a:p>
            <a:pPr marL="285750" indent="-285750">
              <a:buFont typeface="Arial" panose="020B0604020202020204" pitchFamily="34" charset="0"/>
              <a:buChar char="•"/>
            </a:pPr>
            <a:r>
              <a:rPr lang="en-US" dirty="0"/>
              <a:t>The underline physics knowledge helps build a ML model.</a:t>
            </a:r>
          </a:p>
        </p:txBody>
      </p:sp>
      <p:pic>
        <p:nvPicPr>
          <p:cNvPr id="15" name="Picture 14" descr="Diagram&#10;&#10;Description automatically generated">
            <a:extLst>
              <a:ext uri="{FF2B5EF4-FFF2-40B4-BE49-F238E27FC236}">
                <a16:creationId xmlns:a16="http://schemas.microsoft.com/office/drawing/2014/main" id="{2BFD27A9-AA41-0759-FC77-28A58F6DBCA2}"/>
              </a:ext>
            </a:extLst>
          </p:cNvPr>
          <p:cNvPicPr>
            <a:picLocks noChangeAspect="1"/>
          </p:cNvPicPr>
          <p:nvPr/>
        </p:nvPicPr>
        <p:blipFill>
          <a:blip r:embed="rId2"/>
          <a:stretch>
            <a:fillRect/>
          </a:stretch>
        </p:blipFill>
        <p:spPr>
          <a:xfrm>
            <a:off x="468891" y="2761823"/>
            <a:ext cx="5501723" cy="3037369"/>
          </a:xfrm>
          <a:prstGeom prst="rect">
            <a:avLst/>
          </a:prstGeom>
        </p:spPr>
      </p:pic>
      <p:sp>
        <p:nvSpPr>
          <p:cNvPr id="19" name="TextBox 18">
            <a:extLst>
              <a:ext uri="{FF2B5EF4-FFF2-40B4-BE49-F238E27FC236}">
                <a16:creationId xmlns:a16="http://schemas.microsoft.com/office/drawing/2014/main" id="{E170108A-30CD-CC6A-5496-6905A5A484B8}"/>
              </a:ext>
            </a:extLst>
          </p:cNvPr>
          <p:cNvSpPr txBox="1"/>
          <p:nvPr/>
        </p:nvSpPr>
        <p:spPr>
          <a:xfrm>
            <a:off x="294291" y="2412559"/>
            <a:ext cx="3788979"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A Koopman Operator Approach</a:t>
            </a:r>
          </a:p>
        </p:txBody>
      </p:sp>
      <p:sp>
        <p:nvSpPr>
          <p:cNvPr id="21" name="TextBox 20">
            <a:extLst>
              <a:ext uri="{FF2B5EF4-FFF2-40B4-BE49-F238E27FC236}">
                <a16:creationId xmlns:a16="http://schemas.microsoft.com/office/drawing/2014/main" id="{E89B9F0A-5AE9-13DC-DAEA-E7DABA8FA9FD}"/>
              </a:ext>
            </a:extLst>
          </p:cNvPr>
          <p:cNvSpPr txBox="1"/>
          <p:nvPr/>
        </p:nvSpPr>
        <p:spPr>
          <a:xfrm>
            <a:off x="333703" y="5934670"/>
            <a:ext cx="6134099"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1600" dirty="0"/>
              <a:t>The Koopman operator is represented by the encoder that transform a nonlinear map to a linear map, with its frequency retrieved by another NN predictor.</a:t>
            </a:r>
          </a:p>
        </p:txBody>
      </p:sp>
      <p:pic>
        <p:nvPicPr>
          <p:cNvPr id="23" name="Picture 22">
            <a:extLst>
              <a:ext uri="{FF2B5EF4-FFF2-40B4-BE49-F238E27FC236}">
                <a16:creationId xmlns:a16="http://schemas.microsoft.com/office/drawing/2014/main" id="{C1DF1358-8877-8A58-8E4E-D3082A80122E}"/>
              </a:ext>
            </a:extLst>
          </p:cNvPr>
          <p:cNvPicPr>
            <a:picLocks noChangeAspect="1"/>
          </p:cNvPicPr>
          <p:nvPr/>
        </p:nvPicPr>
        <p:blipFill>
          <a:blip r:embed="rId3"/>
          <a:stretch>
            <a:fillRect/>
          </a:stretch>
        </p:blipFill>
        <p:spPr>
          <a:xfrm>
            <a:off x="7065361" y="1559836"/>
            <a:ext cx="4657748" cy="2639797"/>
          </a:xfrm>
          <a:prstGeom prst="rect">
            <a:avLst/>
          </a:prstGeom>
        </p:spPr>
      </p:pic>
      <p:sp>
        <p:nvSpPr>
          <p:cNvPr id="30" name="TextBox 29">
            <a:extLst>
              <a:ext uri="{FF2B5EF4-FFF2-40B4-BE49-F238E27FC236}">
                <a16:creationId xmlns:a16="http://schemas.microsoft.com/office/drawing/2014/main" id="{843725F3-9501-45C9-E290-773FDC7375DB}"/>
              </a:ext>
            </a:extLst>
          </p:cNvPr>
          <p:cNvSpPr txBox="1"/>
          <p:nvPr/>
        </p:nvSpPr>
        <p:spPr>
          <a:xfrm>
            <a:off x="6819901" y="899716"/>
            <a:ext cx="51145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dirty="0"/>
              <a:t>The goal is to find a ML based transformation for particle within the DA a rigid rotation. </a:t>
            </a:r>
          </a:p>
        </p:txBody>
      </p:sp>
      <p:sp>
        <p:nvSpPr>
          <p:cNvPr id="33" name="TextBox 32">
            <a:extLst>
              <a:ext uri="{FF2B5EF4-FFF2-40B4-BE49-F238E27FC236}">
                <a16:creationId xmlns:a16="http://schemas.microsoft.com/office/drawing/2014/main" id="{F256A801-14B8-CF0A-9071-D5648DE82E67}"/>
              </a:ext>
            </a:extLst>
          </p:cNvPr>
          <p:cNvSpPr txBox="1"/>
          <p:nvPr/>
        </p:nvSpPr>
        <p:spPr>
          <a:xfrm>
            <a:off x="6771291" y="4213422"/>
            <a:ext cx="5114596" cy="240065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US" dirty="0"/>
              <a:t>Similar to the normal form approach, we may use special Neural network (</a:t>
            </a:r>
            <a:r>
              <a:rPr lang="en-US" dirty="0" err="1"/>
              <a:t>SympNets</a:t>
            </a:r>
            <a:r>
              <a:rPr lang="en-US" dirty="0"/>
              <a:t> [1]) </a:t>
            </a:r>
          </a:p>
          <a:p>
            <a:pPr marL="285750" indent="-285750" algn="just">
              <a:buFont typeface="Arial" panose="020B0604020202020204" pitchFamily="34" charset="0"/>
              <a:buChar char="•"/>
            </a:pPr>
            <a:r>
              <a:rPr lang="en-US" dirty="0"/>
              <a:t>maintains the </a:t>
            </a:r>
            <a:r>
              <a:rPr lang="en-US" dirty="0" err="1"/>
              <a:t>symplecticity</a:t>
            </a:r>
            <a:r>
              <a:rPr lang="en-US" dirty="0"/>
              <a:t> of the transformation.</a:t>
            </a:r>
          </a:p>
          <a:p>
            <a:pPr marL="285750" indent="-285750" algn="just">
              <a:buFont typeface="Arial" panose="020B0604020202020204" pitchFamily="34" charset="0"/>
              <a:buChar char="•"/>
            </a:pPr>
            <a:r>
              <a:rPr lang="en-US" dirty="0" err="1"/>
              <a:t>Symplectic</a:t>
            </a:r>
            <a:r>
              <a:rPr lang="en-US" dirty="0"/>
              <a:t> condition determines the decoder automatically.</a:t>
            </a:r>
          </a:p>
          <a:p>
            <a:pPr algn="just"/>
            <a:endParaRPr lang="en-US" dirty="0"/>
          </a:p>
          <a:p>
            <a:pPr algn="just"/>
            <a:r>
              <a:rPr lang="en-US" sz="1400" dirty="0"/>
              <a:t>[1]P. Jin, Z. Zhang, A. Zhu, Y. Tang, &amp; G. Em </a:t>
            </a:r>
            <a:r>
              <a:rPr lang="en-US" sz="1400" dirty="0" err="1"/>
              <a:t>Karniadakis</a:t>
            </a:r>
            <a:r>
              <a:rPr lang="en-US" sz="1400" dirty="0"/>
              <a:t>. (2020). </a:t>
            </a:r>
            <a:r>
              <a:rPr lang="en-US" sz="1400" dirty="0" err="1"/>
              <a:t>SympNets</a:t>
            </a:r>
            <a:r>
              <a:rPr lang="en-US" sz="1400" dirty="0"/>
              <a:t>: Intrinsic structure-preserving </a:t>
            </a:r>
            <a:r>
              <a:rPr lang="en-US" sz="1400" dirty="0" err="1"/>
              <a:t>symplectic</a:t>
            </a:r>
            <a:r>
              <a:rPr lang="en-US" sz="1400" dirty="0"/>
              <a:t> networks for identifying Hamiltonian systems.</a:t>
            </a:r>
          </a:p>
        </p:txBody>
      </p:sp>
    </p:spTree>
    <p:extLst>
      <p:ext uri="{BB962C8B-B14F-4D97-AF65-F5344CB8AC3E}">
        <p14:creationId xmlns:p14="http://schemas.microsoft.com/office/powerpoint/2010/main" val="662207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4F8C1B-7027-4A8C-978D-A29354689652}"/>
              </a:ext>
            </a:extLst>
          </p:cNvPr>
          <p:cNvSpPr>
            <a:spLocks noGrp="1"/>
          </p:cNvSpPr>
          <p:nvPr>
            <p:ph type="sldNum" sz="quarter" idx="12"/>
          </p:nvPr>
        </p:nvSpPr>
        <p:spPr/>
        <p:txBody>
          <a:bodyPr/>
          <a:lstStyle/>
          <a:p>
            <a:fld id="{C7D7E8AF-38C7-4BEB-BF20-EA40D8F8489D}" type="slidenum">
              <a:rPr lang="en-US" smtClean="0"/>
              <a:t>27</a:t>
            </a:fld>
            <a:endParaRPr lang="en-US"/>
          </a:p>
        </p:txBody>
      </p:sp>
      <p:grpSp>
        <p:nvGrpSpPr>
          <p:cNvPr id="8" name="Group 7">
            <a:extLst>
              <a:ext uri="{FF2B5EF4-FFF2-40B4-BE49-F238E27FC236}">
                <a16:creationId xmlns:a16="http://schemas.microsoft.com/office/drawing/2014/main" id="{08A5B554-CB14-BFB4-00F1-2DE1BA36CFFA}"/>
              </a:ext>
            </a:extLst>
          </p:cNvPr>
          <p:cNvGrpSpPr/>
          <p:nvPr/>
        </p:nvGrpSpPr>
        <p:grpSpPr>
          <a:xfrm>
            <a:off x="0" y="0"/>
            <a:ext cx="12200164" cy="791936"/>
            <a:chOff x="0" y="0"/>
            <a:chExt cx="12192000" cy="771416"/>
          </a:xfrm>
        </p:grpSpPr>
        <p:sp>
          <p:nvSpPr>
            <p:cNvPr id="9" name="Rectangle 8">
              <a:extLst>
                <a:ext uri="{FF2B5EF4-FFF2-40B4-BE49-F238E27FC236}">
                  <a16:creationId xmlns:a16="http://schemas.microsoft.com/office/drawing/2014/main" id="{E5FFAFF3-604F-E83F-4C82-36D3502408E6}"/>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FF407B-1C20-78B9-7C0F-52EF4C6415E6}"/>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accent1">
                      <a:lumMod val="75000"/>
                    </a:schemeClr>
                  </a:solidFill>
                  <a:ea typeface="+mn-lt"/>
                  <a:cs typeface="+mn-lt"/>
                </a:rPr>
                <a:t>Summary</a:t>
              </a:r>
              <a:endParaRPr lang="en-US" dirty="0"/>
            </a:p>
          </p:txBody>
        </p:sp>
      </p:grpSp>
      <p:sp>
        <p:nvSpPr>
          <p:cNvPr id="12" name="TextBox 11">
            <a:extLst>
              <a:ext uri="{FF2B5EF4-FFF2-40B4-BE49-F238E27FC236}">
                <a16:creationId xmlns:a16="http://schemas.microsoft.com/office/drawing/2014/main" id="{3B655D5E-767B-AE79-EF12-D6D2B852DA0E}"/>
              </a:ext>
            </a:extLst>
          </p:cNvPr>
          <p:cNvSpPr txBox="1"/>
          <p:nvPr/>
        </p:nvSpPr>
        <p:spPr>
          <a:xfrm>
            <a:off x="572228" y="1104409"/>
            <a:ext cx="8140780" cy="4801314"/>
          </a:xfrm>
          <a:prstGeom prst="rect">
            <a:avLst/>
          </a:prstGeom>
          <a:noFill/>
        </p:spPr>
        <p:txBody>
          <a:bodyPr wrap="square">
            <a:spAutoFit/>
          </a:bodyPr>
          <a:lstStyle/>
          <a:p>
            <a:pPr marL="0" indent="0">
              <a:buNone/>
            </a:pPr>
            <a:r>
              <a:rPr lang="en-US" dirty="0"/>
              <a:t>We plan to use some ML algorithms to:</a:t>
            </a:r>
          </a:p>
          <a:p>
            <a:pPr marL="285750" indent="-285750">
              <a:buFont typeface="Arial" panose="020B0604020202020204" pitchFamily="34" charset="0"/>
              <a:buChar char="•"/>
            </a:pPr>
            <a:r>
              <a:rPr lang="en-US" dirty="0"/>
              <a:t>Optimize the EIC machine (individually) performance;</a:t>
            </a:r>
          </a:p>
          <a:p>
            <a:pPr marL="285750" indent="-285750">
              <a:buFont typeface="Arial" panose="020B0604020202020204" pitchFamily="34" charset="0"/>
              <a:buChar char="•"/>
            </a:pPr>
            <a:r>
              <a:rPr lang="en-US" dirty="0"/>
              <a:t>Aid understanding of EIC beam dynamics, to enhance the design of EIC and prepare for the smooth commissioning/ operation.</a:t>
            </a:r>
          </a:p>
          <a:p>
            <a:endParaRPr lang="en-US" dirty="0"/>
          </a:p>
          <a:p>
            <a:r>
              <a:rPr lang="en-US" dirty="0"/>
              <a:t>Some preliminary works have been done or are ongoing now:</a:t>
            </a:r>
          </a:p>
          <a:p>
            <a:pPr marL="285750" indent="-285750">
              <a:buFont typeface="Arial" panose="020B0604020202020204" pitchFamily="34" charset="0"/>
              <a:buChar char="•"/>
            </a:pPr>
            <a:r>
              <a:rPr lang="en-US" dirty="0"/>
              <a:t>EBIS</a:t>
            </a:r>
          </a:p>
          <a:p>
            <a:pPr marL="285750" indent="-285750">
              <a:buFont typeface="Arial" panose="020B0604020202020204" pitchFamily="34" charset="0"/>
              <a:buChar char="•"/>
            </a:pPr>
            <a:r>
              <a:rPr lang="en-US" dirty="0"/>
              <a:t>AGS</a:t>
            </a:r>
          </a:p>
          <a:p>
            <a:pPr marL="285750" indent="-285750">
              <a:buFont typeface="Arial" panose="020B0604020202020204" pitchFamily="34" charset="0"/>
              <a:buChar char="•"/>
            </a:pPr>
            <a:r>
              <a:rPr lang="en-US" dirty="0"/>
              <a:t>RHIC Luminosity</a:t>
            </a:r>
          </a:p>
          <a:p>
            <a:pPr marL="285750" indent="-285750">
              <a:buFont typeface="Arial" panose="020B0604020202020204" pitchFamily="34" charset="0"/>
              <a:buChar char="•"/>
            </a:pPr>
            <a:r>
              <a:rPr lang="en-US" dirty="0" err="1"/>
              <a:t>LEReC</a:t>
            </a:r>
            <a:endParaRPr lang="en-US" dirty="0"/>
          </a:p>
          <a:p>
            <a:endParaRPr lang="en-US" dirty="0"/>
          </a:p>
          <a:p>
            <a:r>
              <a:rPr lang="en-US" dirty="0"/>
              <a:t>Software/packages are used or will be used:</a:t>
            </a:r>
          </a:p>
          <a:p>
            <a:pPr marL="285750" indent="-285750">
              <a:buFont typeface="Arial" panose="020B0604020202020204" pitchFamily="34" charset="0"/>
              <a:buChar char="•"/>
            </a:pPr>
            <a:r>
              <a:rPr lang="en-US" dirty="0"/>
              <a:t>Gaussian Process</a:t>
            </a:r>
          </a:p>
          <a:p>
            <a:pPr marL="285750" indent="-285750">
              <a:buFont typeface="Arial" panose="020B0604020202020204" pitchFamily="34" charset="0"/>
              <a:buChar char="•"/>
            </a:pPr>
            <a:r>
              <a:rPr lang="en-US" dirty="0" err="1"/>
              <a:t>XGBoost</a:t>
            </a:r>
            <a:endParaRPr lang="en-US" dirty="0"/>
          </a:p>
          <a:p>
            <a:pPr marL="285750" indent="-285750">
              <a:buFont typeface="Arial" panose="020B0604020202020204" pitchFamily="34" charset="0"/>
              <a:buChar char="•"/>
            </a:pPr>
            <a:r>
              <a:rPr lang="en-US" dirty="0" err="1"/>
              <a:t>GPTune</a:t>
            </a:r>
            <a:endParaRPr lang="en-US" dirty="0"/>
          </a:p>
          <a:p>
            <a:pPr marL="285750" indent="-285750">
              <a:buFont typeface="Arial" panose="020B0604020202020204" pitchFamily="34" charset="0"/>
              <a:buChar char="•"/>
            </a:pPr>
            <a:r>
              <a:rPr lang="en-US" dirty="0"/>
              <a:t>MG-GPO</a:t>
            </a:r>
          </a:p>
          <a:p>
            <a:pPr marL="285750" indent="-285750">
              <a:buFont typeface="Arial" panose="020B0604020202020204" pitchFamily="34" charset="0"/>
              <a:buChar char="•"/>
            </a:pPr>
            <a:r>
              <a:rPr lang="en-US" dirty="0"/>
              <a:t>…</a:t>
            </a:r>
          </a:p>
        </p:txBody>
      </p:sp>
    </p:spTree>
    <p:extLst>
      <p:ext uri="{BB962C8B-B14F-4D97-AF65-F5344CB8AC3E}">
        <p14:creationId xmlns:p14="http://schemas.microsoft.com/office/powerpoint/2010/main" val="179565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accent1">
                      <a:lumMod val="75000"/>
                    </a:schemeClr>
                  </a:solidFill>
                  <a:ea typeface="+mn-lt"/>
                  <a:cs typeface="+mn-lt"/>
                </a:rPr>
                <a:t>The EIC Machine</a:t>
              </a:r>
            </a:p>
          </p:txBody>
        </p:sp>
      </p:grpSp>
      <p:sp>
        <p:nvSpPr>
          <p:cNvPr id="10" name="Content Placeholder 2">
            <a:extLst>
              <a:ext uri="{FF2B5EF4-FFF2-40B4-BE49-F238E27FC236}">
                <a16:creationId xmlns:a16="http://schemas.microsoft.com/office/drawing/2014/main" id="{B54ACC2D-80B8-C4D6-0CF1-D13EA7529E0B}"/>
              </a:ext>
            </a:extLst>
          </p:cNvPr>
          <p:cNvSpPr>
            <a:spLocks noGrp="1"/>
          </p:cNvSpPr>
          <p:nvPr>
            <p:ph idx="1"/>
          </p:nvPr>
        </p:nvSpPr>
        <p:spPr>
          <a:xfrm>
            <a:off x="225160" y="952330"/>
            <a:ext cx="6708491" cy="3926769"/>
          </a:xfrm>
        </p:spPr>
        <p:txBody>
          <a:bodyPr>
            <a:normAutofit fontScale="85000" lnSpcReduction="20000"/>
          </a:bodyPr>
          <a:lstStyle/>
          <a:p>
            <a:r>
              <a:rPr lang="en-US" dirty="0">
                <a:solidFill>
                  <a:srgbClr val="FF9900"/>
                </a:solidFill>
              </a:rPr>
              <a:t>Laser Ion Source-EBIS</a:t>
            </a:r>
          </a:p>
          <a:p>
            <a:r>
              <a:rPr lang="en-US" dirty="0">
                <a:solidFill>
                  <a:srgbClr val="FF9900"/>
                </a:solidFill>
              </a:rPr>
              <a:t>Polarized Proton Source-</a:t>
            </a:r>
            <a:r>
              <a:rPr lang="en-US" dirty="0" err="1">
                <a:solidFill>
                  <a:srgbClr val="FF9900"/>
                </a:solidFill>
              </a:rPr>
              <a:t>Linac</a:t>
            </a:r>
            <a:endParaRPr lang="en-US" dirty="0">
              <a:solidFill>
                <a:srgbClr val="FF9900"/>
              </a:solidFill>
            </a:endParaRPr>
          </a:p>
          <a:p>
            <a:r>
              <a:rPr lang="en-US" dirty="0">
                <a:solidFill>
                  <a:srgbClr val="FF9900"/>
                </a:solidFill>
              </a:rPr>
              <a:t>Booster-AGS-HSR</a:t>
            </a:r>
          </a:p>
          <a:p>
            <a:endParaRPr lang="en-US" dirty="0"/>
          </a:p>
          <a:p>
            <a:r>
              <a:rPr lang="en-US" dirty="0">
                <a:solidFill>
                  <a:srgbClr val="0099FF"/>
                </a:solidFill>
              </a:rPr>
              <a:t>Electron Injector </a:t>
            </a:r>
            <a:r>
              <a:rPr lang="en-US" dirty="0" err="1">
                <a:solidFill>
                  <a:srgbClr val="0099FF"/>
                </a:solidFill>
              </a:rPr>
              <a:t>Linac</a:t>
            </a:r>
            <a:endParaRPr lang="en-US" dirty="0">
              <a:solidFill>
                <a:srgbClr val="0099FF"/>
              </a:solidFill>
            </a:endParaRPr>
          </a:p>
          <a:p>
            <a:r>
              <a:rPr lang="en-US" dirty="0">
                <a:solidFill>
                  <a:srgbClr val="0099FF"/>
                </a:solidFill>
              </a:rPr>
              <a:t>Polarized Electron Source</a:t>
            </a:r>
          </a:p>
          <a:p>
            <a:r>
              <a:rPr lang="en-US" dirty="0">
                <a:solidFill>
                  <a:srgbClr val="0099FF"/>
                </a:solidFill>
              </a:rPr>
              <a:t>RCS-ESR</a:t>
            </a:r>
          </a:p>
          <a:p>
            <a:endParaRPr lang="en-US" dirty="0"/>
          </a:p>
          <a:p>
            <a:r>
              <a:rPr lang="en-US" dirty="0"/>
              <a:t>Electron Cooler (pre-cooler, hardon cooler)</a:t>
            </a:r>
          </a:p>
          <a:p>
            <a:r>
              <a:rPr lang="en-US" dirty="0"/>
              <a:t>Interaction Region</a:t>
            </a:r>
          </a:p>
          <a:p>
            <a:endParaRPr lang="en-US" dirty="0"/>
          </a:p>
        </p:txBody>
      </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9" name="Picture 8">
            <a:extLst>
              <a:ext uri="{FF2B5EF4-FFF2-40B4-BE49-F238E27FC236}">
                <a16:creationId xmlns:a16="http://schemas.microsoft.com/office/drawing/2014/main" id="{6571633D-5D51-C88E-B851-4A8BBADFE35D}"/>
              </a:ext>
            </a:extLst>
          </p:cNvPr>
          <p:cNvPicPr>
            <a:picLocks noChangeAspect="1"/>
          </p:cNvPicPr>
          <p:nvPr/>
        </p:nvPicPr>
        <p:blipFill>
          <a:blip r:embed="rId2"/>
          <a:stretch>
            <a:fillRect/>
          </a:stretch>
        </p:blipFill>
        <p:spPr>
          <a:xfrm>
            <a:off x="6837410" y="773106"/>
            <a:ext cx="5362754" cy="6002521"/>
          </a:xfrm>
          <a:prstGeom prst="rect">
            <a:avLst/>
          </a:prstGeom>
        </p:spPr>
      </p:pic>
      <p:pic>
        <p:nvPicPr>
          <p:cNvPr id="1026" name="Picture 2" descr="AGS complex">
            <a:extLst>
              <a:ext uri="{FF2B5EF4-FFF2-40B4-BE49-F238E27FC236}">
                <a16:creationId xmlns:a16="http://schemas.microsoft.com/office/drawing/2014/main" id="{23B3E32B-AC71-10D2-BEC5-A4E23EA672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56" b="23194"/>
          <a:stretch/>
        </p:blipFill>
        <p:spPr bwMode="auto">
          <a:xfrm>
            <a:off x="4283943" y="4657357"/>
            <a:ext cx="2332353" cy="20641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EFD284-29F4-EEB1-5DD2-A7716CA754C8}"/>
              </a:ext>
            </a:extLst>
          </p:cNvPr>
          <p:cNvPicPr>
            <a:picLocks noChangeAspect="1"/>
          </p:cNvPicPr>
          <p:nvPr/>
        </p:nvPicPr>
        <p:blipFill rotWithShape="1">
          <a:blip r:embed="rId4"/>
          <a:srcRect r="14828"/>
          <a:stretch/>
        </p:blipFill>
        <p:spPr>
          <a:xfrm>
            <a:off x="0" y="5320664"/>
            <a:ext cx="4177295" cy="1333969"/>
          </a:xfrm>
          <a:prstGeom prst="rect">
            <a:avLst/>
          </a:prstGeom>
        </p:spPr>
      </p:pic>
      <p:pic>
        <p:nvPicPr>
          <p:cNvPr id="6" name="Picture 5">
            <a:extLst>
              <a:ext uri="{FF2B5EF4-FFF2-40B4-BE49-F238E27FC236}">
                <a16:creationId xmlns:a16="http://schemas.microsoft.com/office/drawing/2014/main" id="{20FEFDA2-E12E-B828-E098-FE77DDC65140}"/>
              </a:ext>
            </a:extLst>
          </p:cNvPr>
          <p:cNvPicPr>
            <a:picLocks noChangeAspect="1"/>
          </p:cNvPicPr>
          <p:nvPr/>
        </p:nvPicPr>
        <p:blipFill>
          <a:blip r:embed="rId5"/>
          <a:stretch>
            <a:fillRect/>
          </a:stretch>
        </p:blipFill>
        <p:spPr>
          <a:xfrm>
            <a:off x="4283943" y="1749534"/>
            <a:ext cx="2524822" cy="1456628"/>
          </a:xfrm>
          <a:prstGeom prst="rect">
            <a:avLst/>
          </a:prstGeom>
        </p:spPr>
      </p:pic>
    </p:spTree>
    <p:extLst>
      <p:ext uri="{BB962C8B-B14F-4D97-AF65-F5344CB8AC3E}">
        <p14:creationId xmlns:p14="http://schemas.microsoft.com/office/powerpoint/2010/main" val="33114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accent1">
                      <a:lumMod val="75000"/>
                    </a:schemeClr>
                  </a:solidFill>
                  <a:ea typeface="+mn-lt"/>
                  <a:cs typeface="+mn-lt"/>
                </a:rPr>
                <a:t>ML Opportunities in EIC Machine</a:t>
              </a:r>
              <a:endParaRPr lang="en-US" dirty="0"/>
            </a:p>
          </p:txBody>
        </p:sp>
      </p:grpSp>
      <p:graphicFrame>
        <p:nvGraphicFramePr>
          <p:cNvPr id="22" name="Content Placeholder 2">
            <a:extLst>
              <a:ext uri="{FF2B5EF4-FFF2-40B4-BE49-F238E27FC236}">
                <a16:creationId xmlns:a16="http://schemas.microsoft.com/office/drawing/2014/main" id="{DAF6BCBE-D4AE-AA89-5E68-30AC0C88707D}"/>
              </a:ext>
            </a:extLst>
          </p:cNvPr>
          <p:cNvGraphicFramePr>
            <a:graphicFrameLocks noGrp="1"/>
          </p:cNvGraphicFramePr>
          <p:nvPr>
            <p:ph idx="1"/>
            <p:extLst>
              <p:ext uri="{D42A27DB-BD31-4B8C-83A1-F6EECF244321}">
                <p14:modId xmlns:p14="http://schemas.microsoft.com/office/powerpoint/2010/main" val="3914194390"/>
              </p:ext>
            </p:extLst>
          </p:nvPr>
        </p:nvGraphicFramePr>
        <p:xfrm>
          <a:off x="203360" y="1063372"/>
          <a:ext cx="725656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4</a:t>
            </a:fld>
            <a:endParaRPr lang="en-US"/>
          </a:p>
        </p:txBody>
      </p:sp>
      <p:pic>
        <p:nvPicPr>
          <p:cNvPr id="4" name="Picture 3">
            <a:extLst>
              <a:ext uri="{FF2B5EF4-FFF2-40B4-BE49-F238E27FC236}">
                <a16:creationId xmlns:a16="http://schemas.microsoft.com/office/drawing/2014/main" id="{25BE4054-4C00-EE54-8C53-C0838ABF2087}"/>
              </a:ext>
            </a:extLst>
          </p:cNvPr>
          <p:cNvPicPr>
            <a:picLocks noChangeAspect="1"/>
          </p:cNvPicPr>
          <p:nvPr/>
        </p:nvPicPr>
        <p:blipFill>
          <a:blip r:embed="rId7"/>
          <a:stretch>
            <a:fillRect/>
          </a:stretch>
        </p:blipFill>
        <p:spPr>
          <a:xfrm>
            <a:off x="7616372" y="1212060"/>
            <a:ext cx="4497971" cy="503457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8CF5CAF-04DE-1B8F-2518-2BD2FE3BBD41}"/>
                  </a:ext>
                </a:extLst>
              </p:cNvPr>
              <p:cNvSpPr txBox="1"/>
              <p:nvPr/>
            </p:nvSpPr>
            <p:spPr>
              <a:xfrm>
                <a:off x="46913" y="5391941"/>
                <a:ext cx="4209442" cy="9789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𝐿</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1</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2</m:t>
                              </m:r>
                            </m:sub>
                          </m:sSub>
                          <m:r>
                            <a:rPr lang="en-US" i="1">
                              <a:latin typeface="Cambria Math" panose="02040503050406030204" pitchFamily="18" charset="0"/>
                            </a:rPr>
                            <m:t>𝑓𝐻</m:t>
                          </m:r>
                        </m:num>
                        <m:den>
                          <m:r>
                            <a:rPr lang="en-US" i="0">
                              <a:latin typeface="Cambria Math" panose="02040503050406030204" pitchFamily="18" charset="0"/>
                            </a:rPr>
                            <m:t>2</m:t>
                          </m:r>
                          <m:r>
                            <a:rPr lang="en-US" i="1">
                              <a:latin typeface="Cambria Math" panose="02040503050406030204" pitchFamily="18" charset="0"/>
                            </a:rPr>
                            <m:t>𝜋</m:t>
                          </m:r>
                          <m:rad>
                            <m:radPr>
                              <m:degHide m:val="on"/>
                              <m:ctrlPr>
                                <a:rPr lang="en-US" i="1">
                                  <a:solidFill>
                                    <a:srgbClr val="836967"/>
                                  </a:solidFill>
                                  <a:latin typeface="Cambria Math" panose="02040503050406030204" pitchFamily="18" charset="0"/>
                                </a:rPr>
                              </m:ctrlPr>
                            </m:radPr>
                            <m:deg/>
                            <m:e>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𝑥</m:t>
                                  </m:r>
                                  <m:r>
                                    <a:rPr lang="en-US" i="0">
                                      <a:latin typeface="Cambria Math" panose="02040503050406030204" pitchFamily="18" charset="0"/>
                                    </a:rPr>
                                    <m:t>1</m:t>
                                  </m:r>
                                </m:sub>
                                <m:sup>
                                  <m:r>
                                    <a:rPr lang="en-US" i="0">
                                      <a:latin typeface="Cambria Math" panose="02040503050406030204" pitchFamily="18" charset="0"/>
                                    </a:rPr>
                                    <m:t>2</m:t>
                                  </m:r>
                                </m:sup>
                              </m:sSubSup>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𝑥</m:t>
                                  </m:r>
                                  <m:r>
                                    <a:rPr lang="en-US" i="0">
                                      <a:latin typeface="Cambria Math" panose="02040503050406030204" pitchFamily="18" charset="0"/>
                                    </a:rPr>
                                    <m:t>2</m:t>
                                  </m:r>
                                </m:sub>
                                <m:sup>
                                  <m:r>
                                    <a:rPr lang="en-US" i="0">
                                      <a:latin typeface="Cambria Math" panose="02040503050406030204" pitchFamily="18" charset="0"/>
                                    </a:rPr>
                                    <m:t>2</m:t>
                                  </m:r>
                                </m:sup>
                              </m:sSubSup>
                            </m:e>
                          </m:rad>
                          <m:rad>
                            <m:radPr>
                              <m:degHide m:val="on"/>
                              <m:ctrlPr>
                                <a:rPr lang="en-US" i="1">
                                  <a:solidFill>
                                    <a:srgbClr val="836967"/>
                                  </a:solidFill>
                                  <a:latin typeface="Cambria Math" panose="02040503050406030204" pitchFamily="18" charset="0"/>
                                </a:rPr>
                              </m:ctrlPr>
                            </m:radPr>
                            <m:deg/>
                            <m:e>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𝑦</m:t>
                                  </m:r>
                                  <m:r>
                                    <a:rPr lang="en-US" i="0">
                                      <a:latin typeface="Cambria Math" panose="02040503050406030204" pitchFamily="18" charset="0"/>
                                    </a:rPr>
                                    <m:t>2</m:t>
                                  </m:r>
                                </m:sub>
                                <m:sup>
                                  <m:r>
                                    <a:rPr lang="en-US" i="0">
                                      <a:latin typeface="Cambria Math" panose="02040503050406030204" pitchFamily="18" charset="0"/>
                                    </a:rPr>
                                    <m:t>2</m:t>
                                  </m:r>
                                </m:sup>
                              </m:sSubSup>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𝑦</m:t>
                                  </m:r>
                                  <m:r>
                                    <a:rPr lang="en-US" i="0">
                                      <a:latin typeface="Cambria Math" panose="02040503050406030204" pitchFamily="18" charset="0"/>
                                    </a:rPr>
                                    <m:t>2</m:t>
                                  </m:r>
                                </m:sub>
                                <m:sup>
                                  <m:r>
                                    <a:rPr lang="en-US" i="0">
                                      <a:latin typeface="Cambria Math" panose="02040503050406030204" pitchFamily="18" charset="0"/>
                                    </a:rPr>
                                    <m:t>2</m:t>
                                  </m:r>
                                </m:sup>
                              </m:sSubSup>
                            </m:e>
                          </m:rad>
                        </m:den>
                      </m:f>
                      <m:r>
                        <a:rPr lang="en-US" i="0">
                          <a:latin typeface="Cambria Math" panose="02040503050406030204" pitchFamily="18" charset="0"/>
                        </a:rPr>
                        <m:t> </m:t>
                      </m:r>
                    </m:oMath>
                  </m:oMathPara>
                </a14:m>
                <a:endParaRPr lang="en-US" dirty="0"/>
              </a:p>
            </p:txBody>
          </p:sp>
        </mc:Choice>
        <mc:Fallback xmlns="">
          <p:sp>
            <p:nvSpPr>
              <p:cNvPr id="5" name="TextBox 4">
                <a:extLst>
                  <a:ext uri="{FF2B5EF4-FFF2-40B4-BE49-F238E27FC236}">
                    <a16:creationId xmlns:a16="http://schemas.microsoft.com/office/drawing/2014/main" id="{78CF5CAF-04DE-1B8F-2518-2BD2FE3BBD41}"/>
                  </a:ext>
                </a:extLst>
              </p:cNvPr>
              <p:cNvSpPr txBox="1">
                <a:spLocks noRot="1" noChangeAspect="1" noMove="1" noResize="1" noEditPoints="1" noAdjustHandles="1" noChangeArrowheads="1" noChangeShapeType="1" noTextEdit="1"/>
              </p:cNvSpPr>
              <p:nvPr/>
            </p:nvSpPr>
            <p:spPr>
              <a:xfrm>
                <a:off x="46913" y="5391941"/>
                <a:ext cx="4209442" cy="978986"/>
              </a:xfrm>
              <a:prstGeom prst="rect">
                <a:avLst/>
              </a:prstGeom>
              <a:blipFill>
                <a:blip r:embed="rId8"/>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DE25F32-A8FB-3B90-DCC7-DF3EC8499251}"/>
              </a:ext>
            </a:extLst>
          </p:cNvPr>
          <p:cNvSpPr txBox="1"/>
          <p:nvPr/>
        </p:nvSpPr>
        <p:spPr>
          <a:xfrm>
            <a:off x="168172" y="6389757"/>
            <a:ext cx="8082539" cy="276999"/>
          </a:xfrm>
          <a:prstGeom prst="rect">
            <a:avLst/>
          </a:prstGeom>
          <a:noFill/>
        </p:spPr>
        <p:txBody>
          <a:bodyPr wrap="square">
            <a:spAutoFit/>
          </a:bodyPr>
          <a:lstStyle/>
          <a:p>
            <a:r>
              <a:rPr lang="en-US" sz="1200" b="1" i="0" dirty="0">
                <a:solidFill>
                  <a:srgbClr val="0F264F"/>
                </a:solidFill>
                <a:effectLst/>
                <a:latin typeface="Liberation Sans"/>
              </a:rPr>
              <a:t>Machine learning for digital twin development and polarization optimization at BNL hadron injectors  </a:t>
            </a:r>
            <a:r>
              <a:rPr lang="en-US" sz="1200" b="0" i="1" dirty="0">
                <a:solidFill>
                  <a:srgbClr val="0F264F"/>
                </a:solidFill>
                <a:effectLst/>
                <a:latin typeface="Liberation Sans"/>
              </a:rPr>
              <a:t>Lucy Lin</a:t>
            </a:r>
            <a:endParaRPr lang="en-US" sz="1200" dirty="0"/>
          </a:p>
        </p:txBody>
      </p:sp>
    </p:spTree>
    <p:extLst>
      <p:ext uri="{BB962C8B-B14F-4D97-AF65-F5344CB8AC3E}">
        <p14:creationId xmlns:p14="http://schemas.microsoft.com/office/powerpoint/2010/main" val="79439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B29256-5394-443E-BC96-854073912C3F}"/>
              </a:ext>
            </a:extLst>
          </p:cNvPr>
          <p:cNvSpPr txBox="1"/>
          <p:nvPr/>
        </p:nvSpPr>
        <p:spPr>
          <a:xfrm>
            <a:off x="690117" y="456289"/>
            <a:ext cx="1039916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lumMod val="75000"/>
                  </a:schemeClr>
                </a:solidFill>
                <a:ea typeface="+mn-lt"/>
                <a:cs typeface="+mn-lt"/>
              </a:rPr>
              <a:t>Outline:</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Machine Learning applications for EIC Machine</a:t>
            </a:r>
          </a:p>
          <a:p>
            <a:pPr marL="514350" indent="-514350">
              <a:buFont typeface="Arial" panose="020B0604020202020204" pitchFamily="34" charset="0"/>
              <a:buChar char="•"/>
            </a:pPr>
            <a:r>
              <a:rPr lang="en-US" sz="3200" b="1" dirty="0">
                <a:solidFill>
                  <a:schemeClr val="accent1">
                    <a:lumMod val="75000"/>
                  </a:schemeClr>
                </a:solidFill>
                <a:ea typeface="+mn-lt"/>
                <a:cs typeface="+mn-lt"/>
              </a:rPr>
              <a:t>Introduction to EIC Machine</a:t>
            </a:r>
          </a:p>
          <a:p>
            <a:pPr marL="514350" indent="-514350">
              <a:buFont typeface="Arial" panose="020B0604020202020204" pitchFamily="34" charset="0"/>
              <a:buChar char="•"/>
            </a:pPr>
            <a:r>
              <a:rPr lang="en-US" sz="3200" b="1" dirty="0" err="1">
                <a:solidFill>
                  <a:srgbClr val="00B0F0"/>
                </a:solidFill>
                <a:ea typeface="+mn-lt"/>
                <a:cs typeface="+mn-lt"/>
              </a:rPr>
              <a:t>LEReC</a:t>
            </a:r>
            <a:r>
              <a:rPr lang="en-US" sz="3200" b="1" dirty="0">
                <a:solidFill>
                  <a:srgbClr val="00B0F0"/>
                </a:solidFill>
                <a:ea typeface="+mn-lt"/>
                <a:cs typeface="+mn-lt"/>
              </a:rPr>
              <a:t> Cooling performance</a:t>
            </a:r>
          </a:p>
          <a:p>
            <a:pPr marL="514350" indent="-514350">
              <a:buFont typeface="Arial" panose="020B0604020202020204" pitchFamily="34" charset="0"/>
              <a:buChar char="•"/>
            </a:pPr>
            <a:r>
              <a:rPr lang="en-US" sz="3200" b="1" dirty="0">
                <a:solidFill>
                  <a:schemeClr val="accent1">
                    <a:lumMod val="75000"/>
                  </a:schemeClr>
                </a:solidFill>
                <a:ea typeface="+mn-lt"/>
                <a:cs typeface="+mn-lt"/>
              </a:rPr>
              <a:t>RHIC luminosity </a:t>
            </a:r>
          </a:p>
          <a:p>
            <a:pPr marL="514350" indent="-514350">
              <a:buFont typeface="Arial" panose="020B0604020202020204" pitchFamily="34" charset="0"/>
              <a:buChar char="•"/>
            </a:pPr>
            <a:r>
              <a:rPr lang="en-US" sz="3200" b="1" dirty="0">
                <a:solidFill>
                  <a:schemeClr val="accent1">
                    <a:lumMod val="75000"/>
                  </a:schemeClr>
                </a:solidFill>
                <a:ea typeface="+mn-lt"/>
                <a:cs typeface="+mn-lt"/>
              </a:rPr>
              <a:t>EBIS intensity </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Opportunities in EIC Beam Dynamics </a:t>
            </a:r>
          </a:p>
          <a:p>
            <a:pPr marL="457200" indent="-457200">
              <a:buFont typeface="Arial" panose="020B0604020202020204" pitchFamily="34" charset="0"/>
              <a:buChar char="•"/>
            </a:pPr>
            <a:r>
              <a:rPr lang="en-US" sz="3200" b="1" dirty="0">
                <a:solidFill>
                  <a:schemeClr val="accent1">
                    <a:lumMod val="75000"/>
                  </a:schemeClr>
                </a:solidFill>
                <a:ea typeface="+mn-lt"/>
                <a:cs typeface="+mn-lt"/>
              </a:rPr>
              <a:t>Introduction </a:t>
            </a:r>
          </a:p>
          <a:p>
            <a:pPr marL="457200" indent="-457200">
              <a:buFont typeface="Arial" panose="020B0604020202020204" pitchFamily="34" charset="0"/>
              <a:buChar char="•"/>
            </a:pPr>
            <a:r>
              <a:rPr lang="en-US" sz="3200" b="1" dirty="0">
                <a:solidFill>
                  <a:schemeClr val="accent1">
                    <a:lumMod val="75000"/>
                  </a:schemeClr>
                </a:solidFill>
                <a:ea typeface="+mn-lt"/>
                <a:cs typeface="+mn-lt"/>
              </a:rPr>
              <a:t>Beam-Beam</a:t>
            </a:r>
          </a:p>
          <a:p>
            <a:pPr marL="514350" indent="-514350">
              <a:buFont typeface="Arial" panose="020B0604020202020204" pitchFamily="34" charset="0"/>
              <a:buChar char="•"/>
            </a:pPr>
            <a:r>
              <a:rPr lang="en-US" sz="3200" b="1" dirty="0">
                <a:solidFill>
                  <a:schemeClr val="accent1">
                    <a:lumMod val="75000"/>
                  </a:schemeClr>
                </a:solidFill>
                <a:ea typeface="+mn-lt"/>
                <a:cs typeface="+mn-lt"/>
              </a:rPr>
              <a:t>Dynamic Aperture </a:t>
            </a:r>
          </a:p>
        </p:txBody>
      </p:sp>
      <p:sp>
        <p:nvSpPr>
          <p:cNvPr id="2" name="Slide Number Placeholder 1">
            <a:extLst>
              <a:ext uri="{FF2B5EF4-FFF2-40B4-BE49-F238E27FC236}">
                <a16:creationId xmlns:a16="http://schemas.microsoft.com/office/drawing/2014/main" id="{7A99EB12-B851-4FAF-84EB-DCFCE8E4F59F}"/>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141682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lumMod val="75000"/>
                    </a:schemeClr>
                  </a:solidFill>
                  <a:ea typeface="+mn-lt"/>
                  <a:cs typeface="+mn-lt"/>
                </a:rPr>
                <a:t>Gaussian Process for cooling beam alignment</a:t>
              </a:r>
            </a:p>
          </p:txBody>
        </p:sp>
      </p:grpSp>
      <p:pic>
        <p:nvPicPr>
          <p:cNvPr id="2" name="Picture 1">
            <a:extLst>
              <a:ext uri="{FF2B5EF4-FFF2-40B4-BE49-F238E27FC236}">
                <a16:creationId xmlns:a16="http://schemas.microsoft.com/office/drawing/2014/main" id="{CCAE466B-1CA0-01C0-B2D7-1BC331DAA8FD}"/>
              </a:ext>
            </a:extLst>
          </p:cNvPr>
          <p:cNvPicPr>
            <a:picLocks noChangeAspect="1"/>
          </p:cNvPicPr>
          <p:nvPr/>
        </p:nvPicPr>
        <p:blipFill rotWithShape="1">
          <a:blip r:embed="rId2"/>
          <a:srcRect l="11548" t="10295" r="12504" b="24570"/>
          <a:stretch/>
        </p:blipFill>
        <p:spPr>
          <a:xfrm>
            <a:off x="6470803" y="913511"/>
            <a:ext cx="4940507" cy="3018958"/>
          </a:xfrm>
          <a:prstGeom prst="rect">
            <a:avLst/>
          </a:prstGeom>
        </p:spPr>
      </p:pic>
      <p:sp>
        <p:nvSpPr>
          <p:cNvPr id="5" name="TextBox 4">
            <a:extLst>
              <a:ext uri="{FF2B5EF4-FFF2-40B4-BE49-F238E27FC236}">
                <a16:creationId xmlns:a16="http://schemas.microsoft.com/office/drawing/2014/main" id="{E7D7CB43-4B55-3760-607F-C40142423972}"/>
              </a:ext>
            </a:extLst>
          </p:cNvPr>
          <p:cNvSpPr txBox="1"/>
          <p:nvPr/>
        </p:nvSpPr>
        <p:spPr>
          <a:xfrm>
            <a:off x="6946973" y="4359957"/>
            <a:ext cx="4588016" cy="1877437"/>
          </a:xfrm>
          <a:prstGeom prst="rect">
            <a:avLst/>
          </a:prstGeom>
          <a:noFill/>
        </p:spPr>
        <p:txBody>
          <a:bodyPr wrap="square">
            <a:spAutoFit/>
          </a:bodyPr>
          <a:lstStyle/>
          <a:p>
            <a:r>
              <a:rPr lang="en-US" sz="1400" dirty="0" err="1">
                <a:effectLst/>
                <a:latin typeface="Times New Roman" panose="02020603050405020304" pitchFamily="18" charset="0"/>
                <a:ea typeface="Times" panose="02020603050405020304" pitchFamily="18" charset="0"/>
              </a:rPr>
              <a:t>LEReC</a:t>
            </a:r>
            <a:r>
              <a:rPr lang="en-US" sz="1400" dirty="0">
                <a:effectLst/>
                <a:latin typeface="Times New Roman" panose="02020603050405020304" pitchFamily="18" charset="0"/>
                <a:ea typeface="Times" panose="02020603050405020304" pitchFamily="18" charset="0"/>
              </a:rPr>
              <a:t> beam alignment with Gaussian Process for a better cooling</a:t>
            </a:r>
          </a:p>
          <a:p>
            <a:r>
              <a:rPr lang="en-US" sz="1400" dirty="0">
                <a:latin typeface="Times New Roman" panose="02020603050405020304" pitchFamily="18" charset="0"/>
              </a:rPr>
              <a:t>Yuan Gao, etc.</a:t>
            </a:r>
          </a:p>
          <a:p>
            <a:endParaRPr lang="en-US" sz="1400" dirty="0">
              <a:latin typeface="Times New Roman" panose="02020603050405020304" pitchFamily="18" charset="0"/>
            </a:endParaRPr>
          </a:p>
          <a:p>
            <a:r>
              <a:rPr lang="en-US" sz="1400" dirty="0">
                <a:hlinkClick r:id="rId3"/>
              </a:rPr>
              <a:t>https://github.com/SheffieldML/GPy</a:t>
            </a:r>
            <a:endParaRPr lang="en-US" sz="1400" dirty="0"/>
          </a:p>
          <a:p>
            <a:r>
              <a:rPr lang="en-US" sz="1400" dirty="0"/>
              <a:t>https://journals.aps.org/prab/abstract/10.1103/PhysRevAccelBeams.25.014601</a:t>
            </a:r>
          </a:p>
          <a:p>
            <a:endParaRPr lang="en-US" dirty="0"/>
          </a:p>
        </p:txBody>
      </p:sp>
      <p:pic>
        <p:nvPicPr>
          <p:cNvPr id="8" name="Picture 7">
            <a:extLst>
              <a:ext uri="{FF2B5EF4-FFF2-40B4-BE49-F238E27FC236}">
                <a16:creationId xmlns:a16="http://schemas.microsoft.com/office/drawing/2014/main" id="{7A6A608B-CF43-CC54-9DD8-79E0EAAD015C}"/>
              </a:ext>
            </a:extLst>
          </p:cNvPr>
          <p:cNvPicPr>
            <a:picLocks noChangeAspect="1"/>
          </p:cNvPicPr>
          <p:nvPr/>
        </p:nvPicPr>
        <p:blipFill>
          <a:blip r:embed="rId4"/>
          <a:stretch>
            <a:fillRect/>
          </a:stretch>
        </p:blipFill>
        <p:spPr>
          <a:xfrm>
            <a:off x="497146" y="838326"/>
            <a:ext cx="5224052" cy="3013876"/>
          </a:xfrm>
          <a:prstGeom prst="rect">
            <a:avLst/>
          </a:prstGeom>
        </p:spPr>
      </p:pic>
      <p:sp>
        <p:nvSpPr>
          <p:cNvPr id="3" name="ZoneTexte 7">
            <a:extLst>
              <a:ext uri="{FF2B5EF4-FFF2-40B4-BE49-F238E27FC236}">
                <a16:creationId xmlns:a16="http://schemas.microsoft.com/office/drawing/2014/main" id="{2B30A405-F04E-A4EF-1B50-A713D05F546A}"/>
              </a:ext>
            </a:extLst>
          </p:cNvPr>
          <p:cNvSpPr txBox="1"/>
          <p:nvPr/>
        </p:nvSpPr>
        <p:spPr>
          <a:xfrm>
            <a:off x="8857928" y="2668859"/>
            <a:ext cx="1318182" cy="276999"/>
          </a:xfrm>
          <a:prstGeom prst="rect">
            <a:avLst/>
          </a:prstGeom>
          <a:noFill/>
        </p:spPr>
        <p:txBody>
          <a:bodyPr wrap="none" rtlCol="0">
            <a:spAutoFit/>
          </a:bodyPr>
          <a:lstStyle/>
          <a:p>
            <a:pPr algn="r"/>
            <a:r>
              <a:rPr lang="en-US" sz="1200" dirty="0">
                <a:solidFill>
                  <a:srgbClr val="2F5597"/>
                </a:solidFill>
              </a:rPr>
              <a:t>Courtesy of Y. Gao</a:t>
            </a:r>
          </a:p>
        </p:txBody>
      </p:sp>
      <p:sp>
        <p:nvSpPr>
          <p:cNvPr id="4" name="TextBox 3">
            <a:extLst>
              <a:ext uri="{FF2B5EF4-FFF2-40B4-BE49-F238E27FC236}">
                <a16:creationId xmlns:a16="http://schemas.microsoft.com/office/drawing/2014/main" id="{1C16527D-3DB8-7AE7-9FC9-3E266CCDD415}"/>
              </a:ext>
            </a:extLst>
          </p:cNvPr>
          <p:cNvSpPr txBox="1"/>
          <p:nvPr/>
        </p:nvSpPr>
        <p:spPr>
          <a:xfrm>
            <a:off x="248397" y="3971922"/>
            <a:ext cx="5847603" cy="2462213"/>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err="1"/>
              <a:t>LEReC</a:t>
            </a:r>
            <a:r>
              <a:rPr lang="en-US" sz="1400" dirty="0"/>
              <a:t> is fully operational electron cooler which:</a:t>
            </a:r>
          </a:p>
          <a:p>
            <a:pPr marL="742950" lvl="1" indent="-285750" algn="just">
              <a:buFont typeface="Arial" panose="020B0604020202020204" pitchFamily="34" charset="0"/>
              <a:buChar char="•"/>
            </a:pPr>
            <a:r>
              <a:rPr lang="en-US" sz="1400" dirty="0"/>
              <a:t>utilizes RF-accelerated </a:t>
            </a:r>
            <a:r>
              <a:rPr lang="en-US" sz="1400" dirty="0">
                <a:solidFill>
                  <a:srgbClr val="FF0000"/>
                </a:solidFill>
              </a:rPr>
              <a:t>bunched</a:t>
            </a:r>
            <a:r>
              <a:rPr lang="en-US" sz="1400" dirty="0"/>
              <a:t> electron beams</a:t>
            </a:r>
          </a:p>
          <a:p>
            <a:pPr marL="742950" lvl="1" indent="-285750" algn="just">
              <a:buFont typeface="Arial" panose="020B0604020202020204" pitchFamily="34" charset="0"/>
              <a:buChar char="•"/>
            </a:pPr>
            <a:r>
              <a:rPr lang="en-US" sz="1400" dirty="0"/>
              <a:t>uses </a:t>
            </a:r>
            <a:r>
              <a:rPr lang="en-US" sz="1400" dirty="0">
                <a:solidFill>
                  <a:srgbClr val="FF0000"/>
                </a:solidFill>
              </a:rPr>
              <a:t>non-magnetized</a:t>
            </a:r>
            <a:r>
              <a:rPr lang="en-US" sz="1400" dirty="0"/>
              <a:t> electron beam</a:t>
            </a:r>
          </a:p>
          <a:p>
            <a:pPr marL="742950" lvl="1" indent="-285750" algn="just">
              <a:buFont typeface="Arial" panose="020B0604020202020204" pitchFamily="34" charset="0"/>
              <a:buChar char="•"/>
            </a:pPr>
            <a:r>
              <a:rPr lang="en-US" sz="1400" dirty="0"/>
              <a:t>stable 24/7 running of high-current electron accelerator and </a:t>
            </a:r>
            <a:r>
              <a:rPr lang="en-US" sz="1400" dirty="0">
                <a:solidFill>
                  <a:srgbClr val="FF0000"/>
                </a:solidFill>
              </a:rPr>
              <a:t>stable cooling </a:t>
            </a:r>
            <a:r>
              <a:rPr lang="en-US" sz="1400" dirty="0"/>
              <a:t>of ion bunches was provided over </a:t>
            </a:r>
            <a:r>
              <a:rPr lang="en-US" sz="1400" dirty="0">
                <a:solidFill>
                  <a:srgbClr val="FF0000"/>
                </a:solidFill>
              </a:rPr>
              <a:t>many months of collider operation </a:t>
            </a:r>
            <a:r>
              <a:rPr lang="en-US" sz="1400" dirty="0"/>
              <a:t>in 2020 and 2021.</a:t>
            </a:r>
          </a:p>
          <a:p>
            <a:pPr marL="742950" lvl="1" indent="-285750" algn="just">
              <a:buFont typeface="Arial" panose="020B0604020202020204" pitchFamily="34" charset="0"/>
              <a:buChar char="•"/>
            </a:pPr>
            <a:r>
              <a:rPr lang="en-US" sz="1400" dirty="0"/>
              <a:t>Contributed a </a:t>
            </a:r>
            <a:r>
              <a:rPr lang="en-US" sz="1400" dirty="0">
                <a:solidFill>
                  <a:srgbClr val="FF0000"/>
                </a:solidFill>
              </a:rPr>
              <a:t>significant luminosity improvement </a:t>
            </a:r>
            <a:r>
              <a:rPr lang="en-US" sz="1400" dirty="0"/>
              <a:t>for RHIC operation at low energies</a:t>
            </a:r>
          </a:p>
          <a:p>
            <a:pPr marL="742950" lvl="1" indent="-285750" algn="just">
              <a:buFont typeface="Arial" panose="020B0604020202020204" pitchFamily="34" charset="0"/>
              <a:buChar char="•"/>
            </a:pPr>
            <a:r>
              <a:rPr lang="en-US" sz="1400" dirty="0"/>
              <a:t>provided electron beam for some studies which required by the EIC project, such as the </a:t>
            </a:r>
            <a:r>
              <a:rPr lang="en-US" sz="1400" dirty="0">
                <a:solidFill>
                  <a:srgbClr val="FF0000"/>
                </a:solidFill>
              </a:rPr>
              <a:t>cooling studies and high current </a:t>
            </a:r>
            <a:r>
              <a:rPr lang="en-US" sz="1400" dirty="0"/>
              <a:t>beam in 2022.</a:t>
            </a:r>
          </a:p>
          <a:p>
            <a:pPr marL="742950" lvl="1" indent="-285750" algn="just">
              <a:buFont typeface="Arial" panose="020B0604020202020204" pitchFamily="34" charset="0"/>
              <a:buChar char="•"/>
            </a:pPr>
            <a:endParaRPr lang="en-US" sz="1400" dirty="0">
              <a:solidFill>
                <a:srgbClr val="FF0000"/>
              </a:solidFill>
            </a:endParaRPr>
          </a:p>
        </p:txBody>
      </p:sp>
    </p:spTree>
    <p:extLst>
      <p:ext uri="{BB962C8B-B14F-4D97-AF65-F5344CB8AC3E}">
        <p14:creationId xmlns:p14="http://schemas.microsoft.com/office/powerpoint/2010/main" val="237273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err="1">
                  <a:solidFill>
                    <a:schemeClr val="accent1">
                      <a:lumMod val="75000"/>
                    </a:schemeClr>
                  </a:solidFill>
                  <a:ea typeface="+mn-lt"/>
                  <a:cs typeface="+mn-lt"/>
                </a:rPr>
                <a:t>XGBoost</a:t>
              </a:r>
              <a:r>
                <a:rPr lang="en-US" sz="4000" b="1" dirty="0">
                  <a:solidFill>
                    <a:schemeClr val="accent1">
                      <a:lumMod val="75000"/>
                    </a:schemeClr>
                  </a:solidFill>
                  <a:ea typeface="+mn-lt"/>
                  <a:cs typeface="+mn-lt"/>
                </a:rPr>
                <a:t> for Cooling Optimization (offline)</a:t>
              </a:r>
            </a:p>
          </p:txBody>
        </p:sp>
      </p:grpSp>
      <p:pic>
        <p:nvPicPr>
          <p:cNvPr id="6" name="Picture 4">
            <a:extLst>
              <a:ext uri="{FF2B5EF4-FFF2-40B4-BE49-F238E27FC236}">
                <a16:creationId xmlns:a16="http://schemas.microsoft.com/office/drawing/2014/main" id="{B0B23DE9-8CC9-C63D-BF84-6F196FEAB1BC}"/>
              </a:ext>
            </a:extLst>
          </p:cNvPr>
          <p:cNvPicPr>
            <a:picLocks noChangeAspect="1"/>
          </p:cNvPicPr>
          <p:nvPr/>
        </p:nvPicPr>
        <p:blipFill>
          <a:blip r:embed="rId2"/>
          <a:stretch>
            <a:fillRect/>
          </a:stretch>
        </p:blipFill>
        <p:spPr>
          <a:xfrm>
            <a:off x="318839" y="3421445"/>
            <a:ext cx="3500310" cy="2790083"/>
          </a:xfrm>
          <a:prstGeom prst="rect">
            <a:avLst/>
          </a:prstGeom>
        </p:spPr>
      </p:pic>
      <p:pic>
        <p:nvPicPr>
          <p:cNvPr id="3" name="Picture 5">
            <a:extLst>
              <a:ext uri="{FF2B5EF4-FFF2-40B4-BE49-F238E27FC236}">
                <a16:creationId xmlns:a16="http://schemas.microsoft.com/office/drawing/2014/main" id="{E6F81528-5DA8-6BFE-B5B9-CE68310F26E5}"/>
              </a:ext>
            </a:extLst>
          </p:cNvPr>
          <p:cNvPicPr>
            <a:picLocks noChangeAspect="1"/>
          </p:cNvPicPr>
          <p:nvPr/>
        </p:nvPicPr>
        <p:blipFill>
          <a:blip r:embed="rId3"/>
          <a:stretch>
            <a:fillRect/>
          </a:stretch>
        </p:blipFill>
        <p:spPr>
          <a:xfrm>
            <a:off x="4279390" y="1263903"/>
            <a:ext cx="3747554" cy="1686647"/>
          </a:xfrm>
          <a:prstGeom prst="rect">
            <a:avLst/>
          </a:prstGeom>
        </p:spPr>
      </p:pic>
      <p:sp>
        <p:nvSpPr>
          <p:cNvPr id="7" name="TextBox 6">
            <a:extLst>
              <a:ext uri="{FF2B5EF4-FFF2-40B4-BE49-F238E27FC236}">
                <a16:creationId xmlns:a16="http://schemas.microsoft.com/office/drawing/2014/main" id="{88A7C660-0294-8CA3-4727-38D1B00A2458}"/>
              </a:ext>
            </a:extLst>
          </p:cNvPr>
          <p:cNvSpPr txBox="1"/>
          <p:nvPr/>
        </p:nvSpPr>
        <p:spPr>
          <a:xfrm>
            <a:off x="5222307" y="292115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703 useful stores</a:t>
            </a:r>
            <a:endParaRPr lang="en-US" dirty="0"/>
          </a:p>
        </p:txBody>
      </p:sp>
      <p:pic>
        <p:nvPicPr>
          <p:cNvPr id="2" name="Picture 2">
            <a:extLst>
              <a:ext uri="{FF2B5EF4-FFF2-40B4-BE49-F238E27FC236}">
                <a16:creationId xmlns:a16="http://schemas.microsoft.com/office/drawing/2014/main" id="{4C454D12-0886-364B-7FAF-94094EEDC4ED}"/>
              </a:ext>
            </a:extLst>
          </p:cNvPr>
          <p:cNvPicPr>
            <a:picLocks noChangeAspect="1"/>
          </p:cNvPicPr>
          <p:nvPr/>
        </p:nvPicPr>
        <p:blipFill>
          <a:blip r:embed="rId4"/>
          <a:stretch>
            <a:fillRect/>
          </a:stretch>
        </p:blipFill>
        <p:spPr>
          <a:xfrm>
            <a:off x="4098508" y="3518065"/>
            <a:ext cx="3802842" cy="2963311"/>
          </a:xfrm>
          <a:prstGeom prst="rect">
            <a:avLst/>
          </a:prstGeom>
        </p:spPr>
      </p:pic>
      <p:sp>
        <p:nvSpPr>
          <p:cNvPr id="5" name="TextBox 4">
            <a:extLst>
              <a:ext uri="{FF2B5EF4-FFF2-40B4-BE49-F238E27FC236}">
                <a16:creationId xmlns:a16="http://schemas.microsoft.com/office/drawing/2014/main" id="{2EE364CF-B0F2-F883-3BDB-FB68B058520E}"/>
              </a:ext>
            </a:extLst>
          </p:cNvPr>
          <p:cNvSpPr txBox="1"/>
          <p:nvPr/>
        </p:nvSpPr>
        <p:spPr>
          <a:xfrm>
            <a:off x="114390" y="1105274"/>
            <a:ext cx="420365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solidFill>
                  <a:schemeClr val="accent5">
                    <a:lumMod val="75000"/>
                  </a:schemeClr>
                </a:solidFill>
                <a:ea typeface="+mn-lt"/>
                <a:cs typeface="+mn-lt"/>
              </a:rPr>
              <a:t>XGBoost</a:t>
            </a:r>
            <a:r>
              <a:rPr lang="en-US" sz="1400" b="1" dirty="0">
                <a:solidFill>
                  <a:schemeClr val="accent5">
                    <a:lumMod val="75000"/>
                  </a:schemeClr>
                </a:solidFill>
                <a:ea typeface="+mn-lt"/>
                <a:cs typeface="+mn-lt"/>
              </a:rPr>
              <a:t> </a:t>
            </a:r>
            <a:r>
              <a:rPr lang="en-US" sz="1400" b="1" dirty="0">
                <a:ea typeface="+mn-lt"/>
                <a:cs typeface="+mn-lt"/>
              </a:rPr>
              <a:t>: </a:t>
            </a:r>
          </a:p>
          <a:p>
            <a:pPr marL="285750" indent="-285750">
              <a:buFont typeface="Arial"/>
              <a:buChar char="•"/>
            </a:pPr>
            <a:r>
              <a:rPr lang="en-US" sz="1400" b="1" dirty="0">
                <a:solidFill>
                  <a:srgbClr val="FF0000"/>
                </a:solidFill>
                <a:ea typeface="+mn-lt"/>
                <a:cs typeface="+mn-lt"/>
              </a:rPr>
              <a:t>Multi-dimensions nonlinear regression algorithm</a:t>
            </a:r>
            <a:r>
              <a:rPr lang="en-US" sz="1400" b="1" dirty="0">
                <a:ea typeface="+mn-lt"/>
                <a:cs typeface="+mn-lt"/>
              </a:rPr>
              <a:t>: good for f(x1,x2,x3, … , x26) with n&gt;3 or 4. (</a:t>
            </a:r>
            <a:r>
              <a:rPr lang="en-US" sz="1400" dirty="0">
                <a:ea typeface="+mn-lt"/>
                <a:cs typeface="+mn-lt"/>
              </a:rPr>
              <a:t>Higgs Machine Learning Challenge</a:t>
            </a:r>
            <a:r>
              <a:rPr lang="en-US" sz="1400" b="1" dirty="0">
                <a:ea typeface="+mn-lt"/>
                <a:cs typeface="+mn-lt"/>
              </a:rPr>
              <a:t>)</a:t>
            </a:r>
          </a:p>
          <a:p>
            <a:pPr marL="285750" indent="-285750">
              <a:buFont typeface="Arial"/>
              <a:buChar char="•"/>
            </a:pPr>
            <a:r>
              <a:rPr lang="en-US" sz="1400" b="1" dirty="0">
                <a:ea typeface="+mn-lt"/>
                <a:cs typeface="+mn-lt"/>
              </a:rPr>
              <a:t>The </a:t>
            </a:r>
            <a:r>
              <a:rPr lang="en-US" sz="1400" b="1" dirty="0">
                <a:solidFill>
                  <a:srgbClr val="FF0000"/>
                </a:solidFill>
                <a:ea typeface="+mn-lt"/>
                <a:cs typeface="+mn-lt"/>
              </a:rPr>
              <a:t>black-box model: </a:t>
            </a:r>
            <a:r>
              <a:rPr lang="en-US" sz="1400" b="1" dirty="0">
                <a:cs typeface="Calibri"/>
              </a:rPr>
              <a:t>80% data for training,  20% data for test and comparison</a:t>
            </a:r>
          </a:p>
          <a:p>
            <a:pPr marL="285750" indent="-285750">
              <a:buFont typeface="Arial"/>
              <a:buChar char="•"/>
            </a:pPr>
            <a:r>
              <a:rPr lang="en-US" sz="1400" b="1" dirty="0">
                <a:cs typeface="Calibri"/>
              </a:rPr>
              <a:t>Model R_2 score: 0.90, predicts the luminosity very well.</a:t>
            </a:r>
          </a:p>
        </p:txBody>
      </p:sp>
      <p:pic>
        <p:nvPicPr>
          <p:cNvPr id="13" name="Picture 12">
            <a:extLst>
              <a:ext uri="{FF2B5EF4-FFF2-40B4-BE49-F238E27FC236}">
                <a16:creationId xmlns:a16="http://schemas.microsoft.com/office/drawing/2014/main" id="{433AE494-0748-2051-BF43-24FB4A9C2E2B}"/>
              </a:ext>
            </a:extLst>
          </p:cNvPr>
          <p:cNvPicPr>
            <a:picLocks noChangeAspect="1"/>
          </p:cNvPicPr>
          <p:nvPr/>
        </p:nvPicPr>
        <p:blipFill>
          <a:blip r:embed="rId5"/>
          <a:stretch>
            <a:fillRect/>
          </a:stretch>
        </p:blipFill>
        <p:spPr>
          <a:xfrm>
            <a:off x="8229845" y="1183216"/>
            <a:ext cx="3934537" cy="2817756"/>
          </a:xfrm>
          <a:prstGeom prst="rect">
            <a:avLst/>
          </a:prstGeom>
        </p:spPr>
      </p:pic>
      <p:sp>
        <p:nvSpPr>
          <p:cNvPr id="14" name="TextBox 13">
            <a:extLst>
              <a:ext uri="{FF2B5EF4-FFF2-40B4-BE49-F238E27FC236}">
                <a16:creationId xmlns:a16="http://schemas.microsoft.com/office/drawing/2014/main" id="{BF00CF11-C33B-3A94-25AD-1FF14CE2F164}"/>
              </a:ext>
            </a:extLst>
          </p:cNvPr>
          <p:cNvSpPr txBox="1"/>
          <p:nvPr/>
        </p:nvSpPr>
        <p:spPr>
          <a:xfrm>
            <a:off x="7965507" y="4291313"/>
            <a:ext cx="4286651" cy="1754326"/>
          </a:xfrm>
          <a:prstGeom prst="rect">
            <a:avLst/>
          </a:prstGeom>
          <a:noFill/>
        </p:spPr>
        <p:txBody>
          <a:bodyPr wrap="square">
            <a:spAutoFit/>
          </a:bodyPr>
          <a:lstStyle/>
          <a:p>
            <a:pPr marL="342900" indent="-342900">
              <a:buFont typeface="+mj-lt"/>
              <a:buAutoNum type="arabicPeriod"/>
            </a:pPr>
            <a:r>
              <a:rPr lang="en-US" altLang="zh-CN" sz="1200" b="1" dirty="0">
                <a:solidFill>
                  <a:srgbClr val="FF0000"/>
                </a:solidFill>
              </a:rPr>
              <a:t>E-beam current was moved from 10 mA to 8 mA after </a:t>
            </a:r>
            <a:r>
              <a:rPr lang="en-US" altLang="zh-CN" sz="1200" b="1" dirty="0" err="1">
                <a:solidFill>
                  <a:srgbClr val="FF0000"/>
                </a:solidFill>
              </a:rPr>
              <a:t>XGBoost</a:t>
            </a:r>
            <a:r>
              <a:rPr lang="en-US" altLang="zh-CN" sz="1200" b="1" dirty="0">
                <a:solidFill>
                  <a:srgbClr val="FF0000"/>
                </a:solidFill>
              </a:rPr>
              <a:t> Analysis. </a:t>
            </a:r>
          </a:p>
          <a:p>
            <a:pPr marL="342900" indent="-342900">
              <a:buFont typeface="+mj-lt"/>
              <a:buAutoNum type="arabicPeriod"/>
            </a:pPr>
            <a:endParaRPr lang="en-US" sz="1200" b="1" dirty="0"/>
          </a:p>
          <a:p>
            <a:pPr marL="342900" indent="-342900">
              <a:buFont typeface="+mj-lt"/>
              <a:buAutoNum type="arabicPeriod"/>
            </a:pPr>
            <a:r>
              <a:rPr lang="en-US" sz="1200" b="1" dirty="0"/>
              <a:t>Found the blue ion intensity contributes more than the yellow to the luminosity because of its less loss rate maybe. </a:t>
            </a:r>
          </a:p>
          <a:p>
            <a:pPr marL="342900" indent="-342900">
              <a:buFont typeface="+mj-lt"/>
              <a:buAutoNum type="arabicPeriod"/>
            </a:pPr>
            <a:endParaRPr lang="en-US" sz="1200" b="1" dirty="0"/>
          </a:p>
          <a:p>
            <a:pPr marL="342900" indent="-342900">
              <a:buFont typeface="+mj-lt"/>
              <a:buAutoNum type="arabicPeriod"/>
            </a:pPr>
            <a:r>
              <a:rPr lang="en-US" sz="1200" b="1" dirty="0"/>
              <a:t>Most operation parameters are very closed to their optimum value, several parameters could be improved.</a:t>
            </a:r>
          </a:p>
        </p:txBody>
      </p:sp>
      <p:cxnSp>
        <p:nvCxnSpPr>
          <p:cNvPr id="15" name="Straight Arrow Connector 14">
            <a:extLst>
              <a:ext uri="{FF2B5EF4-FFF2-40B4-BE49-F238E27FC236}">
                <a16:creationId xmlns:a16="http://schemas.microsoft.com/office/drawing/2014/main" id="{4C098B0D-26E4-6B54-F2B0-33F5DA054987}"/>
              </a:ext>
            </a:extLst>
          </p:cNvPr>
          <p:cNvCxnSpPr>
            <a:cxnSpLocks/>
          </p:cNvCxnSpPr>
          <p:nvPr/>
        </p:nvCxnSpPr>
        <p:spPr>
          <a:xfrm flipH="1">
            <a:off x="8521528" y="2750519"/>
            <a:ext cx="172518" cy="43518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0" name="Oval 19">
            <a:extLst>
              <a:ext uri="{FF2B5EF4-FFF2-40B4-BE49-F238E27FC236}">
                <a16:creationId xmlns:a16="http://schemas.microsoft.com/office/drawing/2014/main" id="{2584C8A6-EA1D-C41F-11CE-37153A2773E0}"/>
              </a:ext>
            </a:extLst>
          </p:cNvPr>
          <p:cNvSpPr/>
          <p:nvPr/>
        </p:nvSpPr>
        <p:spPr>
          <a:xfrm>
            <a:off x="9158248" y="2746460"/>
            <a:ext cx="326572" cy="309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5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0E28F7-A037-483F-AA81-20BAFE64A24B}"/>
              </a:ext>
            </a:extLst>
          </p:cNvPr>
          <p:cNvGrpSpPr/>
          <p:nvPr/>
        </p:nvGrpSpPr>
        <p:grpSpPr>
          <a:xfrm>
            <a:off x="0" y="0"/>
            <a:ext cx="12200164" cy="791936"/>
            <a:chOff x="0" y="0"/>
            <a:chExt cx="12192000" cy="771416"/>
          </a:xfrm>
        </p:grpSpPr>
        <p:sp>
          <p:nvSpPr>
            <p:cNvPr id="18" name="Rectangle 17">
              <a:extLst>
                <a:ext uri="{FF2B5EF4-FFF2-40B4-BE49-F238E27FC236}">
                  <a16:creationId xmlns:a16="http://schemas.microsoft.com/office/drawing/2014/main" id="{1AF3EAD7-3694-4AAD-9705-F82327DCEF35}"/>
                </a:ext>
              </a:extLst>
            </p:cNvPr>
            <p:cNvSpPr/>
            <p:nvPr/>
          </p:nvSpPr>
          <p:spPr>
            <a:xfrm>
              <a:off x="0" y="0"/>
              <a:ext cx="12192000" cy="771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D18B04-34F3-4A4C-8ED0-24567F8ABF91}"/>
                </a:ext>
              </a:extLst>
            </p:cNvPr>
            <p:cNvSpPr txBox="1"/>
            <p:nvPr/>
          </p:nvSpPr>
          <p:spPr>
            <a:xfrm>
              <a:off x="48983" y="63530"/>
              <a:ext cx="12001597" cy="68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lumMod val="75000"/>
                    </a:schemeClr>
                  </a:solidFill>
                  <a:ea typeface="+mn-lt"/>
                  <a:cs typeface="+mn-lt"/>
                </a:rPr>
                <a:t>Gaussian Process for Cooling Optimization (offline)</a:t>
              </a:r>
              <a:endParaRPr lang="en-US" sz="4000" dirty="0"/>
            </a:p>
          </p:txBody>
        </p:sp>
      </p:grpSp>
      <p:sp>
        <p:nvSpPr>
          <p:cNvPr id="2" name="Slide Number Placeholder 1">
            <a:extLst>
              <a:ext uri="{FF2B5EF4-FFF2-40B4-BE49-F238E27FC236}">
                <a16:creationId xmlns:a16="http://schemas.microsoft.com/office/drawing/2014/main" id="{643AD69B-2BDF-4029-8EF3-3DA2BA35DB67}"/>
              </a:ext>
            </a:extLst>
          </p:cNvPr>
          <p:cNvSpPr>
            <a:spLocks noGrp="1"/>
          </p:cNvSpPr>
          <p:nvPr>
            <p:ph type="sldNum" sz="quarter" idx="12"/>
          </p:nvPr>
        </p:nvSpPr>
        <p:spPr/>
        <p:txBody>
          <a:bodyPr/>
          <a:lstStyle/>
          <a:p>
            <a:fld id="{330EA680-D336-4FF7-8B7A-9848BB0A1C32}" type="slidenum">
              <a:rPr lang="en-US" smtClean="0"/>
              <a:t>8</a:t>
            </a:fld>
            <a:endParaRPr lang="en-US"/>
          </a:p>
        </p:txBody>
      </p:sp>
      <p:pic>
        <p:nvPicPr>
          <p:cNvPr id="10" name="Picture 9" descr="Chart&#10;&#10;Description automatically generated">
            <a:extLst>
              <a:ext uri="{FF2B5EF4-FFF2-40B4-BE49-F238E27FC236}">
                <a16:creationId xmlns:a16="http://schemas.microsoft.com/office/drawing/2014/main" id="{8BBC94BD-EBAE-9178-01E3-89E707A75C80}"/>
              </a:ext>
            </a:extLst>
          </p:cNvPr>
          <p:cNvPicPr>
            <a:picLocks noChangeAspect="1"/>
          </p:cNvPicPr>
          <p:nvPr/>
        </p:nvPicPr>
        <p:blipFill>
          <a:blip r:embed="rId2"/>
          <a:stretch>
            <a:fillRect/>
          </a:stretch>
        </p:blipFill>
        <p:spPr>
          <a:xfrm>
            <a:off x="9186193" y="1804015"/>
            <a:ext cx="2677727" cy="1785151"/>
          </a:xfrm>
          <a:prstGeom prst="rect">
            <a:avLst/>
          </a:prstGeom>
        </p:spPr>
      </p:pic>
      <p:pic>
        <p:nvPicPr>
          <p:cNvPr id="11" name="Picture 10" descr="Chart, line chart&#10;&#10;Description automatically generated">
            <a:extLst>
              <a:ext uri="{FF2B5EF4-FFF2-40B4-BE49-F238E27FC236}">
                <a16:creationId xmlns:a16="http://schemas.microsoft.com/office/drawing/2014/main" id="{6D363892-2B8D-7052-9D72-9A52DE341D3B}"/>
              </a:ext>
            </a:extLst>
          </p:cNvPr>
          <p:cNvPicPr>
            <a:picLocks noChangeAspect="1"/>
          </p:cNvPicPr>
          <p:nvPr/>
        </p:nvPicPr>
        <p:blipFill>
          <a:blip r:embed="rId3"/>
          <a:stretch>
            <a:fillRect/>
          </a:stretch>
        </p:blipFill>
        <p:spPr>
          <a:xfrm>
            <a:off x="6324743" y="1718209"/>
            <a:ext cx="2861450" cy="1907633"/>
          </a:xfrm>
          <a:prstGeom prst="rect">
            <a:avLst/>
          </a:prstGeom>
        </p:spPr>
      </p:pic>
      <p:sp>
        <p:nvSpPr>
          <p:cNvPr id="12" name="TextBox 11">
            <a:extLst>
              <a:ext uri="{FF2B5EF4-FFF2-40B4-BE49-F238E27FC236}">
                <a16:creationId xmlns:a16="http://schemas.microsoft.com/office/drawing/2014/main" id="{8FA1DD4D-BC98-3F8D-122B-A62FF0D79A1B}"/>
              </a:ext>
            </a:extLst>
          </p:cNvPr>
          <p:cNvSpPr txBox="1"/>
          <p:nvPr/>
        </p:nvSpPr>
        <p:spPr>
          <a:xfrm>
            <a:off x="6587176" y="3862581"/>
            <a:ext cx="5167984"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a:p>
            <a:r>
              <a:rPr lang="en-US" dirty="0"/>
              <a:t>Correct trend is obtained when evaluating the luminosity as function of beam size.  However, the error bar is large which indicates more data point is needed.</a:t>
            </a:r>
          </a:p>
        </p:txBody>
      </p:sp>
      <p:pic>
        <p:nvPicPr>
          <p:cNvPr id="13" name="Picture 12" descr="Shape, arrow&#10;&#10;Description automatically generated">
            <a:extLst>
              <a:ext uri="{FF2B5EF4-FFF2-40B4-BE49-F238E27FC236}">
                <a16:creationId xmlns:a16="http://schemas.microsoft.com/office/drawing/2014/main" id="{11F04595-D920-DC7D-B8F4-7467028A80E6}"/>
              </a:ext>
            </a:extLst>
          </p:cNvPr>
          <p:cNvPicPr>
            <a:picLocks noChangeAspect="1"/>
          </p:cNvPicPr>
          <p:nvPr/>
        </p:nvPicPr>
        <p:blipFill>
          <a:blip r:embed="rId4"/>
          <a:stretch>
            <a:fillRect/>
          </a:stretch>
        </p:blipFill>
        <p:spPr>
          <a:xfrm>
            <a:off x="615905" y="2191807"/>
            <a:ext cx="5253617" cy="3502411"/>
          </a:xfrm>
          <a:prstGeom prst="rect">
            <a:avLst/>
          </a:prstGeom>
        </p:spPr>
      </p:pic>
      <p:sp>
        <p:nvSpPr>
          <p:cNvPr id="14" name="TextBox 13">
            <a:extLst>
              <a:ext uri="{FF2B5EF4-FFF2-40B4-BE49-F238E27FC236}">
                <a16:creationId xmlns:a16="http://schemas.microsoft.com/office/drawing/2014/main" id="{5EAEE5C3-DF53-E0BB-5992-7B9DCC7BE15D}"/>
              </a:ext>
            </a:extLst>
          </p:cNvPr>
          <p:cNvSpPr txBox="1"/>
          <p:nvPr/>
        </p:nvSpPr>
        <p:spPr>
          <a:xfrm>
            <a:off x="692106" y="1583277"/>
            <a:ext cx="41006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Gaussian Process with </a:t>
            </a:r>
            <a:r>
              <a:rPr lang="en-US" dirty="0" err="1"/>
              <a:t>Matérn</a:t>
            </a:r>
            <a:r>
              <a:rPr lang="en-US" dirty="0"/>
              <a:t> kernel 3/2:</a:t>
            </a:r>
          </a:p>
        </p:txBody>
      </p:sp>
    </p:spTree>
    <p:extLst>
      <p:ext uri="{BB962C8B-B14F-4D97-AF65-F5344CB8AC3E}">
        <p14:creationId xmlns:p14="http://schemas.microsoft.com/office/powerpoint/2010/main" val="158519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B29256-5394-443E-BC96-854073912C3F}"/>
              </a:ext>
            </a:extLst>
          </p:cNvPr>
          <p:cNvSpPr txBox="1"/>
          <p:nvPr/>
        </p:nvSpPr>
        <p:spPr>
          <a:xfrm>
            <a:off x="690117" y="456289"/>
            <a:ext cx="1039916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lumMod val="75000"/>
                  </a:schemeClr>
                </a:solidFill>
                <a:ea typeface="+mn-lt"/>
                <a:cs typeface="+mn-lt"/>
              </a:rPr>
              <a:t>Outline:</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Machine Learning applications for EIC Machine</a:t>
            </a:r>
          </a:p>
          <a:p>
            <a:pPr marL="514350" indent="-514350">
              <a:buFont typeface="Arial" panose="020B0604020202020204" pitchFamily="34" charset="0"/>
              <a:buChar char="•"/>
            </a:pPr>
            <a:r>
              <a:rPr lang="en-US" sz="3200" b="1" dirty="0">
                <a:solidFill>
                  <a:schemeClr val="accent1">
                    <a:lumMod val="75000"/>
                  </a:schemeClr>
                </a:solidFill>
                <a:ea typeface="+mn-lt"/>
                <a:cs typeface="+mn-lt"/>
              </a:rPr>
              <a:t>Introduction to EIC Machine</a:t>
            </a:r>
          </a:p>
          <a:p>
            <a:pPr marL="514350" indent="-514350">
              <a:buFont typeface="Arial" panose="020B0604020202020204" pitchFamily="34" charset="0"/>
              <a:buChar char="•"/>
            </a:pPr>
            <a:r>
              <a:rPr lang="en-US" sz="3200" b="1" dirty="0" err="1">
                <a:solidFill>
                  <a:schemeClr val="accent1">
                    <a:lumMod val="75000"/>
                  </a:schemeClr>
                </a:solidFill>
                <a:ea typeface="+mn-lt"/>
                <a:cs typeface="+mn-lt"/>
              </a:rPr>
              <a:t>LEReC</a:t>
            </a:r>
            <a:r>
              <a:rPr lang="en-US" sz="3200" b="1" dirty="0">
                <a:solidFill>
                  <a:schemeClr val="accent1">
                    <a:lumMod val="75000"/>
                  </a:schemeClr>
                </a:solidFill>
                <a:ea typeface="+mn-lt"/>
                <a:cs typeface="+mn-lt"/>
              </a:rPr>
              <a:t> Cooling performance</a:t>
            </a:r>
          </a:p>
          <a:p>
            <a:pPr marL="514350" indent="-514350">
              <a:buFont typeface="Arial" panose="020B0604020202020204" pitchFamily="34" charset="0"/>
              <a:buChar char="•"/>
            </a:pPr>
            <a:r>
              <a:rPr lang="en-US" sz="3200" b="1" dirty="0">
                <a:solidFill>
                  <a:srgbClr val="00B0F0"/>
                </a:solidFill>
                <a:ea typeface="+mn-lt"/>
                <a:cs typeface="+mn-lt"/>
              </a:rPr>
              <a:t>RHIC luminosity </a:t>
            </a:r>
          </a:p>
          <a:p>
            <a:pPr marL="514350" indent="-514350">
              <a:buFont typeface="Arial" panose="020B0604020202020204" pitchFamily="34" charset="0"/>
              <a:buChar char="•"/>
            </a:pPr>
            <a:r>
              <a:rPr lang="en-US" sz="3200" b="1" dirty="0">
                <a:solidFill>
                  <a:schemeClr val="accent1">
                    <a:lumMod val="75000"/>
                  </a:schemeClr>
                </a:solidFill>
                <a:ea typeface="+mn-lt"/>
                <a:cs typeface="+mn-lt"/>
              </a:rPr>
              <a:t>EBIS intensity </a:t>
            </a:r>
          </a:p>
          <a:p>
            <a:endParaRPr lang="en-US" sz="3200" b="1" dirty="0">
              <a:solidFill>
                <a:schemeClr val="accent1">
                  <a:lumMod val="75000"/>
                </a:schemeClr>
              </a:solidFill>
              <a:ea typeface="+mn-lt"/>
              <a:cs typeface="+mn-lt"/>
            </a:endParaRPr>
          </a:p>
          <a:p>
            <a:pPr marL="514350" indent="-514350">
              <a:buFont typeface="Wingdings" panose="05000000000000000000" pitchFamily="2" charset="2"/>
              <a:buChar char="q"/>
            </a:pPr>
            <a:r>
              <a:rPr lang="en-US" sz="3200" b="1" dirty="0">
                <a:solidFill>
                  <a:schemeClr val="accent1">
                    <a:lumMod val="75000"/>
                  </a:schemeClr>
                </a:solidFill>
                <a:ea typeface="+mn-lt"/>
                <a:cs typeface="+mn-lt"/>
              </a:rPr>
              <a:t>Opportunities in EIC Beam Dynamics </a:t>
            </a:r>
          </a:p>
          <a:p>
            <a:pPr marL="457200" indent="-457200">
              <a:buFont typeface="Arial" panose="020B0604020202020204" pitchFamily="34" charset="0"/>
              <a:buChar char="•"/>
            </a:pPr>
            <a:r>
              <a:rPr lang="en-US" sz="3200" b="1" dirty="0">
                <a:solidFill>
                  <a:schemeClr val="accent1">
                    <a:lumMod val="75000"/>
                  </a:schemeClr>
                </a:solidFill>
                <a:ea typeface="+mn-lt"/>
                <a:cs typeface="+mn-lt"/>
              </a:rPr>
              <a:t>Introduction </a:t>
            </a:r>
          </a:p>
          <a:p>
            <a:pPr marL="457200" indent="-457200">
              <a:buFont typeface="Arial" panose="020B0604020202020204" pitchFamily="34" charset="0"/>
              <a:buChar char="•"/>
            </a:pPr>
            <a:r>
              <a:rPr lang="en-US" sz="3200" b="1" dirty="0">
                <a:solidFill>
                  <a:schemeClr val="accent1">
                    <a:lumMod val="75000"/>
                  </a:schemeClr>
                </a:solidFill>
                <a:ea typeface="+mn-lt"/>
                <a:cs typeface="+mn-lt"/>
              </a:rPr>
              <a:t>Beam-Beam</a:t>
            </a:r>
          </a:p>
          <a:p>
            <a:pPr marL="514350" indent="-514350">
              <a:buFont typeface="Arial" panose="020B0604020202020204" pitchFamily="34" charset="0"/>
              <a:buChar char="•"/>
            </a:pPr>
            <a:r>
              <a:rPr lang="en-US" sz="3200" b="1" dirty="0">
                <a:solidFill>
                  <a:schemeClr val="accent1">
                    <a:lumMod val="75000"/>
                  </a:schemeClr>
                </a:solidFill>
                <a:ea typeface="+mn-lt"/>
                <a:cs typeface="+mn-lt"/>
              </a:rPr>
              <a:t>Dynamic Aperture </a:t>
            </a:r>
          </a:p>
        </p:txBody>
      </p:sp>
      <p:sp>
        <p:nvSpPr>
          <p:cNvPr id="2" name="Slide Number Placeholder 1">
            <a:extLst>
              <a:ext uri="{FF2B5EF4-FFF2-40B4-BE49-F238E27FC236}">
                <a16:creationId xmlns:a16="http://schemas.microsoft.com/office/drawing/2014/main" id="{7A99EB12-B851-4FAF-84EB-DCFCE8E4F59F}"/>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2532381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39521</TotalTime>
  <Words>1736</Words>
  <Application>Microsoft Office PowerPoint</Application>
  <PresentationFormat>Widescreen</PresentationFormat>
  <Paragraphs>338</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Liberation Sans</vt:lpstr>
      <vt:lpstr>Arial</vt:lpstr>
      <vt:lpstr>Calibri</vt:lpstr>
      <vt:lpstr>Calibri Light</vt:lpstr>
      <vt:lpstr>Cambria Math</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 Xiaofeng</dc:creator>
  <cp:lastModifiedBy>Hao, Yue</cp:lastModifiedBy>
  <cp:revision>684</cp:revision>
  <dcterms:created xsi:type="dcterms:W3CDTF">2020-12-14T14:57:13Z</dcterms:created>
  <dcterms:modified xsi:type="dcterms:W3CDTF">2023-11-29T14:05:04Z</dcterms:modified>
</cp:coreProperties>
</file>