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  <p:sldMasterId id="2147483676" r:id="rId5"/>
  </p:sldMasterIdLst>
  <p:notesMasterIdLst>
    <p:notesMasterId r:id="rId28"/>
  </p:notesMasterIdLst>
  <p:handoutMasterIdLst>
    <p:handoutMasterId r:id="rId29"/>
  </p:handoutMasterIdLst>
  <p:sldIdLst>
    <p:sldId id="317" r:id="rId6"/>
    <p:sldId id="879" r:id="rId7"/>
    <p:sldId id="806" r:id="rId8"/>
    <p:sldId id="857" r:id="rId9"/>
    <p:sldId id="858" r:id="rId10"/>
    <p:sldId id="855" r:id="rId11"/>
    <p:sldId id="856" r:id="rId12"/>
    <p:sldId id="859" r:id="rId13"/>
    <p:sldId id="885" r:id="rId14"/>
    <p:sldId id="872" r:id="rId15"/>
    <p:sldId id="862" r:id="rId16"/>
    <p:sldId id="864" r:id="rId17"/>
    <p:sldId id="881" r:id="rId18"/>
    <p:sldId id="814" r:id="rId19"/>
    <p:sldId id="882" r:id="rId20"/>
    <p:sldId id="883" r:id="rId21"/>
    <p:sldId id="878" r:id="rId22"/>
    <p:sldId id="267" r:id="rId23"/>
    <p:sldId id="884" r:id="rId24"/>
    <p:sldId id="811" r:id="rId25"/>
    <p:sldId id="793" r:id="rId26"/>
    <p:sldId id="874" r:id="rId27"/>
  </p:sldIdLst>
  <p:sldSz cx="9144000" cy="6858000" type="screen4x3"/>
  <p:notesSz cx="6858000" cy="9144000"/>
  <p:defaultTextStyle>
    <a:defPPr>
      <a:defRPr lang="en-US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 Montanez" initials="PM" lastIdx="4" clrIdx="0"/>
  <p:cmAuthor id="1" name="dratner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8B00"/>
    <a:srgbClr val="2F30F4"/>
    <a:srgbClr val="403EFF"/>
    <a:srgbClr val="3C9C3C"/>
    <a:srgbClr val="54B040"/>
    <a:srgbClr val="224ADE"/>
    <a:srgbClr val="49F4FF"/>
    <a:srgbClr val="4CE15E"/>
    <a:srgbClr val="56F967"/>
    <a:srgbClr val="359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98"/>
    <p:restoredTop sz="99793" autoAdjust="0"/>
  </p:normalViewPr>
  <p:slideViewPr>
    <p:cSldViewPr>
      <p:cViewPr>
        <p:scale>
          <a:sx n="104" d="100"/>
          <a:sy n="104" d="100"/>
        </p:scale>
        <p:origin x="304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6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35495-F173-444C-A30B-68E0E9A9826C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9C5E3-9689-C246-AE26-8E43B1C8A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706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97FBA-F169-46B9-B871-B5F97C6E2014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07383-C112-437D-A52A-F472BCEF0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871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57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66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44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Histogram of the events based on the change in RF amplitude.  Orange were labeled anomalous by our algorithm.  A simple threshold at ~5 would have significant differences (about 20%) from our NN prediction.  Based on visual inspection and correlation efficiency, we believe the NN is mostly correct (~10</a:t>
            </a:r>
            <a:r>
              <a:rPr lang="en-US"/>
              <a:t>% errors).</a:t>
            </a:r>
            <a:endParaRPr dirty="0"/>
          </a:p>
        </p:txBody>
      </p:sp>
      <p:sp>
        <p:nvSpPr>
          <p:cNvPr id="213" name="Google Shape;2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752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382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5" y="6196868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6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4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4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4" y="2755012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53963" y="0"/>
            <a:ext cx="8412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3200401" y="6356351"/>
            <a:ext cx="5257800" cy="365125"/>
          </a:xfrm>
          <a:prstGeom prst="rect">
            <a:avLst/>
          </a:prstGeom>
        </p:spPr>
        <p:txBody>
          <a:bodyPr lIns="91356" tIns="45678" rIns="91356" bIns="45678"/>
          <a:lstStyle>
            <a:lvl1pPr algn="r">
              <a:defRPr b="0">
                <a:solidFill>
                  <a:srgbClr val="14673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382000" y="6351589"/>
            <a:ext cx="4572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71BFFFE-0D05-4D66-940B-5D906D6749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46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1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934934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1956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05468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9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48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3b38f68792_6_6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13b38f68792_6_6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g13b38f68792_6_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13b38f68792_6_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13b38f68792_6_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2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1993" tIns="57594" rIns="71993" bIns="45715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87572F4-7224-4932-BF20-76C77E1DD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8" r:id="rId8"/>
    <p:sldLayoutId id="2147483679" r:id="rId9"/>
  </p:sldLayoutIdLst>
  <p:hf sldNum="0" hdr="0" ftr="0" dt="0"/>
  <p:txStyles>
    <p:titleStyle>
      <a:lvl1pPr algn="l" defTabSz="914305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305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153" indent="-223815" algn="l" defTabSz="914305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492" indent="-233339" algn="l" defTabSz="914305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305" indent="-223815" algn="l" defTabSz="914305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1881" indent="-179981" algn="l" defTabSz="914305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0" tIns="45583" rIns="91160" bIns="455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39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0" tIns="45583" rIns="91160" bIns="455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9"/>
            <a:ext cx="381000" cy="365125"/>
          </a:xfrm>
          <a:prstGeom prst="rect">
            <a:avLst/>
          </a:prstGeom>
        </p:spPr>
        <p:txBody>
          <a:bodyPr vert="horz" lIns="91160" tIns="45583" rIns="91160" bIns="45583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06B74A-FC86-4F43-83EB-56E873241F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3" name="Picture 9" descr="horizontal-logo-green-tex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76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337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08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616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418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23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0759" indent="-34075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157" indent="-28370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7977" indent="-22664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432" indent="-22664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0891" indent="-22664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6945" indent="-227908" algn="l" defTabSz="9116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53" indent="-227908" algn="l" defTabSz="9116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560" indent="-227908" algn="l" defTabSz="9116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367" indent="-227908" algn="l" defTabSz="9116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08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16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18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31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37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46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56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464" algn="l" defTabSz="9116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590800"/>
            <a:ext cx="6019800" cy="2187702"/>
          </a:xfrm>
        </p:spPr>
        <p:txBody>
          <a:bodyPr/>
          <a:lstStyle/>
          <a:p>
            <a:r>
              <a:rPr lang="en-US" sz="2000" i="1" dirty="0"/>
              <a:t>Nov 29, 2023</a:t>
            </a:r>
          </a:p>
          <a:p>
            <a:r>
              <a:rPr lang="en-US" sz="2000" dirty="0"/>
              <a:t>D. Ratner </a:t>
            </a:r>
          </a:p>
          <a:p>
            <a:r>
              <a:rPr lang="en-US" sz="2000" dirty="0"/>
              <a:t>SLAC National Accelerator Laboratory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81000" y="533400"/>
            <a:ext cx="6781800" cy="788289"/>
          </a:xfrm>
        </p:spPr>
        <p:txBody>
          <a:bodyPr/>
          <a:lstStyle/>
          <a:p>
            <a:r>
              <a:rPr lang="en-US" b="1" dirty="0"/>
              <a:t>Anomaly Detection for an X-ray Free-</a:t>
            </a:r>
            <a:r>
              <a:rPr lang="en-US" b="1" dirty="0" err="1"/>
              <a:t>Electon</a:t>
            </a:r>
            <a:r>
              <a:rPr lang="en-US" b="1" dirty="0"/>
              <a:t> Laser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16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Coincident Anomaly Detection (</a:t>
            </a:r>
            <a:r>
              <a:rPr lang="en-US" dirty="0" err="1"/>
              <a:t>CoAD</a:t>
            </a:r>
            <a:r>
              <a:rPr lang="en-US" dirty="0"/>
              <a:t>)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10</a:t>
            </a:fld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089D7D-67A7-342D-5085-8795693351A0}"/>
              </a:ext>
            </a:extLst>
          </p:cNvPr>
          <p:cNvSpPr txBox="1"/>
          <p:nvPr/>
        </p:nvSpPr>
        <p:spPr>
          <a:xfrm>
            <a:off x="304800" y="1447800"/>
            <a:ext cx="704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two algorithms making predictions on two streams of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554B27-9F22-DDD9-4C05-E270231F4AF4}"/>
              </a:ext>
            </a:extLst>
          </p:cNvPr>
          <p:cNvSpPr txBox="1"/>
          <p:nvPr/>
        </p:nvSpPr>
        <p:spPr>
          <a:xfrm>
            <a:off x="304800" y="2007587"/>
            <a:ext cx="707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estimate </a:t>
            </a:r>
            <a:r>
              <a:rPr lang="en-US" b="1" dirty="0"/>
              <a:t>unlabeled</a:t>
            </a:r>
            <a:r>
              <a:rPr lang="en-US" dirty="0"/>
              <a:t> version of recall/precision from coincidence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8E026-5078-DB71-574D-C8CF25CF8680}"/>
              </a:ext>
            </a:extLst>
          </p:cNvPr>
          <p:cNvSpPr txBox="1"/>
          <p:nvPr/>
        </p:nvSpPr>
        <p:spPr>
          <a:xfrm>
            <a:off x="304800" y="2526268"/>
            <a:ext cx="648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Estimates can be </a:t>
            </a:r>
            <a:r>
              <a:rPr lang="en-US" b="1" dirty="0"/>
              <a:t>differentiable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can train neural networks!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45D3C7-E666-3069-D28A-DD00D8B5DADA}"/>
              </a:ext>
            </a:extLst>
          </p:cNvPr>
          <p:cNvSpPr txBox="1"/>
          <p:nvPr/>
        </p:nvSpPr>
        <p:spPr>
          <a:xfrm>
            <a:off x="3001050" y="2815891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i.e. a loss function, not just a metric</a:t>
            </a: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EBF5F0D9-D960-1B5F-9EE3-EA534202F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10200"/>
            <a:ext cx="1981200" cy="469900"/>
          </a:xfrm>
          <a:prstGeom prst="rect">
            <a:avLst/>
          </a:prstGeom>
        </p:spPr>
      </p:pic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DB0593D1-2528-507C-F747-FB43C7F74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40" y="5254809"/>
            <a:ext cx="2590800" cy="723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B0EE6E-C6AF-3096-7063-7DF4E76E6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054536"/>
            <a:ext cx="6406142" cy="7850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2BFF7B-2BAF-2921-2DC9-0D39F0FE5B2C}"/>
              </a:ext>
            </a:extLst>
          </p:cNvPr>
          <p:cNvSpPr txBox="1"/>
          <p:nvPr/>
        </p:nvSpPr>
        <p:spPr>
          <a:xfrm>
            <a:off x="451822" y="3429000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Formally the loss function is defined for NN outputs </a:t>
            </a:r>
            <a:r>
              <a:rPr lang="en-US" i="1" dirty="0"/>
              <a:t>             </a:t>
            </a:r>
            <a:r>
              <a:rPr lang="en-US" dirty="0"/>
              <a:t>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4092BF-2F9C-7C7F-25DB-33E640AC5049}"/>
              </a:ext>
            </a:extLst>
          </p:cNvPr>
          <p:cNvGrpSpPr/>
          <p:nvPr/>
        </p:nvGrpSpPr>
        <p:grpSpPr>
          <a:xfrm>
            <a:off x="2393774" y="6159469"/>
            <a:ext cx="2559226" cy="338554"/>
            <a:chOff x="2393774" y="6159469"/>
            <a:chExt cx="2559226" cy="33855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68C291-5F77-64A0-23D1-E5339A721D83}"/>
                </a:ext>
              </a:extLst>
            </p:cNvPr>
            <p:cNvSpPr txBox="1"/>
            <p:nvPr/>
          </p:nvSpPr>
          <p:spPr>
            <a:xfrm>
              <a:off x="2496878" y="6159469"/>
              <a:ext cx="2456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: Estimated anomaly rate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F33169E-685A-F171-1C41-9DAE36FD4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3774" y="6269272"/>
              <a:ext cx="187159" cy="14972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B695628-8039-E5B6-24E4-04ECD0A16E51}"/>
              </a:ext>
            </a:extLst>
          </p:cNvPr>
          <p:cNvGrpSpPr/>
          <p:nvPr/>
        </p:nvGrpSpPr>
        <p:grpSpPr>
          <a:xfrm>
            <a:off x="5236289" y="6172200"/>
            <a:ext cx="3755311" cy="369856"/>
            <a:chOff x="5236289" y="6172200"/>
            <a:chExt cx="3755311" cy="36985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84A4A0E-5687-3395-92AD-8574A29EF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6289" y="6237255"/>
              <a:ext cx="181811" cy="3048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DD88DB0-D02A-1A54-3F8C-D9891B825D2C}"/>
                </a:ext>
              </a:extLst>
            </p:cNvPr>
            <p:cNvSpPr txBox="1"/>
            <p:nvPr/>
          </p:nvSpPr>
          <p:spPr>
            <a:xfrm>
              <a:off x="5330533" y="6172200"/>
              <a:ext cx="36610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: Weighting factor (recall vs. precision)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CF482F5-1B27-0DB8-B0F1-92C92E01E2DB}"/>
              </a:ext>
            </a:extLst>
          </p:cNvPr>
          <p:cNvSpPr txBox="1"/>
          <p:nvPr/>
        </p:nvSpPr>
        <p:spPr>
          <a:xfrm>
            <a:off x="2218220" y="5438158"/>
            <a:ext cx="1409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: red star rate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726A9D-E7F0-A9B9-A43E-DAD324069CCC}"/>
              </a:ext>
            </a:extLst>
          </p:cNvPr>
          <p:cNvSpPr txBox="1"/>
          <p:nvPr/>
        </p:nvSpPr>
        <p:spPr>
          <a:xfrm>
            <a:off x="6979569" y="5403850"/>
            <a:ext cx="19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: estimated FP rate</a:t>
            </a:r>
          </a:p>
        </p:txBody>
      </p:sp>
      <p:pic>
        <p:nvPicPr>
          <p:cNvPr id="31" name="Picture 30" descr="Shape&#10;&#10;Description automatically generated with low confidence">
            <a:extLst>
              <a:ext uri="{FF2B5EF4-FFF2-40B4-BE49-F238E27FC236}">
                <a16:creationId xmlns:a16="http://schemas.microsoft.com/office/drawing/2014/main" id="{28A556E1-9043-9918-E34E-EE2A65B831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76949"/>
            <a:ext cx="1612900" cy="571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F6CC421-9E8F-684C-89F5-21F639690A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5800" y="3429000"/>
            <a:ext cx="787400" cy="33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81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 err="1"/>
              <a:t>CoAD</a:t>
            </a:r>
            <a:r>
              <a:rPr lang="en-US" dirty="0"/>
              <a:t> for RF Station Faults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11</a:t>
            </a:fld>
            <a:endParaRPr lang="en-US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262FF8-B13B-D65E-1A3F-4F1E2D616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4517065"/>
            <a:ext cx="4377689" cy="2036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30A8A7-1C4D-4427-531E-1BC2B0B63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357" y="4556260"/>
            <a:ext cx="4298632" cy="199693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57C8713-44FD-B5D3-E401-0994926B2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301740"/>
            <a:ext cx="1463114" cy="75303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0F82FB7-2A82-122D-8E4C-5D4CEC51C081}"/>
              </a:ext>
            </a:extLst>
          </p:cNvPr>
          <p:cNvSpPr txBox="1"/>
          <p:nvPr/>
        </p:nvSpPr>
        <p:spPr>
          <a:xfrm>
            <a:off x="685800" y="2385125"/>
            <a:ext cx="1463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RF Station data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F1E10FC-92C8-5FB5-FB5F-6C1D9C015355}"/>
              </a:ext>
            </a:extLst>
          </p:cNvPr>
          <p:cNvSpPr/>
          <p:nvPr/>
        </p:nvSpPr>
        <p:spPr>
          <a:xfrm>
            <a:off x="843235" y="2301740"/>
            <a:ext cx="1143000" cy="7530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D939BBB9-315D-388F-74F5-1AAFFEA36E4C}"/>
              </a:ext>
            </a:extLst>
          </p:cNvPr>
          <p:cNvSpPr/>
          <p:nvPr/>
        </p:nvSpPr>
        <p:spPr>
          <a:xfrm>
            <a:off x="838200" y="3384692"/>
            <a:ext cx="1143000" cy="7530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6F6A4B-5B66-25A7-B051-F9535816DD66}"/>
              </a:ext>
            </a:extLst>
          </p:cNvPr>
          <p:cNvSpPr txBox="1"/>
          <p:nvPr/>
        </p:nvSpPr>
        <p:spPr>
          <a:xfrm>
            <a:off x="914401" y="3476749"/>
            <a:ext cx="9905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Beam Data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1FBAC9F-8D11-25F1-ED1E-C98D5273D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353484"/>
            <a:ext cx="1463114" cy="753033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D143FEA-54CB-3C12-4DC5-1B87D7178B63}"/>
              </a:ext>
            </a:extLst>
          </p:cNvPr>
          <p:cNvCxnSpPr>
            <a:cxnSpLocks/>
          </p:cNvCxnSpPr>
          <p:nvPr/>
        </p:nvCxnSpPr>
        <p:spPr>
          <a:xfrm>
            <a:off x="3657600" y="3769136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0A10418-D2CE-BC22-774F-D01438B904B2}"/>
              </a:ext>
            </a:extLst>
          </p:cNvPr>
          <p:cNvCxnSpPr>
            <a:cxnSpLocks/>
          </p:cNvCxnSpPr>
          <p:nvPr/>
        </p:nvCxnSpPr>
        <p:spPr>
          <a:xfrm>
            <a:off x="3729791" y="2707937"/>
            <a:ext cx="5374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F02CAE7-E081-F85C-12EA-53504D223FFF}"/>
              </a:ext>
            </a:extLst>
          </p:cNvPr>
          <p:cNvSpPr/>
          <p:nvPr/>
        </p:nvSpPr>
        <p:spPr>
          <a:xfrm>
            <a:off x="6152876" y="2897260"/>
            <a:ext cx="1610479" cy="7530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03A1ED-BD76-471E-8574-98D3CDC1CDE9}"/>
              </a:ext>
            </a:extLst>
          </p:cNvPr>
          <p:cNvSpPr txBox="1"/>
          <p:nvPr/>
        </p:nvSpPr>
        <p:spPr>
          <a:xfrm>
            <a:off x="6105045" y="2981388"/>
            <a:ext cx="174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Estimated precision/recall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980284E-BB25-D7F6-DA5B-9D16E5576165}"/>
              </a:ext>
            </a:extLst>
          </p:cNvPr>
          <p:cNvSpPr txBox="1"/>
          <p:nvPr/>
        </p:nvSpPr>
        <p:spPr>
          <a:xfrm>
            <a:off x="304800" y="1447800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Implementation for RF station task: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D8E091-22CF-48E6-3449-35C1EFC23812}"/>
              </a:ext>
            </a:extLst>
          </p:cNvPr>
          <p:cNvSpPr txBox="1"/>
          <p:nvPr/>
        </p:nvSpPr>
        <p:spPr>
          <a:xfrm>
            <a:off x="2162720" y="2059958"/>
            <a:ext cx="122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Network 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0BB2573-4358-C780-8197-32690162544D}"/>
              </a:ext>
            </a:extLst>
          </p:cNvPr>
          <p:cNvSpPr txBox="1"/>
          <p:nvPr/>
        </p:nvSpPr>
        <p:spPr>
          <a:xfrm>
            <a:off x="2186063" y="3135868"/>
            <a:ext cx="122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Network 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8432BB-E3C2-F88D-44C2-D3F5029F951B}"/>
              </a:ext>
            </a:extLst>
          </p:cNvPr>
          <p:cNvSpPr txBox="1"/>
          <p:nvPr/>
        </p:nvSpPr>
        <p:spPr>
          <a:xfrm>
            <a:off x="5996063" y="2173069"/>
            <a:ext cx="20049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Unsupervised loss function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6327EB-7EF8-52E5-68DA-FC9C389674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4053"/>
          <a:stretch/>
        </p:blipFill>
        <p:spPr>
          <a:xfrm>
            <a:off x="7848600" y="2865227"/>
            <a:ext cx="381000" cy="78506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5084E71-6F7E-C4D3-F039-5A52CBDC255B}"/>
              </a:ext>
            </a:extLst>
          </p:cNvPr>
          <p:cNvSpPr/>
          <p:nvPr/>
        </p:nvSpPr>
        <p:spPr>
          <a:xfrm>
            <a:off x="4433119" y="3348850"/>
            <a:ext cx="1116847" cy="7530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B01786-C01B-E084-5FAF-1D2F568FBB2A}"/>
              </a:ext>
            </a:extLst>
          </p:cNvPr>
          <p:cNvSpPr txBox="1"/>
          <p:nvPr/>
        </p:nvSpPr>
        <p:spPr>
          <a:xfrm>
            <a:off x="4385289" y="3432978"/>
            <a:ext cx="122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Anomaly confidence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5C4269-F5BE-3226-A3FD-5793F798692E}"/>
              </a:ext>
            </a:extLst>
          </p:cNvPr>
          <p:cNvSpPr/>
          <p:nvPr/>
        </p:nvSpPr>
        <p:spPr>
          <a:xfrm>
            <a:off x="4385289" y="2291016"/>
            <a:ext cx="1116847" cy="7530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663BDC-7D1E-AF7A-C9B2-A493747E560A}"/>
              </a:ext>
            </a:extLst>
          </p:cNvPr>
          <p:cNvSpPr txBox="1"/>
          <p:nvPr/>
        </p:nvSpPr>
        <p:spPr>
          <a:xfrm>
            <a:off x="4337459" y="2375144"/>
            <a:ext cx="122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Anomaly confidence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FBB6BF3-4E1B-ABD5-A0B6-ACADF8FE505A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5561335" y="2713863"/>
            <a:ext cx="543710" cy="559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C49AD6-CACF-2A63-B7E5-402FB1195249}"/>
              </a:ext>
            </a:extLst>
          </p:cNvPr>
          <p:cNvCxnSpPr>
            <a:cxnSpLocks/>
            <a:stCxn id="10" idx="3"/>
            <a:endCxn id="48" idx="1"/>
          </p:cNvCxnSpPr>
          <p:nvPr/>
        </p:nvCxnSpPr>
        <p:spPr>
          <a:xfrm flipV="1">
            <a:off x="5609165" y="3273776"/>
            <a:ext cx="495880" cy="451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597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Case Study 1: Performance in the control room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12</a:t>
            </a:fld>
            <a:endParaRPr lang="en-US" sz="1200" dirty="0"/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6352C35A-F3A4-D0FA-902A-E6B31DF86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835317"/>
              </p:ext>
            </p:extLst>
          </p:nvPr>
        </p:nvGraphicFramePr>
        <p:xfrm>
          <a:off x="381001" y="1892729"/>
          <a:ext cx="502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963">
                  <a:extLst>
                    <a:ext uri="{9D8B030D-6E8A-4147-A177-3AD203B41FA5}">
                      <a16:colId xmlns:a16="http://schemas.microsoft.com/office/drawing/2014/main" val="2816521443"/>
                    </a:ext>
                  </a:extLst>
                </a:gridCol>
                <a:gridCol w="1383912">
                  <a:extLst>
                    <a:ext uri="{9D8B030D-6E8A-4147-A177-3AD203B41FA5}">
                      <a16:colId xmlns:a16="http://schemas.microsoft.com/office/drawing/2014/main" val="3791972711"/>
                    </a:ext>
                  </a:extLst>
                </a:gridCol>
                <a:gridCol w="1176325">
                  <a:extLst>
                    <a:ext uri="{9D8B030D-6E8A-4147-A177-3AD203B41FA5}">
                      <a16:colId xmlns:a16="http://schemas.microsoft.com/office/drawing/2014/main" val="1552255610"/>
                    </a:ext>
                  </a:extLst>
                </a:gridCol>
              </a:tblGrid>
              <a:tr h="56423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Recall (events)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706870"/>
                  </a:ext>
                </a:extLst>
              </a:tr>
              <a:tr h="564235">
                <a:tc>
                  <a:txBody>
                    <a:bodyPr/>
                    <a:lstStyle/>
                    <a:p>
                      <a:r>
                        <a:rPr lang="en-US" sz="1600" dirty="0"/>
                        <a:t>Manual recording by 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909908"/>
                  </a:ext>
                </a:extLst>
              </a:tr>
              <a:tr h="322420">
                <a:tc>
                  <a:txBody>
                    <a:bodyPr/>
                    <a:lstStyle/>
                    <a:p>
                      <a:r>
                        <a:rPr lang="en-US" sz="1600" dirty="0"/>
                        <a:t>Status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037615"/>
                  </a:ext>
                </a:extLst>
              </a:tr>
              <a:tr h="322420">
                <a:tc>
                  <a:txBody>
                    <a:bodyPr/>
                    <a:lstStyle/>
                    <a:p>
                      <a:r>
                        <a:rPr lang="en-US" sz="1600" dirty="0"/>
                        <a:t>Coincident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602838"/>
                  </a:ext>
                </a:extLst>
              </a:tr>
            </a:tbl>
          </a:graphicData>
        </a:graphic>
      </p:graphicFrame>
      <p:sp>
        <p:nvSpPr>
          <p:cNvPr id="31" name="Google Shape;521;g13b38f68792_6_140">
            <a:extLst>
              <a:ext uri="{FF2B5EF4-FFF2-40B4-BE49-F238E27FC236}">
                <a16:creationId xmlns:a16="http://schemas.microsoft.com/office/drawing/2014/main" id="{B27F6B80-3C0C-9D2A-8EC6-C61CCAC6016C}"/>
              </a:ext>
            </a:extLst>
          </p:cNvPr>
          <p:cNvSpPr txBox="1"/>
          <p:nvPr/>
        </p:nvSpPr>
        <p:spPr>
          <a:xfrm>
            <a:off x="5181600" y="3751671"/>
            <a:ext cx="4325935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0000"/>
              </a:buClr>
              <a:buSzPts val="2800"/>
            </a:pP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6x fewer false positives vs. status bit</a:t>
            </a:r>
            <a:endParaRPr sz="900" dirty="0"/>
          </a:p>
        </p:txBody>
      </p:sp>
      <p:sp>
        <p:nvSpPr>
          <p:cNvPr id="32" name="Google Shape;521;g13b38f68792_6_140">
            <a:extLst>
              <a:ext uri="{FF2B5EF4-FFF2-40B4-BE49-F238E27FC236}">
                <a16:creationId xmlns:a16="http://schemas.microsoft.com/office/drawing/2014/main" id="{4CA459DC-62EE-F6D0-64CA-9803FC2DC05C}"/>
              </a:ext>
            </a:extLst>
          </p:cNvPr>
          <p:cNvSpPr txBox="1"/>
          <p:nvPr/>
        </p:nvSpPr>
        <p:spPr>
          <a:xfrm>
            <a:off x="5825183" y="2024072"/>
            <a:ext cx="2733967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0000"/>
              </a:buClr>
              <a:buSzPts val="2800"/>
            </a:pP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100x more anomalies vs. manual recording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6CEA5EE-59DC-C33C-E86F-91F0E3CFA0CF}"/>
              </a:ext>
            </a:extLst>
          </p:cNvPr>
          <p:cNvCxnSpPr>
            <a:cxnSpLocks/>
          </p:cNvCxnSpPr>
          <p:nvPr/>
        </p:nvCxnSpPr>
        <p:spPr>
          <a:xfrm flipH="1" flipV="1">
            <a:off x="3962401" y="3581400"/>
            <a:ext cx="1066799" cy="3208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822FAC2-1433-3EB9-2484-9865386E2AEF}"/>
              </a:ext>
            </a:extLst>
          </p:cNvPr>
          <p:cNvCxnSpPr>
            <a:cxnSpLocks/>
          </p:cNvCxnSpPr>
          <p:nvPr/>
        </p:nvCxnSpPr>
        <p:spPr>
          <a:xfrm flipH="1">
            <a:off x="5371213" y="3227598"/>
            <a:ext cx="520227" cy="351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7609F3C-ADB3-9F38-9C8B-E5649B332809}"/>
              </a:ext>
            </a:extLst>
          </p:cNvPr>
          <p:cNvSpPr txBox="1"/>
          <p:nvPr/>
        </p:nvSpPr>
        <p:spPr>
          <a:xfrm>
            <a:off x="5940660" y="2821970"/>
            <a:ext cx="2822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ts val="2800"/>
            </a:pP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30% more anomalies vs. status bit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305F8A3-D68C-D05C-C2B5-CDACDFE15F1B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5392763" y="2335681"/>
            <a:ext cx="432420" cy="2624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684F3F3-0CC4-2929-1DDF-1C6E6D0C1114}"/>
              </a:ext>
            </a:extLst>
          </p:cNvPr>
          <p:cNvSpPr txBox="1"/>
          <p:nvPr/>
        </p:nvSpPr>
        <p:spPr>
          <a:xfrm>
            <a:off x="78678" y="1453952"/>
            <a:ext cx="5283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D1C1D"/>
                </a:solidFill>
                <a:latin typeface="Slack-Lato"/>
              </a:rPr>
              <a:t>Summary of predictions on 4 months of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BE5508-0F04-A7F4-8310-731BBDB905D5}"/>
              </a:ext>
            </a:extLst>
          </p:cNvPr>
          <p:cNvSpPr txBox="1"/>
          <p:nvPr/>
        </p:nvSpPr>
        <p:spPr>
          <a:xfrm>
            <a:off x="106343" y="6519446"/>
            <a:ext cx="3785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Ryan Humble, Finn O’Shea, </a:t>
            </a:r>
            <a:r>
              <a:rPr lang="en-US" sz="1600" dirty="0" err="1"/>
              <a:t>Zhe</a:t>
            </a:r>
            <a:r>
              <a:rPr lang="en-US" sz="1600" dirty="0"/>
              <a:t> Zhang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9BF10-D8ED-FA12-AFA3-3F4314BA1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07569"/>
            <a:ext cx="4712405" cy="17800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8559133-2193-1549-F0BB-BA5B371431FB}"/>
              </a:ext>
            </a:extLst>
          </p:cNvPr>
          <p:cNvSpPr txBox="1"/>
          <p:nvPr/>
        </p:nvSpPr>
        <p:spPr>
          <a:xfrm>
            <a:off x="1219200" y="4128030"/>
            <a:ext cx="4757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Live deployment in LCLS control room!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0D1712-89DB-1AFC-039C-42405FABB588}"/>
              </a:ext>
            </a:extLst>
          </p:cNvPr>
          <p:cNvGrpSpPr/>
          <p:nvPr/>
        </p:nvGrpSpPr>
        <p:grpSpPr>
          <a:xfrm>
            <a:off x="5181600" y="4575333"/>
            <a:ext cx="2918421" cy="1828800"/>
            <a:chOff x="3338223" y="1539543"/>
            <a:chExt cx="5374444" cy="2647274"/>
          </a:xfrm>
        </p:grpSpPr>
        <p:pic>
          <p:nvPicPr>
            <p:cNvPr id="23" name="Picture 2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13BAD58-6625-A902-AAD1-37FE0239B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3564" r="972" b="26590"/>
            <a:stretch/>
          </p:blipFill>
          <p:spPr>
            <a:xfrm>
              <a:off x="4405184" y="1539543"/>
              <a:ext cx="4307483" cy="264727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EB6E62-B2D6-920F-7A1C-0C6F88B2FB54}"/>
                </a:ext>
              </a:extLst>
            </p:cNvPr>
            <p:cNvSpPr txBox="1"/>
            <p:nvPr/>
          </p:nvSpPr>
          <p:spPr>
            <a:xfrm rot="16200000">
              <a:off x="3587270" y="3526081"/>
              <a:ext cx="764793" cy="42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BPMs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279A0F0-12B5-7321-F05D-230CC7D8B2D4}"/>
                </a:ext>
              </a:extLst>
            </p:cNvPr>
            <p:cNvSpPr txBox="1"/>
            <p:nvPr/>
          </p:nvSpPr>
          <p:spPr>
            <a:xfrm rot="16200000">
              <a:off x="3109712" y="2073618"/>
              <a:ext cx="1420563" cy="963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RF </a:t>
              </a:r>
            </a:p>
            <a:p>
              <a:pPr algn="ctr"/>
              <a:r>
                <a:rPr lang="en-US" sz="1400" dirty="0"/>
                <a:t>Amplitude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544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52400" y="4642442"/>
            <a:ext cx="1568061" cy="1758358"/>
            <a:chOff x="260739" y="3943290"/>
            <a:chExt cx="1568061" cy="1758358"/>
          </a:xfrm>
        </p:grpSpPr>
        <p:sp>
          <p:nvSpPr>
            <p:cNvPr id="60" name="TextBox 59"/>
            <p:cNvSpPr txBox="1"/>
            <p:nvPr/>
          </p:nvSpPr>
          <p:spPr>
            <a:xfrm>
              <a:off x="260739" y="3943290"/>
              <a:ext cx="15477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Radiation, </a:t>
              </a:r>
              <a:r>
                <a:rPr lang="en-US" sz="2000" b="1" dirty="0">
                  <a:latin typeface="Times"/>
                  <a:cs typeface="Times"/>
                </a:rPr>
                <a:t>a</a:t>
              </a:r>
              <a:endParaRPr lang="en-US" b="1" dirty="0">
                <a:latin typeface="Times"/>
                <a:cs typeface="Times"/>
              </a:endParaRPr>
            </a:p>
          </p:txBody>
        </p:sp>
        <p:pic>
          <p:nvPicPr>
            <p:cNvPr id="61" name="Picture 60" descr="rand_0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96" t="9861" r="19793" b="10719"/>
            <a:stretch/>
          </p:blipFill>
          <p:spPr>
            <a:xfrm>
              <a:off x="458539" y="4343400"/>
              <a:ext cx="996797" cy="1028800"/>
            </a:xfrm>
            <a:prstGeom prst="rect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</a:ln>
          </p:spPr>
        </p:pic>
        <p:pic>
          <p:nvPicPr>
            <p:cNvPr id="62" name="Picture 61" descr="rand_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3" t="16115" r="18824" b="10671"/>
            <a:stretch/>
          </p:blipFill>
          <p:spPr>
            <a:xfrm>
              <a:off x="603403" y="4520448"/>
              <a:ext cx="1028952" cy="948425"/>
            </a:xfrm>
            <a:prstGeom prst="rect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</a:ln>
          </p:spPr>
        </p:pic>
        <p:pic>
          <p:nvPicPr>
            <p:cNvPr id="63" name="Picture 62" descr="rand_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9" t="9958" r="18989" b="10622"/>
            <a:stretch/>
          </p:blipFill>
          <p:spPr>
            <a:xfrm>
              <a:off x="815926" y="4672848"/>
              <a:ext cx="1012874" cy="1028800"/>
            </a:xfrm>
            <a:prstGeom prst="rect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</a:ln>
          </p:spPr>
        </p:pic>
      </p:grpSp>
      <p:cxnSp>
        <p:nvCxnSpPr>
          <p:cNvPr id="36" name="Straight Arrow Connector 35"/>
          <p:cNvCxnSpPr/>
          <p:nvPr/>
        </p:nvCxnSpPr>
        <p:spPr>
          <a:xfrm>
            <a:off x="2133600" y="6324600"/>
            <a:ext cx="182880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downlo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791200"/>
            <a:ext cx="789041" cy="901761"/>
          </a:xfrm>
          <a:prstGeom prst="rect">
            <a:avLst/>
          </a:prstGeom>
        </p:spPr>
      </p:pic>
      <p:sp>
        <p:nvSpPr>
          <p:cNvPr id="39" name="Cloud 38"/>
          <p:cNvSpPr/>
          <p:nvPr/>
        </p:nvSpPr>
        <p:spPr>
          <a:xfrm>
            <a:off x="4038600" y="6019800"/>
            <a:ext cx="1600200" cy="609600"/>
          </a:xfrm>
          <a:prstGeom prst="cloud">
            <a:avLst/>
          </a:prstGeom>
          <a:solidFill>
            <a:schemeClr val="accent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Target, x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791200" y="6324600"/>
            <a:ext cx="68580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019800" y="4876800"/>
            <a:ext cx="160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/>
                <a:cs typeface="Times"/>
              </a:rPr>
              <a:t>b</a:t>
            </a:r>
            <a:r>
              <a:rPr lang="en-US" sz="1600" b="1" dirty="0"/>
              <a:t> = [ 5037, </a:t>
            </a:r>
          </a:p>
          <a:p>
            <a:r>
              <a:rPr lang="en-US" sz="1600" b="1" dirty="0"/>
              <a:t>         4783, </a:t>
            </a:r>
          </a:p>
          <a:p>
            <a:r>
              <a:rPr lang="en-US" sz="1600" b="1" dirty="0"/>
              <a:t>         4891, </a:t>
            </a:r>
            <a:r>
              <a:rPr lang="mr-IN" sz="1600" b="1" dirty="0"/>
              <a:t>…</a:t>
            </a:r>
            <a:r>
              <a:rPr lang="en-US" sz="1600" b="1" dirty="0"/>
              <a:t> ]</a:t>
            </a:r>
          </a:p>
        </p:txBody>
      </p:sp>
      <p:sp>
        <p:nvSpPr>
          <p:cNvPr id="5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66150" y="6470651"/>
            <a:ext cx="501650" cy="387349"/>
          </a:xfrm>
          <a:prstGeom prst="rect">
            <a:avLst/>
          </a:prstGeom>
        </p:spPr>
        <p:txBody>
          <a:bodyPr/>
          <a:lstStyle/>
          <a:p>
            <a:fld id="{487572F4-7224-4932-BF20-76C77E1DD30A}" type="slidenum">
              <a:rPr lang="en-US" sz="1200" smtClean="0"/>
              <a:t>13</a:t>
            </a:fld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391400" y="57150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Bucket measures total transmission</a:t>
            </a:r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692178" cy="753033"/>
          </a:xfrm>
        </p:spPr>
        <p:txBody>
          <a:bodyPr>
            <a:normAutofit/>
          </a:bodyPr>
          <a:lstStyle/>
          <a:p>
            <a:r>
              <a:rPr lang="en-US" dirty="0"/>
              <a:t>Case Study 2: Ghost imaging</a:t>
            </a:r>
            <a:endParaRPr lang="en-US" dirty="0">
              <a:latin typeface="Arial" charset="0"/>
              <a:cs typeface="AR PL UMing HK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438400" y="5791200"/>
            <a:ext cx="0" cy="5334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286000" y="6172200"/>
            <a:ext cx="304800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237769" y="5257800"/>
            <a:ext cx="381000" cy="469100"/>
            <a:chOff x="2209800" y="5334000"/>
            <a:chExt cx="381000" cy="469100"/>
          </a:xfrm>
        </p:grpSpPr>
        <p:sp>
          <p:nvSpPr>
            <p:cNvPr id="12" name="Rectangle 11"/>
            <p:cNvSpPr/>
            <p:nvPr/>
          </p:nvSpPr>
          <p:spPr>
            <a:xfrm>
              <a:off x="2209800" y="5334000"/>
              <a:ext cx="381000" cy="3048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281815" y="5650700"/>
              <a:ext cx="228600" cy="152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50" descr="onehot_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15" y="1946082"/>
            <a:ext cx="1828800" cy="1371600"/>
          </a:xfrm>
          <a:prstGeom prst="rect">
            <a:avLst/>
          </a:prstGeom>
        </p:spPr>
      </p:pic>
      <p:pic>
        <p:nvPicPr>
          <p:cNvPr id="52" name="Picture 51" descr="onehot_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15" y="1946082"/>
            <a:ext cx="1828800" cy="1371600"/>
          </a:xfrm>
          <a:prstGeom prst="rect">
            <a:avLst/>
          </a:prstGeom>
        </p:spPr>
      </p:pic>
      <p:pic>
        <p:nvPicPr>
          <p:cNvPr id="53" name="Picture 52" descr="onehot_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15" y="1946082"/>
            <a:ext cx="1828800" cy="1371600"/>
          </a:xfrm>
          <a:prstGeom prst="rect">
            <a:avLst/>
          </a:prstGeom>
        </p:spPr>
      </p:pic>
      <p:pic>
        <p:nvPicPr>
          <p:cNvPr id="55" name="Picture 54" descr="rand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515" y="1946082"/>
            <a:ext cx="1828800" cy="1371600"/>
          </a:xfrm>
          <a:prstGeom prst="rect">
            <a:avLst/>
          </a:prstGeom>
        </p:spPr>
      </p:pic>
      <p:pic>
        <p:nvPicPr>
          <p:cNvPr id="56" name="Picture 55" descr="rand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515" y="1946082"/>
            <a:ext cx="1828800" cy="1371600"/>
          </a:xfrm>
          <a:prstGeom prst="rect">
            <a:avLst/>
          </a:prstGeom>
        </p:spPr>
      </p:pic>
      <p:pic>
        <p:nvPicPr>
          <p:cNvPr id="57" name="Picture 56" descr="rand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515" y="1946082"/>
            <a:ext cx="1828800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03315" y="1717482"/>
            <a:ext cx="141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Raster scan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79715" y="1717482"/>
            <a:ext cx="167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Ghost imaging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2057400" y="4419600"/>
            <a:ext cx="3898092" cy="737061"/>
            <a:chOff x="1447800" y="4552890"/>
            <a:chExt cx="3898092" cy="737061"/>
          </a:xfrm>
        </p:grpSpPr>
        <p:cxnSp>
          <p:nvCxnSpPr>
            <p:cNvPr id="65" name="Straight Arrow Connector 64"/>
            <p:cNvCxnSpPr/>
            <p:nvPr/>
          </p:nvCxnSpPr>
          <p:spPr>
            <a:xfrm flipV="1">
              <a:off x="1447800" y="4933890"/>
              <a:ext cx="1371600" cy="1524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 flipV="1">
              <a:off x="4964892" y="5045275"/>
              <a:ext cx="381000" cy="7621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/>
            <p:cNvGrpSpPr/>
            <p:nvPr/>
          </p:nvGrpSpPr>
          <p:grpSpPr>
            <a:xfrm>
              <a:off x="3031923" y="4552890"/>
              <a:ext cx="1828800" cy="737061"/>
              <a:chOff x="3031923" y="4552890"/>
              <a:chExt cx="1828800" cy="737061"/>
            </a:xfrm>
          </p:grpSpPr>
          <p:sp>
            <p:nvSpPr>
              <p:cNvPr id="68" name="Cloud 67"/>
              <p:cNvSpPr/>
              <p:nvPr/>
            </p:nvSpPr>
            <p:spPr>
              <a:xfrm>
                <a:off x="3031923" y="4552890"/>
                <a:ext cx="1828800" cy="737061"/>
              </a:xfrm>
              <a:prstGeom prst="cloud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048000" y="4629090"/>
                <a:ext cx="17526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Reconstructed Target, x*</a:t>
                </a: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297558" y="4063834"/>
            <a:ext cx="2617842" cy="584366"/>
            <a:chOff x="6297558" y="3835236"/>
            <a:chExt cx="2617842" cy="584366"/>
          </a:xfrm>
        </p:grpSpPr>
        <p:grpSp>
          <p:nvGrpSpPr>
            <p:cNvPr id="44" name="Group 43"/>
            <p:cNvGrpSpPr/>
            <p:nvPr/>
          </p:nvGrpSpPr>
          <p:grpSpPr>
            <a:xfrm>
              <a:off x="6297558" y="3835236"/>
              <a:ext cx="2617842" cy="584366"/>
              <a:chOff x="1573159" y="2070039"/>
              <a:chExt cx="4165363" cy="901761"/>
            </a:xfrm>
          </p:grpSpPr>
          <p:sp>
            <p:nvSpPr>
              <p:cNvPr id="74" name="Cloud 73"/>
              <p:cNvSpPr/>
              <p:nvPr/>
            </p:nvSpPr>
            <p:spPr>
              <a:xfrm>
                <a:off x="4495800" y="2285999"/>
                <a:ext cx="1242722" cy="525382"/>
              </a:xfrm>
              <a:prstGeom prst="cloud">
                <a:avLst/>
              </a:prstGeom>
              <a:solidFill>
                <a:schemeClr val="accent6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pic>
            <p:nvPicPr>
              <p:cNvPr id="75" name="Picture 74" descr="download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3159" y="2070039"/>
                <a:ext cx="789041" cy="901761"/>
              </a:xfrm>
              <a:prstGeom prst="rect">
                <a:avLst/>
              </a:prstGeom>
            </p:spPr>
          </p:pic>
          <p:sp>
            <p:nvSpPr>
              <p:cNvPr id="76" name="TextBox 75"/>
              <p:cNvSpPr txBox="1"/>
              <p:nvPr/>
            </p:nvSpPr>
            <p:spPr>
              <a:xfrm>
                <a:off x="2464903" y="2157368"/>
                <a:ext cx="3644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=</a:t>
                </a: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267199" y="2487853"/>
                <a:ext cx="76200" cy="76200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6368646" y="3909768"/>
              <a:ext cx="3805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n w="6350">
                    <a:solidFill>
                      <a:schemeClr val="tx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b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368113" y="3886200"/>
              <a:ext cx="3642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n w="6350">
                    <a:solidFill>
                      <a:schemeClr val="tx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x</a:t>
              </a:r>
            </a:p>
          </p:txBody>
        </p:sp>
        <p:pic>
          <p:nvPicPr>
            <p:cNvPr id="72" name="Picture 71" descr="rand_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9" t="9958" r="18989" b="10622"/>
            <a:stretch/>
          </p:blipFill>
          <p:spPr>
            <a:xfrm>
              <a:off x="7314020" y="3886200"/>
              <a:ext cx="487732" cy="495400"/>
            </a:xfrm>
            <a:prstGeom prst="rect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73" name="TextBox 72"/>
            <p:cNvSpPr txBox="1"/>
            <p:nvPr/>
          </p:nvSpPr>
          <p:spPr>
            <a:xfrm>
              <a:off x="7375323" y="3870125"/>
              <a:ext cx="36296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n w="6350">
                    <a:solidFill>
                      <a:schemeClr val="tx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a</a:t>
              </a: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358646" y="2286000"/>
            <a:ext cx="4289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Exploit natural (passive) variation in beam!</a:t>
            </a:r>
          </a:p>
        </p:txBody>
      </p:sp>
      <p:pic>
        <p:nvPicPr>
          <p:cNvPr id="2" name="Picture 1" descr="texclip20190522161641.png">
            <a:extLst>
              <a:ext uri="{FF2B5EF4-FFF2-40B4-BE49-F238E27FC236}">
                <a16:creationId xmlns:a16="http://schemas.microsoft.com/office/drawing/2014/main" id="{F1E5D966-0DC7-C77E-855A-C6217C04B1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0" y="3602076"/>
            <a:ext cx="8763000" cy="6768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B0AB8-1C28-6453-3028-44ED2EF6F1CE}"/>
              </a:ext>
            </a:extLst>
          </p:cNvPr>
          <p:cNvSpPr txBox="1"/>
          <p:nvPr/>
        </p:nvSpPr>
        <p:spPr>
          <a:xfrm>
            <a:off x="152400" y="12954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is ghost imaging? </a:t>
            </a:r>
          </a:p>
        </p:txBody>
      </p:sp>
    </p:spTree>
    <p:extLst>
      <p:ext uri="{BB962C8B-B14F-4D97-AF65-F5344CB8AC3E}">
        <p14:creationId xmlns:p14="http://schemas.microsoft.com/office/powerpoint/2010/main" val="3541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9" grpId="0"/>
      <p:bldP spid="8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img55010.png">
            <a:extLst>
              <a:ext uri="{FF2B5EF4-FFF2-40B4-BE49-F238E27FC236}">
                <a16:creationId xmlns:a16="http://schemas.microsoft.com/office/drawing/2014/main" id="{0E009509-797C-8861-5D44-FD6ACF358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950" y="5176441"/>
            <a:ext cx="2268163" cy="1598024"/>
          </a:xfrm>
          <a:prstGeom prst="rect">
            <a:avLst/>
          </a:prstGeom>
        </p:spPr>
      </p:pic>
      <p:pic>
        <p:nvPicPr>
          <p:cNvPr id="50" name="Picture 49" descr="img55020.png">
            <a:extLst>
              <a:ext uri="{FF2B5EF4-FFF2-40B4-BE49-F238E27FC236}">
                <a16:creationId xmlns:a16="http://schemas.microsoft.com/office/drawing/2014/main" id="{E0D04ACF-5F3C-8DA2-DB4C-9A1CD0AB6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950" y="5176441"/>
            <a:ext cx="2268163" cy="1598024"/>
          </a:xfrm>
          <a:prstGeom prst="rect">
            <a:avLst/>
          </a:prstGeom>
        </p:spPr>
      </p:pic>
      <p:pic>
        <p:nvPicPr>
          <p:cNvPr id="51" name="Picture 50" descr="img55030.png">
            <a:extLst>
              <a:ext uri="{FF2B5EF4-FFF2-40B4-BE49-F238E27FC236}">
                <a16:creationId xmlns:a16="http://schemas.microsoft.com/office/drawing/2014/main" id="{C1147F02-4197-87C2-9349-B401B60E2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950" y="5176441"/>
            <a:ext cx="2268163" cy="1598024"/>
          </a:xfrm>
          <a:prstGeom prst="rect">
            <a:avLst/>
          </a:prstGeom>
        </p:spPr>
      </p:pic>
      <p:pic>
        <p:nvPicPr>
          <p:cNvPr id="52" name="Picture 51" descr="img55040.png">
            <a:extLst>
              <a:ext uri="{FF2B5EF4-FFF2-40B4-BE49-F238E27FC236}">
                <a16:creationId xmlns:a16="http://schemas.microsoft.com/office/drawing/2014/main" id="{A20504D6-3256-4DD4-FBE9-118D9B756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950" y="5176441"/>
            <a:ext cx="2268163" cy="1598024"/>
          </a:xfrm>
          <a:prstGeom prst="rect">
            <a:avLst/>
          </a:prstGeom>
        </p:spPr>
      </p:pic>
      <p:pic>
        <p:nvPicPr>
          <p:cNvPr id="53" name="Picture 52" descr="img55000.png">
            <a:extLst>
              <a:ext uri="{FF2B5EF4-FFF2-40B4-BE49-F238E27FC236}">
                <a16:creationId xmlns:a16="http://schemas.microsoft.com/office/drawing/2014/main" id="{5F134475-CD7A-D74F-9309-1427906DD4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950" y="5176441"/>
            <a:ext cx="2268163" cy="1598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2: GI for Quantum Efficiency Map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646" y="1278996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photocathode quantum efficiency</a:t>
            </a:r>
          </a:p>
        </p:txBody>
      </p:sp>
      <p:sp>
        <p:nvSpPr>
          <p:cNvPr id="3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66150" y="6470651"/>
            <a:ext cx="501650" cy="387349"/>
          </a:xfrm>
          <a:prstGeom prst="rect">
            <a:avLst/>
          </a:prstGeom>
        </p:spPr>
        <p:txBody>
          <a:bodyPr/>
          <a:lstStyle/>
          <a:p>
            <a:fld id="{487572F4-7224-4932-BF20-76C77E1DD30A}" type="slidenum">
              <a:rPr lang="en-US" sz="1200" smtClean="0"/>
              <a:t>14</a:t>
            </a:fld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823354" y="4740475"/>
            <a:ext cx="72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Day 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982625" y="4740475"/>
            <a:ext cx="72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Day 3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6519446"/>
            <a:ext cx="716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K. </a:t>
            </a:r>
            <a:r>
              <a:rPr lang="en-US" sz="1600" dirty="0" err="1"/>
              <a:t>Kabra</a:t>
            </a:r>
            <a:r>
              <a:rPr lang="en-US" sz="1600" dirty="0"/>
              <a:t>, et al., Phys. Rev. </a:t>
            </a:r>
            <a:r>
              <a:rPr lang="en-US" sz="1600" dirty="0" err="1"/>
              <a:t>Accel</a:t>
            </a:r>
            <a:r>
              <a:rPr lang="en-US" sz="1600" dirty="0"/>
              <a:t>. Beams 23, 022803 (2020)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4400" y="4434940"/>
            <a:ext cx="4343400" cy="1813460"/>
            <a:chOff x="4267200" y="4511140"/>
            <a:chExt cx="4343400" cy="1813460"/>
          </a:xfrm>
        </p:grpSpPr>
        <p:sp>
          <p:nvSpPr>
            <p:cNvPr id="48" name="TextBox 47"/>
            <p:cNvSpPr txBox="1"/>
            <p:nvPr/>
          </p:nvSpPr>
          <p:spPr>
            <a:xfrm>
              <a:off x="4336559" y="4511140"/>
              <a:ext cx="4121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Cathode QE reconstruction at LCLS</a:t>
              </a:r>
            </a:p>
          </p:txBody>
        </p:sp>
        <p:pic>
          <p:nvPicPr>
            <p:cNvPr id="10" name="Picture 9" descr="Screen Shot 2019-11-12 at 10.18.13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4899488"/>
              <a:ext cx="4343400" cy="142511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DAFADBB-D382-D05D-022C-304FA8A67C38}"/>
              </a:ext>
            </a:extLst>
          </p:cNvPr>
          <p:cNvSpPr txBox="1"/>
          <p:nvPr/>
        </p:nvSpPr>
        <p:spPr>
          <a:xfrm>
            <a:off x="451822" y="1981200"/>
            <a:ext cx="7676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photon hits cathode to produce electron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Quantum efficiency (QE): probability of a photon producing an electron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QE map directly impacts electron beam emittance (“quality”)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mapping are both low resolution and invasive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791615-71CD-7CAE-6974-6A62299A50AE}"/>
              </a:ext>
            </a:extLst>
          </p:cNvPr>
          <p:cNvSpPr txBox="1"/>
          <p:nvPr/>
        </p:nvSpPr>
        <p:spPr>
          <a:xfrm>
            <a:off x="203164" y="3297559"/>
            <a:ext cx="8341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 years later finally in progress… camera controls are not synchronous!</a:t>
            </a:r>
          </a:p>
        </p:txBody>
      </p:sp>
      <p:pic>
        <p:nvPicPr>
          <p:cNvPr id="16" name="Picture 15" descr="download.jpg">
            <a:extLst>
              <a:ext uri="{FF2B5EF4-FFF2-40B4-BE49-F238E27FC236}">
                <a16:creationId xmlns:a16="http://schemas.microsoft.com/office/drawing/2014/main" id="{A869806E-BE7F-1BBD-A84B-11C8FF90CE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969" y="5270439"/>
            <a:ext cx="789041" cy="9017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FC0CFA3-806E-9EB4-2037-6313AEBE79ED}"/>
              </a:ext>
            </a:extLst>
          </p:cNvPr>
          <p:cNvGrpSpPr/>
          <p:nvPr/>
        </p:nvGrpSpPr>
        <p:grpSpPr>
          <a:xfrm>
            <a:off x="1447800" y="4813239"/>
            <a:ext cx="1742491" cy="618220"/>
            <a:chOff x="4096368" y="2123610"/>
            <a:chExt cx="1742491" cy="618220"/>
          </a:xfrm>
        </p:grpSpPr>
        <p:sp>
          <p:nvSpPr>
            <p:cNvPr id="22" name="Can 21">
              <a:extLst>
                <a:ext uri="{FF2B5EF4-FFF2-40B4-BE49-F238E27FC236}">
                  <a16:creationId xmlns:a16="http://schemas.microsoft.com/office/drawing/2014/main" id="{FC3E452E-2EF9-E7A1-178F-750B270B2A9E}"/>
                </a:ext>
              </a:extLst>
            </p:cNvPr>
            <p:cNvSpPr/>
            <p:nvPr/>
          </p:nvSpPr>
          <p:spPr>
            <a:xfrm rot="10800000">
              <a:off x="4538614" y="2123610"/>
              <a:ext cx="914400" cy="618220"/>
            </a:xfrm>
            <a:prstGeom prst="can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rgbClr val="981E3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5DC3C19-1464-0015-DFB6-770AA8BFCC25}"/>
                </a:ext>
              </a:extLst>
            </p:cNvPr>
            <p:cNvSpPr txBox="1"/>
            <p:nvPr/>
          </p:nvSpPr>
          <p:spPr>
            <a:xfrm>
              <a:off x="4096368" y="2202763"/>
              <a:ext cx="1742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Cathode</a:t>
              </a:r>
            </a:p>
          </p:txBody>
        </p:sp>
      </p:grpSp>
      <p:sp>
        <p:nvSpPr>
          <p:cNvPr id="26" name="Bent Arrow 25">
            <a:extLst>
              <a:ext uri="{FF2B5EF4-FFF2-40B4-BE49-F238E27FC236}">
                <a16:creationId xmlns:a16="http://schemas.microsoft.com/office/drawing/2014/main" id="{8B7796AF-00AB-1DAA-4A61-18B2485AFCA1}"/>
              </a:ext>
            </a:extLst>
          </p:cNvPr>
          <p:cNvSpPr/>
          <p:nvPr/>
        </p:nvSpPr>
        <p:spPr>
          <a:xfrm rot="5400000" flipH="1">
            <a:off x="1780569" y="5346639"/>
            <a:ext cx="381000" cy="685800"/>
          </a:xfrm>
          <a:prstGeom prst="bentArrow">
            <a:avLst>
              <a:gd name="adj1" fmla="val 25000"/>
              <a:gd name="adj2" fmla="val 24230"/>
              <a:gd name="adj3" fmla="val 25000"/>
              <a:gd name="adj4" fmla="val 43750"/>
            </a:avLst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Bent Arrow 27">
            <a:extLst>
              <a:ext uri="{FF2B5EF4-FFF2-40B4-BE49-F238E27FC236}">
                <a16:creationId xmlns:a16="http://schemas.microsoft.com/office/drawing/2014/main" id="{B8D9B923-CA03-6612-BBD9-860386C47F91}"/>
              </a:ext>
            </a:extLst>
          </p:cNvPr>
          <p:cNvSpPr/>
          <p:nvPr/>
        </p:nvSpPr>
        <p:spPr>
          <a:xfrm rot="10800000" flipH="1">
            <a:off x="2390170" y="5512407"/>
            <a:ext cx="685799" cy="443831"/>
          </a:xfrm>
          <a:prstGeom prst="bentArrow">
            <a:avLst>
              <a:gd name="adj1" fmla="val 25000"/>
              <a:gd name="adj2" fmla="val 2423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53328E0B-0610-FFF3-254E-8197F7827189}"/>
              </a:ext>
            </a:extLst>
          </p:cNvPr>
          <p:cNvSpPr/>
          <p:nvPr/>
        </p:nvSpPr>
        <p:spPr>
          <a:xfrm>
            <a:off x="1840692" y="4345191"/>
            <a:ext cx="1066800" cy="457200"/>
          </a:xfrm>
          <a:prstGeom prst="cloud">
            <a:avLst/>
          </a:prstGeom>
          <a:solidFill>
            <a:schemeClr val="accent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target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626CDF-13AA-3CEB-C53B-6FD7ABF58FED}"/>
              </a:ext>
            </a:extLst>
          </p:cNvPr>
          <p:cNvSpPr txBox="1"/>
          <p:nvPr/>
        </p:nvSpPr>
        <p:spPr>
          <a:xfrm>
            <a:off x="76200" y="4619606"/>
            <a:ext cx="1473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Cathode laser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3784B7-5C68-57C3-DD12-03539F1C4B2A}"/>
              </a:ext>
            </a:extLst>
          </p:cNvPr>
          <p:cNvSpPr txBox="1"/>
          <p:nvPr/>
        </p:nvSpPr>
        <p:spPr>
          <a:xfrm>
            <a:off x="2786951" y="4587207"/>
            <a:ext cx="1473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Electron charge</a:t>
            </a:r>
          </a:p>
        </p:txBody>
      </p:sp>
    </p:spTree>
    <p:extLst>
      <p:ext uri="{BB962C8B-B14F-4D97-AF65-F5344CB8AC3E}">
        <p14:creationId xmlns:p14="http://schemas.microsoft.com/office/powerpoint/2010/main" val="75762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4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66150" y="6470651"/>
            <a:ext cx="501650" cy="387349"/>
          </a:xfrm>
          <a:prstGeom prst="rect">
            <a:avLst/>
          </a:prstGeom>
        </p:spPr>
        <p:txBody>
          <a:bodyPr/>
          <a:lstStyle/>
          <a:p>
            <a:fld id="{487572F4-7224-4932-BF20-76C77E1DD30A}" type="slidenum">
              <a:rPr lang="en-US" sz="1200" smtClean="0"/>
              <a:t>15</a:t>
            </a:fld>
            <a:endParaRPr lang="en-US" sz="1200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692178" cy="753033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cs typeface="AR PL UMing HK" charset="0"/>
              </a:rPr>
              <a:t>Ghost imaging: Collider example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6CF372-6D5E-020D-5BCF-B87FE0981DA7}"/>
              </a:ext>
            </a:extLst>
          </p:cNvPr>
          <p:cNvGrpSpPr/>
          <p:nvPr/>
        </p:nvGrpSpPr>
        <p:grpSpPr>
          <a:xfrm>
            <a:off x="6482270" y="4483741"/>
            <a:ext cx="2671038" cy="1653064"/>
            <a:chOff x="5482362" y="3288268"/>
            <a:chExt cx="2671038" cy="165306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FAC44E9-50DA-5534-4C2A-0A6D77155E90}"/>
                </a:ext>
              </a:extLst>
            </p:cNvPr>
            <p:cNvSpPr txBox="1"/>
            <p:nvPr/>
          </p:nvSpPr>
          <p:spPr>
            <a:xfrm>
              <a:off x="6404658" y="3288268"/>
              <a:ext cx="334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I</a:t>
              </a:r>
              <a:r>
                <a:rPr lang="en-US" b="1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A237E5B-FCF7-F72F-7175-8C00B42906E4}"/>
                </a:ext>
              </a:extLst>
            </p:cNvPr>
            <p:cNvSpPr txBox="1"/>
            <p:nvPr/>
          </p:nvSpPr>
          <p:spPr>
            <a:xfrm>
              <a:off x="7598333" y="3429000"/>
              <a:ext cx="334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I</a:t>
              </a:r>
              <a:r>
                <a:rPr lang="en-US" b="1" baseline="-25000" dirty="0">
                  <a:solidFill>
                    <a:srgbClr val="0000FF"/>
                  </a:solidFill>
                </a:rPr>
                <a:t>2</a:t>
              </a:r>
            </a:p>
          </p:txBody>
        </p:sp>
        <p:pic>
          <p:nvPicPr>
            <p:cNvPr id="26" name="Picture 25" descr="download.jpg">
              <a:extLst>
                <a:ext uri="{FF2B5EF4-FFF2-40B4-BE49-F238E27FC236}">
                  <a16:creationId xmlns:a16="http://schemas.microsoft.com/office/drawing/2014/main" id="{B7CB494B-3A21-4C4B-4C00-ACD785122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362" y="3673675"/>
              <a:ext cx="495895" cy="5843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5AE6E3-ADA0-C436-96AA-98DFC310FFFF}"/>
                </a:ext>
              </a:extLst>
            </p:cNvPr>
            <p:cNvSpPr txBox="1"/>
            <p:nvPr/>
          </p:nvSpPr>
          <p:spPr>
            <a:xfrm>
              <a:off x="6042804" y="3730267"/>
              <a:ext cx="229020" cy="299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=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BA0805-DC8A-1B43-6007-EF790E76C673}"/>
                </a:ext>
              </a:extLst>
            </p:cNvPr>
            <p:cNvSpPr txBox="1"/>
            <p:nvPr/>
          </p:nvSpPr>
          <p:spPr>
            <a:xfrm>
              <a:off x="5530593" y="3790146"/>
              <a:ext cx="3805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n w="6350">
                    <a:solidFill>
                      <a:schemeClr val="tx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L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4230E5B-5959-E2DF-2B91-8F8A8FEC988E}"/>
                </a:ext>
              </a:extLst>
            </p:cNvPr>
            <p:cNvSpPr/>
            <p:nvPr/>
          </p:nvSpPr>
          <p:spPr>
            <a:xfrm rot="20612820">
              <a:off x="7082562" y="3505200"/>
              <a:ext cx="685800" cy="1066800"/>
            </a:xfrm>
            <a:prstGeom prst="ellipse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F1B3F1F-C9F7-D757-C437-4E7F5FDF2B58}"/>
                </a:ext>
              </a:extLst>
            </p:cNvPr>
            <p:cNvSpPr/>
            <p:nvPr/>
          </p:nvSpPr>
          <p:spPr>
            <a:xfrm>
              <a:off x="7396254" y="3988298"/>
              <a:ext cx="91440" cy="9144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9BEF29A-96C1-8B5B-3249-4E2639A70CD7}"/>
                </a:ext>
              </a:extLst>
            </p:cNvPr>
            <p:cNvSpPr/>
            <p:nvPr/>
          </p:nvSpPr>
          <p:spPr>
            <a:xfrm rot="1945519">
              <a:off x="6629310" y="3352800"/>
              <a:ext cx="685800" cy="1066800"/>
            </a:xfrm>
            <a:prstGeom prst="ellipse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F7AF710-557C-4AFC-9C21-52EF2F934327}"/>
                </a:ext>
              </a:extLst>
            </p:cNvPr>
            <p:cNvSpPr/>
            <p:nvPr/>
          </p:nvSpPr>
          <p:spPr>
            <a:xfrm>
              <a:off x="6942395" y="384215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19ABD0B-EBA6-C2CA-9705-E0744D3B2BD5}"/>
                </a:ext>
              </a:extLst>
            </p:cNvPr>
            <p:cNvCxnSpPr/>
            <p:nvPr/>
          </p:nvCxnSpPr>
          <p:spPr>
            <a:xfrm>
              <a:off x="7006362" y="3950500"/>
              <a:ext cx="327083" cy="115489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07073C-FA01-AAF2-EF67-DD17701985BD}"/>
                </a:ext>
              </a:extLst>
            </p:cNvPr>
            <p:cNvSpPr txBox="1"/>
            <p:nvPr/>
          </p:nvSpPr>
          <p:spPr>
            <a:xfrm>
              <a:off x="7066485" y="362521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d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A397EE7-310A-EEE7-6DF1-CB65D161C07D}"/>
                </a:ext>
              </a:extLst>
            </p:cNvPr>
            <p:cNvSpPr txBox="1"/>
            <p:nvPr/>
          </p:nvSpPr>
          <p:spPr>
            <a:xfrm>
              <a:off x="5634762" y="4572000"/>
              <a:ext cx="2518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As function of offset, </a:t>
              </a:r>
              <a:r>
                <a:rPr lang="en-US" dirty="0">
                  <a:latin typeface="Symbol" charset="2"/>
                  <a:cs typeface="Symbol" charset="2"/>
                </a:rPr>
                <a:t>d</a:t>
              </a:r>
              <a:r>
                <a:rPr lang="en-US" dirty="0"/>
                <a:t> 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D5AC148-36A2-767F-49F9-00A088F7FD2C}"/>
              </a:ext>
            </a:extLst>
          </p:cNvPr>
          <p:cNvSpPr txBox="1"/>
          <p:nvPr/>
        </p:nvSpPr>
        <p:spPr>
          <a:xfrm>
            <a:off x="314108" y="4507077"/>
            <a:ext cx="6276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Infer beam shape from luminosity and beam offset jitter</a:t>
            </a:r>
          </a:p>
        </p:txBody>
      </p:sp>
      <p:pic>
        <p:nvPicPr>
          <p:cNvPr id="37" name="Picture 36" descr="texclip20210514084800.png">
            <a:extLst>
              <a:ext uri="{FF2B5EF4-FFF2-40B4-BE49-F238E27FC236}">
                <a16:creationId xmlns:a16="http://schemas.microsoft.com/office/drawing/2014/main" id="{DCC9481F-E92C-6F33-7D27-B9D036265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" y="4940941"/>
            <a:ext cx="6172200" cy="7612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BE9F78E-D9D6-C9A9-1722-E72A308E8B03}"/>
              </a:ext>
            </a:extLst>
          </p:cNvPr>
          <p:cNvSpPr txBox="1"/>
          <p:nvPr/>
        </p:nvSpPr>
        <p:spPr>
          <a:xfrm>
            <a:off x="608465" y="1295400"/>
            <a:ext cx="7620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/>
              <a:t>Can GI resolve transverse beam shapes at an interaction point from offset and luminosity jitter?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2D1A05-88C1-0E10-F597-4DCB96CA21C6}"/>
              </a:ext>
            </a:extLst>
          </p:cNvPr>
          <p:cNvSpPr txBox="1"/>
          <p:nvPr/>
        </p:nvSpPr>
        <p:spPr>
          <a:xfrm>
            <a:off x="314108" y="2133600"/>
            <a:ext cx="762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LHC Motivation</a:t>
            </a:r>
            <a:r>
              <a:rPr lang="en-US" sz="2000" dirty="0"/>
              <a:t>: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Improve focusing at the IP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Provide experiments with probability distributions for every crossing</a:t>
            </a:r>
          </a:p>
          <a:p>
            <a:pPr marL="342900" indent="-342900">
              <a:buFont typeface="Arial"/>
              <a:buChar char="•"/>
            </a:pPr>
            <a:r>
              <a:rPr lang="en-US" sz="2000" i="1" dirty="0"/>
              <a:t>Possibly of interest to EIC?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E51D7C-9FEE-A578-EAFC-C9A6D2C04CB6}"/>
              </a:ext>
            </a:extLst>
          </p:cNvPr>
          <p:cNvSpPr txBox="1"/>
          <p:nvPr/>
        </p:nvSpPr>
        <p:spPr>
          <a:xfrm>
            <a:off x="218094" y="6470651"/>
            <a:ext cx="3868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D. Ratner, A. Chao, K. Li, IPAC2021, WEXA05</a:t>
            </a:r>
          </a:p>
        </p:txBody>
      </p:sp>
    </p:spTree>
    <p:extLst>
      <p:ext uri="{BB962C8B-B14F-4D97-AF65-F5344CB8AC3E}">
        <p14:creationId xmlns:p14="http://schemas.microsoft.com/office/powerpoint/2010/main" val="48265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66150" y="6470651"/>
            <a:ext cx="501650" cy="387349"/>
          </a:xfrm>
          <a:prstGeom prst="rect">
            <a:avLst/>
          </a:prstGeom>
        </p:spPr>
        <p:txBody>
          <a:bodyPr/>
          <a:lstStyle/>
          <a:p>
            <a:fld id="{487572F4-7224-4932-BF20-76C77E1DD30A}" type="slidenum">
              <a:rPr lang="en-US" sz="1200" smtClean="0"/>
              <a:t>16</a:t>
            </a:fld>
            <a:endParaRPr lang="en-US" sz="1200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692178" cy="753033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cs typeface="AR PL UMing HK" charset="0"/>
              </a:rPr>
              <a:t>Ghost imaging: Collider example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8465" y="1295400"/>
            <a:ext cx="7620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/>
              <a:t>Can GI resolve transverse beam shapes at an interaction point from offset and luminosity jitter?</a:t>
            </a:r>
          </a:p>
        </p:txBody>
      </p:sp>
      <p:pic>
        <p:nvPicPr>
          <p:cNvPr id="18" name="Picture 17" descr="Screen Shot 2021-05-12 at 5.27.47 PM.png">
            <a:extLst>
              <a:ext uri="{FF2B5EF4-FFF2-40B4-BE49-F238E27FC236}">
                <a16:creationId xmlns:a16="http://schemas.microsoft.com/office/drawing/2014/main" id="{C92DEBF4-5B4F-F635-D9EA-8E27F3C3B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" y="4381600"/>
            <a:ext cx="4843777" cy="2476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80811CF-22D1-6D51-E476-EB891F52A7C4}"/>
              </a:ext>
            </a:extLst>
          </p:cNvPr>
          <p:cNvSpPr/>
          <p:nvPr/>
        </p:nvSpPr>
        <p:spPr>
          <a:xfrm>
            <a:off x="5100786" y="4845630"/>
            <a:ext cx="3875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 Synchronous acquisition critical</a:t>
            </a:r>
            <a:endParaRPr lang="en-US" b="1" dirty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1E0E35-64B1-859D-9BDD-4615517B01D7}"/>
              </a:ext>
            </a:extLst>
          </p:cNvPr>
          <p:cNvSpPr txBox="1"/>
          <p:nvPr/>
        </p:nvSpPr>
        <p:spPr>
          <a:xfrm>
            <a:off x="649456" y="3831954"/>
            <a:ext cx="4181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Simulation example works…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8D9E2E-B8D6-8C16-BDCB-66518B925EE2}"/>
              </a:ext>
            </a:extLst>
          </p:cNvPr>
          <p:cNvSpPr txBox="1"/>
          <p:nvPr/>
        </p:nvSpPr>
        <p:spPr>
          <a:xfrm>
            <a:off x="5023365" y="3810000"/>
            <a:ext cx="4030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…but synchronous BPM/</a:t>
            </a:r>
            <a:r>
              <a:rPr lang="en-US" sz="2000" dirty="0" err="1"/>
              <a:t>Lumi</a:t>
            </a:r>
            <a:r>
              <a:rPr lang="en-US" sz="2000" dirty="0"/>
              <a:t> data not available at LHC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EBDFF4-12F0-B1E2-3D00-7F32993D50A0}"/>
              </a:ext>
            </a:extLst>
          </p:cNvPr>
          <p:cNvSpPr txBox="1"/>
          <p:nvPr/>
        </p:nvSpPr>
        <p:spPr>
          <a:xfrm>
            <a:off x="314108" y="2133600"/>
            <a:ext cx="762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LHC Motivation</a:t>
            </a:r>
            <a:r>
              <a:rPr lang="en-US" sz="2000" dirty="0"/>
              <a:t>: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Improve focusing at the IP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Provide experiments with probability distributions for every crossing</a:t>
            </a:r>
          </a:p>
          <a:p>
            <a:pPr marL="342900" indent="-342900">
              <a:buFont typeface="Arial"/>
              <a:buChar char="•"/>
            </a:pPr>
            <a:r>
              <a:rPr lang="en-US" sz="2000" i="1" dirty="0"/>
              <a:t>Possibly of interest to EIC?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AE536-D776-DBBC-30BD-733B423B3B64}"/>
              </a:ext>
            </a:extLst>
          </p:cNvPr>
          <p:cNvSpPr txBox="1"/>
          <p:nvPr/>
        </p:nvSpPr>
        <p:spPr>
          <a:xfrm>
            <a:off x="5275056" y="6245082"/>
            <a:ext cx="3868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D. Ratner, A. Chao, K. Li, IPAC2021, WEXA05</a:t>
            </a:r>
          </a:p>
        </p:txBody>
      </p:sp>
    </p:spTree>
    <p:extLst>
      <p:ext uri="{BB962C8B-B14F-4D97-AF65-F5344CB8AC3E}">
        <p14:creationId xmlns:p14="http://schemas.microsoft.com/office/powerpoint/2010/main" val="35897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/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>
                <a:latin typeface="Arial" charset="0"/>
                <a:cs typeface="AR PL UMing HK" charset="0"/>
              </a:rPr>
              <a:t>Conclusion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12954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Summary: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Turning the corner on deployment of AI methods (anomaly detection, tuning,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examples of AI methods outperforming classical methods (SLAC and elsewhere)</a:t>
            </a:r>
          </a:p>
          <a:p>
            <a:endParaRPr lang="en-US" dirty="0"/>
          </a:p>
          <a:p>
            <a:r>
              <a:rPr lang="en-US" dirty="0"/>
              <a:t>But…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Implementing AI methods for online controls puts new stresses on control systems </a:t>
            </a:r>
            <a:r>
              <a:rPr lang="en-US" dirty="0">
                <a:sym typeface="Wingdings" pitchFamily="2" charset="2"/>
              </a:rPr>
              <a:t> t</a:t>
            </a:r>
            <a:r>
              <a:rPr lang="en-US" dirty="0"/>
              <a:t>he earlier you establish AI-ready systems the better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Synchronous acquisition, high data rates, easy access to GPUs for deployment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66150" y="6470651"/>
            <a:ext cx="501650" cy="387349"/>
          </a:xfrm>
          <a:prstGeom prst="rect">
            <a:avLst/>
          </a:prstGeom>
        </p:spPr>
        <p:txBody>
          <a:bodyPr/>
          <a:lstStyle/>
          <a:p>
            <a:fld id="{487572F4-7224-4932-BF20-76C77E1DD30A}" type="slidenum">
              <a:rPr lang="en-US" sz="1200" smtClean="0"/>
              <a:t>17</a:t>
            </a:fld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8CD112-670F-66E2-91A3-B809E59AB946}"/>
              </a:ext>
            </a:extLst>
          </p:cNvPr>
          <p:cNvSpPr txBox="1"/>
          <p:nvPr/>
        </p:nvSpPr>
        <p:spPr>
          <a:xfrm>
            <a:off x="1214880" y="5805579"/>
            <a:ext cx="6714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Alex Chao, William </a:t>
            </a:r>
            <a:r>
              <a:rPr lang="en-US" dirty="0" err="1"/>
              <a:t>Colocho</a:t>
            </a:r>
            <a:r>
              <a:rPr lang="en-US" dirty="0"/>
              <a:t>, Eric </a:t>
            </a:r>
            <a:r>
              <a:rPr lang="en-US" dirty="0" err="1"/>
              <a:t>Darve</a:t>
            </a:r>
            <a:r>
              <a:rPr lang="en-US" dirty="0"/>
              <a:t>, Matt Gibbs, Ryan Humble, Michael Kagan, Kevin Li, Jason Liang, Finn O’Shea, Jake Rudolph, Eloise Yang, </a:t>
            </a:r>
            <a:r>
              <a:rPr lang="en-US" dirty="0" err="1"/>
              <a:t>Zhe</a:t>
            </a:r>
            <a:r>
              <a:rPr lang="en-US" dirty="0"/>
              <a:t> Zhang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C44091-668C-DE57-7135-DD56BB8A9BD6}"/>
              </a:ext>
            </a:extLst>
          </p:cNvPr>
          <p:cNvSpPr txBox="1"/>
          <p:nvPr/>
        </p:nvSpPr>
        <p:spPr>
          <a:xfrm>
            <a:off x="1173531" y="4582930"/>
            <a:ext cx="69493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Thanks for listening!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 And thanks to everyone who worked on these projects!</a:t>
            </a:r>
          </a:p>
        </p:txBody>
      </p:sp>
    </p:spTree>
    <p:extLst>
      <p:ext uri="{BB962C8B-B14F-4D97-AF65-F5344CB8AC3E}">
        <p14:creationId xmlns:p14="http://schemas.microsoft.com/office/powerpoint/2010/main" val="3380628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8;g13b38f68792_6_140">
            <a:extLst>
              <a:ext uri="{FF2B5EF4-FFF2-40B4-BE49-F238E27FC236}">
                <a16:creationId xmlns:a16="http://schemas.microsoft.com/office/drawing/2014/main" id="{B4FF85E8-B1F6-161A-FF54-92B3C6F5F065}"/>
              </a:ext>
            </a:extLst>
          </p:cNvPr>
          <p:cNvSpPr txBox="1"/>
          <p:nvPr/>
        </p:nvSpPr>
        <p:spPr>
          <a:xfrm>
            <a:off x="1676400" y="1752600"/>
            <a:ext cx="6160770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Backup</a:t>
            </a:r>
            <a:endParaRPr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Coincident Anomaly Detection (</a:t>
            </a:r>
            <a:r>
              <a:rPr lang="en-US" dirty="0" err="1"/>
              <a:t>CoAD</a:t>
            </a:r>
            <a:r>
              <a:rPr lang="en-US" dirty="0"/>
              <a:t>)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19</a:t>
            </a:fld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089D7D-67A7-342D-5085-8795693351A0}"/>
              </a:ext>
            </a:extLst>
          </p:cNvPr>
          <p:cNvSpPr txBox="1"/>
          <p:nvPr/>
        </p:nvSpPr>
        <p:spPr>
          <a:xfrm>
            <a:off x="304800" y="1447800"/>
            <a:ext cx="704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two algorithms making predictions on two streams of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554B27-9F22-DDD9-4C05-E270231F4AF4}"/>
              </a:ext>
            </a:extLst>
          </p:cNvPr>
          <p:cNvSpPr txBox="1"/>
          <p:nvPr/>
        </p:nvSpPr>
        <p:spPr>
          <a:xfrm>
            <a:off x="304800" y="2007587"/>
            <a:ext cx="8657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insight #1: We estimate </a:t>
            </a:r>
            <a:r>
              <a:rPr lang="en-US" b="1" dirty="0"/>
              <a:t>unlabeled</a:t>
            </a:r>
            <a:r>
              <a:rPr lang="en-US" dirty="0"/>
              <a:t> version of recall/precision from coincidence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8E026-5078-DB71-574D-C8CF25CF8680}"/>
              </a:ext>
            </a:extLst>
          </p:cNvPr>
          <p:cNvSpPr txBox="1"/>
          <p:nvPr/>
        </p:nvSpPr>
        <p:spPr>
          <a:xfrm>
            <a:off x="304800" y="2526268"/>
            <a:ext cx="82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insight #2: Estimates can be </a:t>
            </a:r>
            <a:r>
              <a:rPr lang="en-US" b="1" dirty="0"/>
              <a:t>differentiable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can train neural networks!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45D3C7-E666-3069-D28A-DD00D8B5DADA}"/>
              </a:ext>
            </a:extLst>
          </p:cNvPr>
          <p:cNvSpPr txBox="1"/>
          <p:nvPr/>
        </p:nvSpPr>
        <p:spPr>
          <a:xfrm>
            <a:off x="4335712" y="2843718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i.e. a loss function, not just a metric</a:t>
            </a: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EBF5F0D9-D960-1B5F-9EE3-EA534202F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10200"/>
            <a:ext cx="1981200" cy="469900"/>
          </a:xfrm>
          <a:prstGeom prst="rect">
            <a:avLst/>
          </a:prstGeom>
        </p:spPr>
      </p:pic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DB0593D1-2528-507C-F747-FB43C7F74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40" y="5254809"/>
            <a:ext cx="2590800" cy="723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B0EE6E-C6AF-3096-7063-7DF4E76E6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054536"/>
            <a:ext cx="6406142" cy="7850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2BFF7B-2BAF-2921-2DC9-0D39F0FE5B2C}"/>
              </a:ext>
            </a:extLst>
          </p:cNvPr>
          <p:cNvSpPr txBox="1"/>
          <p:nvPr/>
        </p:nvSpPr>
        <p:spPr>
          <a:xfrm>
            <a:off x="451822" y="3429000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Formally the loss function is defined for NN outputs </a:t>
            </a:r>
            <a:r>
              <a:rPr lang="en-US" i="1" dirty="0"/>
              <a:t>             </a:t>
            </a:r>
            <a:r>
              <a:rPr lang="en-US" dirty="0"/>
              <a:t>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4092BF-2F9C-7C7F-25DB-33E640AC5049}"/>
              </a:ext>
            </a:extLst>
          </p:cNvPr>
          <p:cNvGrpSpPr/>
          <p:nvPr/>
        </p:nvGrpSpPr>
        <p:grpSpPr>
          <a:xfrm>
            <a:off x="2393774" y="6159469"/>
            <a:ext cx="2559226" cy="338554"/>
            <a:chOff x="2393774" y="6159469"/>
            <a:chExt cx="2559226" cy="33855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68C291-5F77-64A0-23D1-E5339A721D83}"/>
                </a:ext>
              </a:extLst>
            </p:cNvPr>
            <p:cNvSpPr txBox="1"/>
            <p:nvPr/>
          </p:nvSpPr>
          <p:spPr>
            <a:xfrm>
              <a:off x="2496878" y="6159469"/>
              <a:ext cx="2456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: Estimated anomaly rate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F33169E-685A-F171-1C41-9DAE36FD4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3774" y="6269272"/>
              <a:ext cx="187159" cy="14972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B695628-8039-E5B6-24E4-04ECD0A16E51}"/>
              </a:ext>
            </a:extLst>
          </p:cNvPr>
          <p:cNvGrpSpPr/>
          <p:nvPr/>
        </p:nvGrpSpPr>
        <p:grpSpPr>
          <a:xfrm>
            <a:off x="5236289" y="6172200"/>
            <a:ext cx="3755311" cy="369856"/>
            <a:chOff x="5236289" y="6172200"/>
            <a:chExt cx="3755311" cy="36985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84A4A0E-5687-3395-92AD-8574A29EF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6289" y="6237255"/>
              <a:ext cx="181811" cy="3048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DD88DB0-D02A-1A54-3F8C-D9891B825D2C}"/>
                </a:ext>
              </a:extLst>
            </p:cNvPr>
            <p:cNvSpPr txBox="1"/>
            <p:nvPr/>
          </p:nvSpPr>
          <p:spPr>
            <a:xfrm>
              <a:off x="5330533" y="6172200"/>
              <a:ext cx="36610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: Weighting factor (recall vs. precision)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CF482F5-1B27-0DB8-B0F1-92C92E01E2DB}"/>
              </a:ext>
            </a:extLst>
          </p:cNvPr>
          <p:cNvSpPr txBox="1"/>
          <p:nvPr/>
        </p:nvSpPr>
        <p:spPr>
          <a:xfrm>
            <a:off x="2218220" y="5438158"/>
            <a:ext cx="1409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: red star rate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726A9D-E7F0-A9B9-A43E-DAD324069CCC}"/>
              </a:ext>
            </a:extLst>
          </p:cNvPr>
          <p:cNvSpPr txBox="1"/>
          <p:nvPr/>
        </p:nvSpPr>
        <p:spPr>
          <a:xfrm>
            <a:off x="6979569" y="5403850"/>
            <a:ext cx="19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: estimated FP rate</a:t>
            </a:r>
          </a:p>
        </p:txBody>
      </p:sp>
      <p:pic>
        <p:nvPicPr>
          <p:cNvPr id="31" name="Picture 30" descr="Shape&#10;&#10;Description automatically generated with low confidence">
            <a:extLst>
              <a:ext uri="{FF2B5EF4-FFF2-40B4-BE49-F238E27FC236}">
                <a16:creationId xmlns:a16="http://schemas.microsoft.com/office/drawing/2014/main" id="{28A556E1-9043-9918-E34E-EE2A65B831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76949"/>
            <a:ext cx="1612900" cy="571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F6CC421-9E8F-684C-89F5-21F639690A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5800" y="3429000"/>
            <a:ext cx="787400" cy="33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1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/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914305">
              <a:spcAft>
                <a:spcPts val="600"/>
              </a:spcAft>
            </a:pPr>
            <a:r>
              <a:rPr lang="en-US" dirty="0"/>
              <a:t>Outline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9AE912-9CF8-7D4F-85CB-25D4CF484CF2}"/>
              </a:ext>
            </a:extLst>
          </p:cNvPr>
          <p:cNvSpPr txBox="1"/>
          <p:nvPr/>
        </p:nvSpPr>
        <p:spPr>
          <a:xfrm>
            <a:off x="447703" y="1600200"/>
            <a:ext cx="74791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/>
              <a:t>Introduction and motivation for X-ray Free-Electron Lasers</a:t>
            </a:r>
          </a:p>
          <a:p>
            <a:pPr marL="342900" indent="-342900">
              <a:buAutoNum type="arabicPeriod"/>
            </a:pPr>
            <a:endParaRPr lang="en-US" b="1" dirty="0"/>
          </a:p>
          <a:p>
            <a:pPr marL="342900" indent="-342900">
              <a:buFontTx/>
              <a:buAutoNum type="arabicPeriod"/>
            </a:pPr>
            <a:r>
              <a:rPr lang="en-US" b="1" dirty="0"/>
              <a:t>RF station faults / Coincident anomaly detection</a:t>
            </a:r>
          </a:p>
          <a:p>
            <a:pPr marL="342900" indent="-342900">
              <a:buFontTx/>
              <a:buAutoNum type="arabicPeriod"/>
            </a:pPr>
            <a:endParaRPr lang="en-US" b="1" dirty="0"/>
          </a:p>
          <a:p>
            <a:pPr marL="342900" indent="-342900">
              <a:buFontTx/>
              <a:buAutoNum type="arabicPeriod"/>
            </a:pPr>
            <a:r>
              <a:rPr lang="en-US" b="1" dirty="0"/>
              <a:t>Cathode quantum efficiency degradation / Ghost imaging</a:t>
            </a:r>
          </a:p>
          <a:p>
            <a:pPr marL="342900" indent="-342900">
              <a:buFontTx/>
              <a:buAutoNum type="arabicPeriod"/>
            </a:pPr>
            <a:endParaRPr lang="en-US" b="1" dirty="0"/>
          </a:p>
          <a:p>
            <a:pPr marL="342900" indent="-342900">
              <a:buFontTx/>
              <a:buAutoNum type="arabicPeriod"/>
            </a:pPr>
            <a:r>
              <a:rPr lang="en-US" b="1" dirty="0"/>
              <a:t>Teaser on collider application (beam shape reconstruction)</a:t>
            </a:r>
          </a:p>
        </p:txBody>
      </p:sp>
    </p:spTree>
    <p:extLst>
      <p:ext uri="{BB962C8B-B14F-4D97-AF65-F5344CB8AC3E}">
        <p14:creationId xmlns:p14="http://schemas.microsoft.com/office/powerpoint/2010/main" val="2725911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389">
            <a:off x="1250420" y="2710317"/>
            <a:ext cx="1640727" cy="1480825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1822" y="129093"/>
            <a:ext cx="8692178" cy="753033"/>
          </a:xfrm>
        </p:spPr>
        <p:txBody>
          <a:bodyPr>
            <a:normAutofit/>
          </a:bodyPr>
          <a:lstStyle/>
          <a:p>
            <a:r>
              <a:rPr lang="en-US" dirty="0"/>
              <a:t>Ghost Imaging Concept</a:t>
            </a:r>
            <a:endParaRPr lang="en-US" dirty="0">
              <a:latin typeface="Arial" charset="0"/>
              <a:cs typeface="AR PL UMing H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909464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Riddle: How can I take a picture with a spectrometer?</a:t>
            </a:r>
          </a:p>
        </p:txBody>
      </p:sp>
      <p:pic>
        <p:nvPicPr>
          <p:cNvPr id="27" name="Picture 26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85" flipH="1">
            <a:off x="6626193" y="3778931"/>
            <a:ext cx="2027381" cy="2171700"/>
          </a:xfrm>
          <a:prstGeom prst="rect">
            <a:avLst/>
          </a:prstGeom>
        </p:spPr>
      </p:pic>
      <p:pic>
        <p:nvPicPr>
          <p:cNvPr id="28" name="Picture 27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2028">
            <a:off x="659115" y="3930752"/>
            <a:ext cx="1640727" cy="14808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24241" r="23482"/>
          <a:stretch/>
        </p:blipFill>
        <p:spPr>
          <a:xfrm>
            <a:off x="3282142" y="3205466"/>
            <a:ext cx="2737658" cy="327153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264" name="Rectangle 11263"/>
          <p:cNvSpPr/>
          <p:nvPr/>
        </p:nvSpPr>
        <p:spPr>
          <a:xfrm>
            <a:off x="304800" y="2438400"/>
            <a:ext cx="4110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Answer: Have a friend with a flashlight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20</a:t>
            </a:fld>
            <a:endParaRPr lang="en-US"/>
          </a:p>
        </p:txBody>
      </p:sp>
      <p:pic>
        <p:nvPicPr>
          <p:cNvPr id="12" name="Picture 11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1277">
            <a:off x="767500" y="5200329"/>
            <a:ext cx="1640727" cy="14808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400" y="1371600"/>
            <a:ext cx="8153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Ghost imaging / Single pixel camera / Compressive Sensing</a:t>
            </a:r>
          </a:p>
        </p:txBody>
      </p:sp>
    </p:spTree>
    <p:extLst>
      <p:ext uri="{BB962C8B-B14F-4D97-AF65-F5344CB8AC3E}">
        <p14:creationId xmlns:p14="http://schemas.microsoft.com/office/powerpoint/2010/main" val="302300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2: Resilient VAE for general fault detection</a:t>
            </a:r>
            <a:endParaRPr lang="en-CA" dirty="0"/>
          </a:p>
        </p:txBody>
      </p:sp>
      <p:pic>
        <p:nvPicPr>
          <p:cNvPr id="17" name="Picture 10" descr="Screen Shot 2016-09-18 at 11.58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928800"/>
            <a:ext cx="53213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Screen Shot 2016-09-18 at 11.58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70" b="14316"/>
          <a:stretch>
            <a:fillRect/>
          </a:stretch>
        </p:blipFill>
        <p:spPr bwMode="auto">
          <a:xfrm>
            <a:off x="1041400" y="40995600"/>
            <a:ext cx="3213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Screen Shot 2016-09-18 at 11.58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9" b="13467"/>
          <a:stretch>
            <a:fillRect/>
          </a:stretch>
        </p:blipFill>
        <p:spPr bwMode="auto">
          <a:xfrm>
            <a:off x="2286000" y="41529000"/>
            <a:ext cx="449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553199"/>
            <a:ext cx="457200" cy="304801"/>
          </a:xfr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21</a:t>
            </a:fld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12954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Auto-encoder for unsupervised anomaly detection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35932" y="1828800"/>
            <a:ext cx="4704137" cy="2590800"/>
            <a:chOff x="401263" y="1905000"/>
            <a:chExt cx="4704137" cy="2590800"/>
          </a:xfrm>
        </p:grpSpPr>
        <p:pic>
          <p:nvPicPr>
            <p:cNvPr id="27" name="Picture 26" descr="Screen Shot 2021-04-14 at 8.58.42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2286000"/>
              <a:ext cx="3461344" cy="22098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 rot="16200000">
              <a:off x="-113772" y="2985584"/>
              <a:ext cx="1676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Accelerator diagnostics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9600" y="1905000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Input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81200" y="2286000"/>
              <a:ext cx="152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Latent space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81400" y="1916668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Output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5400000">
              <a:off x="3888488" y="2985585"/>
              <a:ext cx="1676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Accelerator diagnostics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04801" y="4230469"/>
            <a:ext cx="3886199" cy="2703731"/>
            <a:chOff x="560459" y="4111823"/>
            <a:chExt cx="3886199" cy="2703731"/>
          </a:xfrm>
        </p:grpSpPr>
        <p:pic>
          <p:nvPicPr>
            <p:cNvPr id="8" name="Picture 7" descr="Screen Shot 2021-04-14 at 8.53.47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221" y="4758154"/>
              <a:ext cx="3525437" cy="171884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752600" y="6477000"/>
              <a:ext cx="17334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Time (~1 minute)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107109" y="5414050"/>
              <a:ext cx="1245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Diagnostics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74858" y="4111823"/>
              <a:ext cx="24805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Reconstruction error</a:t>
              </a:r>
            </a:p>
            <a:p>
              <a:pPr algn="ctr"/>
              <a:r>
                <a:rPr lang="en-US" b="1" dirty="0"/>
                <a:t>|Output </a:t>
              </a:r>
              <a:r>
                <a:rPr lang="mr-IN" b="1" dirty="0"/>
                <a:t>–</a:t>
              </a:r>
              <a:r>
                <a:rPr lang="en-US" b="1" dirty="0"/>
                <a:t> Input|</a:t>
              </a:r>
            </a:p>
          </p:txBody>
        </p:sp>
      </p:grpSp>
      <p:sp>
        <p:nvSpPr>
          <p:cNvPr id="52" name="Right Arrow 51"/>
          <p:cNvSpPr/>
          <p:nvPr/>
        </p:nvSpPr>
        <p:spPr>
          <a:xfrm rot="2478651">
            <a:off x="380494" y="4049437"/>
            <a:ext cx="677245" cy="4846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 rot="8144627">
            <a:off x="3806813" y="4053751"/>
            <a:ext cx="677245" cy="4846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B1027F-5488-A786-BF9C-8CBC8115F36B}"/>
              </a:ext>
            </a:extLst>
          </p:cNvPr>
          <p:cNvSpPr txBox="1"/>
          <p:nvPr/>
        </p:nvSpPr>
        <p:spPr>
          <a:xfrm>
            <a:off x="6895364" y="6488668"/>
            <a:ext cx="158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Ryan Humble</a:t>
            </a:r>
          </a:p>
        </p:txBody>
      </p:sp>
    </p:spTree>
    <p:extLst>
      <p:ext uri="{BB962C8B-B14F-4D97-AF65-F5344CB8AC3E}">
        <p14:creationId xmlns:p14="http://schemas.microsoft.com/office/powerpoint/2010/main" val="126137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2: Resilient VAE for general fault detection</a:t>
            </a:r>
            <a:endParaRPr lang="en-CA" dirty="0"/>
          </a:p>
        </p:txBody>
      </p:sp>
      <p:pic>
        <p:nvPicPr>
          <p:cNvPr id="17" name="Picture 10" descr="Screen Shot 2016-09-18 at 11.58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928800"/>
            <a:ext cx="53213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Screen Shot 2016-09-18 at 11.58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70" b="14316"/>
          <a:stretch>
            <a:fillRect/>
          </a:stretch>
        </p:blipFill>
        <p:spPr bwMode="auto">
          <a:xfrm>
            <a:off x="1041400" y="40995600"/>
            <a:ext cx="3213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Screen Shot 2016-09-18 at 11.58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9" b="13467"/>
          <a:stretch>
            <a:fillRect/>
          </a:stretch>
        </p:blipFill>
        <p:spPr bwMode="auto">
          <a:xfrm>
            <a:off x="2286000" y="41529000"/>
            <a:ext cx="449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553199"/>
            <a:ext cx="457200" cy="304801"/>
          </a:xfr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22</a:t>
            </a:fld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12954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Auto-encoder for unsupervised anomaly detection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95364" y="6488668"/>
            <a:ext cx="158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Ryan Humble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04801" y="4230469"/>
            <a:ext cx="3886199" cy="2703731"/>
            <a:chOff x="560459" y="4111823"/>
            <a:chExt cx="3886199" cy="2703731"/>
          </a:xfrm>
        </p:grpSpPr>
        <p:pic>
          <p:nvPicPr>
            <p:cNvPr id="8" name="Picture 7" descr="Screen Shot 2021-04-14 at 8.53.47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221" y="4758154"/>
              <a:ext cx="3525437" cy="171884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752600" y="6477000"/>
              <a:ext cx="17334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Time (~1 minute)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107109" y="5414050"/>
              <a:ext cx="1245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Diagnostics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74858" y="4111823"/>
              <a:ext cx="24805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Reconstruction error</a:t>
              </a:r>
            </a:p>
            <a:p>
              <a:pPr algn="ctr"/>
              <a:r>
                <a:rPr lang="en-US" b="1" dirty="0"/>
                <a:t>|Output </a:t>
              </a:r>
              <a:r>
                <a:rPr lang="mr-IN" b="1" dirty="0"/>
                <a:t>–</a:t>
              </a:r>
              <a:r>
                <a:rPr lang="en-US" b="1" dirty="0"/>
                <a:t> Input|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530677" y="5883243"/>
            <a:ext cx="3865063" cy="974757"/>
            <a:chOff x="2530677" y="5642975"/>
            <a:chExt cx="3865063" cy="974757"/>
          </a:xfrm>
        </p:grpSpPr>
        <p:sp>
          <p:nvSpPr>
            <p:cNvPr id="22" name="TextBox 21"/>
            <p:cNvSpPr txBox="1"/>
            <p:nvPr/>
          </p:nvSpPr>
          <p:spPr>
            <a:xfrm>
              <a:off x="4876800" y="6248400"/>
              <a:ext cx="1518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Klystron fault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2530677" y="5642975"/>
              <a:ext cx="2286000" cy="68580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ight Arrow 51"/>
          <p:cNvSpPr/>
          <p:nvPr/>
        </p:nvSpPr>
        <p:spPr>
          <a:xfrm rot="2478651">
            <a:off x="380494" y="4049437"/>
            <a:ext cx="677245" cy="4846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 rot="8144627">
            <a:off x="3806813" y="4053751"/>
            <a:ext cx="677245" cy="4846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7D83F2-EEE3-0DDE-78A7-F3E3AFF67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2009900"/>
            <a:ext cx="4660578" cy="192464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FFF1D78-55EF-298A-D106-DDBD797CACAC}"/>
              </a:ext>
            </a:extLst>
          </p:cNvPr>
          <p:cNvGrpSpPr/>
          <p:nvPr/>
        </p:nvGrpSpPr>
        <p:grpSpPr>
          <a:xfrm>
            <a:off x="4191000" y="3321172"/>
            <a:ext cx="4876800" cy="3079628"/>
            <a:chOff x="4178621" y="2482972"/>
            <a:chExt cx="4876800" cy="3079628"/>
          </a:xfrm>
        </p:grpSpPr>
        <p:pic>
          <p:nvPicPr>
            <p:cNvPr id="5" name="Picture 4" descr="Screen Shot 2021-04-15 at 10.05.05 AM.png">
              <a:extLst>
                <a:ext uri="{FF2B5EF4-FFF2-40B4-BE49-F238E27FC236}">
                  <a16:creationId xmlns:a16="http://schemas.microsoft.com/office/drawing/2014/main" id="{E224EBC9-D622-480D-F5B6-A7143E1DA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2852304"/>
              <a:ext cx="3950021" cy="271029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04C819-A77E-89B0-2F16-12BE9F786189}"/>
                </a:ext>
              </a:extLst>
            </p:cNvPr>
            <p:cNvSpPr txBox="1"/>
            <p:nvPr/>
          </p:nvSpPr>
          <p:spPr>
            <a:xfrm>
              <a:off x="6218260" y="2482972"/>
              <a:ext cx="1724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Beam scraping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68A5736-9F7D-22E3-B03A-253E8BB845CF}"/>
                </a:ext>
              </a:extLst>
            </p:cNvPr>
            <p:cNvCxnSpPr>
              <a:cxnSpLocks/>
            </p:cNvCxnSpPr>
            <p:nvPr/>
          </p:nvCxnSpPr>
          <p:spPr>
            <a:xfrm>
              <a:off x="4178621" y="4572000"/>
              <a:ext cx="926779" cy="53340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0EC663-2D9C-06E4-5831-AF8106BA9333}"/>
                </a:ext>
              </a:extLst>
            </p:cNvPr>
            <p:cNvSpPr txBox="1"/>
            <p:nvPr/>
          </p:nvSpPr>
          <p:spPr>
            <a:xfrm rot="16200000">
              <a:off x="4156021" y="4015288"/>
              <a:ext cx="1506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BPM Charge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9E822B7-F51B-9A7F-DE8D-13E6D2009A36}"/>
              </a:ext>
            </a:extLst>
          </p:cNvPr>
          <p:cNvSpPr txBox="1"/>
          <p:nvPr/>
        </p:nvSpPr>
        <p:spPr>
          <a:xfrm>
            <a:off x="4959189" y="2048470"/>
            <a:ext cx="4108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“Resilient VAE” avoids need for a normal training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in progress…</a:t>
            </a:r>
          </a:p>
        </p:txBody>
      </p:sp>
    </p:spTree>
    <p:extLst>
      <p:ext uri="{BB962C8B-B14F-4D97-AF65-F5344CB8AC3E}">
        <p14:creationId xmlns:p14="http://schemas.microsoft.com/office/powerpoint/2010/main" val="666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/>
          <p:cNvSpPr txBox="1">
            <a:spLocks/>
          </p:cNvSpPr>
          <p:nvPr/>
        </p:nvSpPr>
        <p:spPr>
          <a:xfrm>
            <a:off x="451822" y="129091"/>
            <a:ext cx="8103570" cy="7530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914305">
              <a:spcAft>
                <a:spcPts val="600"/>
              </a:spcAft>
            </a:pPr>
            <a:r>
              <a:rPr lang="en-US" dirty="0"/>
              <a:t>Introduction to XFELs</a:t>
            </a:r>
          </a:p>
        </p:txBody>
      </p:sp>
      <p:pic>
        <p:nvPicPr>
          <p:cNvPr id="1026" name="Picture 2" descr="LCLS Aerial">
            <a:extLst>
              <a:ext uri="{FF2B5EF4-FFF2-40B4-BE49-F238E27FC236}">
                <a16:creationId xmlns:a16="http://schemas.microsoft.com/office/drawing/2014/main" id="{ACB1AC68-0471-3848-83D6-14A3927F1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1" r="29641" b="-2"/>
          <a:stretch/>
        </p:blipFill>
        <p:spPr bwMode="auto">
          <a:xfrm>
            <a:off x="4953000" y="1563878"/>
            <a:ext cx="4039664" cy="506552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D656AD4-8091-2347-81AF-69D409BDA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35075" y="4158200"/>
            <a:ext cx="2515205" cy="90184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BE843D-5ED3-7C4A-8CCB-3762C3A26244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5943600" y="4114800"/>
            <a:ext cx="838200" cy="4943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D228B6-2BC8-DB47-8D18-EF627BAE4A8E}"/>
              </a:ext>
            </a:extLst>
          </p:cNvPr>
          <p:cNvGrpSpPr/>
          <p:nvPr/>
        </p:nvGrpSpPr>
        <p:grpSpPr>
          <a:xfrm>
            <a:off x="-76200" y="5130225"/>
            <a:ext cx="2895600" cy="1651575"/>
            <a:chOff x="-54449" y="3967481"/>
            <a:chExt cx="4396583" cy="263136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1F65541-68DD-F843-AE73-94F78F039A6E}"/>
                </a:ext>
              </a:extLst>
            </p:cNvPr>
            <p:cNvGrpSpPr/>
            <p:nvPr/>
          </p:nvGrpSpPr>
          <p:grpSpPr>
            <a:xfrm>
              <a:off x="772196" y="4114800"/>
              <a:ext cx="3569938" cy="2484044"/>
              <a:chOff x="451822" y="4191000"/>
              <a:chExt cx="3569938" cy="248404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82E0C7C-55BE-A541-8060-F94BB364DE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1822" y="5569769"/>
                <a:ext cx="1077811" cy="1105275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10CA3DD-F409-B74E-ACDF-397A20492837}"/>
                  </a:ext>
                </a:extLst>
              </p:cNvPr>
              <p:cNvCxnSpPr/>
              <p:nvPr/>
            </p:nvCxnSpPr>
            <p:spPr>
              <a:xfrm flipV="1">
                <a:off x="1143000" y="4191000"/>
                <a:ext cx="914399" cy="17526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DE91042-52FD-2749-B95C-B116DE448AC9}"/>
                  </a:ext>
                </a:extLst>
              </p:cNvPr>
              <p:cNvCxnSpPr/>
              <p:nvPr/>
            </p:nvCxnSpPr>
            <p:spPr>
              <a:xfrm>
                <a:off x="1143000" y="6096000"/>
                <a:ext cx="914399" cy="33407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AFCF3A1-6429-5540-8615-827587DEE6E6}"/>
                  </a:ext>
                </a:extLst>
              </p:cNvPr>
              <p:cNvSpPr/>
              <p:nvPr/>
            </p:nvSpPr>
            <p:spPr>
              <a:xfrm>
                <a:off x="990600" y="5943600"/>
                <a:ext cx="152400" cy="152400"/>
              </a:xfrm>
              <a:prstGeom prst="rect">
                <a:avLst/>
              </a:prstGeom>
              <a:noFill/>
              <a:ln w="2857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7612A9C-159F-6E48-AEA7-D5844EC730F8}"/>
                  </a:ext>
                </a:extLst>
              </p:cNvPr>
              <p:cNvGrpSpPr/>
              <p:nvPr/>
            </p:nvGrpSpPr>
            <p:grpSpPr>
              <a:xfrm>
                <a:off x="2056134" y="4191000"/>
                <a:ext cx="1965626" cy="2239070"/>
                <a:chOff x="2056134" y="4191000"/>
                <a:chExt cx="1965626" cy="2239070"/>
              </a:xfrm>
            </p:grpSpPr>
            <p:pic>
              <p:nvPicPr>
                <p:cNvPr id="24" name="Picture 23" descr="Screen Shot 2015-05-10 at 9.44.22 PM.png">
                  <a:extLst>
                    <a:ext uri="{FF2B5EF4-FFF2-40B4-BE49-F238E27FC236}">
                      <a16:creationId xmlns:a16="http://schemas.microsoft.com/office/drawing/2014/main" id="{56A86B20-1CD2-0848-9970-1107596211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6134" y="4191000"/>
                  <a:ext cx="1965626" cy="2239070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760946A-FB95-9A41-9BF5-F291F149CD11}"/>
                    </a:ext>
                  </a:extLst>
                </p:cNvPr>
                <p:cNvSpPr txBox="1"/>
                <p:nvPr/>
              </p:nvSpPr>
              <p:spPr>
                <a:xfrm>
                  <a:off x="2081126" y="4243684"/>
                  <a:ext cx="1043074" cy="30777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solidFill>
                        <a:srgbClr val="000000"/>
                      </a:solidFill>
                    </a:rPr>
                    <a:t>Suga</a:t>
                  </a:r>
                  <a:r>
                    <a:rPr lang="en-US" sz="1400" dirty="0">
                      <a:solidFill>
                        <a:srgbClr val="000000"/>
                      </a:solidFill>
                    </a:rPr>
                    <a:t> et al.</a:t>
                  </a:r>
                </a:p>
              </p:txBody>
            </p: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2DF3D0-35B9-624D-B091-0379F78958F7}"/>
                </a:ext>
              </a:extLst>
            </p:cNvPr>
            <p:cNvSpPr txBox="1"/>
            <p:nvPr/>
          </p:nvSpPr>
          <p:spPr>
            <a:xfrm>
              <a:off x="-54449" y="3967481"/>
              <a:ext cx="2486180" cy="539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Photosystem II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628511A-5D94-854D-8FED-D3A493077F4F}"/>
              </a:ext>
            </a:extLst>
          </p:cNvPr>
          <p:cNvSpPr txBox="1"/>
          <p:nvPr/>
        </p:nvSpPr>
        <p:spPr>
          <a:xfrm>
            <a:off x="2785427" y="4901625"/>
            <a:ext cx="2015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Shock waves in extreme conditions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312961-1805-ED43-AF71-58F574AFE022}"/>
              </a:ext>
            </a:extLst>
          </p:cNvPr>
          <p:cNvGrpSpPr/>
          <p:nvPr/>
        </p:nvGrpSpPr>
        <p:grpSpPr>
          <a:xfrm>
            <a:off x="3123160" y="5484440"/>
            <a:ext cx="1372640" cy="1243722"/>
            <a:chOff x="5001860" y="4941242"/>
            <a:chExt cx="1853283" cy="15578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14047C6-B4F4-9C48-ADE1-0887FAC25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5393" y="4982270"/>
              <a:ext cx="1809750" cy="14478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4FB9451-6484-DB40-A809-AEE33C249C09}"/>
                </a:ext>
              </a:extLst>
            </p:cNvPr>
            <p:cNvSpPr txBox="1"/>
            <p:nvPr/>
          </p:nvSpPr>
          <p:spPr>
            <a:xfrm>
              <a:off x="5001860" y="6145706"/>
              <a:ext cx="1848755" cy="353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Milathianaki</a:t>
              </a:r>
              <a:r>
                <a:rPr lang="en-US" sz="1200" dirty="0">
                  <a:solidFill>
                    <a:schemeClr val="bg1"/>
                  </a:solidFill>
                </a:rPr>
                <a:t> et al.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B1661C3-F699-6648-BC91-651A3F5E9859}"/>
                </a:ext>
              </a:extLst>
            </p:cNvPr>
            <p:cNvSpPr txBox="1"/>
            <p:nvPr/>
          </p:nvSpPr>
          <p:spPr>
            <a:xfrm>
              <a:off x="5021875" y="4941242"/>
              <a:ext cx="367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</a:rPr>
                <a:t>Si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15B51E8-24AB-8043-A0F5-972AC60882BC}"/>
              </a:ext>
            </a:extLst>
          </p:cNvPr>
          <p:cNvGrpSpPr/>
          <p:nvPr/>
        </p:nvGrpSpPr>
        <p:grpSpPr>
          <a:xfrm>
            <a:off x="580487" y="3012963"/>
            <a:ext cx="3305713" cy="2016237"/>
            <a:chOff x="4975562" y="1293723"/>
            <a:chExt cx="4005177" cy="243911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790A45D-21AE-8848-808E-D8C7F471C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2945" r="2817"/>
            <a:stretch/>
          </p:blipFill>
          <p:spPr>
            <a:xfrm>
              <a:off x="5051762" y="1632828"/>
              <a:ext cx="3429000" cy="194689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D85E7B-8F2A-174D-B691-D270850C9CC1}"/>
                </a:ext>
              </a:extLst>
            </p:cNvPr>
            <p:cNvSpPr txBox="1"/>
            <p:nvPr/>
          </p:nvSpPr>
          <p:spPr>
            <a:xfrm>
              <a:off x="6080247" y="3362154"/>
              <a:ext cx="1537036" cy="370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Ekeberg</a:t>
              </a:r>
              <a:r>
                <a:rPr lang="en-US" sz="1400" dirty="0"/>
                <a:t> et al.,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751D757-CB1A-4B45-97F8-45B5002CF69D}"/>
                </a:ext>
              </a:extLst>
            </p:cNvPr>
            <p:cNvSpPr txBox="1"/>
            <p:nvPr/>
          </p:nvSpPr>
          <p:spPr>
            <a:xfrm>
              <a:off x="4975562" y="1293723"/>
              <a:ext cx="4005177" cy="409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Single particle imaging (</a:t>
              </a:r>
              <a:r>
                <a:rPr lang="en-US" sz="1600" dirty="0" err="1"/>
                <a:t>Mimivirus</a:t>
              </a:r>
              <a:r>
                <a:rPr lang="en-US" sz="1600" dirty="0"/>
                <a:t>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9AE912-9CF8-7D4F-85CB-25D4CF484CF2}"/>
              </a:ext>
            </a:extLst>
          </p:cNvPr>
          <p:cNvSpPr txBox="1"/>
          <p:nvPr/>
        </p:nvSpPr>
        <p:spPr>
          <a:xfrm>
            <a:off x="152400" y="1524000"/>
            <a:ext cx="4340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X-ray free-electron lasers: </a:t>
            </a:r>
            <a:r>
              <a:rPr lang="en-US" dirty="0"/>
              <a:t>Accelerator driven x-ray sources to study ultrafast, ultrasmall scale phenomena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B7FCC0-28C2-23A9-F34D-81A42E607A22}"/>
              </a:ext>
            </a:extLst>
          </p:cNvPr>
          <p:cNvSpPr txBox="1"/>
          <p:nvPr/>
        </p:nvSpPr>
        <p:spPr>
          <a:xfrm>
            <a:off x="5041755" y="1219200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Linac</a:t>
            </a:r>
            <a:r>
              <a:rPr lang="en-US" dirty="0"/>
              <a:t> Coherent Light Source (LCLS)</a:t>
            </a:r>
          </a:p>
        </p:txBody>
      </p:sp>
    </p:spTree>
    <p:extLst>
      <p:ext uri="{BB962C8B-B14F-4D97-AF65-F5344CB8AC3E}">
        <p14:creationId xmlns:p14="http://schemas.microsoft.com/office/powerpoint/2010/main" val="1816047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4</a:t>
            </a:fld>
            <a:endParaRPr lang="en-US" sz="1200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73047705-0E2D-F5D9-F807-DD0E21DD5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3" t="12691" r="20831" b="18740"/>
          <a:stretch/>
        </p:blipFill>
        <p:spPr bwMode="auto">
          <a:xfrm>
            <a:off x="4572001" y="3992706"/>
            <a:ext cx="4419600" cy="251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60D15A2-DB51-C914-97E6-4167E4964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8" t="10393" r="13617" b="26952"/>
          <a:stretch/>
        </p:blipFill>
        <p:spPr bwMode="auto">
          <a:xfrm>
            <a:off x="4648200" y="1400036"/>
            <a:ext cx="4359433" cy="255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F80F78-3851-1A52-66D7-981BDBDEFD6A}"/>
              </a:ext>
            </a:extLst>
          </p:cNvPr>
          <p:cNvSpPr txBox="1"/>
          <p:nvPr/>
        </p:nvSpPr>
        <p:spPr>
          <a:xfrm>
            <a:off x="6938265" y="3519351"/>
            <a:ext cx="212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</a:rPr>
              <a:t>SLAC Linear Accelerator and 280 Overpass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8221CB-F439-533D-8887-7429A543C391}"/>
              </a:ext>
            </a:extLst>
          </p:cNvPr>
          <p:cNvSpPr txBox="1"/>
          <p:nvPr/>
        </p:nvSpPr>
        <p:spPr>
          <a:xfrm>
            <a:off x="7543800" y="4095922"/>
            <a:ext cx="1519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SLAC RF Stations</a:t>
            </a:r>
          </a:p>
        </p:txBody>
      </p:sp>
      <p:sp>
        <p:nvSpPr>
          <p:cNvPr id="6" name="Google Shape;462;g13b38f68792_6_83">
            <a:extLst>
              <a:ext uri="{FF2B5EF4-FFF2-40B4-BE49-F238E27FC236}">
                <a16:creationId xmlns:a16="http://schemas.microsoft.com/office/drawing/2014/main" id="{38D2EA8C-7324-6C36-308D-6764466BC1B7}"/>
              </a:ext>
            </a:extLst>
          </p:cNvPr>
          <p:cNvSpPr/>
          <p:nvPr/>
        </p:nvSpPr>
        <p:spPr>
          <a:xfrm>
            <a:off x="1752600" y="1345173"/>
            <a:ext cx="3950381" cy="5225795"/>
          </a:xfrm>
          <a:custGeom>
            <a:avLst/>
            <a:gdLst/>
            <a:ahLst/>
            <a:cxnLst/>
            <a:rect l="l" t="t" r="r" b="b"/>
            <a:pathLst>
              <a:path w="6087332" h="6858000" extrusionOk="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C564F8-7440-2097-17AF-6C171B1DE3A5}"/>
              </a:ext>
            </a:extLst>
          </p:cNvPr>
          <p:cNvSpPr txBox="1"/>
          <p:nvPr/>
        </p:nvSpPr>
        <p:spPr>
          <a:xfrm>
            <a:off x="143294" y="1400037"/>
            <a:ext cx="489283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Failure prediction at accelerators: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Failures cause downtime, degrade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1000s of subsystems </a:t>
            </a:r>
            <a:r>
              <a:rPr lang="en-US" dirty="0">
                <a:sym typeface="Wingdings" pitchFamily="2" charset="2"/>
              </a:rPr>
              <a:t> frequent failures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200k variables to monitor at LCLS </a:t>
            </a:r>
            <a:r>
              <a:rPr lang="en-US" dirty="0">
                <a:sym typeface="Wingdings" pitchFamily="2" charset="2"/>
              </a:rPr>
              <a:t> impossible to do manually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Big data, but nearly none of it labeled</a:t>
            </a:r>
          </a:p>
        </p:txBody>
      </p:sp>
    </p:spTree>
    <p:extLst>
      <p:ext uri="{BB962C8B-B14F-4D97-AF65-F5344CB8AC3E}">
        <p14:creationId xmlns:p14="http://schemas.microsoft.com/office/powerpoint/2010/main" val="1662625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Case Study 1: RF Station Faults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5</a:t>
            </a:fld>
            <a:endParaRPr lang="en-US" sz="1200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73047705-0E2D-F5D9-F807-DD0E21DD5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3" t="12691" r="20831" b="18740"/>
          <a:stretch/>
        </p:blipFill>
        <p:spPr bwMode="auto">
          <a:xfrm>
            <a:off x="4572001" y="3992706"/>
            <a:ext cx="4419600" cy="251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60D15A2-DB51-C914-97E6-4167E4964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8" t="10393" r="13617" b="26952"/>
          <a:stretch/>
        </p:blipFill>
        <p:spPr bwMode="auto">
          <a:xfrm>
            <a:off x="4648200" y="1400036"/>
            <a:ext cx="4359433" cy="255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F80F78-3851-1A52-66D7-981BDBDEFD6A}"/>
              </a:ext>
            </a:extLst>
          </p:cNvPr>
          <p:cNvSpPr txBox="1"/>
          <p:nvPr/>
        </p:nvSpPr>
        <p:spPr>
          <a:xfrm>
            <a:off x="6938265" y="3519351"/>
            <a:ext cx="212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</a:rPr>
              <a:t>SLAC Linear Accelerator and 280 Overpass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8221CB-F439-533D-8887-7429A543C391}"/>
              </a:ext>
            </a:extLst>
          </p:cNvPr>
          <p:cNvSpPr txBox="1"/>
          <p:nvPr/>
        </p:nvSpPr>
        <p:spPr>
          <a:xfrm>
            <a:off x="7543800" y="4095922"/>
            <a:ext cx="1519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SLAC RF Stations</a:t>
            </a:r>
          </a:p>
        </p:txBody>
      </p:sp>
      <p:sp>
        <p:nvSpPr>
          <p:cNvPr id="6" name="Google Shape;462;g13b38f68792_6_83">
            <a:extLst>
              <a:ext uri="{FF2B5EF4-FFF2-40B4-BE49-F238E27FC236}">
                <a16:creationId xmlns:a16="http://schemas.microsoft.com/office/drawing/2014/main" id="{38D2EA8C-7324-6C36-308D-6764466BC1B7}"/>
              </a:ext>
            </a:extLst>
          </p:cNvPr>
          <p:cNvSpPr/>
          <p:nvPr/>
        </p:nvSpPr>
        <p:spPr>
          <a:xfrm>
            <a:off x="1752600" y="1345173"/>
            <a:ext cx="3950381" cy="5225795"/>
          </a:xfrm>
          <a:custGeom>
            <a:avLst/>
            <a:gdLst/>
            <a:ahLst/>
            <a:cxnLst/>
            <a:rect l="l" t="t" r="r" b="b"/>
            <a:pathLst>
              <a:path w="6087332" h="6858000" extrusionOk="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2773BC-C8B9-6D59-012A-261C1A236AA4}"/>
              </a:ext>
            </a:extLst>
          </p:cNvPr>
          <p:cNvSpPr txBox="1"/>
          <p:nvPr/>
        </p:nvSpPr>
        <p:spPr>
          <a:xfrm>
            <a:off x="115913" y="1491496"/>
            <a:ext cx="55210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Case study: RF station faults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 stations provide power for 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common fault at LCLS (1000s/year)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Degrades performance even if no downtime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Years of data, only dozens labeled</a:t>
            </a:r>
          </a:p>
        </p:txBody>
      </p:sp>
    </p:spTree>
    <p:extLst>
      <p:ext uri="{BB962C8B-B14F-4D97-AF65-F5344CB8AC3E}">
        <p14:creationId xmlns:p14="http://schemas.microsoft.com/office/powerpoint/2010/main" val="410204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Case Study 1: RF Station Faults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6</a:t>
            </a:fld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1DA425-89B7-2D8B-8395-CB522F7B1757}"/>
              </a:ext>
            </a:extLst>
          </p:cNvPr>
          <p:cNvSpPr txBox="1"/>
          <p:nvPr/>
        </p:nvSpPr>
        <p:spPr>
          <a:xfrm>
            <a:off x="487119" y="1371600"/>
            <a:ext cx="6865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Existing solution #1: </a:t>
            </a:r>
            <a:r>
              <a:rPr lang="en-US" b="1" dirty="0">
                <a:solidFill>
                  <a:srgbClr val="0070C0"/>
                </a:solidFill>
              </a:rPr>
              <a:t>Thresholding on subsystem amplitudes</a:t>
            </a:r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8B8FC7FD-278B-2E68-F517-9D6A1EB120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0" t="19156" r="48054" b="10852"/>
          <a:stretch/>
        </p:blipFill>
        <p:spPr>
          <a:xfrm>
            <a:off x="7523584" y="2881288"/>
            <a:ext cx="1266257" cy="1598387"/>
          </a:xfrm>
          <a:prstGeom prst="rect">
            <a:avLst/>
          </a:prstGeom>
          <a:ln w="38100">
            <a:solidFill>
              <a:srgbClr val="00CC9A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3EBFE-81A8-4373-3377-A155D5166C34}"/>
              </a:ext>
            </a:extLst>
          </p:cNvPr>
          <p:cNvSpPr txBox="1"/>
          <p:nvPr/>
        </p:nvSpPr>
        <p:spPr>
          <a:xfrm>
            <a:off x="306507" y="1994997"/>
            <a:ext cx="4368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Readbacks of station power condensed to “status bit” for each of 80 stations </a:t>
            </a:r>
          </a:p>
          <a:p>
            <a:endParaRPr lang="en-US" sz="1600" dirty="0"/>
          </a:p>
          <a:p>
            <a:r>
              <a:rPr lang="en-US" sz="1600" dirty="0"/>
              <a:t>Status bit ‘0’ if healthy, and flips to ‘1’ if RF amplitude changes more than 2%</a:t>
            </a:r>
          </a:p>
          <a:p>
            <a:endParaRPr lang="en-US" sz="16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194E475-9AF2-C861-F94E-D35BEF16A052}"/>
              </a:ext>
            </a:extLst>
          </p:cNvPr>
          <p:cNvCxnSpPr>
            <a:cxnSpLocks/>
          </p:cNvCxnSpPr>
          <p:nvPr/>
        </p:nvCxnSpPr>
        <p:spPr>
          <a:xfrm flipH="1" flipV="1">
            <a:off x="7123743" y="3049773"/>
            <a:ext cx="503984" cy="3222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8494B1A-9A15-DCC0-C0CD-8C8875A4E7C2}"/>
              </a:ext>
            </a:extLst>
          </p:cNvPr>
          <p:cNvSpPr txBox="1"/>
          <p:nvPr/>
        </p:nvSpPr>
        <p:spPr>
          <a:xfrm>
            <a:off x="237274" y="3638917"/>
            <a:ext cx="47056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Status bit has multiple problems: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Too simplistic (only looks for sudden drops)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Too permissive (misses subtle faults)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Too noisy (lots of false positives)</a:t>
            </a:r>
          </a:p>
        </p:txBody>
      </p:sp>
      <p:pic>
        <p:nvPicPr>
          <p:cNvPr id="7" name="Google Shape;475;g13b38f68792_6_97" descr="Diagram&#10;&#10;Description automatically generated">
            <a:extLst>
              <a:ext uri="{FF2B5EF4-FFF2-40B4-BE49-F238E27FC236}">
                <a16:creationId xmlns:a16="http://schemas.microsoft.com/office/drawing/2014/main" id="{4823B24D-A4A1-3D45-B5D8-95B6F44FA9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7808" y="2283980"/>
            <a:ext cx="1902495" cy="28291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78;g13b38f68792_6_97">
            <a:extLst>
              <a:ext uri="{FF2B5EF4-FFF2-40B4-BE49-F238E27FC236}">
                <a16:creationId xmlns:a16="http://schemas.microsoft.com/office/drawing/2014/main" id="{DA76815B-4426-7D6E-22FA-EC506FE01DEA}"/>
              </a:ext>
            </a:extLst>
          </p:cNvPr>
          <p:cNvSpPr txBox="1"/>
          <p:nvPr/>
        </p:nvSpPr>
        <p:spPr>
          <a:xfrm rot="-5400000">
            <a:off x="3667641" y="3622851"/>
            <a:ext cx="2550554" cy="3462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example measurements</a:t>
            </a:r>
            <a:endParaRPr sz="1350" dirty="0"/>
          </a:p>
        </p:txBody>
      </p:sp>
      <p:sp>
        <p:nvSpPr>
          <p:cNvPr id="9" name="Google Shape;480;g13b38f68792_6_97">
            <a:extLst>
              <a:ext uri="{FF2B5EF4-FFF2-40B4-BE49-F238E27FC236}">
                <a16:creationId xmlns:a16="http://schemas.microsoft.com/office/drawing/2014/main" id="{C0332C97-06A6-BF9C-4ABB-A458D162E987}"/>
              </a:ext>
            </a:extLst>
          </p:cNvPr>
          <p:cNvSpPr txBox="1"/>
          <p:nvPr/>
        </p:nvSpPr>
        <p:spPr>
          <a:xfrm>
            <a:off x="5570663" y="5113167"/>
            <a:ext cx="90193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(min)</a:t>
            </a:r>
            <a:endParaRPr sz="1350"/>
          </a:p>
        </p:txBody>
      </p:sp>
      <p:sp>
        <p:nvSpPr>
          <p:cNvPr id="10" name="Google Shape;481;g13b38f68792_6_97">
            <a:extLst>
              <a:ext uri="{FF2B5EF4-FFF2-40B4-BE49-F238E27FC236}">
                <a16:creationId xmlns:a16="http://schemas.microsoft.com/office/drawing/2014/main" id="{4E28ED30-A264-BD7C-1E74-5D29143D1CD6}"/>
              </a:ext>
            </a:extLst>
          </p:cNvPr>
          <p:cNvSpPr txBox="1"/>
          <p:nvPr/>
        </p:nvSpPr>
        <p:spPr>
          <a:xfrm>
            <a:off x="5147808" y="5068670"/>
            <a:ext cx="226265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1350"/>
          </a:p>
        </p:txBody>
      </p:sp>
      <p:sp>
        <p:nvSpPr>
          <p:cNvPr id="11" name="Google Shape;482;g13b38f68792_6_97">
            <a:extLst>
              <a:ext uri="{FF2B5EF4-FFF2-40B4-BE49-F238E27FC236}">
                <a16:creationId xmlns:a16="http://schemas.microsoft.com/office/drawing/2014/main" id="{1350543D-EE23-3F42-660B-4E83527E3519}"/>
              </a:ext>
            </a:extLst>
          </p:cNvPr>
          <p:cNvSpPr txBox="1"/>
          <p:nvPr/>
        </p:nvSpPr>
        <p:spPr>
          <a:xfrm>
            <a:off x="6629757" y="5068670"/>
            <a:ext cx="226265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350"/>
          </a:p>
        </p:txBody>
      </p:sp>
      <p:sp>
        <p:nvSpPr>
          <p:cNvPr id="12" name="Google Shape;490;g13b38f68792_6_97">
            <a:extLst>
              <a:ext uri="{FF2B5EF4-FFF2-40B4-BE49-F238E27FC236}">
                <a16:creationId xmlns:a16="http://schemas.microsoft.com/office/drawing/2014/main" id="{D0ECBF2B-4974-27F3-06D0-7FBB79C2CFA6}"/>
              </a:ext>
            </a:extLst>
          </p:cNvPr>
          <p:cNvSpPr txBox="1"/>
          <p:nvPr/>
        </p:nvSpPr>
        <p:spPr>
          <a:xfrm>
            <a:off x="4785515" y="1932831"/>
            <a:ext cx="2567586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RF station amplitude for 1 station</a:t>
            </a:r>
            <a:endParaRPr sz="135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0FF44F-D7E1-7B0D-E83E-A97E83A2BCD5}"/>
              </a:ext>
            </a:extLst>
          </p:cNvPr>
          <p:cNvCxnSpPr/>
          <p:nvPr/>
        </p:nvCxnSpPr>
        <p:spPr>
          <a:xfrm>
            <a:off x="5221248" y="2478753"/>
            <a:ext cx="1796796" cy="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A0145C-7CB2-DBCA-395D-32B06E9C2FF4}"/>
              </a:ext>
            </a:extLst>
          </p:cNvPr>
          <p:cNvCxnSpPr/>
          <p:nvPr/>
        </p:nvCxnSpPr>
        <p:spPr>
          <a:xfrm>
            <a:off x="5221248" y="2881288"/>
            <a:ext cx="1796796" cy="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4EADEF-BE52-C87A-761F-F4EAC783281D}"/>
              </a:ext>
            </a:extLst>
          </p:cNvPr>
          <p:cNvCxnSpPr/>
          <p:nvPr/>
        </p:nvCxnSpPr>
        <p:spPr>
          <a:xfrm>
            <a:off x="5221248" y="3297035"/>
            <a:ext cx="1796796" cy="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15CF1F-E20A-E215-F928-4EE6884192CE}"/>
              </a:ext>
            </a:extLst>
          </p:cNvPr>
          <p:cNvCxnSpPr/>
          <p:nvPr/>
        </p:nvCxnSpPr>
        <p:spPr>
          <a:xfrm>
            <a:off x="5221248" y="3707646"/>
            <a:ext cx="1796796" cy="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7ACABE-DF2F-528E-7542-3955D000895B}"/>
              </a:ext>
            </a:extLst>
          </p:cNvPr>
          <p:cNvCxnSpPr/>
          <p:nvPr/>
        </p:nvCxnSpPr>
        <p:spPr>
          <a:xfrm>
            <a:off x="5221248" y="4128649"/>
            <a:ext cx="1796796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25D802-E00F-EAE4-1809-17FD6DDF8F9C}"/>
              </a:ext>
            </a:extLst>
          </p:cNvPr>
          <p:cNvCxnSpPr/>
          <p:nvPr/>
        </p:nvCxnSpPr>
        <p:spPr>
          <a:xfrm>
            <a:off x="5221248" y="4544396"/>
            <a:ext cx="1796796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D54BA0-DEE1-043E-5F6E-B1CDAF9B9655}"/>
              </a:ext>
            </a:extLst>
          </p:cNvPr>
          <p:cNvCxnSpPr/>
          <p:nvPr/>
        </p:nvCxnSpPr>
        <p:spPr>
          <a:xfrm>
            <a:off x="5221248" y="4955007"/>
            <a:ext cx="1796796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1D39F7E-817C-39E7-C975-29940C056077}"/>
              </a:ext>
            </a:extLst>
          </p:cNvPr>
          <p:cNvSpPr txBox="1"/>
          <p:nvPr/>
        </p:nvSpPr>
        <p:spPr>
          <a:xfrm>
            <a:off x="725374" y="5080151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70% of alarms are false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(i.e. poor precision)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81E242-C5B1-1D67-D70F-E36B7D175D5E}"/>
              </a:ext>
            </a:extLst>
          </p:cNvPr>
          <p:cNvSpPr txBox="1"/>
          <p:nvPr/>
        </p:nvSpPr>
        <p:spPr>
          <a:xfrm>
            <a:off x="7239000" y="2511623"/>
            <a:ext cx="1902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RF station diagram 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53D367-DF1D-4897-7FE9-F67AC51DFC0A}"/>
              </a:ext>
            </a:extLst>
          </p:cNvPr>
          <p:cNvSpPr txBox="1"/>
          <p:nvPr/>
        </p:nvSpPr>
        <p:spPr>
          <a:xfrm>
            <a:off x="807540" y="6073283"/>
            <a:ext cx="535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Recall = TP/(TP+FN)        Precision = TP/(TP+FP)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56EED6-7953-0BD2-0CA5-0315CA68D0F3}"/>
              </a:ext>
            </a:extLst>
          </p:cNvPr>
          <p:cNvSpPr txBox="1"/>
          <p:nvPr/>
        </p:nvSpPr>
        <p:spPr>
          <a:xfrm>
            <a:off x="807540" y="6534918"/>
            <a:ext cx="4789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TP = true positive, FP = false positive, FN = false negative</a:t>
            </a:r>
          </a:p>
        </p:txBody>
      </p:sp>
    </p:spTree>
    <p:extLst>
      <p:ext uri="{BB962C8B-B14F-4D97-AF65-F5344CB8AC3E}">
        <p14:creationId xmlns:p14="http://schemas.microsoft.com/office/powerpoint/2010/main" val="1343743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Case Study 1: RF Station Faults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7</a:t>
            </a:fld>
            <a:endParaRPr lang="en-US" sz="1200" dirty="0"/>
          </a:p>
        </p:txBody>
      </p:sp>
      <p:pic>
        <p:nvPicPr>
          <p:cNvPr id="6" name="Picture 5" descr="A picture containing text, indoor, ceiling, computer&#10;&#10;Description automatically generated">
            <a:extLst>
              <a:ext uri="{FF2B5EF4-FFF2-40B4-BE49-F238E27FC236}">
                <a16:creationId xmlns:a16="http://schemas.microsoft.com/office/drawing/2014/main" id="{7E336EBC-D4E3-B344-55C7-082D59368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84" y="2491982"/>
            <a:ext cx="7304315" cy="25831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9495925-5A50-FF80-647E-70E9CCA71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85" t="13880" r="26938" b="60084"/>
          <a:stretch/>
        </p:blipFill>
        <p:spPr>
          <a:xfrm>
            <a:off x="4784649" y="4261731"/>
            <a:ext cx="3580514" cy="162678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2ADD35-1DA2-0029-8E04-EF4AD6E2E34E}"/>
              </a:ext>
            </a:extLst>
          </p:cNvPr>
          <p:cNvCxnSpPr>
            <a:cxnSpLocks/>
          </p:cNvCxnSpPr>
          <p:nvPr/>
        </p:nvCxnSpPr>
        <p:spPr>
          <a:xfrm>
            <a:off x="4602964" y="3584500"/>
            <a:ext cx="181685" cy="6692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EDC25C-5786-E106-E405-50DA2AAC3873}"/>
              </a:ext>
            </a:extLst>
          </p:cNvPr>
          <p:cNvCxnSpPr>
            <a:cxnSpLocks/>
          </p:cNvCxnSpPr>
          <p:nvPr/>
        </p:nvCxnSpPr>
        <p:spPr>
          <a:xfrm>
            <a:off x="5414627" y="3584500"/>
            <a:ext cx="2950536" cy="6692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32B128B-7C1B-6ECF-AB28-52B3EC5AF2BE}"/>
              </a:ext>
            </a:extLst>
          </p:cNvPr>
          <p:cNvSpPr/>
          <p:nvPr/>
        </p:nvSpPr>
        <p:spPr>
          <a:xfrm>
            <a:off x="4602964" y="3098062"/>
            <a:ext cx="811663" cy="4784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8220ED-87AA-2351-3A10-518FFFE7EAEB}"/>
              </a:ext>
            </a:extLst>
          </p:cNvPr>
          <p:cNvSpPr/>
          <p:nvPr/>
        </p:nvSpPr>
        <p:spPr>
          <a:xfrm>
            <a:off x="3624636" y="3106036"/>
            <a:ext cx="811663" cy="47846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9595E-F836-9B26-A2F4-4B7AFC615977}"/>
              </a:ext>
            </a:extLst>
          </p:cNvPr>
          <p:cNvSpPr txBox="1"/>
          <p:nvPr/>
        </p:nvSpPr>
        <p:spPr>
          <a:xfrm>
            <a:off x="962906" y="1980163"/>
            <a:ext cx="4060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Operators watch for a drop in X-ray power here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295C9D-093A-16F7-1DF0-7F0BB24E58CA}"/>
              </a:ext>
            </a:extLst>
          </p:cNvPr>
          <p:cNvCxnSpPr>
            <a:cxnSpLocks/>
          </p:cNvCxnSpPr>
          <p:nvPr/>
        </p:nvCxnSpPr>
        <p:spPr>
          <a:xfrm>
            <a:off x="3372440" y="2291787"/>
            <a:ext cx="535025" cy="806275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5AAA345-E773-3E6A-243C-888A0DA79CD6}"/>
              </a:ext>
            </a:extLst>
          </p:cNvPr>
          <p:cNvSpPr txBox="1"/>
          <p:nvPr/>
        </p:nvSpPr>
        <p:spPr>
          <a:xfrm>
            <a:off x="5219830" y="1831550"/>
            <a:ext cx="31453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After observing a drop, search for RF stations with warning/fail status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62ADDA6-05E6-7068-702E-2B5A16347D08}"/>
              </a:ext>
            </a:extLst>
          </p:cNvPr>
          <p:cNvCxnSpPr>
            <a:cxnSpLocks/>
          </p:cNvCxnSpPr>
          <p:nvPr/>
        </p:nvCxnSpPr>
        <p:spPr>
          <a:xfrm flipH="1">
            <a:off x="5131798" y="2317988"/>
            <a:ext cx="803690" cy="7800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C089D7D-67A7-342D-5085-8795693351A0}"/>
              </a:ext>
            </a:extLst>
          </p:cNvPr>
          <p:cNvSpPr txBox="1"/>
          <p:nvPr/>
        </p:nvSpPr>
        <p:spPr>
          <a:xfrm>
            <a:off x="885284" y="1415390"/>
            <a:ext cx="680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Existing solution #2: </a:t>
            </a:r>
            <a:r>
              <a:rPr lang="en-US" b="1" dirty="0">
                <a:solidFill>
                  <a:srgbClr val="0070C0"/>
                </a:solidFill>
              </a:rPr>
              <a:t>Manual, beam-based anomaly detection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88C048-40A9-36B5-A38D-0C2E2467569F}"/>
              </a:ext>
            </a:extLst>
          </p:cNvPr>
          <p:cNvSpPr txBox="1"/>
          <p:nvPr/>
        </p:nvSpPr>
        <p:spPr>
          <a:xfrm>
            <a:off x="1363181" y="5459216"/>
            <a:ext cx="2428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Many missed events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(recall ~ 1%)</a:t>
            </a:r>
          </a:p>
        </p:txBody>
      </p:sp>
    </p:spTree>
    <p:extLst>
      <p:ext uri="{BB962C8B-B14F-4D97-AF65-F5344CB8AC3E}">
        <p14:creationId xmlns:p14="http://schemas.microsoft.com/office/powerpoint/2010/main" val="4051388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Case Study 1: RF Station Faults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8</a:t>
            </a:fld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089D7D-67A7-342D-5085-8795693351A0}"/>
              </a:ext>
            </a:extLst>
          </p:cNvPr>
          <p:cNvSpPr txBox="1"/>
          <p:nvPr/>
        </p:nvSpPr>
        <p:spPr>
          <a:xfrm>
            <a:off x="885284" y="1415390"/>
            <a:ext cx="681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New approach: </a:t>
            </a:r>
            <a:r>
              <a:rPr lang="en-US" b="1" dirty="0">
                <a:solidFill>
                  <a:srgbClr val="0070C0"/>
                </a:solidFill>
              </a:rPr>
              <a:t>Beam-based algorithm inspired by operators</a:t>
            </a:r>
          </a:p>
        </p:txBody>
      </p:sp>
      <p:pic>
        <p:nvPicPr>
          <p:cNvPr id="5" name="Picture 2" descr="LCLS Overview | Linac Coherent Light Source">
            <a:extLst>
              <a:ext uri="{FF2B5EF4-FFF2-40B4-BE49-F238E27FC236}">
                <a16:creationId xmlns:a16="http://schemas.microsoft.com/office/drawing/2014/main" id="{BF7C944D-A075-83D9-049C-93171515F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23651" r="5473" b="4144"/>
          <a:stretch/>
        </p:blipFill>
        <p:spPr bwMode="auto">
          <a:xfrm>
            <a:off x="549253" y="1929354"/>
            <a:ext cx="7201377" cy="145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9CC2F73-1667-671D-0452-A251F6AB2D55}"/>
              </a:ext>
            </a:extLst>
          </p:cNvPr>
          <p:cNvCxnSpPr>
            <a:cxnSpLocks/>
          </p:cNvCxnSpPr>
          <p:nvPr/>
        </p:nvCxnSpPr>
        <p:spPr>
          <a:xfrm>
            <a:off x="6300617" y="2488749"/>
            <a:ext cx="792260" cy="1234737"/>
          </a:xfrm>
          <a:prstGeom prst="straightConnector1">
            <a:avLst/>
          </a:prstGeom>
          <a:ln w="57150">
            <a:solidFill>
              <a:srgbClr val="00B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0D2CB6-EEB2-BD7A-D437-A20EA3492924}"/>
              </a:ext>
            </a:extLst>
          </p:cNvPr>
          <p:cNvCxnSpPr>
            <a:cxnSpLocks/>
          </p:cNvCxnSpPr>
          <p:nvPr/>
        </p:nvCxnSpPr>
        <p:spPr>
          <a:xfrm>
            <a:off x="7191584" y="2363203"/>
            <a:ext cx="172596" cy="1376197"/>
          </a:xfrm>
          <a:prstGeom prst="straightConnector1">
            <a:avLst/>
          </a:prstGeom>
          <a:ln w="57150">
            <a:solidFill>
              <a:srgbClr val="00B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1965CCA-85E6-72BB-25A8-7D60C9F5259F}"/>
              </a:ext>
            </a:extLst>
          </p:cNvPr>
          <p:cNvSpPr txBox="1"/>
          <p:nvPr/>
        </p:nvSpPr>
        <p:spPr>
          <a:xfrm>
            <a:off x="5493428" y="2826963"/>
            <a:ext cx="9038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bg1"/>
                </a:solidFill>
              </a:rPr>
              <a:t>Highway 280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70E88-B508-23C4-E5A2-6CC7E9B2C862}"/>
              </a:ext>
            </a:extLst>
          </p:cNvPr>
          <p:cNvSpPr/>
          <p:nvPr/>
        </p:nvSpPr>
        <p:spPr>
          <a:xfrm rot="21160589">
            <a:off x="4116444" y="2465339"/>
            <a:ext cx="1823201" cy="25441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Google Shape;479;g13b38f68792_6_97" descr="SLAC Today">
            <a:extLst>
              <a:ext uri="{FF2B5EF4-FFF2-40B4-BE49-F238E27FC236}">
                <a16:creationId xmlns:a16="http://schemas.microsoft.com/office/drawing/2014/main" id="{EFFC844A-1967-0F65-A145-6D3E2C96C7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125" r="16903"/>
          <a:stretch/>
        </p:blipFill>
        <p:spPr>
          <a:xfrm>
            <a:off x="3526547" y="3846226"/>
            <a:ext cx="491588" cy="7884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" name="Google Shape;479;g13b38f68792_6_97" descr="SLAC Today">
            <a:extLst>
              <a:ext uri="{FF2B5EF4-FFF2-40B4-BE49-F238E27FC236}">
                <a16:creationId xmlns:a16="http://schemas.microsoft.com/office/drawing/2014/main" id="{B23DAF0B-F52A-195B-C32E-6BCF495843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125" r="16903"/>
          <a:stretch/>
        </p:blipFill>
        <p:spPr>
          <a:xfrm>
            <a:off x="4213618" y="3846226"/>
            <a:ext cx="491588" cy="7884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" name="Google Shape;479;g13b38f68792_6_97" descr="SLAC Today">
            <a:extLst>
              <a:ext uri="{FF2B5EF4-FFF2-40B4-BE49-F238E27FC236}">
                <a16:creationId xmlns:a16="http://schemas.microsoft.com/office/drawing/2014/main" id="{72C929CB-1679-7787-5FA1-B322FB574D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125" r="16903"/>
          <a:stretch/>
        </p:blipFill>
        <p:spPr>
          <a:xfrm>
            <a:off x="4900689" y="3846226"/>
            <a:ext cx="491588" cy="7884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" name="Google Shape;479;g13b38f68792_6_97" descr="SLAC Today">
            <a:extLst>
              <a:ext uri="{FF2B5EF4-FFF2-40B4-BE49-F238E27FC236}">
                <a16:creationId xmlns:a16="http://schemas.microsoft.com/office/drawing/2014/main" id="{12BC15ED-26E1-4DD5-0E36-516FA36B03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125" r="16903"/>
          <a:stretch/>
        </p:blipFill>
        <p:spPr>
          <a:xfrm>
            <a:off x="5587759" y="3846226"/>
            <a:ext cx="491588" cy="7884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" name="Google Shape;486;g13b38f68792_6_97" descr="Cavity Beam Position Monitor (BPM) | FMB Oxford">
            <a:extLst>
              <a:ext uri="{FF2B5EF4-FFF2-40B4-BE49-F238E27FC236}">
                <a16:creationId xmlns:a16="http://schemas.microsoft.com/office/drawing/2014/main" id="{FA373710-46A4-C612-138E-58F67FC12E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9000" y="3810000"/>
            <a:ext cx="1207688" cy="96357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Left Brace 31">
            <a:extLst>
              <a:ext uri="{FF2B5EF4-FFF2-40B4-BE49-F238E27FC236}">
                <a16:creationId xmlns:a16="http://schemas.microsoft.com/office/drawing/2014/main" id="{590C8DBB-6336-A69E-C201-8EB4590B0696}"/>
              </a:ext>
            </a:extLst>
          </p:cNvPr>
          <p:cNvSpPr/>
          <p:nvPr/>
        </p:nvSpPr>
        <p:spPr>
          <a:xfrm rot="5400000" flipH="1">
            <a:off x="4523380" y="3590491"/>
            <a:ext cx="514911" cy="2630327"/>
          </a:xfrm>
          <a:prstGeom prst="leftBrace">
            <a:avLst>
              <a:gd name="adj1" fmla="val 8333"/>
              <a:gd name="adj2" fmla="val 49304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44127D59-2652-1284-1AE3-EE3961E5E00E}"/>
              </a:ext>
            </a:extLst>
          </p:cNvPr>
          <p:cNvSpPr/>
          <p:nvPr/>
        </p:nvSpPr>
        <p:spPr>
          <a:xfrm rot="16200000">
            <a:off x="7408191" y="4259774"/>
            <a:ext cx="229305" cy="1321421"/>
          </a:xfrm>
          <a:prstGeom prst="leftBrace">
            <a:avLst>
              <a:gd name="adj1" fmla="val 8333"/>
              <a:gd name="adj2" fmla="val 49304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EB7804D-FFF9-2F7A-5602-3E17C29E8425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3553955" y="2708751"/>
            <a:ext cx="569926" cy="107801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9BC4D48-033E-EB31-EED9-4EDCFE6FC47B}"/>
              </a:ext>
            </a:extLst>
          </p:cNvPr>
          <p:cNvCxnSpPr>
            <a:cxnSpLocks/>
          </p:cNvCxnSpPr>
          <p:nvPr/>
        </p:nvCxnSpPr>
        <p:spPr>
          <a:xfrm>
            <a:off x="5948424" y="2583432"/>
            <a:ext cx="130923" cy="114005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1DC6FC-83B7-A1B5-9A81-FF6C3FC9CB54}"/>
              </a:ext>
            </a:extLst>
          </p:cNvPr>
          <p:cNvSpPr txBox="1"/>
          <p:nvPr/>
        </p:nvSpPr>
        <p:spPr>
          <a:xfrm>
            <a:off x="3465675" y="5189205"/>
            <a:ext cx="263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Algorithm #1 looks for subsystem anomalies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57E9C05-5736-677D-0C82-41A3B9C16B96}"/>
              </a:ext>
            </a:extLst>
          </p:cNvPr>
          <p:cNvSpPr txBox="1"/>
          <p:nvPr/>
        </p:nvSpPr>
        <p:spPr>
          <a:xfrm>
            <a:off x="3906148" y="34290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 stations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303DCEC-178A-667A-D300-4563304A6791}"/>
              </a:ext>
            </a:extLst>
          </p:cNvPr>
          <p:cNvSpPr txBox="1"/>
          <p:nvPr/>
        </p:nvSpPr>
        <p:spPr>
          <a:xfrm>
            <a:off x="8106116" y="3810000"/>
            <a:ext cx="1321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position monitors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38FC22-88BD-C0C1-822F-D4D4C7323E29}"/>
              </a:ext>
            </a:extLst>
          </p:cNvPr>
          <p:cNvSpPr txBox="1"/>
          <p:nvPr/>
        </p:nvSpPr>
        <p:spPr>
          <a:xfrm>
            <a:off x="6285075" y="5221069"/>
            <a:ext cx="263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Algorithm #2 looks at final beam quality</a:t>
            </a:r>
          </a:p>
        </p:txBody>
      </p:sp>
      <p:sp>
        <p:nvSpPr>
          <p:cNvPr id="64" name="Left Brace 63">
            <a:extLst>
              <a:ext uri="{FF2B5EF4-FFF2-40B4-BE49-F238E27FC236}">
                <a16:creationId xmlns:a16="http://schemas.microsoft.com/office/drawing/2014/main" id="{019BEEA1-A79A-4057-C0ED-B4D20A4F9A82}"/>
              </a:ext>
            </a:extLst>
          </p:cNvPr>
          <p:cNvSpPr/>
          <p:nvPr/>
        </p:nvSpPr>
        <p:spPr>
          <a:xfrm rot="5400000" flipH="1">
            <a:off x="5922704" y="4802939"/>
            <a:ext cx="410343" cy="2630328"/>
          </a:xfrm>
          <a:prstGeom prst="leftBrace">
            <a:avLst>
              <a:gd name="adj1" fmla="val 8333"/>
              <a:gd name="adj2" fmla="val 4888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6EAFAF5-EC20-0C00-A4DC-A5187574FB88}"/>
              </a:ext>
            </a:extLst>
          </p:cNvPr>
          <p:cNvSpPr txBox="1"/>
          <p:nvPr/>
        </p:nvSpPr>
        <p:spPr>
          <a:xfrm>
            <a:off x="3936895" y="6426856"/>
            <a:ext cx="467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Simultaneous anomalies trigger alarm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9FDFC5A-1F4B-53A8-1B9D-30D4DC3B89BB}"/>
              </a:ext>
            </a:extLst>
          </p:cNvPr>
          <p:cNvSpPr txBox="1"/>
          <p:nvPr/>
        </p:nvSpPr>
        <p:spPr>
          <a:xfrm>
            <a:off x="273678" y="4639270"/>
            <a:ext cx="2873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Question: How do we train these algorithms with no labels?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9ED9C1D-B8E7-1369-DAC3-6EB4012EAA85}"/>
              </a:ext>
            </a:extLst>
          </p:cNvPr>
          <p:cNvSpPr txBox="1"/>
          <p:nvPr/>
        </p:nvSpPr>
        <p:spPr>
          <a:xfrm>
            <a:off x="-72561" y="5983069"/>
            <a:ext cx="3820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Key insight: A ‘good’ pair of algorithms will be self-consistent</a:t>
            </a:r>
          </a:p>
        </p:txBody>
      </p:sp>
    </p:spTree>
    <p:extLst>
      <p:ext uri="{BB962C8B-B14F-4D97-AF65-F5344CB8AC3E}">
        <p14:creationId xmlns:p14="http://schemas.microsoft.com/office/powerpoint/2010/main" val="342562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/>
      <p:bldP spid="66" grpId="0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Coincident Anomaly Detection (</a:t>
            </a:r>
            <a:r>
              <a:rPr lang="en-US" dirty="0" err="1"/>
              <a:t>CoAD</a:t>
            </a:r>
            <a:r>
              <a:rPr lang="en-US" dirty="0"/>
              <a:t>)</a:t>
            </a: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199"/>
            <a:ext cx="457200" cy="304801"/>
          </a:xfrm>
          <a:prstGeom prst="rect">
            <a:avLst/>
          </a:prstGeom>
        </p:spPr>
        <p:txBody>
          <a:bodyPr/>
          <a:lstStyle/>
          <a:p>
            <a:fld id="{5BD36294-2849-48A8-8531-5354CF3095D2}" type="slidenum">
              <a:rPr lang="en-US" sz="1200" smtClean="0"/>
              <a:pPr/>
              <a:t>9</a:t>
            </a:fld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089D7D-67A7-342D-5085-8795693351A0}"/>
              </a:ext>
            </a:extLst>
          </p:cNvPr>
          <p:cNvSpPr txBox="1"/>
          <p:nvPr/>
        </p:nvSpPr>
        <p:spPr>
          <a:xfrm>
            <a:off x="304800" y="1447800"/>
            <a:ext cx="704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two algorithms making predictions on two streams of data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4551962-B641-790B-172E-38927D29CC16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1600200" y="2280002"/>
            <a:ext cx="508520" cy="285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E76DFC0-C9F5-F4F3-9772-5F59DBC7EF89}"/>
              </a:ext>
            </a:extLst>
          </p:cNvPr>
          <p:cNvCxnSpPr>
            <a:cxnSpLocks/>
          </p:cNvCxnSpPr>
          <p:nvPr/>
        </p:nvCxnSpPr>
        <p:spPr>
          <a:xfrm>
            <a:off x="1600200" y="2723956"/>
            <a:ext cx="475617" cy="134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E8B6CCA-0D2A-2ECD-A0ED-48B9D38CEEF1}"/>
              </a:ext>
            </a:extLst>
          </p:cNvPr>
          <p:cNvSpPr txBox="1"/>
          <p:nvPr/>
        </p:nvSpPr>
        <p:spPr>
          <a:xfrm>
            <a:off x="2108720" y="209533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Subsystem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BC43E30-66AF-1756-0B1D-D285A04E2BEF}"/>
              </a:ext>
            </a:extLst>
          </p:cNvPr>
          <p:cNvSpPr txBox="1"/>
          <p:nvPr/>
        </p:nvSpPr>
        <p:spPr>
          <a:xfrm>
            <a:off x="2057400" y="2674280"/>
            <a:ext cx="15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quality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0E0ACF2-EF70-9A75-44E5-590EA07E36C1}"/>
              </a:ext>
            </a:extLst>
          </p:cNvPr>
          <p:cNvCxnSpPr>
            <a:cxnSpLocks/>
          </p:cNvCxnSpPr>
          <p:nvPr/>
        </p:nvCxnSpPr>
        <p:spPr>
          <a:xfrm>
            <a:off x="3566326" y="2897061"/>
            <a:ext cx="467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678E44B-F8F3-7DE2-045E-8A247C680ECC}"/>
              </a:ext>
            </a:extLst>
          </p:cNvPr>
          <p:cNvSpPr txBox="1"/>
          <p:nvPr/>
        </p:nvSpPr>
        <p:spPr>
          <a:xfrm>
            <a:off x="4033422" y="212596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Algorithm 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9213D86-5A9A-2F95-7693-9EA79326BE81}"/>
              </a:ext>
            </a:extLst>
          </p:cNvPr>
          <p:cNvSpPr txBox="1"/>
          <p:nvPr/>
        </p:nvSpPr>
        <p:spPr>
          <a:xfrm>
            <a:off x="4033422" y="267866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Algorithm 2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F4F7BED-9314-DF3D-B73E-89591E9CD198}"/>
              </a:ext>
            </a:extLst>
          </p:cNvPr>
          <p:cNvCxnSpPr>
            <a:cxnSpLocks/>
          </p:cNvCxnSpPr>
          <p:nvPr/>
        </p:nvCxnSpPr>
        <p:spPr>
          <a:xfrm flipV="1">
            <a:off x="7081422" y="2623066"/>
            <a:ext cx="695696" cy="263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55E6815-EFC0-2829-4730-C6D4FD5EBC7C}"/>
              </a:ext>
            </a:extLst>
          </p:cNvPr>
          <p:cNvCxnSpPr>
            <a:cxnSpLocks/>
          </p:cNvCxnSpPr>
          <p:nvPr/>
        </p:nvCxnSpPr>
        <p:spPr>
          <a:xfrm>
            <a:off x="7081422" y="2302183"/>
            <a:ext cx="695696" cy="188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32CC200-8112-E992-93F3-B8C9FA8AF785}"/>
              </a:ext>
            </a:extLst>
          </p:cNvPr>
          <p:cNvSpPr txBox="1"/>
          <p:nvPr/>
        </p:nvSpPr>
        <p:spPr>
          <a:xfrm>
            <a:off x="5867400" y="270162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0A073DD-803C-9A81-EDB9-4E49C78DAB71}"/>
              </a:ext>
            </a:extLst>
          </p:cNvPr>
          <p:cNvSpPr txBox="1"/>
          <p:nvPr/>
        </p:nvSpPr>
        <p:spPr>
          <a:xfrm>
            <a:off x="0" y="2319799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Unknown </a:t>
            </a:r>
          </a:p>
          <a:p>
            <a:pPr algn="ctr"/>
            <a:r>
              <a:rPr lang="en-US" dirty="0"/>
              <a:t>machine state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1D31438-16F4-3885-F861-0156576C049D}"/>
              </a:ext>
            </a:extLst>
          </p:cNvPr>
          <p:cNvSpPr txBox="1"/>
          <p:nvPr/>
        </p:nvSpPr>
        <p:spPr>
          <a:xfrm>
            <a:off x="5146964" y="3429000"/>
            <a:ext cx="3962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C0007"/>
                </a:solidFill>
                <a:effectLst/>
                <a:latin typeface="Helvetica Neue" panose="02000503000000020004" pitchFamily="2" charset="0"/>
              </a:rPr>
              <a:t> Red</a:t>
            </a:r>
            <a:r>
              <a:rPr lang="en-US" dirty="0">
                <a:solidFill>
                  <a:srgbClr val="4C4C4C"/>
                </a:solidFill>
                <a:effectLst/>
                <a:latin typeface="Helvetica Neue" panose="02000503000000020004" pitchFamily="2" charset="0"/>
              </a:rPr>
              <a:t> stars = consistent</a:t>
            </a:r>
          </a:p>
          <a:p>
            <a:r>
              <a:rPr lang="en-US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black</a:t>
            </a:r>
            <a:r>
              <a:rPr lang="en-US" dirty="0">
                <a:solidFill>
                  <a:srgbClr val="4C4C4C"/>
                </a:solidFill>
                <a:effectLst/>
                <a:latin typeface="Helvetica Neue" panose="02000503000000020004" pitchFamily="2" charset="0"/>
              </a:rPr>
              <a:t> stars = inconsistent</a:t>
            </a:r>
          </a:p>
          <a:p>
            <a:endParaRPr lang="en-US" dirty="0">
              <a:solidFill>
                <a:srgbClr val="4C4C4C"/>
              </a:solidFill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C"/>
                </a:solidFill>
                <a:effectLst/>
                <a:latin typeface="Helvetica Neue" panose="02000503000000020004" pitchFamily="2" charset="0"/>
              </a:rPr>
              <a:t> More </a:t>
            </a:r>
            <a:r>
              <a:rPr lang="en-US" b="1" dirty="0">
                <a:solidFill>
                  <a:srgbClr val="FC0007"/>
                </a:solidFill>
                <a:effectLst/>
                <a:latin typeface="Helvetica Neue" panose="02000503000000020004" pitchFamily="2" charset="0"/>
              </a:rPr>
              <a:t>red</a:t>
            </a:r>
            <a:r>
              <a:rPr lang="en-US" dirty="0">
                <a:solidFill>
                  <a:srgbClr val="4C4C4C"/>
                </a:solidFill>
                <a:effectLst/>
                <a:latin typeface="Helvetica Neue" panose="02000503000000020004" pitchFamily="2" charset="0"/>
              </a:rPr>
              <a:t> = higher recall; </a:t>
            </a:r>
          </a:p>
          <a:p>
            <a:r>
              <a:rPr lang="en-US" dirty="0">
                <a:solidFill>
                  <a:srgbClr val="4C4C4C"/>
                </a:solidFill>
                <a:effectLst/>
                <a:latin typeface="Helvetica Neue" panose="02000503000000020004" pitchFamily="2" charset="0"/>
              </a:rPr>
              <a:t>less </a:t>
            </a:r>
            <a:r>
              <a:rPr lang="en-US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black</a:t>
            </a:r>
            <a:r>
              <a:rPr lang="en-US" dirty="0">
                <a:solidFill>
                  <a:srgbClr val="4C4C4C"/>
                </a:solidFill>
                <a:effectLst/>
                <a:latin typeface="Helvetica Neue" panose="02000503000000020004" pitchFamily="2" charset="0"/>
              </a:rPr>
              <a:t> = higher precision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0D3C02-D3FD-BD16-C604-5FFB5DBC5DB1}"/>
              </a:ext>
            </a:extLst>
          </p:cNvPr>
          <p:cNvGrpSpPr/>
          <p:nvPr/>
        </p:nvGrpSpPr>
        <p:grpSpPr>
          <a:xfrm>
            <a:off x="76200" y="3429000"/>
            <a:ext cx="4860167" cy="3352800"/>
            <a:chOff x="76200" y="3429000"/>
            <a:chExt cx="4860167" cy="33528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ADAA9F1-53AB-533A-7B12-6B55740CEBF3}"/>
                </a:ext>
              </a:extLst>
            </p:cNvPr>
            <p:cNvGrpSpPr/>
            <p:nvPr/>
          </p:nvGrpSpPr>
          <p:grpSpPr>
            <a:xfrm>
              <a:off x="260308" y="3429000"/>
              <a:ext cx="4676059" cy="3352800"/>
              <a:chOff x="260308" y="3021457"/>
              <a:chExt cx="4676059" cy="3531742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A8F9BBD-B041-8677-C9FE-68CA48DF74B9}"/>
                  </a:ext>
                </a:extLst>
              </p:cNvPr>
              <p:cNvGrpSpPr/>
              <p:nvPr/>
            </p:nvGrpSpPr>
            <p:grpSpPr>
              <a:xfrm>
                <a:off x="260308" y="3021457"/>
                <a:ext cx="4676059" cy="3531742"/>
                <a:chOff x="4267200" y="1371600"/>
                <a:chExt cx="4676059" cy="3531742"/>
              </a:xfrm>
            </p:grpSpPr>
            <p:pic>
              <p:nvPicPr>
                <p:cNvPr id="4" name="Picture 3" descr="Graphical user interface, histogram&#10;&#10;Description automatically generated">
                  <a:extLst>
                    <a:ext uri="{FF2B5EF4-FFF2-40B4-BE49-F238E27FC236}">
                      <a16:creationId xmlns:a16="http://schemas.microsoft.com/office/drawing/2014/main" id="{21459829-FD2B-8403-C18B-CA516EE8F0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67200" y="1371600"/>
                  <a:ext cx="4676059" cy="3531742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BE7C671-82FE-AB75-BDBE-A129D165BC3C}"/>
                    </a:ext>
                  </a:extLst>
                </p:cNvPr>
                <p:cNvSpPr txBox="1"/>
                <p:nvPr/>
              </p:nvSpPr>
              <p:spPr>
                <a:xfrm>
                  <a:off x="4724400" y="1452021"/>
                  <a:ext cx="158729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Subsystem (</a:t>
                  </a:r>
                  <a:r>
                    <a:rPr lang="en-US" sz="1600" b="1" i="1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s</a:t>
                  </a:r>
                  <a:r>
                    <a:rPr lang="en-US" sz="1600" b="1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)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1B65F2B-6E8B-A8A8-C249-2709AB0D06F1}"/>
                    </a:ext>
                  </a:extLst>
                </p:cNvPr>
                <p:cNvSpPr txBox="1"/>
                <p:nvPr/>
              </p:nvSpPr>
              <p:spPr>
                <a:xfrm>
                  <a:off x="4724400" y="3101248"/>
                  <a:ext cx="120257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F46C2"/>
                      </a:solidFill>
                    </a:rPr>
                    <a:t>Quality (</a:t>
                  </a:r>
                  <a:r>
                    <a:rPr lang="en-US" sz="1600" b="1" i="1" dirty="0">
                      <a:solidFill>
                        <a:srgbClr val="1F46C2"/>
                      </a:solidFill>
                    </a:rPr>
                    <a:t>q</a:t>
                  </a:r>
                  <a:r>
                    <a:rPr lang="en-US" sz="1600" b="1" dirty="0">
                      <a:solidFill>
                        <a:srgbClr val="1F46C2"/>
                      </a:solidFill>
                    </a:rPr>
                    <a:t>)</a:t>
                  </a:r>
                </a:p>
              </p:txBody>
            </p: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F6B2AD6A-E693-D33C-E716-D1EAEBCDF4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200" y="3593529"/>
                <a:ext cx="3962400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89EA5A5-A21F-7E47-75E2-534721553C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200" y="5105400"/>
                <a:ext cx="3962400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42F9405-5BC0-FC3E-E775-B99CD621E107}"/>
                </a:ext>
              </a:extLst>
            </p:cNvPr>
            <p:cNvSpPr txBox="1"/>
            <p:nvPr/>
          </p:nvSpPr>
          <p:spPr>
            <a:xfrm rot="16200000">
              <a:off x="-187334" y="5461646"/>
              <a:ext cx="105028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Anomaly</a:t>
              </a:r>
            </a:p>
            <a:p>
              <a:pPr algn="ctr"/>
              <a:r>
                <a:rPr lang="en-US" sz="1400" dirty="0"/>
                <a:t>confidence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447632-1538-0F90-3C9D-EC442F3C587C}"/>
                </a:ext>
              </a:extLst>
            </p:cNvPr>
            <p:cNvSpPr txBox="1"/>
            <p:nvPr/>
          </p:nvSpPr>
          <p:spPr>
            <a:xfrm rot="16200000">
              <a:off x="-187334" y="3921134"/>
              <a:ext cx="105028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Anomaly</a:t>
              </a:r>
            </a:p>
            <a:p>
              <a:pPr algn="ctr"/>
              <a:r>
                <a:rPr lang="en-US" sz="1400" dirty="0"/>
                <a:t>confidence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2720E61-EB99-E14D-4D8B-7FC3DDC4C494}"/>
              </a:ext>
            </a:extLst>
          </p:cNvPr>
          <p:cNvSpPr txBox="1"/>
          <p:nvPr/>
        </p:nvSpPr>
        <p:spPr>
          <a:xfrm>
            <a:off x="5120475" y="5248501"/>
            <a:ext cx="385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 rate = product of black star rates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D79EB2-F380-B403-31E2-82F8350B1893}"/>
              </a:ext>
            </a:extLst>
          </p:cNvPr>
          <p:cNvSpPr txBox="1"/>
          <p:nvPr/>
        </p:nvSpPr>
        <p:spPr>
          <a:xfrm>
            <a:off x="5121774" y="5535957"/>
            <a:ext cx="345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 rate = red star rate – FP rate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238525-0637-7966-6C6E-3A43761239C1}"/>
              </a:ext>
            </a:extLst>
          </p:cNvPr>
          <p:cNvCxnSpPr>
            <a:cxnSpLocks/>
          </p:cNvCxnSpPr>
          <p:nvPr/>
        </p:nvCxnSpPr>
        <p:spPr>
          <a:xfrm>
            <a:off x="3566326" y="2312952"/>
            <a:ext cx="467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F86B95-C43F-571B-5905-7868DBA119E2}"/>
              </a:ext>
            </a:extLst>
          </p:cNvPr>
          <p:cNvCxnSpPr>
            <a:cxnSpLocks/>
          </p:cNvCxnSpPr>
          <p:nvPr/>
        </p:nvCxnSpPr>
        <p:spPr>
          <a:xfrm>
            <a:off x="5353876" y="2886292"/>
            <a:ext cx="467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27C57B-D0FC-F32A-B473-1BD8EE895167}"/>
              </a:ext>
            </a:extLst>
          </p:cNvPr>
          <p:cNvCxnSpPr>
            <a:cxnSpLocks/>
          </p:cNvCxnSpPr>
          <p:nvPr/>
        </p:nvCxnSpPr>
        <p:spPr>
          <a:xfrm>
            <a:off x="5353876" y="2302183"/>
            <a:ext cx="467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E3E2298-4A0E-5E53-EED0-E5AEEF3497C5}"/>
              </a:ext>
            </a:extLst>
          </p:cNvPr>
          <p:cNvSpPr txBox="1"/>
          <p:nvPr/>
        </p:nvSpPr>
        <p:spPr>
          <a:xfrm>
            <a:off x="5867400" y="210396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BFC753-6EF7-3B50-7EC5-4DFC80EFD9D0}"/>
              </a:ext>
            </a:extLst>
          </p:cNvPr>
          <p:cNvSpPr txBox="1"/>
          <p:nvPr/>
        </p:nvSpPr>
        <p:spPr>
          <a:xfrm>
            <a:off x="7699176" y="2124670"/>
            <a:ext cx="1597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Self-Consistency</a:t>
            </a:r>
          </a:p>
          <a:p>
            <a:pPr algn="ctr"/>
            <a:r>
              <a:rPr lang="en-US" dirty="0"/>
              <a:t>metric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D12DF4-B3F8-473D-C32C-AD87DA1711A6}"/>
              </a:ext>
            </a:extLst>
          </p:cNvPr>
          <p:cNvSpPr txBox="1"/>
          <p:nvPr/>
        </p:nvSpPr>
        <p:spPr>
          <a:xfrm>
            <a:off x="5125180" y="5953828"/>
            <a:ext cx="350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 Unsupervised precision/recall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21833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10663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EC86DF8B4B1478E631376EBAE4F83" ma:contentTypeVersion="0" ma:contentTypeDescription="Create a new document." ma:contentTypeScope="" ma:versionID="4df6a44078c25dad800c41a1a36a713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5dc24512384f7b2521230f395eec81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Speaker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1188AB-5CE3-4766-8DDF-7F661956509C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5ED92D3-BD80-42A4-90EC-9F6B322173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BD912D1-57FF-4493-87CA-2E48D45FEB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SLAC-ppt-template-orange-July26</Template>
  <TotalTime>191897</TotalTime>
  <Words>1449</Words>
  <Application>Microsoft Macintosh PowerPoint</Application>
  <PresentationFormat>On-screen Show (4:3)</PresentationFormat>
  <Paragraphs>273</Paragraphs>
  <Slides>22</Slides>
  <Notes>6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Helvetica Neue</vt:lpstr>
      <vt:lpstr>Slack-Lato</vt:lpstr>
      <vt:lpstr>Symbol</vt:lpstr>
      <vt:lpstr>Times</vt:lpstr>
      <vt:lpstr>Blank</vt:lpstr>
      <vt:lpstr>15_Office Theme</vt:lpstr>
      <vt:lpstr>PowerPoint Presentation</vt:lpstr>
      <vt:lpstr>PowerPoint Presentation</vt:lpstr>
      <vt:lpstr>PowerPoint Presentation</vt:lpstr>
      <vt:lpstr>Motivation</vt:lpstr>
      <vt:lpstr>Case Study 1: RF Station Faults</vt:lpstr>
      <vt:lpstr>Case Study 1: RF Station Faults</vt:lpstr>
      <vt:lpstr>Case Study 1: RF Station Faults</vt:lpstr>
      <vt:lpstr>Case Study 1: RF Station Faults</vt:lpstr>
      <vt:lpstr>Coincident Anomaly Detection (CoAD)</vt:lpstr>
      <vt:lpstr>Coincident Anomaly Detection (CoAD)</vt:lpstr>
      <vt:lpstr>CoAD for RF Station Faults</vt:lpstr>
      <vt:lpstr>Case Study 1: Performance in the control room</vt:lpstr>
      <vt:lpstr>Case Study 2: Ghost imaging</vt:lpstr>
      <vt:lpstr>Case Study 2: GI for Quantum Efficiency Map</vt:lpstr>
      <vt:lpstr>Ghost imaging: Collider example</vt:lpstr>
      <vt:lpstr>Ghost imaging: Collider example</vt:lpstr>
      <vt:lpstr>PowerPoint Presentation</vt:lpstr>
      <vt:lpstr>PowerPoint Presentation</vt:lpstr>
      <vt:lpstr>Coincident Anomaly Detection (CoAD)</vt:lpstr>
      <vt:lpstr>Ghost Imaging Concept</vt:lpstr>
      <vt:lpstr>Case Study 2: Resilient VAE for general fault detection</vt:lpstr>
      <vt:lpstr>Case Study 2: Resilient VAE for general fault detection</vt:lpstr>
    </vt:vector>
  </TitlesOfParts>
  <Company>SLAC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Z. Huang</dc:title>
  <dc:creator>Paul Montanez</dc:creator>
  <cp:lastModifiedBy>Ratner, Daniel Fried</cp:lastModifiedBy>
  <cp:revision>991</cp:revision>
  <dcterms:created xsi:type="dcterms:W3CDTF">2014-09-30T17:57:27Z</dcterms:created>
  <dcterms:modified xsi:type="dcterms:W3CDTF">2023-11-29T03:06:30Z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0x010100D20EC86DF8B4B1478E631376EBAE4F83</vt:lpwstr>
  </property>
</Properties>
</file>