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Source Code Pro"/>
      <p:regular r:id="rId26"/>
      <p:bold r:id="rId27"/>
      <p:italic r:id="rId28"/>
      <p:boldItalic r:id="rId29"/>
    </p:embeddedFont>
    <p:embeddedFont>
      <p:font typeface="Bebas Neue"/>
      <p:regular r:id="rId30"/>
    </p:embeddedFont>
    <p:embeddedFont>
      <p:font typeface="Fira Code"/>
      <p:regular r:id="rId31"/>
      <p:bold r:id="rId32"/>
    </p:embeddedFont>
    <p:embeddedFont>
      <p:font typeface="PT Sans"/>
      <p:regular r:id="rId33"/>
      <p:bold r:id="rId34"/>
      <p:italic r:id="rId35"/>
      <p:boldItalic r:id="rId36"/>
    </p:embeddedFont>
    <p:embeddedFont>
      <p:font typeface="Source Code Pro Medium"/>
      <p:regular r:id="rId37"/>
      <p:bold r:id="rId38"/>
      <p:italic r:id="rId39"/>
      <p:boldItalic r:id="rId40"/>
    </p:embeddedFont>
    <p:embeddedFont>
      <p:font typeface="Comforta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Medium-boldItalic.fntdata"/><Relationship Id="rId20" Type="http://schemas.openxmlformats.org/officeDocument/2006/relationships/slide" Target="slides/slide15.xml"/><Relationship Id="rId42" Type="http://schemas.openxmlformats.org/officeDocument/2006/relationships/font" Target="fonts/Comfortaa-bold.fntdata"/><Relationship Id="rId41" Type="http://schemas.openxmlformats.org/officeDocument/2006/relationships/font" Target="fonts/Comfortaa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regular.fntdata"/><Relationship Id="rId25" Type="http://schemas.openxmlformats.org/officeDocument/2006/relationships/slide" Target="slides/slide20.xml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Code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6.xml"/><Relationship Id="rId33" Type="http://schemas.openxmlformats.org/officeDocument/2006/relationships/font" Target="fonts/PTSans-regular.fntdata"/><Relationship Id="rId10" Type="http://schemas.openxmlformats.org/officeDocument/2006/relationships/slide" Target="slides/slide5.xml"/><Relationship Id="rId32" Type="http://schemas.openxmlformats.org/officeDocument/2006/relationships/font" Target="fonts/FiraCode-bold.fntdata"/><Relationship Id="rId13" Type="http://schemas.openxmlformats.org/officeDocument/2006/relationships/slide" Target="slides/slide8.xml"/><Relationship Id="rId35" Type="http://schemas.openxmlformats.org/officeDocument/2006/relationships/font" Target="fonts/PTSans-italic.fntdata"/><Relationship Id="rId12" Type="http://schemas.openxmlformats.org/officeDocument/2006/relationships/slide" Target="slides/slide7.xml"/><Relationship Id="rId34" Type="http://schemas.openxmlformats.org/officeDocument/2006/relationships/font" Target="fonts/PTSans-bold.fntdata"/><Relationship Id="rId15" Type="http://schemas.openxmlformats.org/officeDocument/2006/relationships/slide" Target="slides/slide10.xml"/><Relationship Id="rId37" Type="http://schemas.openxmlformats.org/officeDocument/2006/relationships/font" Target="fonts/SourceCodeProMedium-regular.fntdata"/><Relationship Id="rId14" Type="http://schemas.openxmlformats.org/officeDocument/2006/relationships/slide" Target="slides/slide9.xml"/><Relationship Id="rId36" Type="http://schemas.openxmlformats.org/officeDocument/2006/relationships/font" Target="fonts/PTSans-boldItalic.fntdata"/><Relationship Id="rId17" Type="http://schemas.openxmlformats.org/officeDocument/2006/relationships/slide" Target="slides/slide12.xml"/><Relationship Id="rId39" Type="http://schemas.openxmlformats.org/officeDocument/2006/relationships/font" Target="fonts/SourceCodeProMedium-italic.fntdata"/><Relationship Id="rId16" Type="http://schemas.openxmlformats.org/officeDocument/2006/relationships/slide" Target="slides/slide11.xml"/><Relationship Id="rId38" Type="http://schemas.openxmlformats.org/officeDocument/2006/relationships/font" Target="fonts/SourceCodeProMediu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309bd0454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309bd0454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309bd0454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309bd0454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309bd0454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309bd0454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309bd0454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309bd0454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309bd0454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309bd0454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19e408318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19e408318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309bd0454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309bd0454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19e408318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19e408318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19e408318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19e408318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19e408384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19e408384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48767a253_0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148767a253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19e408384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19e408384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148767a253_0_1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148767a253_0_1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2dab660d44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2dab660d44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2153375f8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2153375f8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2dab660d4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2dab660d4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148767a253_0_1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148767a253_0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148767a253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148767a253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309bd045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309bd045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735500" y="1258850"/>
            <a:ext cx="5797500" cy="20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735500" y="3297650"/>
            <a:ext cx="5797500" cy="440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1020613" y="1335100"/>
            <a:ext cx="7102800" cy="15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subTitle"/>
          </p:nvPr>
        </p:nvSpPr>
        <p:spPr>
          <a:xfrm>
            <a:off x="1020588" y="3094475"/>
            <a:ext cx="7102800" cy="465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11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87" name="Google Shape;87;p11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1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1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96" name="Google Shape;96;p13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3"/>
          <p:cNvSpPr txBox="1"/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2472000" y="1832950"/>
            <a:ext cx="420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2" type="subTitle"/>
          </p:nvPr>
        </p:nvSpPr>
        <p:spPr>
          <a:xfrm>
            <a:off x="3175501" y="2833427"/>
            <a:ext cx="420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3" type="subTitle"/>
          </p:nvPr>
        </p:nvSpPr>
        <p:spPr>
          <a:xfrm>
            <a:off x="3504027" y="3834248"/>
            <a:ext cx="420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hasCustomPrompt="1" idx="4" type="title"/>
          </p:nvPr>
        </p:nvSpPr>
        <p:spPr>
          <a:xfrm>
            <a:off x="1869900" y="1470525"/>
            <a:ext cx="602100" cy="391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/>
          <p:nvPr>
            <p:ph hasCustomPrompt="1" idx="5" type="title"/>
          </p:nvPr>
        </p:nvSpPr>
        <p:spPr>
          <a:xfrm>
            <a:off x="2573400" y="2482425"/>
            <a:ext cx="602100" cy="391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/>
          <p:nvPr>
            <p:ph hasCustomPrompt="1" idx="6" type="title"/>
          </p:nvPr>
        </p:nvSpPr>
        <p:spPr>
          <a:xfrm>
            <a:off x="2891275" y="3494325"/>
            <a:ext cx="602100" cy="328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/>
          <p:nvPr>
            <p:ph idx="7" type="subTitle"/>
          </p:nvPr>
        </p:nvSpPr>
        <p:spPr>
          <a:xfrm>
            <a:off x="2472000" y="1470525"/>
            <a:ext cx="42096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8" type="subTitle"/>
          </p:nvPr>
        </p:nvSpPr>
        <p:spPr>
          <a:xfrm>
            <a:off x="3175500" y="2482425"/>
            <a:ext cx="42096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9" type="subTitle"/>
          </p:nvPr>
        </p:nvSpPr>
        <p:spPr>
          <a:xfrm>
            <a:off x="3504025" y="3494325"/>
            <a:ext cx="42096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2687525" y="3464250"/>
            <a:ext cx="57435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14"/>
          <p:cNvSpPr txBox="1"/>
          <p:nvPr>
            <p:ph idx="1" type="subTitle"/>
          </p:nvPr>
        </p:nvSpPr>
        <p:spPr>
          <a:xfrm>
            <a:off x="2687414" y="1600950"/>
            <a:ext cx="57435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3" name="Google Shape;113;p14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4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115" name="Google Shape;115;p14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4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4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4243000" y="-1800"/>
            <a:ext cx="4901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5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122" name="Google Shape;122;p15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5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5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5" name="Google Shape;125;p15"/>
          <p:cNvSpPr txBox="1"/>
          <p:nvPr>
            <p:ph type="title"/>
          </p:nvPr>
        </p:nvSpPr>
        <p:spPr>
          <a:xfrm>
            <a:off x="713225" y="535650"/>
            <a:ext cx="3165900" cy="23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subTitle"/>
          </p:nvPr>
        </p:nvSpPr>
        <p:spPr>
          <a:xfrm>
            <a:off x="713225" y="2914050"/>
            <a:ext cx="3165900" cy="16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5"/>
          <p:cNvSpPr/>
          <p:nvPr>
            <p:ph idx="2" type="pic"/>
          </p:nvPr>
        </p:nvSpPr>
        <p:spPr>
          <a:xfrm>
            <a:off x="4783250" y="5320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4243000" y="-1800"/>
            <a:ext cx="4901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713225" y="1402850"/>
            <a:ext cx="32490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" type="subTitle"/>
          </p:nvPr>
        </p:nvSpPr>
        <p:spPr>
          <a:xfrm>
            <a:off x="713225" y="2466050"/>
            <a:ext cx="3249000" cy="14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>
            <a:off x="0" y="0"/>
            <a:ext cx="4901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" type="subTitle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142" name="Google Shape;142;p18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" type="subTitle"/>
          </p:nvPr>
        </p:nvSpPr>
        <p:spPr>
          <a:xfrm>
            <a:off x="5238851" y="2246051"/>
            <a:ext cx="2789400" cy="14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2" type="subTitle"/>
          </p:nvPr>
        </p:nvSpPr>
        <p:spPr>
          <a:xfrm>
            <a:off x="1707675" y="2246051"/>
            <a:ext cx="2789400" cy="14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3" type="subTitle"/>
          </p:nvPr>
        </p:nvSpPr>
        <p:spPr>
          <a:xfrm>
            <a:off x="1411701" y="1687150"/>
            <a:ext cx="2789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4" type="subTitle"/>
          </p:nvPr>
        </p:nvSpPr>
        <p:spPr>
          <a:xfrm>
            <a:off x="4942882" y="1687150"/>
            <a:ext cx="2789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9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154" name="Google Shape;154;p19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1" type="subTitle"/>
          </p:nvPr>
        </p:nvSpPr>
        <p:spPr>
          <a:xfrm>
            <a:off x="4821898" y="1443125"/>
            <a:ext cx="3602100" cy="24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2" type="subTitle"/>
          </p:nvPr>
        </p:nvSpPr>
        <p:spPr>
          <a:xfrm>
            <a:off x="644000" y="1443125"/>
            <a:ext cx="3602100" cy="24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164" name="Google Shape;164;p20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1" type="subTitle"/>
          </p:nvPr>
        </p:nvSpPr>
        <p:spPr>
          <a:xfrm>
            <a:off x="997700" y="2096375"/>
            <a:ext cx="2373000" cy="1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2" type="subTitle"/>
          </p:nvPr>
        </p:nvSpPr>
        <p:spPr>
          <a:xfrm>
            <a:off x="3522987" y="2756375"/>
            <a:ext cx="2373000" cy="1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3" type="subTitle"/>
          </p:nvPr>
        </p:nvSpPr>
        <p:spPr>
          <a:xfrm>
            <a:off x="6051233" y="3242600"/>
            <a:ext cx="2373000" cy="1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4" type="subTitle"/>
          </p:nvPr>
        </p:nvSpPr>
        <p:spPr>
          <a:xfrm>
            <a:off x="720000" y="1436375"/>
            <a:ext cx="24168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2" name="Google Shape;172;p20"/>
          <p:cNvSpPr txBox="1"/>
          <p:nvPr>
            <p:ph idx="5" type="subTitle"/>
          </p:nvPr>
        </p:nvSpPr>
        <p:spPr>
          <a:xfrm>
            <a:off x="3292047" y="2096375"/>
            <a:ext cx="24168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3" name="Google Shape;173;p20"/>
          <p:cNvSpPr txBox="1"/>
          <p:nvPr>
            <p:ph idx="6" type="subTitle"/>
          </p:nvPr>
        </p:nvSpPr>
        <p:spPr>
          <a:xfrm>
            <a:off x="5867044" y="2582600"/>
            <a:ext cx="24168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5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35738" y="2266450"/>
            <a:ext cx="6635700" cy="12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988113" y="1350550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080150" y="3468850"/>
            <a:ext cx="6043800" cy="28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8313825" y="353000"/>
            <a:ext cx="473100" cy="186500"/>
            <a:chOff x="7059675" y="514525"/>
            <a:chExt cx="473100" cy="186500"/>
          </a:xfrm>
        </p:grpSpPr>
        <p:cxnSp>
          <p:nvCxnSpPr>
            <p:cNvPr id="19" name="Google Shape;19;p3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3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3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178" name="Google Shape;178;p21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2" name="Google Shape;182;p21"/>
          <p:cNvSpPr txBox="1"/>
          <p:nvPr>
            <p:ph idx="1" type="subTitle"/>
          </p:nvPr>
        </p:nvSpPr>
        <p:spPr>
          <a:xfrm>
            <a:off x="3500600" y="1923775"/>
            <a:ext cx="19782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2" type="subTitle"/>
          </p:nvPr>
        </p:nvSpPr>
        <p:spPr>
          <a:xfrm>
            <a:off x="6445791" y="1923775"/>
            <a:ext cx="19782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3" type="subTitle"/>
          </p:nvPr>
        </p:nvSpPr>
        <p:spPr>
          <a:xfrm>
            <a:off x="3500600" y="3566750"/>
            <a:ext cx="19782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4" type="subTitle"/>
          </p:nvPr>
        </p:nvSpPr>
        <p:spPr>
          <a:xfrm>
            <a:off x="6445791" y="3566750"/>
            <a:ext cx="19782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1"/>
          <p:cNvSpPr txBox="1"/>
          <p:nvPr>
            <p:ph idx="5" type="subTitle"/>
          </p:nvPr>
        </p:nvSpPr>
        <p:spPr>
          <a:xfrm>
            <a:off x="3194436" y="1418275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" name="Google Shape;187;p21"/>
          <p:cNvSpPr txBox="1"/>
          <p:nvPr>
            <p:ph idx="6" type="subTitle"/>
          </p:nvPr>
        </p:nvSpPr>
        <p:spPr>
          <a:xfrm>
            <a:off x="3194436" y="3061250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" name="Google Shape;188;p21"/>
          <p:cNvSpPr txBox="1"/>
          <p:nvPr>
            <p:ph idx="7" type="subTitle"/>
          </p:nvPr>
        </p:nvSpPr>
        <p:spPr>
          <a:xfrm>
            <a:off x="6139611" y="1418275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4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21"/>
          <p:cNvSpPr txBox="1"/>
          <p:nvPr>
            <p:ph idx="8" type="subTitle"/>
          </p:nvPr>
        </p:nvSpPr>
        <p:spPr>
          <a:xfrm>
            <a:off x="6139611" y="3061250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5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0" name="Google Shape;19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3" name="Google Shape;193;p22"/>
          <p:cNvSpPr txBox="1"/>
          <p:nvPr>
            <p:ph idx="1" type="subTitle"/>
          </p:nvPr>
        </p:nvSpPr>
        <p:spPr>
          <a:xfrm>
            <a:off x="1394900" y="1853500"/>
            <a:ext cx="19860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2"/>
          <p:cNvSpPr txBox="1"/>
          <p:nvPr>
            <p:ph idx="2" type="subTitle"/>
          </p:nvPr>
        </p:nvSpPr>
        <p:spPr>
          <a:xfrm>
            <a:off x="3864750" y="1853500"/>
            <a:ext cx="19860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2"/>
          <p:cNvSpPr txBox="1"/>
          <p:nvPr>
            <p:ph idx="3" type="subTitle"/>
          </p:nvPr>
        </p:nvSpPr>
        <p:spPr>
          <a:xfrm>
            <a:off x="1394900" y="3283700"/>
            <a:ext cx="19860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2"/>
          <p:cNvSpPr txBox="1"/>
          <p:nvPr>
            <p:ph idx="4" type="subTitle"/>
          </p:nvPr>
        </p:nvSpPr>
        <p:spPr>
          <a:xfrm>
            <a:off x="3864750" y="3283700"/>
            <a:ext cx="19860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5" type="subTitle"/>
          </p:nvPr>
        </p:nvSpPr>
        <p:spPr>
          <a:xfrm>
            <a:off x="6334599" y="1853500"/>
            <a:ext cx="19860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2"/>
          <p:cNvSpPr txBox="1"/>
          <p:nvPr>
            <p:ph idx="6" type="subTitle"/>
          </p:nvPr>
        </p:nvSpPr>
        <p:spPr>
          <a:xfrm>
            <a:off x="6334599" y="3283700"/>
            <a:ext cx="19860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2"/>
          <p:cNvSpPr txBox="1"/>
          <p:nvPr>
            <p:ph idx="7" type="subTitle"/>
          </p:nvPr>
        </p:nvSpPr>
        <p:spPr>
          <a:xfrm>
            <a:off x="1113052" y="13608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0" name="Google Shape;200;p22"/>
          <p:cNvSpPr txBox="1"/>
          <p:nvPr>
            <p:ph idx="8" type="subTitle"/>
          </p:nvPr>
        </p:nvSpPr>
        <p:spPr>
          <a:xfrm>
            <a:off x="3582900" y="13608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" name="Google Shape;201;p22"/>
          <p:cNvSpPr txBox="1"/>
          <p:nvPr>
            <p:ph idx="9" type="subTitle"/>
          </p:nvPr>
        </p:nvSpPr>
        <p:spPr>
          <a:xfrm>
            <a:off x="6052748" y="13608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5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2" name="Google Shape;202;p22"/>
          <p:cNvSpPr txBox="1"/>
          <p:nvPr>
            <p:ph idx="13" type="subTitle"/>
          </p:nvPr>
        </p:nvSpPr>
        <p:spPr>
          <a:xfrm>
            <a:off x="1113052" y="27911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2"/>
          <p:cNvSpPr txBox="1"/>
          <p:nvPr>
            <p:ph idx="14" type="subTitle"/>
          </p:nvPr>
        </p:nvSpPr>
        <p:spPr>
          <a:xfrm>
            <a:off x="3582900" y="27911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4" name="Google Shape;204;p22"/>
          <p:cNvSpPr txBox="1"/>
          <p:nvPr>
            <p:ph idx="15" type="subTitle"/>
          </p:nvPr>
        </p:nvSpPr>
        <p:spPr>
          <a:xfrm>
            <a:off x="6052748" y="27911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5" name="Google Shape;20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3763500" y="-1800"/>
            <a:ext cx="5380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23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209" name="Google Shape;209;p23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23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23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2" name="Google Shape;212;p23"/>
          <p:cNvSpPr txBox="1"/>
          <p:nvPr>
            <p:ph hasCustomPrompt="1" type="title"/>
          </p:nvPr>
        </p:nvSpPr>
        <p:spPr>
          <a:xfrm>
            <a:off x="4051975" y="630575"/>
            <a:ext cx="40221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23"/>
          <p:cNvSpPr txBox="1"/>
          <p:nvPr>
            <p:ph idx="1" type="subTitle"/>
          </p:nvPr>
        </p:nvSpPr>
        <p:spPr>
          <a:xfrm>
            <a:off x="4408555" y="1300670"/>
            <a:ext cx="402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4" name="Google Shape;214;p23"/>
          <p:cNvSpPr txBox="1"/>
          <p:nvPr>
            <p:ph hasCustomPrompt="1" idx="2" type="title"/>
          </p:nvPr>
        </p:nvSpPr>
        <p:spPr>
          <a:xfrm>
            <a:off x="4051975" y="1982840"/>
            <a:ext cx="40221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23"/>
          <p:cNvSpPr txBox="1"/>
          <p:nvPr>
            <p:ph idx="3" type="subTitle"/>
          </p:nvPr>
        </p:nvSpPr>
        <p:spPr>
          <a:xfrm>
            <a:off x="4408555" y="2652935"/>
            <a:ext cx="402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6" name="Google Shape;216;p23"/>
          <p:cNvSpPr txBox="1"/>
          <p:nvPr>
            <p:ph hasCustomPrompt="1" idx="4" type="title"/>
          </p:nvPr>
        </p:nvSpPr>
        <p:spPr>
          <a:xfrm>
            <a:off x="4051975" y="3335105"/>
            <a:ext cx="40221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23"/>
          <p:cNvSpPr txBox="1"/>
          <p:nvPr>
            <p:ph idx="5" type="subTitle"/>
          </p:nvPr>
        </p:nvSpPr>
        <p:spPr>
          <a:xfrm>
            <a:off x="4408555" y="4005200"/>
            <a:ext cx="402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4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222" name="Google Shape;222;p24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24"/>
          <p:cNvSpPr txBox="1"/>
          <p:nvPr>
            <p:ph hasCustomPrompt="1" type="title"/>
          </p:nvPr>
        </p:nvSpPr>
        <p:spPr>
          <a:xfrm>
            <a:off x="884850" y="1890700"/>
            <a:ext cx="1055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24"/>
          <p:cNvSpPr txBox="1"/>
          <p:nvPr>
            <p:ph idx="1" type="subTitle"/>
          </p:nvPr>
        </p:nvSpPr>
        <p:spPr>
          <a:xfrm>
            <a:off x="980375" y="3439250"/>
            <a:ext cx="22260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27" name="Google Shape;227;p24"/>
          <p:cNvSpPr txBox="1"/>
          <p:nvPr>
            <p:ph idx="2" type="subTitle"/>
          </p:nvPr>
        </p:nvSpPr>
        <p:spPr>
          <a:xfrm>
            <a:off x="720000" y="2906725"/>
            <a:ext cx="2304000" cy="5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5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8" name="Google Shape;228;p24"/>
          <p:cNvSpPr txBox="1"/>
          <p:nvPr>
            <p:ph hasCustomPrompt="1" idx="3" type="title"/>
          </p:nvPr>
        </p:nvSpPr>
        <p:spPr>
          <a:xfrm>
            <a:off x="3590988" y="1890950"/>
            <a:ext cx="1055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24"/>
          <p:cNvSpPr txBox="1"/>
          <p:nvPr>
            <p:ph idx="4" type="subTitle"/>
          </p:nvPr>
        </p:nvSpPr>
        <p:spPr>
          <a:xfrm>
            <a:off x="3589193" y="3439250"/>
            <a:ext cx="22260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0" name="Google Shape;230;p24"/>
          <p:cNvSpPr txBox="1"/>
          <p:nvPr>
            <p:ph idx="5" type="subTitle"/>
          </p:nvPr>
        </p:nvSpPr>
        <p:spPr>
          <a:xfrm>
            <a:off x="3420001" y="2906725"/>
            <a:ext cx="2304000" cy="5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1" name="Google Shape;231;p24"/>
          <p:cNvSpPr txBox="1"/>
          <p:nvPr>
            <p:ph hasCustomPrompt="1" idx="6" type="title"/>
          </p:nvPr>
        </p:nvSpPr>
        <p:spPr>
          <a:xfrm>
            <a:off x="6296775" y="1891075"/>
            <a:ext cx="1055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4"/>
          <p:cNvSpPr txBox="1"/>
          <p:nvPr>
            <p:ph idx="7" type="subTitle"/>
          </p:nvPr>
        </p:nvSpPr>
        <p:spPr>
          <a:xfrm>
            <a:off x="6198011" y="3439250"/>
            <a:ext cx="22260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3" name="Google Shape;233;p24"/>
          <p:cNvSpPr txBox="1"/>
          <p:nvPr>
            <p:ph idx="8" type="subTitle"/>
          </p:nvPr>
        </p:nvSpPr>
        <p:spPr>
          <a:xfrm>
            <a:off x="6120002" y="2906725"/>
            <a:ext cx="2304000" cy="5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4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4" name="Google Shape;234;p24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type="title"/>
          </p:nvPr>
        </p:nvSpPr>
        <p:spPr>
          <a:xfrm>
            <a:off x="3189013" y="69645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8" name="Google Shape;238;p25"/>
          <p:cNvSpPr txBox="1"/>
          <p:nvPr>
            <p:ph idx="1" type="subTitle"/>
          </p:nvPr>
        </p:nvSpPr>
        <p:spPr>
          <a:xfrm>
            <a:off x="3485375" y="1860375"/>
            <a:ext cx="49455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5"/>
          <p:cNvSpPr txBox="1"/>
          <p:nvPr/>
        </p:nvSpPr>
        <p:spPr>
          <a:xfrm>
            <a:off x="3485425" y="35726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Source Code Pro"/>
                <a:ea typeface="Source Code Pro"/>
                <a:cs typeface="Source Code Pro"/>
                <a:sym typeface="Source Code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b="1"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0" name="Google Shape;24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26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244" name="Google Shape;244;p26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/>
          <p:nvPr/>
        </p:nvSpPr>
        <p:spPr>
          <a:xfrm>
            <a:off x="4424750" y="-1800"/>
            <a:ext cx="47193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" name="Google Shape;250;p27"/>
          <p:cNvGrpSpPr/>
          <p:nvPr/>
        </p:nvGrpSpPr>
        <p:grpSpPr>
          <a:xfrm>
            <a:off x="8193116" y="446250"/>
            <a:ext cx="414956" cy="186500"/>
            <a:chOff x="7059675" y="514525"/>
            <a:chExt cx="473100" cy="186500"/>
          </a:xfrm>
        </p:grpSpPr>
        <p:cxnSp>
          <p:nvCxnSpPr>
            <p:cNvPr id="251" name="Google Shape;251;p27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27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27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26" name="Google Shape;26;p4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0000" y="1215750"/>
            <a:ext cx="7704000" cy="28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35" name="Google Shape;35;p5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5292547" y="3632599"/>
            <a:ext cx="267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1585702" y="3632599"/>
            <a:ext cx="267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3" type="subTitle"/>
          </p:nvPr>
        </p:nvSpPr>
        <p:spPr>
          <a:xfrm>
            <a:off x="4988437" y="3200700"/>
            <a:ext cx="2675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4" type="subTitle"/>
          </p:nvPr>
        </p:nvSpPr>
        <p:spPr>
          <a:xfrm>
            <a:off x="1281362" y="3200700"/>
            <a:ext cx="2675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47" name="Google Shape;47;p6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7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55" name="Google Shape;55;p7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subTitle"/>
          </p:nvPr>
        </p:nvSpPr>
        <p:spPr>
          <a:xfrm>
            <a:off x="3465225" y="1529000"/>
            <a:ext cx="4965600" cy="30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3763500" y="-1800"/>
            <a:ext cx="5380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64" name="Google Shape;64;p8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8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8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" name="Google Shape;67;p8"/>
          <p:cNvSpPr txBox="1"/>
          <p:nvPr>
            <p:ph type="title"/>
          </p:nvPr>
        </p:nvSpPr>
        <p:spPr>
          <a:xfrm>
            <a:off x="4355250" y="1307100"/>
            <a:ext cx="40755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3763500" y="-1800"/>
            <a:ext cx="5380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72" name="Google Shape;72;p9"/>
            <p:cNvCxnSpPr/>
            <p:nvPr/>
          </p:nvCxnSpPr>
          <p:spPr>
            <a:xfrm flipH="1" rot="10800000">
              <a:off x="7059675" y="5145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9"/>
            <p:cNvCxnSpPr/>
            <p:nvPr/>
          </p:nvCxnSpPr>
          <p:spPr>
            <a:xfrm flipH="1" rot="10800000">
              <a:off x="7059675" y="60567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9"/>
            <p:cNvCxnSpPr/>
            <p:nvPr/>
          </p:nvCxnSpPr>
          <p:spPr>
            <a:xfrm flipH="1" rot="10800000">
              <a:off x="7059675" y="696825"/>
              <a:ext cx="473100" cy="4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5" name="Google Shape;75;p9"/>
          <p:cNvSpPr txBox="1"/>
          <p:nvPr>
            <p:ph type="title"/>
          </p:nvPr>
        </p:nvSpPr>
        <p:spPr>
          <a:xfrm>
            <a:off x="4223100" y="1198450"/>
            <a:ext cx="42060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subTitle"/>
          </p:nvPr>
        </p:nvSpPr>
        <p:spPr>
          <a:xfrm>
            <a:off x="4223100" y="3162850"/>
            <a:ext cx="4206000" cy="10662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47.png"/><Relationship Id="rId9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hyperlink" Target="https://uproot.readthedocs.io/en/latest/basic.html" TargetMode="External"/><Relationship Id="rId7" Type="http://schemas.openxmlformats.org/officeDocument/2006/relationships/hyperlink" Target="https://coffeateam.github.io/coffea/index.html" TargetMode="External"/><Relationship Id="rId8" Type="http://schemas.openxmlformats.org/officeDocument/2006/relationships/hyperlink" Target="https://awkward-array.org/doc/main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hyperlink" Target="http://drive.google.com/file/d/1TgM9tvLbGovn2APNqy7xhg7HxWshy9yG/view" TargetMode="External"/><Relationship Id="rId5" Type="http://schemas.openxmlformats.org/officeDocument/2006/relationships/image" Target="../media/image46.jpg"/><Relationship Id="rId6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12.png"/><Relationship Id="rId5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hyperlink" Target="https://cabinetry.readthedocs.io/en/latest/" TargetMode="External"/><Relationship Id="rId9" Type="http://schemas.openxmlformats.org/officeDocument/2006/relationships/image" Target="../media/image52.png"/><Relationship Id="rId5" Type="http://schemas.openxmlformats.org/officeDocument/2006/relationships/hyperlink" Target="https://hist.readthedocs.io/en/latest/" TargetMode="External"/><Relationship Id="rId6" Type="http://schemas.openxmlformats.org/officeDocument/2006/relationships/image" Target="../media/image41.png"/><Relationship Id="rId7" Type="http://schemas.openxmlformats.org/officeDocument/2006/relationships/image" Target="../media/image49.png"/><Relationship Id="rId8" Type="http://schemas.openxmlformats.org/officeDocument/2006/relationships/image" Target="../media/image53.png"/><Relationship Id="rId10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gc.readthedocs.io/en/latest/" TargetMode="External"/><Relationship Id="rId4" Type="http://schemas.openxmlformats.org/officeDocument/2006/relationships/hyperlink" Target="https://coffea-casa.readthedocs.io/en/latest/cc_user.html" TargetMode="External"/><Relationship Id="rId5" Type="http://schemas.openxmlformats.org/officeDocument/2006/relationships/hyperlink" Target="https://eafjupyter.readthedocs.io/en/latest/" TargetMode="External"/><Relationship Id="rId6" Type="http://schemas.openxmlformats.org/officeDocument/2006/relationships/hyperlink" Target="https://github.com/iris-hep/analysis-grand-challeng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22" Type="http://schemas.openxmlformats.org/officeDocument/2006/relationships/image" Target="../media/image30.png"/><Relationship Id="rId21" Type="http://schemas.openxmlformats.org/officeDocument/2006/relationships/image" Target="../media/image32.png"/><Relationship Id="rId23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28.png"/><Relationship Id="rId8" Type="http://schemas.openxmlformats.org/officeDocument/2006/relationships/image" Target="../media/image2.png"/><Relationship Id="rId11" Type="http://schemas.openxmlformats.org/officeDocument/2006/relationships/image" Target="../media/image17.png"/><Relationship Id="rId10" Type="http://schemas.openxmlformats.org/officeDocument/2006/relationships/image" Target="../media/image4.png"/><Relationship Id="rId13" Type="http://schemas.openxmlformats.org/officeDocument/2006/relationships/image" Target="../media/image12.png"/><Relationship Id="rId12" Type="http://schemas.openxmlformats.org/officeDocument/2006/relationships/image" Target="../media/image14.png"/><Relationship Id="rId15" Type="http://schemas.openxmlformats.org/officeDocument/2006/relationships/image" Target="../media/image22.png"/><Relationship Id="rId14" Type="http://schemas.openxmlformats.org/officeDocument/2006/relationships/image" Target="../media/image11.png"/><Relationship Id="rId17" Type="http://schemas.openxmlformats.org/officeDocument/2006/relationships/image" Target="../media/image19.png"/><Relationship Id="rId16" Type="http://schemas.openxmlformats.org/officeDocument/2006/relationships/image" Target="../media/image16.png"/><Relationship Id="rId19" Type="http://schemas.openxmlformats.org/officeDocument/2006/relationships/image" Target="../media/image33.png"/><Relationship Id="rId1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71B26"/>
            </a:gs>
            <a:gs pos="100000">
              <a:srgbClr val="101013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ctrTitle"/>
          </p:nvPr>
        </p:nvSpPr>
        <p:spPr>
          <a:xfrm>
            <a:off x="2735500" y="943750"/>
            <a:ext cx="5797500" cy="2353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73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for Columnar High Energy Physics Analysis</a:t>
            </a:r>
            <a:endParaRPr/>
          </a:p>
        </p:txBody>
      </p:sp>
      <p:sp>
        <p:nvSpPr>
          <p:cNvPr id="260" name="Google Shape;260;p28"/>
          <p:cNvSpPr txBox="1"/>
          <p:nvPr>
            <p:ph idx="1" type="subTitle"/>
          </p:nvPr>
        </p:nvSpPr>
        <p:spPr>
          <a:xfrm>
            <a:off x="2735500" y="3297650"/>
            <a:ext cx="6172800" cy="1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Elliott Kauffman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- </a:t>
            </a:r>
            <a:r>
              <a:rPr lang="en">
                <a:solidFill>
                  <a:schemeClr val="accent3"/>
                </a:solidFill>
              </a:rPr>
              <a:t>Princeton University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Alexander Held </a:t>
            </a:r>
            <a:r>
              <a:rPr lang="en">
                <a:solidFill>
                  <a:schemeClr val="accent3"/>
                </a:solidFill>
              </a:rPr>
              <a:t>- </a:t>
            </a:r>
            <a:r>
              <a:rPr lang="en">
                <a:solidFill>
                  <a:schemeClr val="accent3"/>
                </a:solidFill>
              </a:rPr>
              <a:t>University of Wisconsin-Madison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Oksana Shadura </a:t>
            </a:r>
            <a:r>
              <a:rPr lang="en">
                <a:solidFill>
                  <a:schemeClr val="accent3"/>
                </a:solidFill>
              </a:rPr>
              <a:t>- </a:t>
            </a:r>
            <a:r>
              <a:rPr lang="en">
                <a:solidFill>
                  <a:schemeClr val="accent3"/>
                </a:solidFill>
              </a:rPr>
              <a:t>University of Nebraska-Lincoln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223350" y="4650900"/>
            <a:ext cx="819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This work was supported by the U.S. National Science Foundation (NSF) Cooperative Agreement OAC-1836650 (IRIS-HEP)</a:t>
            </a:r>
            <a:endParaRPr sz="10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25" y="454625"/>
            <a:ext cx="1771400" cy="9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99" y="115688"/>
            <a:ext cx="1105826" cy="971046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7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Training:</a:t>
            </a:r>
            <a:r>
              <a:rPr lang="en"/>
              <a:t> Event Selection</a:t>
            </a:r>
            <a:endParaRPr/>
          </a:p>
        </p:txBody>
      </p:sp>
      <p:sp>
        <p:nvSpPr>
          <p:cNvPr id="573" name="Google Shape;57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37"/>
          <p:cNvSpPr txBox="1"/>
          <p:nvPr/>
        </p:nvSpPr>
        <p:spPr>
          <a:xfrm>
            <a:off x="127425" y="3599550"/>
            <a:ext cx="4820700" cy="57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nearest_genpart </a:t>
            </a:r>
            <a:r>
              <a:rPr b="1" lang="en" sz="85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jets.</a:t>
            </a:r>
            <a:r>
              <a:rPr b="1" lang="en" sz="85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nearest</a:t>
            </a: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(genparts, threshold</a:t>
            </a:r>
            <a:r>
              <a:rPr b="1" lang="en" sz="85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0.4)</a:t>
            </a:r>
            <a:endParaRPr b="1" sz="85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nearest_parent </a:t>
            </a:r>
            <a:r>
              <a:rPr b="1" lang="en" sz="85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nearest_genpart.</a:t>
            </a:r>
            <a:r>
              <a:rPr b="1" lang="en" sz="85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distinctParent</a:t>
            </a: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" sz="85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# parent of matched particle</a:t>
            </a:r>
            <a:endParaRPr b="1" sz="85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parent_pdgid </a:t>
            </a:r>
            <a:r>
              <a:rPr b="1" lang="en" sz="85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nearest_parent.</a:t>
            </a:r>
            <a:r>
              <a:rPr b="1" lang="en" sz="85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pdgId</a:t>
            </a:r>
            <a:r>
              <a:rPr b="1" lang="en" sz="8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" sz="85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# pdgId of parent particle</a:t>
            </a:r>
            <a:endParaRPr b="1" sz="85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5" name="Google Shape;575;p37"/>
          <p:cNvSpPr txBox="1"/>
          <p:nvPr>
            <p:ph idx="4294967295" type="subTitle"/>
          </p:nvPr>
        </p:nvSpPr>
        <p:spPr>
          <a:xfrm>
            <a:off x="127425" y="1923513"/>
            <a:ext cx="4706400" cy="18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Only look at ttbar MC events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Match jets to particles using ∆R matching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Find parent particle (either W or top quark)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➔"/>
            </a:pPr>
            <a:r>
              <a:rPr lang="en" sz="1200"/>
              <a:t>Keep events which are 100% reconstructable</a:t>
            </a:r>
            <a:endParaRPr sz="1200"/>
          </a:p>
        </p:txBody>
      </p:sp>
      <p:pic>
        <p:nvPicPr>
          <p:cNvPr id="576" name="Google Shape;576;p37"/>
          <p:cNvPicPr preferRelativeResize="0"/>
          <p:nvPr/>
        </p:nvPicPr>
        <p:blipFill rotWithShape="1">
          <a:blip r:embed="rId4">
            <a:alphaModFix/>
          </a:blip>
          <a:srcRect b="0" l="0" r="6059" t="0"/>
          <a:stretch/>
        </p:blipFill>
        <p:spPr>
          <a:xfrm>
            <a:off x="5164350" y="1227350"/>
            <a:ext cx="3603576" cy="3842425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7" name="Google Shape;577;p37"/>
          <p:cNvSpPr txBox="1"/>
          <p:nvPr>
            <p:ph idx="4294967295" type="subTitle"/>
          </p:nvPr>
        </p:nvSpPr>
        <p:spPr>
          <a:xfrm rot="-5400000">
            <a:off x="4233700" y="1776800"/>
            <a:ext cx="1492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Example Event</a:t>
            </a:r>
            <a:endParaRPr b="1" sz="1200">
              <a:solidFill>
                <a:schemeClr val="accent3"/>
              </a:solidFill>
            </a:endParaRPr>
          </a:p>
        </p:txBody>
      </p:sp>
      <p:pic>
        <p:nvPicPr>
          <p:cNvPr id="578" name="Google Shape;57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263" y="339325"/>
            <a:ext cx="548700" cy="61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05" y="114971"/>
            <a:ext cx="1104000" cy="97249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8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Training:</a:t>
            </a:r>
            <a:r>
              <a:rPr lang="en" sz="2300"/>
              <a:t> Obtaining Training Features</a:t>
            </a:r>
            <a:endParaRPr sz="2300"/>
          </a:p>
        </p:txBody>
      </p:sp>
      <p:sp>
        <p:nvSpPr>
          <p:cNvPr id="585" name="Google Shape;585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6" name="Google Shape;5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650" y="1205455"/>
            <a:ext cx="3411424" cy="188565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7" name="Google Shape;58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4644" y="3091093"/>
            <a:ext cx="3411424" cy="2003131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8" name="Google Shape;588;p38"/>
          <p:cNvSpPr/>
          <p:nvPr/>
        </p:nvSpPr>
        <p:spPr>
          <a:xfrm>
            <a:off x="384575" y="2382425"/>
            <a:ext cx="3620100" cy="1429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9" name="Google Shape;589;p38"/>
          <p:cNvSpPr txBox="1"/>
          <p:nvPr/>
        </p:nvSpPr>
        <p:spPr>
          <a:xfrm>
            <a:off x="436775" y="2452050"/>
            <a:ext cx="351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coffea processor with </a:t>
            </a: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coffea.nanoevents.NanoAODSchema</a:t>
            </a:r>
            <a:endParaRPr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0" name="Google Shape;590;p38"/>
          <p:cNvSpPr/>
          <p:nvPr/>
        </p:nvSpPr>
        <p:spPr>
          <a:xfrm>
            <a:off x="819450" y="3086800"/>
            <a:ext cx="2797200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8"/>
          <p:cNvSpPr txBox="1"/>
          <p:nvPr/>
        </p:nvSpPr>
        <p:spPr>
          <a:xfrm>
            <a:off x="436775" y="3065350"/>
            <a:ext cx="351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 </a:t>
            </a:r>
            <a:r>
              <a:rPr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awkward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to calculate features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2" name="Google Shape;592;p38"/>
          <p:cNvSpPr txBox="1"/>
          <p:nvPr/>
        </p:nvSpPr>
        <p:spPr>
          <a:xfrm>
            <a:off x="228450" y="4385150"/>
            <a:ext cx="397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coffea.processor.column_accumulator</a:t>
            </a: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objects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3" name="Google Shape;593;p38"/>
          <p:cNvSpPr/>
          <p:nvPr/>
        </p:nvSpPr>
        <p:spPr>
          <a:xfrm rot="5400000">
            <a:off x="1931225" y="3922825"/>
            <a:ext cx="526800" cy="49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8"/>
          <p:cNvSpPr/>
          <p:nvPr/>
        </p:nvSpPr>
        <p:spPr>
          <a:xfrm>
            <a:off x="4869525" y="1351625"/>
            <a:ext cx="278400" cy="3578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8"/>
          <p:cNvSpPr txBox="1"/>
          <p:nvPr/>
        </p:nvSpPr>
        <p:spPr>
          <a:xfrm rot="-5400000">
            <a:off x="2751550" y="2862350"/>
            <a:ext cx="397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EXAMPLE FEATURES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6" name="Google Shape;596;p38"/>
          <p:cNvSpPr txBox="1"/>
          <p:nvPr/>
        </p:nvSpPr>
        <p:spPr>
          <a:xfrm>
            <a:off x="308225" y="1259750"/>
            <a:ext cx="37728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Python HEP libraries utilized: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Code Pro"/>
              <a:buChar char="●"/>
            </a:pPr>
            <a:r>
              <a:rPr lang="en" sz="11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uproot</a:t>
            </a:r>
            <a:endParaRPr sz="11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Code Pro"/>
              <a:buChar char="●"/>
            </a:pPr>
            <a:r>
              <a:rPr lang="en" sz="11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coffea</a:t>
            </a:r>
            <a:endParaRPr sz="11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Code Pro"/>
              <a:buChar char="●"/>
            </a:pPr>
            <a:r>
              <a:rPr lang="en" sz="11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awkward</a:t>
            </a:r>
            <a:endParaRPr sz="11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97" name="Google Shape;597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775" y="325425"/>
            <a:ext cx="431100" cy="55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9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Training:</a:t>
            </a:r>
            <a:r>
              <a:rPr lang="en" sz="2300"/>
              <a:t> Hyperparameter Optimization</a:t>
            </a:r>
            <a:endParaRPr sz="2300"/>
          </a:p>
        </p:txBody>
      </p:sp>
      <p:sp>
        <p:nvSpPr>
          <p:cNvPr id="603" name="Google Shape;603;p39"/>
          <p:cNvSpPr txBox="1"/>
          <p:nvPr/>
        </p:nvSpPr>
        <p:spPr>
          <a:xfrm>
            <a:off x="4467075" y="1572000"/>
            <a:ext cx="4499400" cy="190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client 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utils.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get_client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client.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(initialize_mlflow)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futures 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client.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(fit_model,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samples_even, 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features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features_even, 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labels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labels_even,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evaluation_matrix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evaluation_matrix,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n_folds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N_FOLD,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mlflowclient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mlflowclient,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use_mlflow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USE_MLFLOW,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log_models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MODEL_LOGGING) 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 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client.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gather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(futures)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4" name="Google Shape;604;p39"/>
          <p:cNvSpPr txBox="1"/>
          <p:nvPr/>
        </p:nvSpPr>
        <p:spPr>
          <a:xfrm>
            <a:off x="1222425" y="1451550"/>
            <a:ext cx="2717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Set up </a:t>
            </a:r>
            <a:r>
              <a:rPr lang="en" sz="11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mlflow</a:t>
            </a: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on </a:t>
            </a:r>
            <a:r>
              <a:rPr lang="en" sz="11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dask</a:t>
            </a: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workers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5" name="Google Shape;605;p39"/>
          <p:cNvSpPr/>
          <p:nvPr/>
        </p:nvSpPr>
        <p:spPr>
          <a:xfrm>
            <a:off x="3765598" y="1644975"/>
            <a:ext cx="607837" cy="216787"/>
          </a:xfrm>
          <a:custGeom>
            <a:rect b="b" l="l" r="r" t="t"/>
            <a:pathLst>
              <a:path extrusionOk="0" h="16002" w="21908">
                <a:moveTo>
                  <a:pt x="0" y="0"/>
                </a:moveTo>
                <a:cubicBezTo>
                  <a:pt x="9043" y="0"/>
                  <a:pt x="12865" y="16002"/>
                  <a:pt x="21908" y="16002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06" name="Google Shape;606;p39"/>
          <p:cNvSpPr txBox="1"/>
          <p:nvPr/>
        </p:nvSpPr>
        <p:spPr>
          <a:xfrm>
            <a:off x="155625" y="2148013"/>
            <a:ext cx="377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Map jobs to workers (each job trains models for each hyperparameter selection)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7" name="Google Shape;607;p39"/>
          <p:cNvSpPr/>
          <p:nvPr/>
        </p:nvSpPr>
        <p:spPr>
          <a:xfrm>
            <a:off x="3712150" y="2110350"/>
            <a:ext cx="700432" cy="407189"/>
          </a:xfrm>
          <a:custGeom>
            <a:rect b="b" l="l" r="r" t="t"/>
            <a:pathLst>
              <a:path extrusionOk="0" h="13229" w="50885">
                <a:moveTo>
                  <a:pt x="0" y="10438"/>
                </a:moveTo>
                <a:cubicBezTo>
                  <a:pt x="8295" y="10438"/>
                  <a:pt x="16742" y="14619"/>
                  <a:pt x="24790" y="12612"/>
                </a:cubicBezTo>
                <a:cubicBezTo>
                  <a:pt x="34164" y="10274"/>
                  <a:pt x="42244" y="4321"/>
                  <a:pt x="50885" y="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08" name="Google Shape;608;p39"/>
          <p:cNvSpPr/>
          <p:nvPr/>
        </p:nvSpPr>
        <p:spPr>
          <a:xfrm>
            <a:off x="3428877" y="2675835"/>
            <a:ext cx="2186288" cy="718030"/>
          </a:xfrm>
          <a:custGeom>
            <a:rect b="b" l="l" r="r" t="t"/>
            <a:pathLst>
              <a:path extrusionOk="0" h="20876" w="95680">
                <a:moveTo>
                  <a:pt x="95680" y="0"/>
                </a:moveTo>
                <a:cubicBezTo>
                  <a:pt x="80244" y="0"/>
                  <a:pt x="65727" y="7500"/>
                  <a:pt x="50885" y="11742"/>
                </a:cubicBezTo>
                <a:cubicBezTo>
                  <a:pt x="34316" y="16478"/>
                  <a:pt x="17233" y="20876"/>
                  <a:pt x="0" y="20876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609" name="Google Shape;609;p39"/>
          <p:cNvSpPr txBox="1"/>
          <p:nvPr/>
        </p:nvSpPr>
        <p:spPr>
          <a:xfrm>
            <a:off x="209575" y="3197150"/>
            <a:ext cx="34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Number of times to split dataset for cross-validation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0" name="Google Shape;610;p39"/>
          <p:cNvSpPr txBox="1"/>
          <p:nvPr/>
        </p:nvSpPr>
        <p:spPr>
          <a:xfrm>
            <a:off x="2998825" y="4060550"/>
            <a:ext cx="4499400" cy="30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mlflowclient.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log_metric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(run_id, metric, np.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average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(value))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1" name="Google Shape;611;p39"/>
          <p:cNvSpPr txBox="1"/>
          <p:nvPr/>
        </p:nvSpPr>
        <p:spPr>
          <a:xfrm>
            <a:off x="2998825" y="3673500"/>
            <a:ext cx="4499400" cy="30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mlflowclient.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log_param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(run_id, param, np.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average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(value))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2" name="Google Shape;612;p39"/>
          <p:cNvSpPr txBox="1"/>
          <p:nvPr/>
        </p:nvSpPr>
        <p:spPr>
          <a:xfrm>
            <a:off x="2998825" y="4447600"/>
            <a:ext cx="4499400" cy="43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mlflow.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start_run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(run_id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run_id, nested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1" lang="en" sz="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run: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mlflow.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xgboost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log_model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(result[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"model"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],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"model"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signature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signature)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3" name="Google Shape;613;p39"/>
          <p:cNvSpPr/>
          <p:nvPr/>
        </p:nvSpPr>
        <p:spPr>
          <a:xfrm flipH="1">
            <a:off x="7591700" y="3714500"/>
            <a:ext cx="232500" cy="1246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9"/>
          <p:cNvSpPr txBox="1"/>
          <p:nvPr/>
        </p:nvSpPr>
        <p:spPr>
          <a:xfrm>
            <a:off x="7824200" y="4160600"/>
            <a:ext cx="146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 each trial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5" name="Google Shape;615;p39"/>
          <p:cNvSpPr txBox="1"/>
          <p:nvPr/>
        </p:nvSpPr>
        <p:spPr>
          <a:xfrm>
            <a:off x="265350" y="3710525"/>
            <a:ext cx="264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Track input hyperparameters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6" name="Google Shape;616;p39"/>
          <p:cNvSpPr txBox="1"/>
          <p:nvPr/>
        </p:nvSpPr>
        <p:spPr>
          <a:xfrm>
            <a:off x="265350" y="4037450"/>
            <a:ext cx="252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Track training scores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7" name="Google Shape;617;p39"/>
          <p:cNvSpPr txBox="1"/>
          <p:nvPr/>
        </p:nvSpPr>
        <p:spPr>
          <a:xfrm>
            <a:off x="265350" y="4364375"/>
            <a:ext cx="252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Log resulting model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8" name="Google Shape;618;p39"/>
          <p:cNvSpPr/>
          <p:nvPr/>
        </p:nvSpPr>
        <p:spPr>
          <a:xfrm>
            <a:off x="2726200" y="3824850"/>
            <a:ext cx="206125" cy="37475"/>
          </a:xfrm>
          <a:custGeom>
            <a:rect b="b" l="l" r="r" t="t"/>
            <a:pathLst>
              <a:path extrusionOk="0" h="1499" w="8245">
                <a:moveTo>
                  <a:pt x="0" y="1499"/>
                </a:moveTo>
                <a:cubicBezTo>
                  <a:pt x="2793" y="1499"/>
                  <a:pt x="5452" y="0"/>
                  <a:pt x="8245" y="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19" name="Google Shape;619;p39"/>
          <p:cNvSpPr/>
          <p:nvPr/>
        </p:nvSpPr>
        <p:spPr>
          <a:xfrm>
            <a:off x="2239025" y="4171500"/>
            <a:ext cx="683925" cy="46850"/>
          </a:xfrm>
          <a:custGeom>
            <a:rect b="b" l="l" r="r" t="t"/>
            <a:pathLst>
              <a:path extrusionOk="0" h="1874" w="27357">
                <a:moveTo>
                  <a:pt x="0" y="1874"/>
                </a:moveTo>
                <a:cubicBezTo>
                  <a:pt x="9140" y="1874"/>
                  <a:pt x="18217" y="0"/>
                  <a:pt x="27357" y="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20" name="Google Shape;620;p39"/>
          <p:cNvSpPr/>
          <p:nvPr/>
        </p:nvSpPr>
        <p:spPr>
          <a:xfrm>
            <a:off x="2032900" y="4536875"/>
            <a:ext cx="908775" cy="56225"/>
          </a:xfrm>
          <a:custGeom>
            <a:rect b="b" l="l" r="r" t="t"/>
            <a:pathLst>
              <a:path extrusionOk="0" h="2249" w="36351">
                <a:moveTo>
                  <a:pt x="0" y="0"/>
                </a:moveTo>
                <a:cubicBezTo>
                  <a:pt x="12140" y="0"/>
                  <a:pt x="24211" y="2249"/>
                  <a:pt x="36351" y="2249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21" name="Google Shape;621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2" name="Google Shape;622;p39"/>
          <p:cNvGrpSpPr/>
          <p:nvPr/>
        </p:nvGrpSpPr>
        <p:grpSpPr>
          <a:xfrm>
            <a:off x="65909" y="1313812"/>
            <a:ext cx="1105914" cy="629499"/>
            <a:chOff x="4073004" y="2671255"/>
            <a:chExt cx="715200" cy="407100"/>
          </a:xfrm>
        </p:grpSpPr>
        <p:sp>
          <p:nvSpPr>
            <p:cNvPr id="623" name="Google Shape;623;p39"/>
            <p:cNvSpPr/>
            <p:nvPr/>
          </p:nvSpPr>
          <p:spPr>
            <a:xfrm>
              <a:off x="4073004" y="2671255"/>
              <a:ext cx="715200" cy="407100"/>
            </a:xfrm>
            <a:prstGeom prst="flowChartAlternateProcess">
              <a:avLst/>
            </a:prstGeom>
            <a:solidFill>
              <a:srgbClr val="EEEEEE"/>
            </a:solidFill>
            <a:ln cap="flat" cmpd="sng" w="19050">
              <a:solidFill>
                <a:srgbClr val="0076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4" name="Google Shape;62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07698" y="2754789"/>
              <a:ext cx="645799" cy="249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5" name="Google Shape;62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99" y="115688"/>
            <a:ext cx="1105826" cy="97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00" y="371750"/>
            <a:ext cx="548700" cy="45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99" y="115688"/>
            <a:ext cx="1105826" cy="971046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0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Training:</a:t>
            </a:r>
            <a:r>
              <a:rPr lang="en" sz="2300"/>
              <a:t> Hyperparameter Optimization</a:t>
            </a:r>
            <a:endParaRPr sz="2300"/>
          </a:p>
        </p:txBody>
      </p:sp>
      <p:pic>
        <p:nvPicPr>
          <p:cNvPr id="633" name="Google Shape;633;p40" title="Screen Recording 2023-04-19 at 10.41.05 AM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5488" y="1239179"/>
            <a:ext cx="7253035" cy="3751923"/>
          </a:xfrm>
          <a:prstGeom prst="rect">
            <a:avLst/>
          </a:prstGeom>
          <a:noFill/>
          <a:ln cap="flat" cmpd="sng" w="28575">
            <a:solidFill>
              <a:srgbClr val="C8D23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4" name="Google Shape;63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5" name="Google Shape;63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000" y="371750"/>
            <a:ext cx="548700" cy="45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1"/>
          <p:cNvSpPr/>
          <p:nvPr/>
        </p:nvSpPr>
        <p:spPr>
          <a:xfrm>
            <a:off x="5667450" y="2880124"/>
            <a:ext cx="2174400" cy="1318500"/>
          </a:xfrm>
          <a:prstGeom prst="flowChartAlternateProcess">
            <a:avLst/>
          </a:prstGeom>
          <a:solidFill>
            <a:srgbClr val="EEEEEE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1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Training:</a:t>
            </a:r>
            <a:r>
              <a:rPr lang="en"/>
              <a:t> Model Storage</a:t>
            </a:r>
            <a:endParaRPr/>
          </a:p>
        </p:txBody>
      </p:sp>
      <p:sp>
        <p:nvSpPr>
          <p:cNvPr id="642" name="Google Shape;642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3" name="Google Shape;6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63" y="1967475"/>
            <a:ext cx="3134762" cy="314335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1"/>
          <p:cNvSpPr/>
          <p:nvPr/>
        </p:nvSpPr>
        <p:spPr>
          <a:xfrm>
            <a:off x="4515575" y="3367900"/>
            <a:ext cx="740400" cy="49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5" name="Google Shape;64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438" y="2945381"/>
            <a:ext cx="2110386" cy="118805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1"/>
          <p:cNvSpPr txBox="1"/>
          <p:nvPr/>
        </p:nvSpPr>
        <p:spPr>
          <a:xfrm>
            <a:off x="228450" y="1243050"/>
            <a:ext cx="8587800" cy="64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best_model_path 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1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f'runs:/{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best_run_id</a:t>
            </a:r>
            <a:r>
              <a:rPr b="1" lang="en" sz="1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}/model'</a:t>
            </a:r>
            <a:endParaRPr b="1" sz="10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best_model 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mlflow.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xgboost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load_model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(best_model_path)  </a:t>
            </a:r>
            <a:r>
              <a:rPr b="1" lang="en" sz="10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# load model locally</a:t>
            </a:r>
            <a:endParaRPr b="1" sz="10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result 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mlflow.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register_model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(best_model_path, </a:t>
            </a:r>
            <a:r>
              <a:rPr b="1" lang="en" sz="1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"reconstruction-bdt"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 </a:t>
            </a:r>
            <a:r>
              <a:rPr b="1" lang="en" sz="10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# register best model in mlflow model repository</a:t>
            </a:r>
            <a:endParaRPr b="1" sz="10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299825" y="1967475"/>
            <a:ext cx="421582" cy="543375"/>
          </a:xfrm>
          <a:custGeom>
            <a:rect b="b" l="l" r="r" t="t"/>
            <a:pathLst>
              <a:path extrusionOk="0" h="21735" w="9369">
                <a:moveTo>
                  <a:pt x="0" y="0"/>
                </a:moveTo>
                <a:cubicBezTo>
                  <a:pt x="0" y="7889"/>
                  <a:pt x="2309" y="18214"/>
                  <a:pt x="9369" y="21735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648" name="Google Shape;64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405" y="114971"/>
            <a:ext cx="1104000" cy="97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975" y="364625"/>
            <a:ext cx="548700" cy="473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05" y="114971"/>
            <a:ext cx="1104000" cy="97249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2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Training:</a:t>
            </a:r>
            <a:r>
              <a:rPr lang="en"/>
              <a:t> Model Storage</a:t>
            </a:r>
            <a:endParaRPr/>
          </a:p>
        </p:txBody>
      </p:sp>
      <p:sp>
        <p:nvSpPr>
          <p:cNvPr id="656" name="Google Shape;656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7" name="Google Shape;657;p42"/>
          <p:cNvGrpSpPr/>
          <p:nvPr/>
        </p:nvGrpSpPr>
        <p:grpSpPr>
          <a:xfrm>
            <a:off x="296800" y="2389575"/>
            <a:ext cx="4369200" cy="1719175"/>
            <a:chOff x="1765950" y="2836200"/>
            <a:chExt cx="4369200" cy="1719175"/>
          </a:xfrm>
        </p:grpSpPr>
        <p:cxnSp>
          <p:nvCxnSpPr>
            <p:cNvPr id="658" name="Google Shape;658;p42"/>
            <p:cNvCxnSpPr/>
            <p:nvPr/>
          </p:nvCxnSpPr>
          <p:spPr>
            <a:xfrm>
              <a:off x="1870725" y="3288025"/>
              <a:ext cx="0" cy="1117200"/>
            </a:xfrm>
            <a:prstGeom prst="straightConnector1">
              <a:avLst/>
            </a:prstGeom>
            <a:noFill/>
            <a:ln cap="flat" cmpd="sng" w="76200">
              <a:solidFill>
                <a:srgbClr val="C8D23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2"/>
            <p:cNvCxnSpPr/>
            <p:nvPr/>
          </p:nvCxnSpPr>
          <p:spPr>
            <a:xfrm rot="10800000">
              <a:off x="1888575" y="4367175"/>
              <a:ext cx="846000" cy="0"/>
            </a:xfrm>
            <a:prstGeom prst="straightConnector1">
              <a:avLst/>
            </a:prstGeom>
            <a:noFill/>
            <a:ln cap="flat" cmpd="sng" w="76200">
              <a:solidFill>
                <a:srgbClr val="C8D23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2"/>
            <p:cNvCxnSpPr/>
            <p:nvPr/>
          </p:nvCxnSpPr>
          <p:spPr>
            <a:xfrm rot="10800000">
              <a:off x="1888575" y="3534325"/>
              <a:ext cx="846000" cy="0"/>
            </a:xfrm>
            <a:prstGeom prst="straightConnector1">
              <a:avLst/>
            </a:prstGeom>
            <a:noFill/>
            <a:ln cap="flat" cmpd="sng" w="76200">
              <a:solidFill>
                <a:srgbClr val="C8D23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2"/>
            <p:cNvCxnSpPr/>
            <p:nvPr/>
          </p:nvCxnSpPr>
          <p:spPr>
            <a:xfrm>
              <a:off x="2876500" y="3692975"/>
              <a:ext cx="0" cy="19710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2"/>
            <p:cNvCxnSpPr/>
            <p:nvPr/>
          </p:nvCxnSpPr>
          <p:spPr>
            <a:xfrm rot="10800000">
              <a:off x="2839000" y="3890075"/>
              <a:ext cx="846000" cy="0"/>
            </a:xfrm>
            <a:prstGeom prst="straightConnector1">
              <a:avLst/>
            </a:prstGeom>
            <a:noFill/>
            <a:ln cap="flat" cmpd="sng" w="76200">
              <a:solidFill>
                <a:srgbClr val="C8D23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3" name="Google Shape;663;p42"/>
            <p:cNvSpPr txBox="1"/>
            <p:nvPr/>
          </p:nvSpPr>
          <p:spPr>
            <a:xfrm>
              <a:off x="2717700" y="3288025"/>
              <a:ext cx="341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1</a:t>
              </a:r>
              <a:endParaRPr b="1" sz="17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664" name="Google Shape;664;p42"/>
            <p:cNvSpPr txBox="1"/>
            <p:nvPr/>
          </p:nvSpPr>
          <p:spPr>
            <a:xfrm>
              <a:off x="1765950" y="2836200"/>
              <a:ext cx="3458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model_name</a:t>
              </a:r>
              <a:endParaRPr b="1" sz="2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665" name="Google Shape;665;p42"/>
            <p:cNvSpPr txBox="1"/>
            <p:nvPr/>
          </p:nvSpPr>
          <p:spPr>
            <a:xfrm>
              <a:off x="2783625" y="4108975"/>
              <a:ext cx="2199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config.pbtxt</a:t>
              </a:r>
              <a:endParaRPr b="1" sz="2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666" name="Google Shape;666;p42"/>
            <p:cNvSpPr txBox="1"/>
            <p:nvPr/>
          </p:nvSpPr>
          <p:spPr>
            <a:xfrm>
              <a:off x="3840150" y="3643775"/>
              <a:ext cx="2295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xgboost.model</a:t>
              </a:r>
              <a:endParaRPr sz="2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667" name="Google Shape;667;p42"/>
          <p:cNvSpPr/>
          <p:nvPr/>
        </p:nvSpPr>
        <p:spPr>
          <a:xfrm>
            <a:off x="674975" y="1525575"/>
            <a:ext cx="1321800" cy="801600"/>
          </a:xfrm>
          <a:prstGeom prst="flowChartAlternateProcess">
            <a:avLst/>
          </a:prstGeom>
          <a:solidFill>
            <a:srgbClr val="EEEEEE"/>
          </a:solidFill>
          <a:ln cap="flat" cmpd="sng" w="19050">
            <a:solidFill>
              <a:srgbClr val="C8D2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8" name="Google Shape;66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51" y="1467827"/>
            <a:ext cx="1629050" cy="9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2"/>
          <p:cNvSpPr txBox="1"/>
          <p:nvPr/>
        </p:nvSpPr>
        <p:spPr>
          <a:xfrm>
            <a:off x="5653375" y="1199500"/>
            <a:ext cx="2903400" cy="387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name: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"reconstruction_bdt_xgb"</a:t>
            </a:r>
            <a:endParaRPr b="1" sz="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backend: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"fil"</a:t>
            </a:r>
            <a:endParaRPr b="1" sz="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max_batch_size: </a:t>
            </a:r>
            <a:r>
              <a:rPr b="1" lang="en" sz="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50000000</a:t>
            </a:r>
            <a:endParaRPr b="1" sz="800">
              <a:solidFill>
                <a:schemeClr val="accen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 [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"input__0"</a:t>
            </a:r>
            <a:endParaRPr b="1" sz="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data_type: TYPE_FP32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dims: [ </a:t>
            </a:r>
            <a:r>
              <a:rPr b="1" lang="en" sz="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]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 [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"output__0"</a:t>
            </a:r>
            <a:endParaRPr b="1" sz="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data_type: TYPE_FP32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dims: [ </a:t>
            </a:r>
            <a:r>
              <a:rPr b="1" lang="en" sz="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]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instance_group [{ kind: KIND_GPU }]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parameters [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key: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"model_type"</a:t>
            </a:r>
            <a:endParaRPr b="1" sz="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value: { string_value: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"xgboost"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}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key: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"predict_proba"</a:t>
            </a:r>
            <a:endParaRPr b="1" sz="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value: { string_value: </a:t>
            </a:r>
            <a:r>
              <a:rPr b="1" lang="en" sz="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"true"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}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version_policy: { all { }}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dynamic_batching { }</a:t>
            </a:r>
            <a:endParaRPr b="1" sz="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0" name="Google Shape;670;p42"/>
          <p:cNvSpPr/>
          <p:nvPr/>
        </p:nvSpPr>
        <p:spPr>
          <a:xfrm>
            <a:off x="3126350" y="2291875"/>
            <a:ext cx="2338852" cy="1606350"/>
          </a:xfrm>
          <a:custGeom>
            <a:rect b="b" l="l" r="r" t="t"/>
            <a:pathLst>
              <a:path extrusionOk="0" h="64254" w="86504">
                <a:moveTo>
                  <a:pt x="0" y="63938"/>
                </a:moveTo>
                <a:cubicBezTo>
                  <a:pt x="9559" y="63938"/>
                  <a:pt x="19143" y="63257"/>
                  <a:pt x="28678" y="63938"/>
                </a:cubicBezTo>
                <a:cubicBezTo>
                  <a:pt x="38461" y="64637"/>
                  <a:pt x="50973" y="64803"/>
                  <a:pt x="57356" y="57356"/>
                </a:cubicBezTo>
                <a:cubicBezTo>
                  <a:pt x="71313" y="41073"/>
                  <a:pt x="65058" y="0"/>
                  <a:pt x="86504" y="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671" name="Google Shape;67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75" y="364625"/>
            <a:ext cx="548700" cy="473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3"/>
          <p:cNvSpPr/>
          <p:nvPr/>
        </p:nvSpPr>
        <p:spPr>
          <a:xfrm>
            <a:off x="0" y="369125"/>
            <a:ext cx="9144000" cy="234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3"/>
          <p:cNvSpPr txBox="1"/>
          <p:nvPr>
            <p:ph idx="4294967295" type="title"/>
          </p:nvPr>
        </p:nvSpPr>
        <p:spPr>
          <a:xfrm>
            <a:off x="1845438" y="798125"/>
            <a:ext cx="5453100" cy="1487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Inference</a:t>
            </a:r>
            <a:endParaRPr sz="6300"/>
          </a:p>
        </p:txBody>
      </p:sp>
      <p:sp>
        <p:nvSpPr>
          <p:cNvPr id="678" name="Google Shape;678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9" name="Google Shape;6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38" y="3398899"/>
            <a:ext cx="8923924" cy="10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4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Inference</a:t>
            </a:r>
            <a:r>
              <a:rPr b="1" lang="en" sz="2300"/>
              <a:t>:</a:t>
            </a:r>
            <a:r>
              <a:rPr lang="en" sz="2300"/>
              <a:t> Machine Learning Inference</a:t>
            </a:r>
            <a:endParaRPr sz="2300"/>
          </a:p>
        </p:txBody>
      </p:sp>
      <p:sp>
        <p:nvSpPr>
          <p:cNvPr id="685" name="Google Shape;68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6" name="Google Shape;686;p44"/>
          <p:cNvSpPr txBox="1"/>
          <p:nvPr/>
        </p:nvSpPr>
        <p:spPr>
          <a:xfrm>
            <a:off x="376363" y="3014975"/>
            <a:ext cx="4732200" cy="1877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 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grpcclient.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InferRequestedOutput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(output_name)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inpt 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[grpcclient.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InferInput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(input_name, features.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dtype)]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inpt[</a:t>
            </a:r>
            <a:r>
              <a:rPr b="1" lang="en" sz="10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set_data_from_numpy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(features)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results[even_perm]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triton_client.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infer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model_name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model_name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model_version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model_vers_odd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inputs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inpt, 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outputs</a:t>
            </a:r>
            <a:r>
              <a:rPr b="1" lang="en" sz="10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[output]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).</a:t>
            </a:r>
            <a:r>
              <a:rPr b="1" lang="en" sz="10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as_numpy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(output_name)[:, </a:t>
            </a:r>
            <a:r>
              <a:rPr b="1" lang="en" sz="10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7" name="Google Shape;687;p44"/>
          <p:cNvSpPr txBox="1"/>
          <p:nvPr/>
        </p:nvSpPr>
        <p:spPr>
          <a:xfrm>
            <a:off x="376375" y="2060575"/>
            <a:ext cx="382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1. </a:t>
            </a:r>
            <a:r>
              <a:rPr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Set up </a:t>
            </a:r>
            <a:r>
              <a:rPr lang="en" sz="15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Triton</a:t>
            </a:r>
            <a:r>
              <a:rPr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gRPC client</a:t>
            </a:r>
            <a:endParaRPr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88" name="Google Shape;688;p44"/>
          <p:cNvSpPr txBox="1"/>
          <p:nvPr/>
        </p:nvSpPr>
        <p:spPr>
          <a:xfrm>
            <a:off x="376375" y="2467925"/>
            <a:ext cx="382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Perform inference request:</a:t>
            </a:r>
            <a:endParaRPr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689" name="Google Shape;689;p44"/>
          <p:cNvGrpSpPr/>
          <p:nvPr/>
        </p:nvGrpSpPr>
        <p:grpSpPr>
          <a:xfrm>
            <a:off x="8188563" y="1480875"/>
            <a:ext cx="138000" cy="1534100"/>
            <a:chOff x="8644675" y="1523850"/>
            <a:chExt cx="138000" cy="1534100"/>
          </a:xfrm>
        </p:grpSpPr>
        <p:sp>
          <p:nvSpPr>
            <p:cNvPr id="690" name="Google Shape;690;p44"/>
            <p:cNvSpPr/>
            <p:nvPr/>
          </p:nvSpPr>
          <p:spPr>
            <a:xfrm>
              <a:off x="8644675" y="1523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8644675" y="1625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8644675" y="1726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8644675" y="1828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8644675" y="1929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8644675" y="203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8644675" y="2137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8644675" y="2243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8644675" y="2349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8644675" y="2455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>
              <a:off x="8644675" y="2550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8644675" y="2652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8644675" y="2753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8644675" y="2859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8644675" y="2956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05" name="Google Shape;705;p44"/>
          <p:cNvCxnSpPr>
            <a:stCxn id="706" idx="4"/>
            <a:endCxn id="707" idx="0"/>
          </p:cNvCxnSpPr>
          <p:nvPr/>
        </p:nvCxnSpPr>
        <p:spPr>
          <a:xfrm>
            <a:off x="7298288" y="3938965"/>
            <a:ext cx="600" cy="4068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08" name="Google Shape;708;p44"/>
          <p:cNvCxnSpPr>
            <a:stCxn id="709" idx="2"/>
            <a:endCxn id="706" idx="1"/>
          </p:cNvCxnSpPr>
          <p:nvPr/>
        </p:nvCxnSpPr>
        <p:spPr>
          <a:xfrm>
            <a:off x="6363288" y="2973025"/>
            <a:ext cx="387900" cy="5241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0" name="Google Shape;710;p44"/>
          <p:cNvCxnSpPr>
            <a:stCxn id="706" idx="7"/>
            <a:endCxn id="704" idx="2"/>
          </p:cNvCxnSpPr>
          <p:nvPr/>
        </p:nvCxnSpPr>
        <p:spPr>
          <a:xfrm flipH="1" rot="10800000">
            <a:off x="7845482" y="3014851"/>
            <a:ext cx="412200" cy="482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1" name="Google Shape;711;p44"/>
          <p:cNvSpPr txBox="1"/>
          <p:nvPr>
            <p:ph idx="4294967295" type="subTitle"/>
          </p:nvPr>
        </p:nvSpPr>
        <p:spPr>
          <a:xfrm rot="-5400000">
            <a:off x="4799238" y="2009175"/>
            <a:ext cx="1492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Entries</a:t>
            </a:r>
            <a:endParaRPr b="1" sz="1200">
              <a:solidFill>
                <a:schemeClr val="accent3"/>
              </a:solidFill>
            </a:endParaRPr>
          </a:p>
        </p:txBody>
      </p:sp>
      <p:sp>
        <p:nvSpPr>
          <p:cNvPr id="712" name="Google Shape;712;p44"/>
          <p:cNvSpPr txBox="1"/>
          <p:nvPr>
            <p:ph idx="4294967295" type="subTitle"/>
          </p:nvPr>
        </p:nvSpPr>
        <p:spPr>
          <a:xfrm>
            <a:off x="5742288" y="1086525"/>
            <a:ext cx="1492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Features</a:t>
            </a:r>
            <a:endParaRPr b="1" sz="1200">
              <a:solidFill>
                <a:schemeClr val="accent3"/>
              </a:solidFill>
            </a:endParaRPr>
          </a:p>
        </p:txBody>
      </p:sp>
      <p:sp>
        <p:nvSpPr>
          <p:cNvPr id="713" name="Google Shape;713;p44"/>
          <p:cNvSpPr txBox="1"/>
          <p:nvPr>
            <p:ph idx="4294967295" type="subTitle"/>
          </p:nvPr>
        </p:nvSpPr>
        <p:spPr>
          <a:xfrm>
            <a:off x="7898513" y="1128475"/>
            <a:ext cx="8691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Result</a:t>
            </a:r>
            <a:endParaRPr b="1" sz="1200">
              <a:solidFill>
                <a:schemeClr val="accent3"/>
              </a:solidFill>
            </a:endParaRPr>
          </a:p>
        </p:txBody>
      </p:sp>
      <p:sp>
        <p:nvSpPr>
          <p:cNvPr id="706" name="Google Shape;706;p44"/>
          <p:cNvSpPr/>
          <p:nvPr/>
        </p:nvSpPr>
        <p:spPr>
          <a:xfrm>
            <a:off x="6524438" y="3421465"/>
            <a:ext cx="1547700" cy="517500"/>
          </a:xfrm>
          <a:prstGeom prst="ellipse">
            <a:avLst/>
          </a:prstGeom>
          <a:solidFill>
            <a:srgbClr val="EA9999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gRPC client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07" name="Google Shape;707;p44"/>
          <p:cNvSpPr/>
          <p:nvPr/>
        </p:nvSpPr>
        <p:spPr>
          <a:xfrm>
            <a:off x="6402338" y="4345850"/>
            <a:ext cx="1793100" cy="572700"/>
          </a:xfrm>
          <a:prstGeom prst="roundRect">
            <a:avLst>
              <a:gd fmla="val 16667" name="adj"/>
            </a:avLst>
          </a:prstGeom>
          <a:solidFill>
            <a:srgbClr val="D2EFC6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GPU</a:t>
            </a:r>
            <a:endParaRPr b="1" sz="2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714" name="Google Shape;714;p44"/>
          <p:cNvGrpSpPr/>
          <p:nvPr/>
        </p:nvGrpSpPr>
        <p:grpSpPr>
          <a:xfrm>
            <a:off x="5742288" y="1438925"/>
            <a:ext cx="1104000" cy="1534100"/>
            <a:chOff x="5747850" y="1520850"/>
            <a:chExt cx="1104000" cy="1534100"/>
          </a:xfrm>
        </p:grpSpPr>
        <p:sp>
          <p:nvSpPr>
            <p:cNvPr id="715" name="Google Shape;715;p44"/>
            <p:cNvSpPr/>
            <p:nvPr/>
          </p:nvSpPr>
          <p:spPr>
            <a:xfrm>
              <a:off x="5747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5885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6023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6161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6299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6437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6575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>
              <a:off x="6713850" y="1520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5747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5885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6023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6161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6299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6437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>
              <a:off x="6575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6713850" y="16222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5747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5885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6023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6161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6299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6437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6575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6713850" y="17236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5747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5885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6023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6161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6299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6437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6575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6713850" y="18250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5747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5885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6023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6161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6299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6437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6575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6713850" y="19264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5747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5885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6023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6161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6299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6437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6575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6713850" y="20278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5747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5885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6023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6161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6299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6437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6575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6713850" y="213402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5747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5885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6023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6161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6299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6437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6575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6713850" y="224020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5747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4"/>
            <p:cNvSpPr/>
            <p:nvPr/>
          </p:nvSpPr>
          <p:spPr>
            <a:xfrm>
              <a:off x="5885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6023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6161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6299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6437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6575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6713850" y="2346375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747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885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6023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6161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6299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437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6575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6713850" y="2452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747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5885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23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61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6299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6437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6575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6713850" y="25479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5747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5885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6161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6299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6437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6575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6713850" y="26493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5747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5885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6023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6161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6299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6437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6575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6713850" y="2750738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5747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5885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6023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6161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6299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6437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6575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6713850" y="2856913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5747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5885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6023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6161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6299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6437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6575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6713850" y="2953550"/>
              <a:ext cx="138000" cy="101400"/>
            </a:xfrm>
            <a:prstGeom prst="rect">
              <a:avLst/>
            </a:prstGeom>
            <a:gradFill>
              <a:gsLst>
                <a:gs pos="0">
                  <a:srgbClr val="78C4B2"/>
                </a:gs>
                <a:gs pos="100000">
                  <a:srgbClr val="3F7B6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44"/>
          <p:cNvSpPr txBox="1"/>
          <p:nvPr>
            <p:ph idx="4294967295" type="subTitle"/>
          </p:nvPr>
        </p:nvSpPr>
        <p:spPr>
          <a:xfrm rot="-5400000">
            <a:off x="7232713" y="2071525"/>
            <a:ext cx="1492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Entries</a:t>
            </a:r>
            <a:endParaRPr b="1" sz="1200">
              <a:solidFill>
                <a:schemeClr val="accent3"/>
              </a:solidFill>
            </a:endParaRPr>
          </a:p>
        </p:txBody>
      </p:sp>
      <p:grpSp>
        <p:nvGrpSpPr>
          <p:cNvPr id="835" name="Google Shape;835;p44"/>
          <p:cNvGrpSpPr/>
          <p:nvPr/>
        </p:nvGrpSpPr>
        <p:grpSpPr>
          <a:xfrm>
            <a:off x="376462" y="1240875"/>
            <a:ext cx="1492536" cy="840247"/>
            <a:chOff x="3916501" y="2437477"/>
            <a:chExt cx="1629050" cy="917100"/>
          </a:xfrm>
        </p:grpSpPr>
        <p:sp>
          <p:nvSpPr>
            <p:cNvPr id="836" name="Google Shape;836;p44"/>
            <p:cNvSpPr/>
            <p:nvPr/>
          </p:nvSpPr>
          <p:spPr>
            <a:xfrm>
              <a:off x="4192100" y="2571750"/>
              <a:ext cx="1081200" cy="615600"/>
            </a:xfrm>
            <a:prstGeom prst="flowChartAlternateProcess">
              <a:avLst/>
            </a:prstGeom>
            <a:solidFill>
              <a:srgbClr val="EEEEEE"/>
            </a:solidFill>
            <a:ln cap="flat" cmpd="sng" w="19050">
              <a:solidFill>
                <a:srgbClr val="C8D2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37" name="Google Shape;837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16501" y="2437477"/>
              <a:ext cx="1629050" cy="917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8" name="Google Shape;83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99" y="115688"/>
            <a:ext cx="1105826" cy="97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286" y="364398"/>
            <a:ext cx="615146" cy="4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93" y="115893"/>
            <a:ext cx="1105825" cy="970633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45"/>
          <p:cNvSpPr txBox="1"/>
          <p:nvPr>
            <p:ph type="title"/>
          </p:nvPr>
        </p:nvSpPr>
        <p:spPr>
          <a:xfrm>
            <a:off x="1996775" y="426300"/>
            <a:ext cx="69129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Inference:</a:t>
            </a:r>
            <a:r>
              <a:rPr lang="en" sz="2300"/>
              <a:t> Result, diagnostics</a:t>
            </a:r>
            <a:endParaRPr sz="2300"/>
          </a:p>
        </p:txBody>
      </p:sp>
      <p:sp>
        <p:nvSpPr>
          <p:cNvPr id="846" name="Google Shape;846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7" name="Google Shape;847;p45"/>
          <p:cNvSpPr/>
          <p:nvPr/>
        </p:nvSpPr>
        <p:spPr>
          <a:xfrm>
            <a:off x="5606275" y="5042125"/>
            <a:ext cx="2950500" cy="10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5"/>
          <p:cNvSpPr txBox="1"/>
          <p:nvPr/>
        </p:nvSpPr>
        <p:spPr>
          <a:xfrm>
            <a:off x="3064550" y="4144463"/>
            <a:ext cx="5693700" cy="55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model_prediction 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cabinetry.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model_utils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prediction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(model_ml)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fit_results_mod 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cabinetry.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model_utils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match_fit_results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(model_ml, fit_results)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model_prediction_postfit 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cabinetry.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model_utils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1" lang="en" sz="800">
                <a:solidFill>
                  <a:srgbClr val="0696E9"/>
                </a:solidFill>
                <a:latin typeface="Consolas"/>
                <a:ea typeface="Consolas"/>
                <a:cs typeface="Consolas"/>
                <a:sym typeface="Consolas"/>
              </a:rPr>
              <a:t>prediction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(model_ml, fit_results</a:t>
            </a:r>
            <a:r>
              <a:rPr b="1" lang="en" sz="8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fit_results_mod)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9" name="Google Shape;849;p45"/>
          <p:cNvSpPr txBox="1"/>
          <p:nvPr/>
        </p:nvSpPr>
        <p:spPr>
          <a:xfrm>
            <a:off x="4238212" y="2056038"/>
            <a:ext cx="1105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Apply fit results to model with ML observables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50" name="Google Shape;850;p45"/>
          <p:cNvSpPr txBox="1"/>
          <p:nvPr/>
        </p:nvSpPr>
        <p:spPr>
          <a:xfrm>
            <a:off x="-7" y="1190900"/>
            <a:ext cx="1105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Statistical model fit from non-ML approach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51" name="Google Shape;851;p45"/>
          <p:cNvSpPr txBox="1"/>
          <p:nvPr/>
        </p:nvSpPr>
        <p:spPr>
          <a:xfrm>
            <a:off x="228500" y="4056975"/>
            <a:ext cx="2723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Python HEP libraries utilized:</a:t>
            </a:r>
            <a:endParaRPr sz="11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Code Pro"/>
              <a:buChar char="●"/>
            </a:pPr>
            <a:r>
              <a:rPr lang="en" sz="11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cabinetry</a:t>
            </a:r>
            <a:endParaRPr sz="11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Code Pro"/>
              <a:buChar char="●"/>
            </a:pPr>
            <a:r>
              <a:rPr lang="en" sz="11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hist</a:t>
            </a:r>
            <a:endParaRPr sz="11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52" name="Google Shape;85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275" y="314861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45"/>
          <p:cNvSpPr/>
          <p:nvPr/>
        </p:nvSpPr>
        <p:spPr>
          <a:xfrm rot="-386420">
            <a:off x="625538" y="1980461"/>
            <a:ext cx="459744" cy="391881"/>
          </a:xfrm>
          <a:custGeom>
            <a:rect b="b" l="l" r="r" t="t"/>
            <a:pathLst>
              <a:path extrusionOk="0" h="15675" w="11595">
                <a:moveTo>
                  <a:pt x="195" y="0"/>
                </a:moveTo>
                <a:cubicBezTo>
                  <a:pt x="195" y="3673"/>
                  <a:pt x="-584" y="7987"/>
                  <a:pt x="1620" y="10925"/>
                </a:cubicBezTo>
                <a:cubicBezTo>
                  <a:pt x="3830" y="13871"/>
                  <a:pt x="7912" y="15675"/>
                  <a:pt x="11595" y="15675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54" name="Google Shape;854;p45"/>
          <p:cNvSpPr/>
          <p:nvPr/>
        </p:nvSpPr>
        <p:spPr>
          <a:xfrm>
            <a:off x="3879800" y="2507775"/>
            <a:ext cx="361375" cy="36125"/>
          </a:xfrm>
          <a:custGeom>
            <a:rect b="b" l="l" r="r" t="t"/>
            <a:pathLst>
              <a:path extrusionOk="0" h="1445" w="14455">
                <a:moveTo>
                  <a:pt x="0" y="0"/>
                </a:moveTo>
                <a:cubicBezTo>
                  <a:pt x="4748" y="950"/>
                  <a:pt x="9613" y="1445"/>
                  <a:pt x="14455" y="1445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55" name="Google Shape;855;p45"/>
          <p:cNvSpPr/>
          <p:nvPr/>
        </p:nvSpPr>
        <p:spPr>
          <a:xfrm rot="-754786">
            <a:off x="5272538" y="2507775"/>
            <a:ext cx="361377" cy="36125"/>
          </a:xfrm>
          <a:custGeom>
            <a:rect b="b" l="l" r="r" t="t"/>
            <a:pathLst>
              <a:path extrusionOk="0" h="1445" w="14455">
                <a:moveTo>
                  <a:pt x="0" y="0"/>
                </a:moveTo>
                <a:cubicBezTo>
                  <a:pt x="4748" y="950"/>
                  <a:pt x="9613" y="1445"/>
                  <a:pt x="14455" y="1445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id="856" name="Google Shape;85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3025" y="1331225"/>
            <a:ext cx="2605863" cy="2605863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7" name="Google Shape;857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3300" y="1331225"/>
            <a:ext cx="2605875" cy="2605875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8" name="Google Shape;858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93300" y="1331225"/>
            <a:ext cx="2605875" cy="26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83025" y="1331213"/>
            <a:ext cx="2605875" cy="26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Goals</a:t>
            </a:r>
            <a:endParaRPr/>
          </a:p>
        </p:txBody>
      </p:sp>
      <p:sp>
        <p:nvSpPr>
          <p:cNvPr id="865" name="Google Shape;865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6" name="Google Shape;866;p46"/>
          <p:cNvSpPr txBox="1"/>
          <p:nvPr>
            <p:ph idx="4294967295" type="subTitle"/>
          </p:nvPr>
        </p:nvSpPr>
        <p:spPr>
          <a:xfrm>
            <a:off x="720000" y="1181975"/>
            <a:ext cx="7440300" cy="15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Explore more complex ML models</a:t>
            </a:r>
            <a:endParaRPr sz="1200"/>
          </a:p>
          <a:p>
            <a: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◆"/>
            </a:pPr>
            <a:r>
              <a:rPr lang="en" sz="1200"/>
              <a:t>Now that we have the infrastructure in place, we can extend to deep learning approaches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Triton inference server will help a lot here!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SzPts val="1200"/>
              <a:buChar char="➔"/>
            </a:pPr>
            <a:r>
              <a:rPr lang="en" sz="1200"/>
              <a:t>Benchmarking</a:t>
            </a:r>
            <a:endParaRPr sz="1200"/>
          </a:p>
        </p:txBody>
      </p:sp>
      <p:sp>
        <p:nvSpPr>
          <p:cNvPr id="867" name="Google Shape;867;p46"/>
          <p:cNvSpPr/>
          <p:nvPr/>
        </p:nvSpPr>
        <p:spPr>
          <a:xfrm>
            <a:off x="3113981" y="3393524"/>
            <a:ext cx="776700" cy="889800"/>
          </a:xfrm>
          <a:prstGeom prst="parallelogram">
            <a:avLst>
              <a:gd fmla="val 71482" name="adj"/>
            </a:avLst>
          </a:prstGeom>
          <a:gradFill>
            <a:gsLst>
              <a:gs pos="0">
                <a:srgbClr val="C8D23A"/>
              </a:gs>
              <a:gs pos="100000">
                <a:srgbClr val="0076BA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8" name="Google Shape;868;p46"/>
          <p:cNvCxnSpPr/>
          <p:nvPr/>
        </p:nvCxnSpPr>
        <p:spPr>
          <a:xfrm flipH="1">
            <a:off x="3338246" y="3626885"/>
            <a:ext cx="291900" cy="471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69" name="Google Shape;8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50" y="2628500"/>
            <a:ext cx="4005673" cy="8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4" y="4178925"/>
            <a:ext cx="7349089" cy="8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0381" y="4360256"/>
            <a:ext cx="527269" cy="527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69" name="Google Shape;26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0" name="Google Shape;270;p29"/>
          <p:cNvGrpSpPr/>
          <p:nvPr/>
        </p:nvGrpSpPr>
        <p:grpSpPr>
          <a:xfrm>
            <a:off x="1122000" y="1608475"/>
            <a:ext cx="6899994" cy="572689"/>
            <a:chOff x="6296262" y="3733722"/>
            <a:chExt cx="2560960" cy="351300"/>
          </a:xfrm>
        </p:grpSpPr>
        <p:sp>
          <p:nvSpPr>
            <p:cNvPr id="271" name="Google Shape;271;p29"/>
            <p:cNvSpPr/>
            <p:nvPr/>
          </p:nvSpPr>
          <p:spPr>
            <a:xfrm>
              <a:off x="6296262" y="3733722"/>
              <a:ext cx="1869900" cy="351300"/>
            </a:xfrm>
            <a:prstGeom prst="homePlate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Source Code Pro"/>
                  <a:ea typeface="Source Code Pro"/>
                  <a:cs typeface="Source Code Pro"/>
                  <a:sym typeface="Source Code Pro"/>
                </a:rPr>
                <a:t>1. </a:t>
              </a:r>
              <a:r>
                <a:rPr b="1" lang="en">
                  <a:latin typeface="Source Code Pro"/>
                  <a:ea typeface="Source Code Pro"/>
                  <a:cs typeface="Source Code Pro"/>
                  <a:sym typeface="Source Code Pro"/>
                </a:rPr>
                <a:t>Analysis Grand Challenge Overview</a:t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8134226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8362820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8591422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75" name="Google Shape;275;p29"/>
          <p:cNvGrpSpPr/>
          <p:nvPr/>
        </p:nvGrpSpPr>
        <p:grpSpPr>
          <a:xfrm>
            <a:off x="1122000" y="2398650"/>
            <a:ext cx="6899993" cy="572689"/>
            <a:chOff x="6296263" y="3733722"/>
            <a:chExt cx="2560960" cy="351300"/>
          </a:xfrm>
        </p:grpSpPr>
        <p:sp>
          <p:nvSpPr>
            <p:cNvPr id="276" name="Google Shape;276;p29"/>
            <p:cNvSpPr/>
            <p:nvPr/>
          </p:nvSpPr>
          <p:spPr>
            <a:xfrm>
              <a:off x="6296263" y="3733722"/>
              <a:ext cx="1870200" cy="351300"/>
            </a:xfrm>
            <a:prstGeom prst="homePlate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Source Code Pro"/>
                  <a:ea typeface="Source Code Pro"/>
                  <a:cs typeface="Source Code Pro"/>
                  <a:sym typeface="Source Code Pro"/>
                </a:rPr>
                <a:t>2. Strategy for Integrating Machine Learning</a:t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8134226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8362820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8591422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80" name="Google Shape;280;p29"/>
          <p:cNvGrpSpPr/>
          <p:nvPr/>
        </p:nvGrpSpPr>
        <p:grpSpPr>
          <a:xfrm>
            <a:off x="1122000" y="3188825"/>
            <a:ext cx="6899993" cy="572689"/>
            <a:chOff x="6296263" y="3733722"/>
            <a:chExt cx="2560960" cy="351300"/>
          </a:xfrm>
        </p:grpSpPr>
        <p:sp>
          <p:nvSpPr>
            <p:cNvPr id="281" name="Google Shape;281;p29"/>
            <p:cNvSpPr/>
            <p:nvPr/>
          </p:nvSpPr>
          <p:spPr>
            <a:xfrm>
              <a:off x="6296263" y="3733722"/>
              <a:ext cx="1870200" cy="351300"/>
            </a:xfrm>
            <a:prstGeom prst="homePlate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Source Code Pro"/>
                  <a:ea typeface="Source Code Pro"/>
                  <a:cs typeface="Source Code Pro"/>
                  <a:sym typeface="Source Code Pro"/>
                </a:rPr>
                <a:t>3</a:t>
              </a:r>
              <a:r>
                <a:rPr b="1" lang="en">
                  <a:latin typeface="Source Code Pro"/>
                  <a:ea typeface="Source Code Pro"/>
                  <a:cs typeface="Source Code Pro"/>
                  <a:sym typeface="Source Code Pro"/>
                </a:rPr>
                <a:t>. Training Pipeline</a:t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8134226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8362820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8591422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1122000" y="3979000"/>
            <a:ext cx="6899993" cy="572689"/>
            <a:chOff x="6296263" y="3733722"/>
            <a:chExt cx="2560960" cy="351300"/>
          </a:xfrm>
        </p:grpSpPr>
        <p:sp>
          <p:nvSpPr>
            <p:cNvPr id="286" name="Google Shape;286;p29"/>
            <p:cNvSpPr/>
            <p:nvPr/>
          </p:nvSpPr>
          <p:spPr>
            <a:xfrm>
              <a:off x="6296263" y="3733722"/>
              <a:ext cx="1870200" cy="351300"/>
            </a:xfrm>
            <a:prstGeom prst="homePlate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Source Code Pro"/>
                  <a:ea typeface="Source Code Pro"/>
                  <a:cs typeface="Source Code Pro"/>
                  <a:sym typeface="Source Code Pro"/>
                </a:rPr>
                <a:t>4</a:t>
              </a:r>
              <a:r>
                <a:rPr b="1" lang="en">
                  <a:latin typeface="Source Code Pro"/>
                  <a:ea typeface="Source Code Pro"/>
                  <a:cs typeface="Source Code Pro"/>
                  <a:sym typeface="Source Code Pro"/>
                </a:rPr>
                <a:t>. Inference Pipeline</a:t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134226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8362820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8591422" y="3733722"/>
              <a:ext cx="265800" cy="351300"/>
            </a:xfrm>
            <a:prstGeom prst="chevron">
              <a:avLst>
                <a:gd fmla="val 50000" name="adj"/>
              </a:avLst>
            </a:pr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7"/>
          <p:cNvSpPr/>
          <p:nvPr/>
        </p:nvSpPr>
        <p:spPr>
          <a:xfrm>
            <a:off x="1" y="0"/>
            <a:ext cx="5329500" cy="5143500"/>
          </a:xfrm>
          <a:prstGeom prst="rect">
            <a:avLst/>
          </a:prstGeom>
          <a:gradFill>
            <a:gsLst>
              <a:gs pos="0">
                <a:srgbClr val="071B26"/>
              </a:gs>
              <a:gs pos="100000">
                <a:srgbClr val="10101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8" name="Google Shape;878;p47"/>
          <p:cNvGrpSpPr/>
          <p:nvPr/>
        </p:nvGrpSpPr>
        <p:grpSpPr>
          <a:xfrm>
            <a:off x="913564" y="474431"/>
            <a:ext cx="3278943" cy="987526"/>
            <a:chOff x="4411970" y="2726085"/>
            <a:chExt cx="643107" cy="193659"/>
          </a:xfrm>
        </p:grpSpPr>
        <p:sp>
          <p:nvSpPr>
            <p:cNvPr id="879" name="Google Shape;879;p4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82CA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82CA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082CA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    </a:t>
              </a:r>
              <a:r>
                <a:rPr b="1" lang="en" sz="1700" u="sng">
                  <a:solidFill>
                    <a:srgbClr val="0082CA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AGC Documentation</a:t>
              </a:r>
              <a:endParaRPr b="1" sz="1700" u="sng">
                <a:solidFill>
                  <a:srgbClr val="0082CA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882" name="Google Shape;882;p47"/>
          <p:cNvSpPr txBox="1"/>
          <p:nvPr>
            <p:ph idx="4294967295" type="title"/>
          </p:nvPr>
        </p:nvSpPr>
        <p:spPr>
          <a:xfrm>
            <a:off x="5179100" y="890100"/>
            <a:ext cx="4075500" cy="3859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Learn more about AGC!</a:t>
            </a:r>
            <a:endParaRPr sz="5800"/>
          </a:p>
        </p:txBody>
      </p:sp>
      <p:grpSp>
        <p:nvGrpSpPr>
          <p:cNvPr id="883" name="Google Shape;883;p47"/>
          <p:cNvGrpSpPr/>
          <p:nvPr/>
        </p:nvGrpSpPr>
        <p:grpSpPr>
          <a:xfrm>
            <a:off x="913564" y="1606968"/>
            <a:ext cx="3278943" cy="987526"/>
            <a:chOff x="4411970" y="2726085"/>
            <a:chExt cx="643107" cy="193659"/>
          </a:xfrm>
        </p:grpSpPr>
        <p:sp>
          <p:nvSpPr>
            <p:cNvPr id="884" name="Google Shape;884;p4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82CA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82CA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082CA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    </a:t>
              </a:r>
              <a:r>
                <a:rPr b="1" lang="en" sz="1700">
                  <a:solidFill>
                    <a:srgbClr val="0082CA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Try it yourself!</a:t>
              </a:r>
              <a:endParaRPr b="1" sz="1700" u="sng">
                <a:solidFill>
                  <a:srgbClr val="0082CA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1416390" y="2679416"/>
            <a:ext cx="372046" cy="606598"/>
            <a:chOff x="4411970" y="2726085"/>
            <a:chExt cx="118796" cy="193659"/>
          </a:xfrm>
        </p:grpSpPr>
        <p:sp>
          <p:nvSpPr>
            <p:cNvPr id="888" name="Google Shape;888;p4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890" name="Google Shape;890;p47"/>
          <p:cNvSpPr txBox="1"/>
          <p:nvPr/>
        </p:nvSpPr>
        <p:spPr>
          <a:xfrm>
            <a:off x="1877238" y="2782613"/>
            <a:ext cx="211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8D23A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Coffea-casa @ UNL</a:t>
            </a:r>
            <a:endParaRPr b="1">
              <a:solidFill>
                <a:srgbClr val="C8D23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891" name="Google Shape;891;p47"/>
          <p:cNvGrpSpPr/>
          <p:nvPr/>
        </p:nvGrpSpPr>
        <p:grpSpPr>
          <a:xfrm>
            <a:off x="1416390" y="3370941"/>
            <a:ext cx="372046" cy="606598"/>
            <a:chOff x="4411970" y="2726085"/>
            <a:chExt cx="118796" cy="193659"/>
          </a:xfrm>
        </p:grpSpPr>
        <p:sp>
          <p:nvSpPr>
            <p:cNvPr id="892" name="Google Shape;892;p4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894" name="Google Shape;894;p47"/>
          <p:cNvSpPr txBox="1"/>
          <p:nvPr/>
        </p:nvSpPr>
        <p:spPr>
          <a:xfrm>
            <a:off x="1877225" y="3364713"/>
            <a:ext cx="253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8D23A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Elastic Analysis Facility @ Fermilab</a:t>
            </a:r>
            <a:endParaRPr b="1">
              <a:solidFill>
                <a:srgbClr val="C8D23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895" name="Google Shape;895;p47"/>
          <p:cNvGrpSpPr/>
          <p:nvPr/>
        </p:nvGrpSpPr>
        <p:grpSpPr>
          <a:xfrm>
            <a:off x="1416390" y="4062466"/>
            <a:ext cx="372046" cy="606598"/>
            <a:chOff x="4411970" y="2726085"/>
            <a:chExt cx="118796" cy="193659"/>
          </a:xfrm>
        </p:grpSpPr>
        <p:sp>
          <p:nvSpPr>
            <p:cNvPr id="896" name="Google Shape;896;p4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28575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898" name="Google Shape;898;p47"/>
          <p:cNvSpPr txBox="1"/>
          <p:nvPr/>
        </p:nvSpPr>
        <p:spPr>
          <a:xfrm>
            <a:off x="1877238" y="4165663"/>
            <a:ext cx="211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C8D23A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Local Setup</a:t>
            </a:r>
            <a:endParaRPr b="1">
              <a:solidFill>
                <a:srgbClr val="C8D23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0"/>
          <p:cNvSpPr txBox="1"/>
          <p:nvPr>
            <p:ph idx="4294967295" type="subTitle"/>
          </p:nvPr>
        </p:nvSpPr>
        <p:spPr>
          <a:xfrm>
            <a:off x="720000" y="1285775"/>
            <a:ext cx="8271600" cy="25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Demonstrate </a:t>
            </a:r>
            <a:r>
              <a:rPr b="1" lang="en" sz="1200"/>
              <a:t>realistic analysis workflow</a:t>
            </a:r>
            <a:r>
              <a:rPr lang="en" sz="1200"/>
              <a:t> in anticipation of HL-LHC requirements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Task: ttbar cross-section measurement using </a:t>
            </a:r>
            <a:r>
              <a:rPr b="1" lang="en" sz="1200"/>
              <a:t>2015 CMS Open Data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Interactive and accessible user interface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◆"/>
            </a:pPr>
            <a:r>
              <a:rPr b="1" lang="en" sz="1200"/>
              <a:t>Open Data</a:t>
            </a:r>
            <a:r>
              <a:rPr lang="en" sz="1200"/>
              <a:t> - everyone can participate!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➔"/>
            </a:pPr>
            <a:r>
              <a:rPr lang="en" sz="1200"/>
              <a:t>Include all aspects of typical LHC analysis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Data access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Event selection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H</a:t>
            </a:r>
            <a:r>
              <a:rPr lang="en" sz="1200"/>
              <a:t>istogramming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Statistical model building / fitting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200"/>
              <a:buChar char="◆"/>
            </a:pPr>
            <a:r>
              <a:rPr lang="en" sz="1200"/>
              <a:t>Analysis preservation</a:t>
            </a:r>
            <a:endParaRPr sz="1200"/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3709200"/>
            <a:ext cx="8424003" cy="104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0"/>
          <p:cNvSpPr txBox="1"/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Grand Challenge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/>
          <p:nvPr>
            <p:ph type="title"/>
          </p:nvPr>
        </p:nvSpPr>
        <p:spPr>
          <a:xfrm>
            <a:off x="4390875" y="428225"/>
            <a:ext cx="4075500" cy="2529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Machine Learning in HEP Analysis</a:t>
            </a:r>
            <a:endParaRPr sz="3700"/>
          </a:p>
        </p:txBody>
      </p:sp>
      <p:sp>
        <p:nvSpPr>
          <p:cNvPr id="303" name="Google Shape;303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1"/>
          <p:cNvSpPr txBox="1"/>
          <p:nvPr>
            <p:ph idx="4294967295" type="subTitle"/>
          </p:nvPr>
        </p:nvSpPr>
        <p:spPr>
          <a:xfrm>
            <a:off x="102475" y="914050"/>
            <a:ext cx="3638400" cy="38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What is needed for HL-LHC?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Improvement in </a:t>
            </a:r>
            <a:r>
              <a:rPr b="1" lang="en"/>
              <a:t>algorithm performance</a:t>
            </a:r>
            <a:endParaRPr b="1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Better utilization of </a:t>
            </a:r>
            <a:r>
              <a:rPr b="1" lang="en"/>
              <a:t>computational resources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Machine learning (especially deep learning) can help with this!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➔"/>
            </a:pPr>
            <a:r>
              <a:rPr lang="en"/>
              <a:t>Add ML task to AGC pipeline to reflect developments in HEP analysis</a:t>
            </a:r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5671082" y="2807842"/>
            <a:ext cx="1515098" cy="1501990"/>
            <a:chOff x="-22859750" y="2335900"/>
            <a:chExt cx="296950" cy="294375"/>
          </a:xfrm>
        </p:grpSpPr>
        <p:sp>
          <p:nvSpPr>
            <p:cNvPr id="306" name="Google Shape;306;p31"/>
            <p:cNvSpPr/>
            <p:nvPr/>
          </p:nvSpPr>
          <p:spPr>
            <a:xfrm>
              <a:off x="-22859750" y="2335900"/>
              <a:ext cx="296950" cy="294375"/>
            </a:xfrm>
            <a:custGeom>
              <a:rect b="b" l="l" r="r" t="t"/>
              <a:pathLst>
                <a:path extrusionOk="0" h="11775" w="11878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19050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-22685675" y="2408150"/>
              <a:ext cx="27575" cy="66175"/>
            </a:xfrm>
            <a:custGeom>
              <a:rect b="b" l="l" r="r" t="t"/>
              <a:pathLst>
                <a:path extrusionOk="0" h="2647" w="1103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19050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-22766800" y="2408950"/>
              <a:ext cx="27575" cy="66175"/>
            </a:xfrm>
            <a:custGeom>
              <a:rect b="b" l="l" r="r" t="t"/>
              <a:pathLst>
                <a:path extrusionOk="0" h="2647" w="1103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C8D23A"/>
            </a:solidFill>
            <a:ln cap="flat" cmpd="sng" w="19050">
              <a:solidFill>
                <a:srgbClr val="0082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type="title"/>
          </p:nvPr>
        </p:nvSpPr>
        <p:spPr>
          <a:xfrm>
            <a:off x="600150" y="445025"/>
            <a:ext cx="79437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Grand Challenge + ML</a:t>
            </a:r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905" y="2726261"/>
            <a:ext cx="500110" cy="50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8850" y="2516812"/>
            <a:ext cx="1531549" cy="8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9950" y="2516788"/>
            <a:ext cx="4266865" cy="8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150" y="2516812"/>
            <a:ext cx="1531549" cy="8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505" y="2726274"/>
            <a:ext cx="500110" cy="50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6550" y="2516800"/>
            <a:ext cx="4266865" cy="8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7575" y="2516800"/>
            <a:ext cx="1811378" cy="8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>
            <p:ph type="title"/>
          </p:nvPr>
        </p:nvSpPr>
        <p:spPr>
          <a:xfrm>
            <a:off x="600150" y="445025"/>
            <a:ext cx="79437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Grand Challenge + ML</a:t>
            </a:r>
            <a:endParaRPr/>
          </a:p>
        </p:txBody>
      </p:sp>
      <p:pic>
        <p:nvPicPr>
          <p:cNvPr id="326" name="Google Shape;3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423" y="4205795"/>
            <a:ext cx="6578778" cy="45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1977" y="3116528"/>
            <a:ext cx="4806190" cy="45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695" y="1483716"/>
            <a:ext cx="3736023" cy="662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33"/>
          <p:cNvGrpSpPr/>
          <p:nvPr/>
        </p:nvGrpSpPr>
        <p:grpSpPr>
          <a:xfrm>
            <a:off x="3279615" y="2669952"/>
            <a:ext cx="745048" cy="854037"/>
            <a:chOff x="3279615" y="2669952"/>
            <a:chExt cx="745048" cy="854037"/>
          </a:xfrm>
        </p:grpSpPr>
        <p:sp>
          <p:nvSpPr>
            <p:cNvPr id="330" name="Google Shape;330;p33"/>
            <p:cNvSpPr/>
            <p:nvPr/>
          </p:nvSpPr>
          <p:spPr>
            <a:xfrm>
              <a:off x="3279615" y="2669952"/>
              <a:ext cx="745048" cy="854037"/>
            </a:xfrm>
            <a:prstGeom prst="parallelogram">
              <a:avLst>
                <a:gd fmla="val 71482" name="adj"/>
              </a:avLst>
            </a:prstGeom>
            <a:gradFill>
              <a:gsLst>
                <a:gs pos="0">
                  <a:srgbClr val="C8D23A"/>
                </a:gs>
                <a:gs pos="100000">
                  <a:srgbClr val="0076B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1" name="Google Shape;331;p33"/>
            <p:cNvCxnSpPr/>
            <p:nvPr/>
          </p:nvCxnSpPr>
          <p:spPr>
            <a:xfrm flipH="1">
              <a:off x="3494772" y="2893855"/>
              <a:ext cx="280089" cy="452654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332" name="Google Shape;33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042" y="1891360"/>
            <a:ext cx="3843328" cy="85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2244" y="3457310"/>
            <a:ext cx="7051246" cy="85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1643" y="3630761"/>
            <a:ext cx="500110" cy="50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2262" y="1232023"/>
            <a:ext cx="280185" cy="44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0678" y="1330084"/>
            <a:ext cx="525137" cy="25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65124" y="1229294"/>
            <a:ext cx="649227" cy="25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25646" y="1233513"/>
            <a:ext cx="649228" cy="25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78001" y="1065918"/>
            <a:ext cx="1090612" cy="61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36998" y="1234036"/>
            <a:ext cx="585764" cy="22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21181" y="2799993"/>
            <a:ext cx="906746" cy="2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07734" y="2818687"/>
            <a:ext cx="585747" cy="24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5143" y="4658591"/>
            <a:ext cx="298003" cy="47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62228" y="4841345"/>
            <a:ext cx="432670" cy="2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110081" y="4658580"/>
            <a:ext cx="378422" cy="44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24002" y="4706732"/>
            <a:ext cx="585746" cy="26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537025" y="4706716"/>
            <a:ext cx="500114" cy="35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37020" y="4577902"/>
            <a:ext cx="1090612" cy="61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764164" y="4688600"/>
            <a:ext cx="432643" cy="4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3"/>
          <p:cNvPicPr preferRelativeResize="0"/>
          <p:nvPr/>
        </p:nvPicPr>
        <p:blipFill rotWithShape="1">
          <a:blip r:embed="rId22">
            <a:alphaModFix/>
          </a:blip>
          <a:srcRect b="18357" l="15186" r="13210" t="24736"/>
          <a:stretch/>
        </p:blipFill>
        <p:spPr>
          <a:xfrm>
            <a:off x="8430689" y="4723327"/>
            <a:ext cx="432643" cy="34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362" y="4577906"/>
            <a:ext cx="525137" cy="25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79804" y="4658726"/>
            <a:ext cx="649227" cy="25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764179" y="4250687"/>
            <a:ext cx="713839" cy="45261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>
            <p:ph idx="4294967295" type="title"/>
          </p:nvPr>
        </p:nvSpPr>
        <p:spPr>
          <a:xfrm>
            <a:off x="4644950" y="313613"/>
            <a:ext cx="4206000" cy="1413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Machine Learning Task</a:t>
            </a:r>
            <a:endParaRPr sz="3900"/>
          </a:p>
        </p:txBody>
      </p:sp>
      <p:sp>
        <p:nvSpPr>
          <p:cNvPr id="360" name="Google Shape;360;p34"/>
          <p:cNvSpPr txBox="1"/>
          <p:nvPr>
            <p:ph idx="4294967295" type="subTitle"/>
          </p:nvPr>
        </p:nvSpPr>
        <p:spPr>
          <a:xfrm>
            <a:off x="4644950" y="1950788"/>
            <a:ext cx="4206000" cy="28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Assign jets to their parent partons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Allows us to approximate observables such as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Mass of top quark </a:t>
            </a:r>
            <a:r>
              <a:rPr lang="en">
                <a:solidFill>
                  <a:schemeClr val="accent3"/>
                </a:solidFill>
              </a:rPr>
              <a:t>(combined mass of b</a:t>
            </a:r>
            <a:r>
              <a:rPr baseline="-25000" lang="en">
                <a:solidFill>
                  <a:schemeClr val="accent3"/>
                </a:solidFill>
              </a:rPr>
              <a:t>top-had</a:t>
            </a:r>
            <a:r>
              <a:rPr lang="en">
                <a:solidFill>
                  <a:schemeClr val="accent3"/>
                </a:solidFill>
              </a:rPr>
              <a:t> and two W jets)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◆"/>
            </a:pPr>
            <a:r>
              <a:rPr lang="en"/>
              <a:t>Angle between top</a:t>
            </a:r>
            <a:r>
              <a:rPr baseline="-25000" lang="en"/>
              <a:t>lepton</a:t>
            </a:r>
            <a:r>
              <a:rPr lang="en"/>
              <a:t> jet and lepton </a:t>
            </a:r>
            <a:r>
              <a:rPr lang="en">
                <a:solidFill>
                  <a:schemeClr val="accent3"/>
                </a:solidFill>
              </a:rPr>
              <a:t>(Δɸ)</a:t>
            </a:r>
            <a:endParaRPr/>
          </a:p>
        </p:txBody>
      </p:sp>
      <p:cxnSp>
        <p:nvCxnSpPr>
          <p:cNvPr id="361" name="Google Shape;361;p34"/>
          <p:cNvCxnSpPr>
            <a:stCxn id="362" idx="5"/>
            <a:endCxn id="363" idx="1"/>
          </p:cNvCxnSpPr>
          <p:nvPr/>
        </p:nvCxnSpPr>
        <p:spPr>
          <a:xfrm>
            <a:off x="2463102" y="2526722"/>
            <a:ext cx="202800" cy="150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4" name="Google Shape;364;p34"/>
          <p:cNvCxnSpPr>
            <a:stCxn id="362" idx="3"/>
            <a:endCxn id="365" idx="7"/>
          </p:cNvCxnSpPr>
          <p:nvPr/>
        </p:nvCxnSpPr>
        <p:spPr>
          <a:xfrm flipH="1">
            <a:off x="2014940" y="2526722"/>
            <a:ext cx="202800" cy="150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34"/>
          <p:cNvCxnSpPr>
            <a:stCxn id="365" idx="4"/>
            <a:endCxn id="367" idx="0"/>
          </p:cNvCxnSpPr>
          <p:nvPr/>
        </p:nvCxnSpPr>
        <p:spPr>
          <a:xfrm>
            <a:off x="1892129" y="2979716"/>
            <a:ext cx="0" cy="188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34"/>
          <p:cNvCxnSpPr>
            <a:stCxn id="365" idx="3"/>
            <a:endCxn id="369" idx="7"/>
          </p:cNvCxnSpPr>
          <p:nvPr/>
        </p:nvCxnSpPr>
        <p:spPr>
          <a:xfrm flipH="1">
            <a:off x="1566648" y="2927826"/>
            <a:ext cx="202800" cy="603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0" name="Google Shape;370;p34"/>
          <p:cNvCxnSpPr>
            <a:endCxn id="371" idx="4"/>
          </p:cNvCxnSpPr>
          <p:nvPr/>
        </p:nvCxnSpPr>
        <p:spPr>
          <a:xfrm rot="10800000">
            <a:off x="2788635" y="1075973"/>
            <a:ext cx="0" cy="2055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2" name="Google Shape;372;p34"/>
          <p:cNvCxnSpPr>
            <a:endCxn id="373" idx="3"/>
          </p:cNvCxnSpPr>
          <p:nvPr/>
        </p:nvCxnSpPr>
        <p:spPr>
          <a:xfrm flipH="1" rot="10800000">
            <a:off x="2911343" y="1229733"/>
            <a:ext cx="202800" cy="103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4" name="Google Shape;374;p34"/>
          <p:cNvCxnSpPr>
            <a:stCxn id="375" idx="1"/>
            <a:endCxn id="376" idx="5"/>
          </p:cNvCxnSpPr>
          <p:nvPr/>
        </p:nvCxnSpPr>
        <p:spPr>
          <a:xfrm rot="10800000">
            <a:off x="2014741" y="1584025"/>
            <a:ext cx="202800" cy="13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34"/>
          <p:cNvCxnSpPr>
            <a:stCxn id="375" idx="7"/>
          </p:cNvCxnSpPr>
          <p:nvPr/>
        </p:nvCxnSpPr>
        <p:spPr>
          <a:xfrm flipH="1" rot="10800000">
            <a:off x="2462978" y="1584025"/>
            <a:ext cx="202800" cy="1350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34"/>
          <p:cNvCxnSpPr/>
          <p:nvPr/>
        </p:nvCxnSpPr>
        <p:spPr>
          <a:xfrm>
            <a:off x="333457" y="2112987"/>
            <a:ext cx="3722100" cy="0"/>
          </a:xfrm>
          <a:prstGeom prst="straightConnector1">
            <a:avLst/>
          </a:prstGeom>
          <a:noFill/>
          <a:ln cap="flat" cmpd="sng" w="38100">
            <a:solidFill>
              <a:srgbClr val="78909C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75" name="Google Shape;375;p34"/>
          <p:cNvSpPr/>
          <p:nvPr/>
        </p:nvSpPr>
        <p:spPr>
          <a:xfrm>
            <a:off x="2166710" y="1667139"/>
            <a:ext cx="347100" cy="354300"/>
          </a:xfrm>
          <a:prstGeom prst="ellipse">
            <a:avLst/>
          </a:prstGeom>
          <a:solidFill>
            <a:srgbClr val="EA9999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379" name="Google Shape;379;p34"/>
          <p:cNvGrpSpPr/>
          <p:nvPr/>
        </p:nvGrpSpPr>
        <p:grpSpPr>
          <a:xfrm>
            <a:off x="2166924" y="2224284"/>
            <a:ext cx="346995" cy="354328"/>
            <a:chOff x="2050250" y="2892200"/>
            <a:chExt cx="452700" cy="452700"/>
          </a:xfrm>
        </p:grpSpPr>
        <p:sp>
          <p:nvSpPr>
            <p:cNvPr id="362" name="Google Shape;362;p34"/>
            <p:cNvSpPr/>
            <p:nvPr/>
          </p:nvSpPr>
          <p:spPr>
            <a:xfrm>
              <a:off x="2050250" y="2892200"/>
              <a:ext cx="452700" cy="452700"/>
            </a:xfrm>
            <a:prstGeom prst="ellipse">
              <a:avLst/>
            </a:prstGeom>
            <a:solidFill>
              <a:srgbClr val="EA99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t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cxnSp>
          <p:nvCxnSpPr>
            <p:cNvPr id="380" name="Google Shape;380;p34"/>
            <p:cNvCxnSpPr/>
            <p:nvPr/>
          </p:nvCxnSpPr>
          <p:spPr>
            <a:xfrm>
              <a:off x="2249530" y="3012677"/>
              <a:ext cx="128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1" name="Google Shape;381;p34"/>
          <p:cNvGrpSpPr/>
          <p:nvPr/>
        </p:nvGrpSpPr>
        <p:grpSpPr>
          <a:xfrm>
            <a:off x="1617339" y="2594158"/>
            <a:ext cx="549581" cy="400116"/>
            <a:chOff x="1290700" y="1131275"/>
            <a:chExt cx="717000" cy="511200"/>
          </a:xfrm>
        </p:grpSpPr>
        <p:sp>
          <p:nvSpPr>
            <p:cNvPr id="365" name="Google Shape;365;p34"/>
            <p:cNvSpPr/>
            <p:nvPr/>
          </p:nvSpPr>
          <p:spPr>
            <a:xfrm>
              <a:off x="1422850" y="1171175"/>
              <a:ext cx="452700" cy="452700"/>
            </a:xfrm>
            <a:prstGeom prst="ellipse">
              <a:avLst/>
            </a:prstGeom>
            <a:solidFill>
              <a:srgbClr val="D2EFC6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2" name="Google Shape;382;p34"/>
            <p:cNvSpPr txBox="1"/>
            <p:nvPr/>
          </p:nvSpPr>
          <p:spPr>
            <a:xfrm>
              <a:off x="1290700" y="1131275"/>
              <a:ext cx="7170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r>
                <a:rPr baseline="30000" lang="en">
                  <a:latin typeface="Source Code Pro"/>
                  <a:ea typeface="Source Code Pro"/>
                  <a:cs typeface="Source Code Pro"/>
                  <a:sym typeface="Source Code Pro"/>
                </a:rPr>
                <a:t>-</a:t>
              </a:r>
              <a:endParaRPr baseline="30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376" name="Google Shape;376;p34"/>
          <p:cNvSpPr/>
          <p:nvPr/>
        </p:nvSpPr>
        <p:spPr>
          <a:xfrm>
            <a:off x="1718483" y="1281597"/>
            <a:ext cx="347100" cy="354300"/>
          </a:xfrm>
          <a:prstGeom prst="ellipse">
            <a:avLst/>
          </a:prstGeom>
          <a:solidFill>
            <a:srgbClr val="EA9999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b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383" name="Google Shape;383;p34"/>
          <p:cNvGrpSpPr/>
          <p:nvPr/>
        </p:nvGrpSpPr>
        <p:grpSpPr>
          <a:xfrm>
            <a:off x="2615150" y="2625441"/>
            <a:ext cx="346995" cy="354328"/>
            <a:chOff x="2050250" y="2892200"/>
            <a:chExt cx="452700" cy="452700"/>
          </a:xfrm>
        </p:grpSpPr>
        <p:sp>
          <p:nvSpPr>
            <p:cNvPr id="363" name="Google Shape;363;p34"/>
            <p:cNvSpPr/>
            <p:nvPr/>
          </p:nvSpPr>
          <p:spPr>
            <a:xfrm>
              <a:off x="2050250" y="2892200"/>
              <a:ext cx="452700" cy="452700"/>
            </a:xfrm>
            <a:prstGeom prst="ellipse">
              <a:avLst/>
            </a:prstGeom>
            <a:solidFill>
              <a:srgbClr val="EA99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b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cxnSp>
          <p:nvCxnSpPr>
            <p:cNvPr id="384" name="Google Shape;384;p34"/>
            <p:cNvCxnSpPr/>
            <p:nvPr/>
          </p:nvCxnSpPr>
          <p:spPr>
            <a:xfrm>
              <a:off x="2243300" y="3004852"/>
              <a:ext cx="128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69" name="Google Shape;369;p34"/>
          <p:cNvSpPr/>
          <p:nvPr/>
        </p:nvSpPr>
        <p:spPr>
          <a:xfrm>
            <a:off x="1270257" y="2936208"/>
            <a:ext cx="347100" cy="354300"/>
          </a:xfrm>
          <a:prstGeom prst="ellipse">
            <a:avLst/>
          </a:prstGeom>
          <a:solidFill>
            <a:srgbClr val="EA9999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q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385" name="Google Shape;385;p34"/>
          <p:cNvGrpSpPr/>
          <p:nvPr/>
        </p:nvGrpSpPr>
        <p:grpSpPr>
          <a:xfrm>
            <a:off x="1718698" y="3168007"/>
            <a:ext cx="346995" cy="354328"/>
            <a:chOff x="2050250" y="2892200"/>
            <a:chExt cx="452700" cy="452700"/>
          </a:xfrm>
        </p:grpSpPr>
        <p:sp>
          <p:nvSpPr>
            <p:cNvPr id="367" name="Google Shape;367;p34"/>
            <p:cNvSpPr/>
            <p:nvPr/>
          </p:nvSpPr>
          <p:spPr>
            <a:xfrm>
              <a:off x="2050250" y="2892200"/>
              <a:ext cx="452700" cy="452700"/>
            </a:xfrm>
            <a:prstGeom prst="ellipse">
              <a:avLst/>
            </a:prstGeom>
            <a:solidFill>
              <a:srgbClr val="EA99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q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cxnSp>
          <p:nvCxnSpPr>
            <p:cNvPr id="386" name="Google Shape;386;p34"/>
            <p:cNvCxnSpPr/>
            <p:nvPr/>
          </p:nvCxnSpPr>
          <p:spPr>
            <a:xfrm>
              <a:off x="2243300" y="3048707"/>
              <a:ext cx="128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7" name="Google Shape;387;p34"/>
          <p:cNvGrpSpPr/>
          <p:nvPr/>
        </p:nvGrpSpPr>
        <p:grpSpPr>
          <a:xfrm>
            <a:off x="2962006" y="919849"/>
            <a:ext cx="549600" cy="400200"/>
            <a:chOff x="2676631" y="1194024"/>
            <a:chExt cx="549600" cy="400200"/>
          </a:xfrm>
        </p:grpSpPr>
        <p:sp>
          <p:nvSpPr>
            <p:cNvPr id="373" name="Google Shape;373;p34"/>
            <p:cNvSpPr/>
            <p:nvPr/>
          </p:nvSpPr>
          <p:spPr>
            <a:xfrm>
              <a:off x="2777936" y="1201494"/>
              <a:ext cx="347100" cy="354300"/>
            </a:xfrm>
            <a:prstGeom prst="ellipse">
              <a:avLst/>
            </a:prstGeom>
            <a:solidFill>
              <a:srgbClr val="A7E3D5"/>
            </a:solidFill>
            <a:ln cap="flat" cmpd="sng" w="38100">
              <a:solidFill>
                <a:srgbClr val="4CAE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8" name="Google Shape;388;p34"/>
            <p:cNvSpPr txBox="1"/>
            <p:nvPr/>
          </p:nvSpPr>
          <p:spPr>
            <a:xfrm>
              <a:off x="2676631" y="1194024"/>
              <a:ext cx="54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ν</a:t>
              </a:r>
              <a:r>
                <a:rPr baseline="-25000" lang="en">
                  <a:latin typeface="Source Code Pro"/>
                  <a:ea typeface="Source Code Pro"/>
                  <a:cs typeface="Source Code Pro"/>
                  <a:sym typeface="Source Code Pro"/>
                </a:rPr>
                <a:t>l</a:t>
              </a:r>
              <a:endParaRPr baseline="-25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89" name="Google Shape;389;p34"/>
          <p:cNvGrpSpPr/>
          <p:nvPr/>
        </p:nvGrpSpPr>
        <p:grpSpPr>
          <a:xfrm>
            <a:off x="2513854" y="714183"/>
            <a:ext cx="549600" cy="400200"/>
            <a:chOff x="2228479" y="988358"/>
            <a:chExt cx="549600" cy="400200"/>
          </a:xfrm>
        </p:grpSpPr>
        <p:sp>
          <p:nvSpPr>
            <p:cNvPr id="371" name="Google Shape;371;p34"/>
            <p:cNvSpPr/>
            <p:nvPr/>
          </p:nvSpPr>
          <p:spPr>
            <a:xfrm>
              <a:off x="2329710" y="995848"/>
              <a:ext cx="347100" cy="354300"/>
            </a:xfrm>
            <a:prstGeom prst="ellipse">
              <a:avLst/>
            </a:prstGeom>
            <a:solidFill>
              <a:srgbClr val="A7E3D5"/>
            </a:solidFill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0" name="Google Shape;390;p34"/>
            <p:cNvSpPr txBox="1"/>
            <p:nvPr/>
          </p:nvSpPr>
          <p:spPr>
            <a:xfrm>
              <a:off x="2228479" y="988358"/>
              <a:ext cx="54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l</a:t>
              </a:r>
              <a:r>
                <a:rPr baseline="30000" lang="en">
                  <a:latin typeface="Source Code Pro"/>
                  <a:ea typeface="Source Code Pro"/>
                  <a:cs typeface="Source Code Pro"/>
                  <a:sym typeface="Source Code Pro"/>
                </a:rPr>
                <a:t>+</a:t>
              </a:r>
              <a:endParaRPr baseline="30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91" name="Google Shape;391;p34"/>
          <p:cNvGrpSpPr/>
          <p:nvPr/>
        </p:nvGrpSpPr>
        <p:grpSpPr>
          <a:xfrm>
            <a:off x="1440052" y="3587820"/>
            <a:ext cx="904163" cy="728615"/>
            <a:chOff x="1102025" y="4121975"/>
            <a:chExt cx="1179600" cy="930900"/>
          </a:xfrm>
        </p:grpSpPr>
        <p:sp>
          <p:nvSpPr>
            <p:cNvPr id="392" name="Google Shape;392;p34"/>
            <p:cNvSpPr/>
            <p:nvPr/>
          </p:nvSpPr>
          <p:spPr>
            <a:xfrm>
              <a:off x="1102025" y="4121975"/>
              <a:ext cx="1179600" cy="930900"/>
            </a:xfrm>
            <a:prstGeom prst="trapezoid">
              <a:avLst>
                <a:gd fmla="val 53542" name="adj"/>
              </a:avLst>
            </a:prstGeom>
            <a:solidFill>
              <a:srgbClr val="D9D2E9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3" name="Google Shape;393;p34"/>
            <p:cNvCxnSpPr>
              <a:stCxn id="392" idx="0"/>
            </p:cNvCxnSpPr>
            <p:nvPr/>
          </p:nvCxnSpPr>
          <p:spPr>
            <a:xfrm flipH="1">
              <a:off x="1238225" y="4121975"/>
              <a:ext cx="453600" cy="8454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4" name="Google Shape;394;p34"/>
            <p:cNvCxnSpPr>
              <a:stCxn id="392" idx="0"/>
            </p:cNvCxnSpPr>
            <p:nvPr/>
          </p:nvCxnSpPr>
          <p:spPr>
            <a:xfrm flipH="1">
              <a:off x="1385825" y="4121975"/>
              <a:ext cx="306000" cy="7833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5" name="Google Shape;395;p34"/>
            <p:cNvCxnSpPr>
              <a:stCxn id="392" idx="0"/>
            </p:cNvCxnSpPr>
            <p:nvPr/>
          </p:nvCxnSpPr>
          <p:spPr>
            <a:xfrm flipH="1">
              <a:off x="1438325" y="4121975"/>
              <a:ext cx="253500" cy="8883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6" name="Google Shape;396;p34"/>
            <p:cNvCxnSpPr>
              <a:stCxn id="392" idx="0"/>
            </p:cNvCxnSpPr>
            <p:nvPr/>
          </p:nvCxnSpPr>
          <p:spPr>
            <a:xfrm flipH="1">
              <a:off x="1567025" y="4121975"/>
              <a:ext cx="124800" cy="8454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7" name="Google Shape;397;p34"/>
            <p:cNvCxnSpPr>
              <a:stCxn id="392" idx="0"/>
            </p:cNvCxnSpPr>
            <p:nvPr/>
          </p:nvCxnSpPr>
          <p:spPr>
            <a:xfrm flipH="1">
              <a:off x="1690625" y="4121975"/>
              <a:ext cx="1200" cy="8214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8" name="Google Shape;398;p34"/>
            <p:cNvCxnSpPr>
              <a:stCxn id="392" idx="0"/>
            </p:cNvCxnSpPr>
            <p:nvPr/>
          </p:nvCxnSpPr>
          <p:spPr>
            <a:xfrm>
              <a:off x="1691825" y="4121975"/>
              <a:ext cx="117900" cy="855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9" name="Google Shape;399;p34"/>
            <p:cNvCxnSpPr>
              <a:stCxn id="392" idx="0"/>
            </p:cNvCxnSpPr>
            <p:nvPr/>
          </p:nvCxnSpPr>
          <p:spPr>
            <a:xfrm>
              <a:off x="1691825" y="4121975"/>
              <a:ext cx="246600" cy="855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0" name="Google Shape;400;p34"/>
            <p:cNvCxnSpPr>
              <a:stCxn id="392" idx="0"/>
            </p:cNvCxnSpPr>
            <p:nvPr/>
          </p:nvCxnSpPr>
          <p:spPr>
            <a:xfrm>
              <a:off x="1691825" y="4121975"/>
              <a:ext cx="346500" cy="7833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1" name="Google Shape;401;p34"/>
            <p:cNvCxnSpPr>
              <a:stCxn id="392" idx="0"/>
            </p:cNvCxnSpPr>
            <p:nvPr/>
          </p:nvCxnSpPr>
          <p:spPr>
            <a:xfrm>
              <a:off x="1691825" y="4121975"/>
              <a:ext cx="489300" cy="8835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02" name="Google Shape;402;p34"/>
          <p:cNvGrpSpPr/>
          <p:nvPr/>
        </p:nvGrpSpPr>
        <p:grpSpPr>
          <a:xfrm rot="2235252">
            <a:off x="543724" y="3196123"/>
            <a:ext cx="999713" cy="723205"/>
            <a:chOff x="995225" y="4121975"/>
            <a:chExt cx="1294500" cy="930900"/>
          </a:xfrm>
        </p:grpSpPr>
        <p:sp>
          <p:nvSpPr>
            <p:cNvPr id="403" name="Google Shape;403;p34"/>
            <p:cNvSpPr/>
            <p:nvPr/>
          </p:nvSpPr>
          <p:spPr>
            <a:xfrm>
              <a:off x="1102025" y="4121975"/>
              <a:ext cx="1179600" cy="930900"/>
            </a:xfrm>
            <a:prstGeom prst="trapezoid">
              <a:avLst>
                <a:gd fmla="val 53542" name="adj"/>
              </a:avLst>
            </a:prstGeom>
            <a:solidFill>
              <a:srgbClr val="D9D2E9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4" name="Google Shape;404;p34"/>
            <p:cNvCxnSpPr>
              <a:stCxn id="403" idx="0"/>
            </p:cNvCxnSpPr>
            <p:nvPr/>
          </p:nvCxnSpPr>
          <p:spPr>
            <a:xfrm flipH="1" rot="-2201271">
              <a:off x="1030683" y="4341214"/>
              <a:ext cx="868684" cy="406923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5" name="Google Shape;405;p34"/>
            <p:cNvCxnSpPr>
              <a:stCxn id="403" idx="0"/>
            </p:cNvCxnSpPr>
            <p:nvPr/>
          </p:nvCxnSpPr>
          <p:spPr>
            <a:xfrm flipH="1" rot="-2200338">
              <a:off x="1182183" y="4290874"/>
              <a:ext cx="713284" cy="445503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6" name="Google Shape;406;p34"/>
            <p:cNvCxnSpPr>
              <a:stCxn id="403" idx="0"/>
            </p:cNvCxnSpPr>
            <p:nvPr/>
          </p:nvCxnSpPr>
          <p:spPr>
            <a:xfrm flipH="1" rot="-2200389">
              <a:off x="1198143" y="4285593"/>
              <a:ext cx="733864" cy="561063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7" name="Google Shape;407;p34"/>
            <p:cNvCxnSpPr>
              <a:stCxn id="403" idx="0"/>
            </p:cNvCxnSpPr>
            <p:nvPr/>
          </p:nvCxnSpPr>
          <p:spPr>
            <a:xfrm flipH="1" rot="-2200606">
              <a:off x="1326813" y="4242934"/>
              <a:ext cx="605223" cy="603483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8" name="Google Shape;408;p34"/>
            <p:cNvCxnSpPr>
              <a:stCxn id="403" idx="0"/>
            </p:cNvCxnSpPr>
            <p:nvPr/>
          </p:nvCxnSpPr>
          <p:spPr>
            <a:xfrm flipH="1" rot="-2201284">
              <a:off x="1445434" y="4203693"/>
              <a:ext cx="491582" cy="657964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9" name="Google Shape;409;p34"/>
            <p:cNvCxnSpPr>
              <a:stCxn id="403" idx="0"/>
            </p:cNvCxnSpPr>
            <p:nvPr/>
          </p:nvCxnSpPr>
          <p:spPr>
            <a:xfrm flipH="1" rot="-2200799">
              <a:off x="1542604" y="4171413"/>
              <a:ext cx="416342" cy="756124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0" name="Google Shape;410;p34"/>
            <p:cNvCxnSpPr>
              <a:stCxn id="403" idx="0"/>
            </p:cNvCxnSpPr>
            <p:nvPr/>
          </p:nvCxnSpPr>
          <p:spPr>
            <a:xfrm flipH="1" rot="-2199674">
              <a:off x="1658614" y="4132923"/>
              <a:ext cx="313022" cy="833104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1" name="Google Shape;411;p34"/>
            <p:cNvCxnSpPr>
              <a:stCxn id="403" idx="0"/>
            </p:cNvCxnSpPr>
            <p:nvPr/>
          </p:nvCxnSpPr>
          <p:spPr>
            <a:xfrm flipH="1" rot="-2199164">
              <a:off x="1770094" y="4095993"/>
              <a:ext cx="189961" cy="835265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2" name="Google Shape;412;p34"/>
            <p:cNvCxnSpPr>
              <a:stCxn id="403" idx="0"/>
            </p:cNvCxnSpPr>
            <p:nvPr/>
          </p:nvCxnSpPr>
          <p:spPr>
            <a:xfrm flipH="1" rot="-2203059">
              <a:off x="1868735" y="4063352"/>
              <a:ext cx="135480" cy="1000745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13" name="Google Shape;413;p34"/>
          <p:cNvGrpSpPr/>
          <p:nvPr/>
        </p:nvGrpSpPr>
        <p:grpSpPr>
          <a:xfrm rot="-2264456">
            <a:off x="2673313" y="2894933"/>
            <a:ext cx="1023797" cy="722909"/>
            <a:chOff x="1102025" y="4121975"/>
            <a:chExt cx="1325700" cy="930900"/>
          </a:xfrm>
        </p:grpSpPr>
        <p:sp>
          <p:nvSpPr>
            <p:cNvPr id="414" name="Google Shape;414;p34"/>
            <p:cNvSpPr/>
            <p:nvPr/>
          </p:nvSpPr>
          <p:spPr>
            <a:xfrm>
              <a:off x="1102025" y="4121975"/>
              <a:ext cx="1179600" cy="930900"/>
            </a:xfrm>
            <a:prstGeom prst="trapezoid">
              <a:avLst>
                <a:gd fmla="val 53542" name="adj"/>
              </a:avLst>
            </a:prstGeom>
            <a:solidFill>
              <a:srgbClr val="D9D2E9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5" name="Google Shape;415;p34"/>
            <p:cNvCxnSpPr>
              <a:stCxn id="414" idx="0"/>
            </p:cNvCxnSpPr>
            <p:nvPr/>
          </p:nvCxnSpPr>
          <p:spPr>
            <a:xfrm rot="2228801">
              <a:off x="1390504" y="4070789"/>
              <a:ext cx="149042" cy="947772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6" name="Google Shape;416;p34"/>
            <p:cNvCxnSpPr>
              <a:stCxn id="414" idx="0"/>
            </p:cNvCxnSpPr>
            <p:nvPr/>
          </p:nvCxnSpPr>
          <p:spPr>
            <a:xfrm rot="2231082">
              <a:off x="1424163" y="4109130"/>
              <a:ext cx="229323" cy="808991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7" name="Google Shape;417;p34"/>
            <p:cNvCxnSpPr>
              <a:stCxn id="414" idx="0"/>
            </p:cNvCxnSpPr>
            <p:nvPr/>
          </p:nvCxnSpPr>
          <p:spPr>
            <a:xfrm rot="2230067">
              <a:off x="1397733" y="4135619"/>
              <a:ext cx="334685" cy="861012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8" name="Google Shape;418;p34"/>
            <p:cNvCxnSpPr>
              <a:stCxn id="414" idx="0"/>
            </p:cNvCxnSpPr>
            <p:nvPr/>
          </p:nvCxnSpPr>
          <p:spPr>
            <a:xfrm rot="2230255">
              <a:off x="1423862" y="4170150"/>
              <a:ext cx="411126" cy="749049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19" name="Google Shape;419;p34"/>
            <p:cNvCxnSpPr>
              <a:stCxn id="414" idx="0"/>
            </p:cNvCxnSpPr>
            <p:nvPr/>
          </p:nvCxnSpPr>
          <p:spPr>
            <a:xfrm rot="2230109">
              <a:off x="1443692" y="4205041"/>
              <a:ext cx="495067" cy="655268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0" name="Google Shape;420;p34"/>
            <p:cNvCxnSpPr>
              <a:stCxn id="414" idx="0"/>
            </p:cNvCxnSpPr>
            <p:nvPr/>
          </p:nvCxnSpPr>
          <p:spPr>
            <a:xfrm rot="2230107">
              <a:off x="1445641" y="4244431"/>
              <a:ext cx="610268" cy="610087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1" name="Google Shape;421;p34"/>
            <p:cNvCxnSpPr>
              <a:stCxn id="414" idx="0"/>
            </p:cNvCxnSpPr>
            <p:nvPr/>
          </p:nvCxnSpPr>
          <p:spPr>
            <a:xfrm rot="2230129">
              <a:off x="1458600" y="4283311"/>
              <a:ext cx="713050" cy="532327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2" name="Google Shape;422;p34"/>
            <p:cNvCxnSpPr>
              <a:stCxn id="414" idx="0"/>
            </p:cNvCxnSpPr>
            <p:nvPr/>
          </p:nvCxnSpPr>
          <p:spPr>
            <a:xfrm rot="2230364">
              <a:off x="1490460" y="4306232"/>
              <a:ext cx="749230" cy="414785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3" name="Google Shape;423;p34"/>
            <p:cNvCxnSpPr>
              <a:stCxn id="414" idx="0"/>
            </p:cNvCxnSpPr>
            <p:nvPr/>
          </p:nvCxnSpPr>
          <p:spPr>
            <a:xfrm rot="2230285">
              <a:off x="1474709" y="4359543"/>
              <a:ext cx="923533" cy="408365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24" name="Google Shape;424;p34"/>
          <p:cNvGrpSpPr/>
          <p:nvPr/>
        </p:nvGrpSpPr>
        <p:grpSpPr>
          <a:xfrm rot="8207149">
            <a:off x="954004" y="668399"/>
            <a:ext cx="1032709" cy="721693"/>
            <a:chOff x="1062425" y="4121975"/>
            <a:chExt cx="1334700" cy="930900"/>
          </a:xfrm>
        </p:grpSpPr>
        <p:sp>
          <p:nvSpPr>
            <p:cNvPr id="425" name="Google Shape;425;p34"/>
            <p:cNvSpPr/>
            <p:nvPr/>
          </p:nvSpPr>
          <p:spPr>
            <a:xfrm>
              <a:off x="1102025" y="4121975"/>
              <a:ext cx="1179600" cy="930900"/>
            </a:xfrm>
            <a:prstGeom prst="trapezoid">
              <a:avLst>
                <a:gd fmla="val 53542" name="adj"/>
              </a:avLst>
            </a:prstGeom>
            <a:solidFill>
              <a:srgbClr val="D9D2E9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6" name="Google Shape;426;p34"/>
            <p:cNvCxnSpPr>
              <a:stCxn id="425" idx="0"/>
            </p:cNvCxnSpPr>
            <p:nvPr/>
          </p:nvCxnSpPr>
          <p:spPr>
            <a:xfrm rot="2556462">
              <a:off x="1345597" y="4080027"/>
              <a:ext cx="238857" cy="929295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7" name="Google Shape;427;p34"/>
            <p:cNvCxnSpPr>
              <a:stCxn id="425" idx="0"/>
            </p:cNvCxnSpPr>
            <p:nvPr/>
          </p:nvCxnSpPr>
          <p:spPr>
            <a:xfrm rot="2556644">
              <a:off x="1386169" y="4121799"/>
              <a:ext cx="305311" cy="783652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8" name="Google Shape;428;p34"/>
            <p:cNvCxnSpPr>
              <a:stCxn id="425" idx="0"/>
            </p:cNvCxnSpPr>
            <p:nvPr/>
          </p:nvCxnSpPr>
          <p:spPr>
            <a:xfrm rot="2555819">
              <a:off x="1357640" y="4153383"/>
              <a:ext cx="414871" cy="825485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9" name="Google Shape;429;p34"/>
            <p:cNvCxnSpPr>
              <a:stCxn id="425" idx="0"/>
            </p:cNvCxnSpPr>
            <p:nvPr/>
          </p:nvCxnSpPr>
          <p:spPr>
            <a:xfrm rot="2557349">
              <a:off x="1389085" y="4191384"/>
              <a:ext cx="480681" cy="706582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0" name="Google Shape;430;p34"/>
            <p:cNvCxnSpPr>
              <a:stCxn id="425" idx="0"/>
            </p:cNvCxnSpPr>
            <p:nvPr/>
          </p:nvCxnSpPr>
          <p:spPr>
            <a:xfrm rot="2556789">
              <a:off x="1413622" y="4230017"/>
              <a:ext cx="555207" cy="605315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1" name="Google Shape;431;p34"/>
            <p:cNvCxnSpPr>
              <a:stCxn id="425" idx="0"/>
            </p:cNvCxnSpPr>
            <p:nvPr/>
          </p:nvCxnSpPr>
          <p:spPr>
            <a:xfrm rot="2556433">
              <a:off x="1417968" y="4274737"/>
              <a:ext cx="665614" cy="549476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2" name="Google Shape;432;p34"/>
            <p:cNvCxnSpPr>
              <a:stCxn id="425" idx="0"/>
            </p:cNvCxnSpPr>
            <p:nvPr/>
          </p:nvCxnSpPr>
          <p:spPr>
            <a:xfrm rot="2556125">
              <a:off x="1434864" y="4318266"/>
              <a:ext cx="760523" cy="462418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3" name="Google Shape;433;p34"/>
            <p:cNvCxnSpPr>
              <a:stCxn id="425" idx="0"/>
            </p:cNvCxnSpPr>
            <p:nvPr/>
          </p:nvCxnSpPr>
          <p:spPr>
            <a:xfrm rot="2556032">
              <a:off x="1472393" y="4342605"/>
              <a:ext cx="785365" cy="34204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4" name="Google Shape;434;p34"/>
            <p:cNvCxnSpPr>
              <a:stCxn id="425" idx="0"/>
            </p:cNvCxnSpPr>
            <p:nvPr/>
          </p:nvCxnSpPr>
          <p:spPr>
            <a:xfrm rot="2556115">
              <a:off x="1457379" y="4404168"/>
              <a:ext cx="958191" cy="319114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35" name="Google Shape;435;p34"/>
          <p:cNvSpPr txBox="1"/>
          <p:nvPr/>
        </p:nvSpPr>
        <p:spPr>
          <a:xfrm rot="-1291">
            <a:off x="333450" y="407726"/>
            <a:ext cx="798900" cy="3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Code Pro"/>
                <a:ea typeface="Source Code Pro"/>
                <a:cs typeface="Source Code Pro"/>
                <a:sym typeface="Source Code Pro"/>
              </a:rPr>
              <a:t>b</a:t>
            </a:r>
            <a:r>
              <a:rPr b="1" baseline="-25000" lang="en" sz="1100">
                <a:latin typeface="Source Code Pro"/>
                <a:ea typeface="Source Code Pro"/>
                <a:cs typeface="Source Code Pro"/>
                <a:sym typeface="Source Code Pro"/>
              </a:rPr>
              <a:t>top-lep</a:t>
            </a:r>
            <a:endParaRPr b="1" baseline="-25000" sz="11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6" name="Google Shape;436;p34"/>
          <p:cNvSpPr txBox="1"/>
          <p:nvPr/>
        </p:nvSpPr>
        <p:spPr>
          <a:xfrm rot="1291">
            <a:off x="3383376" y="3670342"/>
            <a:ext cx="798900" cy="3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Code Pro"/>
                <a:ea typeface="Source Code Pro"/>
                <a:cs typeface="Source Code Pro"/>
                <a:sym typeface="Source Code Pro"/>
              </a:rPr>
              <a:t>b</a:t>
            </a:r>
            <a:r>
              <a:rPr b="1" baseline="-25000" lang="en" sz="1100">
                <a:latin typeface="Source Code Pro"/>
                <a:ea typeface="Source Code Pro"/>
                <a:cs typeface="Source Code Pro"/>
                <a:sym typeface="Source Code Pro"/>
              </a:rPr>
              <a:t>top-had</a:t>
            </a:r>
            <a:endParaRPr b="1" baseline="-25000" sz="11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7" name="Google Shape;437;p34"/>
          <p:cNvSpPr txBox="1"/>
          <p:nvPr/>
        </p:nvSpPr>
        <p:spPr>
          <a:xfrm>
            <a:off x="1653223" y="4381932"/>
            <a:ext cx="477600" cy="3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</a:t>
            </a:r>
            <a:endParaRPr b="1" baseline="-25000" sz="11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8" name="Google Shape;438;p34"/>
          <p:cNvSpPr txBox="1"/>
          <p:nvPr/>
        </p:nvSpPr>
        <p:spPr>
          <a:xfrm>
            <a:off x="374930" y="3962434"/>
            <a:ext cx="477600" cy="3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</a:t>
            </a:r>
            <a:endParaRPr b="1" baseline="-25000" sz="11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439" name="Google Shape;439;p34"/>
          <p:cNvGrpSpPr/>
          <p:nvPr/>
        </p:nvGrpSpPr>
        <p:grpSpPr>
          <a:xfrm>
            <a:off x="2513789" y="1229720"/>
            <a:ext cx="549581" cy="400116"/>
            <a:chOff x="1290700" y="1131275"/>
            <a:chExt cx="717000" cy="511200"/>
          </a:xfrm>
        </p:grpSpPr>
        <p:sp>
          <p:nvSpPr>
            <p:cNvPr id="440" name="Google Shape;440;p34"/>
            <p:cNvSpPr/>
            <p:nvPr/>
          </p:nvSpPr>
          <p:spPr>
            <a:xfrm>
              <a:off x="1422850" y="1171175"/>
              <a:ext cx="452700" cy="452700"/>
            </a:xfrm>
            <a:prstGeom prst="ellipse">
              <a:avLst/>
            </a:prstGeom>
            <a:solidFill>
              <a:srgbClr val="D2EFC6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1" name="Google Shape;441;p34"/>
            <p:cNvSpPr txBox="1"/>
            <p:nvPr/>
          </p:nvSpPr>
          <p:spPr>
            <a:xfrm>
              <a:off x="1290700" y="1131275"/>
              <a:ext cx="7170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r>
                <a:rPr baseline="30000" lang="en">
                  <a:latin typeface="Source Code Pro"/>
                  <a:ea typeface="Source Code Pro"/>
                  <a:cs typeface="Source Code Pro"/>
                  <a:sym typeface="Source Code Pro"/>
                </a:rPr>
                <a:t>+</a:t>
              </a:r>
              <a:endParaRPr baseline="30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442" name="Google Shape;44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/>
          <p:nvPr/>
        </p:nvSpPr>
        <p:spPr>
          <a:xfrm>
            <a:off x="0" y="3081125"/>
            <a:ext cx="9144000" cy="208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to ML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35"/>
          <p:cNvGrpSpPr/>
          <p:nvPr/>
        </p:nvGrpSpPr>
        <p:grpSpPr>
          <a:xfrm>
            <a:off x="1903388" y="3822900"/>
            <a:ext cx="987350" cy="973950"/>
            <a:chOff x="1903388" y="3822900"/>
            <a:chExt cx="987350" cy="973950"/>
          </a:xfrm>
        </p:grpSpPr>
        <p:sp>
          <p:nvSpPr>
            <p:cNvPr id="450" name="Google Shape;450;p35"/>
            <p:cNvSpPr/>
            <p:nvPr/>
          </p:nvSpPr>
          <p:spPr>
            <a:xfrm>
              <a:off x="1903388" y="382290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2266713" y="382290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2630038" y="382290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1903388" y="462315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266713" y="462315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630038" y="462315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1903388" y="435640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266713" y="435640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630038" y="4356400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903388" y="4089638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266713" y="4089638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630038" y="4089638"/>
              <a:ext cx="260700" cy="173700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10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462" name="Google Shape;462;p35"/>
          <p:cNvSpPr txBox="1"/>
          <p:nvPr/>
        </p:nvSpPr>
        <p:spPr>
          <a:xfrm>
            <a:off x="620350" y="3142750"/>
            <a:ext cx="6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JETS</a:t>
            </a:r>
            <a:endParaRPr b="1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63" name="Google Shape;463;p35"/>
          <p:cNvSpPr txBox="1"/>
          <p:nvPr/>
        </p:nvSpPr>
        <p:spPr>
          <a:xfrm>
            <a:off x="1598613" y="3155750"/>
            <a:ext cx="15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PERMUTATIONS</a:t>
            </a:r>
            <a:endParaRPr b="1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464" name="Google Shape;464;p35"/>
          <p:cNvGrpSpPr/>
          <p:nvPr/>
        </p:nvGrpSpPr>
        <p:grpSpPr>
          <a:xfrm>
            <a:off x="4513200" y="3844350"/>
            <a:ext cx="987350" cy="973950"/>
            <a:chOff x="4513200" y="3844350"/>
            <a:chExt cx="987350" cy="973950"/>
          </a:xfrm>
        </p:grpSpPr>
        <p:sp>
          <p:nvSpPr>
            <p:cNvPr id="465" name="Google Shape;465;p35"/>
            <p:cNvSpPr/>
            <p:nvPr/>
          </p:nvSpPr>
          <p:spPr>
            <a:xfrm>
              <a:off x="4513200" y="384435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4876525" y="384435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5239850" y="384435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4513200" y="464460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4876525" y="464460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5239850" y="464460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4513200" y="437785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4876525" y="437785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5239850" y="4377850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4513200" y="4111088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4876525" y="4111088"/>
              <a:ext cx="260700" cy="173700"/>
            </a:xfrm>
            <a:prstGeom prst="rect">
              <a:avLst/>
            </a:prstGeom>
            <a:solidFill>
              <a:srgbClr val="F4CCCC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✖</a:t>
              </a:r>
              <a:endParaRPr sz="1000"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5239850" y="4111088"/>
              <a:ext cx="260700" cy="173700"/>
            </a:xfrm>
            <a:prstGeom prst="rect">
              <a:avLst/>
            </a:prstGeom>
            <a:solidFill>
              <a:srgbClr val="B6D7A8"/>
            </a:solidFill>
            <a:ln cap="flat" cmpd="sng" w="2857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✓</a:t>
              </a:r>
              <a:endParaRPr sz="1000"/>
            </a:p>
          </p:txBody>
        </p:sp>
      </p:grpSp>
      <p:sp>
        <p:nvSpPr>
          <p:cNvPr id="477" name="Google Shape;477;p35"/>
          <p:cNvSpPr txBox="1"/>
          <p:nvPr/>
        </p:nvSpPr>
        <p:spPr>
          <a:xfrm>
            <a:off x="4208413" y="3164650"/>
            <a:ext cx="15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BDT SCORES</a:t>
            </a:r>
            <a:endParaRPr b="1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78" name="Google Shape;478;p35"/>
          <p:cNvSpPr txBox="1"/>
          <p:nvPr/>
        </p:nvSpPr>
        <p:spPr>
          <a:xfrm>
            <a:off x="5746575" y="3164650"/>
            <a:ext cx="14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LABELED </a:t>
            </a: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JETS</a:t>
            </a:r>
            <a:endParaRPr b="1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479" name="Google Shape;479;p35"/>
          <p:cNvGrpSpPr/>
          <p:nvPr/>
        </p:nvGrpSpPr>
        <p:grpSpPr>
          <a:xfrm>
            <a:off x="3329400" y="3658575"/>
            <a:ext cx="758700" cy="1345500"/>
            <a:chOff x="3329400" y="3658575"/>
            <a:chExt cx="758700" cy="1345500"/>
          </a:xfrm>
        </p:grpSpPr>
        <p:cxnSp>
          <p:nvCxnSpPr>
            <p:cNvPr id="480" name="Google Shape;480;p35"/>
            <p:cNvCxnSpPr>
              <a:stCxn id="481" idx="7"/>
              <a:endCxn id="482" idx="3"/>
            </p:cNvCxnSpPr>
            <p:nvPr/>
          </p:nvCxnSpPr>
          <p:spPr>
            <a:xfrm flipH="1" rot="10800000">
              <a:off x="3440021" y="4029604"/>
              <a:ext cx="118200" cy="2559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35"/>
            <p:cNvCxnSpPr>
              <a:stCxn id="481" idx="5"/>
              <a:endCxn id="484" idx="0"/>
            </p:cNvCxnSpPr>
            <p:nvPr/>
          </p:nvCxnSpPr>
          <p:spPr>
            <a:xfrm>
              <a:off x="3440021" y="4377146"/>
              <a:ext cx="163800" cy="2367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35"/>
            <p:cNvCxnSpPr>
              <a:stCxn id="484" idx="6"/>
              <a:endCxn id="486" idx="1"/>
            </p:cNvCxnSpPr>
            <p:nvPr/>
          </p:nvCxnSpPr>
          <p:spPr>
            <a:xfrm>
              <a:off x="3668700" y="4678725"/>
              <a:ext cx="99000" cy="1278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35"/>
            <p:cNvCxnSpPr>
              <a:stCxn id="484" idx="6"/>
              <a:endCxn id="488" idx="3"/>
            </p:cNvCxnSpPr>
            <p:nvPr/>
          </p:nvCxnSpPr>
          <p:spPr>
            <a:xfrm flipH="1" rot="10800000">
              <a:off x="3668700" y="4550925"/>
              <a:ext cx="99000" cy="1278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35"/>
            <p:cNvCxnSpPr>
              <a:stCxn id="482" idx="6"/>
              <a:endCxn id="490" idx="3"/>
            </p:cNvCxnSpPr>
            <p:nvPr/>
          </p:nvCxnSpPr>
          <p:spPr>
            <a:xfrm flipH="1" rot="10800000">
              <a:off x="3668700" y="3856125"/>
              <a:ext cx="99000" cy="1278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35"/>
            <p:cNvCxnSpPr>
              <a:stCxn id="482" idx="6"/>
              <a:endCxn id="492" idx="1"/>
            </p:cNvCxnSpPr>
            <p:nvPr/>
          </p:nvCxnSpPr>
          <p:spPr>
            <a:xfrm>
              <a:off x="3668700" y="3983925"/>
              <a:ext cx="99000" cy="1278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35"/>
            <p:cNvCxnSpPr>
              <a:stCxn id="486" idx="6"/>
              <a:endCxn id="494" idx="2"/>
            </p:cNvCxnSpPr>
            <p:nvPr/>
          </p:nvCxnSpPr>
          <p:spPr>
            <a:xfrm>
              <a:off x="3878400" y="4852425"/>
              <a:ext cx="79500" cy="870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35"/>
            <p:cNvCxnSpPr>
              <a:stCxn id="486" idx="6"/>
              <a:endCxn id="496" idx="2"/>
            </p:cNvCxnSpPr>
            <p:nvPr/>
          </p:nvCxnSpPr>
          <p:spPr>
            <a:xfrm flipH="1" rot="10800000">
              <a:off x="3878400" y="4765725"/>
              <a:ext cx="79500" cy="867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35"/>
            <p:cNvCxnSpPr>
              <a:stCxn id="488" idx="6"/>
              <a:endCxn id="498" idx="2"/>
            </p:cNvCxnSpPr>
            <p:nvPr/>
          </p:nvCxnSpPr>
          <p:spPr>
            <a:xfrm>
              <a:off x="3878400" y="4505025"/>
              <a:ext cx="79500" cy="870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35"/>
            <p:cNvCxnSpPr>
              <a:stCxn id="488" idx="6"/>
              <a:endCxn id="500" idx="2"/>
            </p:cNvCxnSpPr>
            <p:nvPr/>
          </p:nvCxnSpPr>
          <p:spPr>
            <a:xfrm flipH="1" rot="10800000">
              <a:off x="3878400" y="4418325"/>
              <a:ext cx="80100" cy="867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35"/>
            <p:cNvCxnSpPr>
              <a:stCxn id="492" idx="6"/>
              <a:endCxn id="502" idx="2"/>
            </p:cNvCxnSpPr>
            <p:nvPr/>
          </p:nvCxnSpPr>
          <p:spPr>
            <a:xfrm>
              <a:off x="3878400" y="4157625"/>
              <a:ext cx="80100" cy="870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35"/>
            <p:cNvCxnSpPr>
              <a:stCxn id="492" idx="6"/>
              <a:endCxn id="504" idx="2"/>
            </p:cNvCxnSpPr>
            <p:nvPr/>
          </p:nvCxnSpPr>
          <p:spPr>
            <a:xfrm flipH="1" rot="10800000">
              <a:off x="3878400" y="4070925"/>
              <a:ext cx="79500" cy="867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35"/>
            <p:cNvCxnSpPr>
              <a:stCxn id="490" idx="6"/>
              <a:endCxn id="506" idx="2"/>
            </p:cNvCxnSpPr>
            <p:nvPr/>
          </p:nvCxnSpPr>
          <p:spPr>
            <a:xfrm>
              <a:off x="3878400" y="3810225"/>
              <a:ext cx="79500" cy="870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35"/>
            <p:cNvCxnSpPr>
              <a:stCxn id="490" idx="6"/>
              <a:endCxn id="508" idx="2"/>
            </p:cNvCxnSpPr>
            <p:nvPr/>
          </p:nvCxnSpPr>
          <p:spPr>
            <a:xfrm flipH="1" rot="10800000">
              <a:off x="3878400" y="3723525"/>
              <a:ext cx="79500" cy="867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1" name="Google Shape;481;p35"/>
            <p:cNvSpPr/>
            <p:nvPr/>
          </p:nvSpPr>
          <p:spPr>
            <a:xfrm>
              <a:off x="3329400" y="426652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3957825" y="36585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3957825" y="38322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3957825" y="40059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3958500" y="41796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3958500" y="43533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3957825" y="45270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957825" y="47007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3957825" y="487447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3748800" y="478762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3748800" y="444022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3748800" y="409282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3748800" y="374542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539100" y="391912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539100" y="4613925"/>
              <a:ext cx="129600" cy="129600"/>
            </a:xfrm>
            <a:prstGeom prst="ellipse">
              <a:avLst/>
            </a:prstGeom>
            <a:solidFill>
              <a:srgbClr val="6FA8DC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35"/>
          <p:cNvSpPr txBox="1"/>
          <p:nvPr/>
        </p:nvSpPr>
        <p:spPr>
          <a:xfrm>
            <a:off x="3363600" y="3157125"/>
            <a:ext cx="9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BDT</a:t>
            </a:r>
            <a:endParaRPr b="1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0" name="Google Shape;510;p35"/>
          <p:cNvSpPr txBox="1"/>
          <p:nvPr/>
        </p:nvSpPr>
        <p:spPr>
          <a:xfrm>
            <a:off x="7320575" y="3056950"/>
            <a:ext cx="149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ML OBSERVABLES</a:t>
            </a:r>
            <a:endParaRPr b="1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511" name="Google Shape;511;p35"/>
          <p:cNvGrpSpPr/>
          <p:nvPr/>
        </p:nvGrpSpPr>
        <p:grpSpPr>
          <a:xfrm>
            <a:off x="7574425" y="3765350"/>
            <a:ext cx="1119300" cy="1097700"/>
            <a:chOff x="7574425" y="3765350"/>
            <a:chExt cx="1119300" cy="1097700"/>
          </a:xfrm>
        </p:grpSpPr>
        <p:sp>
          <p:nvSpPr>
            <p:cNvPr id="512" name="Google Shape;512;p35"/>
            <p:cNvSpPr/>
            <p:nvPr/>
          </p:nvSpPr>
          <p:spPr>
            <a:xfrm>
              <a:off x="7675500" y="4680204"/>
              <a:ext cx="67800" cy="1650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7743293" y="4539583"/>
              <a:ext cx="67800" cy="3057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7817090" y="4328458"/>
              <a:ext cx="67800" cy="5169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7890887" y="4118302"/>
              <a:ext cx="67800" cy="7272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7964683" y="4173504"/>
              <a:ext cx="67800" cy="6717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8032476" y="4285652"/>
              <a:ext cx="67800" cy="5598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8106273" y="4454746"/>
              <a:ext cx="67800" cy="3906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8180070" y="4597691"/>
              <a:ext cx="67800" cy="2475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8253867" y="4680204"/>
              <a:ext cx="67800" cy="1650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8327663" y="4733276"/>
              <a:ext cx="67800" cy="1119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2" name="Google Shape;522;p35"/>
            <p:cNvCxnSpPr/>
            <p:nvPr/>
          </p:nvCxnSpPr>
          <p:spPr>
            <a:xfrm>
              <a:off x="7574425" y="4845230"/>
              <a:ext cx="1119300" cy="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23" name="Google Shape;523;p35"/>
            <p:cNvCxnSpPr/>
            <p:nvPr/>
          </p:nvCxnSpPr>
          <p:spPr>
            <a:xfrm rot="10800000">
              <a:off x="7583529" y="3765350"/>
              <a:ext cx="0" cy="10977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524" name="Google Shape;524;p35"/>
          <p:cNvSpPr/>
          <p:nvPr/>
        </p:nvSpPr>
        <p:spPr>
          <a:xfrm>
            <a:off x="1555388" y="4248825"/>
            <a:ext cx="260700" cy="16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5"/>
          <p:cNvSpPr/>
          <p:nvPr/>
        </p:nvSpPr>
        <p:spPr>
          <a:xfrm>
            <a:off x="2979713" y="4248825"/>
            <a:ext cx="260700" cy="16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5"/>
          <p:cNvSpPr/>
          <p:nvPr/>
        </p:nvSpPr>
        <p:spPr>
          <a:xfrm>
            <a:off x="4156975" y="4248825"/>
            <a:ext cx="260700" cy="16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5"/>
          <p:cNvSpPr/>
          <p:nvPr/>
        </p:nvSpPr>
        <p:spPr>
          <a:xfrm>
            <a:off x="5610800" y="4248825"/>
            <a:ext cx="260700" cy="16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5"/>
          <p:cNvSpPr/>
          <p:nvPr/>
        </p:nvSpPr>
        <p:spPr>
          <a:xfrm>
            <a:off x="7136575" y="4248825"/>
            <a:ext cx="260700" cy="16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35"/>
          <p:cNvGrpSpPr/>
          <p:nvPr/>
        </p:nvGrpSpPr>
        <p:grpSpPr>
          <a:xfrm>
            <a:off x="447050" y="3735975"/>
            <a:ext cx="1021025" cy="1196575"/>
            <a:chOff x="447050" y="3735975"/>
            <a:chExt cx="1021025" cy="1196575"/>
          </a:xfrm>
        </p:grpSpPr>
        <p:sp>
          <p:nvSpPr>
            <p:cNvPr id="530" name="Google Shape;530;p35"/>
            <p:cNvSpPr/>
            <p:nvPr/>
          </p:nvSpPr>
          <p:spPr>
            <a:xfrm rot="10800000">
              <a:off x="447050" y="3735975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 rot="10800000">
              <a:off x="996475" y="3735975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rot="10800000">
              <a:off x="447050" y="4359850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rot="10800000">
              <a:off x="996475" y="4359850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chemeClr val="dk1"/>
            </a:solidFill>
            <a:ln cap="flat" cmpd="sng" w="2857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5"/>
            <p:cNvSpPr txBox="1"/>
            <p:nvPr/>
          </p:nvSpPr>
          <p:spPr>
            <a:xfrm>
              <a:off x="476438" y="3751300"/>
              <a:ext cx="4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35" name="Google Shape;535;p35"/>
            <p:cNvSpPr txBox="1"/>
            <p:nvPr/>
          </p:nvSpPr>
          <p:spPr>
            <a:xfrm>
              <a:off x="1030613" y="4365450"/>
              <a:ext cx="4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36" name="Google Shape;536;p35"/>
            <p:cNvSpPr txBox="1"/>
            <p:nvPr/>
          </p:nvSpPr>
          <p:spPr>
            <a:xfrm>
              <a:off x="1024638" y="3754100"/>
              <a:ext cx="4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37" name="Google Shape;537;p35"/>
            <p:cNvSpPr txBox="1"/>
            <p:nvPr/>
          </p:nvSpPr>
          <p:spPr>
            <a:xfrm>
              <a:off x="496338" y="4359850"/>
              <a:ext cx="4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538" name="Google Shape;538;p35"/>
          <p:cNvSpPr txBox="1"/>
          <p:nvPr>
            <p:ph idx="1" type="body"/>
          </p:nvPr>
        </p:nvSpPr>
        <p:spPr>
          <a:xfrm>
            <a:off x="720000" y="1208063"/>
            <a:ext cx="77040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Consider </a:t>
            </a:r>
            <a:r>
              <a:rPr b="1" lang="en"/>
              <a:t>leading </a:t>
            </a:r>
            <a:r>
              <a:rPr b="1" lang="en">
                <a:solidFill>
                  <a:schemeClr val="lt2"/>
                </a:solidFill>
              </a:rPr>
              <a:t>N</a:t>
            </a:r>
            <a:r>
              <a:rPr b="1" lang="en"/>
              <a:t> jets</a:t>
            </a:r>
            <a:r>
              <a:rPr lang="en"/>
              <a:t> in each event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539" name="Google Shape;539;p35"/>
          <p:cNvSpPr txBox="1"/>
          <p:nvPr>
            <p:ph idx="1" type="body"/>
          </p:nvPr>
        </p:nvSpPr>
        <p:spPr>
          <a:xfrm>
            <a:off x="720000" y="1421425"/>
            <a:ext cx="77040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Find </a:t>
            </a:r>
            <a:r>
              <a:rPr b="1" lang="en"/>
              <a:t>all possible permutations</a:t>
            </a:r>
            <a:r>
              <a:rPr lang="en"/>
              <a:t> of parton assignments of these </a:t>
            </a:r>
            <a:r>
              <a:rPr lang="en">
                <a:solidFill>
                  <a:schemeClr val="lt2"/>
                </a:solidFill>
              </a:rPr>
              <a:t>N</a:t>
            </a:r>
            <a:r>
              <a:rPr lang="en"/>
              <a:t> jets (two </a:t>
            </a:r>
            <a:r>
              <a:rPr lang="en">
                <a:solidFill>
                  <a:schemeClr val="accent5"/>
                </a:solidFill>
              </a:rPr>
              <a:t>W</a:t>
            </a:r>
            <a:r>
              <a:rPr lang="en"/>
              <a:t>, one </a:t>
            </a:r>
            <a:r>
              <a:rPr lang="en">
                <a:solidFill>
                  <a:schemeClr val="accent5"/>
                </a:solidFill>
              </a:rPr>
              <a:t>b</a:t>
            </a:r>
            <a:r>
              <a:rPr baseline="-25000" lang="en">
                <a:solidFill>
                  <a:schemeClr val="accent5"/>
                </a:solidFill>
              </a:rPr>
              <a:t>top-had</a:t>
            </a:r>
            <a:r>
              <a:rPr lang="en"/>
              <a:t>, one </a:t>
            </a:r>
            <a:r>
              <a:rPr lang="en">
                <a:solidFill>
                  <a:schemeClr val="accent5"/>
                </a:solidFill>
              </a:rPr>
              <a:t>b</a:t>
            </a:r>
            <a:r>
              <a:rPr baseline="-25000" lang="en">
                <a:solidFill>
                  <a:schemeClr val="accent5"/>
                </a:solidFill>
              </a:rPr>
              <a:t>top-lep</a:t>
            </a:r>
            <a:r>
              <a:rPr lang="en"/>
              <a:t>)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540" name="Google Shape;540;p35"/>
          <p:cNvSpPr txBox="1"/>
          <p:nvPr>
            <p:ph idx="1" type="body"/>
          </p:nvPr>
        </p:nvSpPr>
        <p:spPr>
          <a:xfrm>
            <a:off x="720000" y="1863925"/>
            <a:ext cx="7704000" cy="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</a:t>
            </a:r>
            <a:r>
              <a:rPr b="1" lang="en"/>
              <a:t>Calculate features</a:t>
            </a:r>
            <a:r>
              <a:rPr lang="en"/>
              <a:t> for each set of permutations and </a:t>
            </a:r>
            <a:r>
              <a:rPr b="1" lang="en"/>
              <a:t>feed into BDT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541" name="Google Shape;541;p35"/>
          <p:cNvSpPr txBox="1"/>
          <p:nvPr>
            <p:ph idx="1" type="body"/>
          </p:nvPr>
        </p:nvSpPr>
        <p:spPr>
          <a:xfrm>
            <a:off x="720000" y="2109947"/>
            <a:ext cx="77040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Select permutation with </a:t>
            </a:r>
            <a:r>
              <a:rPr b="1" lang="en"/>
              <a:t>highest BDT score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542" name="Google Shape;542;p35"/>
          <p:cNvSpPr txBox="1"/>
          <p:nvPr>
            <p:ph idx="1" type="body"/>
          </p:nvPr>
        </p:nvSpPr>
        <p:spPr>
          <a:xfrm>
            <a:off x="720000" y="2335865"/>
            <a:ext cx="77040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Use selection to </a:t>
            </a:r>
            <a:r>
              <a:rPr b="1" lang="en"/>
              <a:t>label jets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543" name="Google Shape;543;p35"/>
          <p:cNvSpPr txBox="1"/>
          <p:nvPr>
            <p:ph idx="1" type="body"/>
          </p:nvPr>
        </p:nvSpPr>
        <p:spPr>
          <a:xfrm>
            <a:off x="720000" y="2561803"/>
            <a:ext cx="77040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Calculate </a:t>
            </a:r>
            <a:r>
              <a:rPr b="1" lang="en"/>
              <a:t>ML observables</a:t>
            </a:r>
            <a:endParaRPr b="1">
              <a:solidFill>
                <a:schemeClr val="accent3"/>
              </a:solidFill>
            </a:endParaRPr>
          </a:p>
        </p:txBody>
      </p:sp>
      <p:grpSp>
        <p:nvGrpSpPr>
          <p:cNvPr id="544" name="Google Shape;544;p35"/>
          <p:cNvGrpSpPr/>
          <p:nvPr/>
        </p:nvGrpSpPr>
        <p:grpSpPr>
          <a:xfrm>
            <a:off x="5749938" y="3658563"/>
            <a:ext cx="1473313" cy="1271050"/>
            <a:chOff x="5749938" y="3658563"/>
            <a:chExt cx="1473313" cy="1271050"/>
          </a:xfrm>
        </p:grpSpPr>
        <p:sp>
          <p:nvSpPr>
            <p:cNvPr id="545" name="Google Shape;545;p35"/>
            <p:cNvSpPr/>
            <p:nvPr/>
          </p:nvSpPr>
          <p:spPr>
            <a:xfrm rot="10800000">
              <a:off x="5980075" y="3733038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rgbClr val="F3AA93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 rot="10800000">
              <a:off x="6529500" y="3733038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rgbClr val="A1DACC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 rot="10800000">
              <a:off x="5980075" y="4356913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rgbClr val="D2EFC6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 rot="10800000">
              <a:off x="6529500" y="4356913"/>
              <a:ext cx="471600" cy="572700"/>
            </a:xfrm>
            <a:prstGeom prst="trapezoid">
              <a:avLst>
                <a:gd fmla="val 39461" name="adj"/>
              </a:avLst>
            </a:prstGeom>
            <a:solidFill>
              <a:srgbClr val="F3AA93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 txBox="1"/>
            <p:nvPr/>
          </p:nvSpPr>
          <p:spPr>
            <a:xfrm>
              <a:off x="6009463" y="3760775"/>
              <a:ext cx="412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6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50" name="Google Shape;550;p35"/>
            <p:cNvSpPr txBox="1"/>
            <p:nvPr/>
          </p:nvSpPr>
          <p:spPr>
            <a:xfrm>
              <a:off x="6567088" y="4386800"/>
              <a:ext cx="412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6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51" name="Google Shape;551;p35"/>
            <p:cNvSpPr txBox="1"/>
            <p:nvPr/>
          </p:nvSpPr>
          <p:spPr>
            <a:xfrm>
              <a:off x="6307350" y="3658563"/>
              <a:ext cx="915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Source Code Pro"/>
                  <a:ea typeface="Source Code Pro"/>
                  <a:cs typeface="Source Code Pro"/>
                  <a:sym typeface="Source Code Pro"/>
                </a:rPr>
                <a:t>t</a:t>
              </a:r>
              <a:r>
                <a:rPr lang="en" sz="900">
                  <a:latin typeface="Source Code Pro"/>
                  <a:ea typeface="Source Code Pro"/>
                  <a:cs typeface="Source Code Pro"/>
                  <a:sym typeface="Source Code Pro"/>
                </a:rPr>
                <a:t>op</a:t>
              </a:r>
              <a:endParaRPr sz="9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en" sz="900">
                  <a:latin typeface="Source Code Pro"/>
                  <a:ea typeface="Source Code Pro"/>
                  <a:cs typeface="Source Code Pro"/>
                  <a:sym typeface="Source Code Pro"/>
                </a:rPr>
                <a:t>lepton</a:t>
              </a:r>
              <a:endParaRPr baseline="-25000" sz="9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52" name="Google Shape;552;p35"/>
            <p:cNvSpPr txBox="1"/>
            <p:nvPr/>
          </p:nvSpPr>
          <p:spPr>
            <a:xfrm>
              <a:off x="5749938" y="4278488"/>
              <a:ext cx="915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Source Code Pro"/>
                  <a:ea typeface="Source Code Pro"/>
                  <a:cs typeface="Source Code Pro"/>
                  <a:sym typeface="Source Code Pro"/>
                </a:rPr>
                <a:t>top</a:t>
              </a:r>
              <a:endParaRPr sz="9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en" sz="900">
                  <a:latin typeface="Source Code Pro"/>
                  <a:ea typeface="Source Code Pro"/>
                  <a:cs typeface="Source Code Pro"/>
                  <a:sym typeface="Source Code Pro"/>
                </a:rPr>
                <a:t>hadron</a:t>
              </a:r>
              <a:endParaRPr baseline="-25000" sz="9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553" name="Google Shape;553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/>
          <p:nvPr/>
        </p:nvSpPr>
        <p:spPr>
          <a:xfrm>
            <a:off x="0" y="369125"/>
            <a:ext cx="9144000" cy="234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6"/>
          <p:cNvSpPr txBox="1"/>
          <p:nvPr>
            <p:ph idx="4294967295" type="title"/>
          </p:nvPr>
        </p:nvSpPr>
        <p:spPr>
          <a:xfrm>
            <a:off x="2534250" y="798125"/>
            <a:ext cx="4075500" cy="1487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Training</a:t>
            </a:r>
            <a:endParaRPr sz="6300"/>
          </a:p>
        </p:txBody>
      </p:sp>
      <p:grpSp>
        <p:nvGrpSpPr>
          <p:cNvPr id="560" name="Google Shape;560;p36"/>
          <p:cNvGrpSpPr/>
          <p:nvPr/>
        </p:nvGrpSpPr>
        <p:grpSpPr>
          <a:xfrm>
            <a:off x="1156778" y="3136874"/>
            <a:ext cx="6830431" cy="1551635"/>
            <a:chOff x="255275" y="1375868"/>
            <a:chExt cx="4543625" cy="1032152"/>
          </a:xfrm>
        </p:grpSpPr>
        <p:pic>
          <p:nvPicPr>
            <p:cNvPr id="561" name="Google Shape;561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5275" y="1377475"/>
              <a:ext cx="853166" cy="102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600" y="1377475"/>
              <a:ext cx="1171726" cy="102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81951" y="1375868"/>
              <a:ext cx="1171725" cy="1032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03426" y="1377484"/>
              <a:ext cx="1171725" cy="1028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27175" y="1375875"/>
              <a:ext cx="1171725" cy="10321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6" name="Google Shape;56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roduction to Java Programming for High School by Slidesgo">
  <a:themeElements>
    <a:clrScheme name="Simple Light">
      <a:dk1>
        <a:srgbClr val="E7E7E7"/>
      </a:dk1>
      <a:lt1>
        <a:srgbClr val="10111A"/>
      </a:lt1>
      <a:dk2>
        <a:srgbClr val="FD4A4A"/>
      </a:dk2>
      <a:lt2>
        <a:srgbClr val="EC7955"/>
      </a:lt2>
      <a:accent1>
        <a:srgbClr val="E81A81"/>
      </a:accent1>
      <a:accent2>
        <a:srgbClr val="94EE6B"/>
      </a:accent2>
      <a:accent3>
        <a:srgbClr val="4CAE97"/>
      </a:accent3>
      <a:accent4>
        <a:srgbClr val="BD64B5"/>
      </a:accent4>
      <a:accent5>
        <a:srgbClr val="FFFF99"/>
      </a:accent5>
      <a:accent6>
        <a:srgbClr val="2C293A"/>
      </a:accent6>
      <a:hlink>
        <a:srgbClr val="F8F8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