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86.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44"/>
  </p:notesMasterIdLst>
  <p:handoutMasterIdLst>
    <p:handoutMasterId r:id="rId45"/>
  </p:handoutMasterIdLst>
  <p:sldIdLst>
    <p:sldId id="4729" r:id="rId3"/>
    <p:sldId id="257" r:id="rId4"/>
    <p:sldId id="4771" r:id="rId5"/>
    <p:sldId id="4780" r:id="rId6"/>
    <p:sldId id="4820" r:id="rId7"/>
    <p:sldId id="4816" r:id="rId8"/>
    <p:sldId id="4773" r:id="rId9"/>
    <p:sldId id="4810" r:id="rId10"/>
    <p:sldId id="270" r:id="rId11"/>
    <p:sldId id="4811" r:id="rId12"/>
    <p:sldId id="4783" r:id="rId13"/>
    <p:sldId id="3900" r:id="rId14"/>
    <p:sldId id="3925" r:id="rId15"/>
    <p:sldId id="3901" r:id="rId16"/>
    <p:sldId id="259" r:id="rId17"/>
    <p:sldId id="4821" r:id="rId18"/>
    <p:sldId id="258" r:id="rId19"/>
    <p:sldId id="4789" r:id="rId20"/>
    <p:sldId id="261" r:id="rId21"/>
    <p:sldId id="4807" r:id="rId22"/>
    <p:sldId id="4817" r:id="rId23"/>
    <p:sldId id="4803" r:id="rId24"/>
    <p:sldId id="4813" r:id="rId25"/>
    <p:sldId id="4815" r:id="rId26"/>
    <p:sldId id="4814" r:id="rId27"/>
    <p:sldId id="4812" r:id="rId28"/>
    <p:sldId id="4730" r:id="rId29"/>
    <p:sldId id="4731" r:id="rId30"/>
    <p:sldId id="4795" r:id="rId31"/>
    <p:sldId id="282" r:id="rId32"/>
    <p:sldId id="283" r:id="rId33"/>
    <p:sldId id="284" r:id="rId34"/>
    <p:sldId id="286" r:id="rId35"/>
    <p:sldId id="267" r:id="rId36"/>
    <p:sldId id="269" r:id="rId37"/>
    <p:sldId id="271" r:id="rId38"/>
    <p:sldId id="4809" r:id="rId39"/>
    <p:sldId id="4793" r:id="rId40"/>
    <p:sldId id="4775" r:id="rId41"/>
    <p:sldId id="4818" r:id="rId42"/>
    <p:sldId id="4819" r:id="rId43"/>
  </p:sldIdLst>
  <p:sldSz cx="12192000" cy="6858000"/>
  <p:notesSz cx="6400800" cy="117284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8" autoAdjust="0"/>
    <p:restoredTop sz="89030" autoAdjust="0"/>
  </p:normalViewPr>
  <p:slideViewPr>
    <p:cSldViewPr snapToGrid="0">
      <p:cViewPr varScale="1">
        <p:scale>
          <a:sx n="78" d="100"/>
          <a:sy n="78" d="100"/>
        </p:scale>
        <p:origin x="307" y="6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8" d="100"/>
          <a:sy n="68" d="100"/>
        </p:scale>
        <p:origin x="344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1B380B-59BD-4648-99FC-57D8C3A05C90}"/>
              </a:ext>
            </a:extLst>
          </p:cNvPr>
          <p:cNvSpPr>
            <a:spLocks noGrp="1"/>
          </p:cNvSpPr>
          <p:nvPr>
            <p:ph type="hdr" sz="quarter"/>
          </p:nvPr>
        </p:nvSpPr>
        <p:spPr>
          <a:xfrm>
            <a:off x="0" y="0"/>
            <a:ext cx="2773363" cy="5873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22FF8C0-86E1-4C7D-B2E7-755CD23850E5}"/>
              </a:ext>
            </a:extLst>
          </p:cNvPr>
          <p:cNvSpPr>
            <a:spLocks noGrp="1"/>
          </p:cNvSpPr>
          <p:nvPr>
            <p:ph type="dt" sz="quarter" idx="1"/>
          </p:nvPr>
        </p:nvSpPr>
        <p:spPr>
          <a:xfrm>
            <a:off x="3625850" y="0"/>
            <a:ext cx="2773363" cy="587375"/>
          </a:xfrm>
          <a:prstGeom prst="rect">
            <a:avLst/>
          </a:prstGeom>
        </p:spPr>
        <p:txBody>
          <a:bodyPr vert="horz" lIns="91440" tIns="45720" rIns="91440" bIns="45720" rtlCol="0"/>
          <a:lstStyle>
            <a:lvl1pPr algn="r">
              <a:defRPr sz="1200"/>
            </a:lvl1pPr>
          </a:lstStyle>
          <a:p>
            <a:fld id="{A9BEFCC0-7B02-4266-B144-81B583BBDA70}" type="datetimeFigureOut">
              <a:rPr lang="en-US" smtClean="0"/>
              <a:t>11/28/2023</a:t>
            </a:fld>
            <a:endParaRPr lang="en-US"/>
          </a:p>
        </p:txBody>
      </p:sp>
      <p:sp>
        <p:nvSpPr>
          <p:cNvPr id="4" name="Footer Placeholder 3">
            <a:extLst>
              <a:ext uri="{FF2B5EF4-FFF2-40B4-BE49-F238E27FC236}">
                <a16:creationId xmlns:a16="http://schemas.microsoft.com/office/drawing/2014/main" id="{1DA903E7-9306-4A12-9B25-53A9033FB314}"/>
              </a:ext>
            </a:extLst>
          </p:cNvPr>
          <p:cNvSpPr>
            <a:spLocks noGrp="1"/>
          </p:cNvSpPr>
          <p:nvPr>
            <p:ph type="ftr" sz="quarter" idx="2"/>
          </p:nvPr>
        </p:nvSpPr>
        <p:spPr>
          <a:xfrm>
            <a:off x="0" y="11141075"/>
            <a:ext cx="2773363" cy="587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FF0B37-24CF-4EFC-94A7-680BE6966C7F}"/>
              </a:ext>
            </a:extLst>
          </p:cNvPr>
          <p:cNvSpPr>
            <a:spLocks noGrp="1"/>
          </p:cNvSpPr>
          <p:nvPr>
            <p:ph type="sldNum" sz="quarter" idx="3"/>
          </p:nvPr>
        </p:nvSpPr>
        <p:spPr>
          <a:xfrm>
            <a:off x="3625850" y="11141075"/>
            <a:ext cx="2773363" cy="587375"/>
          </a:xfrm>
          <a:prstGeom prst="rect">
            <a:avLst/>
          </a:prstGeom>
        </p:spPr>
        <p:txBody>
          <a:bodyPr vert="horz" lIns="91440" tIns="45720" rIns="91440" bIns="45720" rtlCol="0" anchor="b"/>
          <a:lstStyle>
            <a:lvl1pPr algn="r">
              <a:defRPr sz="1200"/>
            </a:lvl1pPr>
          </a:lstStyle>
          <a:p>
            <a:fld id="{15CD4F64-A18C-4548-A7E3-DDEA481A0F57}" type="slidenum">
              <a:rPr lang="en-US" smtClean="0"/>
              <a:t>‹#›</a:t>
            </a:fld>
            <a:endParaRPr lang="en-US"/>
          </a:p>
        </p:txBody>
      </p:sp>
    </p:spTree>
    <p:extLst>
      <p:ext uri="{BB962C8B-B14F-4D97-AF65-F5344CB8AC3E}">
        <p14:creationId xmlns:p14="http://schemas.microsoft.com/office/powerpoint/2010/main" val="3770994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588460"/>
          </a:xfrm>
          <a:prstGeom prst="rect">
            <a:avLst/>
          </a:prstGeom>
        </p:spPr>
        <p:txBody>
          <a:bodyPr vert="horz" lIns="103545" tIns="51773" rIns="103545" bIns="51773" rtlCol="0"/>
          <a:lstStyle>
            <a:lvl1pPr algn="l">
              <a:defRPr sz="1400"/>
            </a:lvl1pPr>
          </a:lstStyle>
          <a:p>
            <a:endParaRPr lang="en-US"/>
          </a:p>
        </p:txBody>
      </p:sp>
      <p:sp>
        <p:nvSpPr>
          <p:cNvPr id="3" name="Date Placeholder 2"/>
          <p:cNvSpPr>
            <a:spLocks noGrp="1"/>
          </p:cNvSpPr>
          <p:nvPr>
            <p:ph type="dt" idx="1"/>
          </p:nvPr>
        </p:nvSpPr>
        <p:spPr>
          <a:xfrm>
            <a:off x="3625639" y="0"/>
            <a:ext cx="2773680" cy="588460"/>
          </a:xfrm>
          <a:prstGeom prst="rect">
            <a:avLst/>
          </a:prstGeom>
        </p:spPr>
        <p:txBody>
          <a:bodyPr vert="horz" lIns="103545" tIns="51773" rIns="103545" bIns="51773" rtlCol="0"/>
          <a:lstStyle>
            <a:lvl1pPr algn="r">
              <a:defRPr sz="1400"/>
            </a:lvl1pPr>
          </a:lstStyle>
          <a:p>
            <a:fld id="{10A07F3E-2FAC-4F25-AB2D-57652CFB3F76}" type="datetimeFigureOut">
              <a:rPr lang="en-US" smtClean="0"/>
              <a:t>11/28/2023</a:t>
            </a:fld>
            <a:endParaRPr lang="en-US"/>
          </a:p>
        </p:txBody>
      </p:sp>
      <p:sp>
        <p:nvSpPr>
          <p:cNvPr id="4" name="Slide Image Placeholder 3"/>
          <p:cNvSpPr>
            <a:spLocks noGrp="1" noRot="1" noChangeAspect="1"/>
          </p:cNvSpPr>
          <p:nvPr>
            <p:ph type="sldImg" idx="2"/>
          </p:nvPr>
        </p:nvSpPr>
        <p:spPr>
          <a:xfrm>
            <a:off x="-317500" y="1466850"/>
            <a:ext cx="7035800" cy="3957638"/>
          </a:xfrm>
          <a:prstGeom prst="rect">
            <a:avLst/>
          </a:prstGeom>
          <a:noFill/>
          <a:ln w="12700">
            <a:solidFill>
              <a:prstClr val="black"/>
            </a:solidFill>
          </a:ln>
        </p:spPr>
        <p:txBody>
          <a:bodyPr vert="horz" lIns="103545" tIns="51773" rIns="103545" bIns="51773" rtlCol="0" anchor="ctr"/>
          <a:lstStyle/>
          <a:p>
            <a:endParaRPr lang="en-US"/>
          </a:p>
        </p:txBody>
      </p:sp>
      <p:sp>
        <p:nvSpPr>
          <p:cNvPr id="5" name="Notes Placeholder 4"/>
          <p:cNvSpPr>
            <a:spLocks noGrp="1"/>
          </p:cNvSpPr>
          <p:nvPr>
            <p:ph type="body" sz="quarter" idx="3"/>
          </p:nvPr>
        </p:nvSpPr>
        <p:spPr>
          <a:xfrm>
            <a:off x="640080" y="5644316"/>
            <a:ext cx="5120640" cy="4618078"/>
          </a:xfrm>
          <a:prstGeom prst="rect">
            <a:avLst/>
          </a:prstGeom>
        </p:spPr>
        <p:txBody>
          <a:bodyPr vert="horz" lIns="103545" tIns="51773" rIns="103545" bIns="517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139992"/>
            <a:ext cx="2773680" cy="588458"/>
          </a:xfrm>
          <a:prstGeom prst="rect">
            <a:avLst/>
          </a:prstGeom>
        </p:spPr>
        <p:txBody>
          <a:bodyPr vert="horz" lIns="103545" tIns="51773" rIns="103545" bIns="51773" rtlCol="0" anchor="b"/>
          <a:lstStyle>
            <a:lvl1pPr algn="l">
              <a:defRPr sz="1400"/>
            </a:lvl1pPr>
          </a:lstStyle>
          <a:p>
            <a:endParaRPr lang="en-US"/>
          </a:p>
        </p:txBody>
      </p:sp>
      <p:sp>
        <p:nvSpPr>
          <p:cNvPr id="7" name="Slide Number Placeholder 6"/>
          <p:cNvSpPr>
            <a:spLocks noGrp="1"/>
          </p:cNvSpPr>
          <p:nvPr>
            <p:ph type="sldNum" sz="quarter" idx="5"/>
          </p:nvPr>
        </p:nvSpPr>
        <p:spPr>
          <a:xfrm>
            <a:off x="3625639" y="11139992"/>
            <a:ext cx="2773680" cy="588458"/>
          </a:xfrm>
          <a:prstGeom prst="rect">
            <a:avLst/>
          </a:prstGeom>
        </p:spPr>
        <p:txBody>
          <a:bodyPr vert="horz" lIns="103545" tIns="51773" rIns="103545" bIns="51773" rtlCol="0" anchor="b"/>
          <a:lstStyle>
            <a:lvl1pPr algn="r">
              <a:defRPr sz="1400"/>
            </a:lvl1pPr>
          </a:lstStyle>
          <a:p>
            <a:fld id="{0F27E3DE-8F3D-4442-9E56-0EDB4E26FAF2}" type="slidenum">
              <a:rPr lang="en-US" smtClean="0"/>
              <a:t>‹#›</a:t>
            </a:fld>
            <a:endParaRPr lang="en-US"/>
          </a:p>
        </p:txBody>
      </p:sp>
    </p:spTree>
    <p:extLst>
      <p:ext uri="{BB962C8B-B14F-4D97-AF65-F5344CB8AC3E}">
        <p14:creationId xmlns:p14="http://schemas.microsoft.com/office/powerpoint/2010/main" val="1929796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7E3DE-8F3D-4442-9E56-0EDB4E26FAF2}" type="slidenum">
              <a:rPr lang="en-US" smtClean="0"/>
              <a:t>1</a:t>
            </a:fld>
            <a:endParaRPr lang="en-US"/>
          </a:p>
        </p:txBody>
      </p:sp>
    </p:spTree>
    <p:extLst>
      <p:ext uri="{BB962C8B-B14F-4D97-AF65-F5344CB8AC3E}">
        <p14:creationId xmlns:p14="http://schemas.microsoft.com/office/powerpoint/2010/main" val="2990593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131e4c70358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g131e4c70358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45d989327c_1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245d989327c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45d989327c_1_2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g245d989327c_1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45d989327c_1_4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g245d989327c_1_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24b5c1efbe_0_4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224b5c1efbe_0_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24b5c1efbe_0_4:notes"/>
          <p:cNvSpPr txBox="1">
            <a:spLocks noGrp="1"/>
          </p:cNvSpPr>
          <p:nvPr>
            <p:ph type="body" idx="1"/>
          </p:nvPr>
        </p:nvSpPr>
        <p:spPr>
          <a:xfrm>
            <a:off x="685787" y="4343386"/>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224b5c1efb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countries total</a:t>
            </a:r>
          </a:p>
        </p:txBody>
      </p:sp>
      <p:sp>
        <p:nvSpPr>
          <p:cNvPr id="4" name="Slide Number Placeholder 3"/>
          <p:cNvSpPr>
            <a:spLocks noGrp="1"/>
          </p:cNvSpPr>
          <p:nvPr>
            <p:ph type="sldNum" sz="quarter" idx="5"/>
          </p:nvPr>
        </p:nvSpPr>
        <p:spPr/>
        <p:txBody>
          <a:bodyPr/>
          <a:lstStyle/>
          <a:p>
            <a:fld id="{0F27E3DE-8F3D-4442-9E56-0EDB4E26FAF2}" type="slidenum">
              <a:rPr lang="en-US" smtClean="0"/>
              <a:t>3</a:t>
            </a:fld>
            <a:endParaRPr lang="en-US"/>
          </a:p>
        </p:txBody>
      </p:sp>
    </p:spTree>
    <p:extLst>
      <p:ext uri="{BB962C8B-B14F-4D97-AF65-F5344CB8AC3E}">
        <p14:creationId xmlns:p14="http://schemas.microsoft.com/office/powerpoint/2010/main" val="254785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24b5c1efbe_0_6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g224b5c1efbe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60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45d989327c_1_3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245d989327c_1_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24b5c1efbe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24b5c1efbe_0_255:notes"/>
          <p:cNvSpPr txBox="1">
            <a:spLocks noGrp="1"/>
          </p:cNvSpPr>
          <p:nvPr>
            <p:ph type="body" idx="1"/>
          </p:nvPr>
        </p:nvSpPr>
        <p:spPr>
          <a:xfrm>
            <a:off x="685800" y="4400550"/>
            <a:ext cx="5486400" cy="3600600"/>
          </a:xfrm>
          <a:prstGeom prst="rect">
            <a:avLst/>
          </a:prstGeom>
          <a:noFill/>
          <a:ln>
            <a:noFill/>
          </a:ln>
        </p:spPr>
        <p:txBody>
          <a:bodyPr spcFirstLastPara="1" wrap="square" lIns="103525" tIns="51750" rIns="103525" bIns="51750" anchor="t" anchorCtr="0">
            <a:noAutofit/>
          </a:bodyPr>
          <a:lstStyle/>
          <a:p>
            <a:pPr marL="0" lvl="0" indent="0" algn="l" rtl="0">
              <a:spcBef>
                <a:spcPts val="0"/>
              </a:spcBef>
              <a:spcAft>
                <a:spcPts val="0"/>
              </a:spcAft>
              <a:buNone/>
            </a:pPr>
            <a:endParaRPr dirty="0"/>
          </a:p>
        </p:txBody>
      </p:sp>
      <p:sp>
        <p:nvSpPr>
          <p:cNvPr id="385" name="Google Shape;385;g224b5c1efbe_0_255:notes"/>
          <p:cNvSpPr txBox="1">
            <a:spLocks noGrp="1"/>
          </p:cNvSpPr>
          <p:nvPr>
            <p:ph type="sldNum" idx="12"/>
          </p:nvPr>
        </p:nvSpPr>
        <p:spPr>
          <a:xfrm>
            <a:off x="3884613" y="8685213"/>
            <a:ext cx="2971800" cy="459000"/>
          </a:xfrm>
          <a:prstGeom prst="rect">
            <a:avLst/>
          </a:prstGeom>
          <a:noFill/>
          <a:ln>
            <a:noFill/>
          </a:ln>
        </p:spPr>
        <p:txBody>
          <a:bodyPr spcFirstLastPara="1" wrap="square" lIns="103525" tIns="51750" rIns="103525" bIns="5175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31840a361a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6" name="Google Shape;726;g131840a361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31840a361a_0_8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g131840a361a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131e4c70358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g131e4c7035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5AB34-511A-FD0A-45FB-B3D367E76A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947CD7-C734-21F6-81DC-8290AD721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45552A-C9A1-3B8D-7A2D-F5441EEA6A8E}"/>
              </a:ext>
            </a:extLst>
          </p:cNvPr>
          <p:cNvSpPr>
            <a:spLocks noGrp="1"/>
          </p:cNvSpPr>
          <p:nvPr>
            <p:ph type="dt" sz="half" idx="10"/>
          </p:nvPr>
        </p:nvSpPr>
        <p:spPr/>
        <p:txBody>
          <a:bodyPr/>
          <a:lstStyle/>
          <a:p>
            <a:r>
              <a:rPr lang="en-US"/>
              <a:t>11/28/2023</a:t>
            </a:r>
          </a:p>
        </p:txBody>
      </p:sp>
      <p:sp>
        <p:nvSpPr>
          <p:cNvPr id="5" name="Footer Placeholder 4">
            <a:extLst>
              <a:ext uri="{FF2B5EF4-FFF2-40B4-BE49-F238E27FC236}">
                <a16:creationId xmlns:a16="http://schemas.microsoft.com/office/drawing/2014/main" id="{4207893C-2C1F-EBE1-FB9B-B608C68488F9}"/>
              </a:ext>
            </a:extLst>
          </p:cNvPr>
          <p:cNvSpPr>
            <a:spLocks noGrp="1"/>
          </p:cNvSpPr>
          <p:nvPr>
            <p:ph type="ftr" sz="quarter" idx="11"/>
          </p:nvPr>
        </p:nvSpPr>
        <p:spPr/>
        <p:txBody>
          <a:bodyPr/>
          <a:lstStyle/>
          <a:p>
            <a:r>
              <a:rPr lang="en-US"/>
              <a:t>AI4EIC 2023 Annual Workshop</a:t>
            </a:r>
          </a:p>
        </p:txBody>
      </p:sp>
      <p:sp>
        <p:nvSpPr>
          <p:cNvPr id="6" name="Slide Number Placeholder 5">
            <a:extLst>
              <a:ext uri="{FF2B5EF4-FFF2-40B4-BE49-F238E27FC236}">
                <a16:creationId xmlns:a16="http://schemas.microsoft.com/office/drawing/2014/main" id="{4D856ED7-D41B-2D16-06CA-A7C673BE3C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68853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58DC-EC7D-1AAE-FC0C-EFA2DBBA96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119D6F-A165-85EA-8148-8317F9EDF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50DB6-7CEF-B406-D3D9-151521C949CE}"/>
              </a:ext>
            </a:extLst>
          </p:cNvPr>
          <p:cNvSpPr>
            <a:spLocks noGrp="1"/>
          </p:cNvSpPr>
          <p:nvPr>
            <p:ph type="dt" sz="half" idx="10"/>
          </p:nvPr>
        </p:nvSpPr>
        <p:spPr/>
        <p:txBody>
          <a:bodyPr/>
          <a:lstStyle/>
          <a:p>
            <a:r>
              <a:rPr lang="en-US"/>
              <a:t>11/28/2023</a:t>
            </a:r>
          </a:p>
        </p:txBody>
      </p:sp>
      <p:sp>
        <p:nvSpPr>
          <p:cNvPr id="5" name="Footer Placeholder 4">
            <a:extLst>
              <a:ext uri="{FF2B5EF4-FFF2-40B4-BE49-F238E27FC236}">
                <a16:creationId xmlns:a16="http://schemas.microsoft.com/office/drawing/2014/main" id="{FAE2322C-6410-55F0-D892-B131B6997969}"/>
              </a:ext>
            </a:extLst>
          </p:cNvPr>
          <p:cNvSpPr>
            <a:spLocks noGrp="1"/>
          </p:cNvSpPr>
          <p:nvPr>
            <p:ph type="ftr" sz="quarter" idx="11"/>
          </p:nvPr>
        </p:nvSpPr>
        <p:spPr/>
        <p:txBody>
          <a:bodyPr/>
          <a:lstStyle/>
          <a:p>
            <a:r>
              <a:rPr lang="en-US"/>
              <a:t>AI4EIC 2023 Annual Workshop</a:t>
            </a:r>
          </a:p>
        </p:txBody>
      </p:sp>
      <p:sp>
        <p:nvSpPr>
          <p:cNvPr id="6" name="Slide Number Placeholder 5">
            <a:extLst>
              <a:ext uri="{FF2B5EF4-FFF2-40B4-BE49-F238E27FC236}">
                <a16:creationId xmlns:a16="http://schemas.microsoft.com/office/drawing/2014/main" id="{E88312EE-FC0C-F3A3-E0D7-778686D8C375}"/>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70813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99AC2-BF2C-3B86-904C-346D92D26B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EC373F-E4F1-6A11-3C23-AEBA271E78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73865-0919-6864-3097-95B6E7972ED2}"/>
              </a:ext>
            </a:extLst>
          </p:cNvPr>
          <p:cNvSpPr>
            <a:spLocks noGrp="1"/>
          </p:cNvSpPr>
          <p:nvPr>
            <p:ph type="dt" sz="half" idx="10"/>
          </p:nvPr>
        </p:nvSpPr>
        <p:spPr/>
        <p:txBody>
          <a:bodyPr/>
          <a:lstStyle/>
          <a:p>
            <a:r>
              <a:rPr lang="en-US"/>
              <a:t>11/28/2023</a:t>
            </a:r>
          </a:p>
        </p:txBody>
      </p:sp>
      <p:sp>
        <p:nvSpPr>
          <p:cNvPr id="5" name="Footer Placeholder 4">
            <a:extLst>
              <a:ext uri="{FF2B5EF4-FFF2-40B4-BE49-F238E27FC236}">
                <a16:creationId xmlns:a16="http://schemas.microsoft.com/office/drawing/2014/main" id="{EBA333B7-AA9C-C8D3-A171-FE697565EE4F}"/>
              </a:ext>
            </a:extLst>
          </p:cNvPr>
          <p:cNvSpPr>
            <a:spLocks noGrp="1"/>
          </p:cNvSpPr>
          <p:nvPr>
            <p:ph type="ftr" sz="quarter" idx="11"/>
          </p:nvPr>
        </p:nvSpPr>
        <p:spPr/>
        <p:txBody>
          <a:bodyPr/>
          <a:lstStyle/>
          <a:p>
            <a:r>
              <a:rPr lang="en-US"/>
              <a:t>AI4EIC 2023 Annual Workshop</a:t>
            </a:r>
          </a:p>
        </p:txBody>
      </p:sp>
      <p:sp>
        <p:nvSpPr>
          <p:cNvPr id="6" name="Slide Number Placeholder 5">
            <a:extLst>
              <a:ext uri="{FF2B5EF4-FFF2-40B4-BE49-F238E27FC236}">
                <a16:creationId xmlns:a16="http://schemas.microsoft.com/office/drawing/2014/main" id="{AA9917D7-4F3D-F06C-89C8-B22ED906606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98854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r>
              <a:rPr lang="en-US"/>
              <a:t>11/28/2023</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395429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AI4EIC 2023 Annual Workshop</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2818043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AI4EIC 2023 Annual Workshop</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1972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AI4EIC 2023 Annual Workshop</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885805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AI4EIC 2023 Annual Workshop</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435876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AI4EIC 2023 Annual Workshop</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181349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AI4EIC 2023 Annual Workshop</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24482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AI4EIC 2023 Annual Workshop</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001033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BA92-7908-1273-E767-7B2A32132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4B9B4-47EF-CC1D-C064-45CA347A2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63157-7AFE-02D8-18E0-37EED59654C4}"/>
              </a:ext>
            </a:extLst>
          </p:cNvPr>
          <p:cNvSpPr>
            <a:spLocks noGrp="1"/>
          </p:cNvSpPr>
          <p:nvPr>
            <p:ph type="dt" sz="half" idx="10"/>
          </p:nvPr>
        </p:nvSpPr>
        <p:spPr/>
        <p:txBody>
          <a:bodyPr/>
          <a:lstStyle/>
          <a:p>
            <a:r>
              <a:rPr lang="en-US"/>
              <a:t>11/28/2023</a:t>
            </a:r>
          </a:p>
        </p:txBody>
      </p:sp>
      <p:sp>
        <p:nvSpPr>
          <p:cNvPr id="5" name="Footer Placeholder 4">
            <a:extLst>
              <a:ext uri="{FF2B5EF4-FFF2-40B4-BE49-F238E27FC236}">
                <a16:creationId xmlns:a16="http://schemas.microsoft.com/office/drawing/2014/main" id="{2A3DEC48-4944-1100-0E64-1C1DB3CCDB24}"/>
              </a:ext>
            </a:extLst>
          </p:cNvPr>
          <p:cNvSpPr>
            <a:spLocks noGrp="1"/>
          </p:cNvSpPr>
          <p:nvPr>
            <p:ph type="ftr" sz="quarter" idx="11"/>
          </p:nvPr>
        </p:nvSpPr>
        <p:spPr/>
        <p:txBody>
          <a:bodyPr/>
          <a:lstStyle/>
          <a:p>
            <a:r>
              <a:rPr lang="en-US"/>
              <a:t>AI4EIC 2023 Annual Workshop</a:t>
            </a:r>
          </a:p>
        </p:txBody>
      </p:sp>
      <p:sp>
        <p:nvSpPr>
          <p:cNvPr id="6" name="Slide Number Placeholder 5">
            <a:extLst>
              <a:ext uri="{FF2B5EF4-FFF2-40B4-BE49-F238E27FC236}">
                <a16:creationId xmlns:a16="http://schemas.microsoft.com/office/drawing/2014/main" id="{4060AB3E-0CF0-B66D-CA0A-3C4AA0A736C3}"/>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748189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AI4EIC 2023 Annual Workshop</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531841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r>
              <a:rPr lang="en-US"/>
              <a:t>11/28/2023</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4483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178904" y="136525"/>
            <a:ext cx="10522047" cy="36512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178903" y="646043"/>
            <a:ext cx="11880573" cy="6075432"/>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
          <p:cNvSpPr txBox="1">
            <a:spLocks noGrp="1"/>
          </p:cNvSpPr>
          <p:nvPr>
            <p:ph type="sldNum" idx="12"/>
          </p:nvPr>
        </p:nvSpPr>
        <p:spPr>
          <a:xfrm>
            <a:off x="11598964" y="6356350"/>
            <a:ext cx="460513"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22" name="Google Shape;22;p4"/>
          <p:cNvCxnSpPr/>
          <p:nvPr/>
        </p:nvCxnSpPr>
        <p:spPr>
          <a:xfrm>
            <a:off x="132523" y="571223"/>
            <a:ext cx="10568428" cy="0"/>
          </a:xfrm>
          <a:prstGeom prst="straightConnector1">
            <a:avLst/>
          </a:prstGeom>
          <a:noFill/>
          <a:ln w="38100" cap="flat" cmpd="sng">
            <a:solidFill>
              <a:srgbClr val="C00000"/>
            </a:solidFill>
            <a:prstDash val="solid"/>
            <a:miter lim="8000"/>
            <a:headEnd type="none" w="sm" len="sm"/>
            <a:tailEnd type="none" w="sm" len="sm"/>
          </a:ln>
        </p:spPr>
      </p:cxnSp>
      <p:pic>
        <p:nvPicPr>
          <p:cNvPr id="23" name="Google Shape;23;p4" descr="Logo&#10;&#10;Description automatically generated"/>
          <p:cNvPicPr preferRelativeResize="0"/>
          <p:nvPr/>
        </p:nvPicPr>
        <p:blipFill rotWithShape="1">
          <a:blip r:embed="rId2">
            <a:alphaModFix/>
          </a:blip>
          <a:srcRect/>
          <a:stretch/>
        </p:blipFill>
        <p:spPr>
          <a:xfrm>
            <a:off x="10761925" y="0"/>
            <a:ext cx="1283920" cy="752509"/>
          </a:xfrm>
          <a:prstGeom prst="rect">
            <a:avLst/>
          </a:prstGeom>
          <a:noFill/>
          <a:ln>
            <a:noFill/>
          </a:ln>
        </p:spPr>
      </p:pic>
    </p:spTree>
    <p:extLst>
      <p:ext uri="{BB962C8B-B14F-4D97-AF65-F5344CB8AC3E}">
        <p14:creationId xmlns:p14="http://schemas.microsoft.com/office/powerpoint/2010/main" val="2868777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415600" y="593367"/>
            <a:ext cx="11360800" cy="7636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4" name="Google Shape;134;p25"/>
          <p:cNvSpPr txBox="1">
            <a:spLocks noGrp="1"/>
          </p:cNvSpPr>
          <p:nvPr>
            <p:ph type="body" idx="1"/>
          </p:nvPr>
        </p:nvSpPr>
        <p:spPr>
          <a:xfrm>
            <a:off x="415600" y="1536633"/>
            <a:ext cx="11360800" cy="4555200"/>
          </a:xfrm>
          <a:prstGeom prst="rect">
            <a:avLst/>
          </a:prstGeom>
        </p:spPr>
        <p:txBody>
          <a:bodyPr spcFirstLastPara="1" wrap="square" lIns="68575" tIns="34275" rIns="68575" bIns="34275" anchor="t" anchorCtr="0">
            <a:normAutofit/>
          </a:bodyPr>
          <a:lstStyle>
            <a:lvl1pPr marL="609585" lvl="0" indent="-482588" rtl="0">
              <a:spcBef>
                <a:spcPts val="1067"/>
              </a:spcBef>
              <a:spcAft>
                <a:spcPts val="0"/>
              </a:spcAft>
              <a:buSzPts val="2100"/>
              <a:buChar char="•"/>
              <a:defRPr/>
            </a:lvl1pPr>
            <a:lvl2pPr marL="1219170" lvl="1" indent="-457189" rtl="0">
              <a:spcBef>
                <a:spcPts val="533"/>
              </a:spcBef>
              <a:spcAft>
                <a:spcPts val="0"/>
              </a:spcAft>
              <a:buSzPts val="1800"/>
              <a:buChar char="•"/>
              <a:defRPr/>
            </a:lvl2pPr>
            <a:lvl3pPr marL="1828754" lvl="2" indent="-431789" rtl="0">
              <a:spcBef>
                <a:spcPts val="533"/>
              </a:spcBef>
              <a:spcAft>
                <a:spcPts val="0"/>
              </a:spcAft>
              <a:buSzPts val="1500"/>
              <a:buChar char="•"/>
              <a:defRPr/>
            </a:lvl3pPr>
            <a:lvl4pPr marL="2438339" lvl="3" indent="-423323" rtl="0">
              <a:spcBef>
                <a:spcPts val="533"/>
              </a:spcBef>
              <a:spcAft>
                <a:spcPts val="0"/>
              </a:spcAft>
              <a:buSzPts val="1400"/>
              <a:buChar char="•"/>
              <a:defRPr/>
            </a:lvl4pPr>
            <a:lvl5pPr marL="3047924" lvl="4" indent="-423323" rtl="0">
              <a:spcBef>
                <a:spcPts val="533"/>
              </a:spcBef>
              <a:spcAft>
                <a:spcPts val="0"/>
              </a:spcAft>
              <a:buSzPts val="1400"/>
              <a:buChar char="•"/>
              <a:defRPr/>
            </a:lvl5pPr>
            <a:lvl6pPr marL="3657509" lvl="5" indent="-423323" rtl="0">
              <a:spcBef>
                <a:spcPts val="533"/>
              </a:spcBef>
              <a:spcAft>
                <a:spcPts val="0"/>
              </a:spcAft>
              <a:buSzPts val="1400"/>
              <a:buChar char="•"/>
              <a:defRPr/>
            </a:lvl6pPr>
            <a:lvl7pPr marL="4267093" lvl="6" indent="-423323" rtl="0">
              <a:spcBef>
                <a:spcPts val="533"/>
              </a:spcBef>
              <a:spcAft>
                <a:spcPts val="0"/>
              </a:spcAft>
              <a:buSzPts val="1400"/>
              <a:buChar char="•"/>
              <a:defRPr/>
            </a:lvl7pPr>
            <a:lvl8pPr marL="4876678" lvl="7" indent="-423323" rtl="0">
              <a:spcBef>
                <a:spcPts val="533"/>
              </a:spcBef>
              <a:spcAft>
                <a:spcPts val="0"/>
              </a:spcAft>
              <a:buSzPts val="1400"/>
              <a:buChar char="•"/>
              <a:defRPr/>
            </a:lvl8pPr>
            <a:lvl9pPr marL="5486263" lvl="8" indent="-423323" rtl="0">
              <a:spcBef>
                <a:spcPts val="533"/>
              </a:spcBef>
              <a:spcAft>
                <a:spcPts val="0"/>
              </a:spcAft>
              <a:buSzPts val="1400"/>
              <a:buChar char="•"/>
              <a:defRPr/>
            </a:lvl9pPr>
          </a:lstStyle>
          <a:p>
            <a:endParaRPr/>
          </a:p>
        </p:txBody>
      </p:sp>
      <p:sp>
        <p:nvSpPr>
          <p:cNvPr id="135" name="Google Shape;135;p25"/>
          <p:cNvSpPr txBox="1"/>
          <p:nvPr/>
        </p:nvSpPr>
        <p:spPr>
          <a:xfrm>
            <a:off x="2914400" y="6427200"/>
            <a:ext cx="6771600" cy="43084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200">
                <a:latin typeface="Helvetica Neue"/>
                <a:ea typeface="Helvetica Neue"/>
                <a:cs typeface="Helvetica Neue"/>
                <a:sym typeface="Helvetica Neue"/>
              </a:rPr>
              <a:t>David Lawrence  -- ECCE Computing Model  -- Dec. 9, 2021  --  Streaming Readout IX</a:t>
            </a:r>
            <a:endParaRPr sz="1200">
              <a:latin typeface="Helvetica Neue"/>
              <a:ea typeface="Helvetica Neue"/>
              <a:cs typeface="Helvetica Neue"/>
              <a:sym typeface="Helvetica Neue"/>
            </a:endParaRPr>
          </a:p>
        </p:txBody>
      </p:sp>
      <p:sp>
        <p:nvSpPr>
          <p:cNvPr id="136" name="Google Shape;136;p25"/>
          <p:cNvSpPr txBox="1">
            <a:spLocks noGrp="1"/>
          </p:cNvSpPr>
          <p:nvPr>
            <p:ph type="sldNum" idx="12"/>
          </p:nvPr>
        </p:nvSpPr>
        <p:spPr>
          <a:xfrm>
            <a:off x="10928744" y="6271489"/>
            <a:ext cx="731600" cy="5248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37" name="Google Shape;137;p25"/>
          <p:cNvSpPr txBox="1"/>
          <p:nvPr/>
        </p:nvSpPr>
        <p:spPr>
          <a:xfrm>
            <a:off x="11554367" y="6320233"/>
            <a:ext cx="536000" cy="43084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200">
                <a:solidFill>
                  <a:srgbClr val="888888"/>
                </a:solidFill>
                <a:latin typeface="Helvetica Neue"/>
                <a:ea typeface="Helvetica Neue"/>
                <a:cs typeface="Helvetica Neue"/>
                <a:sym typeface="Helvetica Neue"/>
              </a:rPr>
              <a:t>/ 13</a:t>
            </a:r>
            <a:endParaRPr sz="1200">
              <a:solidFill>
                <a:srgbClr val="888888"/>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3562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9262-B510-C432-D04D-8499F967D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94D96B-5635-2E89-C26B-ACC811BE17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62199A-CBEA-7765-2943-D1FF7675EA1A}"/>
              </a:ext>
            </a:extLst>
          </p:cNvPr>
          <p:cNvSpPr>
            <a:spLocks noGrp="1"/>
          </p:cNvSpPr>
          <p:nvPr>
            <p:ph type="dt" sz="half" idx="10"/>
          </p:nvPr>
        </p:nvSpPr>
        <p:spPr/>
        <p:txBody>
          <a:bodyPr/>
          <a:lstStyle/>
          <a:p>
            <a:r>
              <a:rPr lang="en-US"/>
              <a:t>11/28/2023</a:t>
            </a:r>
          </a:p>
        </p:txBody>
      </p:sp>
      <p:sp>
        <p:nvSpPr>
          <p:cNvPr id="5" name="Footer Placeholder 4">
            <a:extLst>
              <a:ext uri="{FF2B5EF4-FFF2-40B4-BE49-F238E27FC236}">
                <a16:creationId xmlns:a16="http://schemas.microsoft.com/office/drawing/2014/main" id="{2B8D99E3-67B5-E122-9252-424B616A7BB5}"/>
              </a:ext>
            </a:extLst>
          </p:cNvPr>
          <p:cNvSpPr>
            <a:spLocks noGrp="1"/>
          </p:cNvSpPr>
          <p:nvPr>
            <p:ph type="ftr" sz="quarter" idx="11"/>
          </p:nvPr>
        </p:nvSpPr>
        <p:spPr/>
        <p:txBody>
          <a:bodyPr/>
          <a:lstStyle/>
          <a:p>
            <a:r>
              <a:rPr lang="en-US"/>
              <a:t>AI4EIC 2023 Annual Workshop</a:t>
            </a:r>
          </a:p>
        </p:txBody>
      </p:sp>
      <p:sp>
        <p:nvSpPr>
          <p:cNvPr id="6" name="Slide Number Placeholder 5">
            <a:extLst>
              <a:ext uri="{FF2B5EF4-FFF2-40B4-BE49-F238E27FC236}">
                <a16:creationId xmlns:a16="http://schemas.microsoft.com/office/drawing/2014/main" id="{442C15FD-16DF-FC3D-4F1B-9BFF1310DA51}"/>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111908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5E06-5C5A-4089-57EC-176D40AC4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F8A1A-0A38-BD51-B130-3E61C224E7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8B401-440A-2CFD-4FAD-13FC6AC691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EFB9E2-BA7B-0D56-B8F3-60E2AB38DDBD}"/>
              </a:ext>
            </a:extLst>
          </p:cNvPr>
          <p:cNvSpPr>
            <a:spLocks noGrp="1"/>
          </p:cNvSpPr>
          <p:nvPr>
            <p:ph type="dt" sz="half" idx="10"/>
          </p:nvPr>
        </p:nvSpPr>
        <p:spPr/>
        <p:txBody>
          <a:bodyPr/>
          <a:lstStyle/>
          <a:p>
            <a:r>
              <a:rPr lang="en-US"/>
              <a:t>11/28/2023</a:t>
            </a:r>
          </a:p>
        </p:txBody>
      </p:sp>
      <p:sp>
        <p:nvSpPr>
          <p:cNvPr id="6" name="Footer Placeholder 5">
            <a:extLst>
              <a:ext uri="{FF2B5EF4-FFF2-40B4-BE49-F238E27FC236}">
                <a16:creationId xmlns:a16="http://schemas.microsoft.com/office/drawing/2014/main" id="{46B24088-5AEC-4DA0-5C47-F543B1B489C4}"/>
              </a:ext>
            </a:extLst>
          </p:cNvPr>
          <p:cNvSpPr>
            <a:spLocks noGrp="1"/>
          </p:cNvSpPr>
          <p:nvPr>
            <p:ph type="ftr" sz="quarter" idx="11"/>
          </p:nvPr>
        </p:nvSpPr>
        <p:spPr/>
        <p:txBody>
          <a:bodyPr/>
          <a:lstStyle/>
          <a:p>
            <a:r>
              <a:rPr lang="en-US"/>
              <a:t>AI4EIC 2023 Annual Workshop</a:t>
            </a:r>
          </a:p>
        </p:txBody>
      </p:sp>
      <p:sp>
        <p:nvSpPr>
          <p:cNvPr id="7" name="Slide Number Placeholder 6">
            <a:extLst>
              <a:ext uri="{FF2B5EF4-FFF2-40B4-BE49-F238E27FC236}">
                <a16:creationId xmlns:a16="http://schemas.microsoft.com/office/drawing/2014/main" id="{CB1F257F-693C-3229-7620-D94FA6D81377}"/>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754850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4561-025E-004B-C7A8-4739232C9A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AC9AB3-9AAD-BAA5-E760-92E2508A39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B52426-AE55-6BE5-ADC7-2590154B6F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9B071D-0BA2-447D-120F-23A5BE6F9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FD439-6179-397E-53A2-0C9D40C57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2BBDD-4F03-E7A6-7A03-86CB71834B89}"/>
              </a:ext>
            </a:extLst>
          </p:cNvPr>
          <p:cNvSpPr>
            <a:spLocks noGrp="1"/>
          </p:cNvSpPr>
          <p:nvPr>
            <p:ph type="dt" sz="half" idx="10"/>
          </p:nvPr>
        </p:nvSpPr>
        <p:spPr/>
        <p:txBody>
          <a:bodyPr/>
          <a:lstStyle/>
          <a:p>
            <a:r>
              <a:rPr lang="en-US"/>
              <a:t>11/28/2023</a:t>
            </a:r>
          </a:p>
        </p:txBody>
      </p:sp>
      <p:sp>
        <p:nvSpPr>
          <p:cNvPr id="8" name="Footer Placeholder 7">
            <a:extLst>
              <a:ext uri="{FF2B5EF4-FFF2-40B4-BE49-F238E27FC236}">
                <a16:creationId xmlns:a16="http://schemas.microsoft.com/office/drawing/2014/main" id="{B437E2B5-E85C-FFB5-7CB4-227258449C8B}"/>
              </a:ext>
            </a:extLst>
          </p:cNvPr>
          <p:cNvSpPr>
            <a:spLocks noGrp="1"/>
          </p:cNvSpPr>
          <p:nvPr>
            <p:ph type="ftr" sz="quarter" idx="11"/>
          </p:nvPr>
        </p:nvSpPr>
        <p:spPr/>
        <p:txBody>
          <a:bodyPr/>
          <a:lstStyle/>
          <a:p>
            <a:r>
              <a:rPr lang="en-US"/>
              <a:t>AI4EIC 2023 Annual Workshop</a:t>
            </a:r>
          </a:p>
        </p:txBody>
      </p:sp>
      <p:sp>
        <p:nvSpPr>
          <p:cNvPr id="9" name="Slide Number Placeholder 8">
            <a:extLst>
              <a:ext uri="{FF2B5EF4-FFF2-40B4-BE49-F238E27FC236}">
                <a16:creationId xmlns:a16="http://schemas.microsoft.com/office/drawing/2014/main" id="{B7ED8C27-580B-ECD0-7760-DB9DF74B0DE9}"/>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166169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1C7B-176A-7987-56DF-4FB1FF9844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DB5906-75B8-CA47-90FF-B40E10E463AF}"/>
              </a:ext>
            </a:extLst>
          </p:cNvPr>
          <p:cNvSpPr>
            <a:spLocks noGrp="1"/>
          </p:cNvSpPr>
          <p:nvPr>
            <p:ph type="dt" sz="half" idx="10"/>
          </p:nvPr>
        </p:nvSpPr>
        <p:spPr/>
        <p:txBody>
          <a:bodyPr/>
          <a:lstStyle/>
          <a:p>
            <a:r>
              <a:rPr lang="en-US"/>
              <a:t>11/28/2023</a:t>
            </a:r>
          </a:p>
        </p:txBody>
      </p:sp>
      <p:sp>
        <p:nvSpPr>
          <p:cNvPr id="4" name="Footer Placeholder 3">
            <a:extLst>
              <a:ext uri="{FF2B5EF4-FFF2-40B4-BE49-F238E27FC236}">
                <a16:creationId xmlns:a16="http://schemas.microsoft.com/office/drawing/2014/main" id="{9BF0E031-C721-04CB-329B-5C3D894CCC0D}"/>
              </a:ext>
            </a:extLst>
          </p:cNvPr>
          <p:cNvSpPr>
            <a:spLocks noGrp="1"/>
          </p:cNvSpPr>
          <p:nvPr>
            <p:ph type="ftr" sz="quarter" idx="11"/>
          </p:nvPr>
        </p:nvSpPr>
        <p:spPr/>
        <p:txBody>
          <a:bodyPr/>
          <a:lstStyle/>
          <a:p>
            <a:r>
              <a:rPr lang="en-US"/>
              <a:t>AI4EIC 2023 Annual Workshop</a:t>
            </a:r>
          </a:p>
        </p:txBody>
      </p:sp>
      <p:sp>
        <p:nvSpPr>
          <p:cNvPr id="5" name="Slide Number Placeholder 4">
            <a:extLst>
              <a:ext uri="{FF2B5EF4-FFF2-40B4-BE49-F238E27FC236}">
                <a16:creationId xmlns:a16="http://schemas.microsoft.com/office/drawing/2014/main" id="{9FF6CBF7-6901-0C83-6C7C-815088464A96}"/>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41554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E1C9B-B735-78AF-127B-A74A000FB63E}"/>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66608120-3DBA-5C15-1F08-AAD72542C0E1}"/>
              </a:ext>
            </a:extLst>
          </p:cNvPr>
          <p:cNvSpPr>
            <a:spLocks noGrp="1"/>
          </p:cNvSpPr>
          <p:nvPr>
            <p:ph type="ftr" sz="quarter" idx="11"/>
          </p:nvPr>
        </p:nvSpPr>
        <p:spPr/>
        <p:txBody>
          <a:bodyPr/>
          <a:lstStyle/>
          <a:p>
            <a:r>
              <a:rPr lang="en-US"/>
              <a:t>AI4EIC 2023 Annual Workshop</a:t>
            </a:r>
          </a:p>
        </p:txBody>
      </p:sp>
      <p:sp>
        <p:nvSpPr>
          <p:cNvPr id="4" name="Slide Number Placeholder 3">
            <a:extLst>
              <a:ext uri="{FF2B5EF4-FFF2-40B4-BE49-F238E27FC236}">
                <a16:creationId xmlns:a16="http://schemas.microsoft.com/office/drawing/2014/main" id="{66305029-1627-473B-0BAB-1C2F3271431A}"/>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81720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2A3A-ED7F-C1A1-3087-72B30DE6F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4F622D-E5C4-97C5-3E1F-B8EA3C7139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26DACA-02F4-D01D-3321-F37E2906D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041F7-FB4D-016B-36A3-3AAEAF741DC0}"/>
              </a:ext>
            </a:extLst>
          </p:cNvPr>
          <p:cNvSpPr>
            <a:spLocks noGrp="1"/>
          </p:cNvSpPr>
          <p:nvPr>
            <p:ph type="dt" sz="half" idx="10"/>
          </p:nvPr>
        </p:nvSpPr>
        <p:spPr/>
        <p:txBody>
          <a:bodyPr/>
          <a:lstStyle/>
          <a:p>
            <a:r>
              <a:rPr lang="en-US"/>
              <a:t>11/28/2023</a:t>
            </a:r>
          </a:p>
        </p:txBody>
      </p:sp>
      <p:sp>
        <p:nvSpPr>
          <p:cNvPr id="6" name="Footer Placeholder 5">
            <a:extLst>
              <a:ext uri="{FF2B5EF4-FFF2-40B4-BE49-F238E27FC236}">
                <a16:creationId xmlns:a16="http://schemas.microsoft.com/office/drawing/2014/main" id="{9E469B2C-598D-7489-04C4-53A0E599E0C5}"/>
              </a:ext>
            </a:extLst>
          </p:cNvPr>
          <p:cNvSpPr>
            <a:spLocks noGrp="1"/>
          </p:cNvSpPr>
          <p:nvPr>
            <p:ph type="ftr" sz="quarter" idx="11"/>
          </p:nvPr>
        </p:nvSpPr>
        <p:spPr/>
        <p:txBody>
          <a:bodyPr/>
          <a:lstStyle/>
          <a:p>
            <a:r>
              <a:rPr lang="en-US"/>
              <a:t>AI4EIC 2023 Annual Workshop</a:t>
            </a:r>
          </a:p>
        </p:txBody>
      </p:sp>
      <p:sp>
        <p:nvSpPr>
          <p:cNvPr id="7" name="Slide Number Placeholder 6">
            <a:extLst>
              <a:ext uri="{FF2B5EF4-FFF2-40B4-BE49-F238E27FC236}">
                <a16:creationId xmlns:a16="http://schemas.microsoft.com/office/drawing/2014/main" id="{99DFCB9C-A0FF-8B09-B7F6-0AE1B6242CDD}"/>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224454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D3AD-A53C-9FD4-318C-1F4BA8DA0C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E6B677-3CCB-AAD5-582C-4375F193A3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99CB5C-76BD-9AED-2315-60B5A0F1F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73BD1-9B5C-105B-746B-AB71A898972F}"/>
              </a:ext>
            </a:extLst>
          </p:cNvPr>
          <p:cNvSpPr>
            <a:spLocks noGrp="1"/>
          </p:cNvSpPr>
          <p:nvPr>
            <p:ph type="dt" sz="half" idx="10"/>
          </p:nvPr>
        </p:nvSpPr>
        <p:spPr/>
        <p:txBody>
          <a:bodyPr/>
          <a:lstStyle/>
          <a:p>
            <a:r>
              <a:rPr lang="en-US"/>
              <a:t>11/28/2023</a:t>
            </a:r>
          </a:p>
        </p:txBody>
      </p:sp>
      <p:sp>
        <p:nvSpPr>
          <p:cNvPr id="6" name="Footer Placeholder 5">
            <a:extLst>
              <a:ext uri="{FF2B5EF4-FFF2-40B4-BE49-F238E27FC236}">
                <a16:creationId xmlns:a16="http://schemas.microsoft.com/office/drawing/2014/main" id="{BB9F82F6-6F88-C36E-4EA2-B88F37AF8737}"/>
              </a:ext>
            </a:extLst>
          </p:cNvPr>
          <p:cNvSpPr>
            <a:spLocks noGrp="1"/>
          </p:cNvSpPr>
          <p:nvPr>
            <p:ph type="ftr" sz="quarter" idx="11"/>
          </p:nvPr>
        </p:nvSpPr>
        <p:spPr/>
        <p:txBody>
          <a:bodyPr/>
          <a:lstStyle/>
          <a:p>
            <a:r>
              <a:rPr lang="en-US"/>
              <a:t>AI4EIC 2023 Annual Workshop</a:t>
            </a:r>
          </a:p>
        </p:txBody>
      </p:sp>
      <p:sp>
        <p:nvSpPr>
          <p:cNvPr id="7" name="Slide Number Placeholder 6">
            <a:extLst>
              <a:ext uri="{FF2B5EF4-FFF2-40B4-BE49-F238E27FC236}">
                <a16:creationId xmlns:a16="http://schemas.microsoft.com/office/drawing/2014/main" id="{30082276-A3E9-F29D-EF5F-FBAE65D27E78}"/>
              </a:ext>
            </a:extLst>
          </p:cNvPr>
          <p:cNvSpPr>
            <a:spLocks noGrp="1"/>
          </p:cNvSpPr>
          <p:nvPr>
            <p:ph type="sldNum" sz="quarter" idx="12"/>
          </p:nvPr>
        </p:nvSpPr>
        <p:spPr/>
        <p:txBody>
          <a:bodyPr/>
          <a:lstStyle/>
          <a:p>
            <a:fld id="{00A14187-AF44-4271-AA62-1C5C376B8E74}" type="slidenum">
              <a:rPr lang="en-US" smtClean="0"/>
              <a:t>‹#›</a:t>
            </a:fld>
            <a:endParaRPr lang="en-US"/>
          </a:p>
        </p:txBody>
      </p:sp>
    </p:spTree>
    <p:extLst>
      <p:ext uri="{BB962C8B-B14F-4D97-AF65-F5344CB8AC3E}">
        <p14:creationId xmlns:p14="http://schemas.microsoft.com/office/powerpoint/2010/main" val="3251633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EBB4CE-BDD6-0140-7004-520D4D62A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65F9E5-1D88-D574-889C-49955B581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9A1C8-C595-E3AC-0813-004238830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11/28/2023</a:t>
            </a:r>
          </a:p>
        </p:txBody>
      </p:sp>
      <p:sp>
        <p:nvSpPr>
          <p:cNvPr id="5" name="Footer Placeholder 4">
            <a:extLst>
              <a:ext uri="{FF2B5EF4-FFF2-40B4-BE49-F238E27FC236}">
                <a16:creationId xmlns:a16="http://schemas.microsoft.com/office/drawing/2014/main" id="{B1E72998-AA47-DCE8-6929-79E93B170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AI4EIC 2023 Annual Workshop</a:t>
            </a:r>
          </a:p>
        </p:txBody>
      </p:sp>
      <p:sp>
        <p:nvSpPr>
          <p:cNvPr id="6" name="Slide Number Placeholder 5">
            <a:extLst>
              <a:ext uri="{FF2B5EF4-FFF2-40B4-BE49-F238E27FC236}">
                <a16:creationId xmlns:a16="http://schemas.microsoft.com/office/drawing/2014/main" id="{07F8CAE8-F96F-3E9F-7C41-E6C6FBAE85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14187-AF44-4271-AA62-1C5C376B8E74}" type="slidenum">
              <a:rPr lang="en-US" smtClean="0"/>
              <a:t>‹#›</a:t>
            </a:fld>
            <a:endParaRPr lang="en-US"/>
          </a:p>
        </p:txBody>
      </p:sp>
    </p:spTree>
    <p:extLst>
      <p:ext uri="{BB962C8B-B14F-4D97-AF65-F5344CB8AC3E}">
        <p14:creationId xmlns:p14="http://schemas.microsoft.com/office/powerpoint/2010/main" val="404761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a:t>11/28/2023</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AI4EIC 2023 Annual Workshop</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002267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emf"/><Relationship Id="rId10" Type="http://schemas.openxmlformats.org/officeDocument/2006/relationships/image" Target="../media/image44.emf"/><Relationship Id="rId4" Type="http://schemas.openxmlformats.org/officeDocument/2006/relationships/image" Target="../media/image40.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iki.bnl.gov/EPIC/index.php?title=EIC_Single_Software_Stack_2022"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hyperlink" Target="https://eic.github.io/tutorial-simulations-using-ddsim-and-geant4/" TargetMode="External"/><Relationship Id="rId3" Type="http://schemas.openxmlformats.org/officeDocument/2006/relationships/hyperlink" Target="https://indico.bnl.gov/category/402/" TargetMode="External"/><Relationship Id="rId7" Type="http://schemas.openxmlformats.org/officeDocument/2006/relationships/hyperlink" Target="https://eic.github.io/tutorial-geometry-development-using-dd4hep/" TargetMode="External"/><Relationship Id="rId12" Type="http://schemas.openxmlformats.org/officeDocument/2006/relationships/image" Target="../media/image9.png"/><Relationship Id="rId2" Type="http://schemas.openxmlformats.org/officeDocument/2006/relationships/hyperlink" Target="https://lists.bnl.gov/mailman/listinfo" TargetMode="External"/><Relationship Id="rId1" Type="http://schemas.openxmlformats.org/officeDocument/2006/relationships/slideLayout" Target="../slideLayouts/slideLayout2.xml"/><Relationship Id="rId6" Type="http://schemas.openxmlformats.org/officeDocument/2006/relationships/hyperlink" Target="https://eic.github.io/tutorial-setting-up-environment/" TargetMode="External"/><Relationship Id="rId11" Type="http://schemas.openxmlformats.org/officeDocument/2006/relationships/hyperlink" Target="https://chat.epic-eic.org/" TargetMode="External"/><Relationship Id="rId5" Type="http://schemas.openxmlformats.org/officeDocument/2006/relationships/hyperlink" Target="https://wiki.bnl.gov/EPIC/index.php?title=Early-Career_Election" TargetMode="External"/><Relationship Id="rId10" Type="http://schemas.openxmlformats.org/officeDocument/2006/relationships/hyperlink" Target="https://www.youtube.com/@eicusergroup1532" TargetMode="External"/><Relationship Id="rId4" Type="http://schemas.openxmlformats.org/officeDocument/2006/relationships/hyperlink" Target="https://indico.bnl.gov/category/435/" TargetMode="External"/><Relationship Id="rId9" Type="http://schemas.openxmlformats.org/officeDocument/2006/relationships/hyperlink" Target="https://eic.github.io/tutorial-jana2/"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jpg"/><Relationship Id="rId7"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9.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emf"/><Relationship Id="rId7" Type="http://schemas.openxmlformats.org/officeDocument/2006/relationships/image" Target="../media/image79.emf"/><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1.png"/><Relationship Id="rId7" Type="http://schemas.openxmlformats.org/officeDocument/2006/relationships/image" Target="../media/image8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emf"/><Relationship Id="rId4" Type="http://schemas.openxmlformats.org/officeDocument/2006/relationships/image" Target="../media/image112.emf"/></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3.jp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jp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EGO, engineering&#10;&#10;Description automatically generated">
            <a:extLst>
              <a:ext uri="{FF2B5EF4-FFF2-40B4-BE49-F238E27FC236}">
                <a16:creationId xmlns:a16="http://schemas.microsoft.com/office/drawing/2014/main" id="{42F91FB9-C33D-AC92-E14A-DC2B35B045D5}"/>
              </a:ext>
            </a:extLst>
          </p:cNvPr>
          <p:cNvPicPr>
            <a:picLocks noChangeAspect="1"/>
          </p:cNvPicPr>
          <p:nvPr/>
        </p:nvPicPr>
        <p:blipFill>
          <a:blip r:embed="rId3"/>
          <a:stretch>
            <a:fillRect/>
          </a:stretch>
        </p:blipFill>
        <p:spPr>
          <a:xfrm>
            <a:off x="5118269" y="365024"/>
            <a:ext cx="7649639" cy="4334795"/>
          </a:xfrm>
          <a:prstGeom prst="rect">
            <a:avLst/>
          </a:prstGeom>
        </p:spPr>
      </p:pic>
      <p:sp>
        <p:nvSpPr>
          <p:cNvPr id="2" name="Title 1">
            <a:extLst>
              <a:ext uri="{FF2B5EF4-FFF2-40B4-BE49-F238E27FC236}">
                <a16:creationId xmlns:a16="http://schemas.microsoft.com/office/drawing/2014/main" id="{C7D6D571-64DA-59D8-BC2D-1823DE1E1914}"/>
              </a:ext>
            </a:extLst>
          </p:cNvPr>
          <p:cNvSpPr>
            <a:spLocks noGrp="1"/>
          </p:cNvSpPr>
          <p:nvPr>
            <p:ph type="ctrTitle"/>
          </p:nvPr>
        </p:nvSpPr>
        <p:spPr>
          <a:xfrm>
            <a:off x="550992" y="1607237"/>
            <a:ext cx="5429865" cy="1112018"/>
          </a:xfrm>
          <a:ln>
            <a:noFill/>
          </a:ln>
        </p:spPr>
        <p:txBody>
          <a:bodyPr>
            <a:normAutofit/>
          </a:bodyPr>
          <a:lstStyle/>
          <a:p>
            <a:r>
              <a:rPr lang="en-US" b="1" dirty="0" err="1">
                <a:solidFill>
                  <a:schemeClr val="accent1"/>
                </a:solidFill>
                <a:latin typeface="+mn-lt"/>
              </a:rPr>
              <a:t>ePIC</a:t>
            </a:r>
            <a:r>
              <a:rPr lang="en-US" b="1" dirty="0">
                <a:solidFill>
                  <a:schemeClr val="accent1"/>
                </a:solidFill>
                <a:latin typeface="+mn-lt"/>
              </a:rPr>
              <a:t> Overview</a:t>
            </a:r>
          </a:p>
        </p:txBody>
      </p:sp>
      <p:sp>
        <p:nvSpPr>
          <p:cNvPr id="3" name="Subtitle 2">
            <a:extLst>
              <a:ext uri="{FF2B5EF4-FFF2-40B4-BE49-F238E27FC236}">
                <a16:creationId xmlns:a16="http://schemas.microsoft.com/office/drawing/2014/main" id="{CB1727CA-4AC4-2EC8-0469-970BF3E2EB79}"/>
              </a:ext>
            </a:extLst>
          </p:cNvPr>
          <p:cNvSpPr>
            <a:spLocks noGrp="1"/>
          </p:cNvSpPr>
          <p:nvPr>
            <p:ph type="subTitle" idx="1"/>
          </p:nvPr>
        </p:nvSpPr>
        <p:spPr>
          <a:xfrm>
            <a:off x="1090854" y="3010567"/>
            <a:ext cx="4391680" cy="1389417"/>
          </a:xfrm>
        </p:spPr>
        <p:txBody>
          <a:bodyPr>
            <a:normAutofit/>
          </a:bodyPr>
          <a:lstStyle/>
          <a:p>
            <a:r>
              <a:rPr lang="en-US" dirty="0">
                <a:solidFill>
                  <a:schemeClr val="bg2">
                    <a:lumMod val="75000"/>
                  </a:schemeClr>
                </a:solidFill>
              </a:rPr>
              <a:t>John Lajoie</a:t>
            </a:r>
          </a:p>
          <a:p>
            <a:r>
              <a:rPr lang="en-US" i="1" dirty="0">
                <a:solidFill>
                  <a:schemeClr val="bg2">
                    <a:lumMod val="75000"/>
                  </a:schemeClr>
                </a:solidFill>
              </a:rPr>
              <a:t>Oak Ridge National Laboratory</a:t>
            </a:r>
          </a:p>
        </p:txBody>
      </p:sp>
      <p:pic>
        <p:nvPicPr>
          <p:cNvPr id="15" name="Picture 14" descr="A picture containing text&#10;&#10;Description automatically generated">
            <a:extLst>
              <a:ext uri="{FF2B5EF4-FFF2-40B4-BE49-F238E27FC236}">
                <a16:creationId xmlns:a16="http://schemas.microsoft.com/office/drawing/2014/main" id="{C3F0B00B-8131-0F7B-AE7F-980386277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950" y="4763083"/>
            <a:ext cx="3153398" cy="1020913"/>
          </a:xfrm>
          <a:prstGeom prst="rect">
            <a:avLst/>
          </a:prstGeom>
        </p:spPr>
      </p:pic>
      <p:pic>
        <p:nvPicPr>
          <p:cNvPr id="6" name="Picture 5" descr="Logo&#10;&#10;Description automatically generated">
            <a:extLst>
              <a:ext uri="{FF2B5EF4-FFF2-40B4-BE49-F238E27FC236}">
                <a16:creationId xmlns:a16="http://schemas.microsoft.com/office/drawing/2014/main" id="{37FAB91D-1B95-4DD9-A5F9-58347D51DD0D}"/>
              </a:ext>
            </a:extLst>
          </p:cNvPr>
          <p:cNvPicPr>
            <a:picLocks noChangeAspect="1"/>
          </p:cNvPicPr>
          <p:nvPr/>
        </p:nvPicPr>
        <p:blipFill>
          <a:blip r:embed="rId5"/>
          <a:stretch>
            <a:fillRect/>
          </a:stretch>
        </p:blipFill>
        <p:spPr>
          <a:xfrm>
            <a:off x="5030579" y="4568522"/>
            <a:ext cx="1804597" cy="1299014"/>
          </a:xfrm>
          <a:prstGeom prst="rect">
            <a:avLst/>
          </a:prstGeom>
        </p:spPr>
      </p:pic>
      <p:pic>
        <p:nvPicPr>
          <p:cNvPr id="2050" name="Picture 2" descr="Logos – Website Standards">
            <a:extLst>
              <a:ext uri="{FF2B5EF4-FFF2-40B4-BE49-F238E27FC236}">
                <a16:creationId xmlns:a16="http://schemas.microsoft.com/office/drawing/2014/main" id="{53A8FA21-CE72-7157-BAD5-55139C8747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6865" y="4849330"/>
            <a:ext cx="3342843" cy="80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0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556A4B9-ACEE-58BB-503B-BEE020294D76}"/>
              </a:ext>
            </a:extLst>
          </p:cNvPr>
          <p:cNvPicPr>
            <a:picLocks noChangeAspect="1"/>
          </p:cNvPicPr>
          <p:nvPr/>
        </p:nvPicPr>
        <p:blipFill>
          <a:blip r:embed="rId2"/>
          <a:srcRect/>
          <a:stretch/>
        </p:blipFill>
        <p:spPr>
          <a:xfrm>
            <a:off x="2777590" y="788076"/>
            <a:ext cx="6198747" cy="3512624"/>
          </a:xfrm>
          <a:prstGeom prst="rect">
            <a:avLst/>
          </a:prstGeom>
        </p:spPr>
      </p:pic>
      <p:sp>
        <p:nvSpPr>
          <p:cNvPr id="5" name="Title 4">
            <a:extLst>
              <a:ext uri="{FF2B5EF4-FFF2-40B4-BE49-F238E27FC236}">
                <a16:creationId xmlns:a16="http://schemas.microsoft.com/office/drawing/2014/main" id="{C05DEDE4-498F-8C83-B599-D37B5C7995AC}"/>
              </a:ext>
            </a:extLst>
          </p:cNvPr>
          <p:cNvSpPr>
            <a:spLocks noGrp="1"/>
          </p:cNvSpPr>
          <p:nvPr>
            <p:ph type="title"/>
          </p:nvPr>
        </p:nvSpPr>
        <p:spPr>
          <a:xfrm>
            <a:off x="447249" y="202598"/>
            <a:ext cx="10515600" cy="841260"/>
          </a:xfrm>
        </p:spPr>
        <p:txBody>
          <a:bodyPr/>
          <a:lstStyle/>
          <a:p>
            <a:r>
              <a:rPr lang="en-US" b="1" dirty="0">
                <a:solidFill>
                  <a:schemeClr val="accent1"/>
                </a:solidFill>
              </a:rPr>
              <a:t>Calorimetry</a:t>
            </a:r>
          </a:p>
        </p:txBody>
      </p:sp>
      <p:sp>
        <p:nvSpPr>
          <p:cNvPr id="14" name="TextBox 13">
            <a:extLst>
              <a:ext uri="{FF2B5EF4-FFF2-40B4-BE49-F238E27FC236}">
                <a16:creationId xmlns:a16="http://schemas.microsoft.com/office/drawing/2014/main" id="{669F67C2-4F6E-737D-B71A-C88FDB813992}"/>
              </a:ext>
            </a:extLst>
          </p:cNvPr>
          <p:cNvSpPr txBox="1"/>
          <p:nvPr/>
        </p:nvSpPr>
        <p:spPr>
          <a:xfrm>
            <a:off x="93079" y="5749136"/>
            <a:ext cx="2299174" cy="738664"/>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Backwards </a:t>
            </a:r>
            <a:r>
              <a:rPr lang="en-US" sz="1400" b="1" dirty="0" err="1">
                <a:solidFill>
                  <a:schemeClr val="bg2">
                    <a:lumMod val="50000"/>
                  </a:schemeClr>
                </a:solidFill>
                <a:latin typeface="Arial" panose="020B0604020202020204" pitchFamily="34" charset="0"/>
                <a:cs typeface="Arial" panose="020B0604020202020204" pitchFamily="34" charset="0"/>
              </a:rPr>
              <a:t>EMCal</a:t>
            </a:r>
            <a:endParaRPr lang="en-US" sz="1400" b="1" dirty="0">
              <a:solidFill>
                <a:schemeClr val="bg2">
                  <a:lumMod val="50000"/>
                </a:schemeClr>
              </a:solidFill>
              <a:latin typeface="Arial" panose="020B0604020202020204" pitchFamily="34" charset="0"/>
              <a:cs typeface="Arial" panose="020B0604020202020204" pitchFamily="34" charset="0"/>
            </a:endParaRPr>
          </a:p>
          <a:p>
            <a:pPr algn="ctr"/>
            <a:r>
              <a:rPr lang="en-US" sz="1400" b="1" dirty="0">
                <a:solidFill>
                  <a:schemeClr val="bg2">
                    <a:lumMod val="50000"/>
                  </a:schemeClr>
                </a:solidFill>
                <a:latin typeface="Arial" panose="020B0604020202020204" pitchFamily="34" charset="0"/>
                <a:cs typeface="Arial" panose="020B0604020202020204" pitchFamily="34" charset="0"/>
              </a:rPr>
              <a:t>PbW04 crystals, </a:t>
            </a:r>
            <a:r>
              <a:rPr lang="en-US" sz="1400" b="1" dirty="0" err="1">
                <a:solidFill>
                  <a:schemeClr val="bg2">
                    <a:lumMod val="50000"/>
                  </a:schemeClr>
                </a:solidFill>
                <a:latin typeface="Arial" panose="020B0604020202020204" pitchFamily="34" charset="0"/>
                <a:cs typeface="Arial" panose="020B0604020202020204" pitchFamily="34" charset="0"/>
              </a:rPr>
              <a:t>SiPM</a:t>
            </a:r>
            <a:r>
              <a:rPr lang="en-US" sz="1400" b="1" dirty="0">
                <a:solidFill>
                  <a:schemeClr val="bg2">
                    <a:lumMod val="50000"/>
                  </a:schemeClr>
                </a:solidFill>
                <a:latin typeface="Arial" panose="020B0604020202020204" pitchFamily="34" charset="0"/>
                <a:cs typeface="Arial" panose="020B0604020202020204" pitchFamily="34" charset="0"/>
              </a:rPr>
              <a:t> photosensor</a:t>
            </a:r>
          </a:p>
        </p:txBody>
      </p:sp>
      <p:pic>
        <p:nvPicPr>
          <p:cNvPr id="21" name="Picture 20" descr="Chart, radar chart&#10;&#10;Description automatically generated">
            <a:extLst>
              <a:ext uri="{FF2B5EF4-FFF2-40B4-BE49-F238E27FC236}">
                <a16:creationId xmlns:a16="http://schemas.microsoft.com/office/drawing/2014/main" id="{9DCC659E-CFE6-BA70-058F-C9C12587A079}"/>
              </a:ext>
            </a:extLst>
          </p:cNvPr>
          <p:cNvPicPr>
            <a:picLocks noChangeAspect="1"/>
          </p:cNvPicPr>
          <p:nvPr/>
        </p:nvPicPr>
        <p:blipFill>
          <a:blip r:embed="rId3"/>
          <a:stretch>
            <a:fillRect/>
          </a:stretch>
        </p:blipFill>
        <p:spPr>
          <a:xfrm>
            <a:off x="9503013" y="293693"/>
            <a:ext cx="2507565" cy="2597121"/>
          </a:xfrm>
          <a:prstGeom prst="rect">
            <a:avLst/>
          </a:prstGeom>
        </p:spPr>
      </p:pic>
      <p:sp>
        <p:nvSpPr>
          <p:cNvPr id="30" name="TextBox 29">
            <a:extLst>
              <a:ext uri="{FF2B5EF4-FFF2-40B4-BE49-F238E27FC236}">
                <a16:creationId xmlns:a16="http://schemas.microsoft.com/office/drawing/2014/main" id="{19A86623-251F-7173-89EE-3C35A196F491}"/>
              </a:ext>
            </a:extLst>
          </p:cNvPr>
          <p:cNvSpPr txBox="1"/>
          <p:nvPr/>
        </p:nvSpPr>
        <p:spPr>
          <a:xfrm>
            <a:off x="9574521" y="2813810"/>
            <a:ext cx="2364550" cy="954107"/>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High granularity </a:t>
            </a:r>
            <a:br>
              <a:rPr lang="en-US" sz="1400" b="1" dirty="0">
                <a:solidFill>
                  <a:schemeClr val="bg2">
                    <a:lumMod val="50000"/>
                  </a:schemeClr>
                </a:solidFill>
                <a:latin typeface="Arial" panose="020B0604020202020204" pitchFamily="34" charset="0"/>
                <a:cs typeface="Arial" panose="020B0604020202020204" pitchFamily="34" charset="0"/>
              </a:rPr>
            </a:br>
            <a:r>
              <a:rPr lang="en-US" sz="1400" b="1" dirty="0">
                <a:solidFill>
                  <a:schemeClr val="bg2">
                    <a:lumMod val="50000"/>
                  </a:schemeClr>
                </a:solidFill>
                <a:latin typeface="Arial" panose="020B0604020202020204" pitchFamily="34" charset="0"/>
                <a:cs typeface="Arial" panose="020B0604020202020204" pitchFamily="34" charset="0"/>
              </a:rPr>
              <a:t>W/</a:t>
            </a:r>
            <a:r>
              <a:rPr lang="en-US" sz="1400" b="1" dirty="0" err="1">
                <a:solidFill>
                  <a:schemeClr val="bg2">
                    <a:lumMod val="50000"/>
                  </a:schemeClr>
                </a:solidFill>
                <a:latin typeface="Arial" panose="020B0604020202020204" pitchFamily="34" charset="0"/>
                <a:cs typeface="Arial" panose="020B0604020202020204" pitchFamily="34" charset="0"/>
              </a:rPr>
              <a:t>SciFi</a:t>
            </a:r>
            <a:r>
              <a:rPr lang="en-US" sz="1400" b="1" dirty="0">
                <a:solidFill>
                  <a:schemeClr val="bg2">
                    <a:lumMod val="50000"/>
                  </a:schemeClr>
                </a:solidFill>
                <a:latin typeface="Arial" panose="020B0604020202020204" pitchFamily="34" charset="0"/>
                <a:cs typeface="Arial" panose="020B0604020202020204" pitchFamily="34" charset="0"/>
              </a:rPr>
              <a:t> </a:t>
            </a:r>
            <a:r>
              <a:rPr lang="en-US" sz="1400" b="1" dirty="0" err="1">
                <a:solidFill>
                  <a:schemeClr val="bg2">
                    <a:lumMod val="50000"/>
                  </a:schemeClr>
                </a:solidFill>
                <a:latin typeface="Arial" panose="020B0604020202020204" pitchFamily="34" charset="0"/>
                <a:cs typeface="Arial" panose="020B0604020202020204" pitchFamily="34" charset="0"/>
              </a:rPr>
              <a:t>EMCal</a:t>
            </a:r>
            <a:r>
              <a:rPr lang="en-US" sz="1400" b="1" dirty="0">
                <a:solidFill>
                  <a:schemeClr val="bg2">
                    <a:lumMod val="50000"/>
                  </a:schemeClr>
                </a:solidFill>
                <a:latin typeface="Arial" panose="020B0604020202020204" pitchFamily="34" charset="0"/>
                <a:cs typeface="Arial" panose="020B0604020202020204" pitchFamily="34" charset="0"/>
              </a:rPr>
              <a:t> </a:t>
            </a:r>
          </a:p>
          <a:p>
            <a:pPr algn="ctr"/>
            <a:r>
              <a:rPr lang="en-US" sz="1400" b="1" dirty="0">
                <a:solidFill>
                  <a:schemeClr val="bg2">
                    <a:lumMod val="50000"/>
                  </a:schemeClr>
                </a:solidFill>
                <a:latin typeface="Arial" panose="020B0604020202020204" pitchFamily="34" charset="0"/>
                <a:cs typeface="Arial" panose="020B0604020202020204" pitchFamily="34" charset="0"/>
              </a:rPr>
              <a:t>Longitudinally separated HCAL with high-</a:t>
            </a:r>
            <a:r>
              <a:rPr lang="en-US" sz="1400" b="1" dirty="0">
                <a:solidFill>
                  <a:schemeClr val="bg2">
                    <a:lumMod val="50000"/>
                  </a:schemeClr>
                </a:solidFill>
                <a:latin typeface="Symbol" panose="05050102010706020507" pitchFamily="18" charset="2"/>
                <a:cs typeface="Arial" panose="020B0604020202020204" pitchFamily="34" charset="0"/>
              </a:rPr>
              <a:t>h</a:t>
            </a:r>
            <a:r>
              <a:rPr lang="en-US" sz="1400" b="1" dirty="0">
                <a:solidFill>
                  <a:schemeClr val="bg2">
                    <a:lumMod val="50000"/>
                  </a:schemeClr>
                </a:solidFill>
                <a:latin typeface="Arial" panose="020B0604020202020204" pitchFamily="34" charset="0"/>
                <a:cs typeface="Arial" panose="020B0604020202020204" pitchFamily="34" charset="0"/>
              </a:rPr>
              <a:t> insert</a:t>
            </a:r>
          </a:p>
        </p:txBody>
      </p:sp>
      <p:pic>
        <p:nvPicPr>
          <p:cNvPr id="9" name="Picture 8" descr="Diagram&#10;&#10;Description automatically generated">
            <a:extLst>
              <a:ext uri="{FF2B5EF4-FFF2-40B4-BE49-F238E27FC236}">
                <a16:creationId xmlns:a16="http://schemas.microsoft.com/office/drawing/2014/main" id="{C5B90444-A64F-EF72-39DA-75771CB12EA7}"/>
              </a:ext>
            </a:extLst>
          </p:cNvPr>
          <p:cNvPicPr>
            <a:picLocks noChangeAspect="1"/>
          </p:cNvPicPr>
          <p:nvPr/>
        </p:nvPicPr>
        <p:blipFill>
          <a:blip r:embed="rId4"/>
          <a:stretch>
            <a:fillRect/>
          </a:stretch>
        </p:blipFill>
        <p:spPr>
          <a:xfrm>
            <a:off x="244469" y="3193800"/>
            <a:ext cx="2291673" cy="2563873"/>
          </a:xfrm>
          <a:prstGeom prst="rect">
            <a:avLst/>
          </a:prstGeom>
        </p:spPr>
      </p:pic>
      <p:pic>
        <p:nvPicPr>
          <p:cNvPr id="57" name="Picture 56">
            <a:extLst>
              <a:ext uri="{FF2B5EF4-FFF2-40B4-BE49-F238E27FC236}">
                <a16:creationId xmlns:a16="http://schemas.microsoft.com/office/drawing/2014/main" id="{68856513-960E-6BDB-F06A-8D0A3754CA65}"/>
              </a:ext>
            </a:extLst>
          </p:cNvPr>
          <p:cNvPicPr>
            <a:picLocks noChangeAspect="1"/>
          </p:cNvPicPr>
          <p:nvPr/>
        </p:nvPicPr>
        <p:blipFill>
          <a:blip r:embed="rId5"/>
          <a:stretch>
            <a:fillRect/>
          </a:stretch>
        </p:blipFill>
        <p:spPr>
          <a:xfrm>
            <a:off x="3894908" y="4215639"/>
            <a:ext cx="2053620" cy="2034778"/>
          </a:xfrm>
          <a:prstGeom prst="rect">
            <a:avLst/>
          </a:prstGeom>
        </p:spPr>
      </p:pic>
      <p:sp>
        <p:nvSpPr>
          <p:cNvPr id="64" name="TextBox 63">
            <a:extLst>
              <a:ext uri="{FF2B5EF4-FFF2-40B4-BE49-F238E27FC236}">
                <a16:creationId xmlns:a16="http://schemas.microsoft.com/office/drawing/2014/main" id="{15DEECEB-EF23-05E1-0B7F-C3EE936B5D7B}"/>
              </a:ext>
            </a:extLst>
          </p:cNvPr>
          <p:cNvSpPr txBox="1"/>
          <p:nvPr/>
        </p:nvSpPr>
        <p:spPr>
          <a:xfrm>
            <a:off x="2200580" y="6118468"/>
            <a:ext cx="2038350" cy="523220"/>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Barrel HCAL </a:t>
            </a:r>
            <a:br>
              <a:rPr lang="en-US" sz="1400" b="1" dirty="0">
                <a:solidFill>
                  <a:schemeClr val="bg2">
                    <a:lumMod val="50000"/>
                  </a:schemeClr>
                </a:solidFill>
                <a:latin typeface="Arial" panose="020B0604020202020204" pitchFamily="34" charset="0"/>
                <a:cs typeface="Arial" panose="020B0604020202020204" pitchFamily="34" charset="0"/>
              </a:rPr>
            </a:br>
            <a:r>
              <a:rPr lang="en-US" sz="1400" b="1" dirty="0">
                <a:solidFill>
                  <a:schemeClr val="bg2">
                    <a:lumMod val="50000"/>
                  </a:schemeClr>
                </a:solidFill>
                <a:latin typeface="Arial" panose="020B0604020202020204" pitchFamily="34" charset="0"/>
                <a:cs typeface="Arial" panose="020B0604020202020204" pitchFamily="34" charset="0"/>
              </a:rPr>
              <a:t>(sPHENIX re-use)</a:t>
            </a:r>
          </a:p>
        </p:txBody>
      </p:sp>
      <p:pic>
        <p:nvPicPr>
          <p:cNvPr id="31" name="Picture 30">
            <a:extLst>
              <a:ext uri="{FF2B5EF4-FFF2-40B4-BE49-F238E27FC236}">
                <a16:creationId xmlns:a16="http://schemas.microsoft.com/office/drawing/2014/main" id="{6A0B8ACA-5C08-46A9-BD8B-5B6E52A0E3D8}"/>
              </a:ext>
            </a:extLst>
          </p:cNvPr>
          <p:cNvPicPr>
            <a:picLocks noChangeAspect="1"/>
          </p:cNvPicPr>
          <p:nvPr/>
        </p:nvPicPr>
        <p:blipFill rotWithShape="1">
          <a:blip r:embed="rId6"/>
          <a:srcRect l="4038" t="34141" r="65510" b="2870"/>
          <a:stretch/>
        </p:blipFill>
        <p:spPr>
          <a:xfrm>
            <a:off x="382323" y="1015457"/>
            <a:ext cx="933389" cy="2051526"/>
          </a:xfrm>
          <a:prstGeom prst="rect">
            <a:avLst/>
          </a:prstGeom>
        </p:spPr>
      </p:pic>
      <p:sp>
        <p:nvSpPr>
          <p:cNvPr id="32" name="TextBox 31">
            <a:extLst>
              <a:ext uri="{FF2B5EF4-FFF2-40B4-BE49-F238E27FC236}">
                <a16:creationId xmlns:a16="http://schemas.microsoft.com/office/drawing/2014/main" id="{C2DD5BEB-0E05-4F36-BCA3-C97ED1A99E95}"/>
              </a:ext>
            </a:extLst>
          </p:cNvPr>
          <p:cNvSpPr txBox="1"/>
          <p:nvPr/>
        </p:nvSpPr>
        <p:spPr>
          <a:xfrm>
            <a:off x="1321197" y="1185572"/>
            <a:ext cx="1777205" cy="738664"/>
          </a:xfrm>
          <a:prstGeom prst="rect">
            <a:avLst/>
          </a:prstGeom>
          <a:noFill/>
        </p:spPr>
        <p:txBody>
          <a:bodyPr wrap="square" rtlCol="0">
            <a:spAutoFit/>
          </a:bodyPr>
          <a:lstStyle/>
          <a:p>
            <a:pPr algn="ctr"/>
            <a:r>
              <a:rPr lang="en-US" sz="1400" b="1" dirty="0">
                <a:solidFill>
                  <a:schemeClr val="bg2">
                    <a:lumMod val="50000"/>
                  </a:schemeClr>
                </a:solidFill>
                <a:latin typeface="Arial" panose="020B0604020202020204" pitchFamily="34" charset="0"/>
                <a:cs typeface="Arial" panose="020B0604020202020204" pitchFamily="34" charset="0"/>
              </a:rPr>
              <a:t>Backwards </a:t>
            </a:r>
            <a:r>
              <a:rPr lang="en-US" sz="1400" b="1" dirty="0" err="1">
                <a:solidFill>
                  <a:schemeClr val="bg2">
                    <a:lumMod val="50000"/>
                  </a:schemeClr>
                </a:solidFill>
                <a:latin typeface="Arial" panose="020B0604020202020204" pitchFamily="34" charset="0"/>
                <a:cs typeface="Arial" panose="020B0604020202020204" pitchFamily="34" charset="0"/>
              </a:rPr>
              <a:t>HCal</a:t>
            </a:r>
            <a:endParaRPr lang="en-US" sz="1400" b="1" dirty="0">
              <a:solidFill>
                <a:schemeClr val="bg2">
                  <a:lumMod val="50000"/>
                </a:schemeClr>
              </a:solidFill>
              <a:latin typeface="Arial" panose="020B0604020202020204" pitchFamily="34" charset="0"/>
              <a:cs typeface="Arial" panose="020B0604020202020204" pitchFamily="34" charset="0"/>
            </a:endParaRPr>
          </a:p>
          <a:p>
            <a:pPr algn="ctr"/>
            <a:r>
              <a:rPr lang="en-US" sz="1400" b="1" dirty="0">
                <a:solidFill>
                  <a:schemeClr val="bg2">
                    <a:lumMod val="50000"/>
                  </a:schemeClr>
                </a:solidFill>
                <a:latin typeface="Arial" panose="020B0604020202020204" pitchFamily="34" charset="0"/>
                <a:cs typeface="Arial" panose="020B0604020202020204" pitchFamily="34" charset="0"/>
              </a:rPr>
              <a:t>Steel/Sc Sandwich</a:t>
            </a:r>
          </a:p>
          <a:p>
            <a:pPr algn="ctr"/>
            <a:r>
              <a:rPr lang="en-US" sz="1400" b="1" dirty="0">
                <a:solidFill>
                  <a:schemeClr val="bg2">
                    <a:lumMod val="50000"/>
                  </a:schemeClr>
                </a:solidFill>
                <a:latin typeface="Arial" panose="020B0604020202020204" pitchFamily="34" charset="0"/>
                <a:cs typeface="Arial" panose="020B0604020202020204" pitchFamily="34" charset="0"/>
              </a:rPr>
              <a:t>tail catcher</a:t>
            </a:r>
          </a:p>
        </p:txBody>
      </p:sp>
      <p:pic>
        <p:nvPicPr>
          <p:cNvPr id="34" name="Picture 33" descr="Logo&#10;&#10;Description automatically generated">
            <a:extLst>
              <a:ext uri="{FF2B5EF4-FFF2-40B4-BE49-F238E27FC236}">
                <a16:creationId xmlns:a16="http://schemas.microsoft.com/office/drawing/2014/main" id="{B3BBDD1B-3BC4-4DCF-B077-CEE9E7A48B17}"/>
              </a:ext>
            </a:extLst>
          </p:cNvPr>
          <p:cNvPicPr>
            <a:picLocks noChangeAspect="1"/>
          </p:cNvPicPr>
          <p:nvPr/>
        </p:nvPicPr>
        <p:blipFill>
          <a:blip r:embed="rId7"/>
          <a:stretch>
            <a:fillRect/>
          </a:stretch>
        </p:blipFill>
        <p:spPr>
          <a:xfrm>
            <a:off x="8302037" y="45879"/>
            <a:ext cx="1261500" cy="908073"/>
          </a:xfrm>
          <a:prstGeom prst="rect">
            <a:avLst/>
          </a:prstGeom>
        </p:spPr>
      </p:pic>
      <p:sp>
        <p:nvSpPr>
          <p:cNvPr id="6" name="Date Placeholder 5">
            <a:extLst>
              <a:ext uri="{FF2B5EF4-FFF2-40B4-BE49-F238E27FC236}">
                <a16:creationId xmlns:a16="http://schemas.microsoft.com/office/drawing/2014/main" id="{C668C44F-5A96-4C67-97AB-C0893F8E2255}"/>
              </a:ext>
            </a:extLst>
          </p:cNvPr>
          <p:cNvSpPr>
            <a:spLocks noGrp="1"/>
          </p:cNvSpPr>
          <p:nvPr>
            <p:ph type="dt" sz="half" idx="10"/>
          </p:nvPr>
        </p:nvSpPr>
        <p:spPr/>
        <p:txBody>
          <a:bodyPr/>
          <a:lstStyle/>
          <a:p>
            <a:r>
              <a:rPr lang="en-US"/>
              <a:t>11/28/2023</a:t>
            </a:r>
          </a:p>
        </p:txBody>
      </p:sp>
      <p:sp>
        <p:nvSpPr>
          <p:cNvPr id="8" name="Footer Placeholder 7">
            <a:extLst>
              <a:ext uri="{FF2B5EF4-FFF2-40B4-BE49-F238E27FC236}">
                <a16:creationId xmlns:a16="http://schemas.microsoft.com/office/drawing/2014/main" id="{0430BDE1-41C6-422C-8B2B-E72FB72F7AE4}"/>
              </a:ext>
            </a:extLst>
          </p:cNvPr>
          <p:cNvSpPr>
            <a:spLocks noGrp="1"/>
          </p:cNvSpPr>
          <p:nvPr>
            <p:ph type="ftr" sz="quarter" idx="11"/>
          </p:nvPr>
        </p:nvSpPr>
        <p:spPr/>
        <p:txBody>
          <a:bodyPr/>
          <a:lstStyle/>
          <a:p>
            <a:r>
              <a:rPr lang="en-US"/>
              <a:t>AI4EIC 2023 Annual Workshop</a:t>
            </a:r>
          </a:p>
        </p:txBody>
      </p:sp>
      <p:sp>
        <p:nvSpPr>
          <p:cNvPr id="10" name="Slide Number Placeholder 9">
            <a:extLst>
              <a:ext uri="{FF2B5EF4-FFF2-40B4-BE49-F238E27FC236}">
                <a16:creationId xmlns:a16="http://schemas.microsoft.com/office/drawing/2014/main" id="{956D6063-7AC9-4495-9039-73025DFE5C96}"/>
              </a:ext>
            </a:extLst>
          </p:cNvPr>
          <p:cNvSpPr>
            <a:spLocks noGrp="1"/>
          </p:cNvSpPr>
          <p:nvPr>
            <p:ph type="sldNum" sz="quarter" idx="12"/>
          </p:nvPr>
        </p:nvSpPr>
        <p:spPr/>
        <p:txBody>
          <a:bodyPr/>
          <a:lstStyle/>
          <a:p>
            <a:fld id="{00A14187-AF44-4271-AA62-1C5C376B8E74}" type="slidenum">
              <a:rPr lang="en-US" smtClean="0"/>
              <a:t>10</a:t>
            </a:fld>
            <a:endParaRPr lang="en-US"/>
          </a:p>
        </p:txBody>
      </p:sp>
      <p:pic>
        <p:nvPicPr>
          <p:cNvPr id="2" name="Google Shape;517;p48">
            <a:extLst>
              <a:ext uri="{FF2B5EF4-FFF2-40B4-BE49-F238E27FC236}">
                <a16:creationId xmlns:a16="http://schemas.microsoft.com/office/drawing/2014/main" id="{1C5FB4C2-8CA7-DB3F-28F6-65DB2323A4BF}"/>
              </a:ext>
            </a:extLst>
          </p:cNvPr>
          <p:cNvPicPr preferRelativeResize="0"/>
          <p:nvPr/>
        </p:nvPicPr>
        <p:blipFill>
          <a:blip r:embed="rId8">
            <a:alphaModFix/>
          </a:blip>
          <a:stretch>
            <a:fillRect/>
          </a:stretch>
        </p:blipFill>
        <p:spPr>
          <a:xfrm>
            <a:off x="6772690" y="3816766"/>
            <a:ext cx="2344704" cy="2675434"/>
          </a:xfrm>
          <a:prstGeom prst="rect">
            <a:avLst/>
          </a:prstGeom>
          <a:noFill/>
          <a:ln w="19050" cap="flat" cmpd="sng">
            <a:solidFill>
              <a:schemeClr val="dk2"/>
            </a:solidFill>
            <a:prstDash val="solid"/>
            <a:round/>
            <a:headEnd type="none" w="sm" len="sm"/>
            <a:tailEnd type="none" w="sm" len="sm"/>
          </a:ln>
        </p:spPr>
      </p:pic>
      <p:cxnSp>
        <p:nvCxnSpPr>
          <p:cNvPr id="4" name="Google Shape;522;p48">
            <a:extLst>
              <a:ext uri="{FF2B5EF4-FFF2-40B4-BE49-F238E27FC236}">
                <a16:creationId xmlns:a16="http://schemas.microsoft.com/office/drawing/2014/main" id="{F6F88F5B-BCDA-BB2F-9A88-F41B177B2ED8}"/>
              </a:ext>
            </a:extLst>
          </p:cNvPr>
          <p:cNvCxnSpPr>
            <a:cxnSpLocks/>
          </p:cNvCxnSpPr>
          <p:nvPr/>
        </p:nvCxnSpPr>
        <p:spPr>
          <a:xfrm flipV="1">
            <a:off x="2605172" y="2861626"/>
            <a:ext cx="1900823" cy="1733976"/>
          </a:xfrm>
          <a:prstGeom prst="straightConnector1">
            <a:avLst/>
          </a:prstGeom>
          <a:noFill/>
          <a:ln w="19050" cap="flat" cmpd="sng">
            <a:solidFill>
              <a:srgbClr val="000000"/>
            </a:solidFill>
            <a:prstDash val="solid"/>
            <a:round/>
            <a:headEnd type="none" w="med" len="med"/>
            <a:tailEnd type="triangle" w="med" len="med"/>
          </a:ln>
        </p:spPr>
      </p:cxnSp>
      <p:cxnSp>
        <p:nvCxnSpPr>
          <p:cNvPr id="15" name="Google Shape;524;p48">
            <a:extLst>
              <a:ext uri="{FF2B5EF4-FFF2-40B4-BE49-F238E27FC236}">
                <a16:creationId xmlns:a16="http://schemas.microsoft.com/office/drawing/2014/main" id="{B23DEC04-07BB-E741-6681-767620FEBD3F}"/>
              </a:ext>
            </a:extLst>
          </p:cNvPr>
          <p:cNvCxnSpPr>
            <a:cxnSpLocks/>
          </p:cNvCxnSpPr>
          <p:nvPr/>
        </p:nvCxnSpPr>
        <p:spPr>
          <a:xfrm flipH="1" flipV="1">
            <a:off x="5795455" y="2981909"/>
            <a:ext cx="1127919" cy="1877325"/>
          </a:xfrm>
          <a:prstGeom prst="straightConnector1">
            <a:avLst/>
          </a:prstGeom>
          <a:noFill/>
          <a:ln w="19050" cap="flat" cmpd="sng">
            <a:solidFill>
              <a:srgbClr val="1C1C1C"/>
            </a:solidFill>
            <a:prstDash val="solid"/>
            <a:round/>
            <a:headEnd type="none" w="med" len="med"/>
            <a:tailEnd type="triangle" w="med" len="med"/>
          </a:ln>
        </p:spPr>
      </p:cxnSp>
      <p:cxnSp>
        <p:nvCxnSpPr>
          <p:cNvPr id="16" name="Google Shape;525;p48">
            <a:extLst>
              <a:ext uri="{FF2B5EF4-FFF2-40B4-BE49-F238E27FC236}">
                <a16:creationId xmlns:a16="http://schemas.microsoft.com/office/drawing/2014/main" id="{6419640F-197C-5314-3147-E9A7CCBF7837}"/>
              </a:ext>
            </a:extLst>
          </p:cNvPr>
          <p:cNvCxnSpPr>
            <a:cxnSpLocks/>
          </p:cNvCxnSpPr>
          <p:nvPr/>
        </p:nvCxnSpPr>
        <p:spPr>
          <a:xfrm flipH="1">
            <a:off x="8271775" y="1517554"/>
            <a:ext cx="1302746" cy="711807"/>
          </a:xfrm>
          <a:prstGeom prst="straightConnector1">
            <a:avLst/>
          </a:prstGeom>
          <a:noFill/>
          <a:ln w="19050" cap="flat" cmpd="sng">
            <a:solidFill>
              <a:srgbClr val="1C1C1C"/>
            </a:solidFill>
            <a:prstDash val="solid"/>
            <a:round/>
            <a:headEnd type="none" w="med" len="med"/>
            <a:tailEnd type="triangle" w="med" len="med"/>
          </a:ln>
        </p:spPr>
      </p:cxnSp>
      <p:cxnSp>
        <p:nvCxnSpPr>
          <p:cNvPr id="17" name="Google Shape;521;p48">
            <a:extLst>
              <a:ext uri="{FF2B5EF4-FFF2-40B4-BE49-F238E27FC236}">
                <a16:creationId xmlns:a16="http://schemas.microsoft.com/office/drawing/2014/main" id="{5589E1FD-F06F-3CB4-2F62-0790777F76E7}"/>
              </a:ext>
            </a:extLst>
          </p:cNvPr>
          <p:cNvCxnSpPr/>
          <p:nvPr/>
        </p:nvCxnSpPr>
        <p:spPr>
          <a:xfrm>
            <a:off x="2128183" y="2041220"/>
            <a:ext cx="1171800" cy="201600"/>
          </a:xfrm>
          <a:prstGeom prst="straightConnector1">
            <a:avLst/>
          </a:prstGeom>
          <a:noFill/>
          <a:ln w="19050" cap="flat" cmpd="sng">
            <a:solidFill>
              <a:srgbClr val="000000"/>
            </a:solidFill>
            <a:prstDash val="solid"/>
            <a:round/>
            <a:headEnd type="none" w="med" len="med"/>
            <a:tailEnd type="triangle" w="med" len="med"/>
          </a:ln>
        </p:spPr>
      </p:cxnSp>
      <p:grpSp>
        <p:nvGrpSpPr>
          <p:cNvPr id="7" name="Group 6">
            <a:extLst>
              <a:ext uri="{FF2B5EF4-FFF2-40B4-BE49-F238E27FC236}">
                <a16:creationId xmlns:a16="http://schemas.microsoft.com/office/drawing/2014/main" id="{1BD53FE6-3288-4913-B2E8-0432A3638589}"/>
              </a:ext>
            </a:extLst>
          </p:cNvPr>
          <p:cNvGrpSpPr/>
          <p:nvPr/>
        </p:nvGrpSpPr>
        <p:grpSpPr>
          <a:xfrm>
            <a:off x="9366112" y="6049544"/>
            <a:ext cx="949747" cy="461665"/>
            <a:chOff x="4215786" y="840980"/>
            <a:chExt cx="949747" cy="461665"/>
          </a:xfrm>
        </p:grpSpPr>
        <p:sp>
          <p:nvSpPr>
            <p:cNvPr id="11" name="TextBox 10">
              <a:extLst>
                <a:ext uri="{FF2B5EF4-FFF2-40B4-BE49-F238E27FC236}">
                  <a16:creationId xmlns:a16="http://schemas.microsoft.com/office/drawing/2014/main" id="{4C0B127D-A82C-72BE-B071-5C6BF0B9AC94}"/>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2" name="Picture 11" descr="Logo&#10;&#10;Description automatically generated with medium confidence">
              <a:extLst>
                <a:ext uri="{FF2B5EF4-FFF2-40B4-BE49-F238E27FC236}">
                  <a16:creationId xmlns:a16="http://schemas.microsoft.com/office/drawing/2014/main" id="{7D6FC772-7B77-9286-95DD-24555B47511D}"/>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13" name="Group 12">
            <a:extLst>
              <a:ext uri="{FF2B5EF4-FFF2-40B4-BE49-F238E27FC236}">
                <a16:creationId xmlns:a16="http://schemas.microsoft.com/office/drawing/2014/main" id="{37D1EDF6-3C8C-B6A1-D394-16CCCDDA06AE}"/>
              </a:ext>
            </a:extLst>
          </p:cNvPr>
          <p:cNvGrpSpPr/>
          <p:nvPr/>
        </p:nvGrpSpPr>
        <p:grpSpPr>
          <a:xfrm>
            <a:off x="1996453" y="3036367"/>
            <a:ext cx="949747" cy="461665"/>
            <a:chOff x="4215786" y="840980"/>
            <a:chExt cx="949747" cy="461665"/>
          </a:xfrm>
        </p:grpSpPr>
        <p:sp>
          <p:nvSpPr>
            <p:cNvPr id="18" name="TextBox 17">
              <a:extLst>
                <a:ext uri="{FF2B5EF4-FFF2-40B4-BE49-F238E27FC236}">
                  <a16:creationId xmlns:a16="http://schemas.microsoft.com/office/drawing/2014/main" id="{123E87C5-3E82-51F0-10E2-C1864F9646EC}"/>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9" name="Picture 18" descr="Logo&#10;&#10;Description automatically generated with medium confidence">
              <a:extLst>
                <a:ext uri="{FF2B5EF4-FFF2-40B4-BE49-F238E27FC236}">
                  <a16:creationId xmlns:a16="http://schemas.microsoft.com/office/drawing/2014/main" id="{EC3814C8-B45E-57E2-1630-25C18F378969}"/>
                </a:ext>
              </a:extLst>
            </p:cNvPr>
            <p:cNvPicPr>
              <a:picLocks noChangeAspect="1"/>
            </p:cNvPicPr>
            <p:nvPr/>
          </p:nvPicPr>
          <p:blipFill>
            <a:blip r:embed="rId9"/>
            <a:stretch>
              <a:fillRect/>
            </a:stretch>
          </p:blipFill>
          <p:spPr>
            <a:xfrm>
              <a:off x="4690659" y="1017404"/>
              <a:ext cx="390405" cy="280604"/>
            </a:xfrm>
            <a:prstGeom prst="rect">
              <a:avLst/>
            </a:prstGeom>
          </p:spPr>
        </p:pic>
      </p:grpSp>
      <p:grpSp>
        <p:nvGrpSpPr>
          <p:cNvPr id="20" name="Group 19">
            <a:extLst>
              <a:ext uri="{FF2B5EF4-FFF2-40B4-BE49-F238E27FC236}">
                <a16:creationId xmlns:a16="http://schemas.microsoft.com/office/drawing/2014/main" id="{DAE72C31-48B1-672F-9C3E-15DA3BB72CCF}"/>
              </a:ext>
            </a:extLst>
          </p:cNvPr>
          <p:cNvGrpSpPr/>
          <p:nvPr/>
        </p:nvGrpSpPr>
        <p:grpSpPr>
          <a:xfrm>
            <a:off x="9092358" y="2520244"/>
            <a:ext cx="949747" cy="461665"/>
            <a:chOff x="4215786" y="840980"/>
            <a:chExt cx="949747" cy="461665"/>
          </a:xfrm>
        </p:grpSpPr>
        <p:sp>
          <p:nvSpPr>
            <p:cNvPr id="22" name="TextBox 21">
              <a:extLst>
                <a:ext uri="{FF2B5EF4-FFF2-40B4-BE49-F238E27FC236}">
                  <a16:creationId xmlns:a16="http://schemas.microsoft.com/office/drawing/2014/main" id="{4ED50CA8-F125-02A3-BC01-4A6FEE9E0E73}"/>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23" name="Picture 22" descr="Logo&#10;&#10;Description automatically generated with medium confidence">
              <a:extLst>
                <a:ext uri="{FF2B5EF4-FFF2-40B4-BE49-F238E27FC236}">
                  <a16:creationId xmlns:a16="http://schemas.microsoft.com/office/drawing/2014/main" id="{D14AE1CA-6E8B-1DAB-4E1B-A81894B680A3}"/>
                </a:ext>
              </a:extLst>
            </p:cNvPr>
            <p:cNvPicPr>
              <a:picLocks noChangeAspect="1"/>
            </p:cNvPicPr>
            <p:nvPr/>
          </p:nvPicPr>
          <p:blipFill>
            <a:blip r:embed="rId9"/>
            <a:stretch>
              <a:fillRect/>
            </a:stretch>
          </p:blipFill>
          <p:spPr>
            <a:xfrm>
              <a:off x="4686965" y="1012776"/>
              <a:ext cx="390405" cy="280604"/>
            </a:xfrm>
            <a:prstGeom prst="rect">
              <a:avLst/>
            </a:prstGeom>
          </p:spPr>
        </p:pic>
      </p:grpSp>
      <p:pic>
        <p:nvPicPr>
          <p:cNvPr id="26" name="Picture 25">
            <a:extLst>
              <a:ext uri="{FF2B5EF4-FFF2-40B4-BE49-F238E27FC236}">
                <a16:creationId xmlns:a16="http://schemas.microsoft.com/office/drawing/2014/main" id="{30FB9882-80EF-E373-D0AB-90F41D399862}"/>
              </a:ext>
            </a:extLst>
          </p:cNvPr>
          <p:cNvPicPr>
            <a:picLocks noChangeAspect="1"/>
          </p:cNvPicPr>
          <p:nvPr/>
        </p:nvPicPr>
        <p:blipFill rotWithShape="1">
          <a:blip r:embed="rId10"/>
          <a:srcRect t="6263"/>
          <a:stretch/>
        </p:blipFill>
        <p:spPr>
          <a:xfrm>
            <a:off x="9138230" y="4274984"/>
            <a:ext cx="2844747" cy="1713500"/>
          </a:xfrm>
          <a:prstGeom prst="rect">
            <a:avLst/>
          </a:prstGeom>
        </p:spPr>
      </p:pic>
      <p:sp>
        <p:nvSpPr>
          <p:cNvPr id="3" name="Google Shape;413;p42">
            <a:extLst>
              <a:ext uri="{FF2B5EF4-FFF2-40B4-BE49-F238E27FC236}">
                <a16:creationId xmlns:a16="http://schemas.microsoft.com/office/drawing/2014/main" id="{E31D7AE6-2159-8F8F-3502-BB27B7456BBC}"/>
              </a:ext>
            </a:extLst>
          </p:cNvPr>
          <p:cNvSpPr/>
          <p:nvPr/>
        </p:nvSpPr>
        <p:spPr>
          <a:xfrm>
            <a:off x="3299983" y="396805"/>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25" name="Google Shape;414;p42">
            <a:extLst>
              <a:ext uri="{FF2B5EF4-FFF2-40B4-BE49-F238E27FC236}">
                <a16:creationId xmlns:a16="http://schemas.microsoft.com/office/drawing/2014/main" id="{EF5FD137-BD9D-3174-D3B4-04AAC2D22C45}"/>
              </a:ext>
            </a:extLst>
          </p:cNvPr>
          <p:cNvSpPr/>
          <p:nvPr/>
        </p:nvSpPr>
        <p:spPr>
          <a:xfrm flipH="1">
            <a:off x="6162910" y="396805"/>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spTree>
    <p:extLst>
      <p:ext uri="{BB962C8B-B14F-4D97-AF65-F5344CB8AC3E}">
        <p14:creationId xmlns:p14="http://schemas.microsoft.com/office/powerpoint/2010/main" val="3432500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44E027-CDDD-4C7D-B183-0267832FEC51}"/>
              </a:ext>
            </a:extLst>
          </p:cNvPr>
          <p:cNvSpPr>
            <a:spLocks noGrp="1"/>
          </p:cNvSpPr>
          <p:nvPr>
            <p:ph type="title"/>
          </p:nvPr>
        </p:nvSpPr>
        <p:spPr>
          <a:xfrm>
            <a:off x="838200" y="365126"/>
            <a:ext cx="10515600" cy="849684"/>
          </a:xfrm>
        </p:spPr>
        <p:txBody>
          <a:bodyPr/>
          <a:lstStyle/>
          <a:p>
            <a:r>
              <a:rPr lang="en-US" b="1" dirty="0">
                <a:solidFill>
                  <a:schemeClr val="accent1"/>
                </a:solidFill>
              </a:rPr>
              <a:t>ePIC Streaming DAQ</a:t>
            </a:r>
          </a:p>
        </p:txBody>
      </p:sp>
      <p:sp>
        <p:nvSpPr>
          <p:cNvPr id="119" name="TextBox 118">
            <a:extLst>
              <a:ext uri="{FF2B5EF4-FFF2-40B4-BE49-F238E27FC236}">
                <a16:creationId xmlns:a16="http://schemas.microsoft.com/office/drawing/2014/main" id="{913D38C0-1927-40E5-8744-2361C6C16CDA}"/>
              </a:ext>
            </a:extLst>
          </p:cNvPr>
          <p:cNvSpPr txBox="1"/>
          <p:nvPr/>
        </p:nvSpPr>
        <p:spPr>
          <a:xfrm>
            <a:off x="9048595" y="1838861"/>
            <a:ext cx="3061499" cy="3754874"/>
          </a:xfrm>
          <a:prstGeom prst="rect">
            <a:avLst/>
          </a:prstGeom>
          <a:noFill/>
        </p:spPr>
        <p:txBody>
          <a:bodyPr wrap="square" rtlCol="0">
            <a:spAutoFit/>
          </a:bodyPr>
          <a:lstStyle/>
          <a:p>
            <a:pPr marL="285750" indent="-285750">
              <a:buFont typeface="Arial" panose="020B0604020202020204" pitchFamily="34" charset="0"/>
              <a:buChar char="•"/>
            </a:pPr>
            <a:r>
              <a:rPr lang="en-US" sz="1400" dirty="0"/>
              <a:t>No External trigger</a:t>
            </a:r>
          </a:p>
          <a:p>
            <a:pPr marL="285750" indent="-285750">
              <a:buFont typeface="Arial" panose="020B0604020202020204" pitchFamily="34" charset="0"/>
              <a:buChar char="•"/>
            </a:pPr>
            <a:r>
              <a:rPr lang="en-US" sz="1400" dirty="0"/>
              <a:t>All collision data digitized but aggressively zero suppressed at FEB</a:t>
            </a:r>
          </a:p>
          <a:p>
            <a:pPr marL="285750" indent="-285750">
              <a:buFont typeface="Arial" panose="020B0604020202020204" pitchFamily="34" charset="0"/>
              <a:buChar char="•"/>
            </a:pPr>
            <a:r>
              <a:rPr lang="en-US" sz="1400" dirty="0"/>
              <a:t>Low / zero deadtime</a:t>
            </a:r>
          </a:p>
          <a:p>
            <a:pPr marL="285750" indent="-285750">
              <a:buFont typeface="Arial" panose="020B0604020202020204" pitchFamily="34" charset="0"/>
              <a:buChar char="•"/>
            </a:pPr>
            <a:r>
              <a:rPr lang="en-US" sz="1400" dirty="0"/>
              <a:t>Event selection can be based upon full data from all detectors (in real time, or later)</a:t>
            </a:r>
          </a:p>
          <a:p>
            <a:pPr marL="285750" indent="-285750">
              <a:buFont typeface="Arial" panose="020B0604020202020204" pitchFamily="34" charset="0"/>
              <a:buChar char="•"/>
            </a:pPr>
            <a:r>
              <a:rPr lang="en-US" sz="1400" dirty="0"/>
              <a:t>Collision data flow is independent and unidirectional-&gt; no global latency requirements</a:t>
            </a:r>
          </a:p>
          <a:p>
            <a:pPr marL="285750" indent="-285750">
              <a:buFont typeface="Arial" panose="020B0604020202020204" pitchFamily="34" charset="0"/>
              <a:buChar char="•"/>
            </a:pPr>
            <a:r>
              <a:rPr lang="en-US" sz="1400" dirty="0"/>
              <a:t>Avoiding hardware trigger avoids complex custom hardware and firmware</a:t>
            </a:r>
          </a:p>
          <a:p>
            <a:pPr marL="285750" indent="-285750">
              <a:buFont typeface="Arial" panose="020B0604020202020204" pitchFamily="34" charset="0"/>
              <a:buChar char="•"/>
            </a:pPr>
            <a:r>
              <a:rPr lang="en-US" sz="1400" dirty="0"/>
              <a:t>Data volume is reduced as much as possible at each stage ensuring that biases </a:t>
            </a:r>
            <a:r>
              <a:rPr lang="en-US" sz="1400"/>
              <a:t>are controlled</a:t>
            </a:r>
            <a:endParaRPr lang="en-US" sz="1400" dirty="0"/>
          </a:p>
          <a:p>
            <a:pPr marL="285750" indent="-285750">
              <a:buFont typeface="Arial" panose="020B0604020202020204" pitchFamily="34" charset="0"/>
              <a:buChar char="•"/>
            </a:pPr>
            <a:endParaRPr lang="en-US" sz="1400" dirty="0"/>
          </a:p>
        </p:txBody>
      </p:sp>
      <p:pic>
        <p:nvPicPr>
          <p:cNvPr id="120" name="Picture 119" descr="Logo&#10;&#10;Description automatically generated">
            <a:extLst>
              <a:ext uri="{FF2B5EF4-FFF2-40B4-BE49-F238E27FC236}">
                <a16:creationId xmlns:a16="http://schemas.microsoft.com/office/drawing/2014/main" id="{F820C81D-FE2B-4DB1-A7CF-10989ADE7FDE}"/>
              </a:ext>
            </a:extLst>
          </p:cNvPr>
          <p:cNvPicPr>
            <a:picLocks noChangeAspect="1"/>
          </p:cNvPicPr>
          <p:nvPr/>
        </p:nvPicPr>
        <p:blipFill>
          <a:blip r:embed="rId2"/>
          <a:stretch>
            <a:fillRect/>
          </a:stretch>
        </p:blipFill>
        <p:spPr>
          <a:xfrm>
            <a:off x="9439200" y="368878"/>
            <a:ext cx="1559413" cy="1122522"/>
          </a:xfrm>
          <a:prstGeom prst="rect">
            <a:avLst/>
          </a:prstGeom>
        </p:spPr>
      </p:pic>
      <p:sp>
        <p:nvSpPr>
          <p:cNvPr id="2" name="Date Placeholder 1">
            <a:extLst>
              <a:ext uri="{FF2B5EF4-FFF2-40B4-BE49-F238E27FC236}">
                <a16:creationId xmlns:a16="http://schemas.microsoft.com/office/drawing/2014/main" id="{3760156F-B553-49A7-A2D3-50B6934B6247}"/>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88A458A9-2AF0-464D-8EF9-433E52EB851F}"/>
              </a:ext>
            </a:extLst>
          </p:cNvPr>
          <p:cNvSpPr>
            <a:spLocks noGrp="1"/>
          </p:cNvSpPr>
          <p:nvPr>
            <p:ph type="ftr" sz="quarter" idx="11"/>
          </p:nvPr>
        </p:nvSpPr>
        <p:spPr/>
        <p:txBody>
          <a:bodyPr/>
          <a:lstStyle/>
          <a:p>
            <a:r>
              <a:rPr lang="en-US"/>
              <a:t>AI4EIC 2023 Annual Workshop</a:t>
            </a:r>
          </a:p>
        </p:txBody>
      </p:sp>
      <p:sp>
        <p:nvSpPr>
          <p:cNvPr id="121" name="Slide Number Placeholder 120">
            <a:extLst>
              <a:ext uri="{FF2B5EF4-FFF2-40B4-BE49-F238E27FC236}">
                <a16:creationId xmlns:a16="http://schemas.microsoft.com/office/drawing/2014/main" id="{CA0E2278-FE4E-467D-856F-F30C51A72E56}"/>
              </a:ext>
            </a:extLst>
          </p:cNvPr>
          <p:cNvSpPr>
            <a:spLocks noGrp="1"/>
          </p:cNvSpPr>
          <p:nvPr>
            <p:ph type="sldNum" sz="quarter" idx="12"/>
          </p:nvPr>
        </p:nvSpPr>
        <p:spPr/>
        <p:txBody>
          <a:bodyPr/>
          <a:lstStyle/>
          <a:p>
            <a:fld id="{00A14187-AF44-4271-AA62-1C5C376B8E74}" type="slidenum">
              <a:rPr lang="en-US" smtClean="0"/>
              <a:t>11</a:t>
            </a:fld>
            <a:endParaRPr lang="en-US"/>
          </a:p>
        </p:txBody>
      </p:sp>
      <p:pic>
        <p:nvPicPr>
          <p:cNvPr id="4" name="Google Shape;586;p52">
            <a:extLst>
              <a:ext uri="{FF2B5EF4-FFF2-40B4-BE49-F238E27FC236}">
                <a16:creationId xmlns:a16="http://schemas.microsoft.com/office/drawing/2014/main" id="{9AACDC9F-C68B-07C0-3651-7971E6057115}"/>
              </a:ext>
            </a:extLst>
          </p:cNvPr>
          <p:cNvPicPr preferRelativeResize="0"/>
          <p:nvPr/>
        </p:nvPicPr>
        <p:blipFill>
          <a:blip r:embed="rId3">
            <a:alphaModFix/>
          </a:blip>
          <a:stretch>
            <a:fillRect/>
          </a:stretch>
        </p:blipFill>
        <p:spPr>
          <a:xfrm>
            <a:off x="440635" y="1309334"/>
            <a:ext cx="8456875" cy="4598485"/>
          </a:xfrm>
          <a:prstGeom prst="rect">
            <a:avLst/>
          </a:prstGeom>
          <a:noFill/>
          <a:ln>
            <a:noFill/>
          </a:ln>
        </p:spPr>
      </p:pic>
      <p:pic>
        <p:nvPicPr>
          <p:cNvPr id="6" name="Picture 5" descr="A cross section of a machine&#10;&#10;Description automatically generated">
            <a:extLst>
              <a:ext uri="{FF2B5EF4-FFF2-40B4-BE49-F238E27FC236}">
                <a16:creationId xmlns:a16="http://schemas.microsoft.com/office/drawing/2014/main" id="{1A7788B1-699C-A44D-C53A-39F1D01BBBCC}"/>
              </a:ext>
            </a:extLst>
          </p:cNvPr>
          <p:cNvPicPr>
            <a:picLocks noChangeAspect="1"/>
          </p:cNvPicPr>
          <p:nvPr/>
        </p:nvPicPr>
        <p:blipFill>
          <a:blip r:embed="rId4"/>
          <a:stretch>
            <a:fillRect/>
          </a:stretch>
        </p:blipFill>
        <p:spPr>
          <a:xfrm>
            <a:off x="183459" y="3121649"/>
            <a:ext cx="1347187" cy="1019945"/>
          </a:xfrm>
          <a:prstGeom prst="rect">
            <a:avLst/>
          </a:prstGeom>
        </p:spPr>
      </p:pic>
      <p:sp>
        <p:nvSpPr>
          <p:cNvPr id="5" name="TextBox 4">
            <a:extLst>
              <a:ext uri="{FF2B5EF4-FFF2-40B4-BE49-F238E27FC236}">
                <a16:creationId xmlns:a16="http://schemas.microsoft.com/office/drawing/2014/main" id="{14802FEB-151D-D14B-96A9-74BE53077FBB}"/>
              </a:ext>
            </a:extLst>
          </p:cNvPr>
          <p:cNvSpPr txBox="1"/>
          <p:nvPr/>
        </p:nvSpPr>
        <p:spPr>
          <a:xfrm>
            <a:off x="6096000" y="270602"/>
            <a:ext cx="3038011" cy="738664"/>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B</a:t>
            </a:r>
            <a:r>
              <a:rPr lang="en-US" sz="1400" dirty="0">
                <a:latin typeface="Arial" panose="020B0604020202020204" pitchFamily="34" charset="0"/>
                <a:cs typeface="Arial" panose="020B0604020202020204" pitchFamily="34" charset="0"/>
              </a:rPr>
              <a:t>unch Crossing ~ 10.2 ns/98.5 MHz</a:t>
            </a:r>
          </a:p>
          <a:p>
            <a:r>
              <a:rPr lang="en-US" sz="1400" dirty="0">
                <a:latin typeface="Arial" panose="020B0604020202020204" pitchFamily="34" charset="0"/>
                <a:cs typeface="Arial" panose="020B0604020202020204" pitchFamily="34" charset="0"/>
              </a:rPr>
              <a:t>Interaction Rate ~ 2 us/500 kHz</a:t>
            </a:r>
          </a:p>
          <a:p>
            <a:r>
              <a:rPr lang="en-US" sz="1400" dirty="0">
                <a:latin typeface="Arial" panose="020B0604020202020204" pitchFamily="34" charset="0"/>
                <a:cs typeface="Arial" panose="020B0604020202020204" pitchFamily="34" charset="0"/>
              </a:rPr>
              <a:t>Low occupancy</a:t>
            </a:r>
          </a:p>
        </p:txBody>
      </p:sp>
    </p:spTree>
    <p:extLst>
      <p:ext uri="{BB962C8B-B14F-4D97-AF65-F5344CB8AC3E}">
        <p14:creationId xmlns:p14="http://schemas.microsoft.com/office/powerpoint/2010/main" val="36858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7CC4-212A-D74D-A210-A5485D5C09E5}"/>
              </a:ext>
            </a:extLst>
          </p:cNvPr>
          <p:cNvSpPr>
            <a:spLocks noGrp="1"/>
          </p:cNvSpPr>
          <p:nvPr>
            <p:ph type="title"/>
          </p:nvPr>
        </p:nvSpPr>
        <p:spPr/>
        <p:txBody>
          <a:bodyPr>
            <a:normAutofit/>
          </a:bodyPr>
          <a:lstStyle/>
          <a:p>
            <a:r>
              <a:rPr lang="en-US" dirty="0"/>
              <a:t>          Software for the Realization of the            Experiment </a:t>
            </a:r>
          </a:p>
        </p:txBody>
      </p:sp>
      <p:sp>
        <p:nvSpPr>
          <p:cNvPr id="4" name="Footer Placeholder 3">
            <a:extLst>
              <a:ext uri="{FF2B5EF4-FFF2-40B4-BE49-F238E27FC236}">
                <a16:creationId xmlns:a16="http://schemas.microsoft.com/office/drawing/2014/main" id="{6CF66231-485D-8F43-A6E4-A6BC90D954A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AI4EIC 2023 Annual Workshop</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45DF0AEC-00DD-534E-ADA8-FEEA942BAD8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3F4AE337-AC2A-744F-96A4-658D93E1EB06}"/>
              </a:ext>
            </a:extLst>
          </p:cNvPr>
          <p:cNvSpPr txBox="1">
            <a:spLocks/>
          </p:cNvSpPr>
          <p:nvPr/>
        </p:nvSpPr>
        <p:spPr>
          <a:xfrm>
            <a:off x="590733" y="954207"/>
            <a:ext cx="10928154" cy="6074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Our software design is based on</a:t>
            </a:r>
            <a:r>
              <a:rPr kumimoji="0" lang="en-US" sz="1800" b="1" i="0" u="none" strike="noStrike" kern="1200" cap="none" spc="0" normalizeH="0" baseline="0" noProof="0" dirty="0">
                <a:ln>
                  <a:noFill/>
                </a:ln>
                <a:solidFill>
                  <a:srgbClr val="BE1D1D"/>
                </a:solidFill>
                <a:effectLst/>
                <a:uLnTx/>
                <a:uFillTx/>
                <a:latin typeface="Calibri" panose="020F0502020204030204"/>
                <a:ea typeface="+mn-ea"/>
                <a:cs typeface="Arial" panose="020B0604020202020204" pitchFamily="34" charset="0"/>
              </a:rPr>
              <a:t>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lessons learned in the worldwide NP and HEP community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and a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hlinkClick r:id="rId2">
                  <a:extLst>
                    <a:ext uri="{A12FA001-AC4F-418D-AE19-62706E023703}">
                      <ahyp:hlinkClr xmlns:ahyp="http://schemas.microsoft.com/office/drawing/2018/hyperlinkcolor" val="tx"/>
                    </a:ext>
                  </a:extLst>
                </a:hlinkClick>
              </a:rPr>
              <a:t>decision-making process</a:t>
            </a:r>
            <a:r>
              <a:rPr kumimoji="0" lang="en-US" sz="1800" b="1" i="0" u="none" strike="noStrike" kern="1200" cap="none" spc="0" normalizeH="0" baseline="0" noProof="0" dirty="0">
                <a:ln>
                  <a:noFill/>
                </a:ln>
                <a:solidFill>
                  <a:srgbClr val="BE1D1D"/>
                </a:solidFill>
                <a:effectLst/>
                <a:uLnTx/>
                <a:uFillTx/>
                <a:latin typeface="Calibri" panose="020F0502020204030204"/>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involving the whole community. We will continue to work with the worldwide NP and HEP community. </a:t>
            </a:r>
          </a:p>
        </p:txBody>
      </p:sp>
      <p:sp>
        <p:nvSpPr>
          <p:cNvPr id="10" name="Google Shape;481;p54">
            <a:extLst>
              <a:ext uri="{FF2B5EF4-FFF2-40B4-BE49-F238E27FC236}">
                <a16:creationId xmlns:a16="http://schemas.microsoft.com/office/drawing/2014/main" id="{781DF114-5495-3CFA-C5A1-9DE1F0859C6D}"/>
              </a:ext>
            </a:extLst>
          </p:cNvPr>
          <p:cNvSpPr/>
          <p:nvPr/>
        </p:nvSpPr>
        <p:spPr>
          <a:xfrm>
            <a:off x="9500150" y="6390418"/>
            <a:ext cx="269185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637C19C0-0246-5647-9305-5FBFDD517DE3}"/>
              </a:ext>
            </a:extLst>
          </p:cNvPr>
          <p:cNvGrpSpPr/>
          <p:nvPr/>
        </p:nvGrpSpPr>
        <p:grpSpPr>
          <a:xfrm>
            <a:off x="590733" y="1787752"/>
            <a:ext cx="10928154" cy="2774190"/>
            <a:chOff x="590733" y="2335627"/>
            <a:chExt cx="10928154" cy="2774190"/>
          </a:xfrm>
        </p:grpSpPr>
        <p:grpSp>
          <p:nvGrpSpPr>
            <p:cNvPr id="15" name="Group 14">
              <a:extLst>
                <a:ext uri="{FF2B5EF4-FFF2-40B4-BE49-F238E27FC236}">
                  <a16:creationId xmlns:a16="http://schemas.microsoft.com/office/drawing/2014/main" id="{6946FCE3-EDE6-DB65-809E-1CE409F8192E}"/>
                </a:ext>
              </a:extLst>
            </p:cNvPr>
            <p:cNvGrpSpPr/>
            <p:nvPr/>
          </p:nvGrpSpPr>
          <p:grpSpPr>
            <a:xfrm>
              <a:off x="590733" y="2335627"/>
              <a:ext cx="10928154" cy="2186745"/>
              <a:chOff x="529104" y="1837418"/>
              <a:chExt cx="10928154" cy="2186745"/>
            </a:xfrm>
          </p:grpSpPr>
          <p:sp>
            <p:nvSpPr>
              <p:cNvPr id="16" name="Rectangle 15">
                <a:extLst>
                  <a:ext uri="{FF2B5EF4-FFF2-40B4-BE49-F238E27FC236}">
                    <a16:creationId xmlns:a16="http://schemas.microsoft.com/office/drawing/2014/main" id="{713972E5-8DFB-3F46-6B59-2E158C79D0E5}"/>
                  </a:ext>
                </a:extLst>
              </p:cNvPr>
              <p:cNvSpPr/>
              <p:nvPr/>
            </p:nvSpPr>
            <p:spPr>
              <a:xfrm>
                <a:off x="2653049" y="2285266"/>
                <a:ext cx="6803522" cy="1738897"/>
              </a:xfrm>
              <a:prstGeom prst="rect">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BE1D1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BE1D1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BE1D1D"/>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EDM4eic data model based on EDM4hep and </a:t>
                </a: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podio</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Geometry Description and Detector Interface using DD4hep.</a:t>
                </a:r>
              </a:p>
            </p:txBody>
          </p:sp>
          <p:grpSp>
            <p:nvGrpSpPr>
              <p:cNvPr id="17" name="Group 16">
                <a:extLst>
                  <a:ext uri="{FF2B5EF4-FFF2-40B4-BE49-F238E27FC236}">
                    <a16:creationId xmlns:a16="http://schemas.microsoft.com/office/drawing/2014/main" id="{A28AA1BC-FFCC-0219-F9E7-BBA3BA51D8A6}"/>
                  </a:ext>
                </a:extLst>
              </p:cNvPr>
              <p:cNvGrpSpPr/>
              <p:nvPr/>
            </p:nvGrpSpPr>
            <p:grpSpPr>
              <a:xfrm>
                <a:off x="529104" y="1837418"/>
                <a:ext cx="10928154" cy="1444849"/>
                <a:chOff x="629665" y="3005592"/>
                <a:chExt cx="10928154" cy="1444849"/>
              </a:xfrm>
            </p:grpSpPr>
            <p:grpSp>
              <p:nvGrpSpPr>
                <p:cNvPr id="18" name="Group 17">
                  <a:extLst>
                    <a:ext uri="{FF2B5EF4-FFF2-40B4-BE49-F238E27FC236}">
                      <a16:creationId xmlns:a16="http://schemas.microsoft.com/office/drawing/2014/main" id="{37C061C7-9704-034D-B7B1-050D04BEE56B}"/>
                    </a:ext>
                  </a:extLst>
                </p:cNvPr>
                <p:cNvGrpSpPr/>
                <p:nvPr/>
              </p:nvGrpSpPr>
              <p:grpSpPr>
                <a:xfrm>
                  <a:off x="634182" y="3671585"/>
                  <a:ext cx="10923637" cy="778856"/>
                  <a:chOff x="530942" y="3215536"/>
                  <a:chExt cx="10923637" cy="778856"/>
                </a:xfrm>
              </p:grpSpPr>
              <p:grpSp>
                <p:nvGrpSpPr>
                  <p:cNvPr id="20" name="Group 19">
                    <a:extLst>
                      <a:ext uri="{FF2B5EF4-FFF2-40B4-BE49-F238E27FC236}">
                        <a16:creationId xmlns:a16="http://schemas.microsoft.com/office/drawing/2014/main" id="{AE343B72-A2B7-FE56-F4A4-066207D5E74D}"/>
                      </a:ext>
                    </a:extLst>
                  </p:cNvPr>
                  <p:cNvGrpSpPr/>
                  <p:nvPr/>
                </p:nvGrpSpPr>
                <p:grpSpPr>
                  <a:xfrm>
                    <a:off x="530942" y="3215537"/>
                    <a:ext cx="4124632" cy="778855"/>
                    <a:chOff x="530942" y="4034997"/>
                    <a:chExt cx="4124632" cy="778855"/>
                  </a:xfrm>
                </p:grpSpPr>
                <p:sp>
                  <p:nvSpPr>
                    <p:cNvPr id="28" name="Rectangle 27">
                      <a:extLst>
                        <a:ext uri="{FF2B5EF4-FFF2-40B4-BE49-F238E27FC236}">
                          <a16:creationId xmlns:a16="http://schemas.microsoft.com/office/drawing/2014/main" id="{23DB896C-CF97-40EE-8FB4-6787D9B3C2CB}"/>
                        </a:ext>
                      </a:extLst>
                    </p:cNvPr>
                    <p:cNvSpPr/>
                    <p:nvPr/>
                  </p:nvSpPr>
                  <p:spPr>
                    <a:xfrm>
                      <a:off x="530942" y="4037104"/>
                      <a:ext cx="1858297" cy="77674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MC Event Generators</a:t>
                      </a:r>
                    </a:p>
                  </p:txBody>
                </p:sp>
                <p:sp>
                  <p:nvSpPr>
                    <p:cNvPr id="29" name="Rectangle 28">
                      <a:extLst>
                        <a:ext uri="{FF2B5EF4-FFF2-40B4-BE49-F238E27FC236}">
                          <a16:creationId xmlns:a16="http://schemas.microsoft.com/office/drawing/2014/main" id="{9D0E52CC-2DD8-DC45-DE3C-2DDEE255B416}"/>
                        </a:ext>
                      </a:extLst>
                    </p:cNvPr>
                    <p:cNvSpPr/>
                    <p:nvPr/>
                  </p:nvSpPr>
                  <p:spPr>
                    <a:xfrm>
                      <a:off x="2797277" y="4034997"/>
                      <a:ext cx="1858297" cy="77674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Detector Simulations in Geant4</a:t>
                      </a:r>
                    </a:p>
                  </p:txBody>
                </p:sp>
                <p:cxnSp>
                  <p:nvCxnSpPr>
                    <p:cNvPr id="30" name="Elbow Connector 29">
                      <a:extLst>
                        <a:ext uri="{FF2B5EF4-FFF2-40B4-BE49-F238E27FC236}">
                          <a16:creationId xmlns:a16="http://schemas.microsoft.com/office/drawing/2014/main" id="{9FABDBA6-D09A-6A9C-46BA-71B71F0C8301}"/>
                        </a:ext>
                      </a:extLst>
                    </p:cNvPr>
                    <p:cNvCxnSpPr>
                      <a:stCxn id="28" idx="3"/>
                      <a:endCxn id="29" idx="1"/>
                    </p:cNvCxnSpPr>
                    <p:nvPr/>
                  </p:nvCxnSpPr>
                  <p:spPr>
                    <a:xfrm flipV="1">
                      <a:off x="2389239" y="4423371"/>
                      <a:ext cx="408038" cy="2107"/>
                    </a:xfrm>
                    <a:prstGeom prst="bentConnector3">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8D243A6-D66C-F16E-E534-B8424B2E0CF7}"/>
                      </a:ext>
                    </a:extLst>
                  </p:cNvPr>
                  <p:cNvGrpSpPr/>
                  <p:nvPr/>
                </p:nvGrpSpPr>
                <p:grpSpPr>
                  <a:xfrm>
                    <a:off x="4655574" y="3215536"/>
                    <a:ext cx="6799005" cy="776749"/>
                    <a:chOff x="4655574" y="1606871"/>
                    <a:chExt cx="6799005" cy="776749"/>
                  </a:xfrm>
                </p:grpSpPr>
                <p:sp>
                  <p:nvSpPr>
                    <p:cNvPr id="22" name="Rectangle 21">
                      <a:extLst>
                        <a:ext uri="{FF2B5EF4-FFF2-40B4-BE49-F238E27FC236}">
                          <a16:creationId xmlns:a16="http://schemas.microsoft.com/office/drawing/2014/main" id="{62D2A1E7-5BCF-00E5-D817-A2F36AD0F03B}"/>
                        </a:ext>
                      </a:extLst>
                    </p:cNvPr>
                    <p:cNvSpPr/>
                    <p:nvPr/>
                  </p:nvSpPr>
                  <p:spPr>
                    <a:xfrm>
                      <a:off x="5063612" y="1606871"/>
                      <a:ext cx="1858297" cy="77674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Readout Simulation (Digitization)</a:t>
                      </a:r>
                    </a:p>
                  </p:txBody>
                </p:sp>
                <p:sp>
                  <p:nvSpPr>
                    <p:cNvPr id="23" name="Rectangle 22">
                      <a:extLst>
                        <a:ext uri="{FF2B5EF4-FFF2-40B4-BE49-F238E27FC236}">
                          <a16:creationId xmlns:a16="http://schemas.microsoft.com/office/drawing/2014/main" id="{54B87D9B-1902-5D56-BFA4-5B5BA5F9A7DB}"/>
                        </a:ext>
                      </a:extLst>
                    </p:cNvPr>
                    <p:cNvSpPr/>
                    <p:nvPr/>
                  </p:nvSpPr>
                  <p:spPr>
                    <a:xfrm>
                      <a:off x="7329947" y="1606872"/>
                      <a:ext cx="1858297" cy="77674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Reconstruction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in JANA2</a:t>
                      </a:r>
                    </a:p>
                  </p:txBody>
                </p:sp>
                <p:sp>
                  <p:nvSpPr>
                    <p:cNvPr id="24" name="Rectangle 23">
                      <a:extLst>
                        <a:ext uri="{FF2B5EF4-FFF2-40B4-BE49-F238E27FC236}">
                          <a16:creationId xmlns:a16="http://schemas.microsoft.com/office/drawing/2014/main" id="{8040729D-8E21-AE22-BC9D-8954B17DF1E8}"/>
                        </a:ext>
                      </a:extLst>
                    </p:cNvPr>
                    <p:cNvSpPr/>
                    <p:nvPr/>
                  </p:nvSpPr>
                  <p:spPr>
                    <a:xfrm>
                      <a:off x="9596282" y="1606871"/>
                      <a:ext cx="1858297" cy="77674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Physics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Analyses</a:t>
                      </a:r>
                    </a:p>
                  </p:txBody>
                </p:sp>
                <p:cxnSp>
                  <p:nvCxnSpPr>
                    <p:cNvPr id="25" name="Elbow Connector 24">
                      <a:extLst>
                        <a:ext uri="{FF2B5EF4-FFF2-40B4-BE49-F238E27FC236}">
                          <a16:creationId xmlns:a16="http://schemas.microsoft.com/office/drawing/2014/main" id="{68B0BF83-B090-38C1-EA87-43B52E4DD817}"/>
                        </a:ext>
                      </a:extLst>
                    </p:cNvPr>
                    <p:cNvCxnSpPr>
                      <a:endCxn id="22" idx="1"/>
                    </p:cNvCxnSpPr>
                    <p:nvPr/>
                  </p:nvCxnSpPr>
                  <p:spPr>
                    <a:xfrm flipV="1">
                      <a:off x="4655574" y="1995245"/>
                      <a:ext cx="408038" cy="1"/>
                    </a:xfrm>
                    <a:prstGeom prst="bentConnector3">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C281EB89-7F03-EBE9-D8C1-A3CB15ADF2F6}"/>
                        </a:ext>
                      </a:extLst>
                    </p:cNvPr>
                    <p:cNvCxnSpPr>
                      <a:stCxn id="22" idx="3"/>
                      <a:endCxn id="23" idx="1"/>
                    </p:cNvCxnSpPr>
                    <p:nvPr/>
                  </p:nvCxnSpPr>
                  <p:spPr>
                    <a:xfrm>
                      <a:off x="6921909" y="1995245"/>
                      <a:ext cx="408038" cy="1"/>
                    </a:xfrm>
                    <a:prstGeom prst="bentConnector3">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59B0BB77-ADD0-3008-DE8E-C4FD768E0F91}"/>
                        </a:ext>
                      </a:extLst>
                    </p:cNvPr>
                    <p:cNvCxnSpPr>
                      <a:stCxn id="23" idx="3"/>
                      <a:endCxn id="24" idx="1"/>
                    </p:cNvCxnSpPr>
                    <p:nvPr/>
                  </p:nvCxnSpPr>
                  <p:spPr>
                    <a:xfrm flipV="1">
                      <a:off x="9188244" y="1995245"/>
                      <a:ext cx="408038" cy="1"/>
                    </a:xfrm>
                    <a:prstGeom prst="bentConnector3">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19" name="TextBox 18">
                  <a:extLst>
                    <a:ext uri="{FF2B5EF4-FFF2-40B4-BE49-F238E27FC236}">
                      <a16:creationId xmlns:a16="http://schemas.microsoft.com/office/drawing/2014/main" id="{E2F9E928-7AD3-2D58-A0AE-DFE6273508CA}"/>
                    </a:ext>
                  </a:extLst>
                </p:cNvPr>
                <p:cNvSpPr txBox="1"/>
                <p:nvPr/>
              </p:nvSpPr>
              <p:spPr>
                <a:xfrm>
                  <a:off x="629665" y="3005592"/>
                  <a:ext cx="109281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rPr>
                    <a:t>Modular Simulation, Reconstruction, and Analysis Toolkit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using tools from the NP-HEP community   </a:t>
                  </a:r>
                </a:p>
              </p:txBody>
            </p:sp>
          </p:grpSp>
        </p:grpSp>
        <p:sp>
          <p:nvSpPr>
            <p:cNvPr id="32" name="Rectangle 31">
              <a:extLst>
                <a:ext uri="{FF2B5EF4-FFF2-40B4-BE49-F238E27FC236}">
                  <a16:creationId xmlns:a16="http://schemas.microsoft.com/office/drawing/2014/main" id="{3545392A-98C3-4008-84D1-DF822A83539A}"/>
                </a:ext>
              </a:extLst>
            </p:cNvPr>
            <p:cNvSpPr/>
            <p:nvPr/>
          </p:nvSpPr>
          <p:spPr>
            <a:xfrm>
              <a:off x="590733" y="4678929"/>
              <a:ext cx="10928154" cy="43088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Continuous Integration for Detector and Physics Benchmarks and Reproducibility</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33" name="Picture 32">
            <a:extLst>
              <a:ext uri="{FF2B5EF4-FFF2-40B4-BE49-F238E27FC236}">
                <a16:creationId xmlns:a16="http://schemas.microsoft.com/office/drawing/2014/main" id="{3FD6D0C8-0A61-6C44-AAA1-7DFB06010B35}"/>
              </a:ext>
            </a:extLst>
          </p:cNvPr>
          <p:cNvPicPr>
            <a:picLocks noChangeAspect="1"/>
          </p:cNvPicPr>
          <p:nvPr/>
        </p:nvPicPr>
        <p:blipFill>
          <a:blip r:embed="rId3"/>
          <a:stretch>
            <a:fillRect/>
          </a:stretch>
        </p:blipFill>
        <p:spPr>
          <a:xfrm>
            <a:off x="11047180" y="6311076"/>
            <a:ext cx="650549" cy="467582"/>
          </a:xfrm>
          <a:prstGeom prst="rect">
            <a:avLst/>
          </a:prstGeom>
        </p:spPr>
      </p:pic>
      <p:sp>
        <p:nvSpPr>
          <p:cNvPr id="34" name="TextBox 33">
            <a:extLst>
              <a:ext uri="{FF2B5EF4-FFF2-40B4-BE49-F238E27FC236}">
                <a16:creationId xmlns:a16="http://schemas.microsoft.com/office/drawing/2014/main" id="{965ADC79-A3E2-6248-A037-C1CB82D74F18}"/>
              </a:ext>
            </a:extLst>
          </p:cNvPr>
          <p:cNvSpPr txBox="1"/>
          <p:nvPr/>
        </p:nvSpPr>
        <p:spPr>
          <a:xfrm>
            <a:off x="483444" y="4896195"/>
            <a:ext cx="112142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rPr>
              <a:t>We are providing a production-ready software stack throughout the development</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Milestone</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Software enabled first large-scale simulation campaign for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ePIC</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F179EC32-B22A-EE4C-F125-D2FACC60893F}"/>
              </a:ext>
            </a:extLst>
          </p:cNvPr>
          <p:cNvPicPr>
            <a:picLocks noChangeAspect="1"/>
          </p:cNvPicPr>
          <p:nvPr/>
        </p:nvPicPr>
        <p:blipFill>
          <a:blip r:embed="rId4"/>
          <a:stretch>
            <a:fillRect/>
          </a:stretch>
        </p:blipFill>
        <p:spPr>
          <a:xfrm>
            <a:off x="411892" y="101458"/>
            <a:ext cx="871751" cy="626571"/>
          </a:xfrm>
          <a:prstGeom prst="rect">
            <a:avLst/>
          </a:prstGeom>
        </p:spPr>
      </p:pic>
      <p:sp>
        <p:nvSpPr>
          <p:cNvPr id="7" name="TextBox 6">
            <a:extLst>
              <a:ext uri="{FF2B5EF4-FFF2-40B4-BE49-F238E27FC236}">
                <a16:creationId xmlns:a16="http://schemas.microsoft.com/office/drawing/2014/main" id="{E70A2980-8EB6-3283-5896-C3973AA5D39B}"/>
              </a:ext>
            </a:extLst>
          </p:cNvPr>
          <p:cNvSpPr txBox="1"/>
          <p:nvPr/>
        </p:nvSpPr>
        <p:spPr>
          <a:xfrm>
            <a:off x="472619" y="5729783"/>
            <a:ext cx="11225109" cy="430887"/>
          </a:xfrm>
          <a:prstGeom prst="rect">
            <a:avLst/>
          </a:prstGeom>
          <a:solidFill>
            <a:schemeClr val="accent2"/>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rPr>
              <a:t>We have a good foundation to meet the near-term and long-term software needs for </a:t>
            </a:r>
            <a:r>
              <a:rPr kumimoji="0" lang="en-US" sz="2200" b="1" i="0" u="none" strike="noStrike" kern="1200" cap="none" spc="0" normalizeH="0" baseline="0" noProof="0" dirty="0" err="1">
                <a:ln>
                  <a:noFill/>
                </a:ln>
                <a:solidFill>
                  <a:srgbClr val="000000"/>
                </a:solidFill>
                <a:effectLst/>
                <a:uLnTx/>
                <a:uFillTx/>
                <a:latin typeface="Calibri" panose="020F0502020204030204"/>
                <a:ea typeface="+mn-ea"/>
                <a:cs typeface="+mn-cs"/>
              </a:rPr>
              <a:t>ePIC</a:t>
            </a:r>
            <a:r>
              <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pic>
        <p:nvPicPr>
          <p:cNvPr id="11" name="Picture 10">
            <a:extLst>
              <a:ext uri="{FF2B5EF4-FFF2-40B4-BE49-F238E27FC236}">
                <a16:creationId xmlns:a16="http://schemas.microsoft.com/office/drawing/2014/main" id="{C8268A37-532B-A39D-E55C-607F1D8943FA}"/>
              </a:ext>
            </a:extLst>
          </p:cNvPr>
          <p:cNvPicPr>
            <a:picLocks noChangeAspect="1"/>
          </p:cNvPicPr>
          <p:nvPr/>
        </p:nvPicPr>
        <p:blipFill>
          <a:blip r:embed="rId4"/>
          <a:stretch>
            <a:fillRect/>
          </a:stretch>
        </p:blipFill>
        <p:spPr>
          <a:xfrm>
            <a:off x="6318485" y="100584"/>
            <a:ext cx="871751" cy="626571"/>
          </a:xfrm>
          <a:prstGeom prst="rect">
            <a:avLst/>
          </a:prstGeom>
        </p:spPr>
      </p:pic>
      <p:sp>
        <p:nvSpPr>
          <p:cNvPr id="12" name="Rectangle 11">
            <a:extLst>
              <a:ext uri="{FF2B5EF4-FFF2-40B4-BE49-F238E27FC236}">
                <a16:creationId xmlns:a16="http://schemas.microsoft.com/office/drawing/2014/main" id="{1DEB314D-4314-740C-14CA-946B1AED0AD7}"/>
              </a:ext>
            </a:extLst>
          </p:cNvPr>
          <p:cNvSpPr/>
          <p:nvPr/>
        </p:nvSpPr>
        <p:spPr>
          <a:xfrm>
            <a:off x="411892" y="1787752"/>
            <a:ext cx="11225109" cy="2926007"/>
          </a:xfrm>
          <a:prstGeom prst="rect">
            <a:avLst/>
          </a:prstGeom>
          <a:no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749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261F-6E22-A08E-EDDE-7C15517FA362}"/>
              </a:ext>
            </a:extLst>
          </p:cNvPr>
          <p:cNvSpPr>
            <a:spLocks noGrp="1"/>
          </p:cNvSpPr>
          <p:nvPr>
            <p:ph type="title"/>
          </p:nvPr>
        </p:nvSpPr>
        <p:spPr/>
        <p:txBody>
          <a:bodyPr/>
          <a:lstStyle/>
          <a:p>
            <a:r>
              <a:rPr lang="en-US" dirty="0">
                <a:latin typeface="Arial" panose="020B0604020202020204" pitchFamily="34" charset="0"/>
              </a:rPr>
              <a:t>          Streaming Computing Model  </a:t>
            </a:r>
          </a:p>
        </p:txBody>
      </p:sp>
      <p:sp>
        <p:nvSpPr>
          <p:cNvPr id="3" name="Content Placeholder 2">
            <a:extLst>
              <a:ext uri="{FF2B5EF4-FFF2-40B4-BE49-F238E27FC236}">
                <a16:creationId xmlns:a16="http://schemas.microsoft.com/office/drawing/2014/main" id="{FB19600B-55D5-CF74-1B2F-D7DC883DE032}"/>
              </a:ext>
            </a:extLst>
          </p:cNvPr>
          <p:cNvSpPr>
            <a:spLocks noGrp="1"/>
          </p:cNvSpPr>
          <p:nvPr>
            <p:ph idx="1"/>
          </p:nvPr>
        </p:nvSpPr>
        <p:spPr>
          <a:xfrm>
            <a:off x="411891" y="889711"/>
            <a:ext cx="11285837" cy="4898347"/>
          </a:xfrm>
        </p:spPr>
        <p:txBody>
          <a:bodyPr>
            <a:normAutofit/>
          </a:bodyPr>
          <a:lstStyle/>
          <a:p>
            <a:r>
              <a:rPr lang="en-US" sz="1800" b="1" dirty="0">
                <a:latin typeface="+mn-lt"/>
              </a:rPr>
              <a:t>Streaming Readout of the </a:t>
            </a:r>
            <a:r>
              <a:rPr lang="en-US" sz="1800" b="1" dirty="0" err="1">
                <a:latin typeface="+mn-lt"/>
              </a:rPr>
              <a:t>ePIC</a:t>
            </a:r>
            <a:r>
              <a:rPr lang="en-US" sz="1800" b="1" dirty="0">
                <a:latin typeface="+mn-lt"/>
              </a:rPr>
              <a:t> Detector to maximize and accelerate science: </a:t>
            </a:r>
          </a:p>
          <a:p>
            <a:pPr lvl="1">
              <a:buFont typeface="Arial" panose="020B0604020202020204" pitchFamily="34" charset="0"/>
              <a:buChar char="•"/>
            </a:pPr>
            <a:r>
              <a:rPr lang="en-US" sz="1800" dirty="0" err="1">
                <a:latin typeface="+mn-lt"/>
              </a:rPr>
              <a:t>ePIC</a:t>
            </a:r>
            <a:r>
              <a:rPr lang="en-US" sz="1800" dirty="0">
                <a:latin typeface="+mn-lt"/>
              </a:rPr>
              <a:t> aims for </a:t>
            </a:r>
            <a:r>
              <a:rPr lang="en-US" sz="1800" b="1" dirty="0">
                <a:latin typeface="+mn-lt"/>
              </a:rPr>
              <a:t>rapid turnaround of 2-3 weeks for data for physics analyses</a:t>
            </a:r>
            <a:r>
              <a:rPr lang="en-US" sz="1800" dirty="0">
                <a:latin typeface="+mn-lt"/>
              </a:rPr>
              <a:t>.</a:t>
            </a:r>
          </a:p>
          <a:p>
            <a:pPr lvl="1">
              <a:buFont typeface="Arial" panose="020B0604020202020204" pitchFamily="34" charset="0"/>
              <a:buChar char="•"/>
            </a:pPr>
            <a:r>
              <a:rPr lang="en-US" sz="1800" b="0" i="0" u="none" strike="noStrike" dirty="0">
                <a:effectLst/>
                <a:latin typeface="+mn-lt"/>
              </a:rPr>
              <a:t>Timeline driven by calibrations. </a:t>
            </a:r>
            <a:endParaRPr lang="en-US" sz="1400" b="0" i="0" u="none" strike="noStrike" dirty="0">
              <a:effectLst/>
              <a:latin typeface="+mn-lt"/>
            </a:endParaRPr>
          </a:p>
          <a:p>
            <a:r>
              <a:rPr lang="en-US" sz="1800" b="1" i="0" u="none" strike="noStrike" dirty="0">
                <a:effectLst/>
                <a:latin typeface="+mn-lt"/>
              </a:rPr>
              <a:t>Four tiers of the </a:t>
            </a:r>
            <a:r>
              <a:rPr lang="en-US" sz="1800" b="1" i="0" u="none" strike="noStrike" dirty="0" err="1">
                <a:effectLst/>
                <a:latin typeface="+mn-lt"/>
              </a:rPr>
              <a:t>ePIC</a:t>
            </a:r>
            <a:r>
              <a:rPr lang="en-US" sz="1800" b="1" i="0" u="none" strike="noStrike" dirty="0">
                <a:effectLst/>
                <a:latin typeface="+mn-lt"/>
              </a:rPr>
              <a:t> Streaming Computing Model computing fabric: </a:t>
            </a:r>
          </a:p>
          <a:p>
            <a:pPr lvl="1">
              <a:buFont typeface="Arial" panose="020B0604020202020204" pitchFamily="34" charset="0"/>
              <a:buChar char="•"/>
            </a:pPr>
            <a:r>
              <a:rPr lang="en-US" sz="1800" b="1" i="0" u="none" strike="noStrike" dirty="0">
                <a:effectLst/>
                <a:latin typeface="+mn-lt"/>
              </a:rPr>
              <a:t>Echelon 0</a:t>
            </a:r>
            <a:r>
              <a:rPr lang="en-US" sz="1800" b="0" i="0" u="none" strike="noStrike" dirty="0">
                <a:effectLst/>
                <a:latin typeface="+mn-lt"/>
              </a:rPr>
              <a:t>: </a:t>
            </a:r>
            <a:r>
              <a:rPr lang="en-US" sz="1800" b="0" i="0" u="none" strike="noStrike" dirty="0" err="1">
                <a:effectLst/>
                <a:latin typeface="+mn-lt"/>
              </a:rPr>
              <a:t>ePIC</a:t>
            </a:r>
            <a:r>
              <a:rPr lang="en-US" sz="1800" b="0" i="0" u="none" strike="noStrike" dirty="0">
                <a:effectLst/>
                <a:latin typeface="+mn-lt"/>
              </a:rPr>
              <a:t> experiment and its streaming readout. </a:t>
            </a:r>
          </a:p>
          <a:p>
            <a:pPr lvl="1">
              <a:buFont typeface="Arial" panose="020B0604020202020204" pitchFamily="34" charset="0"/>
              <a:buChar char="•"/>
            </a:pPr>
            <a:r>
              <a:rPr lang="en-US" sz="1800" b="1" i="0" u="none" strike="noStrike" dirty="0">
                <a:effectLst/>
                <a:latin typeface="+mn-lt"/>
              </a:rPr>
              <a:t>Echelon 1</a:t>
            </a:r>
            <a:r>
              <a:rPr lang="en-US" sz="1800" b="0" i="0" u="none" strike="noStrike" dirty="0">
                <a:effectLst/>
                <a:latin typeface="+mn-lt"/>
              </a:rPr>
              <a:t>: Crucial and innovative partnership between host labs. </a:t>
            </a:r>
          </a:p>
          <a:p>
            <a:pPr lvl="1">
              <a:buFont typeface="Arial" panose="020B0604020202020204" pitchFamily="34" charset="0"/>
              <a:buChar char="•"/>
            </a:pPr>
            <a:r>
              <a:rPr lang="en-US" sz="1800" b="1" i="0" u="none" strike="noStrike" dirty="0">
                <a:effectLst/>
                <a:latin typeface="+mn-lt"/>
              </a:rPr>
              <a:t>Echelon 2</a:t>
            </a:r>
            <a:r>
              <a:rPr lang="en-US" sz="1800" b="0" i="0" u="none" strike="noStrike" dirty="0">
                <a:effectLst/>
                <a:latin typeface="+mn-lt"/>
              </a:rPr>
              <a:t>: Essential global contributions. </a:t>
            </a:r>
          </a:p>
          <a:p>
            <a:pPr lvl="1">
              <a:buFont typeface="Arial" panose="020B0604020202020204" pitchFamily="34" charset="0"/>
              <a:buChar char="•"/>
            </a:pPr>
            <a:r>
              <a:rPr lang="en-US" sz="1800" b="1" i="0" u="none" strike="noStrike" dirty="0">
                <a:effectLst/>
                <a:latin typeface="+mn-lt"/>
              </a:rPr>
              <a:t>Echelon 3</a:t>
            </a:r>
            <a:r>
              <a:rPr lang="en-US" sz="1800" b="0" i="0" u="none" strike="noStrike" dirty="0">
                <a:effectLst/>
                <a:latin typeface="+mn-lt"/>
              </a:rPr>
              <a:t>: </a:t>
            </a:r>
            <a:r>
              <a:rPr lang="en-US" sz="1800" i="0" u="none" strike="noStrike" dirty="0">
                <a:effectLst/>
                <a:latin typeface="+mn-lt"/>
              </a:rPr>
              <a:t>Full support of the analysis community. </a:t>
            </a:r>
            <a:endParaRPr lang="en-US" sz="1400" b="1" i="0" u="none" strike="noStrike" dirty="0">
              <a:effectLst/>
              <a:latin typeface="+mn-lt"/>
            </a:endParaRPr>
          </a:p>
          <a:p>
            <a:r>
              <a:rPr lang="en-US" sz="1800" b="1" i="0" u="none" strike="noStrike" dirty="0">
                <a:effectLst/>
                <a:latin typeface="+mn-lt"/>
              </a:rPr>
              <a:t>High level milestones </a:t>
            </a:r>
            <a:r>
              <a:rPr lang="en-US" sz="1800" b="0" i="0" u="none" strike="noStrike" dirty="0">
                <a:effectLst/>
                <a:latin typeface="+mn-lt"/>
              </a:rPr>
              <a:t>ensures that the agile development process is continuously confronted with real world exercising of the software and the developing realization of the computing model: </a:t>
            </a:r>
          </a:p>
          <a:p>
            <a:pPr lvl="1">
              <a:buFont typeface="Arial" panose="020B0604020202020204" pitchFamily="34" charset="0"/>
              <a:buChar char="•"/>
            </a:pPr>
            <a:r>
              <a:rPr lang="en-US" sz="1800" b="0" i="0" u="none" strike="noStrike" dirty="0">
                <a:effectLst/>
                <a:latin typeface="+mn-lt"/>
              </a:rPr>
              <a:t>Priority </a:t>
            </a:r>
            <a:r>
              <a:rPr lang="en-US" sz="1800" dirty="0">
                <a:latin typeface="+mn-lt"/>
              </a:rPr>
              <a:t>always </a:t>
            </a:r>
            <a:r>
              <a:rPr lang="en-US" sz="1800" b="0" i="0" u="none" strike="noStrike" dirty="0">
                <a:effectLst/>
                <a:latin typeface="+mn-lt"/>
              </a:rPr>
              <a:t>given to meeting near-term needs. </a:t>
            </a:r>
          </a:p>
          <a:p>
            <a:pPr lvl="1">
              <a:buFont typeface="Arial" panose="020B0604020202020204" pitchFamily="34" charset="0"/>
              <a:buChar char="•"/>
            </a:pPr>
            <a:r>
              <a:rPr lang="en-US" sz="1800" dirty="0">
                <a:latin typeface="+mn-lt"/>
              </a:rPr>
              <a:t>L</a:t>
            </a:r>
            <a:r>
              <a:rPr lang="en-US" sz="1800" b="0" i="0" u="none" strike="noStrike" dirty="0">
                <a:effectLst/>
                <a:latin typeface="+mn-lt"/>
              </a:rPr>
              <a:t>onger range timeline progressively exercising the streaming computing model to deliver for the needs of the CD process, for specific applications, e.g. test beams, for scaling and capability challenges, and ultimately for the phases of data taking. </a:t>
            </a:r>
          </a:p>
        </p:txBody>
      </p:sp>
      <p:sp>
        <p:nvSpPr>
          <p:cNvPr id="4" name="Footer Placeholder 3">
            <a:extLst>
              <a:ext uri="{FF2B5EF4-FFF2-40B4-BE49-F238E27FC236}">
                <a16:creationId xmlns:a16="http://schemas.microsoft.com/office/drawing/2014/main" id="{EC16BD2F-9315-3BBD-F0F5-F42E0D71DDF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AI4EIC 2023 Annual Workshop</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A5C8FD4D-33E4-C80B-900E-2225F3E1D5C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Google Shape;481;p54">
            <a:extLst>
              <a:ext uri="{FF2B5EF4-FFF2-40B4-BE49-F238E27FC236}">
                <a16:creationId xmlns:a16="http://schemas.microsoft.com/office/drawing/2014/main" id="{91112530-3760-6407-C3FC-86B8FA557D57}"/>
              </a:ext>
            </a:extLst>
          </p:cNvPr>
          <p:cNvSpPr/>
          <p:nvPr/>
        </p:nvSpPr>
        <p:spPr>
          <a:xfrm>
            <a:off x="9500150" y="6390418"/>
            <a:ext cx="269185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9" name="Picture 8">
            <a:extLst>
              <a:ext uri="{FF2B5EF4-FFF2-40B4-BE49-F238E27FC236}">
                <a16:creationId xmlns:a16="http://schemas.microsoft.com/office/drawing/2014/main" id="{4D8435A3-7EC5-0528-8A53-D698FF4B7B5E}"/>
              </a:ext>
            </a:extLst>
          </p:cNvPr>
          <p:cNvPicPr>
            <a:picLocks noChangeAspect="1"/>
          </p:cNvPicPr>
          <p:nvPr/>
        </p:nvPicPr>
        <p:blipFill>
          <a:blip r:embed="rId2"/>
          <a:stretch>
            <a:fillRect/>
          </a:stretch>
        </p:blipFill>
        <p:spPr>
          <a:xfrm>
            <a:off x="11047180" y="6311076"/>
            <a:ext cx="650549" cy="467582"/>
          </a:xfrm>
          <a:prstGeom prst="rect">
            <a:avLst/>
          </a:prstGeom>
        </p:spPr>
      </p:pic>
      <p:pic>
        <p:nvPicPr>
          <p:cNvPr id="6" name="Picture 5">
            <a:extLst>
              <a:ext uri="{FF2B5EF4-FFF2-40B4-BE49-F238E27FC236}">
                <a16:creationId xmlns:a16="http://schemas.microsoft.com/office/drawing/2014/main" id="{4933172A-4652-185B-AE3F-54A0573DF935}"/>
              </a:ext>
            </a:extLst>
          </p:cNvPr>
          <p:cNvPicPr>
            <a:picLocks noChangeAspect="1"/>
          </p:cNvPicPr>
          <p:nvPr/>
        </p:nvPicPr>
        <p:blipFill>
          <a:blip r:embed="rId3"/>
          <a:stretch>
            <a:fillRect/>
          </a:stretch>
        </p:blipFill>
        <p:spPr>
          <a:xfrm>
            <a:off x="7615939" y="1513472"/>
            <a:ext cx="4081789" cy="1966410"/>
          </a:xfrm>
          <a:prstGeom prst="rect">
            <a:avLst/>
          </a:prstGeom>
        </p:spPr>
      </p:pic>
      <p:sp>
        <p:nvSpPr>
          <p:cNvPr id="7" name="TextBox 6">
            <a:extLst>
              <a:ext uri="{FF2B5EF4-FFF2-40B4-BE49-F238E27FC236}">
                <a16:creationId xmlns:a16="http://schemas.microsoft.com/office/drawing/2014/main" id="{75DB9AD4-5229-494A-B1D0-C8EF4817719A}"/>
              </a:ext>
            </a:extLst>
          </p:cNvPr>
          <p:cNvSpPr txBox="1"/>
          <p:nvPr/>
        </p:nvSpPr>
        <p:spPr>
          <a:xfrm>
            <a:off x="1485011" y="5488075"/>
            <a:ext cx="9016340" cy="461665"/>
          </a:xfrm>
          <a:prstGeom prst="rect">
            <a:avLst/>
          </a:prstGeom>
          <a:solidFill>
            <a:srgbClr val="0070C0"/>
          </a:solid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Exciting opportunities to get involved in </a:t>
            </a:r>
            <a:r>
              <a:rPr kumimoji="0" lang="en-US" sz="2400" b="1" i="0" u="none" strike="noStrike" kern="1200" cap="none" spc="0" normalizeH="0" baseline="0" noProof="0" dirty="0" err="1">
                <a:ln>
                  <a:noFill/>
                </a:ln>
                <a:solidFill>
                  <a:srgbClr val="FFFFFF"/>
                </a:solidFill>
                <a:effectLst/>
                <a:uLnTx/>
                <a:uFillTx/>
                <a:latin typeface="Calibri" panose="020F0502020204030204"/>
                <a:ea typeface="+mn-ea"/>
                <a:cs typeface="+mn-cs"/>
              </a:rPr>
              <a:t>ePIC</a:t>
            </a: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 Software &amp; Computing! </a:t>
            </a:r>
          </a:p>
        </p:txBody>
      </p:sp>
      <p:pic>
        <p:nvPicPr>
          <p:cNvPr id="12" name="Picture 11">
            <a:extLst>
              <a:ext uri="{FF2B5EF4-FFF2-40B4-BE49-F238E27FC236}">
                <a16:creationId xmlns:a16="http://schemas.microsoft.com/office/drawing/2014/main" id="{165875DB-7F72-2B4A-AD70-AB35EA536FE7}"/>
              </a:ext>
            </a:extLst>
          </p:cNvPr>
          <p:cNvPicPr>
            <a:picLocks noChangeAspect="1"/>
          </p:cNvPicPr>
          <p:nvPr/>
        </p:nvPicPr>
        <p:blipFill>
          <a:blip r:embed="rId4"/>
          <a:stretch>
            <a:fillRect/>
          </a:stretch>
        </p:blipFill>
        <p:spPr>
          <a:xfrm>
            <a:off x="411892" y="101458"/>
            <a:ext cx="871751" cy="626571"/>
          </a:xfrm>
          <a:prstGeom prst="rect">
            <a:avLst/>
          </a:prstGeom>
        </p:spPr>
      </p:pic>
    </p:spTree>
    <p:extLst>
      <p:ext uri="{BB962C8B-B14F-4D97-AF65-F5344CB8AC3E}">
        <p14:creationId xmlns:p14="http://schemas.microsoft.com/office/powerpoint/2010/main" val="200432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7CC4-212A-D74D-A210-A5485D5C09E5}"/>
              </a:ext>
            </a:extLst>
          </p:cNvPr>
          <p:cNvSpPr>
            <a:spLocks noGrp="1"/>
          </p:cNvSpPr>
          <p:nvPr>
            <p:ph type="title"/>
          </p:nvPr>
        </p:nvSpPr>
        <p:spPr/>
        <p:txBody>
          <a:bodyPr>
            <a:normAutofit/>
          </a:bodyPr>
          <a:lstStyle/>
          <a:p>
            <a:r>
              <a:rPr lang="en-US" dirty="0"/>
              <a:t>          AI Strategy</a:t>
            </a:r>
          </a:p>
        </p:txBody>
      </p:sp>
      <p:sp>
        <p:nvSpPr>
          <p:cNvPr id="6" name="Content Placeholder 5">
            <a:extLst>
              <a:ext uri="{FF2B5EF4-FFF2-40B4-BE49-F238E27FC236}">
                <a16:creationId xmlns:a16="http://schemas.microsoft.com/office/drawing/2014/main" id="{A0D4430A-B7A6-624A-96BB-3292A96A669D}"/>
              </a:ext>
            </a:extLst>
          </p:cNvPr>
          <p:cNvSpPr>
            <a:spLocks noGrp="1"/>
          </p:cNvSpPr>
          <p:nvPr>
            <p:ph idx="1"/>
          </p:nvPr>
        </p:nvSpPr>
        <p:spPr/>
        <p:txBody>
          <a:bodyPr>
            <a:normAutofit/>
          </a:bodyPr>
          <a:lstStyle/>
          <a:p>
            <a:pPr marL="0" lvl="0" indent="0">
              <a:spcBef>
                <a:spcPts val="0"/>
              </a:spcBef>
              <a:buClr>
                <a:schemeClr val="dk1"/>
              </a:buClr>
              <a:buSzPct val="54582"/>
              <a:buNone/>
            </a:pPr>
            <a:r>
              <a:rPr lang="en-US" sz="2800" b="1" dirty="0">
                <a:solidFill>
                  <a:schemeClr val="dk1"/>
                </a:solidFill>
                <a:latin typeface="+mn-lt"/>
              </a:rPr>
              <a:t>AI is key part of all Software &amp; Computing WGs in </a:t>
            </a:r>
            <a:r>
              <a:rPr lang="en-US" sz="2800" b="1" dirty="0" err="1">
                <a:solidFill>
                  <a:schemeClr val="dk1"/>
                </a:solidFill>
                <a:latin typeface="+mn-lt"/>
              </a:rPr>
              <a:t>ePIC</a:t>
            </a:r>
            <a:r>
              <a:rPr lang="en-US" sz="2800" b="1" dirty="0">
                <a:solidFill>
                  <a:schemeClr val="dk1"/>
                </a:solidFill>
                <a:latin typeface="+mn-lt"/>
              </a:rPr>
              <a:t>: </a:t>
            </a:r>
          </a:p>
          <a:p>
            <a:pPr marL="0" lvl="0" indent="0">
              <a:spcBef>
                <a:spcPts val="0"/>
              </a:spcBef>
              <a:buClr>
                <a:schemeClr val="dk1"/>
              </a:buClr>
              <a:buSzPct val="54582"/>
              <a:buNone/>
            </a:pPr>
            <a:endParaRPr lang="en-US" sz="1800" dirty="0">
              <a:solidFill>
                <a:schemeClr val="dk1"/>
              </a:solidFill>
              <a:latin typeface="+mn-lt"/>
            </a:endParaRPr>
          </a:p>
          <a:p>
            <a:pPr marL="0" lvl="0" indent="0">
              <a:spcBef>
                <a:spcPts val="0"/>
              </a:spcBef>
              <a:buClr>
                <a:schemeClr val="dk1"/>
              </a:buClr>
              <a:buSzPct val="54582"/>
              <a:buNone/>
            </a:pPr>
            <a:r>
              <a:rPr lang="en-US" sz="1800" b="1" dirty="0">
                <a:solidFill>
                  <a:schemeClr val="dk1"/>
                </a:solidFill>
                <a:latin typeface="+mn-lt"/>
              </a:rPr>
              <a:t>Focus on AI Development as Part of  Simulation Campaigns: </a:t>
            </a:r>
          </a:p>
          <a:p>
            <a:pPr lvl="0">
              <a:spcBef>
                <a:spcPts val="0"/>
              </a:spcBef>
              <a:buClr>
                <a:schemeClr val="dk1"/>
              </a:buClr>
              <a:buSzPct val="100000"/>
            </a:pPr>
            <a:r>
              <a:rPr lang="en-US" sz="1800" dirty="0">
                <a:solidFill>
                  <a:srgbClr val="0F0F0F"/>
                </a:solidFill>
                <a:latin typeface="+mn-lt"/>
              </a:rPr>
              <a:t>Software and computing plan and integration with NHEP community developments successfully reviewed by EIC Computing and Software Advisory Committee. </a:t>
            </a:r>
          </a:p>
          <a:p>
            <a:pPr lvl="0">
              <a:spcBef>
                <a:spcPts val="0"/>
              </a:spcBef>
              <a:buClr>
                <a:schemeClr val="dk1"/>
              </a:buClr>
              <a:buSzPct val="100000"/>
            </a:pPr>
            <a:r>
              <a:rPr lang="en-US" sz="1800" dirty="0">
                <a:solidFill>
                  <a:schemeClr val="dk1"/>
                </a:solidFill>
                <a:latin typeface="+mn-lt"/>
              </a:rPr>
              <a:t>Integration of AI methods in monthly simulation campaigns as measure of AI progress.</a:t>
            </a:r>
          </a:p>
          <a:p>
            <a:pPr lvl="0">
              <a:spcBef>
                <a:spcPts val="0"/>
              </a:spcBef>
              <a:buClr>
                <a:schemeClr val="dk1"/>
              </a:buClr>
              <a:buSzPct val="100000"/>
            </a:pPr>
            <a:r>
              <a:rPr lang="en-US" sz="1800" dirty="0">
                <a:solidFill>
                  <a:schemeClr val="dk1"/>
                </a:solidFill>
                <a:latin typeface="+mn-lt"/>
              </a:rPr>
              <a:t>Ongoing work on centralization of training, management of model parameters, and workflow integration.</a:t>
            </a:r>
          </a:p>
          <a:p>
            <a:pPr lvl="0">
              <a:spcBef>
                <a:spcPts val="0"/>
              </a:spcBef>
              <a:buClr>
                <a:schemeClr val="dk1"/>
              </a:buClr>
              <a:buSzPct val="100000"/>
            </a:pPr>
            <a:r>
              <a:rPr lang="en-US" sz="1800" b="1" dirty="0">
                <a:solidFill>
                  <a:schemeClr val="dk1"/>
                </a:solidFill>
                <a:latin typeface="+mn-lt"/>
              </a:rPr>
              <a:t>Strategic Development</a:t>
            </a:r>
            <a:r>
              <a:rPr lang="en-US" sz="1800" dirty="0">
                <a:solidFill>
                  <a:schemeClr val="dk1"/>
                </a:solidFill>
                <a:latin typeface="+mn-lt"/>
              </a:rPr>
              <a:t>: Emphasis on algorithms for fast calibrations for streaming computing workflows and PID.</a:t>
            </a:r>
          </a:p>
          <a:p>
            <a:pPr marL="0" lvl="0" indent="0">
              <a:spcBef>
                <a:spcPts val="0"/>
              </a:spcBef>
              <a:buClr>
                <a:schemeClr val="dk1"/>
              </a:buClr>
              <a:buSzPct val="54582"/>
              <a:buNone/>
            </a:pPr>
            <a:endParaRPr lang="en-US" sz="1800" b="1" dirty="0">
              <a:solidFill>
                <a:schemeClr val="dk1"/>
              </a:solidFill>
              <a:latin typeface="+mn-lt"/>
            </a:endParaRPr>
          </a:p>
          <a:p>
            <a:pPr marL="0" indent="0">
              <a:spcBef>
                <a:spcPts val="0"/>
              </a:spcBef>
              <a:buClr>
                <a:schemeClr val="dk1"/>
              </a:buClr>
              <a:buSzPct val="54582"/>
              <a:buNone/>
            </a:pPr>
            <a:r>
              <a:rPr lang="en-US" sz="1800" b="1" dirty="0">
                <a:solidFill>
                  <a:schemeClr val="dk1"/>
                </a:solidFill>
                <a:latin typeface="+mn-lt"/>
              </a:rPr>
              <a:t>Collaborative Efforts</a:t>
            </a:r>
            <a:r>
              <a:rPr lang="en-US" sz="1800" dirty="0">
                <a:solidFill>
                  <a:schemeClr val="dk1"/>
                </a:solidFill>
                <a:latin typeface="+mn-lt"/>
              </a:rPr>
              <a:t>: </a:t>
            </a:r>
          </a:p>
          <a:p>
            <a:pPr>
              <a:spcBef>
                <a:spcPts val="0"/>
              </a:spcBef>
              <a:buClr>
                <a:schemeClr val="dk1"/>
              </a:buClr>
              <a:buSzPct val="100000"/>
            </a:pPr>
            <a:r>
              <a:rPr lang="en-US" sz="1800" dirty="0">
                <a:solidFill>
                  <a:schemeClr val="dk1"/>
                </a:solidFill>
                <a:latin typeface="+mn-lt"/>
              </a:rPr>
              <a:t>Knowledge transfer with NHEP experiments on AI integration in production workflows.</a:t>
            </a:r>
          </a:p>
          <a:p>
            <a:pPr>
              <a:spcBef>
                <a:spcPts val="0"/>
              </a:spcBef>
              <a:buClr>
                <a:schemeClr val="dk1"/>
              </a:buClr>
              <a:buSzPct val="100000"/>
            </a:pPr>
            <a:r>
              <a:rPr lang="en-US" sz="1800" dirty="0">
                <a:solidFill>
                  <a:schemeClr val="dk1"/>
                </a:solidFill>
                <a:latin typeface="+mn-lt"/>
              </a:rPr>
              <a:t>Introduction of an AI challenge at the forthcoming collaboration meeting</a:t>
            </a:r>
          </a:p>
          <a:p>
            <a:pPr lvl="1">
              <a:spcBef>
                <a:spcPts val="0"/>
              </a:spcBef>
              <a:buClr>
                <a:schemeClr val="dk1"/>
              </a:buClr>
              <a:buSzPct val="100000"/>
              <a:buFont typeface="Arial" panose="020B0604020202020204" pitchFamily="34" charset="0"/>
              <a:buChar char="•"/>
            </a:pPr>
            <a:r>
              <a:rPr lang="en-US" sz="1800" dirty="0">
                <a:solidFill>
                  <a:schemeClr val="dk1"/>
                </a:solidFill>
                <a:latin typeface="+mn-lt"/>
              </a:rPr>
              <a:t>Results will be showcased at CERN meeting in April 2024. </a:t>
            </a:r>
          </a:p>
          <a:p>
            <a:pPr marL="0" lvl="0" indent="0">
              <a:spcBef>
                <a:spcPts val="0"/>
              </a:spcBef>
              <a:buClr>
                <a:schemeClr val="dk1"/>
              </a:buClr>
              <a:buSzPct val="54582"/>
              <a:buNone/>
            </a:pPr>
            <a:endParaRPr lang="en-US" sz="1800" b="1" dirty="0">
              <a:solidFill>
                <a:schemeClr val="dk1"/>
              </a:solidFill>
              <a:latin typeface="+mn-lt"/>
            </a:endParaRPr>
          </a:p>
          <a:p>
            <a:pPr marL="0" lvl="0" indent="0">
              <a:spcBef>
                <a:spcPts val="0"/>
              </a:spcBef>
              <a:buClr>
                <a:schemeClr val="dk1"/>
              </a:buClr>
              <a:buSzPct val="54582"/>
              <a:buNone/>
            </a:pPr>
            <a:r>
              <a:rPr lang="en-US" sz="1800" b="1" dirty="0">
                <a:solidFill>
                  <a:schemeClr val="dk1"/>
                </a:solidFill>
                <a:latin typeface="+mn-lt"/>
              </a:rPr>
              <a:t>Future Directions</a:t>
            </a:r>
            <a:r>
              <a:rPr lang="en-US" sz="1800" dirty="0">
                <a:solidFill>
                  <a:schemeClr val="dk1"/>
                </a:solidFill>
                <a:latin typeface="+mn-lt"/>
              </a:rPr>
              <a:t>: </a:t>
            </a:r>
          </a:p>
          <a:p>
            <a:pPr lvl="0">
              <a:spcBef>
                <a:spcPts val="0"/>
              </a:spcBef>
              <a:buClr>
                <a:schemeClr val="dk1"/>
              </a:buClr>
              <a:buSzPct val="100000"/>
            </a:pPr>
            <a:r>
              <a:rPr lang="en-US" sz="1800" dirty="0">
                <a:solidFill>
                  <a:schemeClr val="dk1"/>
                </a:solidFill>
                <a:latin typeface="+mn-lt"/>
              </a:rPr>
              <a:t>Data and analysis preservation for AI approaches. </a:t>
            </a:r>
          </a:p>
          <a:p>
            <a:pPr lvl="0">
              <a:spcBef>
                <a:spcPts val="0"/>
              </a:spcBef>
              <a:buClr>
                <a:schemeClr val="dk1"/>
              </a:buClr>
              <a:buSzPct val="100000"/>
            </a:pPr>
            <a:r>
              <a:rPr lang="en-US" sz="1800" dirty="0">
                <a:solidFill>
                  <a:schemeClr val="dk1"/>
                </a:solidFill>
                <a:latin typeface="+mn-lt"/>
              </a:rPr>
              <a:t>Distributed learning for the distributed streaming computing model of </a:t>
            </a:r>
            <a:r>
              <a:rPr lang="en-US" sz="1800" dirty="0" err="1">
                <a:solidFill>
                  <a:schemeClr val="dk1"/>
                </a:solidFill>
                <a:latin typeface="+mn-lt"/>
              </a:rPr>
              <a:t>ePIC</a:t>
            </a:r>
            <a:r>
              <a:rPr lang="en-US" sz="1800" dirty="0">
                <a:solidFill>
                  <a:schemeClr val="dk1"/>
                </a:solidFill>
                <a:latin typeface="+mn-lt"/>
              </a:rPr>
              <a:t>.</a:t>
            </a:r>
          </a:p>
          <a:p>
            <a:pPr lvl="0">
              <a:spcBef>
                <a:spcPts val="0"/>
              </a:spcBef>
              <a:buClr>
                <a:schemeClr val="dk1"/>
              </a:buClr>
              <a:buSzPct val="100000"/>
            </a:pPr>
            <a:r>
              <a:rPr lang="en-US" sz="1800" dirty="0">
                <a:solidFill>
                  <a:schemeClr val="dk1"/>
                </a:solidFill>
                <a:latin typeface="+mn-lt"/>
              </a:rPr>
              <a:t>Work with the theory community in NHEP on ways to advance data analysis and interpretation using AI.</a:t>
            </a:r>
          </a:p>
        </p:txBody>
      </p:sp>
      <p:sp>
        <p:nvSpPr>
          <p:cNvPr id="4" name="Footer Placeholder 3">
            <a:extLst>
              <a:ext uri="{FF2B5EF4-FFF2-40B4-BE49-F238E27FC236}">
                <a16:creationId xmlns:a16="http://schemas.microsoft.com/office/drawing/2014/main" id="{6CF66231-485D-8F43-A6E4-A6BC90D954A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AI4EIC 2023 Annual Workshop</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45DF0AEC-00DD-534E-ADA8-FEEA942BAD8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Google Shape;481;p54">
            <a:extLst>
              <a:ext uri="{FF2B5EF4-FFF2-40B4-BE49-F238E27FC236}">
                <a16:creationId xmlns:a16="http://schemas.microsoft.com/office/drawing/2014/main" id="{781DF114-5495-3CFA-C5A1-9DE1F0859C6D}"/>
              </a:ext>
            </a:extLst>
          </p:cNvPr>
          <p:cNvSpPr/>
          <p:nvPr/>
        </p:nvSpPr>
        <p:spPr>
          <a:xfrm>
            <a:off x="9500150" y="6390418"/>
            <a:ext cx="269185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3" name="Picture 32">
            <a:extLst>
              <a:ext uri="{FF2B5EF4-FFF2-40B4-BE49-F238E27FC236}">
                <a16:creationId xmlns:a16="http://schemas.microsoft.com/office/drawing/2014/main" id="{3FD6D0C8-0A61-6C44-AAA1-7DFB06010B35}"/>
              </a:ext>
            </a:extLst>
          </p:cNvPr>
          <p:cNvPicPr>
            <a:picLocks noChangeAspect="1"/>
          </p:cNvPicPr>
          <p:nvPr/>
        </p:nvPicPr>
        <p:blipFill>
          <a:blip r:embed="rId2"/>
          <a:stretch>
            <a:fillRect/>
          </a:stretch>
        </p:blipFill>
        <p:spPr>
          <a:xfrm>
            <a:off x="11047180" y="6311076"/>
            <a:ext cx="650549" cy="467582"/>
          </a:xfrm>
          <a:prstGeom prst="rect">
            <a:avLst/>
          </a:prstGeom>
        </p:spPr>
      </p:pic>
      <p:pic>
        <p:nvPicPr>
          <p:cNvPr id="8" name="Picture 7">
            <a:extLst>
              <a:ext uri="{FF2B5EF4-FFF2-40B4-BE49-F238E27FC236}">
                <a16:creationId xmlns:a16="http://schemas.microsoft.com/office/drawing/2014/main" id="{F179EC32-B22A-EE4C-F125-D2FACC60893F}"/>
              </a:ext>
            </a:extLst>
          </p:cNvPr>
          <p:cNvPicPr>
            <a:picLocks noChangeAspect="1"/>
          </p:cNvPicPr>
          <p:nvPr/>
        </p:nvPicPr>
        <p:blipFill>
          <a:blip r:embed="rId3"/>
          <a:stretch>
            <a:fillRect/>
          </a:stretch>
        </p:blipFill>
        <p:spPr>
          <a:xfrm>
            <a:off x="411892" y="101458"/>
            <a:ext cx="871751" cy="626571"/>
          </a:xfrm>
          <a:prstGeom prst="rect">
            <a:avLst/>
          </a:prstGeom>
        </p:spPr>
      </p:pic>
    </p:spTree>
    <p:extLst>
      <p:ext uri="{BB962C8B-B14F-4D97-AF65-F5344CB8AC3E}">
        <p14:creationId xmlns:p14="http://schemas.microsoft.com/office/powerpoint/2010/main" val="3707163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6176C1-CB0D-2D06-BCE4-3999B982F5DF}"/>
              </a:ext>
            </a:extLst>
          </p:cNvPr>
          <p:cNvSpPr>
            <a:spLocks noGrp="1"/>
          </p:cNvSpPr>
          <p:nvPr>
            <p:ph idx="1"/>
          </p:nvPr>
        </p:nvSpPr>
        <p:spPr>
          <a:xfrm>
            <a:off x="626910" y="1200150"/>
            <a:ext cx="11030176" cy="5292725"/>
          </a:xfrm>
        </p:spPr>
        <p:txBody>
          <a:bodyPr>
            <a:normAutofit fontScale="92500" lnSpcReduction="10000"/>
          </a:bodyPr>
          <a:lstStyle/>
          <a:p>
            <a:r>
              <a:rPr lang="en-US" dirty="0"/>
              <a:t>The EIC is a new QCD laboratory designed to elucidate:  </a:t>
            </a:r>
          </a:p>
          <a:p>
            <a:pPr marL="918948" lvl="1" indent="-461855" defTabSz="914186">
              <a:lnSpc>
                <a:spcPct val="90000"/>
              </a:lnSpc>
              <a:spcBef>
                <a:spcPts val="500"/>
              </a:spcBef>
              <a:buFont typeface="PingFangSC-Regular" charset="-122"/>
              <a:buChar char="－"/>
              <a:defRPr/>
            </a:pPr>
            <a:r>
              <a:rPr lang="en-US" sz="2400" dirty="0">
                <a:solidFill>
                  <a:srgbClr val="000000"/>
                </a:solidFill>
                <a:latin typeface="Arial" charset="0"/>
                <a:cs typeface="Arial" panose="020B0604020202020204" pitchFamily="34" charset="0"/>
              </a:rPr>
              <a:t>Origin of Nucleon Mass &amp; Spin</a:t>
            </a:r>
          </a:p>
          <a:p>
            <a:pPr marL="918948" lvl="1" indent="-461855" defTabSz="914186">
              <a:lnSpc>
                <a:spcPct val="90000"/>
              </a:lnSpc>
              <a:spcBef>
                <a:spcPts val="500"/>
              </a:spcBef>
              <a:buFont typeface="PingFangSC-Regular" charset="-122"/>
              <a:buChar char="－"/>
              <a:defRPr/>
            </a:pPr>
            <a:r>
              <a:rPr lang="en-US" sz="2400" dirty="0">
                <a:solidFill>
                  <a:srgbClr val="000000"/>
                </a:solidFill>
                <a:latin typeface="Arial" charset="0"/>
                <a:cs typeface="Arial" panose="020B0604020202020204" pitchFamily="34" charset="0"/>
              </a:rPr>
              <a:t>Nucleon / Nuclear </a:t>
            </a:r>
            <a:r>
              <a:rPr lang="en-US" sz="2400" dirty="0" err="1">
                <a:solidFill>
                  <a:srgbClr val="000000"/>
                </a:solidFill>
                <a:latin typeface="Arial" charset="0"/>
                <a:cs typeface="Arial" panose="020B0604020202020204" pitchFamily="34" charset="0"/>
              </a:rPr>
              <a:t>Femtography</a:t>
            </a:r>
            <a:endParaRPr lang="en-US" sz="2400" dirty="0">
              <a:solidFill>
                <a:srgbClr val="000000"/>
              </a:solidFill>
              <a:latin typeface="Arial" charset="0"/>
              <a:cs typeface="Arial" panose="020B0604020202020204" pitchFamily="34" charset="0"/>
            </a:endParaRPr>
          </a:p>
          <a:p>
            <a:pPr marL="918948" lvl="1" indent="-461855" defTabSz="914186">
              <a:lnSpc>
                <a:spcPct val="90000"/>
              </a:lnSpc>
              <a:spcBef>
                <a:spcPts val="500"/>
              </a:spcBef>
              <a:buFont typeface="PingFangSC-Regular" charset="-122"/>
              <a:buChar char="－"/>
              <a:defRPr/>
            </a:pPr>
            <a:r>
              <a:rPr lang="en-US" sz="2400" dirty="0">
                <a:solidFill>
                  <a:srgbClr val="000000"/>
                </a:solidFill>
                <a:latin typeface="Arial" charset="0"/>
                <a:cs typeface="Arial" panose="020B0604020202020204" pitchFamily="34" charset="0"/>
              </a:rPr>
              <a:t>Dense Gluon States</a:t>
            </a:r>
          </a:p>
          <a:p>
            <a:pPr marL="918948" lvl="1" indent="-461855" defTabSz="914186">
              <a:lnSpc>
                <a:spcPct val="90000"/>
              </a:lnSpc>
              <a:spcBef>
                <a:spcPts val="500"/>
              </a:spcBef>
              <a:buFont typeface="PingFangSC-Regular" charset="-122"/>
              <a:buChar char="－"/>
              <a:defRPr/>
            </a:pPr>
            <a:r>
              <a:rPr lang="en-US" sz="2400" dirty="0">
                <a:solidFill>
                  <a:srgbClr val="000000"/>
                </a:solidFill>
                <a:latin typeface="Arial" charset="0"/>
                <a:cs typeface="Arial" panose="020B0604020202020204" pitchFamily="34" charset="0"/>
              </a:rPr>
              <a:t>BSM physics</a:t>
            </a:r>
          </a:p>
          <a:p>
            <a:pPr marL="0" indent="0">
              <a:buNone/>
            </a:pPr>
            <a:endParaRPr lang="en-US" dirty="0"/>
          </a:p>
          <a:p>
            <a:r>
              <a:rPr lang="en-US" dirty="0"/>
              <a:t>The ePIC Collaboration is strong, active and growing!</a:t>
            </a:r>
          </a:p>
          <a:p>
            <a:pPr marL="0" indent="0">
              <a:buNone/>
            </a:pPr>
            <a:endParaRPr lang="en-US" dirty="0"/>
          </a:p>
          <a:p>
            <a:r>
              <a:rPr lang="en-US" dirty="0"/>
              <a:t>The </a:t>
            </a:r>
            <a:r>
              <a:rPr lang="en-US" dirty="0" err="1"/>
              <a:t>ePIC</a:t>
            </a:r>
            <a:r>
              <a:rPr lang="en-US" dirty="0"/>
              <a:t> detector is maturing into a detailed technical design tuned to pursue the EIC science program</a:t>
            </a:r>
          </a:p>
          <a:p>
            <a:endParaRPr lang="en-US" dirty="0"/>
          </a:p>
          <a:p>
            <a:r>
              <a:rPr lang="en-US" dirty="0"/>
              <a:t>Software, Computing and AI are active efforts within </a:t>
            </a:r>
            <a:r>
              <a:rPr lang="en-US" dirty="0" err="1"/>
              <a:t>ePIC</a:t>
            </a:r>
            <a:r>
              <a:rPr lang="en-US" dirty="0"/>
              <a:t> and critical to its success!</a:t>
            </a:r>
          </a:p>
        </p:txBody>
      </p:sp>
      <p:sp>
        <p:nvSpPr>
          <p:cNvPr id="2" name="Title 1">
            <a:extLst>
              <a:ext uri="{FF2B5EF4-FFF2-40B4-BE49-F238E27FC236}">
                <a16:creationId xmlns:a16="http://schemas.microsoft.com/office/drawing/2014/main" id="{FF0D8884-F5DD-D65C-4834-A85BD236BC4B}"/>
              </a:ext>
            </a:extLst>
          </p:cNvPr>
          <p:cNvSpPr>
            <a:spLocks noGrp="1"/>
          </p:cNvSpPr>
          <p:nvPr>
            <p:ph type="title"/>
          </p:nvPr>
        </p:nvSpPr>
        <p:spPr>
          <a:xfrm>
            <a:off x="838200" y="365125"/>
            <a:ext cx="10515600" cy="701675"/>
          </a:xfrm>
        </p:spPr>
        <p:txBody>
          <a:bodyPr/>
          <a:lstStyle/>
          <a:p>
            <a:r>
              <a:rPr lang="en-US" b="1" dirty="0">
                <a:solidFill>
                  <a:schemeClr val="accent1"/>
                </a:solidFill>
              </a:rPr>
              <a:t>Take-Away Messages</a:t>
            </a:r>
          </a:p>
        </p:txBody>
      </p:sp>
      <p:sp>
        <p:nvSpPr>
          <p:cNvPr id="10" name="Date Placeholder 9">
            <a:extLst>
              <a:ext uri="{FF2B5EF4-FFF2-40B4-BE49-F238E27FC236}">
                <a16:creationId xmlns:a16="http://schemas.microsoft.com/office/drawing/2014/main" id="{FB50A5E6-0FFB-4E41-B30E-50FF017D16FC}"/>
              </a:ext>
            </a:extLst>
          </p:cNvPr>
          <p:cNvSpPr>
            <a:spLocks noGrp="1"/>
          </p:cNvSpPr>
          <p:nvPr>
            <p:ph type="dt" sz="half" idx="10"/>
          </p:nvPr>
        </p:nvSpPr>
        <p:spPr/>
        <p:txBody>
          <a:bodyPr/>
          <a:lstStyle/>
          <a:p>
            <a:r>
              <a:rPr lang="en-US"/>
              <a:t>11/28/2023</a:t>
            </a:r>
          </a:p>
        </p:txBody>
      </p:sp>
      <p:sp>
        <p:nvSpPr>
          <p:cNvPr id="11" name="Footer Placeholder 10">
            <a:extLst>
              <a:ext uri="{FF2B5EF4-FFF2-40B4-BE49-F238E27FC236}">
                <a16:creationId xmlns:a16="http://schemas.microsoft.com/office/drawing/2014/main" id="{5DB5E36F-C8BC-4320-BAB9-A9ACDD72895F}"/>
              </a:ext>
            </a:extLst>
          </p:cNvPr>
          <p:cNvSpPr>
            <a:spLocks noGrp="1"/>
          </p:cNvSpPr>
          <p:nvPr>
            <p:ph type="ftr" sz="quarter" idx="11"/>
          </p:nvPr>
        </p:nvSpPr>
        <p:spPr/>
        <p:txBody>
          <a:bodyPr/>
          <a:lstStyle/>
          <a:p>
            <a:r>
              <a:rPr lang="en-US"/>
              <a:t>AI4EIC 2023 Annual Workshop</a:t>
            </a:r>
          </a:p>
        </p:txBody>
      </p:sp>
      <p:sp>
        <p:nvSpPr>
          <p:cNvPr id="12" name="Slide Number Placeholder 11">
            <a:extLst>
              <a:ext uri="{FF2B5EF4-FFF2-40B4-BE49-F238E27FC236}">
                <a16:creationId xmlns:a16="http://schemas.microsoft.com/office/drawing/2014/main" id="{03A8B265-690C-4DEB-A4CA-413A081BBFE7}"/>
              </a:ext>
            </a:extLst>
          </p:cNvPr>
          <p:cNvSpPr>
            <a:spLocks noGrp="1"/>
          </p:cNvSpPr>
          <p:nvPr>
            <p:ph type="sldNum" sz="quarter" idx="12"/>
          </p:nvPr>
        </p:nvSpPr>
        <p:spPr/>
        <p:txBody>
          <a:bodyPr/>
          <a:lstStyle/>
          <a:p>
            <a:fld id="{00A14187-AF44-4271-AA62-1C5C376B8E74}" type="slidenum">
              <a:rPr lang="en-US" smtClean="0"/>
              <a:t>15</a:t>
            </a:fld>
            <a:endParaRPr lang="en-US"/>
          </a:p>
        </p:txBody>
      </p:sp>
      <p:pic>
        <p:nvPicPr>
          <p:cNvPr id="4" name="Google Shape;338;p37">
            <a:extLst>
              <a:ext uri="{FF2B5EF4-FFF2-40B4-BE49-F238E27FC236}">
                <a16:creationId xmlns:a16="http://schemas.microsoft.com/office/drawing/2014/main" id="{31906943-9DC0-66C6-0B96-32F0EEEEA173}"/>
              </a:ext>
            </a:extLst>
          </p:cNvPr>
          <p:cNvPicPr preferRelativeResize="0"/>
          <p:nvPr/>
        </p:nvPicPr>
        <p:blipFill rotWithShape="1">
          <a:blip r:embed="rId2">
            <a:alphaModFix/>
          </a:blip>
          <a:srcRect/>
          <a:stretch/>
        </p:blipFill>
        <p:spPr>
          <a:xfrm>
            <a:off x="5985286" y="1714783"/>
            <a:ext cx="1956657" cy="1534041"/>
          </a:xfrm>
          <a:prstGeom prst="rect">
            <a:avLst/>
          </a:prstGeom>
          <a:noFill/>
          <a:ln>
            <a:noFill/>
          </a:ln>
        </p:spPr>
      </p:pic>
      <p:pic>
        <p:nvPicPr>
          <p:cNvPr id="5" name="Google Shape;336;p37">
            <a:extLst>
              <a:ext uri="{FF2B5EF4-FFF2-40B4-BE49-F238E27FC236}">
                <a16:creationId xmlns:a16="http://schemas.microsoft.com/office/drawing/2014/main" id="{3297E9B1-E4AE-549B-CA8D-1DFA8D4FDC9A}"/>
              </a:ext>
            </a:extLst>
          </p:cNvPr>
          <p:cNvPicPr preferRelativeResize="0"/>
          <p:nvPr/>
        </p:nvPicPr>
        <p:blipFill rotWithShape="1">
          <a:blip r:embed="rId3">
            <a:alphaModFix/>
          </a:blip>
          <a:srcRect l="50409"/>
          <a:stretch/>
        </p:blipFill>
        <p:spPr>
          <a:xfrm>
            <a:off x="7941943" y="2321474"/>
            <a:ext cx="1666157" cy="871638"/>
          </a:xfrm>
          <a:prstGeom prst="rect">
            <a:avLst/>
          </a:prstGeom>
          <a:noFill/>
          <a:ln>
            <a:noFill/>
          </a:ln>
        </p:spPr>
      </p:pic>
      <p:pic>
        <p:nvPicPr>
          <p:cNvPr id="6" name="Google Shape;337;p37">
            <a:extLst>
              <a:ext uri="{FF2B5EF4-FFF2-40B4-BE49-F238E27FC236}">
                <a16:creationId xmlns:a16="http://schemas.microsoft.com/office/drawing/2014/main" id="{64549F1E-2F19-BC89-54EC-826F9CB5A611}"/>
              </a:ext>
            </a:extLst>
          </p:cNvPr>
          <p:cNvPicPr preferRelativeResize="0"/>
          <p:nvPr/>
        </p:nvPicPr>
        <p:blipFill rotWithShape="1">
          <a:blip r:embed="rId3">
            <a:alphaModFix/>
          </a:blip>
          <a:srcRect r="48822"/>
          <a:stretch/>
        </p:blipFill>
        <p:spPr>
          <a:xfrm>
            <a:off x="8024831" y="1582310"/>
            <a:ext cx="1719459" cy="871638"/>
          </a:xfrm>
          <a:prstGeom prst="rect">
            <a:avLst/>
          </a:prstGeom>
          <a:noFill/>
          <a:ln>
            <a:noFill/>
          </a:ln>
        </p:spPr>
      </p:pic>
      <p:pic>
        <p:nvPicPr>
          <p:cNvPr id="13" name="Google Shape;343;p37">
            <a:extLst>
              <a:ext uri="{FF2B5EF4-FFF2-40B4-BE49-F238E27FC236}">
                <a16:creationId xmlns:a16="http://schemas.microsoft.com/office/drawing/2014/main" id="{7C0AA7C5-7240-B811-A459-1765FC7D6D98}"/>
              </a:ext>
            </a:extLst>
          </p:cNvPr>
          <p:cNvPicPr preferRelativeResize="0"/>
          <p:nvPr/>
        </p:nvPicPr>
        <p:blipFill rotWithShape="1">
          <a:blip r:embed="rId4">
            <a:alphaModFix/>
          </a:blip>
          <a:srcRect/>
          <a:stretch/>
        </p:blipFill>
        <p:spPr>
          <a:xfrm>
            <a:off x="9827178" y="1560003"/>
            <a:ext cx="2033127" cy="2085021"/>
          </a:xfrm>
          <a:prstGeom prst="rect">
            <a:avLst/>
          </a:prstGeom>
          <a:noFill/>
          <a:ln>
            <a:noFill/>
          </a:ln>
        </p:spPr>
      </p:pic>
    </p:spTree>
    <p:extLst>
      <p:ext uri="{BB962C8B-B14F-4D97-AF65-F5344CB8AC3E}">
        <p14:creationId xmlns:p14="http://schemas.microsoft.com/office/powerpoint/2010/main" val="1798543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a:solidFill>
                  <a:schemeClr val="accent1"/>
                </a:solidFill>
              </a:rPr>
              <a:t>Obligatory Shameless Plug</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11/28/2023</a:t>
            </a:r>
          </a:p>
        </p:txBody>
      </p:sp>
      <p:sp>
        <p:nvSpPr>
          <p:cNvPr id="5" name="Footer Placeholder 4">
            <a:extLst>
              <a:ext uri="{FF2B5EF4-FFF2-40B4-BE49-F238E27FC236}">
                <a16:creationId xmlns:a16="http://schemas.microsoft.com/office/drawing/2014/main" id="{EF752B50-010B-8B08-40B6-2B53A8B1EE0D}"/>
              </a:ext>
            </a:extLst>
          </p:cNvPr>
          <p:cNvSpPr>
            <a:spLocks noGrp="1"/>
          </p:cNvSpPr>
          <p:nvPr>
            <p:ph type="ftr" sz="quarter" idx="11"/>
          </p:nvPr>
        </p:nvSpPr>
        <p:spPr/>
        <p:txBody>
          <a:bodyPr/>
          <a:lstStyle/>
          <a:p>
            <a:r>
              <a:rPr lang="en-US"/>
              <a:t>AI4EIC 2023 Annual Workshop</a:t>
            </a:r>
          </a:p>
        </p:txBody>
      </p:sp>
      <p:sp>
        <p:nvSpPr>
          <p:cNvPr id="6" name="Slide Number Placeholder 5">
            <a:extLst>
              <a:ext uri="{FF2B5EF4-FFF2-40B4-BE49-F238E27FC236}">
                <a16:creationId xmlns:a16="http://schemas.microsoft.com/office/drawing/2014/main" id="{389E04E2-C54C-DE45-C717-89DF462CD65B}"/>
              </a:ext>
            </a:extLst>
          </p:cNvPr>
          <p:cNvSpPr>
            <a:spLocks noGrp="1"/>
          </p:cNvSpPr>
          <p:nvPr>
            <p:ph type="sldNum" sz="quarter" idx="12"/>
          </p:nvPr>
        </p:nvSpPr>
        <p:spPr/>
        <p:txBody>
          <a:bodyPr/>
          <a:lstStyle/>
          <a:p>
            <a:fld id="{00A14187-AF44-4271-AA62-1C5C376B8E74}" type="slidenum">
              <a:rPr lang="en-US" smtClean="0"/>
              <a:t>16</a:t>
            </a:fld>
            <a:endParaRPr lang="en-US"/>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1"/>
            <a:ext cx="10515600" cy="4351338"/>
          </a:xfrm>
        </p:spPr>
        <p:txBody>
          <a:bodyPr/>
          <a:lstStyle/>
          <a:p>
            <a:r>
              <a:rPr lang="en-US" dirty="0"/>
              <a:t>Mailing Lists – </a:t>
            </a:r>
            <a:r>
              <a:rPr lang="en-US" dirty="0">
                <a:hlinkClick r:id="rId2"/>
              </a:rPr>
              <a:t>https://lists.bnl.gov/mailman/listinfo</a:t>
            </a:r>
            <a:endParaRPr lang="en-US" dirty="0"/>
          </a:p>
          <a:p>
            <a:r>
              <a:rPr lang="en-US" dirty="0"/>
              <a:t>Indico Agenda - </a:t>
            </a:r>
            <a:r>
              <a:rPr lang="en-US" dirty="0">
                <a:hlinkClick r:id="rId3"/>
              </a:rPr>
              <a:t>https://indico.bnl.gov/category/402/</a:t>
            </a:r>
            <a:endParaRPr lang="en-US" dirty="0"/>
          </a:p>
          <a:p>
            <a:pPr lvl="1"/>
            <a:r>
              <a:rPr lang="en-US" dirty="0" err="1"/>
              <a:t>ePIC</a:t>
            </a:r>
            <a:r>
              <a:rPr lang="en-US" dirty="0"/>
              <a:t> Software and Computing: </a:t>
            </a:r>
            <a:r>
              <a:rPr lang="en-US" dirty="0">
                <a:hlinkClick r:id="rId4"/>
              </a:rPr>
              <a:t>https://indico.bnl.gov/category/435/</a:t>
            </a:r>
            <a:endParaRPr lang="en-US" dirty="0"/>
          </a:p>
          <a:p>
            <a:r>
              <a:rPr lang="en-US" dirty="0"/>
              <a:t>Wiki - </a:t>
            </a:r>
            <a:r>
              <a:rPr lang="en-US" dirty="0">
                <a:hlinkClick r:id="rId5"/>
              </a:rPr>
              <a:t>https://wiki.bnl.gov/EPIC</a:t>
            </a:r>
            <a:endParaRPr lang="en-US" dirty="0"/>
          </a:p>
          <a:p>
            <a:r>
              <a:rPr lang="en-US" dirty="0"/>
              <a:t>ePIC Software Training: </a:t>
            </a:r>
          </a:p>
          <a:p>
            <a:pPr marL="0" marR="0">
              <a:spcBef>
                <a:spcPts val="0"/>
              </a:spcBef>
              <a:spcAft>
                <a:spcPts val="0"/>
              </a:spcAft>
            </a:pPr>
            <a:r>
              <a:rPr lang="en-US" sz="1800" u="sng" dirty="0">
                <a:solidFill>
                  <a:srgbClr val="0000FF"/>
                </a:solidFill>
                <a:effectLst/>
                <a:latin typeface="Calibri" panose="020F0502020204030204" pitchFamily="34" charset="0"/>
                <a:ea typeface="Times New Roman" panose="02020603050405020304" pitchFamily="18" charset="0"/>
                <a:hlinkClick r:id="rId6"/>
              </a:rPr>
              <a:t>https://eic.github.io/tutorial-setting-up-environment/</a:t>
            </a:r>
            <a:r>
              <a:rPr lang="en-US" sz="1800" dirty="0">
                <a:effectLst/>
                <a:latin typeface="Calibri" panose="020F0502020204030204" pitchFamily="34" charset="0"/>
                <a:ea typeface="Times New Roman" panose="02020603050405020304" pitchFamily="18" charset="0"/>
              </a:rPr>
              <a:t> </a:t>
            </a:r>
          </a:p>
          <a:p>
            <a:pPr marL="0" marR="0">
              <a:spcBef>
                <a:spcPts val="0"/>
              </a:spcBef>
              <a:spcAft>
                <a:spcPts val="0"/>
              </a:spcAft>
            </a:pPr>
            <a:r>
              <a:rPr lang="en-US" sz="1800" u="sng" dirty="0">
                <a:solidFill>
                  <a:srgbClr val="0000FF"/>
                </a:solidFill>
                <a:effectLst/>
                <a:latin typeface="Calibri" panose="020F0502020204030204" pitchFamily="34" charset="0"/>
                <a:ea typeface="Times New Roman" panose="02020603050405020304" pitchFamily="18" charset="0"/>
                <a:hlinkClick r:id="rId7"/>
              </a:rPr>
              <a:t>https://eic.github.io/tutorial-geometry-development-using-dd4hep/</a:t>
            </a:r>
            <a:r>
              <a:rPr lang="en-US" sz="1800" dirty="0">
                <a:effectLst/>
                <a:latin typeface="Calibri" panose="020F0502020204030204" pitchFamily="34" charset="0"/>
                <a:ea typeface="Times New Roman" panose="02020603050405020304" pitchFamily="18" charset="0"/>
              </a:rPr>
              <a:t>  </a:t>
            </a:r>
          </a:p>
          <a:p>
            <a:pPr marL="0" marR="0">
              <a:spcBef>
                <a:spcPts val="0"/>
              </a:spcBef>
              <a:spcAft>
                <a:spcPts val="0"/>
              </a:spcAft>
            </a:pPr>
            <a:r>
              <a:rPr lang="en-US" sz="1800" u="sng" dirty="0">
                <a:solidFill>
                  <a:srgbClr val="0000FF"/>
                </a:solidFill>
                <a:effectLst/>
                <a:latin typeface="Calibri" panose="020F0502020204030204" pitchFamily="34" charset="0"/>
                <a:ea typeface="Times New Roman" panose="02020603050405020304" pitchFamily="18" charset="0"/>
                <a:hlinkClick r:id="rId8"/>
              </a:rPr>
              <a:t>https://eic.github.io/tutorial-simulations-using-ddsim-and-geant4/</a:t>
            </a:r>
            <a:r>
              <a:rPr lang="en-US" sz="1800" dirty="0">
                <a:effectLst/>
                <a:latin typeface="Calibri" panose="020F0502020204030204" pitchFamily="34" charset="0"/>
                <a:ea typeface="Times New Roman" panose="02020603050405020304" pitchFamily="18" charset="0"/>
              </a:rPr>
              <a:t>  </a:t>
            </a:r>
          </a:p>
          <a:p>
            <a:pPr marL="0" marR="0">
              <a:spcBef>
                <a:spcPts val="0"/>
              </a:spcBef>
              <a:spcAft>
                <a:spcPts val="0"/>
              </a:spcAft>
            </a:pPr>
            <a:r>
              <a:rPr lang="en-US" sz="1800" u="sng" dirty="0">
                <a:solidFill>
                  <a:srgbClr val="0000FF"/>
                </a:solidFill>
                <a:effectLst/>
                <a:latin typeface="Calibri" panose="020F0502020204030204" pitchFamily="34" charset="0"/>
                <a:ea typeface="Times New Roman" panose="02020603050405020304" pitchFamily="18" charset="0"/>
                <a:hlinkClick r:id="rId9"/>
              </a:rPr>
              <a:t>https://eic.github.io/tutorial-jana2/</a:t>
            </a:r>
            <a:r>
              <a:rPr lang="en-US" sz="1800" dirty="0">
                <a:effectLst/>
                <a:latin typeface="Calibri" panose="020F0502020204030204" pitchFamily="34" charset="0"/>
                <a:ea typeface="Times New Roman" panose="02020603050405020304" pitchFamily="18" charset="0"/>
              </a:rPr>
              <a:t> </a:t>
            </a:r>
          </a:p>
          <a:p>
            <a:pPr marL="0" marR="0">
              <a:spcBef>
                <a:spcPts val="0"/>
              </a:spcBef>
              <a:spcAft>
                <a:spcPts val="0"/>
              </a:spcAft>
            </a:pPr>
            <a:r>
              <a:rPr lang="en-US" sz="1800" dirty="0">
                <a:latin typeface="Calibri" panose="020F0502020204030204" pitchFamily="34" charset="0"/>
                <a:ea typeface="Calibri" panose="020F0502020204030204" pitchFamily="34" charset="0"/>
              </a:rPr>
              <a:t>Recordings: </a:t>
            </a:r>
            <a:r>
              <a:rPr lang="en-US" sz="1800" u="sng" dirty="0">
                <a:solidFill>
                  <a:srgbClr val="0000FF"/>
                </a:solidFill>
                <a:effectLst/>
                <a:latin typeface="Calibri" panose="020F0502020204030204" pitchFamily="34" charset="0"/>
                <a:ea typeface="Times New Roman" panose="02020603050405020304" pitchFamily="18" charset="0"/>
                <a:hlinkClick r:id="rId10"/>
              </a:rPr>
              <a:t>https://www.youtube.com/@eicusergroup1532</a:t>
            </a:r>
            <a:r>
              <a:rPr lang="en-US" sz="1800" dirty="0">
                <a:effectLst/>
                <a:latin typeface="Calibri" panose="020F0502020204030204" pitchFamily="34" charset="0"/>
                <a:ea typeface="Times New Roman" panose="02020603050405020304" pitchFamily="18" charset="0"/>
              </a:rPr>
              <a:t> </a:t>
            </a:r>
          </a:p>
          <a:p>
            <a:pPr marL="0" marR="0">
              <a:spcBef>
                <a:spcPts val="0"/>
              </a:spcBef>
              <a:spcAft>
                <a:spcPts val="0"/>
              </a:spcAft>
            </a:pPr>
            <a:endParaRPr lang="en-US" sz="1800"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11"/>
              </a:rPr>
              <a:t>https://</a:t>
            </a:r>
            <a:r>
              <a:rPr lang="en-US" dirty="0">
                <a:hlinkClick r:id="rId11"/>
              </a:rPr>
              <a:t>chat.epic-eic.org</a:t>
            </a:r>
            <a:endParaRPr lang="en-US" dirty="0">
              <a:effectLst/>
              <a:latin typeface="Calibri" panose="020F0502020204030204" pitchFamily="34" charset="0"/>
              <a:ea typeface="Calibri" panose="020F0502020204030204" pitchFamily="34" charset="0"/>
            </a:endParaRPr>
          </a:p>
          <a:p>
            <a:pPr marL="0" indent="0">
              <a:buNone/>
            </a:pP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2"/>
          <a:stretch>
            <a:fillRect/>
          </a:stretch>
        </p:blipFill>
        <p:spPr>
          <a:xfrm>
            <a:off x="9370437" y="314334"/>
            <a:ext cx="1804597" cy="1299014"/>
          </a:xfrm>
          <a:prstGeom prst="rect">
            <a:avLst/>
          </a:prstGeom>
        </p:spPr>
      </p:pic>
    </p:spTree>
    <p:extLst>
      <p:ext uri="{BB962C8B-B14F-4D97-AF65-F5344CB8AC3E}">
        <p14:creationId xmlns:p14="http://schemas.microsoft.com/office/powerpoint/2010/main" val="1767972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6E834EC1-4807-4D74-AA42-27A547CBF300}"/>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CC5CB65F-FD6C-418E-A2AC-243EFFC704B2}"/>
              </a:ext>
            </a:extLst>
          </p:cNvPr>
          <p:cNvSpPr>
            <a:spLocks noGrp="1"/>
          </p:cNvSpPr>
          <p:nvPr>
            <p:ph type="ftr" sz="quarter" idx="11"/>
          </p:nvPr>
        </p:nvSpPr>
        <p:spPr/>
        <p:txBody>
          <a:bodyPr/>
          <a:lstStyle/>
          <a:p>
            <a:r>
              <a:rPr lang="en-US"/>
              <a:t>AI4EIC 2023 Annual Workshop</a:t>
            </a:r>
          </a:p>
        </p:txBody>
      </p:sp>
      <p:sp>
        <p:nvSpPr>
          <p:cNvPr id="4" name="Slide Number Placeholder 3">
            <a:extLst>
              <a:ext uri="{FF2B5EF4-FFF2-40B4-BE49-F238E27FC236}">
                <a16:creationId xmlns:a16="http://schemas.microsoft.com/office/drawing/2014/main" id="{A97BEDE5-0174-475F-A340-851F88F1DD03}"/>
              </a:ext>
            </a:extLst>
          </p:cNvPr>
          <p:cNvSpPr>
            <a:spLocks noGrp="1"/>
          </p:cNvSpPr>
          <p:nvPr>
            <p:ph type="sldNum" sz="quarter" idx="12"/>
          </p:nvPr>
        </p:nvSpPr>
        <p:spPr/>
        <p:txBody>
          <a:bodyPr/>
          <a:lstStyle/>
          <a:p>
            <a:fld id="{00A14187-AF44-4271-AA62-1C5C376B8E74}" type="slidenum">
              <a:rPr lang="en-US" smtClean="0"/>
              <a:t>17</a:t>
            </a:fld>
            <a:endParaRPr lang="en-US"/>
          </a:p>
        </p:txBody>
      </p:sp>
    </p:spTree>
    <p:extLst>
      <p:ext uri="{BB962C8B-B14F-4D97-AF65-F5344CB8AC3E}">
        <p14:creationId xmlns:p14="http://schemas.microsoft.com/office/powerpoint/2010/main" val="3042306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77;p40">
            <a:extLst>
              <a:ext uri="{FF2B5EF4-FFF2-40B4-BE49-F238E27FC236}">
                <a16:creationId xmlns:a16="http://schemas.microsoft.com/office/drawing/2014/main" id="{65C7B5FD-7EEB-5F09-BB72-9A08E29F3F55}"/>
              </a:ext>
            </a:extLst>
          </p:cNvPr>
          <p:cNvPicPr preferRelativeResize="0"/>
          <p:nvPr/>
        </p:nvPicPr>
        <p:blipFill>
          <a:blip r:embed="rId2">
            <a:alphaModFix/>
          </a:blip>
          <a:stretch>
            <a:fillRect/>
          </a:stretch>
        </p:blipFill>
        <p:spPr>
          <a:xfrm>
            <a:off x="6793065" y="1743848"/>
            <a:ext cx="5398935" cy="3114402"/>
          </a:xfrm>
          <a:prstGeom prst="rect">
            <a:avLst/>
          </a:prstGeom>
          <a:noFill/>
          <a:ln>
            <a:noFill/>
          </a:ln>
        </p:spPr>
      </p:pic>
      <p:sp>
        <p:nvSpPr>
          <p:cNvPr id="2" name="Title 1">
            <a:extLst>
              <a:ext uri="{FF2B5EF4-FFF2-40B4-BE49-F238E27FC236}">
                <a16:creationId xmlns:a16="http://schemas.microsoft.com/office/drawing/2014/main" id="{336AF630-FABB-2FA5-3976-A072B171FC1D}"/>
              </a:ext>
            </a:extLst>
          </p:cNvPr>
          <p:cNvSpPr>
            <a:spLocks noGrp="1"/>
          </p:cNvSpPr>
          <p:nvPr>
            <p:ph type="title"/>
          </p:nvPr>
        </p:nvSpPr>
        <p:spPr>
          <a:xfrm>
            <a:off x="838200" y="181575"/>
            <a:ext cx="10515600" cy="844475"/>
          </a:xfrm>
        </p:spPr>
        <p:txBody>
          <a:bodyPr>
            <a:normAutofit/>
          </a:bodyPr>
          <a:lstStyle/>
          <a:p>
            <a:r>
              <a:rPr lang="en-US" b="1" dirty="0">
                <a:solidFill>
                  <a:schemeClr val="accent1"/>
                </a:solidFill>
              </a:rPr>
              <a:t>EIC Detector Requirements</a:t>
            </a:r>
          </a:p>
        </p:txBody>
      </p:sp>
      <p:sp>
        <p:nvSpPr>
          <p:cNvPr id="3" name="Date Placeholder 2">
            <a:extLst>
              <a:ext uri="{FF2B5EF4-FFF2-40B4-BE49-F238E27FC236}">
                <a16:creationId xmlns:a16="http://schemas.microsoft.com/office/drawing/2014/main" id="{8E68EC61-CCC1-E2BA-7279-E36A478E743F}"/>
              </a:ext>
            </a:extLst>
          </p:cNvPr>
          <p:cNvSpPr>
            <a:spLocks noGrp="1"/>
          </p:cNvSpPr>
          <p:nvPr>
            <p:ph type="dt" sz="half" idx="10"/>
          </p:nvPr>
        </p:nvSpPr>
        <p:spPr/>
        <p:txBody>
          <a:bodyPr/>
          <a:lstStyle/>
          <a:p>
            <a:r>
              <a:rPr lang="en-US"/>
              <a:t>11/28/2023</a:t>
            </a:r>
          </a:p>
        </p:txBody>
      </p:sp>
      <p:sp>
        <p:nvSpPr>
          <p:cNvPr id="4" name="Footer Placeholder 3">
            <a:extLst>
              <a:ext uri="{FF2B5EF4-FFF2-40B4-BE49-F238E27FC236}">
                <a16:creationId xmlns:a16="http://schemas.microsoft.com/office/drawing/2014/main" id="{B79595E1-680F-7A38-B192-6ECA44A881C1}"/>
              </a:ext>
            </a:extLst>
          </p:cNvPr>
          <p:cNvSpPr>
            <a:spLocks noGrp="1"/>
          </p:cNvSpPr>
          <p:nvPr>
            <p:ph type="ftr" sz="quarter" idx="11"/>
          </p:nvPr>
        </p:nvSpPr>
        <p:spPr/>
        <p:txBody>
          <a:bodyPr/>
          <a:lstStyle/>
          <a:p>
            <a:r>
              <a:rPr lang="en-US"/>
              <a:t>AI4EIC 2023 Annual Workshop</a:t>
            </a:r>
          </a:p>
        </p:txBody>
      </p:sp>
      <p:sp>
        <p:nvSpPr>
          <p:cNvPr id="5" name="Slide Number Placeholder 4">
            <a:extLst>
              <a:ext uri="{FF2B5EF4-FFF2-40B4-BE49-F238E27FC236}">
                <a16:creationId xmlns:a16="http://schemas.microsoft.com/office/drawing/2014/main" id="{3C1C2CD6-0C3C-EC99-0483-264DB654ECC7}"/>
              </a:ext>
            </a:extLst>
          </p:cNvPr>
          <p:cNvSpPr>
            <a:spLocks noGrp="1"/>
          </p:cNvSpPr>
          <p:nvPr>
            <p:ph type="sldNum" sz="quarter" idx="12"/>
          </p:nvPr>
        </p:nvSpPr>
        <p:spPr/>
        <p:txBody>
          <a:bodyPr/>
          <a:lstStyle/>
          <a:p>
            <a:fld id="{00A14187-AF44-4271-AA62-1C5C376B8E74}" type="slidenum">
              <a:rPr lang="en-US" smtClean="0"/>
              <a:t>18</a:t>
            </a:fld>
            <a:endParaRPr lang="en-US"/>
          </a:p>
        </p:txBody>
      </p:sp>
      <p:sp>
        <p:nvSpPr>
          <p:cNvPr id="6" name="Google Shape;379;p40">
            <a:extLst>
              <a:ext uri="{FF2B5EF4-FFF2-40B4-BE49-F238E27FC236}">
                <a16:creationId xmlns:a16="http://schemas.microsoft.com/office/drawing/2014/main" id="{781966DF-B53D-FC5C-E6BF-7E0786F84E5C}"/>
              </a:ext>
            </a:extLst>
          </p:cNvPr>
          <p:cNvSpPr txBox="1"/>
          <p:nvPr/>
        </p:nvSpPr>
        <p:spPr>
          <a:xfrm>
            <a:off x="922251" y="1005672"/>
            <a:ext cx="9945492" cy="567075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US" sz="1400" b="1" dirty="0">
                <a:solidFill>
                  <a:srgbClr val="2A6099"/>
                </a:solidFill>
                <a:latin typeface="Roboto"/>
                <a:ea typeface="Roboto"/>
                <a:cs typeface="Roboto"/>
                <a:sym typeface="Roboto"/>
              </a:rPr>
              <a:t>Vertex detector</a:t>
            </a:r>
            <a:r>
              <a:rPr lang="en-US" sz="1400" b="1" dirty="0">
                <a:solidFill>
                  <a:schemeClr val="accent2"/>
                </a:solidFill>
                <a:latin typeface="Roboto"/>
                <a:ea typeface="Roboto"/>
                <a:cs typeface="Roboto"/>
                <a:sym typeface="Roboto"/>
              </a:rPr>
              <a:t> </a:t>
            </a:r>
            <a:r>
              <a:rPr lang="en-US" sz="1400" dirty="0">
                <a:solidFill>
                  <a:srgbClr val="1C1C1C"/>
                </a:solidFill>
                <a:latin typeface="Roboto"/>
                <a:ea typeface="Roboto"/>
                <a:cs typeface="Roboto"/>
                <a:sym typeface="Roboto"/>
              </a:rPr>
              <a:t>→ Identify primary and secondary vertices, </a:t>
            </a:r>
            <a:endParaRPr sz="1400" dirty="0">
              <a:solidFill>
                <a:srgbClr val="1C1C1C"/>
              </a:solidFill>
              <a:latin typeface="Roboto"/>
              <a:ea typeface="Roboto"/>
              <a:cs typeface="Roboto"/>
              <a:sym typeface="Roboto"/>
            </a:endParaRPr>
          </a:p>
          <a:p>
            <a:pPr marL="457200" marR="2540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Low material budget: 0.05% X/X</a:t>
            </a:r>
            <a:r>
              <a:rPr lang="en-US" sz="1400" i="0" u="none" strike="noStrike" cap="none" baseline="-25000" dirty="0">
                <a:solidFill>
                  <a:srgbClr val="1C1C1C"/>
                </a:solidFill>
                <a:latin typeface="Roboto"/>
                <a:ea typeface="Roboto"/>
                <a:cs typeface="Roboto"/>
                <a:sym typeface="Roboto"/>
              </a:rPr>
              <a:t>0</a:t>
            </a:r>
            <a:r>
              <a:rPr lang="en-US" sz="1400" i="0" u="none" strike="noStrike" cap="none" dirty="0">
                <a:solidFill>
                  <a:srgbClr val="1C1C1C"/>
                </a:solidFill>
                <a:latin typeface="Roboto"/>
                <a:ea typeface="Roboto"/>
                <a:cs typeface="Roboto"/>
                <a:sym typeface="Roboto"/>
              </a:rPr>
              <a:t> per layer</a:t>
            </a:r>
            <a:endParaRPr sz="1400" dirty="0">
              <a:solidFill>
                <a:srgbClr val="1C1C1C"/>
              </a:solidFill>
              <a:latin typeface="Roboto"/>
              <a:ea typeface="Roboto"/>
              <a:cs typeface="Roboto"/>
              <a:sym typeface="Roboto"/>
            </a:endParaRPr>
          </a:p>
          <a:p>
            <a:pPr marL="457200" marR="2540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High spatial resolution: 20 </a:t>
            </a:r>
            <a:r>
              <a:rPr lang="en-US" sz="1400" i="0" u="none" strike="noStrike" cap="none" dirty="0">
                <a:solidFill>
                  <a:srgbClr val="1C1C1C"/>
                </a:solidFill>
                <a:latin typeface="Symbol" panose="05050102010706020507" pitchFamily="18" charset="2"/>
                <a:ea typeface="Roboto"/>
                <a:cs typeface="Roboto"/>
                <a:sym typeface="Roboto"/>
              </a:rPr>
              <a:t>m</a:t>
            </a:r>
            <a:r>
              <a:rPr lang="en-US" sz="1400" i="0" u="none" strike="noStrike" cap="none" dirty="0">
                <a:solidFill>
                  <a:srgbClr val="1C1C1C"/>
                </a:solidFill>
                <a:latin typeface="Roboto"/>
                <a:ea typeface="Roboto"/>
                <a:cs typeface="Roboto"/>
                <a:sym typeface="Roboto"/>
              </a:rPr>
              <a:t>m pitch CMOS Monolithic Active Pixel Sensor </a:t>
            </a:r>
            <a:endParaRPr sz="1400" dirty="0">
              <a:solidFill>
                <a:srgbClr val="1C1C1C"/>
              </a:solidFill>
              <a:latin typeface="Roboto"/>
              <a:ea typeface="Roboto"/>
              <a:cs typeface="Roboto"/>
              <a:sym typeface="Roboto"/>
            </a:endParaRPr>
          </a:p>
          <a:p>
            <a:pPr marL="0" marR="25400" lvl="0" indent="0" algn="l" rtl="0">
              <a:spcBef>
                <a:spcPts val="0"/>
              </a:spcBef>
              <a:spcAft>
                <a:spcPts val="0"/>
              </a:spcAft>
              <a:buNone/>
            </a:pPr>
            <a:endParaRPr sz="1400" b="1" dirty="0">
              <a:solidFill>
                <a:srgbClr val="1C1C1C"/>
              </a:solidFill>
              <a:latin typeface="Roboto"/>
              <a:ea typeface="Roboto"/>
              <a:cs typeface="Roboto"/>
              <a:sym typeface="Roboto"/>
            </a:endParaRPr>
          </a:p>
          <a:p>
            <a:pPr marL="0" marR="25400" lvl="0" indent="0" algn="l" rtl="0">
              <a:spcBef>
                <a:spcPts val="0"/>
              </a:spcBef>
              <a:spcAft>
                <a:spcPts val="0"/>
              </a:spcAft>
              <a:buNone/>
            </a:pPr>
            <a:r>
              <a:rPr lang="en-US" sz="1400" b="1" dirty="0">
                <a:solidFill>
                  <a:srgbClr val="2A6099"/>
                </a:solidFill>
                <a:latin typeface="Roboto"/>
                <a:ea typeface="Roboto"/>
                <a:cs typeface="Roboto"/>
                <a:sym typeface="Roboto"/>
              </a:rPr>
              <a:t>Central and Endcap tracker</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High precision low mass tracking</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MAPS – tracking layers in combination with micro pattern gas detectors</a:t>
            </a: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Particle Identification</a:t>
            </a:r>
            <a:r>
              <a:rPr lang="en-US" sz="1400" dirty="0">
                <a:solidFill>
                  <a:srgbClr val="1C1C1C"/>
                </a:solidFill>
                <a:latin typeface="Roboto"/>
                <a:ea typeface="Roboto"/>
                <a:cs typeface="Roboto"/>
                <a:sym typeface="Roboto"/>
              </a:rPr>
              <a:t> → High performance single track PID for π, K, p separation</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RICH detectors (RICH, DIRC) </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Time-of-Flight</a:t>
            </a:r>
            <a:r>
              <a:rPr lang="en-US" sz="1400" dirty="0">
                <a:solidFill>
                  <a:srgbClr val="1C1C1C"/>
                </a:solidFill>
                <a:latin typeface="Roboto"/>
                <a:ea typeface="Roboto"/>
                <a:cs typeface="Roboto"/>
                <a:sym typeface="Roboto"/>
              </a:rPr>
              <a:t> </a:t>
            </a:r>
            <a:r>
              <a:rPr lang="en-US" sz="1400" i="0" u="none" strike="noStrike" cap="none" dirty="0">
                <a:solidFill>
                  <a:srgbClr val="1C1C1C"/>
                </a:solidFill>
                <a:latin typeface="Roboto"/>
                <a:ea typeface="Roboto"/>
                <a:cs typeface="Roboto"/>
                <a:sym typeface="Roboto"/>
              </a:rPr>
              <a:t>high resolution timing detectors (</a:t>
            </a:r>
            <a:r>
              <a:rPr lang="en-US" sz="1400" dirty="0">
                <a:solidFill>
                  <a:srgbClr val="1C1C1C"/>
                </a:solidFill>
                <a:latin typeface="Roboto"/>
                <a:ea typeface="Roboto"/>
                <a:cs typeface="Roboto"/>
                <a:sym typeface="Roboto"/>
              </a:rPr>
              <a:t>HR</a:t>
            </a:r>
            <a:r>
              <a:rPr lang="en-US" sz="1400" i="0" u="none" strike="noStrike" cap="none" dirty="0">
                <a:solidFill>
                  <a:srgbClr val="1C1C1C"/>
                </a:solidFill>
                <a:latin typeface="Roboto"/>
                <a:ea typeface="Roboto"/>
                <a:cs typeface="Roboto"/>
                <a:sym typeface="Roboto"/>
              </a:rPr>
              <a:t>PPDs, LGAD) </a:t>
            </a:r>
            <a:endParaRPr sz="1400" i="0" u="none" strike="noStrike" cap="none"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dirty="0">
                <a:solidFill>
                  <a:srgbClr val="1C1C1C"/>
                </a:solidFill>
                <a:latin typeface="Roboto"/>
                <a:ea typeface="Roboto"/>
                <a:cs typeface="Roboto"/>
                <a:sym typeface="Roboto"/>
              </a:rPr>
              <a:t>N</a:t>
            </a:r>
            <a:r>
              <a:rPr lang="en-US" sz="1400" i="0" u="none" strike="noStrike" cap="none" dirty="0">
                <a:solidFill>
                  <a:srgbClr val="1C1C1C"/>
                </a:solidFill>
                <a:latin typeface="Roboto"/>
                <a:ea typeface="Roboto"/>
                <a:cs typeface="Roboto"/>
                <a:sym typeface="Roboto"/>
              </a:rPr>
              <a:t>ovel photon sensors: MCP-PMT / </a:t>
            </a:r>
            <a:r>
              <a:rPr lang="en-US" sz="1400" dirty="0">
                <a:solidFill>
                  <a:srgbClr val="1C1C1C"/>
                </a:solidFill>
                <a:latin typeface="Roboto"/>
                <a:ea typeface="Roboto"/>
                <a:cs typeface="Roboto"/>
                <a:sym typeface="Roboto"/>
              </a:rPr>
              <a:t>HR</a:t>
            </a:r>
            <a:r>
              <a:rPr lang="en-US" sz="1400" i="0" u="none" strike="noStrike" cap="none" dirty="0">
                <a:solidFill>
                  <a:srgbClr val="1C1C1C"/>
                </a:solidFill>
                <a:latin typeface="Roboto"/>
                <a:ea typeface="Roboto"/>
                <a:cs typeface="Roboto"/>
                <a:sym typeface="Roboto"/>
              </a:rPr>
              <a:t>PPD </a:t>
            </a:r>
            <a:endParaRPr sz="1400" i="0" u="none" strike="noStrike" cap="none" dirty="0">
              <a:solidFill>
                <a:srgbClr val="1C1C1C"/>
              </a:solidFill>
              <a:latin typeface="Roboto"/>
              <a:ea typeface="Roboto"/>
              <a:cs typeface="Roboto"/>
              <a:sym typeface="Roboto"/>
            </a:endParaRPr>
          </a:p>
          <a:p>
            <a:pPr marL="0" marR="0" lvl="0" indent="0" algn="l" rtl="0">
              <a:spcBef>
                <a:spcPts val="0"/>
              </a:spcBef>
              <a:spcAft>
                <a:spcPts val="0"/>
              </a:spcAft>
              <a:buNone/>
            </a:pP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Electromagnetic calorimetry</a:t>
            </a:r>
            <a:r>
              <a:rPr lang="en-US" sz="1400" dirty="0">
                <a:solidFill>
                  <a:srgbClr val="1C1C1C"/>
                </a:solidFill>
                <a:latin typeface="Roboto"/>
                <a:ea typeface="Roboto"/>
                <a:cs typeface="Roboto"/>
                <a:sym typeface="Roboto"/>
              </a:rPr>
              <a:t> → Measure photons (E, angle), identify electrons</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PbWO</a:t>
            </a:r>
            <a:r>
              <a:rPr lang="en-US" sz="1400" i="0" u="none" strike="noStrike" cap="none" baseline="-25000" dirty="0">
                <a:solidFill>
                  <a:srgbClr val="1C1C1C"/>
                </a:solidFill>
                <a:latin typeface="Roboto"/>
                <a:ea typeface="Roboto"/>
                <a:cs typeface="Roboto"/>
                <a:sym typeface="Roboto"/>
              </a:rPr>
              <a:t>4</a:t>
            </a:r>
            <a:r>
              <a:rPr lang="en-US" sz="1400" i="0" u="none" strike="noStrike" cap="none" dirty="0">
                <a:solidFill>
                  <a:srgbClr val="1C1C1C"/>
                </a:solidFill>
                <a:latin typeface="Roboto"/>
                <a:ea typeface="Roboto"/>
                <a:cs typeface="Roboto"/>
                <a:sym typeface="Roboto"/>
              </a:rPr>
              <a:t> Crystals (backward), W/</a:t>
            </a:r>
            <a:r>
              <a:rPr lang="en-US" sz="1400" i="0" u="none" strike="noStrike" cap="none" dirty="0" err="1">
                <a:solidFill>
                  <a:srgbClr val="1C1C1C"/>
                </a:solidFill>
                <a:latin typeface="Roboto"/>
                <a:ea typeface="Roboto"/>
                <a:cs typeface="Roboto"/>
                <a:sym typeface="Roboto"/>
              </a:rPr>
              <a:t>ScFi</a:t>
            </a:r>
            <a:r>
              <a:rPr lang="en-US" sz="1400" i="0" u="none" strike="noStrike" cap="none" dirty="0">
                <a:solidFill>
                  <a:srgbClr val="1C1C1C"/>
                </a:solidFill>
                <a:latin typeface="Roboto"/>
                <a:ea typeface="Roboto"/>
                <a:cs typeface="Roboto"/>
                <a:sym typeface="Roboto"/>
              </a:rPr>
              <a:t> (forward)</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Barrel</a:t>
            </a:r>
            <a:r>
              <a:rPr lang="en-US" sz="1400" dirty="0">
                <a:solidFill>
                  <a:srgbClr val="1C1C1C"/>
                </a:solidFill>
                <a:latin typeface="Roboto"/>
                <a:ea typeface="Roboto"/>
                <a:cs typeface="Roboto"/>
                <a:sym typeface="Roboto"/>
              </a:rPr>
              <a:t> Imaging Calorimeter (Si + Pb/</a:t>
            </a:r>
            <a:r>
              <a:rPr lang="en-US" sz="1400" dirty="0" err="1">
                <a:solidFill>
                  <a:srgbClr val="1C1C1C"/>
                </a:solidFill>
                <a:latin typeface="Roboto"/>
                <a:ea typeface="Roboto"/>
                <a:cs typeface="Roboto"/>
                <a:sym typeface="Roboto"/>
              </a:rPr>
              <a:t>ScFi</a:t>
            </a:r>
            <a:r>
              <a:rPr lang="en-US" sz="1400" dirty="0">
                <a:solidFill>
                  <a:srgbClr val="1C1C1C"/>
                </a:solidFill>
                <a:latin typeface="Roboto"/>
                <a:ea typeface="Roboto"/>
                <a:cs typeface="Roboto"/>
                <a:sym typeface="Roboto"/>
              </a:rPr>
              <a:t>)</a:t>
            </a:r>
            <a:endParaRPr sz="1400" dirty="0">
              <a:solidFill>
                <a:srgbClr val="1C1C1C"/>
              </a:solidFill>
              <a:latin typeface="Roboto"/>
              <a:ea typeface="Roboto"/>
              <a:cs typeface="Roboto"/>
              <a:sym typeface="Roboto"/>
            </a:endParaRPr>
          </a:p>
          <a:p>
            <a:pPr marL="342900" marR="0" lvl="1" indent="0" algn="l" rtl="0">
              <a:spcBef>
                <a:spcPts val="0"/>
              </a:spcBef>
              <a:spcAft>
                <a:spcPts val="0"/>
              </a:spcAft>
              <a:buNone/>
            </a:pPr>
            <a:endParaRPr sz="1400" i="0" u="none" strike="noStrike" cap="none"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Hadron calorimetry</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Measure charged hadrons, neutrons and K</a:t>
            </a:r>
            <a:r>
              <a:rPr lang="en-US" sz="1400" baseline="-25000" dirty="0">
                <a:solidFill>
                  <a:srgbClr val="1C1C1C"/>
                </a:solidFill>
                <a:latin typeface="Roboto"/>
                <a:ea typeface="Roboto"/>
                <a:cs typeface="Roboto"/>
                <a:sym typeface="Roboto"/>
              </a:rPr>
              <a:t>L</a:t>
            </a:r>
            <a:r>
              <a:rPr lang="en-US" sz="1400" baseline="30000" dirty="0">
                <a:solidFill>
                  <a:srgbClr val="1C1C1C"/>
                </a:solidFill>
                <a:latin typeface="Roboto"/>
                <a:ea typeface="Roboto"/>
                <a:cs typeface="Roboto"/>
                <a:sym typeface="Roboto"/>
              </a:rPr>
              <a:t>0</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Achieve ~70%/√E + 10% for low E hadrons (~ 20 GeV)</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Fe/Sc sandwich with longitudinal segmentation</a:t>
            </a:r>
          </a:p>
          <a:p>
            <a:pPr marL="457200" marR="0" lvl="0" indent="-292100" algn="l" rtl="0">
              <a:spcBef>
                <a:spcPts val="0"/>
              </a:spcBef>
              <a:spcAft>
                <a:spcPts val="0"/>
              </a:spcAft>
              <a:buClr>
                <a:srgbClr val="1C1C1C"/>
              </a:buClr>
              <a:buSzPts val="1000"/>
              <a:buFont typeface="Roboto"/>
              <a:buChar char="●"/>
            </a:pPr>
            <a:endParaRPr sz="1400" dirty="0">
              <a:solidFill>
                <a:srgbClr val="1C1C1C"/>
              </a:solidFill>
              <a:latin typeface="Roboto"/>
              <a:ea typeface="Roboto"/>
              <a:cs typeface="Roboto"/>
              <a:sym typeface="Roboto"/>
            </a:endParaRPr>
          </a:p>
          <a:p>
            <a:pPr marL="0" marR="0" lvl="0" indent="0" algn="l" rtl="0">
              <a:spcBef>
                <a:spcPts val="0"/>
              </a:spcBef>
              <a:spcAft>
                <a:spcPts val="0"/>
              </a:spcAft>
              <a:buNone/>
            </a:pPr>
            <a:r>
              <a:rPr lang="en-US" sz="1400" b="1" dirty="0">
                <a:solidFill>
                  <a:srgbClr val="2A6099"/>
                </a:solidFill>
                <a:latin typeface="Roboto"/>
                <a:ea typeface="Roboto"/>
                <a:cs typeface="Roboto"/>
                <a:sym typeface="Roboto"/>
              </a:rPr>
              <a:t>Very forward and backward detectors</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Large acceptance for diffraction, tagging, neutrons from nuclear breakup</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Silicon tracking layers in lepton and hadron beam vacuum</a:t>
            </a:r>
            <a:endParaRPr sz="1400" dirty="0">
              <a:solidFill>
                <a:srgbClr val="1C1C1C"/>
              </a:solidFill>
              <a:latin typeface="Roboto"/>
              <a:ea typeface="Roboto"/>
              <a:cs typeface="Roboto"/>
              <a:sym typeface="Roboto"/>
            </a:endParaRPr>
          </a:p>
          <a:p>
            <a:pPr marL="457200" marR="0" lvl="0" indent="-292100" algn="l" rtl="0">
              <a:spcBef>
                <a:spcPts val="0"/>
              </a:spcBef>
              <a:spcAft>
                <a:spcPts val="0"/>
              </a:spcAft>
              <a:buClr>
                <a:srgbClr val="1C1C1C"/>
              </a:buClr>
              <a:buSzPts val="1000"/>
              <a:buFont typeface="Roboto"/>
              <a:buChar char="●"/>
            </a:pPr>
            <a:r>
              <a:rPr lang="en-US" sz="1400" i="0" u="none" strike="noStrike" cap="none" dirty="0">
                <a:solidFill>
                  <a:srgbClr val="1C1C1C"/>
                </a:solidFill>
                <a:latin typeface="Roboto"/>
                <a:ea typeface="Roboto"/>
                <a:cs typeface="Roboto"/>
                <a:sym typeface="Roboto"/>
              </a:rPr>
              <a:t>Zero</a:t>
            </a:r>
            <a:r>
              <a:rPr lang="en-US" sz="1400" dirty="0">
                <a:solidFill>
                  <a:srgbClr val="1C1C1C"/>
                </a:solidFill>
                <a:latin typeface="Roboto"/>
                <a:ea typeface="Roboto"/>
                <a:cs typeface="Roboto"/>
                <a:sym typeface="Roboto"/>
              </a:rPr>
              <a:t>-</a:t>
            </a:r>
            <a:r>
              <a:rPr lang="en-US" sz="1400" i="0" u="none" strike="noStrike" cap="none" dirty="0">
                <a:solidFill>
                  <a:srgbClr val="1C1C1C"/>
                </a:solidFill>
                <a:latin typeface="Roboto"/>
                <a:ea typeface="Roboto"/>
                <a:cs typeface="Roboto"/>
                <a:sym typeface="Roboto"/>
              </a:rPr>
              <a:t>degree high resolution electromagnetic and hadronic calorimeters</a:t>
            </a:r>
            <a:endParaRPr lang="en-US" sz="1400" dirty="0">
              <a:solidFill>
                <a:srgbClr val="1C1C1C"/>
              </a:solidFill>
              <a:latin typeface="Roboto"/>
              <a:ea typeface="Roboto"/>
              <a:cs typeface="Roboto"/>
              <a:sym typeface="Roboto"/>
            </a:endParaRPr>
          </a:p>
          <a:p>
            <a:pPr marR="0" lvl="0" algn="l" rtl="0">
              <a:spcBef>
                <a:spcPts val="0"/>
              </a:spcBef>
              <a:spcAft>
                <a:spcPts val="0"/>
              </a:spcAft>
              <a:buClr>
                <a:srgbClr val="1C1C1C"/>
              </a:buClr>
              <a:buSzPts val="1000"/>
            </a:pPr>
            <a:endParaRPr lang="en-US" sz="1400" b="1" dirty="0">
              <a:solidFill>
                <a:srgbClr val="1C1C1C"/>
              </a:solidFill>
              <a:latin typeface="Roboto"/>
              <a:ea typeface="Roboto"/>
              <a:cs typeface="Roboto"/>
              <a:sym typeface="Roboto"/>
            </a:endParaRPr>
          </a:p>
          <a:p>
            <a:pPr>
              <a:buClr>
                <a:srgbClr val="1C1C1C"/>
              </a:buClr>
              <a:buSzPts val="1000"/>
            </a:pPr>
            <a:r>
              <a:rPr lang="en-US" sz="1400" b="1" dirty="0">
                <a:solidFill>
                  <a:srgbClr val="2A6099"/>
                </a:solidFill>
                <a:latin typeface="Roboto"/>
                <a:ea typeface="Roboto"/>
                <a:cs typeface="Roboto"/>
                <a:sym typeface="Roboto"/>
              </a:rPr>
              <a:t>DAQ &amp; Readout Electronics</a:t>
            </a:r>
            <a:r>
              <a:rPr lang="en-US" sz="1400" b="1" dirty="0">
                <a:solidFill>
                  <a:srgbClr val="1C1C1C"/>
                </a:solidFill>
                <a:latin typeface="Roboto"/>
                <a:ea typeface="Roboto"/>
                <a:cs typeface="Roboto"/>
                <a:sym typeface="Roboto"/>
              </a:rPr>
              <a:t> </a:t>
            </a:r>
            <a:r>
              <a:rPr lang="en-US" sz="1400" dirty="0">
                <a:solidFill>
                  <a:srgbClr val="1C1C1C"/>
                </a:solidFill>
                <a:latin typeface="Roboto"/>
                <a:ea typeface="Roboto"/>
                <a:cs typeface="Roboto"/>
                <a:sym typeface="Roboto"/>
              </a:rPr>
              <a:t>→ trigger-less / streaming DAQ, </a:t>
            </a:r>
            <a:r>
              <a:rPr lang="en-US" sz="1400" i="0" u="none" strike="noStrike" cap="none" dirty="0">
                <a:solidFill>
                  <a:srgbClr val="1C1C1C"/>
                </a:solidFill>
                <a:latin typeface="Roboto"/>
                <a:ea typeface="Roboto"/>
                <a:cs typeface="Roboto"/>
                <a:sym typeface="Roboto"/>
              </a:rPr>
              <a:t>Integrate AI into DAQ </a:t>
            </a:r>
          </a:p>
          <a:p>
            <a:pPr marL="165100" marR="0" lvl="0" algn="l" rtl="0">
              <a:spcBef>
                <a:spcPts val="0"/>
              </a:spcBef>
              <a:spcAft>
                <a:spcPts val="0"/>
              </a:spcAft>
              <a:buClr>
                <a:srgbClr val="1C1C1C"/>
              </a:buClr>
              <a:buSzPts val="1000"/>
            </a:pPr>
            <a:endParaRPr lang="en-US" sz="1400" i="0" u="none" strike="noStrike" cap="none" dirty="0">
              <a:solidFill>
                <a:srgbClr val="1C1C1C"/>
              </a:solidFill>
              <a:latin typeface="Roboto"/>
              <a:ea typeface="Roboto"/>
              <a:cs typeface="Roboto"/>
              <a:sym typeface="Roboto"/>
            </a:endParaRPr>
          </a:p>
        </p:txBody>
      </p:sp>
      <p:sp>
        <p:nvSpPr>
          <p:cNvPr id="8" name="AutoShape 19">
            <a:extLst>
              <a:ext uri="{FF2B5EF4-FFF2-40B4-BE49-F238E27FC236}">
                <a16:creationId xmlns:a16="http://schemas.microsoft.com/office/drawing/2014/main" id="{EBD545AB-CACE-1D1E-837A-80E324EECCD2}"/>
              </a:ext>
            </a:extLst>
          </p:cNvPr>
          <p:cNvSpPr>
            <a:spLocks/>
          </p:cNvSpPr>
          <p:nvPr/>
        </p:nvSpPr>
        <p:spPr bwMode="auto">
          <a:xfrm rot="5400000">
            <a:off x="-1943803" y="3186803"/>
            <a:ext cx="4903731" cy="660269"/>
          </a:xfrm>
          <a:prstGeom prst="rightArrow">
            <a:avLst>
              <a:gd name="adj1" fmla="val 32000"/>
              <a:gd name="adj2" fmla="val 63778"/>
            </a:avLst>
          </a:prstGeom>
          <a:gradFill rotWithShape="0">
            <a:gsLst>
              <a:gs pos="0">
                <a:srgbClr val="00FF00"/>
              </a:gs>
              <a:gs pos="100000">
                <a:srgbClr val="FF00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dirty="0">
              <a:latin typeface="Comic Sans MS"/>
              <a:cs typeface="Comic Sans MS"/>
            </a:endParaRPr>
          </a:p>
        </p:txBody>
      </p:sp>
      <p:sp>
        <p:nvSpPr>
          <p:cNvPr id="9" name="TextBox 8">
            <a:extLst>
              <a:ext uri="{FF2B5EF4-FFF2-40B4-BE49-F238E27FC236}">
                <a16:creationId xmlns:a16="http://schemas.microsoft.com/office/drawing/2014/main" id="{9BC0829B-8454-5E21-FCC9-1730BD1035DD}"/>
              </a:ext>
            </a:extLst>
          </p:cNvPr>
          <p:cNvSpPr txBox="1"/>
          <p:nvPr/>
        </p:nvSpPr>
        <p:spPr>
          <a:xfrm>
            <a:off x="308010" y="2146854"/>
            <a:ext cx="430887" cy="2304477"/>
          </a:xfrm>
          <a:prstGeom prst="rect">
            <a:avLst/>
          </a:prstGeom>
          <a:noFill/>
        </p:spPr>
        <p:txBody>
          <a:bodyPr vert="vert" wrap="none" rtlCol="0">
            <a:spAutoFit/>
          </a:bodyPr>
          <a:lstStyle/>
          <a:p>
            <a:pPr algn="l"/>
            <a:r>
              <a:rPr lang="en-US" sz="1600" dirty="0">
                <a:latin typeface="Arial" panose="020B0604020202020204" pitchFamily="34" charset="0"/>
                <a:cs typeface="Arial" panose="020B0604020202020204" pitchFamily="34" charset="0"/>
              </a:rPr>
              <a:t>Radius/Distance from IP</a:t>
            </a:r>
          </a:p>
        </p:txBody>
      </p:sp>
    </p:spTree>
    <p:extLst>
      <p:ext uri="{BB962C8B-B14F-4D97-AF65-F5344CB8AC3E}">
        <p14:creationId xmlns:p14="http://schemas.microsoft.com/office/powerpoint/2010/main" val="4000047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8" name="Picture 7" descr="A picture containing LEGO, engineering&#10;&#10;Description automatically generated">
            <a:extLst>
              <a:ext uri="{FF2B5EF4-FFF2-40B4-BE49-F238E27FC236}">
                <a16:creationId xmlns:a16="http://schemas.microsoft.com/office/drawing/2014/main" id="{641336B5-0C68-A9F2-4F9D-C1B6C0A51A93}"/>
              </a:ext>
            </a:extLst>
          </p:cNvPr>
          <p:cNvPicPr>
            <a:picLocks noChangeAspect="1"/>
          </p:cNvPicPr>
          <p:nvPr/>
        </p:nvPicPr>
        <p:blipFill>
          <a:blip r:embed="rId3"/>
          <a:stretch>
            <a:fillRect/>
          </a:stretch>
        </p:blipFill>
        <p:spPr>
          <a:xfrm>
            <a:off x="6887864" y="2793502"/>
            <a:ext cx="6557748" cy="3716057"/>
          </a:xfrm>
          <a:prstGeom prst="rect">
            <a:avLst/>
          </a:prstGeom>
        </p:spPr>
      </p:pic>
      <p:sp>
        <p:nvSpPr>
          <p:cNvPr id="388" name="Google Shape;388;p41"/>
          <p:cNvSpPr txBox="1"/>
          <p:nvPr/>
        </p:nvSpPr>
        <p:spPr>
          <a:xfrm>
            <a:off x="142657" y="2894417"/>
            <a:ext cx="11082000" cy="3716056"/>
          </a:xfrm>
          <a:prstGeom prst="rect">
            <a:avLst/>
          </a:prstGeom>
          <a:noFill/>
          <a:ln>
            <a:noFill/>
          </a:ln>
        </p:spPr>
        <p:txBody>
          <a:bodyPr spcFirstLastPara="1" wrap="square" lIns="91433" tIns="45700" rIns="91433" bIns="45700" anchor="t" anchorCtr="0">
            <a:noAutofit/>
          </a:bodyPr>
          <a:lstStyle/>
          <a:p>
            <a:pPr marL="609585" indent="-406390">
              <a:lnSpc>
                <a:spcPct val="90000"/>
              </a:lnSpc>
              <a:spcBef>
                <a:spcPts val="1067"/>
              </a:spcBef>
              <a:buClr>
                <a:srgbClr val="1C1C1C"/>
              </a:buClr>
              <a:buSzPts val="1200"/>
              <a:buFont typeface="Roboto"/>
              <a:buChar char="●"/>
            </a:pPr>
            <a:r>
              <a:rPr lang="en-US" sz="1500" dirty="0">
                <a:solidFill>
                  <a:srgbClr val="1C1C1C"/>
                </a:solidFill>
                <a:latin typeface="Roboto"/>
                <a:ea typeface="Roboto"/>
                <a:cs typeface="Roboto"/>
                <a:sym typeface="Roboto"/>
              </a:rPr>
              <a:t>Call for proposals issued jointly by BNL and </a:t>
            </a:r>
            <a:r>
              <a:rPr lang="en-US" sz="1500" dirty="0" err="1">
                <a:solidFill>
                  <a:srgbClr val="1C1C1C"/>
                </a:solidFill>
                <a:latin typeface="Roboto"/>
                <a:ea typeface="Roboto"/>
                <a:cs typeface="Roboto"/>
                <a:sym typeface="Roboto"/>
              </a:rPr>
              <a:t>JLab</a:t>
            </a:r>
            <a:r>
              <a:rPr lang="en-US" sz="1500" dirty="0">
                <a:solidFill>
                  <a:srgbClr val="1C1C1C"/>
                </a:solidFill>
                <a:latin typeface="Roboto"/>
                <a:ea typeface="Roboto"/>
                <a:cs typeface="Roboto"/>
                <a:sym typeface="Roboto"/>
              </a:rPr>
              <a:t> in </a:t>
            </a:r>
            <a:r>
              <a:rPr lang="en-US" sz="1500" b="1" dirty="0">
                <a:solidFill>
                  <a:srgbClr val="1C1C1C"/>
                </a:solidFill>
                <a:latin typeface="Roboto"/>
                <a:ea typeface="Roboto"/>
                <a:cs typeface="Roboto"/>
                <a:sym typeface="Roboto"/>
              </a:rPr>
              <a:t>March 2021</a:t>
            </a:r>
            <a:r>
              <a:rPr lang="en-US" sz="1500" dirty="0">
                <a:solidFill>
                  <a:srgbClr val="1C1C1C"/>
                </a:solidFill>
                <a:latin typeface="Roboto"/>
                <a:ea typeface="Roboto"/>
                <a:cs typeface="Roboto"/>
                <a:sym typeface="Roboto"/>
              </a:rPr>
              <a:t> (Due Dec 2021)</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ATHENA, CORE and ECCE proposals submitted</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DPAP  review</a:t>
            </a:r>
            <a:r>
              <a:rPr lang="en-US" sz="1500" b="1" dirty="0">
                <a:solidFill>
                  <a:srgbClr val="1C1C1C"/>
                </a:solidFill>
                <a:latin typeface="Roboto"/>
                <a:ea typeface="Roboto"/>
                <a:cs typeface="Roboto"/>
                <a:sym typeface="Roboto"/>
              </a:rPr>
              <a:t> Dec 2021 – Jan 2022</a:t>
            </a:r>
            <a:r>
              <a:rPr lang="en-US" sz="1500" dirty="0">
                <a:solidFill>
                  <a:srgbClr val="1C1C1C"/>
                </a:solidFill>
                <a:latin typeface="Roboto"/>
                <a:ea typeface="Roboto"/>
                <a:cs typeface="Roboto"/>
                <a:sym typeface="Roboto"/>
              </a:rPr>
              <a:t>, closeout </a:t>
            </a:r>
            <a:r>
              <a:rPr lang="en-US" sz="1500" b="1" dirty="0">
                <a:solidFill>
                  <a:srgbClr val="1C1C1C"/>
                </a:solidFill>
                <a:latin typeface="Roboto"/>
                <a:ea typeface="Roboto"/>
                <a:cs typeface="Roboto"/>
                <a:sym typeface="Roboto"/>
              </a:rPr>
              <a:t>March 2022</a:t>
            </a:r>
            <a:endParaRPr sz="1500" b="1"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ECCE proposal chosen as basis for first EIC detector reference design </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b="1" dirty="0">
                <a:solidFill>
                  <a:srgbClr val="1C1C1C"/>
                </a:solidFill>
                <a:latin typeface="Roboto"/>
                <a:ea typeface="Roboto"/>
                <a:cs typeface="Roboto"/>
                <a:sym typeface="Roboto"/>
              </a:rPr>
              <a:t>Spring/Summer 2022</a:t>
            </a:r>
            <a:r>
              <a:rPr lang="en-US" sz="1500" dirty="0">
                <a:solidFill>
                  <a:srgbClr val="1C1C1C"/>
                </a:solidFill>
                <a:latin typeface="Roboto"/>
                <a:ea typeface="Roboto"/>
                <a:cs typeface="Roboto"/>
                <a:sym typeface="Roboto"/>
              </a:rPr>
              <a:t> – ATHENA and ECCE form joint leadership team</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Joint WG’s formed and consolidation process undertaken</a:t>
            </a:r>
            <a:endParaRPr sz="1500" dirty="0">
              <a:solidFill>
                <a:srgbClr val="1C1C1C"/>
              </a:solidFill>
              <a:latin typeface="Roboto"/>
              <a:ea typeface="Roboto"/>
              <a:cs typeface="Roboto"/>
              <a:sym typeface="Roboto"/>
            </a:endParaRPr>
          </a:p>
          <a:p>
            <a:pPr marL="1219170" lvl="1" indent="-406390">
              <a:lnSpc>
                <a:spcPct val="90000"/>
              </a:lnSpc>
              <a:buClr>
                <a:srgbClr val="1C1C1C"/>
              </a:buClr>
              <a:buSzPts val="1200"/>
              <a:buFont typeface="Roboto"/>
              <a:buChar char="○"/>
            </a:pPr>
            <a:r>
              <a:rPr lang="en-US" sz="1500" dirty="0">
                <a:solidFill>
                  <a:srgbClr val="1C1C1C"/>
                </a:solidFill>
                <a:latin typeface="Roboto"/>
                <a:ea typeface="Roboto"/>
                <a:cs typeface="Roboto"/>
                <a:sym typeface="Roboto"/>
              </a:rPr>
              <a:t>Coordination with EIC project on development of technical design</a:t>
            </a:r>
            <a:endParaRPr sz="1500"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Collaboration formation process started </a:t>
            </a:r>
            <a:r>
              <a:rPr lang="en-US" sz="1500" b="1" dirty="0">
                <a:solidFill>
                  <a:srgbClr val="1C1C1C"/>
                </a:solidFill>
                <a:latin typeface="Roboto"/>
                <a:ea typeface="Roboto"/>
                <a:cs typeface="Roboto"/>
                <a:sym typeface="Roboto"/>
              </a:rPr>
              <a:t>July 2022</a:t>
            </a:r>
            <a:endParaRPr sz="1500" b="1" dirty="0">
              <a:solidFill>
                <a:srgbClr val="1C1C1C"/>
              </a:solidFill>
              <a:latin typeface="Roboto"/>
              <a:ea typeface="Roboto"/>
              <a:cs typeface="Roboto"/>
              <a:sym typeface="Roboto"/>
            </a:endParaRPr>
          </a:p>
          <a:p>
            <a:pPr marL="609585" indent="-406390">
              <a:lnSpc>
                <a:spcPct val="90000"/>
              </a:lnSpc>
              <a:spcBef>
                <a:spcPts val="1333"/>
              </a:spcBef>
              <a:buClr>
                <a:srgbClr val="1C1C1C"/>
              </a:buClr>
              <a:buSzPts val="1200"/>
              <a:buFont typeface="Roboto"/>
              <a:buChar char="●"/>
            </a:pPr>
            <a:r>
              <a:rPr lang="en-US" sz="1500" dirty="0">
                <a:solidFill>
                  <a:srgbClr val="1C1C1C"/>
                </a:solidFill>
                <a:latin typeface="Roboto"/>
                <a:ea typeface="Roboto"/>
                <a:cs typeface="Roboto"/>
                <a:sym typeface="Roboto"/>
              </a:rPr>
              <a:t>Charter ratified &amp; elected ePIC Leadership Team </a:t>
            </a:r>
            <a:r>
              <a:rPr lang="en-US" sz="1500" b="1" dirty="0">
                <a:solidFill>
                  <a:srgbClr val="1C1C1C"/>
                </a:solidFill>
                <a:latin typeface="Roboto"/>
                <a:ea typeface="Roboto"/>
                <a:cs typeface="Roboto"/>
                <a:sym typeface="Roboto"/>
              </a:rPr>
              <a:t>February 2023</a:t>
            </a:r>
          </a:p>
          <a:p>
            <a:pPr marL="609585" indent="-406390">
              <a:lnSpc>
                <a:spcPct val="90000"/>
              </a:lnSpc>
              <a:spcBef>
                <a:spcPts val="1333"/>
              </a:spcBef>
              <a:buClr>
                <a:srgbClr val="1C1C1C"/>
              </a:buClr>
              <a:buSzPts val="1200"/>
              <a:buFont typeface="Roboto"/>
              <a:buChar char="●"/>
            </a:pPr>
            <a:r>
              <a:rPr lang="en-US" sz="1500" b="1" dirty="0">
                <a:solidFill>
                  <a:srgbClr val="1C1C1C"/>
                </a:solidFill>
                <a:latin typeface="Roboto"/>
                <a:ea typeface="Roboto"/>
                <a:cs typeface="Roboto"/>
                <a:sym typeface="Roboto"/>
              </a:rPr>
              <a:t>EIC/</a:t>
            </a:r>
            <a:r>
              <a:rPr lang="en-US" sz="1500" b="1" dirty="0" err="1">
                <a:solidFill>
                  <a:srgbClr val="1C1C1C"/>
                </a:solidFill>
                <a:latin typeface="Roboto"/>
                <a:ea typeface="Roboto"/>
                <a:cs typeface="Roboto"/>
                <a:sym typeface="Roboto"/>
              </a:rPr>
              <a:t>ePIC</a:t>
            </a:r>
            <a:r>
              <a:rPr lang="en-US" sz="1500" b="1" dirty="0">
                <a:solidFill>
                  <a:srgbClr val="1C1C1C"/>
                </a:solidFill>
                <a:latin typeface="Roboto"/>
                <a:ea typeface="Roboto"/>
                <a:cs typeface="Roboto"/>
                <a:sym typeface="Roboto"/>
              </a:rPr>
              <a:t> endorsed as highest priority for new facility construction in 2023 LRP.</a:t>
            </a:r>
            <a:endParaRPr sz="1500" b="1" dirty="0">
              <a:solidFill>
                <a:srgbClr val="1C1C1C"/>
              </a:solidFill>
              <a:latin typeface="Roboto"/>
              <a:ea typeface="Roboto"/>
              <a:cs typeface="Roboto"/>
              <a:sym typeface="Roboto"/>
            </a:endParaRPr>
          </a:p>
          <a:p>
            <a:pPr marL="609585" indent="-406390">
              <a:spcBef>
                <a:spcPts val="1333"/>
              </a:spcBef>
              <a:buClr>
                <a:srgbClr val="1C1C1C"/>
              </a:buClr>
              <a:buSzPts val="1200"/>
              <a:buFont typeface="Roboto"/>
              <a:buChar char="●"/>
            </a:pPr>
            <a:r>
              <a:rPr lang="en-US" sz="1500" b="1" dirty="0">
                <a:solidFill>
                  <a:srgbClr val="1C1C1C"/>
                </a:solidFill>
                <a:latin typeface="Roboto"/>
                <a:ea typeface="Roboto"/>
                <a:cs typeface="Roboto"/>
                <a:sym typeface="Roboto"/>
              </a:rPr>
              <a:t>Working towards TDR and CD-3A (review Nov. 2023) and CD-2/3 (2025)</a:t>
            </a:r>
            <a:endParaRPr sz="1500" b="1" dirty="0">
              <a:solidFill>
                <a:srgbClr val="1C1C1C"/>
              </a:solidFill>
              <a:latin typeface="Roboto"/>
              <a:ea typeface="Roboto"/>
              <a:cs typeface="Roboto"/>
              <a:sym typeface="Roboto"/>
            </a:endParaRPr>
          </a:p>
        </p:txBody>
      </p:sp>
      <p:sp>
        <p:nvSpPr>
          <p:cNvPr id="387" name="Google Shape;387;p41"/>
          <p:cNvSpPr txBox="1">
            <a:spLocks noGrp="1"/>
          </p:cNvSpPr>
          <p:nvPr>
            <p:ph type="sldNum" idx="12"/>
          </p:nvPr>
        </p:nvSpPr>
        <p:spPr>
          <a:xfrm>
            <a:off x="10032267" y="6522988"/>
            <a:ext cx="2057600" cy="208000"/>
          </a:xfrm>
          <a:prstGeom prst="rect">
            <a:avLst/>
          </a:prstGeom>
          <a:noFill/>
          <a:ln>
            <a:noFill/>
          </a:ln>
        </p:spPr>
        <p:txBody>
          <a:bodyPr spcFirstLastPara="1" vert="horz" wrap="square" lIns="91433" tIns="45700" rIns="91433" bIns="45700" rtlCol="0" anchor="ctr" anchorCtr="0">
            <a:normAutofit fontScale="77500" lnSpcReduction="20000"/>
          </a:bodyPr>
          <a:lstStyle/>
          <a:p>
            <a:pPr>
              <a:buClr>
                <a:srgbClr val="000000"/>
              </a:buClr>
            </a:pPr>
            <a:fld id="{00000000-1234-1234-1234-123412341234}" type="slidenum">
              <a:rPr lang="en-US"/>
              <a:pPr>
                <a:buClr>
                  <a:srgbClr val="000000"/>
                </a:buClr>
              </a:pPr>
              <a:t>19</a:t>
            </a:fld>
            <a:endParaRPr/>
          </a:p>
        </p:txBody>
      </p:sp>
      <p:pic>
        <p:nvPicPr>
          <p:cNvPr id="389" name="Google Shape;389;p41" descr="Logo&#10;&#10;Description automatically generated"/>
          <p:cNvPicPr preferRelativeResize="0"/>
          <p:nvPr/>
        </p:nvPicPr>
        <p:blipFill rotWithShape="1">
          <a:blip r:embed="rId4">
            <a:alphaModFix/>
          </a:blip>
          <a:srcRect/>
          <a:stretch/>
        </p:blipFill>
        <p:spPr>
          <a:xfrm>
            <a:off x="10285260" y="74876"/>
            <a:ext cx="1804597" cy="1299013"/>
          </a:xfrm>
          <a:prstGeom prst="rect">
            <a:avLst/>
          </a:prstGeom>
          <a:noFill/>
          <a:ln>
            <a:noFill/>
          </a:ln>
        </p:spPr>
      </p:pic>
      <p:sp>
        <p:nvSpPr>
          <p:cNvPr id="390" name="Google Shape;390;p41"/>
          <p:cNvSpPr txBox="1"/>
          <p:nvPr/>
        </p:nvSpPr>
        <p:spPr>
          <a:xfrm>
            <a:off x="532687" y="74880"/>
            <a:ext cx="11372000" cy="780800"/>
          </a:xfrm>
          <a:prstGeom prst="rect">
            <a:avLst/>
          </a:prstGeom>
          <a:noFill/>
          <a:ln>
            <a:noFill/>
          </a:ln>
        </p:spPr>
        <p:txBody>
          <a:bodyPr spcFirstLastPara="1" wrap="square" lIns="91433" tIns="45700" rIns="91433" bIns="45700" anchor="ctr" anchorCtr="0">
            <a:noAutofit/>
          </a:bodyPr>
          <a:lstStyle/>
          <a:p>
            <a:r>
              <a:rPr lang="en-US" sz="4400" b="1" dirty="0">
                <a:solidFill>
                  <a:schemeClr val="accent1"/>
                </a:solidFill>
                <a:latin typeface="+mj-lt"/>
                <a:ea typeface="Roboto"/>
                <a:cs typeface="Roboto"/>
                <a:sym typeface="Roboto"/>
              </a:rPr>
              <a:t>Detector Design Process Timeline</a:t>
            </a:r>
            <a:endParaRPr sz="4400" dirty="0">
              <a:solidFill>
                <a:schemeClr val="accent1"/>
              </a:solidFill>
              <a:latin typeface="+mj-lt"/>
              <a:ea typeface="Roboto"/>
              <a:cs typeface="Roboto"/>
              <a:sym typeface="Roboto"/>
            </a:endParaRPr>
          </a:p>
        </p:txBody>
      </p:sp>
      <p:sp>
        <p:nvSpPr>
          <p:cNvPr id="392" name="Google Shape;392;p41"/>
          <p:cNvSpPr txBox="1"/>
          <p:nvPr/>
        </p:nvSpPr>
        <p:spPr>
          <a:xfrm>
            <a:off x="6759004" y="1362722"/>
            <a:ext cx="4597200" cy="1354176"/>
          </a:xfrm>
          <a:prstGeom prst="rect">
            <a:avLst/>
          </a:prstGeom>
          <a:noFill/>
          <a:ln>
            <a:noFill/>
          </a:ln>
        </p:spPr>
        <p:txBody>
          <a:bodyPr spcFirstLastPara="1" wrap="square" lIns="121900" tIns="121900" rIns="121900" bIns="121900" anchor="t" anchorCtr="0">
            <a:spAutoFit/>
          </a:bodyPr>
          <a:lstStyle/>
          <a:p>
            <a:r>
              <a:rPr lang="en-US" sz="2400" dirty="0">
                <a:latin typeface="Roboto"/>
                <a:ea typeface="Roboto"/>
                <a:cs typeface="Roboto"/>
                <a:sym typeface="Roboto"/>
              </a:rPr>
              <a:t>Detector and machine design parameters driven by physics objectives</a:t>
            </a:r>
            <a:endParaRPr sz="2400" dirty="0">
              <a:latin typeface="Roboto"/>
              <a:ea typeface="Roboto"/>
              <a:cs typeface="Roboto"/>
              <a:sym typeface="Roboto"/>
            </a:endParaRPr>
          </a:p>
        </p:txBody>
      </p:sp>
      <p:sp>
        <p:nvSpPr>
          <p:cNvPr id="2" name="Date Placeholder 1">
            <a:extLst>
              <a:ext uri="{FF2B5EF4-FFF2-40B4-BE49-F238E27FC236}">
                <a16:creationId xmlns:a16="http://schemas.microsoft.com/office/drawing/2014/main" id="{A94B159C-2F74-8534-EE50-47ECA0A17229}"/>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311E7094-84EF-FA95-C078-CDB9B88AADDF}"/>
              </a:ext>
            </a:extLst>
          </p:cNvPr>
          <p:cNvSpPr>
            <a:spLocks noGrp="1"/>
          </p:cNvSpPr>
          <p:nvPr>
            <p:ph type="ftr" sz="quarter" idx="11"/>
          </p:nvPr>
        </p:nvSpPr>
        <p:spPr/>
        <p:txBody>
          <a:bodyPr/>
          <a:lstStyle/>
          <a:p>
            <a:r>
              <a:rPr lang="en-US"/>
              <a:t>AI4EIC 2023 Annual Workshop</a:t>
            </a:r>
          </a:p>
        </p:txBody>
      </p:sp>
      <p:grpSp>
        <p:nvGrpSpPr>
          <p:cNvPr id="17" name="Group 16">
            <a:extLst>
              <a:ext uri="{FF2B5EF4-FFF2-40B4-BE49-F238E27FC236}">
                <a16:creationId xmlns:a16="http://schemas.microsoft.com/office/drawing/2014/main" id="{460EECD6-C0D3-FCBD-D678-47999B78F524}"/>
              </a:ext>
            </a:extLst>
          </p:cNvPr>
          <p:cNvGrpSpPr/>
          <p:nvPr/>
        </p:nvGrpSpPr>
        <p:grpSpPr>
          <a:xfrm>
            <a:off x="142657" y="1047036"/>
            <a:ext cx="6344927" cy="1784768"/>
            <a:chOff x="142657" y="1047036"/>
            <a:chExt cx="6344927" cy="1784768"/>
          </a:xfrm>
        </p:grpSpPr>
        <p:pic>
          <p:nvPicPr>
            <p:cNvPr id="5" name="Picture 4">
              <a:extLst>
                <a:ext uri="{FF2B5EF4-FFF2-40B4-BE49-F238E27FC236}">
                  <a16:creationId xmlns:a16="http://schemas.microsoft.com/office/drawing/2014/main" id="{81EB18A1-7D1E-0FD6-1196-A1861C4492F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7804" y="1077585"/>
              <a:ext cx="1182753" cy="1493346"/>
            </a:xfrm>
            <a:prstGeom prst="rect">
              <a:avLst/>
            </a:prstGeom>
          </p:spPr>
        </p:pic>
        <p:pic>
          <p:nvPicPr>
            <p:cNvPr id="6" name="Picture 5">
              <a:extLst>
                <a:ext uri="{FF2B5EF4-FFF2-40B4-BE49-F238E27FC236}">
                  <a16:creationId xmlns:a16="http://schemas.microsoft.com/office/drawing/2014/main" id="{C213CB3B-7AE9-0250-6E3A-5047B1823A9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02815" y="1047036"/>
              <a:ext cx="1182753" cy="1523895"/>
            </a:xfrm>
            <a:prstGeom prst="rect">
              <a:avLst/>
            </a:prstGeom>
          </p:spPr>
        </p:pic>
        <p:pic>
          <p:nvPicPr>
            <p:cNvPr id="7" name="Picture 6">
              <a:extLst>
                <a:ext uri="{FF2B5EF4-FFF2-40B4-BE49-F238E27FC236}">
                  <a16:creationId xmlns:a16="http://schemas.microsoft.com/office/drawing/2014/main" id="{AE75ECC2-C613-5982-6C65-25998759C025}"/>
                </a:ext>
              </a:extLst>
            </p:cNvPr>
            <p:cNvPicPr>
              <a:picLocks noChangeAspect="1"/>
            </p:cNvPicPr>
            <p:nvPr/>
          </p:nvPicPr>
          <p:blipFill>
            <a:blip r:embed="rId7"/>
            <a:stretch>
              <a:fillRect/>
            </a:stretch>
          </p:blipFill>
          <p:spPr>
            <a:xfrm>
              <a:off x="2790715" y="1079272"/>
              <a:ext cx="1182753" cy="1491659"/>
            </a:xfrm>
            <a:prstGeom prst="rect">
              <a:avLst/>
            </a:prstGeom>
          </p:spPr>
        </p:pic>
        <p:pic>
          <p:nvPicPr>
            <p:cNvPr id="9" name="Picture 8">
              <a:extLst>
                <a:ext uri="{FF2B5EF4-FFF2-40B4-BE49-F238E27FC236}">
                  <a16:creationId xmlns:a16="http://schemas.microsoft.com/office/drawing/2014/main" id="{5AB9D63D-5C4A-2B22-1E1D-C365B4EB317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78615" y="1079272"/>
              <a:ext cx="1151993" cy="1491659"/>
            </a:xfrm>
            <a:prstGeom prst="rect">
              <a:avLst/>
            </a:prstGeom>
          </p:spPr>
        </p:pic>
        <p:sp>
          <p:nvSpPr>
            <p:cNvPr id="10" name="TextBox 9">
              <a:extLst>
                <a:ext uri="{FF2B5EF4-FFF2-40B4-BE49-F238E27FC236}">
                  <a16:creationId xmlns:a16="http://schemas.microsoft.com/office/drawing/2014/main" id="{2B97FC18-4CE2-9CE9-6C23-B881F95A402A}"/>
                </a:ext>
              </a:extLst>
            </p:cNvPr>
            <p:cNvSpPr txBox="1"/>
            <p:nvPr/>
          </p:nvSpPr>
          <p:spPr>
            <a:xfrm>
              <a:off x="142657" y="2493250"/>
              <a:ext cx="725214" cy="338554"/>
            </a:xfrm>
            <a:prstGeom prst="rect">
              <a:avLst/>
            </a:prstGeom>
            <a:noFill/>
          </p:spPr>
          <p:txBody>
            <a:bodyPr wrap="square" rtlCol="0">
              <a:spAutoFit/>
            </a:bodyPr>
            <a:lstStyle/>
            <a:p>
              <a:r>
                <a:rPr lang="en-US" sz="1600" b="1" dirty="0"/>
                <a:t>2012</a:t>
              </a:r>
            </a:p>
          </p:txBody>
        </p:sp>
        <p:sp>
          <p:nvSpPr>
            <p:cNvPr id="11" name="TextBox 10">
              <a:extLst>
                <a:ext uri="{FF2B5EF4-FFF2-40B4-BE49-F238E27FC236}">
                  <a16:creationId xmlns:a16="http://schemas.microsoft.com/office/drawing/2014/main" id="{A31DB2D8-9392-0818-8018-9E9B6A4BE9FA}"/>
                </a:ext>
              </a:extLst>
            </p:cNvPr>
            <p:cNvSpPr txBox="1"/>
            <p:nvPr/>
          </p:nvSpPr>
          <p:spPr>
            <a:xfrm>
              <a:off x="1397668" y="2493250"/>
              <a:ext cx="725214" cy="338554"/>
            </a:xfrm>
            <a:prstGeom prst="rect">
              <a:avLst/>
            </a:prstGeom>
            <a:noFill/>
          </p:spPr>
          <p:txBody>
            <a:bodyPr wrap="square" rtlCol="0">
              <a:spAutoFit/>
            </a:bodyPr>
            <a:lstStyle/>
            <a:p>
              <a:r>
                <a:rPr lang="en-US" sz="1600" b="1" dirty="0"/>
                <a:t>2015</a:t>
              </a:r>
            </a:p>
          </p:txBody>
        </p:sp>
        <p:sp>
          <p:nvSpPr>
            <p:cNvPr id="12" name="TextBox 11">
              <a:extLst>
                <a:ext uri="{FF2B5EF4-FFF2-40B4-BE49-F238E27FC236}">
                  <a16:creationId xmlns:a16="http://schemas.microsoft.com/office/drawing/2014/main" id="{ABED2616-6E23-12B9-1477-262F7097393B}"/>
                </a:ext>
              </a:extLst>
            </p:cNvPr>
            <p:cNvSpPr txBox="1"/>
            <p:nvPr/>
          </p:nvSpPr>
          <p:spPr>
            <a:xfrm>
              <a:off x="2714302" y="2493250"/>
              <a:ext cx="725214" cy="338554"/>
            </a:xfrm>
            <a:prstGeom prst="rect">
              <a:avLst/>
            </a:prstGeom>
            <a:noFill/>
          </p:spPr>
          <p:txBody>
            <a:bodyPr wrap="square" rtlCol="0">
              <a:spAutoFit/>
            </a:bodyPr>
            <a:lstStyle/>
            <a:p>
              <a:r>
                <a:rPr lang="en-US" sz="1600" b="1" dirty="0"/>
                <a:t>2018</a:t>
              </a:r>
            </a:p>
          </p:txBody>
        </p:sp>
        <p:sp>
          <p:nvSpPr>
            <p:cNvPr id="13" name="TextBox 12">
              <a:extLst>
                <a:ext uri="{FF2B5EF4-FFF2-40B4-BE49-F238E27FC236}">
                  <a16:creationId xmlns:a16="http://schemas.microsoft.com/office/drawing/2014/main" id="{4550228D-E824-D791-16FE-6604637A4DEE}"/>
                </a:ext>
              </a:extLst>
            </p:cNvPr>
            <p:cNvSpPr txBox="1"/>
            <p:nvPr/>
          </p:nvSpPr>
          <p:spPr>
            <a:xfrm>
              <a:off x="3970649" y="2493250"/>
              <a:ext cx="725214" cy="338554"/>
            </a:xfrm>
            <a:prstGeom prst="rect">
              <a:avLst/>
            </a:prstGeom>
            <a:noFill/>
          </p:spPr>
          <p:txBody>
            <a:bodyPr wrap="square" rtlCol="0">
              <a:spAutoFit/>
            </a:bodyPr>
            <a:lstStyle/>
            <a:p>
              <a:r>
                <a:rPr lang="en-US" sz="1600" b="1" dirty="0"/>
                <a:t>2020</a:t>
              </a:r>
            </a:p>
          </p:txBody>
        </p:sp>
        <p:pic>
          <p:nvPicPr>
            <p:cNvPr id="15" name="Picture 14" descr="A picture containing text&#10;&#10;Description automatically generated">
              <a:extLst>
                <a:ext uri="{FF2B5EF4-FFF2-40B4-BE49-F238E27FC236}">
                  <a16:creationId xmlns:a16="http://schemas.microsoft.com/office/drawing/2014/main" id="{7AC5F9EF-B8C6-721D-766A-528E0C7203AF}"/>
                </a:ext>
              </a:extLst>
            </p:cNvPr>
            <p:cNvPicPr>
              <a:picLocks noChangeAspect="1"/>
            </p:cNvPicPr>
            <p:nvPr/>
          </p:nvPicPr>
          <p:blipFill>
            <a:blip r:embed="rId9"/>
            <a:stretch>
              <a:fillRect/>
            </a:stretch>
          </p:blipFill>
          <p:spPr>
            <a:xfrm>
              <a:off x="5304137" y="1077586"/>
              <a:ext cx="1183447" cy="1491660"/>
            </a:xfrm>
            <a:prstGeom prst="rect">
              <a:avLst/>
            </a:prstGeom>
          </p:spPr>
        </p:pic>
        <p:sp>
          <p:nvSpPr>
            <p:cNvPr id="16" name="TextBox 15">
              <a:extLst>
                <a:ext uri="{FF2B5EF4-FFF2-40B4-BE49-F238E27FC236}">
                  <a16:creationId xmlns:a16="http://schemas.microsoft.com/office/drawing/2014/main" id="{4275B114-0110-7205-32BA-DA71E338F028}"/>
                </a:ext>
              </a:extLst>
            </p:cNvPr>
            <p:cNvSpPr txBox="1"/>
            <p:nvPr/>
          </p:nvSpPr>
          <p:spPr>
            <a:xfrm>
              <a:off x="5208623" y="2493250"/>
              <a:ext cx="725214" cy="338554"/>
            </a:xfrm>
            <a:prstGeom prst="rect">
              <a:avLst/>
            </a:prstGeom>
            <a:noFill/>
          </p:spPr>
          <p:txBody>
            <a:bodyPr wrap="square" rtlCol="0">
              <a:spAutoFit/>
            </a:bodyPr>
            <a:lstStyle/>
            <a:p>
              <a:r>
                <a:rPr lang="en-US" sz="1600" b="1" dirty="0"/>
                <a:t>2023</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7"/>
          <p:cNvPicPr preferRelativeResize="0"/>
          <p:nvPr/>
        </p:nvPicPr>
        <p:blipFill rotWithShape="1">
          <a:blip r:embed="rId3">
            <a:alphaModFix/>
          </a:blip>
          <a:srcRect l="50409"/>
          <a:stretch/>
        </p:blipFill>
        <p:spPr>
          <a:xfrm>
            <a:off x="416571" y="3322307"/>
            <a:ext cx="2610723" cy="1375920"/>
          </a:xfrm>
          <a:prstGeom prst="rect">
            <a:avLst/>
          </a:prstGeom>
          <a:noFill/>
          <a:ln>
            <a:noFill/>
          </a:ln>
        </p:spPr>
      </p:pic>
      <p:pic>
        <p:nvPicPr>
          <p:cNvPr id="337" name="Google Shape;337;p37"/>
          <p:cNvPicPr preferRelativeResize="0"/>
          <p:nvPr/>
        </p:nvPicPr>
        <p:blipFill rotWithShape="1">
          <a:blip r:embed="rId3">
            <a:alphaModFix/>
          </a:blip>
          <a:srcRect r="48822"/>
          <a:stretch/>
        </p:blipFill>
        <p:spPr>
          <a:xfrm>
            <a:off x="1364400" y="2167200"/>
            <a:ext cx="2694243" cy="1375920"/>
          </a:xfrm>
          <a:prstGeom prst="rect">
            <a:avLst/>
          </a:prstGeom>
          <a:noFill/>
          <a:ln>
            <a:noFill/>
          </a:ln>
        </p:spPr>
      </p:pic>
      <p:pic>
        <p:nvPicPr>
          <p:cNvPr id="338" name="Google Shape;338;p37"/>
          <p:cNvPicPr preferRelativeResize="0"/>
          <p:nvPr/>
        </p:nvPicPr>
        <p:blipFill rotWithShape="1">
          <a:blip r:embed="rId4">
            <a:alphaModFix/>
          </a:blip>
          <a:srcRect/>
          <a:stretch/>
        </p:blipFill>
        <p:spPr>
          <a:xfrm>
            <a:off x="9205917" y="296042"/>
            <a:ext cx="2346841" cy="2029679"/>
          </a:xfrm>
          <a:prstGeom prst="rect">
            <a:avLst/>
          </a:prstGeom>
          <a:noFill/>
          <a:ln>
            <a:noFill/>
          </a:ln>
        </p:spPr>
      </p:pic>
      <p:sp>
        <p:nvSpPr>
          <p:cNvPr id="339" name="Google Shape;339;p37"/>
          <p:cNvSpPr txBox="1"/>
          <p:nvPr/>
        </p:nvSpPr>
        <p:spPr>
          <a:xfrm>
            <a:off x="5018760" y="6311880"/>
            <a:ext cx="2742800" cy="364800"/>
          </a:xfrm>
          <a:prstGeom prst="rect">
            <a:avLst/>
          </a:prstGeom>
          <a:noFill/>
          <a:ln>
            <a:noFill/>
          </a:ln>
        </p:spPr>
        <p:txBody>
          <a:bodyPr spcFirstLastPara="1" wrap="square" lIns="91433" tIns="45700" rIns="91433" bIns="45700" anchor="ctr" anchorCtr="0">
            <a:noAutofit/>
          </a:bodyPr>
          <a:lstStyle/>
          <a:p>
            <a:pPr algn="ctr"/>
            <a:fld id="{00000000-1234-1234-1234-123412341234}" type="slidenum">
              <a:rPr lang="en-US" sz="1200">
                <a:solidFill>
                  <a:srgbClr val="FFFFFF"/>
                </a:solidFill>
                <a:latin typeface="Arial"/>
                <a:ea typeface="Arial"/>
                <a:cs typeface="Arial"/>
                <a:sym typeface="Arial"/>
              </a:rPr>
              <a:pPr algn="ctr"/>
              <a:t>2</a:t>
            </a:fld>
            <a:endParaRPr sz="1200">
              <a:latin typeface="Times New Roman"/>
              <a:ea typeface="Times New Roman"/>
              <a:cs typeface="Times New Roman"/>
              <a:sym typeface="Times New Roman"/>
            </a:endParaRPr>
          </a:p>
        </p:txBody>
      </p:sp>
      <p:sp>
        <p:nvSpPr>
          <p:cNvPr id="341" name="Google Shape;341;p37"/>
          <p:cNvSpPr txBox="1"/>
          <p:nvPr/>
        </p:nvSpPr>
        <p:spPr>
          <a:xfrm>
            <a:off x="378720" y="632073"/>
            <a:ext cx="8676000" cy="5118278"/>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How do the </a:t>
            </a:r>
            <a:r>
              <a:rPr lang="en-US" b="1" dirty="0">
                <a:solidFill>
                  <a:srgbClr val="3465A4"/>
                </a:solidFill>
                <a:latin typeface="Roboto"/>
                <a:ea typeface="Roboto"/>
                <a:cs typeface="Roboto"/>
                <a:sym typeface="Roboto"/>
              </a:rPr>
              <a:t>nucleon properties like mass and spin emerge</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from quarks and their interactions?</a:t>
            </a:r>
            <a:endParaRPr dirty="0">
              <a:latin typeface="Roboto"/>
              <a:ea typeface="Roboto"/>
              <a:cs typeface="Roboto"/>
              <a:sym typeface="Roboto"/>
            </a:endParaRPr>
          </a:p>
          <a:p>
            <a:pPr marL="220128" indent="-169329">
              <a:buClr>
                <a:srgbClr val="000000"/>
              </a:buClr>
              <a:buSzPts val="600"/>
            </a:pPr>
            <a:endParaRPr dirty="0">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How are the </a:t>
            </a:r>
            <a:r>
              <a:rPr lang="en-US" dirty="0">
                <a:solidFill>
                  <a:srgbClr val="3465A4"/>
                </a:solidFill>
                <a:latin typeface="Roboto"/>
                <a:ea typeface="Roboto"/>
                <a:cs typeface="Roboto"/>
                <a:sym typeface="Roboto"/>
              </a:rPr>
              <a:t>sea quarks and gluons</a:t>
            </a:r>
            <a:r>
              <a:rPr lang="en-US" dirty="0">
                <a:solidFill>
                  <a:srgbClr val="000000"/>
                </a:solidFill>
                <a:latin typeface="Roboto"/>
                <a:ea typeface="Roboto"/>
                <a:cs typeface="Roboto"/>
                <a:sym typeface="Roboto"/>
              </a:rPr>
              <a:t>, and their spins, </a:t>
            </a:r>
            <a:r>
              <a:rPr lang="en-US" dirty="0">
                <a:solidFill>
                  <a:srgbClr val="3465A4"/>
                </a:solidFill>
                <a:latin typeface="Roboto"/>
                <a:ea typeface="Roboto"/>
                <a:cs typeface="Roboto"/>
                <a:sym typeface="Roboto"/>
              </a:rPr>
              <a:t>distributed in space and momentum</a:t>
            </a:r>
            <a:r>
              <a:rPr lang="en-US" dirty="0">
                <a:solidFill>
                  <a:srgbClr val="0000FF"/>
                </a:solidFill>
                <a:latin typeface="Roboto"/>
                <a:ea typeface="Roboto"/>
                <a:cs typeface="Roboto"/>
                <a:sym typeface="Roboto"/>
              </a:rPr>
              <a:t> </a:t>
            </a:r>
            <a:r>
              <a:rPr lang="en-US" dirty="0">
                <a:solidFill>
                  <a:srgbClr val="000000"/>
                </a:solidFill>
                <a:latin typeface="Roboto"/>
                <a:ea typeface="Roboto"/>
                <a:cs typeface="Roboto"/>
                <a:sym typeface="Roboto"/>
              </a:rPr>
              <a:t>inside the nucleon?</a:t>
            </a:r>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endParaRPr dirty="0">
              <a:latin typeface="Roboto"/>
              <a:ea typeface="Roboto"/>
              <a:cs typeface="Roboto"/>
              <a:sym typeface="Roboto"/>
            </a:endParaRPr>
          </a:p>
          <a:p>
            <a:pPr>
              <a:buClr>
                <a:srgbClr val="000000"/>
              </a:buClr>
              <a:buSzPts val="600"/>
            </a:pPr>
            <a:endParaRPr dirty="0">
              <a:latin typeface="Roboto"/>
              <a:ea typeface="Roboto"/>
              <a:cs typeface="Roboto"/>
              <a:sym typeface="Roboto"/>
            </a:endParaRPr>
          </a:p>
          <a:p>
            <a:pPr marL="457189"/>
            <a:endParaRPr dirty="0">
              <a:latin typeface="Roboto"/>
              <a:ea typeface="Roboto"/>
              <a:cs typeface="Roboto"/>
              <a:sym typeface="Roboto"/>
            </a:endParaRPr>
          </a:p>
          <a:p>
            <a:pPr marL="220128" indent="-169329">
              <a:buClr>
                <a:srgbClr val="000000"/>
              </a:buClr>
              <a:buSzPts val="600"/>
            </a:pPr>
            <a:endParaRPr dirty="0">
              <a:latin typeface="Roboto"/>
              <a:ea typeface="Roboto"/>
              <a:cs typeface="Roboto"/>
              <a:sym typeface="Roboto"/>
            </a:endParaRPr>
          </a:p>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What is the mechanism through which quark-gluon interactions give rise to </a:t>
            </a:r>
            <a:r>
              <a:rPr lang="en-US" dirty="0">
                <a:solidFill>
                  <a:srgbClr val="3465A4"/>
                </a:solidFill>
                <a:latin typeface="Roboto"/>
                <a:ea typeface="Roboto"/>
                <a:cs typeface="Roboto"/>
                <a:sym typeface="Roboto"/>
              </a:rPr>
              <a:t>nuclear binding</a:t>
            </a:r>
            <a:r>
              <a:rPr lang="en-US" dirty="0">
                <a:solidFill>
                  <a:srgbClr val="000000"/>
                </a:solidFill>
                <a:latin typeface="Roboto"/>
                <a:ea typeface="Roboto"/>
                <a:cs typeface="Roboto"/>
                <a:sym typeface="Roboto"/>
              </a:rPr>
              <a:t>?</a:t>
            </a:r>
          </a:p>
          <a:p>
            <a:pPr marL="220128" indent="-220128">
              <a:buClr>
                <a:srgbClr val="000000"/>
              </a:buClr>
              <a:buSzPts val="600"/>
              <a:buFont typeface="Noto Sans Symbols"/>
              <a:buChar char="●"/>
            </a:pPr>
            <a:endParaRPr lang="en-US" dirty="0">
              <a:solidFill>
                <a:srgbClr val="000000"/>
              </a:solidFill>
              <a:latin typeface="Roboto"/>
              <a:ea typeface="Roboto"/>
              <a:cs typeface="Roboto"/>
              <a:sym typeface="Roboto"/>
            </a:endParaRPr>
          </a:p>
          <a:p>
            <a:pPr marL="220128" indent="-220128">
              <a:buClr>
                <a:srgbClr val="000000"/>
              </a:buClr>
              <a:buSzPts val="600"/>
              <a:buFont typeface="Noto Sans Symbols"/>
              <a:buChar char="●"/>
            </a:pPr>
            <a:r>
              <a:rPr lang="en-US" dirty="0">
                <a:solidFill>
                  <a:srgbClr val="000000"/>
                </a:solidFill>
                <a:latin typeface="Roboto"/>
                <a:ea typeface="Roboto"/>
                <a:cs typeface="Roboto"/>
                <a:sym typeface="Roboto"/>
              </a:rPr>
              <a:t>Is there a </a:t>
            </a:r>
            <a:r>
              <a:rPr lang="en-US" b="1" dirty="0">
                <a:solidFill>
                  <a:srgbClr val="3465A4"/>
                </a:solidFill>
                <a:latin typeface="Roboto"/>
                <a:ea typeface="Roboto"/>
                <a:cs typeface="Roboto"/>
                <a:sym typeface="Roboto"/>
              </a:rPr>
              <a:t>saturation point</a:t>
            </a:r>
            <a:r>
              <a:rPr lang="en-US" dirty="0">
                <a:solidFill>
                  <a:srgbClr val="000000"/>
                </a:solidFill>
                <a:latin typeface="Roboto"/>
                <a:ea typeface="Roboto"/>
                <a:cs typeface="Roboto"/>
                <a:sym typeface="Roboto"/>
              </a:rPr>
              <a:t> for the density of gluons in nuclei at high energies, and does this lead to the </a:t>
            </a:r>
            <a:r>
              <a:rPr lang="en-US" b="1" dirty="0">
                <a:solidFill>
                  <a:srgbClr val="3465A4"/>
                </a:solidFill>
                <a:latin typeface="Roboto"/>
                <a:ea typeface="Roboto"/>
                <a:cs typeface="Roboto"/>
                <a:sym typeface="Roboto"/>
              </a:rPr>
              <a:t>formation of gluonic matter</a:t>
            </a:r>
            <a:r>
              <a:rPr lang="en-US" dirty="0">
                <a:solidFill>
                  <a:srgbClr val="000000"/>
                </a:solidFill>
                <a:latin typeface="Roboto"/>
                <a:ea typeface="Roboto"/>
                <a:cs typeface="Roboto"/>
                <a:sym typeface="Roboto"/>
              </a:rPr>
              <a:t> with universal properties across all nuclei, including the proton?</a:t>
            </a:r>
            <a:endParaRPr dirty="0">
              <a:latin typeface="Roboto"/>
              <a:ea typeface="Roboto"/>
              <a:cs typeface="Roboto"/>
              <a:sym typeface="Roboto"/>
            </a:endParaRPr>
          </a:p>
        </p:txBody>
      </p:sp>
      <p:sp>
        <p:nvSpPr>
          <p:cNvPr id="342" name="Google Shape;342;p37"/>
          <p:cNvSpPr txBox="1"/>
          <p:nvPr/>
        </p:nvSpPr>
        <p:spPr>
          <a:xfrm>
            <a:off x="4219978" y="2539467"/>
            <a:ext cx="7332800" cy="1470800"/>
          </a:xfrm>
          <a:prstGeom prst="rect">
            <a:avLst/>
          </a:prstGeom>
          <a:noFill/>
          <a:ln>
            <a:noFill/>
          </a:ln>
        </p:spPr>
        <p:txBody>
          <a:bodyPr spcFirstLastPara="1" wrap="square" lIns="90000" tIns="45000" rIns="90000" bIns="45000" anchor="t" anchorCtr="0">
            <a:noAutofit/>
          </a:bodyPr>
          <a:lstStyle/>
          <a:p>
            <a:pPr marL="220128" indent="-220128">
              <a:buClr>
                <a:srgbClr val="000000"/>
              </a:buClr>
              <a:buSzPts val="600"/>
              <a:buFont typeface="Roboto"/>
              <a:buChar char="●"/>
            </a:pPr>
            <a:r>
              <a:rPr lang="en-US" dirty="0">
                <a:solidFill>
                  <a:srgbClr val="000000"/>
                </a:solidFill>
                <a:latin typeface="Roboto"/>
                <a:ea typeface="Roboto"/>
                <a:cs typeface="Roboto"/>
                <a:sym typeface="Roboto"/>
              </a:rPr>
              <a:t>In what manner do </a:t>
            </a:r>
            <a:r>
              <a:rPr lang="en-US" dirty="0">
                <a:solidFill>
                  <a:srgbClr val="3465A4"/>
                </a:solidFill>
                <a:latin typeface="Roboto"/>
                <a:ea typeface="Roboto"/>
                <a:cs typeface="Roboto"/>
                <a:sym typeface="Roboto"/>
              </a:rPr>
              <a:t>color-charged quarks and gluons</a:t>
            </a:r>
            <a:r>
              <a:rPr lang="en-US" dirty="0">
                <a:solidFill>
                  <a:srgbClr val="000000"/>
                </a:solidFill>
                <a:latin typeface="Roboto"/>
                <a:ea typeface="Roboto"/>
                <a:cs typeface="Roboto"/>
                <a:sym typeface="Roboto"/>
              </a:rPr>
              <a:t>, along with </a:t>
            </a:r>
            <a:r>
              <a:rPr lang="en-US" dirty="0">
                <a:solidFill>
                  <a:srgbClr val="3465A4"/>
                </a:solidFill>
                <a:latin typeface="Roboto"/>
                <a:ea typeface="Roboto"/>
                <a:cs typeface="Roboto"/>
                <a:sym typeface="Roboto"/>
              </a:rPr>
              <a:t>colorless jets</a:t>
            </a:r>
            <a:r>
              <a:rPr lang="en-US" dirty="0">
                <a:solidFill>
                  <a:srgbClr val="000000"/>
                </a:solidFill>
                <a:latin typeface="Roboto"/>
                <a:ea typeface="Roboto"/>
                <a:cs typeface="Roboto"/>
                <a:sym typeface="Roboto"/>
              </a:rPr>
              <a:t>, </a:t>
            </a:r>
            <a:r>
              <a:rPr lang="en-US" dirty="0">
                <a:solidFill>
                  <a:srgbClr val="3465A4"/>
                </a:solidFill>
                <a:latin typeface="Roboto"/>
                <a:ea typeface="Roboto"/>
                <a:cs typeface="Roboto"/>
                <a:sym typeface="Roboto"/>
              </a:rPr>
              <a:t>interact with the nuclear medium</a:t>
            </a:r>
            <a:r>
              <a:rPr lang="en-US" dirty="0">
                <a:solidFill>
                  <a:srgbClr val="000000"/>
                </a:solidFill>
                <a:latin typeface="Roboto"/>
                <a:ea typeface="Roboto"/>
                <a:cs typeface="Roboto"/>
                <a:sym typeface="Roboto"/>
              </a:rPr>
              <a:t>? And how do the </a:t>
            </a:r>
            <a:r>
              <a:rPr lang="en-US" dirty="0">
                <a:solidFill>
                  <a:srgbClr val="3465A4"/>
                </a:solidFill>
                <a:latin typeface="Roboto"/>
                <a:ea typeface="Roboto"/>
                <a:cs typeface="Roboto"/>
                <a:sym typeface="Roboto"/>
              </a:rPr>
              <a:t>confined hadronic states </a:t>
            </a:r>
            <a:r>
              <a:rPr lang="en-US" dirty="0">
                <a:solidFill>
                  <a:srgbClr val="000000"/>
                </a:solidFill>
                <a:latin typeface="Roboto"/>
                <a:ea typeface="Roboto"/>
                <a:cs typeface="Roboto"/>
                <a:sym typeface="Roboto"/>
              </a:rPr>
              <a:t>emerge from these quarks and gluons?</a:t>
            </a:r>
          </a:p>
          <a:p>
            <a:pPr marL="220128" indent="-220128">
              <a:buClr>
                <a:srgbClr val="000000"/>
              </a:buClr>
              <a:buSzPts val="600"/>
              <a:buFont typeface="Roboto"/>
              <a:buChar char="●"/>
            </a:pPr>
            <a:endParaRPr lang="en-US" dirty="0">
              <a:solidFill>
                <a:srgbClr val="000000"/>
              </a:solidFill>
              <a:latin typeface="Roboto"/>
              <a:ea typeface="Roboto"/>
              <a:cs typeface="Roboto"/>
              <a:sym typeface="Roboto"/>
            </a:endParaRPr>
          </a:p>
          <a:p>
            <a:pPr marL="220128" indent="-220128">
              <a:buClr>
                <a:srgbClr val="000000"/>
              </a:buClr>
              <a:buSzPts val="600"/>
              <a:buFont typeface="Roboto"/>
              <a:buChar char="●"/>
            </a:pPr>
            <a:r>
              <a:rPr lang="en-US" dirty="0">
                <a:solidFill>
                  <a:srgbClr val="000000"/>
                </a:solidFill>
                <a:latin typeface="Roboto"/>
                <a:ea typeface="Roboto"/>
                <a:cs typeface="Roboto"/>
                <a:sym typeface="Roboto"/>
              </a:rPr>
              <a:t>What impact does a </a:t>
            </a:r>
            <a:r>
              <a:rPr lang="en-US" dirty="0">
                <a:solidFill>
                  <a:srgbClr val="3465A4"/>
                </a:solidFill>
                <a:latin typeface="Roboto"/>
                <a:ea typeface="Roboto"/>
                <a:cs typeface="Roboto"/>
                <a:sym typeface="Roboto"/>
              </a:rPr>
              <a:t>high-density nuclear environment</a:t>
            </a:r>
            <a:r>
              <a:rPr lang="en-US" dirty="0">
                <a:solidFill>
                  <a:srgbClr val="000000"/>
                </a:solidFill>
                <a:latin typeface="Roboto"/>
                <a:ea typeface="Roboto"/>
                <a:cs typeface="Roboto"/>
                <a:sym typeface="Roboto"/>
              </a:rPr>
              <a:t> have on the </a:t>
            </a:r>
            <a:r>
              <a:rPr lang="en-US" dirty="0">
                <a:solidFill>
                  <a:srgbClr val="3465A4"/>
                </a:solidFill>
                <a:latin typeface="Roboto"/>
                <a:ea typeface="Roboto"/>
                <a:cs typeface="Roboto"/>
                <a:sym typeface="Roboto"/>
              </a:rPr>
              <a:t>interactions, correlations, and behaviors of quarks and gluons</a:t>
            </a:r>
            <a:r>
              <a:rPr lang="en-US" dirty="0">
                <a:solidFill>
                  <a:srgbClr val="000000"/>
                </a:solidFill>
                <a:latin typeface="Roboto"/>
                <a:ea typeface="Roboto"/>
                <a:cs typeface="Roboto"/>
                <a:sym typeface="Roboto"/>
              </a:rPr>
              <a:t>?</a:t>
            </a:r>
            <a:endParaRPr lang="en-US" dirty="0">
              <a:latin typeface="Roboto"/>
              <a:ea typeface="Roboto"/>
              <a:cs typeface="Roboto"/>
              <a:sym typeface="Roboto"/>
            </a:endParaRPr>
          </a:p>
        </p:txBody>
      </p:sp>
      <p:pic>
        <p:nvPicPr>
          <p:cNvPr id="343" name="Google Shape;343;p37"/>
          <p:cNvPicPr preferRelativeResize="0"/>
          <p:nvPr/>
        </p:nvPicPr>
        <p:blipFill rotWithShape="1">
          <a:blip r:embed="rId5">
            <a:alphaModFix/>
          </a:blip>
          <a:srcRect/>
          <a:stretch/>
        </p:blipFill>
        <p:spPr>
          <a:xfrm>
            <a:off x="9411164" y="4224013"/>
            <a:ext cx="2205720" cy="2243160"/>
          </a:xfrm>
          <a:prstGeom prst="rect">
            <a:avLst/>
          </a:prstGeom>
          <a:noFill/>
          <a:ln>
            <a:noFill/>
          </a:ln>
        </p:spPr>
      </p:pic>
      <p:sp>
        <p:nvSpPr>
          <p:cNvPr id="2" name="Title 1">
            <a:extLst>
              <a:ext uri="{FF2B5EF4-FFF2-40B4-BE49-F238E27FC236}">
                <a16:creationId xmlns:a16="http://schemas.microsoft.com/office/drawing/2014/main" id="{65853C26-33F0-36D8-80FB-D615228B4EDE}"/>
              </a:ext>
            </a:extLst>
          </p:cNvPr>
          <p:cNvSpPr>
            <a:spLocks noGrp="1"/>
          </p:cNvSpPr>
          <p:nvPr>
            <p:ph type="title"/>
          </p:nvPr>
        </p:nvSpPr>
        <p:spPr>
          <a:xfrm>
            <a:off x="378720" y="136525"/>
            <a:ext cx="10515600" cy="624155"/>
          </a:xfrm>
        </p:spPr>
        <p:txBody>
          <a:bodyPr>
            <a:normAutofit fontScale="90000"/>
          </a:bodyPr>
          <a:lstStyle/>
          <a:p>
            <a:r>
              <a:rPr lang="en-US" b="1" dirty="0">
                <a:solidFill>
                  <a:schemeClr val="accent1"/>
                </a:solidFill>
              </a:rPr>
              <a:t>The EIC Science Mission</a:t>
            </a:r>
          </a:p>
        </p:txBody>
      </p:sp>
      <p:sp>
        <p:nvSpPr>
          <p:cNvPr id="344" name="Google Shape;344;p37"/>
          <p:cNvSpPr txBox="1">
            <a:spLocks noGrp="1"/>
          </p:cNvSpPr>
          <p:nvPr>
            <p:ph type="sldNum" sz="quarter" idx="12"/>
          </p:nvPr>
        </p:nvSpPr>
        <p:spPr>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2</a:t>
            </a:fld>
            <a:endParaRPr dirty="0"/>
          </a:p>
        </p:txBody>
      </p:sp>
      <p:sp>
        <p:nvSpPr>
          <p:cNvPr id="3" name="Date Placeholder 2">
            <a:extLst>
              <a:ext uri="{FF2B5EF4-FFF2-40B4-BE49-F238E27FC236}">
                <a16:creationId xmlns:a16="http://schemas.microsoft.com/office/drawing/2014/main" id="{AC1070BA-0035-5A3E-E07C-75CC053B4A68}"/>
              </a:ext>
            </a:extLst>
          </p:cNvPr>
          <p:cNvSpPr>
            <a:spLocks noGrp="1"/>
          </p:cNvSpPr>
          <p:nvPr>
            <p:ph type="dt" sz="half" idx="10"/>
          </p:nvPr>
        </p:nvSpPr>
        <p:spPr/>
        <p:txBody>
          <a:bodyPr/>
          <a:lstStyle/>
          <a:p>
            <a:r>
              <a:rPr lang="en-US" dirty="0"/>
              <a:t>11/28/2023</a:t>
            </a:r>
          </a:p>
        </p:txBody>
      </p:sp>
      <p:sp>
        <p:nvSpPr>
          <p:cNvPr id="4" name="Footer Placeholder 3">
            <a:extLst>
              <a:ext uri="{FF2B5EF4-FFF2-40B4-BE49-F238E27FC236}">
                <a16:creationId xmlns:a16="http://schemas.microsoft.com/office/drawing/2014/main" id="{8A864117-23D8-02B7-F9B4-F0FCABBD54A6}"/>
              </a:ext>
            </a:extLst>
          </p:cNvPr>
          <p:cNvSpPr>
            <a:spLocks noGrp="1"/>
          </p:cNvSpPr>
          <p:nvPr>
            <p:ph type="ftr" sz="quarter" idx="11"/>
          </p:nvPr>
        </p:nvSpPr>
        <p:spPr/>
        <p:txBody>
          <a:bodyPr/>
          <a:lstStyle/>
          <a:p>
            <a:r>
              <a:rPr lang="en-US"/>
              <a:t>AI4EIC 2023 Annual Workshop</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5BB81F-E748-074F-8487-FB041900905E}"/>
              </a:ext>
            </a:extLst>
          </p:cNvPr>
          <p:cNvPicPr>
            <a:picLocks noChangeAspect="1"/>
          </p:cNvPicPr>
          <p:nvPr/>
        </p:nvPicPr>
        <p:blipFill>
          <a:blip r:embed="rId2"/>
          <a:stretch>
            <a:fillRect/>
          </a:stretch>
        </p:blipFill>
        <p:spPr>
          <a:xfrm>
            <a:off x="4735098" y="2254289"/>
            <a:ext cx="8272084" cy="4058491"/>
          </a:xfrm>
          <a:prstGeom prst="rect">
            <a:avLst/>
          </a:prstGeom>
        </p:spPr>
      </p:pic>
      <p:sp>
        <p:nvSpPr>
          <p:cNvPr id="2" name="Title 1">
            <a:extLst>
              <a:ext uri="{FF2B5EF4-FFF2-40B4-BE49-F238E27FC236}">
                <a16:creationId xmlns:a16="http://schemas.microsoft.com/office/drawing/2014/main" id="{0D566E89-CB32-DB6E-AA92-650C9460464C}"/>
              </a:ext>
            </a:extLst>
          </p:cNvPr>
          <p:cNvSpPr>
            <a:spLocks noGrp="1"/>
          </p:cNvSpPr>
          <p:nvPr>
            <p:ph type="title"/>
          </p:nvPr>
        </p:nvSpPr>
        <p:spPr/>
        <p:txBody>
          <a:bodyPr/>
          <a:lstStyle/>
          <a:p>
            <a:r>
              <a:rPr lang="en-US" b="1" dirty="0">
                <a:solidFill>
                  <a:schemeClr val="accent1"/>
                </a:solidFill>
              </a:rPr>
              <a:t>Integration</a:t>
            </a:r>
          </a:p>
        </p:txBody>
      </p:sp>
      <p:sp>
        <p:nvSpPr>
          <p:cNvPr id="3" name="Date Placeholder 2">
            <a:extLst>
              <a:ext uri="{FF2B5EF4-FFF2-40B4-BE49-F238E27FC236}">
                <a16:creationId xmlns:a16="http://schemas.microsoft.com/office/drawing/2014/main" id="{47084E0E-0935-9AA0-8246-09EB42B38B7E}"/>
              </a:ext>
            </a:extLst>
          </p:cNvPr>
          <p:cNvSpPr>
            <a:spLocks noGrp="1"/>
          </p:cNvSpPr>
          <p:nvPr>
            <p:ph type="dt" sz="half" idx="10"/>
          </p:nvPr>
        </p:nvSpPr>
        <p:spPr/>
        <p:txBody>
          <a:bodyPr/>
          <a:lstStyle/>
          <a:p>
            <a:r>
              <a:rPr lang="en-US"/>
              <a:t>11/28/2023</a:t>
            </a:r>
          </a:p>
        </p:txBody>
      </p:sp>
      <p:sp>
        <p:nvSpPr>
          <p:cNvPr id="4" name="Footer Placeholder 3">
            <a:extLst>
              <a:ext uri="{FF2B5EF4-FFF2-40B4-BE49-F238E27FC236}">
                <a16:creationId xmlns:a16="http://schemas.microsoft.com/office/drawing/2014/main" id="{50706DD6-D141-D95A-21B1-2EA5E8423229}"/>
              </a:ext>
            </a:extLst>
          </p:cNvPr>
          <p:cNvSpPr>
            <a:spLocks noGrp="1"/>
          </p:cNvSpPr>
          <p:nvPr>
            <p:ph type="ftr" sz="quarter" idx="11"/>
          </p:nvPr>
        </p:nvSpPr>
        <p:spPr/>
        <p:txBody>
          <a:bodyPr/>
          <a:lstStyle/>
          <a:p>
            <a:r>
              <a:rPr lang="en-US"/>
              <a:t>AI4EIC 2023 Annual Workshop</a:t>
            </a:r>
          </a:p>
        </p:txBody>
      </p:sp>
      <p:sp>
        <p:nvSpPr>
          <p:cNvPr id="5" name="Slide Number Placeholder 4">
            <a:extLst>
              <a:ext uri="{FF2B5EF4-FFF2-40B4-BE49-F238E27FC236}">
                <a16:creationId xmlns:a16="http://schemas.microsoft.com/office/drawing/2014/main" id="{F0B39F93-74CF-AA3D-B021-2AD00D3486A5}"/>
              </a:ext>
            </a:extLst>
          </p:cNvPr>
          <p:cNvSpPr>
            <a:spLocks noGrp="1"/>
          </p:cNvSpPr>
          <p:nvPr>
            <p:ph type="sldNum" sz="quarter" idx="12"/>
          </p:nvPr>
        </p:nvSpPr>
        <p:spPr/>
        <p:txBody>
          <a:bodyPr/>
          <a:lstStyle/>
          <a:p>
            <a:fld id="{00A14187-AF44-4271-AA62-1C5C376B8E74}" type="slidenum">
              <a:rPr lang="en-US" smtClean="0"/>
              <a:t>20</a:t>
            </a:fld>
            <a:endParaRPr lang="en-US"/>
          </a:p>
        </p:txBody>
      </p:sp>
      <p:sp>
        <p:nvSpPr>
          <p:cNvPr id="8" name="TextBox 7">
            <a:extLst>
              <a:ext uri="{FF2B5EF4-FFF2-40B4-BE49-F238E27FC236}">
                <a16:creationId xmlns:a16="http://schemas.microsoft.com/office/drawing/2014/main" id="{E303D86D-2AFD-2152-6802-092484CCD33A}"/>
              </a:ext>
            </a:extLst>
          </p:cNvPr>
          <p:cNvSpPr txBox="1"/>
          <p:nvPr/>
        </p:nvSpPr>
        <p:spPr>
          <a:xfrm>
            <a:off x="10697497" y="5019566"/>
            <a:ext cx="1440425" cy="646331"/>
          </a:xfrm>
          <a:prstGeom prst="rect">
            <a:avLst/>
          </a:prstGeom>
          <a:noFill/>
        </p:spPr>
        <p:txBody>
          <a:bodyPr wrap="square" rtlCol="0">
            <a:spAutoFit/>
          </a:bodyPr>
          <a:lstStyle/>
          <a:p>
            <a:r>
              <a:rPr lang="en-US" dirty="0"/>
              <a:t>Services and </a:t>
            </a:r>
            <a:br>
              <a:rPr lang="en-US" dirty="0"/>
            </a:br>
            <a:r>
              <a:rPr lang="en-US" dirty="0"/>
              <a:t>cable routing</a:t>
            </a:r>
          </a:p>
        </p:txBody>
      </p:sp>
      <p:sp>
        <p:nvSpPr>
          <p:cNvPr id="12" name="TextBox 11">
            <a:extLst>
              <a:ext uri="{FF2B5EF4-FFF2-40B4-BE49-F238E27FC236}">
                <a16:creationId xmlns:a16="http://schemas.microsoft.com/office/drawing/2014/main" id="{A9C909E4-EDF8-1F09-434F-357EE350FCBD}"/>
              </a:ext>
            </a:extLst>
          </p:cNvPr>
          <p:cNvSpPr txBox="1"/>
          <p:nvPr/>
        </p:nvSpPr>
        <p:spPr>
          <a:xfrm>
            <a:off x="9497962" y="1515268"/>
            <a:ext cx="2694038" cy="646331"/>
          </a:xfrm>
          <a:prstGeom prst="rect">
            <a:avLst/>
          </a:prstGeom>
          <a:noFill/>
        </p:spPr>
        <p:txBody>
          <a:bodyPr wrap="square" rtlCol="0">
            <a:spAutoFit/>
          </a:bodyPr>
          <a:lstStyle/>
          <a:p>
            <a:r>
              <a:rPr lang="en-US" dirty="0" err="1"/>
              <a:t>dRICH</a:t>
            </a:r>
            <a:r>
              <a:rPr lang="en-US" dirty="0"/>
              <a:t> vessel, end rings, and services paths</a:t>
            </a:r>
          </a:p>
        </p:txBody>
      </p:sp>
      <p:pic>
        <p:nvPicPr>
          <p:cNvPr id="7" name="Picture 6" descr="A picture containing screenshot&#10;&#10;Description automatically generated">
            <a:extLst>
              <a:ext uri="{FF2B5EF4-FFF2-40B4-BE49-F238E27FC236}">
                <a16:creationId xmlns:a16="http://schemas.microsoft.com/office/drawing/2014/main" id="{7632B901-92EE-0B46-4565-59C7C6AD5F55}"/>
              </a:ext>
            </a:extLst>
          </p:cNvPr>
          <p:cNvPicPr>
            <a:picLocks noChangeAspect="1"/>
          </p:cNvPicPr>
          <p:nvPr/>
        </p:nvPicPr>
        <p:blipFill>
          <a:blip r:embed="rId3"/>
          <a:stretch>
            <a:fillRect/>
          </a:stretch>
        </p:blipFill>
        <p:spPr>
          <a:xfrm>
            <a:off x="457922" y="1647732"/>
            <a:ext cx="5191214" cy="4685071"/>
          </a:xfrm>
          <a:prstGeom prst="rect">
            <a:avLst/>
          </a:prstGeom>
        </p:spPr>
      </p:pic>
      <p:pic>
        <p:nvPicPr>
          <p:cNvPr id="13" name="Picture 12">
            <a:extLst>
              <a:ext uri="{FF2B5EF4-FFF2-40B4-BE49-F238E27FC236}">
                <a16:creationId xmlns:a16="http://schemas.microsoft.com/office/drawing/2014/main" id="{812F2745-2424-2D33-C526-10DB2C0FF2AB}"/>
              </a:ext>
            </a:extLst>
          </p:cNvPr>
          <p:cNvPicPr>
            <a:picLocks noChangeAspect="1"/>
          </p:cNvPicPr>
          <p:nvPr/>
        </p:nvPicPr>
        <p:blipFill rotWithShape="1">
          <a:blip r:embed="rId4"/>
          <a:srcRect r="55252"/>
          <a:stretch/>
        </p:blipFill>
        <p:spPr>
          <a:xfrm>
            <a:off x="4127782" y="306099"/>
            <a:ext cx="2853614" cy="2656737"/>
          </a:xfrm>
          <a:prstGeom prst="rect">
            <a:avLst/>
          </a:prstGeom>
        </p:spPr>
      </p:pic>
      <p:sp>
        <p:nvSpPr>
          <p:cNvPr id="14" name="TextBox 13">
            <a:extLst>
              <a:ext uri="{FF2B5EF4-FFF2-40B4-BE49-F238E27FC236}">
                <a16:creationId xmlns:a16="http://schemas.microsoft.com/office/drawing/2014/main" id="{92EF25F5-97FA-55F3-116C-BD187EE43AC3}"/>
              </a:ext>
            </a:extLst>
          </p:cNvPr>
          <p:cNvSpPr txBox="1"/>
          <p:nvPr/>
        </p:nvSpPr>
        <p:spPr>
          <a:xfrm>
            <a:off x="6990186" y="704740"/>
            <a:ext cx="2326427" cy="646331"/>
          </a:xfrm>
          <a:prstGeom prst="rect">
            <a:avLst/>
          </a:prstGeom>
          <a:noFill/>
        </p:spPr>
        <p:txBody>
          <a:bodyPr wrap="square" rtlCol="0">
            <a:spAutoFit/>
          </a:bodyPr>
          <a:lstStyle/>
          <a:p>
            <a:r>
              <a:rPr lang="en-US" dirty="0"/>
              <a:t>Backwards detector optimization</a:t>
            </a:r>
          </a:p>
        </p:txBody>
      </p:sp>
    </p:spTree>
    <p:extLst>
      <p:ext uri="{BB962C8B-B14F-4D97-AF65-F5344CB8AC3E}">
        <p14:creationId xmlns:p14="http://schemas.microsoft.com/office/powerpoint/2010/main" val="4039082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E580B-81C5-1152-3841-539D85A9D5CD}"/>
              </a:ext>
            </a:extLst>
          </p:cNvPr>
          <p:cNvSpPr>
            <a:spLocks noGrp="1"/>
          </p:cNvSpPr>
          <p:nvPr>
            <p:ph type="title"/>
          </p:nvPr>
        </p:nvSpPr>
        <p:spPr>
          <a:xfrm>
            <a:off x="838200" y="365125"/>
            <a:ext cx="10515600" cy="800287"/>
          </a:xfrm>
        </p:spPr>
        <p:txBody>
          <a:bodyPr/>
          <a:lstStyle/>
          <a:p>
            <a:r>
              <a:rPr lang="en-US" b="1" dirty="0">
                <a:solidFill>
                  <a:schemeClr val="accent1"/>
                </a:solidFill>
              </a:rPr>
              <a:t>Hot/Cold QCD Town Hall Recommendation</a:t>
            </a:r>
          </a:p>
        </p:txBody>
      </p:sp>
      <p:sp>
        <p:nvSpPr>
          <p:cNvPr id="4" name="Date Placeholder 3">
            <a:extLst>
              <a:ext uri="{FF2B5EF4-FFF2-40B4-BE49-F238E27FC236}">
                <a16:creationId xmlns:a16="http://schemas.microsoft.com/office/drawing/2014/main" id="{5EDA798A-198E-A4A3-220B-9808F0F8DE7E}"/>
              </a:ext>
            </a:extLst>
          </p:cNvPr>
          <p:cNvSpPr>
            <a:spLocks noGrp="1"/>
          </p:cNvSpPr>
          <p:nvPr>
            <p:ph type="dt" sz="half" idx="10"/>
          </p:nvPr>
        </p:nvSpPr>
        <p:spPr/>
        <p:txBody>
          <a:bodyPr/>
          <a:lstStyle/>
          <a:p>
            <a:r>
              <a:rPr lang="en-US"/>
              <a:t>11/28/2023</a:t>
            </a:r>
          </a:p>
        </p:txBody>
      </p:sp>
      <p:sp>
        <p:nvSpPr>
          <p:cNvPr id="5" name="Footer Placeholder 4">
            <a:extLst>
              <a:ext uri="{FF2B5EF4-FFF2-40B4-BE49-F238E27FC236}">
                <a16:creationId xmlns:a16="http://schemas.microsoft.com/office/drawing/2014/main" id="{48CACE59-6175-C7B6-4759-2578BFA12FB3}"/>
              </a:ext>
            </a:extLst>
          </p:cNvPr>
          <p:cNvSpPr>
            <a:spLocks noGrp="1"/>
          </p:cNvSpPr>
          <p:nvPr>
            <p:ph type="ftr" sz="quarter" idx="11"/>
          </p:nvPr>
        </p:nvSpPr>
        <p:spPr/>
        <p:txBody>
          <a:bodyPr/>
          <a:lstStyle/>
          <a:p>
            <a:r>
              <a:rPr lang="en-US"/>
              <a:t>AI4EIC 2023 Annual Workshop</a:t>
            </a:r>
          </a:p>
        </p:txBody>
      </p:sp>
      <p:sp>
        <p:nvSpPr>
          <p:cNvPr id="6" name="Slide Number Placeholder 5">
            <a:extLst>
              <a:ext uri="{FF2B5EF4-FFF2-40B4-BE49-F238E27FC236}">
                <a16:creationId xmlns:a16="http://schemas.microsoft.com/office/drawing/2014/main" id="{16893386-4855-5FC2-CD35-AE99AA94783D}"/>
              </a:ext>
            </a:extLst>
          </p:cNvPr>
          <p:cNvSpPr>
            <a:spLocks noGrp="1"/>
          </p:cNvSpPr>
          <p:nvPr>
            <p:ph type="sldNum" sz="quarter" idx="12"/>
          </p:nvPr>
        </p:nvSpPr>
        <p:spPr/>
        <p:txBody>
          <a:bodyPr/>
          <a:lstStyle/>
          <a:p>
            <a:fld id="{00A14187-AF44-4271-AA62-1C5C376B8E74}" type="slidenum">
              <a:rPr lang="en-US" smtClean="0"/>
              <a:t>21</a:t>
            </a:fld>
            <a:endParaRPr lang="en-US"/>
          </a:p>
        </p:txBody>
      </p:sp>
      <p:sp>
        <p:nvSpPr>
          <p:cNvPr id="3" name="Content Placeholder 1">
            <a:extLst>
              <a:ext uri="{FF2B5EF4-FFF2-40B4-BE49-F238E27FC236}">
                <a16:creationId xmlns:a16="http://schemas.microsoft.com/office/drawing/2014/main" id="{3D2195C7-7A7C-4275-371E-F46FF7E43865}"/>
              </a:ext>
            </a:extLst>
          </p:cNvPr>
          <p:cNvSpPr txBox="1">
            <a:spLocks/>
          </p:cNvSpPr>
          <p:nvPr/>
        </p:nvSpPr>
        <p:spPr>
          <a:xfrm>
            <a:off x="838200" y="1239439"/>
            <a:ext cx="10515600" cy="3834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432FF"/>
              </a:buClr>
              <a:buFont typeface="Wingdings" charset="2"/>
              <a:buChar char="q"/>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432FF"/>
              </a:buClr>
              <a:buFont typeface="Wingdings" charset="2"/>
              <a:buChar char="Ø"/>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0432FF"/>
              </a:buClr>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432FF"/>
              </a:buClr>
              <a:buFont typeface="Wingdings" charset="2"/>
              <a:buChar char="ü"/>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0432FF"/>
              </a:buClr>
              <a:buFont typeface="Wingdings" charset="2"/>
              <a:buChar char="§"/>
              <a:defRPr sz="10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600"/>
              </a:spcAft>
              <a:buFont typeface="Wingdings" charset="2"/>
              <a:buNone/>
            </a:pPr>
            <a:r>
              <a:rPr lang="en-US" b="1" dirty="0"/>
              <a:t>We recommend the expeditious completion of the EIC as the highest priority for facility construction</a:t>
            </a:r>
            <a:endParaRPr lang="en-US" sz="1600" dirty="0"/>
          </a:p>
          <a:p>
            <a:pPr marL="0" indent="0">
              <a:lnSpc>
                <a:spcPct val="110000"/>
              </a:lnSpc>
              <a:spcBef>
                <a:spcPts val="0"/>
              </a:spcBef>
              <a:spcAft>
                <a:spcPts val="600"/>
              </a:spcAft>
              <a:buFont typeface="Wingdings" charset="2"/>
              <a:buNone/>
            </a:pPr>
            <a:r>
              <a:rPr lang="en-US" sz="1600" dirty="0"/>
              <a:t>The Electron-Ion Collider (EIC) is a powerful and versatile new accelerator facility, capable of colliding high-energy beams ranging from heavy ions to polarized light ions and protons with high-energy polarized electron beams. In the 2015 Long Range Plan the EIC was put forward as the highest priority for new facility construction and the expeditious completion remains a top priority for the nuclear physics community. The EIC, accompanied by the general-purpose large-acceptance detector, </a:t>
            </a:r>
            <a:r>
              <a:rPr lang="en-US" sz="1600" dirty="0" err="1"/>
              <a:t>ePIC</a:t>
            </a:r>
            <a:r>
              <a:rPr lang="en-US" sz="1600" dirty="0"/>
              <a:t>, will be a discovery machine that addresses fundamental questions such as the origin of mass and spin of the proton as well as probing dense gluon systems in nuclei. It will allow for the exploration of new landscapes in QCD, permitting the “tomography”, or high-resolution multidimensional mapping of the quark and gluon components inside of nucleons and nuclei. Realizing the EIC will keep the U.S. on the frontiers of nuclear physics and accelerator science and technology.</a:t>
            </a:r>
          </a:p>
          <a:p>
            <a:pPr marL="0" indent="0">
              <a:lnSpc>
                <a:spcPct val="110000"/>
              </a:lnSpc>
              <a:spcBef>
                <a:spcPts val="0"/>
              </a:spcBef>
              <a:spcAft>
                <a:spcPts val="600"/>
              </a:spcAft>
              <a:buFont typeface="Wingdings" charset="2"/>
              <a:buNone/>
            </a:pPr>
            <a:endParaRPr lang="en-US" sz="800" dirty="0">
              <a:sym typeface="Wingdings" pitchFamily="2" charset="2"/>
            </a:endParaRPr>
          </a:p>
          <a:p>
            <a:pPr marL="457200" lvl="1" indent="0">
              <a:lnSpc>
                <a:spcPct val="110000"/>
              </a:lnSpc>
              <a:spcBef>
                <a:spcPts val="0"/>
              </a:spcBef>
              <a:spcAft>
                <a:spcPts val="600"/>
              </a:spcAft>
              <a:buNone/>
            </a:pPr>
            <a:r>
              <a:rPr lang="en-US" i="1" dirty="0">
                <a:sym typeface="Wingdings" pitchFamily="2" charset="2"/>
              </a:rPr>
              <a:t>(with two sub-bullets related to support for the </a:t>
            </a:r>
            <a:r>
              <a:rPr lang="en-US" i="1" dirty="0" err="1">
                <a:sym typeface="Wingdings" pitchFamily="2" charset="2"/>
              </a:rPr>
              <a:t>ePIC</a:t>
            </a:r>
            <a:r>
              <a:rPr lang="en-US" i="1" dirty="0">
                <a:sym typeface="Wingdings" pitchFamily="2" charset="2"/>
              </a:rPr>
              <a:t> detector and workforce, and EIC Theory)</a:t>
            </a:r>
          </a:p>
        </p:txBody>
      </p:sp>
      <p:sp>
        <p:nvSpPr>
          <p:cNvPr id="7" name="TextBox 6">
            <a:extLst>
              <a:ext uri="{FF2B5EF4-FFF2-40B4-BE49-F238E27FC236}">
                <a16:creationId xmlns:a16="http://schemas.microsoft.com/office/drawing/2014/main" id="{ED416C75-B9E1-D4C9-1225-5BC9C7BCE87F}"/>
              </a:ext>
            </a:extLst>
          </p:cNvPr>
          <p:cNvSpPr txBox="1"/>
          <p:nvPr/>
        </p:nvSpPr>
        <p:spPr>
          <a:xfrm>
            <a:off x="1489084" y="5760567"/>
            <a:ext cx="8568371" cy="461665"/>
          </a:xfrm>
          <a:prstGeom prst="rect">
            <a:avLst/>
          </a:prstGeom>
          <a:solidFill>
            <a:srgbClr val="00B050"/>
          </a:solidFill>
        </p:spPr>
        <p:txBody>
          <a:bodyPr wrap="none" rtlCol="0">
            <a:spAutoFit/>
          </a:bodyPr>
          <a:lstStyle/>
          <a:p>
            <a:pPr algn="l"/>
            <a:r>
              <a:rPr lang="en-US" sz="2400" dirty="0">
                <a:solidFill>
                  <a:schemeClr val="bg1"/>
                </a:solidFill>
                <a:latin typeface="Arial" panose="020B0604020202020204" pitchFamily="34" charset="0"/>
                <a:cs typeface="Arial" panose="020B0604020202020204" pitchFamily="34" charset="0"/>
              </a:rPr>
              <a:t>EIC must continue to be a HIGH recommendation for the field</a:t>
            </a:r>
          </a:p>
        </p:txBody>
      </p:sp>
      <p:sp>
        <p:nvSpPr>
          <p:cNvPr id="8" name="TextBox 7">
            <a:extLst>
              <a:ext uri="{FF2B5EF4-FFF2-40B4-BE49-F238E27FC236}">
                <a16:creationId xmlns:a16="http://schemas.microsoft.com/office/drawing/2014/main" id="{CE3D5E6F-C627-4D0B-82C1-E2FC8944B070}"/>
              </a:ext>
            </a:extLst>
          </p:cNvPr>
          <p:cNvSpPr txBox="1"/>
          <p:nvPr/>
        </p:nvSpPr>
        <p:spPr>
          <a:xfrm>
            <a:off x="1489083" y="5208140"/>
            <a:ext cx="8568372" cy="461665"/>
          </a:xfrm>
          <a:prstGeom prst="rect">
            <a:avLst/>
          </a:prstGeom>
          <a:solidFill>
            <a:srgbClr val="0432FF"/>
          </a:solid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There is consistent and overwhelming support for EIC</a:t>
            </a:r>
          </a:p>
        </p:txBody>
      </p:sp>
    </p:spTree>
    <p:extLst>
      <p:ext uri="{BB962C8B-B14F-4D97-AF65-F5344CB8AC3E}">
        <p14:creationId xmlns:p14="http://schemas.microsoft.com/office/powerpoint/2010/main" val="328631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15A63FA-5FCA-7CAB-F02E-CF18AFF8246A}"/>
              </a:ext>
            </a:extLst>
          </p:cNvPr>
          <p:cNvSpPr>
            <a:spLocks noGrp="1"/>
          </p:cNvSpPr>
          <p:nvPr>
            <p:ph type="dt" sz="half" idx="10"/>
          </p:nvPr>
        </p:nvSpPr>
        <p:spPr/>
        <p:txBody>
          <a:bodyPr/>
          <a:lstStyle/>
          <a:p>
            <a:r>
              <a:rPr lang="en-US"/>
              <a:t>11/28/2023</a:t>
            </a:r>
          </a:p>
        </p:txBody>
      </p:sp>
      <p:sp>
        <p:nvSpPr>
          <p:cNvPr id="5" name="Footer Placeholder 4">
            <a:extLst>
              <a:ext uri="{FF2B5EF4-FFF2-40B4-BE49-F238E27FC236}">
                <a16:creationId xmlns:a16="http://schemas.microsoft.com/office/drawing/2014/main" id="{1D791B69-BBAD-5B93-8353-9C9086740801}"/>
              </a:ext>
            </a:extLst>
          </p:cNvPr>
          <p:cNvSpPr>
            <a:spLocks noGrp="1"/>
          </p:cNvSpPr>
          <p:nvPr>
            <p:ph type="ftr" sz="quarter" idx="11"/>
          </p:nvPr>
        </p:nvSpPr>
        <p:spPr/>
        <p:txBody>
          <a:bodyPr/>
          <a:lstStyle/>
          <a:p>
            <a:r>
              <a:rPr lang="en-US"/>
              <a:t>AI4EIC 2023 Annual Workshop</a:t>
            </a:r>
          </a:p>
        </p:txBody>
      </p:sp>
      <p:sp>
        <p:nvSpPr>
          <p:cNvPr id="6" name="Slide Number Placeholder 5">
            <a:extLst>
              <a:ext uri="{FF2B5EF4-FFF2-40B4-BE49-F238E27FC236}">
                <a16:creationId xmlns:a16="http://schemas.microsoft.com/office/drawing/2014/main" id="{B0553876-CEAA-CF0F-8D7F-FC441EE702D5}"/>
              </a:ext>
            </a:extLst>
          </p:cNvPr>
          <p:cNvSpPr>
            <a:spLocks noGrp="1"/>
          </p:cNvSpPr>
          <p:nvPr>
            <p:ph type="sldNum" sz="quarter" idx="12"/>
          </p:nvPr>
        </p:nvSpPr>
        <p:spPr/>
        <p:txBody>
          <a:bodyPr/>
          <a:lstStyle/>
          <a:p>
            <a:fld id="{00A14187-AF44-4271-AA62-1C5C376B8E74}" type="slidenum">
              <a:rPr lang="en-US" smtClean="0"/>
              <a:t>22</a:t>
            </a:fld>
            <a:endParaRPr lang="en-US"/>
          </a:p>
        </p:txBody>
      </p:sp>
      <p:pic>
        <p:nvPicPr>
          <p:cNvPr id="7" name="Picture 6">
            <a:extLst>
              <a:ext uri="{FF2B5EF4-FFF2-40B4-BE49-F238E27FC236}">
                <a16:creationId xmlns:a16="http://schemas.microsoft.com/office/drawing/2014/main" id="{F4C1994B-CE9A-0A68-D69C-440EE8F83BA8}"/>
              </a:ext>
            </a:extLst>
          </p:cNvPr>
          <p:cNvPicPr>
            <a:picLocks noChangeAspect="1"/>
          </p:cNvPicPr>
          <p:nvPr/>
        </p:nvPicPr>
        <p:blipFill>
          <a:blip r:embed="rId2"/>
          <a:stretch>
            <a:fillRect/>
          </a:stretch>
        </p:blipFill>
        <p:spPr>
          <a:xfrm>
            <a:off x="587828" y="612540"/>
            <a:ext cx="11277600" cy="5469633"/>
          </a:xfrm>
          <a:prstGeom prst="rect">
            <a:avLst/>
          </a:prstGeom>
        </p:spPr>
      </p:pic>
    </p:spTree>
    <p:extLst>
      <p:ext uri="{BB962C8B-B14F-4D97-AF65-F5344CB8AC3E}">
        <p14:creationId xmlns:p14="http://schemas.microsoft.com/office/powerpoint/2010/main" val="306581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B05FA-96AD-FA08-152C-44ED4EE01734}"/>
              </a:ext>
            </a:extLst>
          </p:cNvPr>
          <p:cNvSpPr>
            <a:spLocks noGrp="1"/>
          </p:cNvSpPr>
          <p:nvPr>
            <p:ph type="title"/>
          </p:nvPr>
        </p:nvSpPr>
        <p:spPr>
          <a:xfrm>
            <a:off x="576552" y="332087"/>
            <a:ext cx="10515600" cy="915872"/>
          </a:xfrm>
        </p:spPr>
        <p:txBody>
          <a:bodyPr/>
          <a:lstStyle/>
          <a:p>
            <a:r>
              <a:rPr lang="en-US" b="1" dirty="0">
                <a:solidFill>
                  <a:schemeClr val="accent1"/>
                </a:solidFill>
              </a:rPr>
              <a:t>Interaction Region Integration</a:t>
            </a:r>
          </a:p>
        </p:txBody>
      </p:sp>
      <p:sp>
        <p:nvSpPr>
          <p:cNvPr id="4" name="Date Placeholder 3">
            <a:extLst>
              <a:ext uri="{FF2B5EF4-FFF2-40B4-BE49-F238E27FC236}">
                <a16:creationId xmlns:a16="http://schemas.microsoft.com/office/drawing/2014/main" id="{D9626F7D-1ECD-5C58-38FC-43B7141C71D8}"/>
              </a:ext>
            </a:extLst>
          </p:cNvPr>
          <p:cNvSpPr>
            <a:spLocks noGrp="1"/>
          </p:cNvSpPr>
          <p:nvPr>
            <p:ph type="dt" sz="half" idx="10"/>
          </p:nvPr>
        </p:nvSpPr>
        <p:spPr/>
        <p:txBody>
          <a:bodyPr/>
          <a:lstStyle/>
          <a:p>
            <a:r>
              <a:rPr lang="en-US"/>
              <a:t>11/28/2023</a:t>
            </a:r>
          </a:p>
        </p:txBody>
      </p:sp>
      <p:sp>
        <p:nvSpPr>
          <p:cNvPr id="5" name="Footer Placeholder 4">
            <a:extLst>
              <a:ext uri="{FF2B5EF4-FFF2-40B4-BE49-F238E27FC236}">
                <a16:creationId xmlns:a16="http://schemas.microsoft.com/office/drawing/2014/main" id="{657774E2-A2D6-B678-55C3-B86F9A5B0A79}"/>
              </a:ext>
            </a:extLst>
          </p:cNvPr>
          <p:cNvSpPr>
            <a:spLocks noGrp="1"/>
          </p:cNvSpPr>
          <p:nvPr>
            <p:ph type="ftr" sz="quarter" idx="11"/>
          </p:nvPr>
        </p:nvSpPr>
        <p:spPr/>
        <p:txBody>
          <a:bodyPr/>
          <a:lstStyle/>
          <a:p>
            <a:r>
              <a:rPr lang="en-US"/>
              <a:t>AI4EIC 2023 Annual Workshop</a:t>
            </a:r>
          </a:p>
        </p:txBody>
      </p:sp>
      <p:sp>
        <p:nvSpPr>
          <p:cNvPr id="6" name="Slide Number Placeholder 5">
            <a:extLst>
              <a:ext uri="{FF2B5EF4-FFF2-40B4-BE49-F238E27FC236}">
                <a16:creationId xmlns:a16="http://schemas.microsoft.com/office/drawing/2014/main" id="{95A411D8-AF9D-4CFB-554E-8D0AA7238A5A}"/>
              </a:ext>
            </a:extLst>
          </p:cNvPr>
          <p:cNvSpPr>
            <a:spLocks noGrp="1"/>
          </p:cNvSpPr>
          <p:nvPr>
            <p:ph type="sldNum" sz="quarter" idx="12"/>
          </p:nvPr>
        </p:nvSpPr>
        <p:spPr/>
        <p:txBody>
          <a:bodyPr/>
          <a:lstStyle/>
          <a:p>
            <a:fld id="{00A14187-AF44-4271-AA62-1C5C376B8E74}" type="slidenum">
              <a:rPr lang="en-US" smtClean="0"/>
              <a:t>23</a:t>
            </a:fld>
            <a:endParaRPr lang="en-US"/>
          </a:p>
        </p:txBody>
      </p:sp>
      <p:pic>
        <p:nvPicPr>
          <p:cNvPr id="7" name="Picture 6" descr="A picture containing toy&#10;&#10;Description automatically generated">
            <a:extLst>
              <a:ext uri="{FF2B5EF4-FFF2-40B4-BE49-F238E27FC236}">
                <a16:creationId xmlns:a16="http://schemas.microsoft.com/office/drawing/2014/main" id="{6A7B14DD-E1BB-B90F-2590-9F80B8A744C9}"/>
              </a:ext>
            </a:extLst>
          </p:cNvPr>
          <p:cNvPicPr>
            <a:picLocks noChangeAspect="1"/>
          </p:cNvPicPr>
          <p:nvPr/>
        </p:nvPicPr>
        <p:blipFill rotWithShape="1">
          <a:blip r:embed="rId2"/>
          <a:srcRect l="14895" b="3391"/>
          <a:stretch/>
        </p:blipFill>
        <p:spPr>
          <a:xfrm>
            <a:off x="1387366" y="1690688"/>
            <a:ext cx="9080056" cy="4001573"/>
          </a:xfrm>
          <a:prstGeom prst="rect">
            <a:avLst/>
          </a:prstGeom>
        </p:spPr>
      </p:pic>
      <p:sp>
        <p:nvSpPr>
          <p:cNvPr id="8" name="TextBox 7">
            <a:extLst>
              <a:ext uri="{FF2B5EF4-FFF2-40B4-BE49-F238E27FC236}">
                <a16:creationId xmlns:a16="http://schemas.microsoft.com/office/drawing/2014/main" id="{5F7552E6-47A9-36C8-05F0-D016FFE1D8C5}"/>
              </a:ext>
            </a:extLst>
          </p:cNvPr>
          <p:cNvSpPr txBox="1"/>
          <p:nvPr/>
        </p:nvSpPr>
        <p:spPr>
          <a:xfrm>
            <a:off x="5273010" y="5276069"/>
            <a:ext cx="1150784" cy="553998"/>
          </a:xfrm>
          <a:prstGeom prst="rect">
            <a:avLst/>
          </a:prstGeom>
          <a:solidFill>
            <a:schemeClr val="bg2"/>
          </a:solidFill>
          <a:ln w="12700">
            <a:solidFill>
              <a:schemeClr val="tx1"/>
            </a:solidFill>
          </a:ln>
        </p:spPr>
        <p:txBody>
          <a:bodyPr wrap="square" rtlCol="0">
            <a:spAutoFit/>
          </a:bodyPr>
          <a:lstStyle/>
          <a:p>
            <a:r>
              <a:rPr lang="en-US" sz="1200" dirty="0"/>
              <a:t>RCS</a:t>
            </a:r>
          </a:p>
          <a:p>
            <a:r>
              <a:rPr lang="en-US" sz="900" i="1" dirty="0"/>
              <a:t>With Detector Bypass</a:t>
            </a:r>
          </a:p>
        </p:txBody>
      </p:sp>
      <p:cxnSp>
        <p:nvCxnSpPr>
          <p:cNvPr id="9" name="Straight Arrow Connector 8">
            <a:extLst>
              <a:ext uri="{FF2B5EF4-FFF2-40B4-BE49-F238E27FC236}">
                <a16:creationId xmlns:a16="http://schemas.microsoft.com/office/drawing/2014/main" id="{0D9438EB-7F70-7219-9C47-B63AB4B55094}"/>
              </a:ext>
            </a:extLst>
          </p:cNvPr>
          <p:cNvCxnSpPr>
            <a:cxnSpLocks/>
          </p:cNvCxnSpPr>
          <p:nvPr/>
        </p:nvCxnSpPr>
        <p:spPr>
          <a:xfrm flipH="1" flipV="1">
            <a:off x="4781034" y="4631309"/>
            <a:ext cx="532497" cy="6295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8637514-522A-6457-D425-889A12DA774A}"/>
              </a:ext>
            </a:extLst>
          </p:cNvPr>
          <p:cNvSpPr txBox="1"/>
          <p:nvPr/>
        </p:nvSpPr>
        <p:spPr>
          <a:xfrm>
            <a:off x="8801650" y="2557675"/>
            <a:ext cx="980679" cy="646331"/>
          </a:xfrm>
          <a:prstGeom prst="rect">
            <a:avLst/>
          </a:prstGeom>
          <a:solidFill>
            <a:schemeClr val="bg2"/>
          </a:solidFill>
          <a:ln w="12700">
            <a:solidFill>
              <a:schemeClr val="tx1"/>
            </a:solidFill>
          </a:ln>
        </p:spPr>
        <p:txBody>
          <a:bodyPr wrap="square" rtlCol="0">
            <a:spAutoFit/>
          </a:bodyPr>
          <a:lstStyle/>
          <a:p>
            <a:r>
              <a:rPr lang="en-US" sz="1200" dirty="0"/>
              <a:t>HSR Injection Line</a:t>
            </a:r>
          </a:p>
        </p:txBody>
      </p:sp>
      <p:cxnSp>
        <p:nvCxnSpPr>
          <p:cNvPr id="11" name="Straight Arrow Connector 10">
            <a:extLst>
              <a:ext uri="{FF2B5EF4-FFF2-40B4-BE49-F238E27FC236}">
                <a16:creationId xmlns:a16="http://schemas.microsoft.com/office/drawing/2014/main" id="{3054A194-E670-E9E9-95FE-B07418285208}"/>
              </a:ext>
            </a:extLst>
          </p:cNvPr>
          <p:cNvCxnSpPr>
            <a:cxnSpLocks/>
          </p:cNvCxnSpPr>
          <p:nvPr/>
        </p:nvCxnSpPr>
        <p:spPr>
          <a:xfrm flipH="1" flipV="1">
            <a:off x="2673761" y="5411804"/>
            <a:ext cx="248262" cy="4693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A4B6790-8DD5-85BA-3657-A1561B46E033}"/>
              </a:ext>
            </a:extLst>
          </p:cNvPr>
          <p:cNvCxnSpPr>
            <a:cxnSpLocks/>
            <a:stCxn id="13" idx="3"/>
          </p:cNvCxnSpPr>
          <p:nvPr/>
        </p:nvCxnSpPr>
        <p:spPr>
          <a:xfrm>
            <a:off x="8539478" y="1648874"/>
            <a:ext cx="242601" cy="4601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7DFA89F-BA86-6EC2-08F4-E17E88E98FEE}"/>
              </a:ext>
            </a:extLst>
          </p:cNvPr>
          <p:cNvSpPr txBox="1"/>
          <p:nvPr/>
        </p:nvSpPr>
        <p:spPr>
          <a:xfrm>
            <a:off x="7129899" y="1510374"/>
            <a:ext cx="1409579" cy="276999"/>
          </a:xfrm>
          <a:prstGeom prst="rect">
            <a:avLst/>
          </a:prstGeom>
          <a:solidFill>
            <a:schemeClr val="bg2"/>
          </a:solidFill>
          <a:ln w="12700">
            <a:solidFill>
              <a:schemeClr val="tx1"/>
            </a:solidFill>
          </a:ln>
        </p:spPr>
        <p:txBody>
          <a:bodyPr wrap="square" rtlCol="0">
            <a:spAutoFit/>
          </a:bodyPr>
          <a:lstStyle/>
          <a:p>
            <a:r>
              <a:rPr lang="en-US" sz="1200" dirty="0"/>
              <a:t>ESR Forward side</a:t>
            </a:r>
          </a:p>
        </p:txBody>
      </p:sp>
      <p:sp>
        <p:nvSpPr>
          <p:cNvPr id="14" name="TextBox 13">
            <a:extLst>
              <a:ext uri="{FF2B5EF4-FFF2-40B4-BE49-F238E27FC236}">
                <a16:creationId xmlns:a16="http://schemas.microsoft.com/office/drawing/2014/main" id="{ECA24BD3-B9A9-2E35-1AC1-B0428A8C685D}"/>
              </a:ext>
            </a:extLst>
          </p:cNvPr>
          <p:cNvSpPr txBox="1"/>
          <p:nvPr/>
        </p:nvSpPr>
        <p:spPr>
          <a:xfrm>
            <a:off x="8182261" y="3470857"/>
            <a:ext cx="1551764" cy="276999"/>
          </a:xfrm>
          <a:prstGeom prst="rect">
            <a:avLst/>
          </a:prstGeom>
          <a:solidFill>
            <a:schemeClr val="bg2"/>
          </a:solidFill>
          <a:ln w="12700">
            <a:solidFill>
              <a:schemeClr val="tx1"/>
            </a:solidFill>
          </a:ln>
        </p:spPr>
        <p:txBody>
          <a:bodyPr wrap="square" rtlCol="0">
            <a:spAutoFit/>
          </a:bodyPr>
          <a:lstStyle/>
          <a:p>
            <a:r>
              <a:rPr lang="en-US" sz="1200" dirty="0"/>
              <a:t>HSR Forward Side</a:t>
            </a:r>
          </a:p>
        </p:txBody>
      </p:sp>
      <p:cxnSp>
        <p:nvCxnSpPr>
          <p:cNvPr id="15" name="Straight Arrow Connector 14">
            <a:extLst>
              <a:ext uri="{FF2B5EF4-FFF2-40B4-BE49-F238E27FC236}">
                <a16:creationId xmlns:a16="http://schemas.microsoft.com/office/drawing/2014/main" id="{EB77B08B-7588-0B63-EB86-3277982A91F9}"/>
              </a:ext>
            </a:extLst>
          </p:cNvPr>
          <p:cNvCxnSpPr>
            <a:cxnSpLocks/>
            <a:stCxn id="14" idx="1"/>
          </p:cNvCxnSpPr>
          <p:nvPr/>
        </p:nvCxnSpPr>
        <p:spPr>
          <a:xfrm flipH="1" flipV="1">
            <a:off x="7686747" y="2826241"/>
            <a:ext cx="495514" cy="7831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C9307CB-2511-A8E0-FB73-54D4ABFB8A5B}"/>
              </a:ext>
            </a:extLst>
          </p:cNvPr>
          <p:cNvCxnSpPr>
            <a:cxnSpLocks/>
          </p:cNvCxnSpPr>
          <p:nvPr/>
        </p:nvCxnSpPr>
        <p:spPr>
          <a:xfrm flipV="1">
            <a:off x="9770432" y="1820338"/>
            <a:ext cx="193792" cy="7421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3E700F7-3501-4C37-9E04-551E49A6E044}"/>
              </a:ext>
            </a:extLst>
          </p:cNvPr>
          <p:cNvSpPr txBox="1"/>
          <p:nvPr/>
        </p:nvSpPr>
        <p:spPr>
          <a:xfrm>
            <a:off x="4515066" y="2148710"/>
            <a:ext cx="1506089" cy="461665"/>
          </a:xfrm>
          <a:prstGeom prst="rect">
            <a:avLst/>
          </a:prstGeom>
          <a:solidFill>
            <a:schemeClr val="bg2"/>
          </a:solidFill>
          <a:ln w="12700">
            <a:solidFill>
              <a:schemeClr val="tx1"/>
            </a:solidFill>
          </a:ln>
        </p:spPr>
        <p:txBody>
          <a:bodyPr wrap="square" rtlCol="0">
            <a:spAutoFit/>
          </a:bodyPr>
          <a:lstStyle/>
          <a:p>
            <a:r>
              <a:rPr lang="en-US" sz="1200" dirty="0"/>
              <a:t>Forward Side</a:t>
            </a:r>
          </a:p>
          <a:p>
            <a:r>
              <a:rPr lang="en-US" sz="1200" dirty="0"/>
              <a:t>SC Magnet Cryostat</a:t>
            </a:r>
          </a:p>
        </p:txBody>
      </p:sp>
      <p:cxnSp>
        <p:nvCxnSpPr>
          <p:cNvPr id="18" name="Straight Arrow Connector 17">
            <a:extLst>
              <a:ext uri="{FF2B5EF4-FFF2-40B4-BE49-F238E27FC236}">
                <a16:creationId xmlns:a16="http://schemas.microsoft.com/office/drawing/2014/main" id="{DCF04C0E-2EE7-C8B2-6286-CD608D973057}"/>
              </a:ext>
            </a:extLst>
          </p:cNvPr>
          <p:cNvCxnSpPr>
            <a:cxnSpLocks/>
          </p:cNvCxnSpPr>
          <p:nvPr/>
        </p:nvCxnSpPr>
        <p:spPr>
          <a:xfrm>
            <a:off x="6029704" y="2568838"/>
            <a:ext cx="334201" cy="7966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B4859FE-2971-0B28-2EF2-1181CF992AFB}"/>
              </a:ext>
            </a:extLst>
          </p:cNvPr>
          <p:cNvCxnSpPr>
            <a:cxnSpLocks/>
            <a:stCxn id="20" idx="3"/>
          </p:cNvCxnSpPr>
          <p:nvPr/>
        </p:nvCxnSpPr>
        <p:spPr>
          <a:xfrm>
            <a:off x="3985479" y="3583045"/>
            <a:ext cx="688611" cy="6419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C1A9511-96B5-CF48-F141-BF06F7F5A1AE}"/>
              </a:ext>
            </a:extLst>
          </p:cNvPr>
          <p:cNvSpPr txBox="1"/>
          <p:nvPr/>
        </p:nvSpPr>
        <p:spPr>
          <a:xfrm>
            <a:off x="2410471" y="3350343"/>
            <a:ext cx="1575008" cy="465404"/>
          </a:xfrm>
          <a:prstGeom prst="rect">
            <a:avLst/>
          </a:prstGeom>
          <a:solidFill>
            <a:schemeClr val="bg2"/>
          </a:solidFill>
          <a:ln w="12700">
            <a:solidFill>
              <a:schemeClr val="tx1"/>
            </a:solidFill>
          </a:ln>
        </p:spPr>
        <p:txBody>
          <a:bodyPr wrap="square" rtlCol="0">
            <a:spAutoFit/>
          </a:bodyPr>
          <a:lstStyle/>
          <a:p>
            <a:r>
              <a:rPr lang="en-US" sz="1200" dirty="0"/>
              <a:t>Rear Side</a:t>
            </a:r>
          </a:p>
          <a:p>
            <a:r>
              <a:rPr lang="en-US" sz="1200" dirty="0"/>
              <a:t>SC Magnet Cryostat</a:t>
            </a:r>
          </a:p>
        </p:txBody>
      </p:sp>
      <p:cxnSp>
        <p:nvCxnSpPr>
          <p:cNvPr id="21" name="Straight Arrow Connector 20">
            <a:extLst>
              <a:ext uri="{FF2B5EF4-FFF2-40B4-BE49-F238E27FC236}">
                <a16:creationId xmlns:a16="http://schemas.microsoft.com/office/drawing/2014/main" id="{57155526-1804-9B4B-CE22-B04EC413002A}"/>
              </a:ext>
            </a:extLst>
          </p:cNvPr>
          <p:cNvCxnSpPr>
            <a:cxnSpLocks/>
            <a:stCxn id="22" idx="3"/>
          </p:cNvCxnSpPr>
          <p:nvPr/>
        </p:nvCxnSpPr>
        <p:spPr>
          <a:xfrm>
            <a:off x="4943749" y="2905205"/>
            <a:ext cx="266207" cy="6333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91B6CC5-CEE5-E4AB-B1DC-8F6FCC8B4F44}"/>
              </a:ext>
            </a:extLst>
          </p:cNvPr>
          <p:cNvSpPr txBox="1"/>
          <p:nvPr/>
        </p:nvSpPr>
        <p:spPr>
          <a:xfrm>
            <a:off x="3703625" y="2766705"/>
            <a:ext cx="1240124" cy="276999"/>
          </a:xfrm>
          <a:prstGeom prst="rect">
            <a:avLst/>
          </a:prstGeom>
          <a:solidFill>
            <a:schemeClr val="bg2"/>
          </a:solidFill>
          <a:ln w="12700">
            <a:solidFill>
              <a:schemeClr val="tx1"/>
            </a:solidFill>
          </a:ln>
        </p:spPr>
        <p:txBody>
          <a:bodyPr wrap="square" rtlCol="0">
            <a:spAutoFit/>
          </a:bodyPr>
          <a:lstStyle/>
          <a:p>
            <a:r>
              <a:rPr lang="en-US" sz="1200" dirty="0"/>
              <a:t>Central Detector</a:t>
            </a:r>
          </a:p>
        </p:txBody>
      </p:sp>
      <p:sp>
        <p:nvSpPr>
          <p:cNvPr id="23" name="TextBox 22">
            <a:extLst>
              <a:ext uri="{FF2B5EF4-FFF2-40B4-BE49-F238E27FC236}">
                <a16:creationId xmlns:a16="http://schemas.microsoft.com/office/drawing/2014/main" id="{1E0305D6-C0DB-7064-3D37-1B16DB401D62}"/>
              </a:ext>
            </a:extLst>
          </p:cNvPr>
          <p:cNvSpPr txBox="1"/>
          <p:nvPr/>
        </p:nvSpPr>
        <p:spPr>
          <a:xfrm>
            <a:off x="2815220" y="5882152"/>
            <a:ext cx="971842" cy="461665"/>
          </a:xfrm>
          <a:prstGeom prst="rect">
            <a:avLst/>
          </a:prstGeom>
          <a:solidFill>
            <a:schemeClr val="bg2"/>
          </a:solidFill>
          <a:ln w="12700">
            <a:solidFill>
              <a:schemeClr val="tx1"/>
            </a:solidFill>
          </a:ln>
        </p:spPr>
        <p:txBody>
          <a:bodyPr wrap="square" rtlCol="0">
            <a:spAutoFit/>
          </a:bodyPr>
          <a:lstStyle/>
          <a:p>
            <a:r>
              <a:rPr lang="en-US" sz="1200" dirty="0"/>
              <a:t>ESR Rear side</a:t>
            </a:r>
          </a:p>
        </p:txBody>
      </p:sp>
      <p:sp>
        <p:nvSpPr>
          <p:cNvPr id="24" name="TextBox 23">
            <a:extLst>
              <a:ext uri="{FF2B5EF4-FFF2-40B4-BE49-F238E27FC236}">
                <a16:creationId xmlns:a16="http://schemas.microsoft.com/office/drawing/2014/main" id="{C2FB0C2B-4541-8B7A-F859-0A6398ED30A4}"/>
              </a:ext>
            </a:extLst>
          </p:cNvPr>
          <p:cNvSpPr txBox="1"/>
          <p:nvPr/>
        </p:nvSpPr>
        <p:spPr>
          <a:xfrm>
            <a:off x="1562044" y="4496711"/>
            <a:ext cx="1010110" cy="461665"/>
          </a:xfrm>
          <a:prstGeom prst="rect">
            <a:avLst/>
          </a:prstGeom>
          <a:solidFill>
            <a:schemeClr val="bg2"/>
          </a:solidFill>
          <a:ln w="12700">
            <a:solidFill>
              <a:schemeClr val="tx1"/>
            </a:solidFill>
          </a:ln>
        </p:spPr>
        <p:txBody>
          <a:bodyPr wrap="square" rtlCol="0">
            <a:spAutoFit/>
          </a:bodyPr>
          <a:lstStyle/>
          <a:p>
            <a:r>
              <a:rPr lang="en-US" sz="1200" dirty="0"/>
              <a:t>HSR </a:t>
            </a:r>
          </a:p>
          <a:p>
            <a:r>
              <a:rPr lang="en-US" sz="1200" dirty="0"/>
              <a:t>Rear Side</a:t>
            </a:r>
          </a:p>
        </p:txBody>
      </p:sp>
      <p:cxnSp>
        <p:nvCxnSpPr>
          <p:cNvPr id="25" name="Straight Arrow Connector 24">
            <a:extLst>
              <a:ext uri="{FF2B5EF4-FFF2-40B4-BE49-F238E27FC236}">
                <a16:creationId xmlns:a16="http://schemas.microsoft.com/office/drawing/2014/main" id="{00188850-72CC-C4D7-3055-14D99F49F2F2}"/>
              </a:ext>
            </a:extLst>
          </p:cNvPr>
          <p:cNvCxnSpPr>
            <a:cxnSpLocks/>
            <a:stCxn id="24" idx="3"/>
          </p:cNvCxnSpPr>
          <p:nvPr/>
        </p:nvCxnSpPr>
        <p:spPr>
          <a:xfrm>
            <a:off x="2572154" y="4727544"/>
            <a:ext cx="380543" cy="3577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F9ECE25-840B-83A6-E042-3653F2ADC19C}"/>
              </a:ext>
            </a:extLst>
          </p:cNvPr>
          <p:cNvSpPr txBox="1"/>
          <p:nvPr/>
        </p:nvSpPr>
        <p:spPr>
          <a:xfrm>
            <a:off x="8099002" y="4353895"/>
            <a:ext cx="2409634" cy="830997"/>
          </a:xfrm>
          <a:prstGeom prst="rect">
            <a:avLst/>
          </a:prstGeom>
          <a:noFill/>
        </p:spPr>
        <p:txBody>
          <a:bodyPr wrap="none" rtlCol="0">
            <a:spAutoFit/>
          </a:bodyPr>
          <a:lstStyle/>
          <a:p>
            <a:pPr algn="l"/>
            <a:r>
              <a:rPr lang="en-US" sz="1200" dirty="0">
                <a:latin typeface="+mj-lt"/>
              </a:rPr>
              <a:t>HSR: Hadron Storage Ring</a:t>
            </a:r>
          </a:p>
          <a:p>
            <a:pPr algn="l"/>
            <a:r>
              <a:rPr lang="en-US" sz="1200" dirty="0">
                <a:latin typeface="+mj-lt"/>
              </a:rPr>
              <a:t>ESR: Electron Storage Ring</a:t>
            </a:r>
          </a:p>
          <a:p>
            <a:pPr algn="l"/>
            <a:r>
              <a:rPr lang="en-US" sz="1200" dirty="0">
                <a:latin typeface="+mj-lt"/>
              </a:rPr>
              <a:t>RCS: Rapid Cycling Synchrotron</a:t>
            </a:r>
          </a:p>
          <a:p>
            <a:pPr algn="l"/>
            <a:r>
              <a:rPr lang="en-US" sz="1200" dirty="0">
                <a:latin typeface="+mj-lt"/>
              </a:rPr>
              <a:t>  SC: Superconducting</a:t>
            </a:r>
          </a:p>
        </p:txBody>
      </p:sp>
    </p:spTree>
    <p:extLst>
      <p:ext uri="{BB962C8B-B14F-4D97-AF65-F5344CB8AC3E}">
        <p14:creationId xmlns:p14="http://schemas.microsoft.com/office/powerpoint/2010/main" val="262557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8B210-959A-95C7-8CC6-174EEF99B1CA}"/>
              </a:ext>
            </a:extLst>
          </p:cNvPr>
          <p:cNvSpPr>
            <a:spLocks noGrp="1"/>
          </p:cNvSpPr>
          <p:nvPr>
            <p:ph type="title"/>
          </p:nvPr>
        </p:nvSpPr>
        <p:spPr>
          <a:xfrm>
            <a:off x="838200" y="365125"/>
            <a:ext cx="10515600" cy="795855"/>
          </a:xfrm>
        </p:spPr>
        <p:txBody>
          <a:bodyPr/>
          <a:lstStyle/>
          <a:p>
            <a:r>
              <a:rPr lang="en-US" b="1" dirty="0">
                <a:solidFill>
                  <a:schemeClr val="accent1"/>
                </a:solidFill>
              </a:rPr>
              <a:t>Beam Backgrounds</a:t>
            </a:r>
          </a:p>
        </p:txBody>
      </p:sp>
      <p:sp>
        <p:nvSpPr>
          <p:cNvPr id="3" name="Date Placeholder 2">
            <a:extLst>
              <a:ext uri="{FF2B5EF4-FFF2-40B4-BE49-F238E27FC236}">
                <a16:creationId xmlns:a16="http://schemas.microsoft.com/office/drawing/2014/main" id="{A2F7566D-C8BE-31AA-71D9-B0788BD7F1F4}"/>
              </a:ext>
            </a:extLst>
          </p:cNvPr>
          <p:cNvSpPr>
            <a:spLocks noGrp="1"/>
          </p:cNvSpPr>
          <p:nvPr>
            <p:ph type="dt" sz="half" idx="10"/>
          </p:nvPr>
        </p:nvSpPr>
        <p:spPr/>
        <p:txBody>
          <a:bodyPr/>
          <a:lstStyle/>
          <a:p>
            <a:r>
              <a:rPr lang="en-US"/>
              <a:t>11/28/2023</a:t>
            </a:r>
          </a:p>
        </p:txBody>
      </p:sp>
      <p:sp>
        <p:nvSpPr>
          <p:cNvPr id="4" name="Footer Placeholder 3">
            <a:extLst>
              <a:ext uri="{FF2B5EF4-FFF2-40B4-BE49-F238E27FC236}">
                <a16:creationId xmlns:a16="http://schemas.microsoft.com/office/drawing/2014/main" id="{25B45DD8-E6DD-0102-335A-6408D921F387}"/>
              </a:ext>
            </a:extLst>
          </p:cNvPr>
          <p:cNvSpPr>
            <a:spLocks noGrp="1"/>
          </p:cNvSpPr>
          <p:nvPr>
            <p:ph type="ftr" sz="quarter" idx="11"/>
          </p:nvPr>
        </p:nvSpPr>
        <p:spPr/>
        <p:txBody>
          <a:bodyPr/>
          <a:lstStyle/>
          <a:p>
            <a:r>
              <a:rPr lang="en-US"/>
              <a:t>AI4EIC 2023 Annual Workshop</a:t>
            </a:r>
          </a:p>
        </p:txBody>
      </p:sp>
      <p:sp>
        <p:nvSpPr>
          <p:cNvPr id="5" name="Slide Number Placeholder 4">
            <a:extLst>
              <a:ext uri="{FF2B5EF4-FFF2-40B4-BE49-F238E27FC236}">
                <a16:creationId xmlns:a16="http://schemas.microsoft.com/office/drawing/2014/main" id="{017067A4-3802-6339-DC8F-650AE5897B42}"/>
              </a:ext>
            </a:extLst>
          </p:cNvPr>
          <p:cNvSpPr>
            <a:spLocks noGrp="1"/>
          </p:cNvSpPr>
          <p:nvPr>
            <p:ph type="sldNum" sz="quarter" idx="12"/>
          </p:nvPr>
        </p:nvSpPr>
        <p:spPr/>
        <p:txBody>
          <a:bodyPr/>
          <a:lstStyle/>
          <a:p>
            <a:fld id="{00A14187-AF44-4271-AA62-1C5C376B8E74}" type="slidenum">
              <a:rPr lang="en-US" smtClean="0"/>
              <a:t>24</a:t>
            </a:fld>
            <a:endParaRPr lang="en-US"/>
          </a:p>
        </p:txBody>
      </p:sp>
      <p:sp>
        <p:nvSpPr>
          <p:cNvPr id="6" name="TextBox 5">
            <a:extLst>
              <a:ext uri="{FF2B5EF4-FFF2-40B4-BE49-F238E27FC236}">
                <a16:creationId xmlns:a16="http://schemas.microsoft.com/office/drawing/2014/main" id="{5F757E66-6B45-0729-D5BB-E326C74AB8A4}"/>
              </a:ext>
            </a:extLst>
          </p:cNvPr>
          <p:cNvSpPr txBox="1"/>
          <p:nvPr/>
        </p:nvSpPr>
        <p:spPr>
          <a:xfrm>
            <a:off x="316768" y="1228135"/>
            <a:ext cx="6087827" cy="3416320"/>
          </a:xfrm>
          <a:prstGeom prst="rect">
            <a:avLst/>
          </a:prstGeom>
          <a:noFill/>
          <a:ln>
            <a:solidFill>
              <a:schemeClr val="tx1"/>
            </a:solidFill>
          </a:ln>
        </p:spPr>
        <p:txBody>
          <a:bodyPr wrap="square" rtlCol="0">
            <a:spAutoFit/>
          </a:bodyPr>
          <a:lstStyle/>
          <a:p>
            <a:pPr>
              <a:buClr>
                <a:srgbClr val="0000FF"/>
              </a:buClr>
            </a:pPr>
            <a:r>
              <a:rPr lang="en-US" b="1" dirty="0">
                <a:solidFill>
                  <a:srgbClr val="0000FF"/>
                </a:solidFill>
                <a:latin typeface="+mj-lt"/>
                <a:cs typeface="Comic Sans MS"/>
              </a:rPr>
              <a:t>electron beam:</a:t>
            </a:r>
          </a:p>
          <a:p>
            <a:pPr marL="171450" indent="-171450">
              <a:buClr>
                <a:srgbClr val="0000FF"/>
              </a:buClr>
              <a:buFont typeface="Wingdings" charset="2"/>
              <a:buChar char="q"/>
            </a:pPr>
            <a:endParaRPr lang="en-US" sz="800" dirty="0">
              <a:latin typeface="+mj-lt"/>
              <a:cs typeface="Comic Sans MS"/>
            </a:endParaRPr>
          </a:p>
          <a:p>
            <a:pPr marL="285750" indent="-285750">
              <a:buClr>
                <a:srgbClr val="0000FF"/>
              </a:buClr>
              <a:buFont typeface="Arial" panose="020B0604020202020204" pitchFamily="34" charset="0"/>
              <a:buChar char="•"/>
            </a:pPr>
            <a:r>
              <a:rPr lang="en-US" b="0" dirty="0">
                <a:cs typeface="Comic Sans MS"/>
              </a:rPr>
              <a:t>Synchrotron radiation</a:t>
            </a:r>
          </a:p>
          <a:p>
            <a:pPr marL="742950" lvl="1" indent="-285750">
              <a:buClr>
                <a:srgbClr val="0000FF"/>
              </a:buClr>
              <a:buFont typeface="Arial" panose="020B0604020202020204" pitchFamily="34" charset="0"/>
              <a:buChar char="•"/>
            </a:pPr>
            <a:r>
              <a:rPr lang="en-US" sz="1600" b="0" dirty="0">
                <a:cs typeface="Comic Sans MS"/>
              </a:rPr>
              <a:t>Backscattering</a:t>
            </a:r>
          </a:p>
          <a:p>
            <a:pPr marL="742950" lvl="1" indent="-285750">
              <a:buClr>
                <a:srgbClr val="0000FF"/>
              </a:buClr>
              <a:buFont typeface="Arial" panose="020B0604020202020204" pitchFamily="34" charset="0"/>
              <a:buChar char="•"/>
            </a:pPr>
            <a:r>
              <a:rPr lang="en-US" sz="1600" b="0" dirty="0">
                <a:cs typeface="Comic Sans MS"/>
              </a:rPr>
              <a:t>Photo desorption</a:t>
            </a:r>
          </a:p>
          <a:p>
            <a:pPr marL="742950" lvl="1" indent="-285750">
              <a:buClr>
                <a:srgbClr val="0000FF"/>
              </a:buClr>
              <a:buFont typeface="Arial" panose="020B0604020202020204" pitchFamily="34" charset="0"/>
              <a:buChar char="•"/>
            </a:pPr>
            <a:r>
              <a:rPr lang="en-US" b="0" dirty="0">
                <a:solidFill>
                  <a:srgbClr val="0000FF"/>
                </a:solidFill>
                <a:cs typeface="Comic Sans MS"/>
                <a:sym typeface="Wingdings"/>
              </a:rPr>
              <a:t></a:t>
            </a:r>
            <a:r>
              <a:rPr lang="en-US" b="0" dirty="0">
                <a:cs typeface="Comic Sans MS"/>
                <a:sym typeface="Wingdings"/>
              </a:rPr>
              <a:t> </a:t>
            </a:r>
            <a:r>
              <a:rPr lang="en-US" b="0" dirty="0">
                <a:cs typeface="Comic Sans MS"/>
              </a:rPr>
              <a:t>degradation of vacuum</a:t>
            </a:r>
          </a:p>
          <a:p>
            <a:pPr marL="285750" indent="-285750">
              <a:buClr>
                <a:srgbClr val="0000FF"/>
              </a:buClr>
              <a:buFont typeface="Arial" panose="020B0604020202020204" pitchFamily="34" charset="0"/>
              <a:buChar char="•"/>
            </a:pPr>
            <a:r>
              <a:rPr lang="en-US" b="0" dirty="0">
                <a:cs typeface="Comic Sans MS"/>
              </a:rPr>
              <a:t>Beam gas interactions</a:t>
            </a:r>
          </a:p>
          <a:p>
            <a:pPr marL="742950" lvl="1" indent="-285750">
              <a:buClr>
                <a:srgbClr val="0000FF"/>
              </a:buClr>
              <a:buFont typeface="Arial" panose="020B0604020202020204" pitchFamily="34" charset="0"/>
              <a:buChar char="•"/>
            </a:pPr>
            <a:r>
              <a:rPr lang="en-US" sz="1600" b="0" dirty="0">
                <a:cs typeface="Comic Sans MS"/>
              </a:rPr>
              <a:t>Off momentum electrons</a:t>
            </a:r>
          </a:p>
          <a:p>
            <a:pPr marL="285750" indent="-285750">
              <a:buClr>
                <a:srgbClr val="0432FF"/>
              </a:buClr>
              <a:buFont typeface="Arial" panose="020B0604020202020204" pitchFamily="34" charset="0"/>
              <a:buChar char="•"/>
            </a:pPr>
            <a:r>
              <a:rPr lang="en-US" b="0" dirty="0">
                <a:cs typeface="Comic Sans MS"/>
              </a:rPr>
              <a:t>Higher order mode losses</a:t>
            </a:r>
          </a:p>
          <a:p>
            <a:pPr marL="742950" lvl="1" indent="-285750">
              <a:buClr>
                <a:srgbClr val="0432FF"/>
              </a:buClr>
              <a:buFont typeface="Arial" panose="020B0604020202020204" pitchFamily="34" charset="0"/>
              <a:buChar char="•"/>
            </a:pPr>
            <a:r>
              <a:rPr lang="en-US" sz="1600" b="0" dirty="0">
                <a:cs typeface="Comic Sans MS"/>
              </a:rPr>
              <a:t>Local heating at injection and ramp (short bunches)</a:t>
            </a:r>
          </a:p>
          <a:p>
            <a:pPr marL="742950" lvl="1" indent="-285750">
              <a:buClr>
                <a:srgbClr val="0432FF"/>
              </a:buClr>
              <a:buFont typeface="Arial" panose="020B0604020202020204" pitchFamily="34" charset="0"/>
              <a:buChar char="•"/>
            </a:pPr>
            <a:r>
              <a:rPr lang="en-US" dirty="0">
                <a:cs typeface="Comic Sans MS"/>
              </a:rPr>
              <a:t>D</a:t>
            </a:r>
            <a:r>
              <a:rPr lang="en-US" b="0" dirty="0">
                <a:cs typeface="Comic Sans MS"/>
              </a:rPr>
              <a:t>egradation of vacuum</a:t>
            </a:r>
          </a:p>
          <a:p>
            <a:pPr marL="285750" indent="-285750">
              <a:buClr>
                <a:srgbClr val="0432FF"/>
              </a:buClr>
              <a:buFont typeface="Arial" panose="020B0604020202020204" pitchFamily="34" charset="0"/>
              <a:buChar char="•"/>
            </a:pPr>
            <a:r>
              <a:rPr lang="en-US" dirty="0">
                <a:cs typeface="Comic Sans MS"/>
              </a:rPr>
              <a:t>B</a:t>
            </a:r>
            <a:r>
              <a:rPr lang="en-US" b="0" dirty="0">
                <a:cs typeface="Comic Sans MS"/>
              </a:rPr>
              <a:t>ackground due to de-excitation of beam if bunches are replaced </a:t>
            </a:r>
          </a:p>
        </p:txBody>
      </p:sp>
      <p:sp>
        <p:nvSpPr>
          <p:cNvPr id="7" name="TextBox 6">
            <a:extLst>
              <a:ext uri="{FF2B5EF4-FFF2-40B4-BE49-F238E27FC236}">
                <a16:creationId xmlns:a16="http://schemas.microsoft.com/office/drawing/2014/main" id="{E4046E6E-A8FA-B266-4481-BE15256434A4}"/>
              </a:ext>
            </a:extLst>
          </p:cNvPr>
          <p:cNvSpPr txBox="1"/>
          <p:nvPr/>
        </p:nvSpPr>
        <p:spPr>
          <a:xfrm>
            <a:off x="6608411" y="838765"/>
            <a:ext cx="4934527" cy="2431435"/>
          </a:xfrm>
          <a:prstGeom prst="rect">
            <a:avLst/>
          </a:prstGeom>
          <a:noFill/>
          <a:ln>
            <a:solidFill>
              <a:schemeClr val="tx1"/>
            </a:solidFill>
          </a:ln>
        </p:spPr>
        <p:txBody>
          <a:bodyPr wrap="square" rtlCol="0">
            <a:spAutoFit/>
          </a:bodyPr>
          <a:lstStyle/>
          <a:p>
            <a:pPr>
              <a:buClr>
                <a:srgbClr val="0000FF"/>
              </a:buClr>
            </a:pPr>
            <a:r>
              <a:rPr lang="en-US" b="1" dirty="0">
                <a:solidFill>
                  <a:srgbClr val="0000FF"/>
                </a:solidFill>
                <a:latin typeface="+mj-lt"/>
                <a:cs typeface="Comic Sans MS"/>
              </a:rPr>
              <a:t>proton beam:</a:t>
            </a:r>
          </a:p>
          <a:p>
            <a:pPr marL="171450" indent="-171450">
              <a:buClr>
                <a:srgbClr val="0000FF"/>
              </a:buClr>
              <a:buFont typeface="Arial" panose="020B0604020202020204" pitchFamily="34" charset="0"/>
              <a:buChar char="•"/>
            </a:pPr>
            <a:endParaRPr lang="en-US" sz="800" dirty="0">
              <a:latin typeface="+mj-lt"/>
              <a:cs typeface="Comic Sans MS"/>
            </a:endParaRPr>
          </a:p>
          <a:p>
            <a:pPr marL="285750" indent="-285750">
              <a:buClr>
                <a:srgbClr val="0000FF"/>
              </a:buClr>
              <a:buFont typeface="Arial" panose="020B0604020202020204" pitchFamily="34" charset="0"/>
              <a:buChar char="•"/>
            </a:pPr>
            <a:r>
              <a:rPr lang="en-US" b="0" dirty="0">
                <a:cs typeface="Comic Sans MS"/>
              </a:rPr>
              <a:t>Low beam lifetime during  injection and ramping</a:t>
            </a:r>
          </a:p>
          <a:p>
            <a:pPr marL="285750" indent="-285750">
              <a:buClr>
                <a:srgbClr val="0000FF"/>
              </a:buClr>
              <a:buFont typeface="Arial" panose="020B0604020202020204" pitchFamily="34" charset="0"/>
              <a:buChar char="•"/>
            </a:pPr>
            <a:r>
              <a:rPr lang="en-US" b="0" dirty="0">
                <a:cs typeface="Comic Sans MS"/>
              </a:rPr>
              <a:t>Beam gas interactions, large hadronic cross section</a:t>
            </a:r>
          </a:p>
          <a:p>
            <a:pPr marL="742950" lvl="1" indent="-285750">
              <a:buClr>
                <a:srgbClr val="0000FF"/>
              </a:buClr>
              <a:buFont typeface="Arial" panose="020B0604020202020204" pitchFamily="34" charset="0"/>
              <a:buChar char="•"/>
            </a:pPr>
            <a:r>
              <a:rPr lang="en-US" b="0" dirty="0">
                <a:cs typeface="Comic Sans MS"/>
              </a:rPr>
              <a:t>Secondary interactions with aperture limitations, i.e. with magnets, beam pipe, masks</a:t>
            </a:r>
            <a:endParaRPr lang="en-US" dirty="0">
              <a:cs typeface="Comic Sans MS"/>
            </a:endParaRPr>
          </a:p>
        </p:txBody>
      </p:sp>
      <p:sp>
        <p:nvSpPr>
          <p:cNvPr id="8" name="TextBox 7">
            <a:extLst>
              <a:ext uri="{FF2B5EF4-FFF2-40B4-BE49-F238E27FC236}">
                <a16:creationId xmlns:a16="http://schemas.microsoft.com/office/drawing/2014/main" id="{DC5242B5-D9B5-5907-C687-69B204567650}"/>
              </a:ext>
            </a:extLst>
          </p:cNvPr>
          <p:cNvSpPr txBox="1"/>
          <p:nvPr/>
        </p:nvSpPr>
        <p:spPr>
          <a:xfrm>
            <a:off x="6582583" y="3566097"/>
            <a:ext cx="4813947" cy="1477328"/>
          </a:xfrm>
          <a:prstGeom prst="rect">
            <a:avLst/>
          </a:prstGeom>
          <a:noFill/>
          <a:ln>
            <a:solidFill>
              <a:schemeClr val="tx1"/>
            </a:solidFill>
          </a:ln>
        </p:spPr>
        <p:txBody>
          <a:bodyPr wrap="square" rtlCol="0">
            <a:spAutoFit/>
          </a:bodyPr>
          <a:lstStyle/>
          <a:p>
            <a:pPr>
              <a:buClr>
                <a:srgbClr val="0000FF"/>
              </a:buClr>
            </a:pPr>
            <a:r>
              <a:rPr lang="en-US" b="1" dirty="0">
                <a:solidFill>
                  <a:srgbClr val="0000FF"/>
                </a:solidFill>
                <a:cs typeface="Comic Sans MS"/>
              </a:rPr>
              <a:t>Requirements:</a:t>
            </a:r>
          </a:p>
          <a:p>
            <a:pPr>
              <a:buClr>
                <a:srgbClr val="0000FF"/>
              </a:buClr>
            </a:pPr>
            <a:r>
              <a:rPr lang="en-US" dirty="0">
                <a:cs typeface="Comic Sans MS"/>
              </a:rPr>
              <a:t>Keep beam backgrounds as low as possible</a:t>
            </a:r>
          </a:p>
          <a:p>
            <a:pPr>
              <a:buClr>
                <a:srgbClr val="0000FF"/>
              </a:buClr>
            </a:pPr>
            <a:r>
              <a:rPr lang="en-US" b="0" dirty="0">
                <a:solidFill>
                  <a:srgbClr val="0000FF"/>
                </a:solidFill>
                <a:cs typeface="Comic Sans MS"/>
                <a:sym typeface="Wingdings"/>
              </a:rPr>
              <a:t> </a:t>
            </a:r>
            <a:r>
              <a:rPr lang="en-US" b="0" dirty="0">
                <a:cs typeface="Comic Sans MS"/>
              </a:rPr>
              <a:t>Careful design of interaction region, beam-pipe masks and photon beam dump</a:t>
            </a:r>
          </a:p>
          <a:p>
            <a:pPr>
              <a:buClr>
                <a:srgbClr val="0000FF"/>
              </a:buClr>
            </a:pPr>
            <a:r>
              <a:rPr lang="en-US" b="0" dirty="0">
                <a:solidFill>
                  <a:srgbClr val="0000FF"/>
                </a:solidFill>
                <a:cs typeface="Comic Sans MS"/>
                <a:sym typeface="Wingdings"/>
              </a:rPr>
              <a:t> </a:t>
            </a:r>
            <a:r>
              <a:rPr lang="en-US" b="0" dirty="0">
                <a:cs typeface="Comic Sans MS"/>
              </a:rPr>
              <a:t>Excellent vacuum system</a:t>
            </a:r>
            <a:endParaRPr lang="en-US" dirty="0">
              <a:cs typeface="Comic Sans MS"/>
            </a:endParaRPr>
          </a:p>
        </p:txBody>
      </p:sp>
      <p:sp>
        <p:nvSpPr>
          <p:cNvPr id="9" name="TextBox 8">
            <a:extLst>
              <a:ext uri="{FF2B5EF4-FFF2-40B4-BE49-F238E27FC236}">
                <a16:creationId xmlns:a16="http://schemas.microsoft.com/office/drawing/2014/main" id="{3F501C8E-F159-B6FA-DB58-FB2C86757A6A}"/>
              </a:ext>
            </a:extLst>
          </p:cNvPr>
          <p:cNvSpPr txBox="1"/>
          <p:nvPr/>
        </p:nvSpPr>
        <p:spPr>
          <a:xfrm>
            <a:off x="1468788" y="5033762"/>
            <a:ext cx="11597419" cy="1200329"/>
          </a:xfrm>
          <a:prstGeom prst="rect">
            <a:avLst/>
          </a:prstGeom>
          <a:noFill/>
        </p:spPr>
        <p:txBody>
          <a:bodyPr wrap="square" rtlCol="0">
            <a:spAutoFit/>
          </a:bodyPr>
          <a:lstStyle/>
          <a:p>
            <a:pPr algn="l"/>
            <a:r>
              <a:rPr lang="en-US" b="1" dirty="0">
                <a:solidFill>
                  <a:srgbClr val="0432FF"/>
                </a:solidFill>
              </a:rPr>
              <a:t>Important to note:</a:t>
            </a:r>
          </a:p>
          <a:p>
            <a:pPr marL="285750" indent="-285750" algn="l">
              <a:buClr>
                <a:srgbClr val="0432FF"/>
              </a:buClr>
              <a:buFont typeface="Wingdings" pitchFamily="2" charset="2"/>
              <a:buChar char="Ø"/>
            </a:pPr>
            <a:r>
              <a:rPr lang="en-US" dirty="0"/>
              <a:t>Low multiplicity per event: &lt; 10 tracks</a:t>
            </a:r>
          </a:p>
          <a:p>
            <a:pPr marL="285750" indent="-285750">
              <a:buClr>
                <a:srgbClr val="0000FF"/>
              </a:buClr>
              <a:buFont typeface="Wingdings" pitchFamily="2" charset="2"/>
              <a:buChar char="Ø"/>
            </a:pPr>
            <a:r>
              <a:rPr lang="en-US" dirty="0">
                <a:cs typeface="Arial" panose="020B0604020202020204" pitchFamily="34" charset="0"/>
              </a:rPr>
              <a:t>No pileup from collisions 500 kHz @10</a:t>
            </a:r>
            <a:r>
              <a:rPr lang="en-US" baseline="30000" dirty="0">
                <a:cs typeface="Arial" panose="020B0604020202020204" pitchFamily="34" charset="0"/>
              </a:rPr>
              <a:t>34</a:t>
            </a:r>
            <a:r>
              <a:rPr lang="en-US" dirty="0">
                <a:cs typeface="Arial" panose="020B0604020202020204" pitchFamily="34" charset="0"/>
              </a:rPr>
              <a:t> cm</a:t>
            </a:r>
            <a:r>
              <a:rPr lang="en-US" baseline="30000" dirty="0">
                <a:cs typeface="Arial" panose="020B0604020202020204" pitchFamily="34" charset="0"/>
              </a:rPr>
              <a:t>-2</a:t>
            </a:r>
            <a:r>
              <a:rPr lang="en-US" dirty="0">
                <a:cs typeface="Arial" panose="020B0604020202020204" pitchFamily="34" charset="0"/>
              </a:rPr>
              <a:t>s</a:t>
            </a:r>
            <a:r>
              <a:rPr lang="en-US" baseline="30000" dirty="0">
                <a:cs typeface="Arial" panose="020B0604020202020204" pitchFamily="34" charset="0"/>
              </a:rPr>
              <a:t>-1 </a:t>
            </a:r>
            <a:r>
              <a:rPr lang="en-US" dirty="0">
                <a:solidFill>
                  <a:srgbClr val="0432FF"/>
                </a:solidFill>
                <a:cs typeface="Arial" panose="020B0604020202020204" pitchFamily="34" charset="0"/>
                <a:sym typeface="Wingdings" pitchFamily="2" charset="2"/>
              </a:rPr>
              <a:t></a:t>
            </a:r>
            <a:r>
              <a:rPr lang="en-US" dirty="0">
                <a:cs typeface="Arial" panose="020B0604020202020204" pitchFamily="34" charset="0"/>
                <a:sym typeface="Wingdings" pitchFamily="2" charset="2"/>
              </a:rPr>
              <a:t> DIS event every 200 bunches</a:t>
            </a:r>
          </a:p>
          <a:p>
            <a:pPr marL="285750" indent="-285750">
              <a:buClr>
                <a:srgbClr val="0000FF"/>
              </a:buClr>
              <a:buFont typeface="Wingdings" pitchFamily="2" charset="2"/>
              <a:buChar char="Ø"/>
            </a:pPr>
            <a:r>
              <a:rPr lang="en-US" dirty="0">
                <a:cs typeface="Arial" panose="020B0604020202020204" pitchFamily="34" charset="0"/>
                <a:sym typeface="Wingdings" pitchFamily="2" charset="2"/>
              </a:rPr>
              <a:t>Radiation environment much less harsh than LHC </a:t>
            </a:r>
            <a:r>
              <a:rPr lang="en-US" dirty="0">
                <a:solidFill>
                  <a:srgbClr val="0432FF"/>
                </a:solidFill>
                <a:cs typeface="Arial" panose="020B0604020202020204" pitchFamily="34" charset="0"/>
                <a:sym typeface="Wingdings" pitchFamily="2" charset="2"/>
              </a:rPr>
              <a:t></a:t>
            </a:r>
            <a:r>
              <a:rPr lang="en-US" dirty="0">
                <a:cs typeface="Arial" panose="020B0604020202020204" pitchFamily="34" charset="0"/>
                <a:sym typeface="Wingdings" pitchFamily="2" charset="2"/>
              </a:rPr>
              <a:t> factor 100 less</a:t>
            </a:r>
            <a:endParaRPr lang="en-US" dirty="0">
              <a:cs typeface="Arial" panose="020B0604020202020204" pitchFamily="34" charset="0"/>
            </a:endParaRPr>
          </a:p>
        </p:txBody>
      </p:sp>
    </p:spTree>
    <p:extLst>
      <p:ext uri="{BB962C8B-B14F-4D97-AF65-F5344CB8AC3E}">
        <p14:creationId xmlns:p14="http://schemas.microsoft.com/office/powerpoint/2010/main" val="2173244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6264-7772-D366-B721-6EB6AF8299B2}"/>
              </a:ext>
            </a:extLst>
          </p:cNvPr>
          <p:cNvSpPr>
            <a:spLocks noGrp="1"/>
          </p:cNvSpPr>
          <p:nvPr>
            <p:ph type="title"/>
          </p:nvPr>
        </p:nvSpPr>
        <p:spPr>
          <a:xfrm>
            <a:off x="838200" y="365125"/>
            <a:ext cx="10515600" cy="795855"/>
          </a:xfrm>
        </p:spPr>
        <p:txBody>
          <a:bodyPr/>
          <a:lstStyle/>
          <a:p>
            <a:r>
              <a:rPr lang="en-US" b="1" dirty="0">
                <a:solidFill>
                  <a:schemeClr val="accent1"/>
                </a:solidFill>
              </a:rPr>
              <a:t>Background and Radiation Simulations</a:t>
            </a:r>
          </a:p>
        </p:txBody>
      </p:sp>
      <p:sp>
        <p:nvSpPr>
          <p:cNvPr id="3" name="Date Placeholder 2">
            <a:extLst>
              <a:ext uri="{FF2B5EF4-FFF2-40B4-BE49-F238E27FC236}">
                <a16:creationId xmlns:a16="http://schemas.microsoft.com/office/drawing/2014/main" id="{C53F208A-D5D3-F541-9FA3-C994291519EC}"/>
              </a:ext>
            </a:extLst>
          </p:cNvPr>
          <p:cNvSpPr>
            <a:spLocks noGrp="1"/>
          </p:cNvSpPr>
          <p:nvPr>
            <p:ph type="dt" sz="half" idx="10"/>
          </p:nvPr>
        </p:nvSpPr>
        <p:spPr/>
        <p:txBody>
          <a:bodyPr/>
          <a:lstStyle/>
          <a:p>
            <a:r>
              <a:rPr lang="en-US"/>
              <a:t>11/28/2023</a:t>
            </a:r>
          </a:p>
        </p:txBody>
      </p:sp>
      <p:sp>
        <p:nvSpPr>
          <p:cNvPr id="4" name="Footer Placeholder 3">
            <a:extLst>
              <a:ext uri="{FF2B5EF4-FFF2-40B4-BE49-F238E27FC236}">
                <a16:creationId xmlns:a16="http://schemas.microsoft.com/office/drawing/2014/main" id="{0CAE8FB1-77AF-E119-482B-7DA11721E038}"/>
              </a:ext>
            </a:extLst>
          </p:cNvPr>
          <p:cNvSpPr>
            <a:spLocks noGrp="1"/>
          </p:cNvSpPr>
          <p:nvPr>
            <p:ph type="ftr" sz="quarter" idx="11"/>
          </p:nvPr>
        </p:nvSpPr>
        <p:spPr/>
        <p:txBody>
          <a:bodyPr/>
          <a:lstStyle/>
          <a:p>
            <a:r>
              <a:rPr lang="en-US"/>
              <a:t>AI4EIC 2023 Annual Workshop</a:t>
            </a:r>
          </a:p>
        </p:txBody>
      </p:sp>
      <p:sp>
        <p:nvSpPr>
          <p:cNvPr id="5" name="Slide Number Placeholder 4">
            <a:extLst>
              <a:ext uri="{FF2B5EF4-FFF2-40B4-BE49-F238E27FC236}">
                <a16:creationId xmlns:a16="http://schemas.microsoft.com/office/drawing/2014/main" id="{E48F559B-9B85-0886-6407-40612260573D}"/>
              </a:ext>
            </a:extLst>
          </p:cNvPr>
          <p:cNvSpPr>
            <a:spLocks noGrp="1"/>
          </p:cNvSpPr>
          <p:nvPr>
            <p:ph type="sldNum" sz="quarter" idx="12"/>
          </p:nvPr>
        </p:nvSpPr>
        <p:spPr/>
        <p:txBody>
          <a:bodyPr/>
          <a:lstStyle/>
          <a:p>
            <a:fld id="{00A14187-AF44-4271-AA62-1C5C376B8E74}" type="slidenum">
              <a:rPr lang="en-US" smtClean="0"/>
              <a:t>25</a:t>
            </a:fld>
            <a:endParaRPr lang="en-US"/>
          </a:p>
        </p:txBody>
      </p:sp>
      <p:sp>
        <p:nvSpPr>
          <p:cNvPr id="6" name="Slide Number Placeholder 2">
            <a:extLst>
              <a:ext uri="{FF2B5EF4-FFF2-40B4-BE49-F238E27FC236}">
                <a16:creationId xmlns:a16="http://schemas.microsoft.com/office/drawing/2014/main" id="{4991A9E1-DC73-6369-EB15-79C97BAB102D}"/>
              </a:ext>
            </a:extLst>
          </p:cNvPr>
          <p:cNvSpPr txBox="1">
            <a:spLocks/>
          </p:cNvSpPr>
          <p:nvPr/>
        </p:nvSpPr>
        <p:spPr>
          <a:xfrm>
            <a:off x="1428108" y="6866086"/>
            <a:ext cx="2057400" cy="28209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25</a:t>
            </a:fld>
            <a:endParaRPr lang="en-US"/>
          </a:p>
        </p:txBody>
      </p:sp>
      <p:pic>
        <p:nvPicPr>
          <p:cNvPr id="7" name="Picture 6">
            <a:extLst>
              <a:ext uri="{FF2B5EF4-FFF2-40B4-BE49-F238E27FC236}">
                <a16:creationId xmlns:a16="http://schemas.microsoft.com/office/drawing/2014/main" id="{9435D73A-2CB8-D2EB-ECD3-5C493DA8CDC2}"/>
              </a:ext>
            </a:extLst>
          </p:cNvPr>
          <p:cNvPicPr>
            <a:picLocks noChangeAspect="1"/>
          </p:cNvPicPr>
          <p:nvPr/>
        </p:nvPicPr>
        <p:blipFill>
          <a:blip r:embed="rId2"/>
          <a:stretch>
            <a:fillRect/>
          </a:stretch>
        </p:blipFill>
        <p:spPr>
          <a:xfrm>
            <a:off x="508000" y="1410221"/>
            <a:ext cx="3403600" cy="1549400"/>
          </a:xfrm>
          <a:prstGeom prst="rect">
            <a:avLst/>
          </a:prstGeom>
        </p:spPr>
      </p:pic>
      <p:sp>
        <p:nvSpPr>
          <p:cNvPr id="8" name="TextBox 7">
            <a:extLst>
              <a:ext uri="{FF2B5EF4-FFF2-40B4-BE49-F238E27FC236}">
                <a16:creationId xmlns:a16="http://schemas.microsoft.com/office/drawing/2014/main" id="{FF325D72-68C1-1AE3-A23F-E5B57D67454A}"/>
              </a:ext>
            </a:extLst>
          </p:cNvPr>
          <p:cNvSpPr txBox="1"/>
          <p:nvPr/>
        </p:nvSpPr>
        <p:spPr>
          <a:xfrm>
            <a:off x="1372396" y="1082285"/>
            <a:ext cx="2095574" cy="338554"/>
          </a:xfrm>
          <a:prstGeom prst="rect">
            <a:avLst/>
          </a:prstGeom>
          <a:noFill/>
        </p:spPr>
        <p:txBody>
          <a:bodyPr wrap="none" rtlCol="0">
            <a:spAutoFit/>
          </a:bodyPr>
          <a:lstStyle/>
          <a:p>
            <a:pPr algn="l"/>
            <a:r>
              <a:rPr lang="en-US" sz="1600" dirty="0"/>
              <a:t>Synchrotron Radiation</a:t>
            </a:r>
          </a:p>
        </p:txBody>
      </p:sp>
      <p:pic>
        <p:nvPicPr>
          <p:cNvPr id="9" name="Picture 8">
            <a:extLst>
              <a:ext uri="{FF2B5EF4-FFF2-40B4-BE49-F238E27FC236}">
                <a16:creationId xmlns:a16="http://schemas.microsoft.com/office/drawing/2014/main" id="{E35BBE36-FAD5-FC02-F2AE-7335C608348A}"/>
              </a:ext>
            </a:extLst>
          </p:cNvPr>
          <p:cNvPicPr>
            <a:picLocks noChangeAspect="1"/>
          </p:cNvPicPr>
          <p:nvPr/>
        </p:nvPicPr>
        <p:blipFill>
          <a:blip r:embed="rId3"/>
          <a:stretch>
            <a:fillRect/>
          </a:stretch>
        </p:blipFill>
        <p:spPr>
          <a:xfrm>
            <a:off x="415412" y="3229167"/>
            <a:ext cx="3070678" cy="1677714"/>
          </a:xfrm>
          <a:prstGeom prst="rect">
            <a:avLst/>
          </a:prstGeom>
        </p:spPr>
      </p:pic>
      <p:sp>
        <p:nvSpPr>
          <p:cNvPr id="10" name="TextBox 9">
            <a:extLst>
              <a:ext uri="{FF2B5EF4-FFF2-40B4-BE49-F238E27FC236}">
                <a16:creationId xmlns:a16="http://schemas.microsoft.com/office/drawing/2014/main" id="{8B58D319-3A83-4D17-013A-2E2C51B5406D}"/>
              </a:ext>
            </a:extLst>
          </p:cNvPr>
          <p:cNvSpPr txBox="1"/>
          <p:nvPr/>
        </p:nvSpPr>
        <p:spPr>
          <a:xfrm>
            <a:off x="3522664" y="3625248"/>
            <a:ext cx="1806777" cy="338554"/>
          </a:xfrm>
          <a:prstGeom prst="rect">
            <a:avLst/>
          </a:prstGeom>
          <a:noFill/>
        </p:spPr>
        <p:txBody>
          <a:bodyPr wrap="none" rtlCol="0">
            <a:spAutoFit/>
          </a:bodyPr>
          <a:lstStyle/>
          <a:p>
            <a:pPr algn="l"/>
            <a:r>
              <a:rPr lang="en-US" sz="1600" dirty="0"/>
              <a:t>Electron Beam Gas</a:t>
            </a:r>
          </a:p>
        </p:txBody>
      </p:sp>
      <p:pic>
        <p:nvPicPr>
          <p:cNvPr id="11" name="Picture 10">
            <a:extLst>
              <a:ext uri="{FF2B5EF4-FFF2-40B4-BE49-F238E27FC236}">
                <a16:creationId xmlns:a16="http://schemas.microsoft.com/office/drawing/2014/main" id="{DC430E71-0562-335B-5872-9D0A5C18BDD1}"/>
              </a:ext>
            </a:extLst>
          </p:cNvPr>
          <p:cNvPicPr>
            <a:picLocks noChangeAspect="1"/>
          </p:cNvPicPr>
          <p:nvPr/>
        </p:nvPicPr>
        <p:blipFill rotWithShape="1">
          <a:blip r:embed="rId4"/>
          <a:srcRect r="13015"/>
          <a:stretch/>
        </p:blipFill>
        <p:spPr>
          <a:xfrm>
            <a:off x="2613054" y="4732832"/>
            <a:ext cx="2597091" cy="1910827"/>
          </a:xfrm>
          <a:prstGeom prst="rect">
            <a:avLst/>
          </a:prstGeom>
        </p:spPr>
      </p:pic>
      <p:sp>
        <p:nvSpPr>
          <p:cNvPr id="12" name="TextBox 11">
            <a:extLst>
              <a:ext uri="{FF2B5EF4-FFF2-40B4-BE49-F238E27FC236}">
                <a16:creationId xmlns:a16="http://schemas.microsoft.com/office/drawing/2014/main" id="{002A1F2D-C2F3-7F02-478D-B91195B9693B}"/>
              </a:ext>
            </a:extLst>
          </p:cNvPr>
          <p:cNvSpPr txBox="1"/>
          <p:nvPr/>
        </p:nvSpPr>
        <p:spPr>
          <a:xfrm>
            <a:off x="894974" y="5357170"/>
            <a:ext cx="1734642" cy="338554"/>
          </a:xfrm>
          <a:prstGeom prst="rect">
            <a:avLst/>
          </a:prstGeom>
          <a:noFill/>
        </p:spPr>
        <p:txBody>
          <a:bodyPr wrap="none" rtlCol="0">
            <a:spAutoFit/>
          </a:bodyPr>
          <a:lstStyle/>
          <a:p>
            <a:pPr algn="l"/>
            <a:r>
              <a:rPr lang="en-US" sz="1600" dirty="0"/>
              <a:t>Hadron Beam Gas</a:t>
            </a:r>
          </a:p>
        </p:txBody>
      </p:sp>
      <p:pic>
        <p:nvPicPr>
          <p:cNvPr id="13" name="Picture 12">
            <a:extLst>
              <a:ext uri="{FF2B5EF4-FFF2-40B4-BE49-F238E27FC236}">
                <a16:creationId xmlns:a16="http://schemas.microsoft.com/office/drawing/2014/main" id="{A6C71E56-6C6E-F390-72E7-0D737D043F91}"/>
              </a:ext>
            </a:extLst>
          </p:cNvPr>
          <p:cNvPicPr>
            <a:picLocks noChangeAspect="1"/>
          </p:cNvPicPr>
          <p:nvPr/>
        </p:nvPicPr>
        <p:blipFill>
          <a:blip r:embed="rId5"/>
          <a:stretch>
            <a:fillRect/>
          </a:stretch>
        </p:blipFill>
        <p:spPr>
          <a:xfrm>
            <a:off x="4775995" y="1075109"/>
            <a:ext cx="2757309" cy="2185559"/>
          </a:xfrm>
          <a:prstGeom prst="rect">
            <a:avLst/>
          </a:prstGeom>
        </p:spPr>
      </p:pic>
      <p:pic>
        <p:nvPicPr>
          <p:cNvPr id="14" name="Picture 13">
            <a:extLst>
              <a:ext uri="{FF2B5EF4-FFF2-40B4-BE49-F238E27FC236}">
                <a16:creationId xmlns:a16="http://schemas.microsoft.com/office/drawing/2014/main" id="{8D560E00-6D92-AEF0-0877-0ABACC4219DA}"/>
              </a:ext>
            </a:extLst>
          </p:cNvPr>
          <p:cNvPicPr>
            <a:picLocks noChangeAspect="1"/>
          </p:cNvPicPr>
          <p:nvPr/>
        </p:nvPicPr>
        <p:blipFill rotWithShape="1">
          <a:blip r:embed="rId6"/>
          <a:srcRect l="2097" t="8228" r="1478"/>
          <a:stretch/>
        </p:blipFill>
        <p:spPr>
          <a:xfrm>
            <a:off x="7209302" y="2858814"/>
            <a:ext cx="4705695" cy="1772004"/>
          </a:xfrm>
          <a:prstGeom prst="rect">
            <a:avLst/>
          </a:prstGeom>
        </p:spPr>
      </p:pic>
      <p:sp>
        <p:nvSpPr>
          <p:cNvPr id="15" name="TextBox 14">
            <a:extLst>
              <a:ext uri="{FF2B5EF4-FFF2-40B4-BE49-F238E27FC236}">
                <a16:creationId xmlns:a16="http://schemas.microsoft.com/office/drawing/2014/main" id="{D0953C24-3E07-EDB1-64BE-6CACF1019231}"/>
              </a:ext>
            </a:extLst>
          </p:cNvPr>
          <p:cNvSpPr txBox="1"/>
          <p:nvPr/>
        </p:nvSpPr>
        <p:spPr>
          <a:xfrm>
            <a:off x="7822271" y="2326889"/>
            <a:ext cx="3821880" cy="400110"/>
          </a:xfrm>
          <a:prstGeom prst="rect">
            <a:avLst/>
          </a:prstGeom>
          <a:noFill/>
        </p:spPr>
        <p:txBody>
          <a:bodyPr wrap="none" rtlCol="0">
            <a:spAutoFit/>
          </a:bodyPr>
          <a:lstStyle/>
          <a:p>
            <a:pPr algn="l"/>
            <a:r>
              <a:rPr lang="en-US" sz="1000" dirty="0"/>
              <a:t>Neutron &amp; proton flux </a:t>
            </a:r>
            <a:r>
              <a:rPr lang="en-US" sz="1000" dirty="0" err="1"/>
              <a:t>E</a:t>
            </a:r>
            <a:r>
              <a:rPr lang="en-US" sz="1000" baseline="-25000" dirty="0" err="1"/>
              <a:t>kin</a:t>
            </a:r>
            <a:r>
              <a:rPr lang="en-US" sz="1000" dirty="0"/>
              <a:t>&gt;250 MeV to determine single event upsets </a:t>
            </a:r>
          </a:p>
          <a:p>
            <a:pPr algn="l"/>
            <a:r>
              <a:rPr lang="en-US" sz="1000" dirty="0"/>
              <a:t>top luminosity &amp; 18 GeV x 275 GeV </a:t>
            </a:r>
          </a:p>
        </p:txBody>
      </p:sp>
      <p:pic>
        <p:nvPicPr>
          <p:cNvPr id="16" name="Picture 15">
            <a:extLst>
              <a:ext uri="{FF2B5EF4-FFF2-40B4-BE49-F238E27FC236}">
                <a16:creationId xmlns:a16="http://schemas.microsoft.com/office/drawing/2014/main" id="{2FBB0082-AC3D-1FA2-CC1E-CB7015055663}"/>
              </a:ext>
            </a:extLst>
          </p:cNvPr>
          <p:cNvPicPr>
            <a:picLocks noChangeAspect="1"/>
          </p:cNvPicPr>
          <p:nvPr/>
        </p:nvPicPr>
        <p:blipFill rotWithShape="1">
          <a:blip r:embed="rId7"/>
          <a:srcRect t="7156" r="25147"/>
          <a:stretch/>
        </p:blipFill>
        <p:spPr>
          <a:xfrm>
            <a:off x="6084453" y="4927351"/>
            <a:ext cx="5466983" cy="1675806"/>
          </a:xfrm>
          <a:prstGeom prst="rect">
            <a:avLst/>
          </a:prstGeom>
        </p:spPr>
      </p:pic>
      <p:sp>
        <p:nvSpPr>
          <p:cNvPr id="17" name="TextBox 16">
            <a:extLst>
              <a:ext uri="{FF2B5EF4-FFF2-40B4-BE49-F238E27FC236}">
                <a16:creationId xmlns:a16="http://schemas.microsoft.com/office/drawing/2014/main" id="{0F563A47-EE79-EFE0-72A2-983C17D18E76}"/>
              </a:ext>
            </a:extLst>
          </p:cNvPr>
          <p:cNvSpPr txBox="1"/>
          <p:nvPr/>
        </p:nvSpPr>
        <p:spPr>
          <a:xfrm>
            <a:off x="6272007" y="4710065"/>
            <a:ext cx="3461204" cy="246221"/>
          </a:xfrm>
          <a:prstGeom prst="rect">
            <a:avLst/>
          </a:prstGeom>
          <a:noFill/>
        </p:spPr>
        <p:txBody>
          <a:bodyPr wrap="none" rtlCol="0">
            <a:spAutoFit/>
          </a:bodyPr>
          <a:lstStyle/>
          <a:p>
            <a:pPr algn="l"/>
            <a:r>
              <a:rPr lang="en-US" sz="1000" dirty="0"/>
              <a:t>Radiation dose at 18 GeV x 275 GeV for top luminosity 500 kHz </a:t>
            </a:r>
          </a:p>
        </p:txBody>
      </p:sp>
      <p:sp>
        <p:nvSpPr>
          <p:cNvPr id="18" name="TextBox 17">
            <a:extLst>
              <a:ext uri="{FF2B5EF4-FFF2-40B4-BE49-F238E27FC236}">
                <a16:creationId xmlns:a16="http://schemas.microsoft.com/office/drawing/2014/main" id="{04815249-0501-D14D-B112-627DBF00459D}"/>
              </a:ext>
            </a:extLst>
          </p:cNvPr>
          <p:cNvSpPr txBox="1"/>
          <p:nvPr/>
        </p:nvSpPr>
        <p:spPr>
          <a:xfrm>
            <a:off x="7551425" y="1536201"/>
            <a:ext cx="1925171" cy="553998"/>
          </a:xfrm>
          <a:prstGeom prst="rect">
            <a:avLst/>
          </a:prstGeom>
          <a:noFill/>
        </p:spPr>
        <p:txBody>
          <a:bodyPr wrap="square" rtlCol="0">
            <a:spAutoFit/>
          </a:bodyPr>
          <a:lstStyle/>
          <a:p>
            <a:pPr algn="l"/>
            <a:r>
              <a:rPr lang="en-US" sz="1000" dirty="0"/>
              <a:t>1 MeV Neutron fluence at top luminosity (500 kHz) for  </a:t>
            </a:r>
          </a:p>
          <a:p>
            <a:pPr algn="l"/>
            <a:r>
              <a:rPr lang="en-US" sz="1000" dirty="0"/>
              <a:t>18 GeV x 275 GeV </a:t>
            </a:r>
          </a:p>
        </p:txBody>
      </p:sp>
    </p:spTree>
    <p:extLst>
      <p:ext uri="{BB962C8B-B14F-4D97-AF65-F5344CB8AC3E}">
        <p14:creationId xmlns:p14="http://schemas.microsoft.com/office/powerpoint/2010/main" val="951530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6A4C-37D2-5B25-C7AB-4720755204E7}"/>
              </a:ext>
            </a:extLst>
          </p:cNvPr>
          <p:cNvSpPr>
            <a:spLocks noGrp="1"/>
          </p:cNvSpPr>
          <p:nvPr>
            <p:ph type="title"/>
          </p:nvPr>
        </p:nvSpPr>
        <p:spPr>
          <a:xfrm>
            <a:off x="369870" y="365126"/>
            <a:ext cx="10983930" cy="939692"/>
          </a:xfrm>
        </p:spPr>
        <p:txBody>
          <a:bodyPr/>
          <a:lstStyle/>
          <a:p>
            <a:r>
              <a:rPr lang="en-US" b="1" dirty="0">
                <a:solidFill>
                  <a:schemeClr val="accent1"/>
                </a:solidFill>
              </a:rPr>
              <a:t>High-Level Installation Schedule</a:t>
            </a:r>
          </a:p>
        </p:txBody>
      </p:sp>
      <p:sp>
        <p:nvSpPr>
          <p:cNvPr id="3" name="Date Placeholder 2">
            <a:extLst>
              <a:ext uri="{FF2B5EF4-FFF2-40B4-BE49-F238E27FC236}">
                <a16:creationId xmlns:a16="http://schemas.microsoft.com/office/drawing/2014/main" id="{78340483-8119-898C-6BB4-3C201718B87A}"/>
              </a:ext>
            </a:extLst>
          </p:cNvPr>
          <p:cNvSpPr>
            <a:spLocks noGrp="1"/>
          </p:cNvSpPr>
          <p:nvPr>
            <p:ph type="dt" sz="half" idx="10"/>
          </p:nvPr>
        </p:nvSpPr>
        <p:spPr/>
        <p:txBody>
          <a:bodyPr/>
          <a:lstStyle/>
          <a:p>
            <a:r>
              <a:rPr lang="en-US"/>
              <a:t>11/28/2023</a:t>
            </a:r>
          </a:p>
        </p:txBody>
      </p:sp>
      <p:sp>
        <p:nvSpPr>
          <p:cNvPr id="4" name="Footer Placeholder 3">
            <a:extLst>
              <a:ext uri="{FF2B5EF4-FFF2-40B4-BE49-F238E27FC236}">
                <a16:creationId xmlns:a16="http://schemas.microsoft.com/office/drawing/2014/main" id="{B2D9F7B1-6C47-6BC7-58CC-BE88E3469BFA}"/>
              </a:ext>
            </a:extLst>
          </p:cNvPr>
          <p:cNvSpPr>
            <a:spLocks noGrp="1"/>
          </p:cNvSpPr>
          <p:nvPr>
            <p:ph type="ftr" sz="quarter" idx="11"/>
          </p:nvPr>
        </p:nvSpPr>
        <p:spPr/>
        <p:txBody>
          <a:bodyPr/>
          <a:lstStyle/>
          <a:p>
            <a:r>
              <a:rPr lang="en-US"/>
              <a:t>AI4EIC 2023 Annual Workshop</a:t>
            </a:r>
          </a:p>
        </p:txBody>
      </p:sp>
      <p:sp>
        <p:nvSpPr>
          <p:cNvPr id="5" name="Slide Number Placeholder 4">
            <a:extLst>
              <a:ext uri="{FF2B5EF4-FFF2-40B4-BE49-F238E27FC236}">
                <a16:creationId xmlns:a16="http://schemas.microsoft.com/office/drawing/2014/main" id="{6C0E1DB7-A49D-324B-1995-6C67B18FF525}"/>
              </a:ext>
            </a:extLst>
          </p:cNvPr>
          <p:cNvSpPr>
            <a:spLocks noGrp="1"/>
          </p:cNvSpPr>
          <p:nvPr>
            <p:ph type="sldNum" sz="quarter" idx="12"/>
          </p:nvPr>
        </p:nvSpPr>
        <p:spPr/>
        <p:txBody>
          <a:bodyPr/>
          <a:lstStyle/>
          <a:p>
            <a:fld id="{00A14187-AF44-4271-AA62-1C5C376B8E74}" type="slidenum">
              <a:rPr lang="en-US" smtClean="0"/>
              <a:t>26</a:t>
            </a:fld>
            <a:endParaRPr lang="en-US"/>
          </a:p>
        </p:txBody>
      </p:sp>
      <p:sp>
        <p:nvSpPr>
          <p:cNvPr id="7" name="Right Arrow 4">
            <a:extLst>
              <a:ext uri="{FF2B5EF4-FFF2-40B4-BE49-F238E27FC236}">
                <a16:creationId xmlns:a16="http://schemas.microsoft.com/office/drawing/2014/main" id="{12A7AE9E-EA33-C107-374A-F0025222A9FC}"/>
              </a:ext>
            </a:extLst>
          </p:cNvPr>
          <p:cNvSpPr/>
          <p:nvPr/>
        </p:nvSpPr>
        <p:spPr>
          <a:xfrm>
            <a:off x="2094711" y="1939377"/>
            <a:ext cx="8936729" cy="481584"/>
          </a:xfrm>
          <a:prstGeom prst="rightArrow">
            <a:avLst/>
          </a:prstGeom>
          <a:gradFill flip="none" rotWithShape="1">
            <a:gsLst>
              <a:gs pos="0">
                <a:srgbClr val="0432FF"/>
              </a:gs>
              <a:gs pos="54000">
                <a:srgbClr val="0096FF"/>
              </a:gs>
              <a:gs pos="100000">
                <a:schemeClr val="bg1"/>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BC77498-FB8F-CB1B-C77F-FAE75BDB22E5}"/>
              </a:ext>
            </a:extLst>
          </p:cNvPr>
          <p:cNvCxnSpPr>
            <a:cxnSpLocks/>
          </p:cNvCxnSpPr>
          <p:nvPr/>
        </p:nvCxnSpPr>
        <p:spPr>
          <a:xfrm>
            <a:off x="2517797" y="1731024"/>
            <a:ext cx="0" cy="616785"/>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B86CFA2-42D3-E8AF-8B9C-463F9CB590F3}"/>
              </a:ext>
            </a:extLst>
          </p:cNvPr>
          <p:cNvSpPr txBox="1"/>
          <p:nvPr/>
        </p:nvSpPr>
        <p:spPr>
          <a:xfrm>
            <a:off x="2156212" y="1282918"/>
            <a:ext cx="737702" cy="461665"/>
          </a:xfrm>
          <a:prstGeom prst="rect">
            <a:avLst/>
          </a:prstGeom>
          <a:noFill/>
        </p:spPr>
        <p:txBody>
          <a:bodyPr wrap="none" rtlCol="0">
            <a:spAutoFit/>
          </a:bodyPr>
          <a:lstStyle/>
          <a:p>
            <a:pPr algn="ctr"/>
            <a:r>
              <a:rPr lang="en-US" sz="1200" dirty="0"/>
              <a:t>CD-3</a:t>
            </a:r>
          </a:p>
          <a:p>
            <a:pPr algn="ctr"/>
            <a:r>
              <a:rPr lang="en-US" sz="1200" dirty="0"/>
              <a:t>04/2025</a:t>
            </a:r>
          </a:p>
        </p:txBody>
      </p:sp>
      <p:cxnSp>
        <p:nvCxnSpPr>
          <p:cNvPr id="10" name="Straight Arrow Connector 9">
            <a:extLst>
              <a:ext uri="{FF2B5EF4-FFF2-40B4-BE49-F238E27FC236}">
                <a16:creationId xmlns:a16="http://schemas.microsoft.com/office/drawing/2014/main" id="{B790A640-3134-B146-5DB9-23B12993B701}"/>
              </a:ext>
            </a:extLst>
          </p:cNvPr>
          <p:cNvCxnSpPr>
            <a:cxnSpLocks/>
          </p:cNvCxnSpPr>
          <p:nvPr/>
        </p:nvCxnSpPr>
        <p:spPr>
          <a:xfrm>
            <a:off x="8513861" y="1746036"/>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08BEE58-D464-3D30-7B5A-3D890751ED79}"/>
              </a:ext>
            </a:extLst>
          </p:cNvPr>
          <p:cNvSpPr txBox="1"/>
          <p:nvPr/>
        </p:nvSpPr>
        <p:spPr>
          <a:xfrm>
            <a:off x="8140086" y="1102858"/>
            <a:ext cx="737702" cy="646331"/>
          </a:xfrm>
          <a:prstGeom prst="rect">
            <a:avLst/>
          </a:prstGeom>
          <a:noFill/>
        </p:spPr>
        <p:txBody>
          <a:bodyPr wrap="none" rtlCol="0">
            <a:spAutoFit/>
          </a:bodyPr>
          <a:lstStyle/>
          <a:p>
            <a:pPr algn="ctr"/>
            <a:r>
              <a:rPr lang="en-US" sz="1200" dirty="0"/>
              <a:t>early</a:t>
            </a:r>
          </a:p>
          <a:p>
            <a:pPr algn="ctr"/>
            <a:r>
              <a:rPr lang="en-US" sz="1200" dirty="0"/>
              <a:t>CD-4A</a:t>
            </a:r>
          </a:p>
          <a:p>
            <a:pPr algn="ctr"/>
            <a:r>
              <a:rPr lang="en-US" sz="1200" dirty="0"/>
              <a:t>04/2031</a:t>
            </a:r>
          </a:p>
        </p:txBody>
      </p:sp>
      <p:cxnSp>
        <p:nvCxnSpPr>
          <p:cNvPr id="12" name="Straight Arrow Connector 11">
            <a:extLst>
              <a:ext uri="{FF2B5EF4-FFF2-40B4-BE49-F238E27FC236}">
                <a16:creationId xmlns:a16="http://schemas.microsoft.com/office/drawing/2014/main" id="{23062E29-AD86-ECE6-5B33-65AE8C484B2C}"/>
              </a:ext>
            </a:extLst>
          </p:cNvPr>
          <p:cNvCxnSpPr>
            <a:cxnSpLocks/>
          </p:cNvCxnSpPr>
          <p:nvPr/>
        </p:nvCxnSpPr>
        <p:spPr>
          <a:xfrm>
            <a:off x="9427310" y="1723642"/>
            <a:ext cx="0" cy="648551"/>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670AA0D-2D97-402F-239A-EBFFE574DD20}"/>
              </a:ext>
            </a:extLst>
          </p:cNvPr>
          <p:cNvSpPr txBox="1"/>
          <p:nvPr/>
        </p:nvSpPr>
        <p:spPr>
          <a:xfrm>
            <a:off x="9020042" y="1104848"/>
            <a:ext cx="829073" cy="646331"/>
          </a:xfrm>
          <a:prstGeom prst="rect">
            <a:avLst/>
          </a:prstGeom>
          <a:noFill/>
        </p:spPr>
        <p:txBody>
          <a:bodyPr wrap="none" rtlCol="0">
            <a:spAutoFit/>
          </a:bodyPr>
          <a:lstStyle/>
          <a:p>
            <a:pPr algn="ctr"/>
            <a:r>
              <a:rPr lang="en-US" sz="1200" dirty="0"/>
              <a:t>early CD-4</a:t>
            </a:r>
          </a:p>
          <a:p>
            <a:pPr algn="ctr"/>
            <a:r>
              <a:rPr lang="en-US" sz="1200" dirty="0"/>
              <a:t>CD-4A</a:t>
            </a:r>
          </a:p>
          <a:p>
            <a:pPr algn="ctr"/>
            <a:r>
              <a:rPr lang="en-US" sz="1200" dirty="0"/>
              <a:t>04/2032</a:t>
            </a:r>
          </a:p>
        </p:txBody>
      </p:sp>
      <p:cxnSp>
        <p:nvCxnSpPr>
          <p:cNvPr id="14" name="Straight Arrow Connector 13">
            <a:extLst>
              <a:ext uri="{FF2B5EF4-FFF2-40B4-BE49-F238E27FC236}">
                <a16:creationId xmlns:a16="http://schemas.microsoft.com/office/drawing/2014/main" id="{380EB162-B3B5-0D0D-E080-4F0DAEF94622}"/>
              </a:ext>
            </a:extLst>
          </p:cNvPr>
          <p:cNvCxnSpPr>
            <a:cxnSpLocks/>
          </p:cNvCxnSpPr>
          <p:nvPr/>
        </p:nvCxnSpPr>
        <p:spPr>
          <a:xfrm>
            <a:off x="10602887" y="1743216"/>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E22328D-653E-5488-38EC-858AD976C9D8}"/>
              </a:ext>
            </a:extLst>
          </p:cNvPr>
          <p:cNvSpPr txBox="1"/>
          <p:nvPr/>
        </p:nvSpPr>
        <p:spPr>
          <a:xfrm>
            <a:off x="10241304" y="1282918"/>
            <a:ext cx="737702" cy="461665"/>
          </a:xfrm>
          <a:prstGeom prst="rect">
            <a:avLst/>
          </a:prstGeom>
          <a:noFill/>
        </p:spPr>
        <p:txBody>
          <a:bodyPr wrap="none" rtlCol="0">
            <a:spAutoFit/>
          </a:bodyPr>
          <a:lstStyle/>
          <a:p>
            <a:pPr algn="ctr"/>
            <a:r>
              <a:rPr lang="en-US" sz="1200" dirty="0"/>
              <a:t>CD-4</a:t>
            </a:r>
          </a:p>
          <a:p>
            <a:pPr algn="ctr"/>
            <a:r>
              <a:rPr lang="en-US" sz="1200" dirty="0"/>
              <a:t>04/2034</a:t>
            </a:r>
          </a:p>
        </p:txBody>
      </p:sp>
      <p:sp>
        <p:nvSpPr>
          <p:cNvPr id="16" name="TextBox 15">
            <a:extLst>
              <a:ext uri="{FF2B5EF4-FFF2-40B4-BE49-F238E27FC236}">
                <a16:creationId xmlns:a16="http://schemas.microsoft.com/office/drawing/2014/main" id="{96C10ACC-A607-F3AA-090C-A772164CAF60}"/>
              </a:ext>
            </a:extLst>
          </p:cNvPr>
          <p:cNvSpPr txBox="1"/>
          <p:nvPr/>
        </p:nvSpPr>
        <p:spPr>
          <a:xfrm>
            <a:off x="8023101" y="2816722"/>
            <a:ext cx="970137" cy="400110"/>
          </a:xfrm>
          <a:prstGeom prst="rect">
            <a:avLst/>
          </a:prstGeom>
          <a:noFill/>
        </p:spPr>
        <p:txBody>
          <a:bodyPr wrap="none" rtlCol="0">
            <a:spAutoFit/>
          </a:bodyPr>
          <a:lstStyle/>
          <a:p>
            <a:pPr algn="ctr"/>
            <a:r>
              <a:rPr lang="en-US" sz="1000" dirty="0"/>
              <a:t>Transition into </a:t>
            </a:r>
          </a:p>
          <a:p>
            <a:pPr algn="ctr"/>
            <a:r>
              <a:rPr lang="en-US" sz="1000" dirty="0"/>
              <a:t>Operations</a:t>
            </a:r>
          </a:p>
        </p:txBody>
      </p:sp>
      <p:sp>
        <p:nvSpPr>
          <p:cNvPr id="17" name="TextBox 16">
            <a:extLst>
              <a:ext uri="{FF2B5EF4-FFF2-40B4-BE49-F238E27FC236}">
                <a16:creationId xmlns:a16="http://schemas.microsoft.com/office/drawing/2014/main" id="{7B361FD4-5768-82AB-18C7-18BF1AD63840}"/>
              </a:ext>
            </a:extLst>
          </p:cNvPr>
          <p:cNvSpPr txBox="1"/>
          <p:nvPr/>
        </p:nvSpPr>
        <p:spPr>
          <a:xfrm>
            <a:off x="10228479" y="2786425"/>
            <a:ext cx="763351" cy="707886"/>
          </a:xfrm>
          <a:prstGeom prst="rect">
            <a:avLst/>
          </a:prstGeom>
          <a:noFill/>
        </p:spPr>
        <p:txBody>
          <a:bodyPr wrap="none" rtlCol="0">
            <a:spAutoFit/>
          </a:bodyPr>
          <a:lstStyle/>
          <a:p>
            <a:pPr algn="ctr"/>
            <a:r>
              <a:rPr lang="en-US" sz="1000" dirty="0"/>
              <a:t>Start of</a:t>
            </a:r>
          </a:p>
          <a:p>
            <a:pPr algn="ctr"/>
            <a:r>
              <a:rPr lang="en-US" sz="1000" dirty="0"/>
              <a:t>Operations</a:t>
            </a:r>
          </a:p>
          <a:p>
            <a:pPr algn="ctr"/>
            <a:r>
              <a:rPr lang="en-US" sz="1000" dirty="0"/>
              <a:t>&amp;</a:t>
            </a:r>
          </a:p>
          <a:p>
            <a:pPr algn="ctr"/>
            <a:r>
              <a:rPr lang="en-US" sz="1000" dirty="0"/>
              <a:t>Science</a:t>
            </a:r>
          </a:p>
        </p:txBody>
      </p:sp>
      <p:cxnSp>
        <p:nvCxnSpPr>
          <p:cNvPr id="18" name="Straight Arrow Connector 17">
            <a:extLst>
              <a:ext uri="{FF2B5EF4-FFF2-40B4-BE49-F238E27FC236}">
                <a16:creationId xmlns:a16="http://schemas.microsoft.com/office/drawing/2014/main" id="{06DD47CE-2A07-63B5-BC26-C83F770859FB}"/>
              </a:ext>
            </a:extLst>
          </p:cNvPr>
          <p:cNvCxnSpPr>
            <a:cxnSpLocks/>
          </p:cNvCxnSpPr>
          <p:nvPr/>
        </p:nvCxnSpPr>
        <p:spPr>
          <a:xfrm>
            <a:off x="2603000" y="2439912"/>
            <a:ext cx="2094704" cy="0"/>
          </a:xfrm>
          <a:prstGeom prst="straightConnector1">
            <a:avLst/>
          </a:prstGeom>
          <a:ln w="19050">
            <a:solidFill>
              <a:srgbClr val="FF40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4DB9A91-3A29-C1F2-5E54-DB9C76E07412}"/>
              </a:ext>
            </a:extLst>
          </p:cNvPr>
          <p:cNvSpPr txBox="1"/>
          <p:nvPr/>
        </p:nvSpPr>
        <p:spPr>
          <a:xfrm>
            <a:off x="3117629" y="2486461"/>
            <a:ext cx="917238" cy="261610"/>
          </a:xfrm>
          <a:prstGeom prst="rect">
            <a:avLst/>
          </a:prstGeom>
          <a:noFill/>
        </p:spPr>
        <p:txBody>
          <a:bodyPr wrap="none" rtlCol="0">
            <a:spAutoFit/>
          </a:bodyPr>
          <a:lstStyle/>
          <a:p>
            <a:pPr algn="ctr"/>
            <a:r>
              <a:rPr lang="en-US" sz="1100" dirty="0">
                <a:solidFill>
                  <a:srgbClr val="FF40FF"/>
                </a:solidFill>
              </a:rPr>
              <a:t>Construction</a:t>
            </a:r>
          </a:p>
        </p:txBody>
      </p:sp>
      <p:cxnSp>
        <p:nvCxnSpPr>
          <p:cNvPr id="20" name="Straight Arrow Connector 19">
            <a:extLst>
              <a:ext uri="{FF2B5EF4-FFF2-40B4-BE49-F238E27FC236}">
                <a16:creationId xmlns:a16="http://schemas.microsoft.com/office/drawing/2014/main" id="{BBB40C63-CB06-B480-D76D-242CD12F39FF}"/>
              </a:ext>
            </a:extLst>
          </p:cNvPr>
          <p:cNvCxnSpPr>
            <a:cxnSpLocks/>
            <a:stCxn id="21" idx="2"/>
          </p:cNvCxnSpPr>
          <p:nvPr/>
        </p:nvCxnSpPr>
        <p:spPr>
          <a:xfrm>
            <a:off x="4708810" y="1320264"/>
            <a:ext cx="19436" cy="149257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A389A37-1CDE-5D6D-53B4-0E1CB2DDBD48}"/>
              </a:ext>
            </a:extLst>
          </p:cNvPr>
          <p:cNvSpPr txBox="1"/>
          <p:nvPr/>
        </p:nvSpPr>
        <p:spPr>
          <a:xfrm>
            <a:off x="4331944" y="1043265"/>
            <a:ext cx="753732" cy="276999"/>
          </a:xfrm>
          <a:prstGeom prst="rect">
            <a:avLst/>
          </a:prstGeom>
          <a:noFill/>
        </p:spPr>
        <p:txBody>
          <a:bodyPr wrap="none" rtlCol="0">
            <a:spAutoFit/>
          </a:bodyPr>
          <a:lstStyle/>
          <a:p>
            <a:pPr algn="l"/>
            <a:r>
              <a:rPr lang="en-US" sz="1200" dirty="0"/>
              <a:t>Oct 2028</a:t>
            </a:r>
          </a:p>
        </p:txBody>
      </p:sp>
      <p:sp>
        <p:nvSpPr>
          <p:cNvPr id="22" name="TextBox 21">
            <a:extLst>
              <a:ext uri="{FF2B5EF4-FFF2-40B4-BE49-F238E27FC236}">
                <a16:creationId xmlns:a16="http://schemas.microsoft.com/office/drawing/2014/main" id="{9AA5A5CD-42D8-B9F5-F225-1CC6920A9113}"/>
              </a:ext>
            </a:extLst>
          </p:cNvPr>
          <p:cNvSpPr txBox="1"/>
          <p:nvPr/>
        </p:nvSpPr>
        <p:spPr>
          <a:xfrm>
            <a:off x="4088104" y="2728321"/>
            <a:ext cx="1289135" cy="523220"/>
          </a:xfrm>
          <a:prstGeom prst="rect">
            <a:avLst/>
          </a:prstGeom>
          <a:noFill/>
        </p:spPr>
        <p:txBody>
          <a:bodyPr wrap="none" rtlCol="0">
            <a:spAutoFit/>
          </a:bodyPr>
          <a:lstStyle/>
          <a:p>
            <a:pPr algn="ctr"/>
            <a:r>
              <a:rPr lang="en-US" sz="1400" dirty="0"/>
              <a:t>IR-6 ready </a:t>
            </a:r>
          </a:p>
          <a:p>
            <a:pPr algn="ctr"/>
            <a:r>
              <a:rPr lang="en-US" sz="1400" dirty="0"/>
              <a:t>for installation</a:t>
            </a:r>
          </a:p>
        </p:txBody>
      </p:sp>
      <p:cxnSp>
        <p:nvCxnSpPr>
          <p:cNvPr id="23" name="Straight Arrow Connector 22">
            <a:extLst>
              <a:ext uri="{FF2B5EF4-FFF2-40B4-BE49-F238E27FC236}">
                <a16:creationId xmlns:a16="http://schemas.microsoft.com/office/drawing/2014/main" id="{528156B5-0369-2CC6-68FA-492C5593B9B6}"/>
              </a:ext>
            </a:extLst>
          </p:cNvPr>
          <p:cNvCxnSpPr>
            <a:cxnSpLocks/>
            <a:stCxn id="28" idx="1"/>
          </p:cNvCxnSpPr>
          <p:nvPr/>
        </p:nvCxnSpPr>
        <p:spPr>
          <a:xfrm>
            <a:off x="5295112" y="1449989"/>
            <a:ext cx="12253" cy="180155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BF80942-874C-6497-BFB8-90A0EC3297DD}"/>
              </a:ext>
            </a:extLst>
          </p:cNvPr>
          <p:cNvSpPr txBox="1"/>
          <p:nvPr/>
        </p:nvSpPr>
        <p:spPr>
          <a:xfrm>
            <a:off x="4935448" y="1159089"/>
            <a:ext cx="737702" cy="276999"/>
          </a:xfrm>
          <a:prstGeom prst="rect">
            <a:avLst/>
          </a:prstGeom>
          <a:noFill/>
        </p:spPr>
        <p:txBody>
          <a:bodyPr wrap="none" rtlCol="0">
            <a:spAutoFit/>
          </a:bodyPr>
          <a:lstStyle/>
          <a:p>
            <a:pPr algn="l"/>
            <a:r>
              <a:rPr lang="en-US" sz="1200" dirty="0"/>
              <a:t>Jan 2029</a:t>
            </a:r>
          </a:p>
        </p:txBody>
      </p:sp>
      <p:sp>
        <p:nvSpPr>
          <p:cNvPr id="25" name="TextBox 24">
            <a:extLst>
              <a:ext uri="{FF2B5EF4-FFF2-40B4-BE49-F238E27FC236}">
                <a16:creationId xmlns:a16="http://schemas.microsoft.com/office/drawing/2014/main" id="{59DFC13C-B6F8-4E2A-53C4-330D3964084E}"/>
              </a:ext>
            </a:extLst>
          </p:cNvPr>
          <p:cNvSpPr txBox="1"/>
          <p:nvPr/>
        </p:nvSpPr>
        <p:spPr>
          <a:xfrm>
            <a:off x="4727103" y="3270865"/>
            <a:ext cx="974305" cy="1169551"/>
          </a:xfrm>
          <a:prstGeom prst="rect">
            <a:avLst/>
          </a:prstGeom>
          <a:noFill/>
        </p:spPr>
        <p:txBody>
          <a:bodyPr wrap="none" rtlCol="0">
            <a:spAutoFit/>
          </a:bodyPr>
          <a:lstStyle/>
          <a:p>
            <a:pPr algn="ctr"/>
            <a:r>
              <a:rPr lang="en-US" sz="1400" dirty="0"/>
              <a:t>lower half </a:t>
            </a:r>
          </a:p>
          <a:p>
            <a:pPr algn="ctr"/>
            <a:r>
              <a:rPr lang="en-US" sz="1400" dirty="0"/>
              <a:t>barrel </a:t>
            </a:r>
            <a:r>
              <a:rPr lang="en-US" sz="1400" dirty="0" err="1"/>
              <a:t>Hcal</a:t>
            </a:r>
            <a:endParaRPr lang="en-US" sz="1400" dirty="0"/>
          </a:p>
          <a:p>
            <a:pPr algn="ctr"/>
            <a:r>
              <a:rPr lang="en-US" sz="1400" dirty="0"/>
              <a:t>installed</a:t>
            </a:r>
          </a:p>
          <a:p>
            <a:pPr algn="ctr"/>
            <a:r>
              <a:rPr lang="en-US" sz="1400" dirty="0"/>
              <a:t>Solenoid </a:t>
            </a:r>
          </a:p>
          <a:p>
            <a:pPr algn="ctr"/>
            <a:r>
              <a:rPr lang="en-US" sz="1400" dirty="0"/>
              <a:t>delivered</a:t>
            </a:r>
          </a:p>
        </p:txBody>
      </p:sp>
      <p:cxnSp>
        <p:nvCxnSpPr>
          <p:cNvPr id="26" name="Straight Arrow Connector 25">
            <a:extLst>
              <a:ext uri="{FF2B5EF4-FFF2-40B4-BE49-F238E27FC236}">
                <a16:creationId xmlns:a16="http://schemas.microsoft.com/office/drawing/2014/main" id="{20126242-81AC-1F18-5BC2-DA84B6923931}"/>
              </a:ext>
            </a:extLst>
          </p:cNvPr>
          <p:cNvCxnSpPr>
            <a:cxnSpLocks/>
          </p:cNvCxnSpPr>
          <p:nvPr/>
        </p:nvCxnSpPr>
        <p:spPr>
          <a:xfrm>
            <a:off x="5691413" y="1530945"/>
            <a:ext cx="0" cy="3560064"/>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DA0D3B6-8E0B-DE20-9797-899C53F11C0A}"/>
              </a:ext>
            </a:extLst>
          </p:cNvPr>
          <p:cNvSpPr txBox="1"/>
          <p:nvPr/>
        </p:nvSpPr>
        <p:spPr>
          <a:xfrm>
            <a:off x="4946070" y="5032609"/>
            <a:ext cx="1377621" cy="1169551"/>
          </a:xfrm>
          <a:prstGeom prst="rect">
            <a:avLst/>
          </a:prstGeom>
          <a:noFill/>
        </p:spPr>
        <p:txBody>
          <a:bodyPr wrap="none" rtlCol="0">
            <a:spAutoFit/>
          </a:bodyPr>
          <a:lstStyle/>
          <a:p>
            <a:pPr algn="ctr"/>
            <a:r>
              <a:rPr lang="en-US" sz="1400" dirty="0"/>
              <a:t> Barrel </a:t>
            </a:r>
            <a:r>
              <a:rPr lang="en-US" sz="1400" dirty="0" err="1"/>
              <a:t>Hcal</a:t>
            </a:r>
            <a:endParaRPr lang="en-US" sz="1400" dirty="0"/>
          </a:p>
          <a:p>
            <a:pPr algn="ctr"/>
            <a:r>
              <a:rPr lang="en-US" sz="1400" dirty="0"/>
              <a:t>&amp; Solenoid </a:t>
            </a:r>
          </a:p>
          <a:p>
            <a:pPr algn="ctr"/>
            <a:r>
              <a:rPr lang="en-US" sz="1400" dirty="0"/>
              <a:t>installed</a:t>
            </a:r>
          </a:p>
          <a:p>
            <a:pPr algn="ctr"/>
            <a:r>
              <a:rPr lang="en-US" sz="1400" dirty="0"/>
              <a:t>followed by low </a:t>
            </a:r>
          </a:p>
          <a:p>
            <a:pPr algn="ctr"/>
            <a:r>
              <a:rPr lang="en-US" sz="1400" dirty="0"/>
              <a:t>power test</a:t>
            </a:r>
          </a:p>
        </p:txBody>
      </p:sp>
      <p:sp>
        <p:nvSpPr>
          <p:cNvPr id="28" name="TextBox 27">
            <a:extLst>
              <a:ext uri="{FF2B5EF4-FFF2-40B4-BE49-F238E27FC236}">
                <a16:creationId xmlns:a16="http://schemas.microsoft.com/office/drawing/2014/main" id="{D339D2F5-A5A6-DD7F-E0AD-D73D5F92D07F}"/>
              </a:ext>
            </a:extLst>
          </p:cNvPr>
          <p:cNvSpPr txBox="1"/>
          <p:nvPr/>
        </p:nvSpPr>
        <p:spPr>
          <a:xfrm>
            <a:off x="5295112" y="1311489"/>
            <a:ext cx="827471" cy="276999"/>
          </a:xfrm>
          <a:prstGeom prst="rect">
            <a:avLst/>
          </a:prstGeom>
          <a:noFill/>
        </p:spPr>
        <p:txBody>
          <a:bodyPr wrap="none" rtlCol="0">
            <a:spAutoFit/>
          </a:bodyPr>
          <a:lstStyle/>
          <a:p>
            <a:pPr algn="l"/>
            <a:r>
              <a:rPr lang="en-US" sz="1200" dirty="0"/>
              <a:t>April 2029</a:t>
            </a:r>
          </a:p>
        </p:txBody>
      </p:sp>
      <p:cxnSp>
        <p:nvCxnSpPr>
          <p:cNvPr id="29" name="Straight Arrow Connector 28">
            <a:extLst>
              <a:ext uri="{FF2B5EF4-FFF2-40B4-BE49-F238E27FC236}">
                <a16:creationId xmlns:a16="http://schemas.microsoft.com/office/drawing/2014/main" id="{ABC82587-F198-7E77-DA4C-7CEC9BF0E53B}"/>
              </a:ext>
            </a:extLst>
          </p:cNvPr>
          <p:cNvCxnSpPr>
            <a:cxnSpLocks/>
          </p:cNvCxnSpPr>
          <p:nvPr/>
        </p:nvCxnSpPr>
        <p:spPr>
          <a:xfrm>
            <a:off x="6380261" y="1683345"/>
            <a:ext cx="0" cy="156819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434EA12-9489-72CB-B739-15B8DB58CB11}"/>
              </a:ext>
            </a:extLst>
          </p:cNvPr>
          <p:cNvSpPr txBox="1"/>
          <p:nvPr/>
        </p:nvSpPr>
        <p:spPr>
          <a:xfrm>
            <a:off x="5802178" y="3251541"/>
            <a:ext cx="1213794" cy="954107"/>
          </a:xfrm>
          <a:prstGeom prst="rect">
            <a:avLst/>
          </a:prstGeom>
          <a:noFill/>
          <a:ln>
            <a:solidFill>
              <a:srgbClr val="0000FF"/>
            </a:solidFill>
          </a:ln>
        </p:spPr>
        <p:txBody>
          <a:bodyPr wrap="none" rtlCol="0">
            <a:spAutoFit/>
          </a:bodyPr>
          <a:lstStyle/>
          <a:p>
            <a:pPr algn="ctr"/>
            <a:r>
              <a:rPr lang="en-US" sz="1400" dirty="0">
                <a:solidFill>
                  <a:srgbClr val="0000FF"/>
                </a:solidFill>
              </a:rPr>
              <a:t>Endcap </a:t>
            </a:r>
            <a:r>
              <a:rPr lang="en-US" sz="1400" dirty="0" err="1">
                <a:solidFill>
                  <a:srgbClr val="0000FF"/>
                </a:solidFill>
              </a:rPr>
              <a:t>HCals</a:t>
            </a:r>
            <a:r>
              <a:rPr lang="en-US" sz="1400" dirty="0">
                <a:solidFill>
                  <a:srgbClr val="0000FF"/>
                </a:solidFill>
              </a:rPr>
              <a:t> </a:t>
            </a:r>
          </a:p>
          <a:p>
            <a:pPr algn="ctr"/>
            <a:r>
              <a:rPr lang="en-US" sz="1400" dirty="0">
                <a:solidFill>
                  <a:srgbClr val="0000FF"/>
                </a:solidFill>
              </a:rPr>
              <a:t>completed</a:t>
            </a:r>
          </a:p>
          <a:p>
            <a:pPr algn="ctr"/>
            <a:r>
              <a:rPr lang="en-US" sz="1400" dirty="0">
                <a:solidFill>
                  <a:srgbClr val="0000FF"/>
                </a:solidFill>
              </a:rPr>
              <a:t>Solenoid </a:t>
            </a:r>
          </a:p>
          <a:p>
            <a:pPr algn="ctr"/>
            <a:r>
              <a:rPr lang="en-US" sz="1400" dirty="0">
                <a:solidFill>
                  <a:srgbClr val="0000FF"/>
                </a:solidFill>
              </a:rPr>
              <a:t>Field mapping</a:t>
            </a:r>
          </a:p>
        </p:txBody>
      </p:sp>
      <p:sp>
        <p:nvSpPr>
          <p:cNvPr id="31" name="TextBox 30">
            <a:extLst>
              <a:ext uri="{FF2B5EF4-FFF2-40B4-BE49-F238E27FC236}">
                <a16:creationId xmlns:a16="http://schemas.microsoft.com/office/drawing/2014/main" id="{6AEE694C-55BE-C2D4-0ECD-406266B21D0F}"/>
              </a:ext>
            </a:extLst>
          </p:cNvPr>
          <p:cNvSpPr txBox="1"/>
          <p:nvPr/>
        </p:nvSpPr>
        <p:spPr>
          <a:xfrm>
            <a:off x="5983960" y="1402929"/>
            <a:ext cx="771365" cy="276999"/>
          </a:xfrm>
          <a:prstGeom prst="rect">
            <a:avLst/>
          </a:prstGeom>
          <a:noFill/>
        </p:spPr>
        <p:txBody>
          <a:bodyPr wrap="none" rtlCol="0">
            <a:spAutoFit/>
          </a:bodyPr>
          <a:lstStyle/>
          <a:p>
            <a:pPr algn="l"/>
            <a:r>
              <a:rPr lang="en-US" sz="1200" dirty="0"/>
              <a:t>Dec 2029</a:t>
            </a:r>
          </a:p>
        </p:txBody>
      </p:sp>
      <p:cxnSp>
        <p:nvCxnSpPr>
          <p:cNvPr id="32" name="Straight Arrow Connector 31">
            <a:extLst>
              <a:ext uri="{FF2B5EF4-FFF2-40B4-BE49-F238E27FC236}">
                <a16:creationId xmlns:a16="http://schemas.microsoft.com/office/drawing/2014/main" id="{96675397-7D01-CB3D-7B42-2874AA0F60FC}"/>
              </a:ext>
            </a:extLst>
          </p:cNvPr>
          <p:cNvCxnSpPr>
            <a:cxnSpLocks/>
          </p:cNvCxnSpPr>
          <p:nvPr/>
        </p:nvCxnSpPr>
        <p:spPr>
          <a:xfrm>
            <a:off x="7020341" y="1847937"/>
            <a:ext cx="0" cy="332841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A146E41-E9EA-8D1F-6274-EC21EED1BAE3}"/>
              </a:ext>
            </a:extLst>
          </p:cNvPr>
          <p:cNvSpPr txBox="1"/>
          <p:nvPr/>
        </p:nvSpPr>
        <p:spPr>
          <a:xfrm>
            <a:off x="5807181" y="4184229"/>
            <a:ext cx="1289135" cy="738664"/>
          </a:xfrm>
          <a:prstGeom prst="rect">
            <a:avLst/>
          </a:prstGeom>
          <a:noFill/>
        </p:spPr>
        <p:txBody>
          <a:bodyPr wrap="none" rtlCol="0">
            <a:spAutoFit/>
          </a:bodyPr>
          <a:lstStyle/>
          <a:p>
            <a:pPr algn="ctr"/>
            <a:r>
              <a:rPr lang="en-US" sz="1400" dirty="0"/>
              <a:t>Barrel </a:t>
            </a:r>
            <a:r>
              <a:rPr lang="en-US" sz="1400" dirty="0" err="1"/>
              <a:t>Ecal</a:t>
            </a:r>
            <a:endParaRPr lang="en-US" sz="1400" dirty="0"/>
          </a:p>
          <a:p>
            <a:pPr algn="ctr"/>
            <a:r>
              <a:rPr lang="en-US" sz="1400" dirty="0"/>
              <a:t>ready</a:t>
            </a:r>
          </a:p>
          <a:p>
            <a:pPr algn="ctr"/>
            <a:r>
              <a:rPr lang="en-US" sz="1400" dirty="0"/>
              <a:t>for installation</a:t>
            </a:r>
          </a:p>
        </p:txBody>
      </p:sp>
      <p:sp>
        <p:nvSpPr>
          <p:cNvPr id="34" name="TextBox 33">
            <a:extLst>
              <a:ext uri="{FF2B5EF4-FFF2-40B4-BE49-F238E27FC236}">
                <a16:creationId xmlns:a16="http://schemas.microsoft.com/office/drawing/2014/main" id="{89DE130B-CEB9-F05D-B07E-BF4FD6D44C8F}"/>
              </a:ext>
            </a:extLst>
          </p:cNvPr>
          <p:cNvSpPr txBox="1"/>
          <p:nvPr/>
        </p:nvSpPr>
        <p:spPr>
          <a:xfrm>
            <a:off x="6514312" y="1555329"/>
            <a:ext cx="821059" cy="276999"/>
          </a:xfrm>
          <a:prstGeom prst="rect">
            <a:avLst/>
          </a:prstGeom>
          <a:noFill/>
        </p:spPr>
        <p:txBody>
          <a:bodyPr wrap="none" rtlCol="0">
            <a:spAutoFit/>
          </a:bodyPr>
          <a:lstStyle/>
          <a:p>
            <a:pPr algn="l"/>
            <a:r>
              <a:rPr lang="en-US" sz="1200" dirty="0"/>
              <a:t>June 2030</a:t>
            </a:r>
          </a:p>
        </p:txBody>
      </p:sp>
      <p:sp>
        <p:nvSpPr>
          <p:cNvPr id="35" name="TextBox 34">
            <a:extLst>
              <a:ext uri="{FF2B5EF4-FFF2-40B4-BE49-F238E27FC236}">
                <a16:creationId xmlns:a16="http://schemas.microsoft.com/office/drawing/2014/main" id="{6E03CC32-4D69-D8AF-C2B8-F85C0D5CF720}"/>
              </a:ext>
            </a:extLst>
          </p:cNvPr>
          <p:cNvSpPr txBox="1"/>
          <p:nvPr/>
        </p:nvSpPr>
        <p:spPr>
          <a:xfrm>
            <a:off x="6365782" y="5078817"/>
            <a:ext cx="1410514" cy="954107"/>
          </a:xfrm>
          <a:prstGeom prst="rect">
            <a:avLst/>
          </a:prstGeom>
          <a:noFill/>
        </p:spPr>
        <p:txBody>
          <a:bodyPr wrap="none" rtlCol="0">
            <a:spAutoFit/>
          </a:bodyPr>
          <a:lstStyle/>
          <a:p>
            <a:pPr algn="ctr"/>
            <a:r>
              <a:rPr lang="en-US" sz="1400" dirty="0"/>
              <a:t>Barrel Detectors </a:t>
            </a:r>
          </a:p>
          <a:p>
            <a:pPr algn="ctr"/>
            <a:r>
              <a:rPr lang="en-US" sz="1400" dirty="0"/>
              <a:t>installed</a:t>
            </a:r>
          </a:p>
          <a:p>
            <a:pPr algn="ctr"/>
            <a:r>
              <a:rPr lang="en-US" sz="1400" dirty="0" err="1"/>
              <a:t>ECal</a:t>
            </a:r>
            <a:r>
              <a:rPr lang="en-US" sz="1400" dirty="0"/>
              <a:t>, DIRC, </a:t>
            </a:r>
          </a:p>
          <a:p>
            <a:pPr algn="ctr"/>
            <a:r>
              <a:rPr lang="en-US" sz="1400" dirty="0" err="1"/>
              <a:t>ToF</a:t>
            </a:r>
            <a:r>
              <a:rPr lang="en-US" sz="1400" dirty="0"/>
              <a:t>, Trackers</a:t>
            </a:r>
          </a:p>
        </p:txBody>
      </p:sp>
      <p:cxnSp>
        <p:nvCxnSpPr>
          <p:cNvPr id="36" name="Straight Arrow Connector 35">
            <a:extLst>
              <a:ext uri="{FF2B5EF4-FFF2-40B4-BE49-F238E27FC236}">
                <a16:creationId xmlns:a16="http://schemas.microsoft.com/office/drawing/2014/main" id="{C0F086F7-9DFC-9428-067B-80BC448C698D}"/>
              </a:ext>
            </a:extLst>
          </p:cNvPr>
          <p:cNvCxnSpPr>
            <a:cxnSpLocks/>
          </p:cNvCxnSpPr>
          <p:nvPr/>
        </p:nvCxnSpPr>
        <p:spPr>
          <a:xfrm>
            <a:off x="7587269" y="1927185"/>
            <a:ext cx="0" cy="161544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ACE96E6-A73C-934F-67A5-41840AF4A26A}"/>
              </a:ext>
            </a:extLst>
          </p:cNvPr>
          <p:cNvSpPr txBox="1"/>
          <p:nvPr/>
        </p:nvSpPr>
        <p:spPr>
          <a:xfrm>
            <a:off x="7081240" y="1719921"/>
            <a:ext cx="753732" cy="276999"/>
          </a:xfrm>
          <a:prstGeom prst="rect">
            <a:avLst/>
          </a:prstGeom>
          <a:noFill/>
        </p:spPr>
        <p:txBody>
          <a:bodyPr wrap="none" rtlCol="0">
            <a:spAutoFit/>
          </a:bodyPr>
          <a:lstStyle/>
          <a:p>
            <a:pPr algn="l"/>
            <a:r>
              <a:rPr lang="en-US" sz="1200" dirty="0"/>
              <a:t>Oct 2030</a:t>
            </a:r>
          </a:p>
        </p:txBody>
      </p:sp>
      <p:sp>
        <p:nvSpPr>
          <p:cNvPr id="38" name="TextBox 37">
            <a:extLst>
              <a:ext uri="{FF2B5EF4-FFF2-40B4-BE49-F238E27FC236}">
                <a16:creationId xmlns:a16="http://schemas.microsoft.com/office/drawing/2014/main" id="{C11AAE5A-4F9B-0675-D6E0-40020C935313}"/>
              </a:ext>
            </a:extLst>
          </p:cNvPr>
          <p:cNvSpPr txBox="1"/>
          <p:nvPr/>
        </p:nvSpPr>
        <p:spPr>
          <a:xfrm>
            <a:off x="6955715" y="3501738"/>
            <a:ext cx="1308755" cy="1169551"/>
          </a:xfrm>
          <a:prstGeom prst="rect">
            <a:avLst/>
          </a:prstGeom>
          <a:noFill/>
        </p:spPr>
        <p:txBody>
          <a:bodyPr wrap="none" rtlCol="0">
            <a:spAutoFit/>
          </a:bodyPr>
          <a:lstStyle/>
          <a:p>
            <a:pPr algn="ctr"/>
            <a:r>
              <a:rPr lang="en-US" sz="1400" dirty="0"/>
              <a:t>Hadron Endcap</a:t>
            </a:r>
          </a:p>
          <a:p>
            <a:pPr algn="ctr"/>
            <a:r>
              <a:rPr lang="en-US" sz="1400" dirty="0"/>
              <a:t>Detectors </a:t>
            </a:r>
          </a:p>
          <a:p>
            <a:pPr algn="ctr"/>
            <a:r>
              <a:rPr lang="en-US" sz="1400" dirty="0"/>
              <a:t>installed</a:t>
            </a:r>
          </a:p>
          <a:p>
            <a:pPr algn="ctr"/>
            <a:r>
              <a:rPr lang="en-US" sz="1400" dirty="0"/>
              <a:t>Trackers, </a:t>
            </a:r>
            <a:r>
              <a:rPr lang="en-US" sz="1400" dirty="0" err="1"/>
              <a:t>dRICH</a:t>
            </a:r>
            <a:endParaRPr lang="en-US" sz="1400" dirty="0"/>
          </a:p>
          <a:p>
            <a:pPr algn="ctr"/>
            <a:r>
              <a:rPr lang="en-US" sz="1400" dirty="0" err="1"/>
              <a:t>ECal</a:t>
            </a:r>
            <a:endParaRPr lang="en-US" sz="1400" dirty="0"/>
          </a:p>
        </p:txBody>
      </p:sp>
      <p:cxnSp>
        <p:nvCxnSpPr>
          <p:cNvPr id="39" name="Straight Arrow Connector 38">
            <a:extLst>
              <a:ext uri="{FF2B5EF4-FFF2-40B4-BE49-F238E27FC236}">
                <a16:creationId xmlns:a16="http://schemas.microsoft.com/office/drawing/2014/main" id="{7E58D837-422D-912A-DE6B-C7AAD72CB683}"/>
              </a:ext>
            </a:extLst>
          </p:cNvPr>
          <p:cNvCxnSpPr>
            <a:cxnSpLocks/>
          </p:cNvCxnSpPr>
          <p:nvPr/>
        </p:nvCxnSpPr>
        <p:spPr>
          <a:xfrm>
            <a:off x="8178581" y="2018625"/>
            <a:ext cx="0" cy="291388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3A36938-153C-36DA-6659-42C5BE289C5E}"/>
              </a:ext>
            </a:extLst>
          </p:cNvPr>
          <p:cNvSpPr txBox="1"/>
          <p:nvPr/>
        </p:nvSpPr>
        <p:spPr>
          <a:xfrm>
            <a:off x="7672552" y="1811361"/>
            <a:ext cx="737702" cy="276999"/>
          </a:xfrm>
          <a:prstGeom prst="rect">
            <a:avLst/>
          </a:prstGeom>
          <a:noFill/>
        </p:spPr>
        <p:txBody>
          <a:bodyPr wrap="none" rtlCol="0">
            <a:spAutoFit/>
          </a:bodyPr>
          <a:lstStyle/>
          <a:p>
            <a:pPr algn="l"/>
            <a:r>
              <a:rPr lang="en-US" sz="1200" dirty="0"/>
              <a:t>Jan 2031</a:t>
            </a:r>
          </a:p>
        </p:txBody>
      </p:sp>
      <p:sp>
        <p:nvSpPr>
          <p:cNvPr id="41" name="TextBox 40">
            <a:extLst>
              <a:ext uri="{FF2B5EF4-FFF2-40B4-BE49-F238E27FC236}">
                <a16:creationId xmlns:a16="http://schemas.microsoft.com/office/drawing/2014/main" id="{23F0378D-6EED-AA66-89CE-0231BA334BBB}"/>
              </a:ext>
            </a:extLst>
          </p:cNvPr>
          <p:cNvSpPr txBox="1"/>
          <p:nvPr/>
        </p:nvSpPr>
        <p:spPr>
          <a:xfrm>
            <a:off x="7904087" y="4920321"/>
            <a:ext cx="1308755" cy="1169551"/>
          </a:xfrm>
          <a:prstGeom prst="rect">
            <a:avLst/>
          </a:prstGeom>
          <a:noFill/>
        </p:spPr>
        <p:txBody>
          <a:bodyPr wrap="none" rtlCol="0">
            <a:spAutoFit/>
          </a:bodyPr>
          <a:lstStyle/>
          <a:p>
            <a:pPr algn="ctr"/>
            <a:r>
              <a:rPr lang="en-US" sz="1400" dirty="0"/>
              <a:t>Lepton Endcap</a:t>
            </a:r>
          </a:p>
          <a:p>
            <a:pPr algn="ctr"/>
            <a:r>
              <a:rPr lang="en-US" sz="1400" dirty="0"/>
              <a:t>Detectors </a:t>
            </a:r>
          </a:p>
          <a:p>
            <a:pPr algn="ctr"/>
            <a:r>
              <a:rPr lang="en-US" sz="1400" dirty="0"/>
              <a:t>installed</a:t>
            </a:r>
          </a:p>
          <a:p>
            <a:pPr algn="ctr"/>
            <a:r>
              <a:rPr lang="en-US" sz="1400" dirty="0"/>
              <a:t>Trackers, </a:t>
            </a:r>
            <a:r>
              <a:rPr lang="en-US" sz="1400" dirty="0" err="1"/>
              <a:t>bRICH</a:t>
            </a:r>
            <a:endParaRPr lang="en-US" sz="1400" dirty="0"/>
          </a:p>
          <a:p>
            <a:pPr algn="ctr"/>
            <a:r>
              <a:rPr lang="en-US" sz="1400" dirty="0" err="1"/>
              <a:t>ECal</a:t>
            </a:r>
            <a:endParaRPr lang="en-US" sz="1400" dirty="0"/>
          </a:p>
        </p:txBody>
      </p:sp>
      <p:sp>
        <p:nvSpPr>
          <p:cNvPr id="42" name="Rectangle 41">
            <a:extLst>
              <a:ext uri="{FF2B5EF4-FFF2-40B4-BE49-F238E27FC236}">
                <a16:creationId xmlns:a16="http://schemas.microsoft.com/office/drawing/2014/main" id="{BBC305D6-41CD-51E0-AF54-B6A214493F4F}"/>
              </a:ext>
            </a:extLst>
          </p:cNvPr>
          <p:cNvSpPr/>
          <p:nvPr/>
        </p:nvSpPr>
        <p:spPr>
          <a:xfrm>
            <a:off x="1906752" y="3470907"/>
            <a:ext cx="414528" cy="21945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6F5A8CEF-F959-6D21-D4A8-4A09F35AE42A}"/>
              </a:ext>
            </a:extLst>
          </p:cNvPr>
          <p:cNvSpPr txBox="1"/>
          <p:nvPr/>
        </p:nvSpPr>
        <p:spPr>
          <a:xfrm>
            <a:off x="2295880" y="3397755"/>
            <a:ext cx="1821332" cy="307777"/>
          </a:xfrm>
          <a:prstGeom prst="rect">
            <a:avLst/>
          </a:prstGeom>
          <a:noFill/>
        </p:spPr>
        <p:txBody>
          <a:bodyPr wrap="none" rtlCol="0">
            <a:spAutoFit/>
          </a:bodyPr>
          <a:lstStyle/>
          <a:p>
            <a:pPr algn="l"/>
            <a:r>
              <a:rPr lang="en-US" sz="1400" dirty="0"/>
              <a:t>done in beam position</a:t>
            </a:r>
          </a:p>
        </p:txBody>
      </p:sp>
      <p:sp>
        <p:nvSpPr>
          <p:cNvPr id="44" name="Rectangle 43">
            <a:extLst>
              <a:ext uri="{FF2B5EF4-FFF2-40B4-BE49-F238E27FC236}">
                <a16:creationId xmlns:a16="http://schemas.microsoft.com/office/drawing/2014/main" id="{36777F5D-8379-D7D2-8AE3-10006C100147}"/>
              </a:ext>
            </a:extLst>
          </p:cNvPr>
          <p:cNvSpPr/>
          <p:nvPr/>
        </p:nvSpPr>
        <p:spPr>
          <a:xfrm>
            <a:off x="1893798" y="3860289"/>
            <a:ext cx="414528" cy="219456"/>
          </a:xfrm>
          <a:prstGeom prst="rect">
            <a:avLst/>
          </a:prstGeom>
          <a:solidFill>
            <a:schemeClr val="tx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E8E6BD59-C1AB-91D0-B118-D82088CDF66E}"/>
              </a:ext>
            </a:extLst>
          </p:cNvPr>
          <p:cNvSpPr txBox="1"/>
          <p:nvPr/>
        </p:nvSpPr>
        <p:spPr>
          <a:xfrm>
            <a:off x="2301976" y="3806187"/>
            <a:ext cx="2116285" cy="307777"/>
          </a:xfrm>
          <a:prstGeom prst="rect">
            <a:avLst/>
          </a:prstGeom>
          <a:noFill/>
        </p:spPr>
        <p:txBody>
          <a:bodyPr wrap="none" rtlCol="0">
            <a:spAutoFit/>
          </a:bodyPr>
          <a:lstStyle/>
          <a:p>
            <a:pPr algn="l"/>
            <a:r>
              <a:rPr lang="en-US" sz="1400" dirty="0"/>
              <a:t>done in IP-6 Assembly Hall</a:t>
            </a:r>
          </a:p>
        </p:txBody>
      </p:sp>
      <p:pic>
        <p:nvPicPr>
          <p:cNvPr id="48" name="Picture 47" descr="A picture containing LEGO, engineering&#10;&#10;Description automatically generated">
            <a:extLst>
              <a:ext uri="{FF2B5EF4-FFF2-40B4-BE49-F238E27FC236}">
                <a16:creationId xmlns:a16="http://schemas.microsoft.com/office/drawing/2014/main" id="{DC3340B5-DA83-2F60-16E9-9029B12CC248}"/>
              </a:ext>
            </a:extLst>
          </p:cNvPr>
          <p:cNvPicPr>
            <a:picLocks noChangeAspect="1"/>
          </p:cNvPicPr>
          <p:nvPr/>
        </p:nvPicPr>
        <p:blipFill>
          <a:blip r:embed="rId2"/>
          <a:stretch>
            <a:fillRect/>
          </a:stretch>
        </p:blipFill>
        <p:spPr>
          <a:xfrm>
            <a:off x="9136549" y="3953471"/>
            <a:ext cx="3589846" cy="2034246"/>
          </a:xfrm>
          <a:prstGeom prst="rect">
            <a:avLst/>
          </a:prstGeom>
        </p:spPr>
      </p:pic>
      <p:sp>
        <p:nvSpPr>
          <p:cNvPr id="49" name="TextBox 48">
            <a:extLst>
              <a:ext uri="{FF2B5EF4-FFF2-40B4-BE49-F238E27FC236}">
                <a16:creationId xmlns:a16="http://schemas.microsoft.com/office/drawing/2014/main" id="{02A6A001-09ED-78F1-61DE-CE661BE2F8F5}"/>
              </a:ext>
            </a:extLst>
          </p:cNvPr>
          <p:cNvSpPr txBox="1"/>
          <p:nvPr/>
        </p:nvSpPr>
        <p:spPr>
          <a:xfrm>
            <a:off x="227183" y="4690797"/>
            <a:ext cx="4649089" cy="1768570"/>
          </a:xfrm>
          <a:prstGeom prst="rect">
            <a:avLst/>
          </a:prstGeom>
          <a:noFill/>
        </p:spPr>
        <p:txBody>
          <a:bodyPr wrap="square" rtlCol="0">
            <a:spAutoFit/>
          </a:bodyPr>
          <a:lstStyle/>
          <a:p>
            <a:pPr marL="285750" indent="-285750" algn="l">
              <a:buClr>
                <a:srgbClr val="0000FF"/>
              </a:buClr>
              <a:buFont typeface="Arial" panose="020B0604020202020204" pitchFamily="34" charset="0"/>
              <a:buChar char="•"/>
            </a:pPr>
            <a:r>
              <a:rPr lang="en-US" sz="1800" dirty="0"/>
              <a:t>Solenoid and Barrel HCal need to be ready by Jan 2029</a:t>
            </a:r>
          </a:p>
          <a:p>
            <a:pPr marL="285750" indent="-285750" algn="l">
              <a:buClr>
                <a:srgbClr val="0000FF"/>
              </a:buClr>
              <a:buFont typeface="Arial" panose="020B0604020202020204" pitchFamily="34" charset="0"/>
              <a:buChar char="•"/>
            </a:pPr>
            <a:r>
              <a:rPr lang="en-US" dirty="0"/>
              <a:t>A</a:t>
            </a:r>
            <a:r>
              <a:rPr lang="en-US" sz="1800" dirty="0"/>
              <a:t>ll other subdetectors need to be ready between 06/29 to 06/30 depending on their location in the detector</a:t>
            </a:r>
          </a:p>
          <a:p>
            <a:endParaRPr lang="en-US" dirty="0"/>
          </a:p>
        </p:txBody>
      </p:sp>
    </p:spTree>
    <p:extLst>
      <p:ext uri="{BB962C8B-B14F-4D97-AF65-F5344CB8AC3E}">
        <p14:creationId xmlns:p14="http://schemas.microsoft.com/office/powerpoint/2010/main" val="1958281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CBC2-7E1D-2C32-8D3C-FFC8C106033F}"/>
              </a:ext>
            </a:extLst>
          </p:cNvPr>
          <p:cNvSpPr>
            <a:spLocks noGrp="1"/>
          </p:cNvSpPr>
          <p:nvPr>
            <p:ph type="title"/>
          </p:nvPr>
        </p:nvSpPr>
        <p:spPr>
          <a:xfrm>
            <a:off x="838200" y="365125"/>
            <a:ext cx="10515600" cy="880969"/>
          </a:xfrm>
        </p:spPr>
        <p:txBody>
          <a:bodyPr/>
          <a:lstStyle/>
          <a:p>
            <a:r>
              <a:rPr lang="en-US" b="1" dirty="0">
                <a:solidFill>
                  <a:schemeClr val="accent1"/>
                </a:solidFill>
              </a:rPr>
              <a:t>The Electron-Ion Collider (EIC)</a:t>
            </a:r>
          </a:p>
        </p:txBody>
      </p:sp>
      <p:sp>
        <p:nvSpPr>
          <p:cNvPr id="5" name="Content Placeholder 2">
            <a:extLst>
              <a:ext uri="{FF2B5EF4-FFF2-40B4-BE49-F238E27FC236}">
                <a16:creationId xmlns:a16="http://schemas.microsoft.com/office/drawing/2014/main" id="{4CE75FAF-5A7A-176F-0AE8-31E4DDF899BD}"/>
              </a:ext>
            </a:extLst>
          </p:cNvPr>
          <p:cNvSpPr txBox="1">
            <a:spLocks/>
          </p:cNvSpPr>
          <p:nvPr/>
        </p:nvSpPr>
        <p:spPr>
          <a:xfrm>
            <a:off x="383712" y="1176547"/>
            <a:ext cx="6910275" cy="5139613"/>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hangingPunct="1"/>
            <a:r>
              <a:rPr lang="en-US" dirty="0"/>
              <a:t>Joint project between Brookhaven National Lab and Jefferson Lab</a:t>
            </a:r>
          </a:p>
          <a:p>
            <a:pPr hangingPunct="1"/>
            <a:r>
              <a:rPr lang="en-US" dirty="0"/>
              <a:t>$1.7-2.8B investment </a:t>
            </a:r>
          </a:p>
          <a:p>
            <a:pPr lvl="1"/>
            <a:r>
              <a:rPr lang="en-US" dirty="0"/>
              <a:t>CD-1 (2021), CD-3A (2024), CD-2/3 (2025)</a:t>
            </a:r>
          </a:p>
          <a:p>
            <a:pPr hangingPunct="1"/>
            <a:r>
              <a:rPr lang="en-US" dirty="0"/>
              <a:t>Explore the structure of matter via QCD:</a:t>
            </a:r>
          </a:p>
          <a:p>
            <a:pPr hangingPunct="1"/>
            <a:endParaRPr lang="en-US" dirty="0"/>
          </a:p>
          <a:p>
            <a:pPr hangingPunct="1"/>
            <a:endParaRPr lang="en-US" dirty="0"/>
          </a:p>
          <a:p>
            <a:pPr marL="0" indent="0" hangingPunct="1">
              <a:buFont typeface="Arial"/>
              <a:buNone/>
            </a:pPr>
            <a:endParaRPr lang="en-US" sz="4400" dirty="0"/>
          </a:p>
          <a:p>
            <a:pPr hangingPunct="1"/>
            <a:r>
              <a:rPr lang="en-US" dirty="0"/>
              <a:t>Operations as soon as 2032</a:t>
            </a:r>
          </a:p>
        </p:txBody>
      </p:sp>
      <p:sp>
        <p:nvSpPr>
          <p:cNvPr id="6" name="Rectangle 5">
            <a:extLst>
              <a:ext uri="{FF2B5EF4-FFF2-40B4-BE49-F238E27FC236}">
                <a16:creationId xmlns:a16="http://schemas.microsoft.com/office/drawing/2014/main" id="{668E3A14-B81C-A2A5-FE6F-C09C9FBADBB5}"/>
              </a:ext>
            </a:extLst>
          </p:cNvPr>
          <p:cNvSpPr/>
          <p:nvPr/>
        </p:nvSpPr>
        <p:spPr>
          <a:xfrm>
            <a:off x="264977" y="3553507"/>
            <a:ext cx="6096000" cy="1733808"/>
          </a:xfrm>
          <a:prstGeom prst="rect">
            <a:avLst/>
          </a:prstGeom>
        </p:spPr>
        <p:txBody>
          <a:bodyPr>
            <a:spAutoFit/>
          </a:bodyPr>
          <a:lstStyle/>
          <a:p>
            <a:pPr marL="918948" lvl="1" indent="-461855" defTabSz="914186">
              <a:lnSpc>
                <a:spcPct val="90000"/>
              </a:lnSpc>
              <a:spcBef>
                <a:spcPts val="500"/>
              </a:spcBef>
              <a:buFont typeface="PingFangSC-Regular" charset="-122"/>
              <a:buChar char="－"/>
              <a:defRPr/>
            </a:pPr>
            <a:r>
              <a:rPr lang="en-US" sz="2000" dirty="0">
                <a:solidFill>
                  <a:srgbClr val="000000"/>
                </a:solidFill>
                <a:latin typeface="Arial" charset="0"/>
                <a:cs typeface="Arial" panose="020B0604020202020204" pitchFamily="34" charset="0"/>
              </a:rPr>
              <a:t>Origin of Nucleon Mass &amp; Spin</a:t>
            </a:r>
          </a:p>
          <a:p>
            <a:pPr marL="918948" lvl="1" indent="-461855" defTabSz="914186">
              <a:lnSpc>
                <a:spcPct val="90000"/>
              </a:lnSpc>
              <a:spcBef>
                <a:spcPts val="500"/>
              </a:spcBef>
              <a:buFont typeface="PingFangSC-Regular" charset="-122"/>
              <a:buChar char="－"/>
              <a:defRPr/>
            </a:pPr>
            <a:r>
              <a:rPr lang="en-US" sz="2000" dirty="0">
                <a:solidFill>
                  <a:srgbClr val="000000"/>
                </a:solidFill>
                <a:latin typeface="Arial" charset="0"/>
                <a:cs typeface="Arial" panose="020B0604020202020204" pitchFamily="34" charset="0"/>
              </a:rPr>
              <a:t>Confinement</a:t>
            </a:r>
          </a:p>
          <a:p>
            <a:pPr marL="918948" lvl="1" indent="-461855" defTabSz="914186">
              <a:lnSpc>
                <a:spcPct val="90000"/>
              </a:lnSpc>
              <a:spcBef>
                <a:spcPts val="500"/>
              </a:spcBef>
              <a:buFont typeface="PingFangSC-Regular" charset="-122"/>
              <a:buChar char="－"/>
              <a:defRPr/>
            </a:pPr>
            <a:r>
              <a:rPr lang="en-US" sz="2000" dirty="0">
                <a:solidFill>
                  <a:srgbClr val="000000"/>
                </a:solidFill>
                <a:latin typeface="Arial" charset="0"/>
                <a:cs typeface="Arial" panose="020B0604020202020204" pitchFamily="34" charset="0"/>
              </a:rPr>
              <a:t>Nucleon / Nuclear </a:t>
            </a:r>
            <a:r>
              <a:rPr lang="en-US" sz="2000" dirty="0" err="1">
                <a:solidFill>
                  <a:srgbClr val="000000"/>
                </a:solidFill>
                <a:latin typeface="Arial" charset="0"/>
                <a:cs typeface="Arial" panose="020B0604020202020204" pitchFamily="34" charset="0"/>
              </a:rPr>
              <a:t>Femtography</a:t>
            </a:r>
            <a:endParaRPr lang="en-US" sz="2000" dirty="0">
              <a:solidFill>
                <a:srgbClr val="000000"/>
              </a:solidFill>
              <a:latin typeface="Arial" charset="0"/>
              <a:cs typeface="Arial" panose="020B0604020202020204" pitchFamily="34" charset="0"/>
            </a:endParaRPr>
          </a:p>
          <a:p>
            <a:pPr marL="918948" lvl="1" indent="-461855" defTabSz="914186">
              <a:lnSpc>
                <a:spcPct val="90000"/>
              </a:lnSpc>
              <a:spcBef>
                <a:spcPts val="500"/>
              </a:spcBef>
              <a:buFont typeface="PingFangSC-Regular" charset="-122"/>
              <a:buChar char="－"/>
              <a:defRPr/>
            </a:pPr>
            <a:r>
              <a:rPr lang="en-US" sz="2000" dirty="0">
                <a:solidFill>
                  <a:srgbClr val="000000"/>
                </a:solidFill>
                <a:latin typeface="Arial" charset="0"/>
                <a:cs typeface="Arial" panose="020B0604020202020204" pitchFamily="34" charset="0"/>
              </a:rPr>
              <a:t>Dense Gluon States</a:t>
            </a:r>
          </a:p>
          <a:p>
            <a:pPr marL="918948" lvl="1" indent="-461855" defTabSz="914186">
              <a:lnSpc>
                <a:spcPct val="90000"/>
              </a:lnSpc>
              <a:spcBef>
                <a:spcPts val="500"/>
              </a:spcBef>
              <a:buFont typeface="PingFangSC-Regular" charset="-122"/>
              <a:buChar char="－"/>
              <a:defRPr/>
            </a:pPr>
            <a:r>
              <a:rPr lang="en-US" sz="2000" dirty="0">
                <a:solidFill>
                  <a:srgbClr val="000000"/>
                </a:solidFill>
                <a:latin typeface="Arial" charset="0"/>
                <a:cs typeface="Arial" panose="020B0604020202020204" pitchFamily="34" charset="0"/>
              </a:rPr>
              <a:t>BSM</a:t>
            </a:r>
          </a:p>
        </p:txBody>
      </p:sp>
      <p:pic>
        <p:nvPicPr>
          <p:cNvPr id="8" name="Picture 7" descr="Diagram&#10;&#10;Description automatically generated">
            <a:extLst>
              <a:ext uri="{FF2B5EF4-FFF2-40B4-BE49-F238E27FC236}">
                <a16:creationId xmlns:a16="http://schemas.microsoft.com/office/drawing/2014/main" id="{D90795DE-110C-28B0-03C8-110015B1FCCB}"/>
              </a:ext>
            </a:extLst>
          </p:cNvPr>
          <p:cNvPicPr>
            <a:picLocks noChangeAspect="1"/>
          </p:cNvPicPr>
          <p:nvPr/>
        </p:nvPicPr>
        <p:blipFill rotWithShape="1">
          <a:blip r:embed="rId2"/>
          <a:srcRect l="5541" t="3140" r="2980" b="938"/>
          <a:stretch/>
        </p:blipFill>
        <p:spPr>
          <a:xfrm>
            <a:off x="7547453" y="811162"/>
            <a:ext cx="4329081" cy="5727750"/>
          </a:xfrm>
          <a:prstGeom prst="roundRect">
            <a:avLst>
              <a:gd name="adj" fmla="val 9321"/>
            </a:avLst>
          </a:prstGeom>
        </p:spPr>
      </p:pic>
      <p:pic>
        <p:nvPicPr>
          <p:cNvPr id="7" name="Picture 6">
            <a:extLst>
              <a:ext uri="{FF2B5EF4-FFF2-40B4-BE49-F238E27FC236}">
                <a16:creationId xmlns:a16="http://schemas.microsoft.com/office/drawing/2014/main" id="{580C9753-963D-4A19-BB88-8C84BC8D37B5}"/>
              </a:ext>
            </a:extLst>
          </p:cNvPr>
          <p:cNvPicPr>
            <a:picLocks noChangeAspect="1"/>
          </p:cNvPicPr>
          <p:nvPr/>
        </p:nvPicPr>
        <p:blipFill>
          <a:blip r:embed="rId3"/>
          <a:stretch>
            <a:fillRect/>
          </a:stretch>
        </p:blipFill>
        <p:spPr>
          <a:xfrm>
            <a:off x="4957505" y="3970556"/>
            <a:ext cx="1686878" cy="1692212"/>
          </a:xfrm>
          <a:prstGeom prst="rect">
            <a:avLst/>
          </a:prstGeom>
          <a:ln>
            <a:noFill/>
          </a:ln>
          <a:effectLst>
            <a:softEdge rad="112500"/>
          </a:effectLst>
        </p:spPr>
      </p:pic>
      <p:pic>
        <p:nvPicPr>
          <p:cNvPr id="9" name="Picture 8">
            <a:extLst>
              <a:ext uri="{FF2B5EF4-FFF2-40B4-BE49-F238E27FC236}">
                <a16:creationId xmlns:a16="http://schemas.microsoft.com/office/drawing/2014/main" id="{4F7F653E-1651-45F4-8ABF-10893A048047}"/>
              </a:ext>
            </a:extLst>
          </p:cNvPr>
          <p:cNvPicPr>
            <a:picLocks/>
          </p:cNvPicPr>
          <p:nvPr/>
        </p:nvPicPr>
        <p:blipFill rotWithShape="1">
          <a:blip r:embed="rId4"/>
          <a:srcRect t="4402" b="5563"/>
          <a:stretch/>
        </p:blipFill>
        <p:spPr>
          <a:xfrm>
            <a:off x="5530207" y="4499881"/>
            <a:ext cx="1661541" cy="1672288"/>
          </a:xfrm>
          <a:prstGeom prst="rect">
            <a:avLst/>
          </a:prstGeom>
          <a:ln>
            <a:noFill/>
          </a:ln>
          <a:effectLst>
            <a:softEdge rad="112500"/>
          </a:effectLst>
        </p:spPr>
      </p:pic>
      <p:pic>
        <p:nvPicPr>
          <p:cNvPr id="10" name="Picture 9">
            <a:extLst>
              <a:ext uri="{FF2B5EF4-FFF2-40B4-BE49-F238E27FC236}">
                <a16:creationId xmlns:a16="http://schemas.microsoft.com/office/drawing/2014/main" id="{52A5D17C-4AAC-47AD-9081-906BC9D60766}"/>
              </a:ext>
            </a:extLst>
          </p:cNvPr>
          <p:cNvPicPr>
            <a:picLocks/>
          </p:cNvPicPr>
          <p:nvPr/>
        </p:nvPicPr>
        <p:blipFill rotWithShape="1">
          <a:blip r:embed="rId5"/>
          <a:srcRect b="18716"/>
          <a:stretch/>
        </p:blipFill>
        <p:spPr>
          <a:xfrm>
            <a:off x="6533441" y="4951810"/>
            <a:ext cx="1634490" cy="1729475"/>
          </a:xfrm>
          <a:prstGeom prst="rect">
            <a:avLst/>
          </a:prstGeom>
          <a:ln>
            <a:noFill/>
          </a:ln>
          <a:effectLst>
            <a:softEdge rad="112500"/>
          </a:effectLst>
        </p:spPr>
      </p:pic>
      <p:sp>
        <p:nvSpPr>
          <p:cNvPr id="12" name="Date Placeholder 11">
            <a:extLst>
              <a:ext uri="{FF2B5EF4-FFF2-40B4-BE49-F238E27FC236}">
                <a16:creationId xmlns:a16="http://schemas.microsoft.com/office/drawing/2014/main" id="{A8100DA5-1C0C-491C-B1A3-391B5E6E9FCA}"/>
              </a:ext>
            </a:extLst>
          </p:cNvPr>
          <p:cNvSpPr>
            <a:spLocks noGrp="1"/>
          </p:cNvSpPr>
          <p:nvPr>
            <p:ph type="dt" sz="half" idx="10"/>
          </p:nvPr>
        </p:nvSpPr>
        <p:spPr/>
        <p:txBody>
          <a:bodyPr/>
          <a:lstStyle/>
          <a:p>
            <a:r>
              <a:rPr lang="en-US"/>
              <a:t>11/28/2023</a:t>
            </a:r>
          </a:p>
        </p:txBody>
      </p:sp>
      <p:sp>
        <p:nvSpPr>
          <p:cNvPr id="13" name="Footer Placeholder 12">
            <a:extLst>
              <a:ext uri="{FF2B5EF4-FFF2-40B4-BE49-F238E27FC236}">
                <a16:creationId xmlns:a16="http://schemas.microsoft.com/office/drawing/2014/main" id="{C03FF5D2-E635-4610-ACAA-EF300C78D339}"/>
              </a:ext>
            </a:extLst>
          </p:cNvPr>
          <p:cNvSpPr>
            <a:spLocks noGrp="1"/>
          </p:cNvSpPr>
          <p:nvPr>
            <p:ph type="ftr" sz="quarter" idx="11"/>
          </p:nvPr>
        </p:nvSpPr>
        <p:spPr/>
        <p:txBody>
          <a:bodyPr/>
          <a:lstStyle/>
          <a:p>
            <a:r>
              <a:rPr lang="en-US"/>
              <a:t>AI4EIC 2023 Annual Workshop</a:t>
            </a:r>
            <a:endParaRPr lang="en-US" dirty="0"/>
          </a:p>
        </p:txBody>
      </p:sp>
      <p:sp>
        <p:nvSpPr>
          <p:cNvPr id="14" name="Slide Number Placeholder 13">
            <a:extLst>
              <a:ext uri="{FF2B5EF4-FFF2-40B4-BE49-F238E27FC236}">
                <a16:creationId xmlns:a16="http://schemas.microsoft.com/office/drawing/2014/main" id="{62BE3AF3-8120-4F50-BB51-34E48B55BB16}"/>
              </a:ext>
            </a:extLst>
          </p:cNvPr>
          <p:cNvSpPr>
            <a:spLocks noGrp="1"/>
          </p:cNvSpPr>
          <p:nvPr>
            <p:ph type="sldNum" sz="quarter" idx="12"/>
          </p:nvPr>
        </p:nvSpPr>
        <p:spPr/>
        <p:txBody>
          <a:bodyPr/>
          <a:lstStyle/>
          <a:p>
            <a:fld id="{00A14187-AF44-4271-AA62-1C5C376B8E74}" type="slidenum">
              <a:rPr lang="en-US" smtClean="0"/>
              <a:t>27</a:t>
            </a:fld>
            <a:endParaRPr lang="en-US"/>
          </a:p>
        </p:txBody>
      </p:sp>
    </p:spTree>
    <p:extLst>
      <p:ext uri="{BB962C8B-B14F-4D97-AF65-F5344CB8AC3E}">
        <p14:creationId xmlns:p14="http://schemas.microsoft.com/office/powerpoint/2010/main" val="3680888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B6B3-25BF-840B-4AEA-76497D00BC0F}"/>
              </a:ext>
            </a:extLst>
          </p:cNvPr>
          <p:cNvSpPr>
            <a:spLocks noGrp="1"/>
          </p:cNvSpPr>
          <p:nvPr>
            <p:ph type="title"/>
          </p:nvPr>
        </p:nvSpPr>
        <p:spPr>
          <a:xfrm>
            <a:off x="784412" y="194935"/>
            <a:ext cx="10515600" cy="872004"/>
          </a:xfrm>
        </p:spPr>
        <p:txBody>
          <a:bodyPr/>
          <a:lstStyle/>
          <a:p>
            <a:r>
              <a:rPr lang="en-US" b="1" dirty="0">
                <a:solidFill>
                  <a:schemeClr val="accent1"/>
                </a:solidFill>
              </a:rPr>
              <a:t>EIC Machine Parameters</a:t>
            </a:r>
          </a:p>
        </p:txBody>
      </p:sp>
      <p:pic>
        <p:nvPicPr>
          <p:cNvPr id="7" name="Picture 6">
            <a:extLst>
              <a:ext uri="{FF2B5EF4-FFF2-40B4-BE49-F238E27FC236}">
                <a16:creationId xmlns:a16="http://schemas.microsoft.com/office/drawing/2014/main" id="{5613675F-8FFD-E944-35B1-0A53D9B6FD61}"/>
              </a:ext>
            </a:extLst>
          </p:cNvPr>
          <p:cNvPicPr>
            <a:picLocks noChangeAspect="1"/>
          </p:cNvPicPr>
          <p:nvPr/>
        </p:nvPicPr>
        <p:blipFill>
          <a:blip r:embed="rId2"/>
          <a:stretch>
            <a:fillRect/>
          </a:stretch>
        </p:blipFill>
        <p:spPr>
          <a:xfrm>
            <a:off x="666548" y="1146183"/>
            <a:ext cx="4543041" cy="2451106"/>
          </a:xfrm>
          <a:prstGeom prst="rect">
            <a:avLst/>
          </a:prstGeom>
        </p:spPr>
      </p:pic>
      <p:sp>
        <p:nvSpPr>
          <p:cNvPr id="8" name="Content Placeholder 2">
            <a:extLst>
              <a:ext uri="{FF2B5EF4-FFF2-40B4-BE49-F238E27FC236}">
                <a16:creationId xmlns:a16="http://schemas.microsoft.com/office/drawing/2014/main" id="{E8832580-236B-22BE-830B-1F9439D9837C}"/>
              </a:ext>
            </a:extLst>
          </p:cNvPr>
          <p:cNvSpPr txBox="1">
            <a:spLocks/>
          </p:cNvSpPr>
          <p:nvPr/>
        </p:nvSpPr>
        <p:spPr>
          <a:xfrm>
            <a:off x="784412" y="3676533"/>
            <a:ext cx="5437095" cy="2933475"/>
          </a:xfrm>
          <a:prstGeom prst="rect">
            <a:avLst/>
          </a:prstGeom>
        </p:spPr>
        <p:txBody>
          <a:bodyPr>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hangingPunct="1">
              <a:lnSpc>
                <a:spcPct val="110000"/>
              </a:lnSpc>
              <a:spcBef>
                <a:spcPts val="0"/>
              </a:spcBef>
            </a:pPr>
            <a:r>
              <a:rPr lang="en-US" sz="2000" b="1" dirty="0">
                <a:sym typeface="Wingdings" pitchFamily="2" charset="2"/>
              </a:rPr>
              <a:t>Center of mass energy: 20 – 140 GeV</a:t>
            </a:r>
          </a:p>
          <a:p>
            <a:pPr lvl="1" hangingPunct="1">
              <a:lnSpc>
                <a:spcPct val="110000"/>
              </a:lnSpc>
              <a:spcBef>
                <a:spcPts val="0"/>
              </a:spcBef>
            </a:pPr>
            <a:r>
              <a:rPr lang="en-US" sz="1800" b="1" dirty="0"/>
              <a:t>Electrons: 2.5 – 18 GeV</a:t>
            </a:r>
          </a:p>
          <a:p>
            <a:pPr lvl="1" hangingPunct="1">
              <a:lnSpc>
                <a:spcPct val="110000"/>
              </a:lnSpc>
              <a:spcBef>
                <a:spcPts val="0"/>
              </a:spcBef>
            </a:pPr>
            <a:r>
              <a:rPr lang="en-US" sz="1800" b="1" dirty="0"/>
              <a:t>Protons</a:t>
            </a:r>
            <a:r>
              <a:rPr lang="en-US" sz="1800" b="1" dirty="0">
                <a:sym typeface="Wingdings" pitchFamily="2" charset="2"/>
              </a:rPr>
              <a:t>: 40 – 275 GeV (ions: Z/A x </a:t>
            </a:r>
            <a:r>
              <a:rPr lang="en-US" sz="1800" b="1" dirty="0" err="1">
                <a:sym typeface="Wingdings" pitchFamily="2" charset="2"/>
              </a:rPr>
              <a:t>E</a:t>
            </a:r>
            <a:r>
              <a:rPr lang="en-US" sz="1800" b="1" baseline="-25000" dirty="0" err="1">
                <a:sym typeface="Wingdings" pitchFamily="2" charset="2"/>
              </a:rPr>
              <a:t>proton</a:t>
            </a:r>
            <a:r>
              <a:rPr lang="en-US" sz="1800" b="1" dirty="0">
                <a:sym typeface="Wingdings" pitchFamily="2" charset="2"/>
              </a:rPr>
              <a:t>)</a:t>
            </a:r>
          </a:p>
          <a:p>
            <a:pPr hangingPunct="1">
              <a:lnSpc>
                <a:spcPct val="110000"/>
              </a:lnSpc>
              <a:spcBef>
                <a:spcPts val="0"/>
              </a:spcBef>
            </a:pPr>
            <a:r>
              <a:rPr lang="en-US" sz="2000" b="1" dirty="0">
                <a:sym typeface="Wingdings" pitchFamily="2" charset="2"/>
              </a:rPr>
              <a:t>Luminosity: 10</a:t>
            </a:r>
            <a:r>
              <a:rPr lang="en-US" sz="2000" b="1" baseline="30000" dirty="0">
                <a:sym typeface="Wingdings" pitchFamily="2" charset="2"/>
              </a:rPr>
              <a:t>34</a:t>
            </a:r>
            <a:r>
              <a:rPr lang="en-US" sz="2000" b="1" dirty="0">
                <a:sym typeface="Wingdings" pitchFamily="2" charset="2"/>
              </a:rPr>
              <a:t> /cm</a:t>
            </a:r>
            <a:r>
              <a:rPr lang="en-US" sz="2000" b="1" baseline="30000" dirty="0">
                <a:sym typeface="Wingdings" pitchFamily="2" charset="2"/>
              </a:rPr>
              <a:t>2</a:t>
            </a:r>
            <a:r>
              <a:rPr lang="en-US" sz="2000" b="1" dirty="0">
                <a:sym typeface="Wingdings" pitchFamily="2" charset="2"/>
              </a:rPr>
              <a:t>/sec</a:t>
            </a:r>
          </a:p>
          <a:p>
            <a:pPr hangingPunct="1">
              <a:lnSpc>
                <a:spcPct val="110000"/>
              </a:lnSpc>
              <a:spcBef>
                <a:spcPts val="0"/>
              </a:spcBef>
            </a:pPr>
            <a:r>
              <a:rPr lang="en-US" sz="2000" b="1" dirty="0">
                <a:sym typeface="Wingdings" pitchFamily="2" charset="2"/>
              </a:rPr>
              <a:t>Polarization: &lt;70% (both electron and ion)</a:t>
            </a:r>
          </a:p>
          <a:p>
            <a:pPr hangingPunct="1">
              <a:lnSpc>
                <a:spcPct val="110000"/>
              </a:lnSpc>
              <a:spcBef>
                <a:spcPts val="0"/>
              </a:spcBef>
            </a:pPr>
            <a:r>
              <a:rPr lang="en-US" sz="2000" b="1" dirty="0">
                <a:sym typeface="Wingdings" pitchFamily="2" charset="2"/>
              </a:rPr>
              <a:t>Ion Species: proton - Uranium</a:t>
            </a:r>
          </a:p>
          <a:p>
            <a:pPr hangingPunct="1">
              <a:lnSpc>
                <a:spcPct val="110000"/>
              </a:lnSpc>
              <a:spcBef>
                <a:spcPts val="0"/>
              </a:spcBef>
            </a:pPr>
            <a:r>
              <a:rPr lang="en-US" sz="2000" b="1" dirty="0">
                <a:sym typeface="Wingdings" pitchFamily="2" charset="2"/>
              </a:rPr>
              <a:t>Detectors: up to 2 interaction regions </a:t>
            </a:r>
            <a:br>
              <a:rPr lang="en-US" sz="2000" b="1" dirty="0">
                <a:sym typeface="Wingdings" pitchFamily="2" charset="2"/>
              </a:rPr>
            </a:br>
            <a:r>
              <a:rPr lang="en-US" sz="2000" b="1" dirty="0">
                <a:sym typeface="Wingdings" pitchFamily="2" charset="2"/>
              </a:rPr>
              <a:t>with (almost) complete coverage</a:t>
            </a:r>
          </a:p>
        </p:txBody>
      </p:sp>
      <p:sp>
        <p:nvSpPr>
          <p:cNvPr id="6" name="Date Placeholder 5">
            <a:extLst>
              <a:ext uri="{FF2B5EF4-FFF2-40B4-BE49-F238E27FC236}">
                <a16:creationId xmlns:a16="http://schemas.microsoft.com/office/drawing/2014/main" id="{81C461BF-B4B7-4CBC-9388-AE82ACC6AA9B}"/>
              </a:ext>
            </a:extLst>
          </p:cNvPr>
          <p:cNvSpPr>
            <a:spLocks noGrp="1"/>
          </p:cNvSpPr>
          <p:nvPr>
            <p:ph type="dt" sz="half" idx="10"/>
          </p:nvPr>
        </p:nvSpPr>
        <p:spPr/>
        <p:txBody>
          <a:bodyPr/>
          <a:lstStyle/>
          <a:p>
            <a:r>
              <a:rPr lang="en-US"/>
              <a:t>11/28/2023</a:t>
            </a:r>
          </a:p>
        </p:txBody>
      </p:sp>
      <p:sp>
        <p:nvSpPr>
          <p:cNvPr id="9" name="Footer Placeholder 8">
            <a:extLst>
              <a:ext uri="{FF2B5EF4-FFF2-40B4-BE49-F238E27FC236}">
                <a16:creationId xmlns:a16="http://schemas.microsoft.com/office/drawing/2014/main" id="{98D152A3-D013-4708-AC82-C4A02408DC43}"/>
              </a:ext>
            </a:extLst>
          </p:cNvPr>
          <p:cNvSpPr>
            <a:spLocks noGrp="1"/>
          </p:cNvSpPr>
          <p:nvPr>
            <p:ph type="ftr" sz="quarter" idx="11"/>
          </p:nvPr>
        </p:nvSpPr>
        <p:spPr/>
        <p:txBody>
          <a:bodyPr/>
          <a:lstStyle/>
          <a:p>
            <a:r>
              <a:rPr lang="en-US"/>
              <a:t>AI4EIC 2023 Annual Workshop</a:t>
            </a:r>
          </a:p>
        </p:txBody>
      </p:sp>
      <p:sp>
        <p:nvSpPr>
          <p:cNvPr id="10" name="Slide Number Placeholder 9">
            <a:extLst>
              <a:ext uri="{FF2B5EF4-FFF2-40B4-BE49-F238E27FC236}">
                <a16:creationId xmlns:a16="http://schemas.microsoft.com/office/drawing/2014/main" id="{A1DF879D-E6B8-499C-84D4-A8BCD2455257}"/>
              </a:ext>
            </a:extLst>
          </p:cNvPr>
          <p:cNvSpPr>
            <a:spLocks noGrp="1"/>
          </p:cNvSpPr>
          <p:nvPr>
            <p:ph type="sldNum" sz="quarter" idx="12"/>
          </p:nvPr>
        </p:nvSpPr>
        <p:spPr/>
        <p:txBody>
          <a:bodyPr/>
          <a:lstStyle/>
          <a:p>
            <a:fld id="{00A14187-AF44-4271-AA62-1C5C376B8E74}" type="slidenum">
              <a:rPr lang="en-US" smtClean="0"/>
              <a:t>28</a:t>
            </a:fld>
            <a:endParaRPr lang="en-US"/>
          </a:p>
        </p:txBody>
      </p:sp>
      <p:pic>
        <p:nvPicPr>
          <p:cNvPr id="3" name="Google Shape;369;p39">
            <a:extLst>
              <a:ext uri="{FF2B5EF4-FFF2-40B4-BE49-F238E27FC236}">
                <a16:creationId xmlns:a16="http://schemas.microsoft.com/office/drawing/2014/main" id="{F086A6DC-FDFE-5B81-0DE0-1C540090ECB4}"/>
              </a:ext>
            </a:extLst>
          </p:cNvPr>
          <p:cNvPicPr preferRelativeResize="0"/>
          <p:nvPr/>
        </p:nvPicPr>
        <p:blipFill rotWithShape="1">
          <a:blip r:embed="rId3">
            <a:alphaModFix/>
          </a:blip>
          <a:srcRect/>
          <a:stretch/>
        </p:blipFill>
        <p:spPr>
          <a:xfrm>
            <a:off x="5775912" y="1297543"/>
            <a:ext cx="6151044" cy="4262914"/>
          </a:xfrm>
          <a:prstGeom prst="rect">
            <a:avLst/>
          </a:prstGeom>
          <a:noFill/>
          <a:ln>
            <a:noFill/>
          </a:ln>
        </p:spPr>
      </p:pic>
    </p:spTree>
    <p:extLst>
      <p:ext uri="{BB962C8B-B14F-4D97-AF65-F5344CB8AC3E}">
        <p14:creationId xmlns:p14="http://schemas.microsoft.com/office/powerpoint/2010/main" val="1752274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LEGO, sketch&#10;&#10;Description automatically generated">
            <a:extLst>
              <a:ext uri="{FF2B5EF4-FFF2-40B4-BE49-F238E27FC236}">
                <a16:creationId xmlns:a16="http://schemas.microsoft.com/office/drawing/2014/main" id="{09858B23-39D3-7260-53A0-2E458560C812}"/>
              </a:ext>
            </a:extLst>
          </p:cNvPr>
          <p:cNvPicPr>
            <a:picLocks noChangeAspect="1"/>
          </p:cNvPicPr>
          <p:nvPr/>
        </p:nvPicPr>
        <p:blipFill>
          <a:blip r:embed="rId2"/>
          <a:stretch>
            <a:fillRect/>
          </a:stretch>
        </p:blipFill>
        <p:spPr>
          <a:xfrm>
            <a:off x="7840684" y="481016"/>
            <a:ext cx="3407242" cy="2612003"/>
          </a:xfrm>
          <a:prstGeom prst="rect">
            <a:avLst/>
          </a:prstGeom>
        </p:spPr>
      </p:pic>
      <p:sp>
        <p:nvSpPr>
          <p:cNvPr id="2" name="Title 1">
            <a:extLst>
              <a:ext uri="{FF2B5EF4-FFF2-40B4-BE49-F238E27FC236}">
                <a16:creationId xmlns:a16="http://schemas.microsoft.com/office/drawing/2014/main" id="{AF08302E-058C-F705-5FC5-43609F02213B}"/>
              </a:ext>
            </a:extLst>
          </p:cNvPr>
          <p:cNvSpPr>
            <a:spLocks noGrp="1"/>
          </p:cNvSpPr>
          <p:nvPr>
            <p:ph type="title"/>
          </p:nvPr>
        </p:nvSpPr>
        <p:spPr>
          <a:xfrm>
            <a:off x="838200" y="365125"/>
            <a:ext cx="10515600" cy="956231"/>
          </a:xfrm>
        </p:spPr>
        <p:txBody>
          <a:bodyPr/>
          <a:lstStyle/>
          <a:p>
            <a:r>
              <a:rPr lang="en-US" b="1" dirty="0">
                <a:solidFill>
                  <a:schemeClr val="accent1"/>
                </a:solidFill>
              </a:rPr>
              <a:t>AC-LGAD TOF</a:t>
            </a:r>
          </a:p>
        </p:txBody>
      </p:sp>
      <p:sp>
        <p:nvSpPr>
          <p:cNvPr id="4" name="Date Placeholder 3">
            <a:extLst>
              <a:ext uri="{FF2B5EF4-FFF2-40B4-BE49-F238E27FC236}">
                <a16:creationId xmlns:a16="http://schemas.microsoft.com/office/drawing/2014/main" id="{40B43401-2DC5-EE49-03FB-373CA1FD190A}"/>
              </a:ext>
            </a:extLst>
          </p:cNvPr>
          <p:cNvSpPr>
            <a:spLocks noGrp="1"/>
          </p:cNvSpPr>
          <p:nvPr>
            <p:ph type="dt" sz="half" idx="10"/>
          </p:nvPr>
        </p:nvSpPr>
        <p:spPr/>
        <p:txBody>
          <a:bodyPr/>
          <a:lstStyle/>
          <a:p>
            <a:r>
              <a:rPr lang="en-US"/>
              <a:t>11/28/2023</a:t>
            </a:r>
          </a:p>
        </p:txBody>
      </p:sp>
      <p:sp>
        <p:nvSpPr>
          <p:cNvPr id="5" name="Footer Placeholder 4">
            <a:extLst>
              <a:ext uri="{FF2B5EF4-FFF2-40B4-BE49-F238E27FC236}">
                <a16:creationId xmlns:a16="http://schemas.microsoft.com/office/drawing/2014/main" id="{F4F04FFC-4B9E-CD19-D6EC-DE4AF2E5A0A6}"/>
              </a:ext>
            </a:extLst>
          </p:cNvPr>
          <p:cNvSpPr>
            <a:spLocks noGrp="1"/>
          </p:cNvSpPr>
          <p:nvPr>
            <p:ph type="ftr" sz="quarter" idx="11"/>
          </p:nvPr>
        </p:nvSpPr>
        <p:spPr/>
        <p:txBody>
          <a:bodyPr/>
          <a:lstStyle/>
          <a:p>
            <a:r>
              <a:rPr lang="en-US"/>
              <a:t>AI4EIC 2023 Annual Workshop</a:t>
            </a:r>
          </a:p>
        </p:txBody>
      </p:sp>
      <p:sp>
        <p:nvSpPr>
          <p:cNvPr id="6" name="Slide Number Placeholder 5">
            <a:extLst>
              <a:ext uri="{FF2B5EF4-FFF2-40B4-BE49-F238E27FC236}">
                <a16:creationId xmlns:a16="http://schemas.microsoft.com/office/drawing/2014/main" id="{17097C23-EB87-489F-A885-C980E5F67921}"/>
              </a:ext>
            </a:extLst>
          </p:cNvPr>
          <p:cNvSpPr>
            <a:spLocks noGrp="1"/>
          </p:cNvSpPr>
          <p:nvPr>
            <p:ph type="sldNum" sz="quarter" idx="12"/>
          </p:nvPr>
        </p:nvSpPr>
        <p:spPr/>
        <p:txBody>
          <a:bodyPr/>
          <a:lstStyle/>
          <a:p>
            <a:fld id="{00A14187-AF44-4271-AA62-1C5C376B8E74}" type="slidenum">
              <a:rPr lang="en-US" smtClean="0"/>
              <a:t>29</a:t>
            </a:fld>
            <a:endParaRPr lang="en-US"/>
          </a:p>
        </p:txBody>
      </p:sp>
      <p:pic>
        <p:nvPicPr>
          <p:cNvPr id="14" name="Picture 13">
            <a:extLst>
              <a:ext uri="{FF2B5EF4-FFF2-40B4-BE49-F238E27FC236}">
                <a16:creationId xmlns:a16="http://schemas.microsoft.com/office/drawing/2014/main" id="{1FE0D68C-B627-64A6-6085-D6E6ECEAE7C0}"/>
              </a:ext>
            </a:extLst>
          </p:cNvPr>
          <p:cNvPicPr>
            <a:picLocks noChangeAspect="1"/>
          </p:cNvPicPr>
          <p:nvPr/>
        </p:nvPicPr>
        <p:blipFill>
          <a:blip r:embed="rId3"/>
          <a:stretch>
            <a:fillRect/>
          </a:stretch>
        </p:blipFill>
        <p:spPr>
          <a:xfrm>
            <a:off x="8595709" y="3180522"/>
            <a:ext cx="3235365" cy="3157404"/>
          </a:xfrm>
          <a:prstGeom prst="rect">
            <a:avLst/>
          </a:prstGeom>
        </p:spPr>
      </p:pic>
      <p:sp>
        <p:nvSpPr>
          <p:cNvPr id="15" name="TextBox 14">
            <a:extLst>
              <a:ext uri="{FF2B5EF4-FFF2-40B4-BE49-F238E27FC236}">
                <a16:creationId xmlns:a16="http://schemas.microsoft.com/office/drawing/2014/main" id="{AD363C8A-DC83-14FD-790B-8904EF9292AD}"/>
              </a:ext>
            </a:extLst>
          </p:cNvPr>
          <p:cNvSpPr txBox="1"/>
          <p:nvPr/>
        </p:nvSpPr>
        <p:spPr>
          <a:xfrm>
            <a:off x="10783579" y="520074"/>
            <a:ext cx="1250308" cy="646331"/>
          </a:xfrm>
          <a:prstGeom prst="rect">
            <a:avLst/>
          </a:prstGeom>
          <a:noFill/>
        </p:spPr>
        <p:txBody>
          <a:bodyPr wrap="square" rtlCol="0">
            <a:spAutoFit/>
          </a:bodyPr>
          <a:lstStyle/>
          <a:p>
            <a:r>
              <a:rPr lang="en-US" dirty="0"/>
              <a:t>CMS ETL (LGAD)</a:t>
            </a:r>
          </a:p>
        </p:txBody>
      </p:sp>
      <p:pic>
        <p:nvPicPr>
          <p:cNvPr id="19" name="Picture 18" descr="A picture containing screenshot, 3d modeling, text&#10;&#10;Description automatically generated">
            <a:extLst>
              <a:ext uri="{FF2B5EF4-FFF2-40B4-BE49-F238E27FC236}">
                <a16:creationId xmlns:a16="http://schemas.microsoft.com/office/drawing/2014/main" id="{F5B83588-5C4D-2DD8-C316-DB8CC6EA44FB}"/>
              </a:ext>
            </a:extLst>
          </p:cNvPr>
          <p:cNvPicPr>
            <a:picLocks noChangeAspect="1"/>
          </p:cNvPicPr>
          <p:nvPr/>
        </p:nvPicPr>
        <p:blipFill>
          <a:blip r:embed="rId4"/>
          <a:stretch>
            <a:fillRect/>
          </a:stretch>
        </p:blipFill>
        <p:spPr>
          <a:xfrm>
            <a:off x="6461128" y="994108"/>
            <a:ext cx="1791494" cy="1967948"/>
          </a:xfrm>
          <a:prstGeom prst="rect">
            <a:avLst/>
          </a:prstGeom>
        </p:spPr>
      </p:pic>
      <p:cxnSp>
        <p:nvCxnSpPr>
          <p:cNvPr id="23" name="Straight Connector 22">
            <a:extLst>
              <a:ext uri="{FF2B5EF4-FFF2-40B4-BE49-F238E27FC236}">
                <a16:creationId xmlns:a16="http://schemas.microsoft.com/office/drawing/2014/main" id="{8139A4A8-4DBF-7BF1-BFA4-C4921B884770}"/>
              </a:ext>
            </a:extLst>
          </p:cNvPr>
          <p:cNvCxnSpPr/>
          <p:nvPr/>
        </p:nvCxnSpPr>
        <p:spPr>
          <a:xfrm>
            <a:off x="8234782" y="1004005"/>
            <a:ext cx="657218" cy="3173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077420E-10AF-F0C3-A512-A54EA8F8CE88}"/>
              </a:ext>
            </a:extLst>
          </p:cNvPr>
          <p:cNvCxnSpPr>
            <a:cxnSpLocks/>
          </p:cNvCxnSpPr>
          <p:nvPr/>
        </p:nvCxnSpPr>
        <p:spPr>
          <a:xfrm flipV="1">
            <a:off x="8234782" y="1433334"/>
            <a:ext cx="657218" cy="153861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8CF58DAF-7471-D754-929B-B5782DD0EE20}"/>
              </a:ext>
            </a:extLst>
          </p:cNvPr>
          <p:cNvPicPr>
            <a:picLocks noChangeAspect="1"/>
          </p:cNvPicPr>
          <p:nvPr/>
        </p:nvPicPr>
        <p:blipFill>
          <a:blip r:embed="rId5"/>
          <a:stretch>
            <a:fillRect/>
          </a:stretch>
        </p:blipFill>
        <p:spPr>
          <a:xfrm>
            <a:off x="944074" y="1205897"/>
            <a:ext cx="4841996" cy="1809032"/>
          </a:xfrm>
          <a:prstGeom prst="rect">
            <a:avLst/>
          </a:prstGeom>
        </p:spPr>
      </p:pic>
      <p:sp>
        <p:nvSpPr>
          <p:cNvPr id="28" name="TextBox 27">
            <a:extLst>
              <a:ext uri="{FF2B5EF4-FFF2-40B4-BE49-F238E27FC236}">
                <a16:creationId xmlns:a16="http://schemas.microsoft.com/office/drawing/2014/main" id="{5190543F-C8AF-A697-869A-C2BA689D335A}"/>
              </a:ext>
            </a:extLst>
          </p:cNvPr>
          <p:cNvSpPr txBox="1"/>
          <p:nvPr/>
        </p:nvSpPr>
        <p:spPr>
          <a:xfrm>
            <a:off x="289734" y="3093019"/>
            <a:ext cx="6583332" cy="646331"/>
          </a:xfrm>
          <a:prstGeom prst="rect">
            <a:avLst/>
          </a:prstGeom>
          <a:noFill/>
        </p:spPr>
        <p:txBody>
          <a:bodyPr wrap="square" rtlCol="0">
            <a:spAutoFit/>
          </a:bodyPr>
          <a:lstStyle/>
          <a:p>
            <a:r>
              <a:rPr lang="en-US" dirty="0"/>
              <a:t>AC-LGAD detectors add an AC-coupled readout to provide both </a:t>
            </a:r>
            <a:br>
              <a:rPr lang="en-US" dirty="0"/>
            </a:br>
            <a:r>
              <a:rPr lang="en-US" i="1" dirty="0"/>
              <a:t>fast timing response </a:t>
            </a:r>
            <a:r>
              <a:rPr lang="en-US" dirty="0"/>
              <a:t>and </a:t>
            </a:r>
            <a:r>
              <a:rPr lang="en-US" i="1" dirty="0"/>
              <a:t>excellent spatial resolution </a:t>
            </a:r>
            <a:r>
              <a:rPr lang="en-US" dirty="0"/>
              <a:t>(4D).  </a:t>
            </a:r>
          </a:p>
        </p:txBody>
      </p:sp>
      <p:pic>
        <p:nvPicPr>
          <p:cNvPr id="32" name="Picture 31">
            <a:extLst>
              <a:ext uri="{FF2B5EF4-FFF2-40B4-BE49-F238E27FC236}">
                <a16:creationId xmlns:a16="http://schemas.microsoft.com/office/drawing/2014/main" id="{6D899A03-36E6-6DDE-E028-56298B3C33AB}"/>
              </a:ext>
            </a:extLst>
          </p:cNvPr>
          <p:cNvPicPr>
            <a:picLocks noChangeAspect="1"/>
          </p:cNvPicPr>
          <p:nvPr/>
        </p:nvPicPr>
        <p:blipFill>
          <a:blip r:embed="rId6"/>
          <a:stretch>
            <a:fillRect/>
          </a:stretch>
        </p:blipFill>
        <p:spPr>
          <a:xfrm>
            <a:off x="4754846" y="4134824"/>
            <a:ext cx="3154261" cy="1669409"/>
          </a:xfrm>
          <a:prstGeom prst="rect">
            <a:avLst/>
          </a:prstGeom>
        </p:spPr>
      </p:pic>
      <p:pic>
        <p:nvPicPr>
          <p:cNvPr id="36" name="Picture 35">
            <a:extLst>
              <a:ext uri="{FF2B5EF4-FFF2-40B4-BE49-F238E27FC236}">
                <a16:creationId xmlns:a16="http://schemas.microsoft.com/office/drawing/2014/main" id="{33FC07AC-AB5D-B849-BD2B-F0BD0D170517}"/>
              </a:ext>
            </a:extLst>
          </p:cNvPr>
          <p:cNvPicPr>
            <a:picLocks noChangeAspect="1"/>
          </p:cNvPicPr>
          <p:nvPr/>
        </p:nvPicPr>
        <p:blipFill>
          <a:blip r:embed="rId7"/>
          <a:stretch>
            <a:fillRect/>
          </a:stretch>
        </p:blipFill>
        <p:spPr>
          <a:xfrm>
            <a:off x="23366" y="4196453"/>
            <a:ext cx="2613065" cy="1836208"/>
          </a:xfrm>
          <a:prstGeom prst="rect">
            <a:avLst/>
          </a:prstGeom>
        </p:spPr>
      </p:pic>
      <p:pic>
        <p:nvPicPr>
          <p:cNvPr id="34" name="Picture 33">
            <a:extLst>
              <a:ext uri="{FF2B5EF4-FFF2-40B4-BE49-F238E27FC236}">
                <a16:creationId xmlns:a16="http://schemas.microsoft.com/office/drawing/2014/main" id="{51CCF1A9-8BC1-3E82-20B4-82BF25269C37}"/>
              </a:ext>
            </a:extLst>
          </p:cNvPr>
          <p:cNvPicPr>
            <a:picLocks noChangeAspect="1"/>
          </p:cNvPicPr>
          <p:nvPr/>
        </p:nvPicPr>
        <p:blipFill>
          <a:blip r:embed="rId8"/>
          <a:stretch>
            <a:fillRect/>
          </a:stretch>
        </p:blipFill>
        <p:spPr>
          <a:xfrm>
            <a:off x="2626609" y="4837333"/>
            <a:ext cx="2091398" cy="1819517"/>
          </a:xfrm>
          <a:prstGeom prst="rect">
            <a:avLst/>
          </a:prstGeom>
        </p:spPr>
      </p:pic>
      <p:sp>
        <p:nvSpPr>
          <p:cNvPr id="37" name="TextBox 36">
            <a:extLst>
              <a:ext uri="{FF2B5EF4-FFF2-40B4-BE49-F238E27FC236}">
                <a16:creationId xmlns:a16="http://schemas.microsoft.com/office/drawing/2014/main" id="{1779524E-D51A-E854-A5A7-8F429449904A}"/>
              </a:ext>
            </a:extLst>
          </p:cNvPr>
          <p:cNvSpPr txBox="1"/>
          <p:nvPr/>
        </p:nvSpPr>
        <p:spPr>
          <a:xfrm>
            <a:off x="214685" y="5951468"/>
            <a:ext cx="1884459" cy="276999"/>
          </a:xfrm>
          <a:prstGeom prst="rect">
            <a:avLst/>
          </a:prstGeom>
          <a:noFill/>
        </p:spPr>
        <p:txBody>
          <a:bodyPr wrap="square" rtlCol="0">
            <a:spAutoFit/>
          </a:bodyPr>
          <a:lstStyle/>
          <a:p>
            <a:r>
              <a:rPr lang="en-US" sz="1200" dirty="0"/>
              <a:t>Roman pot arrays</a:t>
            </a:r>
          </a:p>
        </p:txBody>
      </p:sp>
      <p:pic>
        <p:nvPicPr>
          <p:cNvPr id="38" name="Picture 37" descr="Logo&#10;&#10;Description automatically generated">
            <a:extLst>
              <a:ext uri="{FF2B5EF4-FFF2-40B4-BE49-F238E27FC236}">
                <a16:creationId xmlns:a16="http://schemas.microsoft.com/office/drawing/2014/main" id="{F52E6293-DB1F-261D-2771-989EDEA5F3D9}"/>
              </a:ext>
            </a:extLst>
          </p:cNvPr>
          <p:cNvPicPr>
            <a:picLocks noChangeAspect="1"/>
          </p:cNvPicPr>
          <p:nvPr/>
        </p:nvPicPr>
        <p:blipFill>
          <a:blip r:embed="rId9"/>
          <a:stretch>
            <a:fillRect/>
          </a:stretch>
        </p:blipFill>
        <p:spPr>
          <a:xfrm>
            <a:off x="3108523" y="3847410"/>
            <a:ext cx="1250551" cy="900192"/>
          </a:xfrm>
          <a:prstGeom prst="rect">
            <a:avLst/>
          </a:prstGeom>
        </p:spPr>
      </p:pic>
    </p:spTree>
    <p:extLst>
      <p:ext uri="{BB962C8B-B14F-4D97-AF65-F5344CB8AC3E}">
        <p14:creationId xmlns:p14="http://schemas.microsoft.com/office/powerpoint/2010/main" val="1727793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bubble chart&#10;&#10;Description automatically generated">
            <a:extLst>
              <a:ext uri="{FF2B5EF4-FFF2-40B4-BE49-F238E27FC236}">
                <a16:creationId xmlns:a16="http://schemas.microsoft.com/office/drawing/2014/main" id="{9BDB37D7-0E86-26E5-BC50-09C426268A32}"/>
              </a:ext>
            </a:extLst>
          </p:cNvPr>
          <p:cNvPicPr>
            <a:picLocks noChangeAspect="1"/>
          </p:cNvPicPr>
          <p:nvPr/>
        </p:nvPicPr>
        <p:blipFill>
          <a:blip r:embed="rId3"/>
          <a:stretch>
            <a:fillRect/>
          </a:stretch>
        </p:blipFill>
        <p:spPr>
          <a:xfrm>
            <a:off x="71525" y="1187984"/>
            <a:ext cx="8371197" cy="5279396"/>
          </a:xfrm>
          <a:prstGeom prst="rect">
            <a:avLst/>
          </a:prstGeom>
        </p:spPr>
      </p:pic>
      <p:sp>
        <p:nvSpPr>
          <p:cNvPr id="2" name="Title 1">
            <a:extLst>
              <a:ext uri="{FF2B5EF4-FFF2-40B4-BE49-F238E27FC236}">
                <a16:creationId xmlns:a16="http://schemas.microsoft.com/office/drawing/2014/main" id="{70C8E1CB-8242-647A-453C-8846A202333C}"/>
              </a:ext>
            </a:extLst>
          </p:cNvPr>
          <p:cNvSpPr>
            <a:spLocks noGrp="1"/>
          </p:cNvSpPr>
          <p:nvPr>
            <p:ph type="title" idx="4294967295"/>
          </p:nvPr>
        </p:nvSpPr>
        <p:spPr>
          <a:xfrm>
            <a:off x="404262" y="279590"/>
            <a:ext cx="10515600" cy="885825"/>
          </a:xfrm>
        </p:spPr>
        <p:txBody>
          <a:bodyPr/>
          <a:lstStyle/>
          <a:p>
            <a:r>
              <a:rPr lang="en-US" b="1" dirty="0">
                <a:solidFill>
                  <a:schemeClr val="accent1"/>
                </a:solidFill>
              </a:rPr>
              <a:t>The </a:t>
            </a:r>
            <a:r>
              <a:rPr lang="en-US" b="1" dirty="0" err="1">
                <a:solidFill>
                  <a:schemeClr val="accent1"/>
                </a:solidFill>
              </a:rPr>
              <a:t>ePIC</a:t>
            </a:r>
            <a:r>
              <a:rPr lang="en-US" b="1" dirty="0">
                <a:solidFill>
                  <a:schemeClr val="accent1"/>
                </a:solidFill>
              </a:rPr>
              <a:t> Collaboration</a:t>
            </a:r>
          </a:p>
        </p:txBody>
      </p:sp>
      <p:sp>
        <p:nvSpPr>
          <p:cNvPr id="9" name="TextBox 8">
            <a:extLst>
              <a:ext uri="{FF2B5EF4-FFF2-40B4-BE49-F238E27FC236}">
                <a16:creationId xmlns:a16="http://schemas.microsoft.com/office/drawing/2014/main" id="{D03B7A62-851F-BE7E-6BC3-A052CE698D72}"/>
              </a:ext>
            </a:extLst>
          </p:cNvPr>
          <p:cNvSpPr txBox="1"/>
          <p:nvPr/>
        </p:nvSpPr>
        <p:spPr>
          <a:xfrm>
            <a:off x="8661600" y="443984"/>
            <a:ext cx="3230156" cy="3046988"/>
          </a:xfrm>
          <a:prstGeom prst="rect">
            <a:avLst/>
          </a:prstGeom>
          <a:noFill/>
        </p:spPr>
        <p:txBody>
          <a:bodyPr wrap="square" rtlCol="0">
            <a:spAutoFit/>
          </a:bodyPr>
          <a:lstStyle/>
          <a:p>
            <a:r>
              <a:rPr lang="en-US" sz="2400" i="1" dirty="0"/>
              <a:t>171 institutions</a:t>
            </a:r>
          </a:p>
          <a:p>
            <a:r>
              <a:rPr lang="en-US" sz="2400" i="1" dirty="0"/>
              <a:t>24 countries</a:t>
            </a:r>
          </a:p>
          <a:p>
            <a:endParaRPr lang="en-US" sz="2400" i="1" dirty="0"/>
          </a:p>
          <a:p>
            <a:r>
              <a:rPr lang="en-US" sz="2400" i="1" dirty="0"/>
              <a:t>500+ participants</a:t>
            </a:r>
          </a:p>
          <a:p>
            <a:endParaRPr lang="en-US" sz="2400" i="1" dirty="0"/>
          </a:p>
          <a:p>
            <a:r>
              <a:rPr lang="en-US" sz="2400" i="1" dirty="0"/>
              <a:t>A truly global pursuit for the first experiment at the EIC!</a:t>
            </a:r>
          </a:p>
        </p:txBody>
      </p:sp>
      <p:pic>
        <p:nvPicPr>
          <p:cNvPr id="10" name="Picture 9" descr="Logo&#10;&#10;Description automatically generated">
            <a:extLst>
              <a:ext uri="{FF2B5EF4-FFF2-40B4-BE49-F238E27FC236}">
                <a16:creationId xmlns:a16="http://schemas.microsoft.com/office/drawing/2014/main" id="{0F8B8B71-4053-49CC-B476-442F42E84093}"/>
              </a:ext>
            </a:extLst>
          </p:cNvPr>
          <p:cNvPicPr>
            <a:picLocks noChangeAspect="1"/>
          </p:cNvPicPr>
          <p:nvPr/>
        </p:nvPicPr>
        <p:blipFill>
          <a:blip r:embed="rId4"/>
          <a:stretch>
            <a:fillRect/>
          </a:stretch>
        </p:blipFill>
        <p:spPr>
          <a:xfrm>
            <a:off x="6749786" y="0"/>
            <a:ext cx="1804597" cy="1299014"/>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71F075B1-59F0-4BE8-8ABE-9250A614B36E}"/>
              </a:ext>
            </a:extLst>
          </p:cNvPr>
          <p:cNvPicPr>
            <a:picLocks noChangeAspect="1"/>
          </p:cNvPicPr>
          <p:nvPr/>
        </p:nvPicPr>
        <p:blipFill>
          <a:blip r:embed="rId5"/>
          <a:stretch>
            <a:fillRect/>
          </a:stretch>
        </p:blipFill>
        <p:spPr>
          <a:xfrm>
            <a:off x="8067825" y="3734292"/>
            <a:ext cx="4052650" cy="2619025"/>
          </a:xfrm>
          <a:prstGeom prst="rect">
            <a:avLst/>
          </a:prstGeom>
        </p:spPr>
      </p:pic>
      <p:sp>
        <p:nvSpPr>
          <p:cNvPr id="7" name="Date Placeholder 6">
            <a:extLst>
              <a:ext uri="{FF2B5EF4-FFF2-40B4-BE49-F238E27FC236}">
                <a16:creationId xmlns:a16="http://schemas.microsoft.com/office/drawing/2014/main" id="{05CB9440-AC8B-42D4-BFB6-6D7FFBF58222}"/>
              </a:ext>
            </a:extLst>
          </p:cNvPr>
          <p:cNvSpPr>
            <a:spLocks noGrp="1"/>
          </p:cNvSpPr>
          <p:nvPr>
            <p:ph type="dt" sz="half" idx="10"/>
          </p:nvPr>
        </p:nvSpPr>
        <p:spPr/>
        <p:txBody>
          <a:bodyPr/>
          <a:lstStyle/>
          <a:p>
            <a:r>
              <a:rPr lang="en-US"/>
              <a:t>11/28/2023</a:t>
            </a:r>
          </a:p>
        </p:txBody>
      </p:sp>
      <p:sp>
        <p:nvSpPr>
          <p:cNvPr id="13" name="Footer Placeholder 12">
            <a:extLst>
              <a:ext uri="{FF2B5EF4-FFF2-40B4-BE49-F238E27FC236}">
                <a16:creationId xmlns:a16="http://schemas.microsoft.com/office/drawing/2014/main" id="{7A8194D1-617D-4BBA-AA37-545F11B387BF}"/>
              </a:ext>
            </a:extLst>
          </p:cNvPr>
          <p:cNvSpPr>
            <a:spLocks noGrp="1"/>
          </p:cNvSpPr>
          <p:nvPr>
            <p:ph type="ftr" sz="quarter" idx="11"/>
          </p:nvPr>
        </p:nvSpPr>
        <p:spPr/>
        <p:txBody>
          <a:bodyPr/>
          <a:lstStyle/>
          <a:p>
            <a:r>
              <a:rPr lang="en-US"/>
              <a:t>AI4EIC 2023 Annual Workshop</a:t>
            </a:r>
          </a:p>
        </p:txBody>
      </p:sp>
      <p:sp>
        <p:nvSpPr>
          <p:cNvPr id="14" name="Slide Number Placeholder 13">
            <a:extLst>
              <a:ext uri="{FF2B5EF4-FFF2-40B4-BE49-F238E27FC236}">
                <a16:creationId xmlns:a16="http://schemas.microsoft.com/office/drawing/2014/main" id="{7E01EA85-EE13-4416-84F5-93F51A1AB96A}"/>
              </a:ext>
            </a:extLst>
          </p:cNvPr>
          <p:cNvSpPr>
            <a:spLocks noGrp="1"/>
          </p:cNvSpPr>
          <p:nvPr>
            <p:ph type="sldNum" sz="quarter" idx="12"/>
          </p:nvPr>
        </p:nvSpPr>
        <p:spPr/>
        <p:txBody>
          <a:bodyPr/>
          <a:lstStyle/>
          <a:p>
            <a:fld id="{00A14187-AF44-4271-AA62-1C5C376B8E74}" type="slidenum">
              <a:rPr lang="en-US" smtClean="0"/>
              <a:t>3</a:t>
            </a:fld>
            <a:endParaRPr lang="en-US"/>
          </a:p>
        </p:txBody>
      </p:sp>
    </p:spTree>
    <p:extLst>
      <p:ext uri="{BB962C8B-B14F-4D97-AF65-F5344CB8AC3E}">
        <p14:creationId xmlns:p14="http://schemas.microsoft.com/office/powerpoint/2010/main" val="2868700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2"/>
          <p:cNvSpPr txBox="1">
            <a:spLocks noGrp="1"/>
          </p:cNvSpPr>
          <p:nvPr>
            <p:ph type="title"/>
          </p:nvPr>
        </p:nvSpPr>
        <p:spPr>
          <a:xfrm>
            <a:off x="838200" y="365128"/>
            <a:ext cx="10515600" cy="494000"/>
          </a:xfrm>
          <a:prstGeom prst="rect">
            <a:avLst/>
          </a:prstGeom>
          <a:noFill/>
          <a:ln>
            <a:noFill/>
          </a:ln>
        </p:spPr>
        <p:txBody>
          <a:bodyPr spcFirstLastPara="1" vert="horz" wrap="square" lIns="0" tIns="0" rIns="0" bIns="0" rtlCol="0" anchor="b" anchorCtr="0">
            <a:noAutofit/>
          </a:bodyPr>
          <a:lstStyle/>
          <a:p>
            <a:pPr>
              <a:lnSpc>
                <a:spcPct val="95000"/>
              </a:lnSpc>
              <a:spcBef>
                <a:spcPts val="0"/>
              </a:spcBef>
              <a:buClr>
                <a:srgbClr val="232425"/>
              </a:buClr>
              <a:buSzPts val="2800"/>
            </a:pPr>
            <a:r>
              <a:rPr lang="en-US" b="1" dirty="0">
                <a:solidFill>
                  <a:schemeClr val="accent1"/>
                </a:solidFill>
              </a:rPr>
              <a:t>Backward Calorimetry</a:t>
            </a:r>
            <a:endParaRPr b="1" dirty="0">
              <a:solidFill>
                <a:schemeClr val="accent1"/>
              </a:solidFill>
            </a:endParaRPr>
          </a:p>
        </p:txBody>
      </p:sp>
      <p:sp>
        <p:nvSpPr>
          <p:cNvPr id="729" name="Google Shape;729;p62"/>
          <p:cNvSpPr txBox="1">
            <a:spLocks noGrp="1"/>
          </p:cNvSpPr>
          <p:nvPr>
            <p:ph type="sldNum" idx="12"/>
          </p:nvPr>
        </p:nvSpPr>
        <p:spPr>
          <a:xfrm>
            <a:off x="9222800" y="6541584"/>
            <a:ext cx="2743200" cy="277200"/>
          </a:xfrm>
          <a:prstGeom prst="rect">
            <a:avLst/>
          </a:prstGeom>
          <a:noFill/>
          <a:ln>
            <a:noFill/>
          </a:ln>
        </p:spPr>
        <p:txBody>
          <a:bodyPr spcFirstLastPara="1" vert="horz" wrap="square" lIns="0" tIns="60933" rIns="0" bIns="0" rtlCol="0" anchor="b" anchorCtr="0">
            <a:noAutofit/>
          </a:bodyPr>
          <a:lstStyle/>
          <a:p>
            <a:pPr>
              <a:buClr>
                <a:srgbClr val="000000"/>
              </a:buClr>
            </a:pPr>
            <a:fld id="{00000000-1234-1234-1234-123412341234}" type="slidenum">
              <a:rPr lang="en-US"/>
              <a:pPr>
                <a:buClr>
                  <a:srgbClr val="000000"/>
                </a:buClr>
              </a:pPr>
              <a:t>30</a:t>
            </a:fld>
            <a:endParaRPr/>
          </a:p>
        </p:txBody>
      </p:sp>
      <p:sp>
        <p:nvSpPr>
          <p:cNvPr id="731" name="Google Shape;731;p62"/>
          <p:cNvSpPr txBox="1"/>
          <p:nvPr/>
        </p:nvSpPr>
        <p:spPr>
          <a:xfrm>
            <a:off x="5041407" y="1775019"/>
            <a:ext cx="7091600" cy="4247276"/>
          </a:xfrm>
          <a:prstGeom prst="rect">
            <a:avLst/>
          </a:prstGeom>
          <a:noFill/>
          <a:ln>
            <a:noFill/>
          </a:ln>
        </p:spPr>
        <p:txBody>
          <a:bodyPr spcFirstLastPara="1" wrap="square" lIns="121900" tIns="121900" rIns="121900" bIns="121900" anchor="t" anchorCtr="0">
            <a:spAutoFit/>
          </a:bodyPr>
          <a:lstStyle/>
          <a:p>
            <a:r>
              <a:rPr lang="en-US" sz="2000" b="1" dirty="0">
                <a:solidFill>
                  <a:schemeClr val="dk2"/>
                </a:solidFill>
              </a:rPr>
              <a:t>Backward EMCAL</a:t>
            </a:r>
            <a:endParaRPr sz="2000" b="1" dirty="0">
              <a:solidFill>
                <a:schemeClr val="dk2"/>
              </a:solidFill>
            </a:endParaRPr>
          </a:p>
          <a:p>
            <a:pPr marL="609585" indent="-423323">
              <a:buSzPts val="1400"/>
              <a:buChar char="●"/>
            </a:pPr>
            <a:r>
              <a:rPr lang="en-US" sz="2000" dirty="0"/>
              <a:t>Non-projective </a:t>
            </a:r>
            <a:r>
              <a:rPr lang="en-US" sz="2000" b="1" dirty="0"/>
              <a:t>PbWO</a:t>
            </a:r>
            <a:r>
              <a:rPr lang="en-US" sz="2000" b="1" baseline="-25000" dirty="0"/>
              <a:t>4</a:t>
            </a:r>
            <a:r>
              <a:rPr lang="en-US" sz="2000" b="1" dirty="0"/>
              <a:t> calorimeter</a:t>
            </a:r>
            <a:r>
              <a:rPr lang="en-US" sz="2000" dirty="0"/>
              <a:t> (EEEMC-Consortium) </a:t>
            </a:r>
            <a:endParaRPr sz="2000" dirty="0"/>
          </a:p>
          <a:p>
            <a:pPr marL="1219170" lvl="1" indent="-423323">
              <a:buSzPts val="1400"/>
              <a:buChar char="○"/>
            </a:pPr>
            <a:r>
              <a:rPr lang="en-US" sz="2000" dirty="0"/>
              <a:t>2 × 2 × 20 cm</a:t>
            </a:r>
            <a:r>
              <a:rPr lang="en-US" sz="2000" baseline="30000" dirty="0"/>
              <a:t>3</a:t>
            </a:r>
            <a:r>
              <a:rPr lang="en-US" sz="2000" dirty="0"/>
              <a:t> crystals</a:t>
            </a:r>
            <a:endParaRPr sz="2000" dirty="0"/>
          </a:p>
          <a:p>
            <a:pPr marL="1219170" lvl="1" indent="-423323">
              <a:buSzPts val="1400"/>
              <a:buChar char="○"/>
            </a:pPr>
            <a:r>
              <a:rPr lang="en-US" sz="2000" dirty="0"/>
              <a:t>Length ~20X/X</a:t>
            </a:r>
            <a:r>
              <a:rPr lang="en-US" sz="2000" baseline="-25000" dirty="0"/>
              <a:t>0</a:t>
            </a:r>
            <a:r>
              <a:rPr lang="en-US" sz="2000" dirty="0"/>
              <a:t>, transverse size ~Molière radius</a:t>
            </a:r>
            <a:endParaRPr sz="2000" dirty="0"/>
          </a:p>
          <a:p>
            <a:pPr marL="1219170" lvl="1" indent="-423323">
              <a:buSzPts val="1400"/>
              <a:buChar char="○"/>
            </a:pPr>
            <a:r>
              <a:rPr lang="en-US" sz="2000" dirty="0"/>
              <a:t>Located inside the inner DIRC frame</a:t>
            </a:r>
            <a:endParaRPr sz="2000" dirty="0"/>
          </a:p>
          <a:p>
            <a:pPr marL="1219170" lvl="1" indent="-423323">
              <a:buSzPts val="1400"/>
              <a:buChar char="○"/>
            </a:pPr>
            <a:r>
              <a:rPr lang="en-US" sz="2000" dirty="0"/>
              <a:t>Preferred readout: </a:t>
            </a:r>
            <a:r>
              <a:rPr lang="en-US" sz="2000" dirty="0" err="1"/>
              <a:t>SiPMs</a:t>
            </a:r>
            <a:r>
              <a:rPr lang="en-US" sz="2000" dirty="0"/>
              <a:t> of pixel size 10μm or 15μm</a:t>
            </a:r>
            <a:endParaRPr sz="2000" dirty="0"/>
          </a:p>
          <a:p>
            <a:pPr marL="1219170" lvl="1" indent="-423323">
              <a:buSzPts val="1400"/>
              <a:buChar char="○"/>
            </a:pPr>
            <a:r>
              <a:rPr lang="en-US" sz="2000" dirty="0"/>
              <a:t>Cooling to keep temperature stable within ± 0.1 </a:t>
            </a:r>
            <a:r>
              <a:rPr lang="en-US" sz="2000" baseline="30000" dirty="0"/>
              <a:t>◦</a:t>
            </a:r>
            <a:r>
              <a:rPr lang="en-US" sz="2000" dirty="0"/>
              <a:t>C</a:t>
            </a:r>
            <a:endParaRPr sz="2000" dirty="0"/>
          </a:p>
          <a:p>
            <a:pPr marL="609585" indent="-423323">
              <a:buSzPts val="1400"/>
              <a:buChar char="●"/>
            </a:pPr>
            <a:r>
              <a:rPr lang="en-US" sz="2000" dirty="0"/>
              <a:t>Ongoing efforts advancing the design to increase coverage in η (</a:t>
            </a:r>
            <a:r>
              <a:rPr lang="en-US" sz="2000" dirty="0">
                <a:solidFill>
                  <a:schemeClr val="hlink"/>
                </a:solidFill>
              </a:rPr>
              <a:t>−3.7 &lt; η &lt; −1.5) </a:t>
            </a:r>
            <a:r>
              <a:rPr lang="en-US" sz="2000" dirty="0"/>
              <a:t>with inlay around beampipe</a:t>
            </a:r>
            <a:endParaRPr sz="2000" dirty="0"/>
          </a:p>
          <a:p>
            <a:endParaRPr sz="2000" dirty="0"/>
          </a:p>
          <a:p>
            <a:endParaRPr sz="2000" dirty="0"/>
          </a:p>
          <a:p>
            <a:pPr>
              <a:buClr>
                <a:schemeClr val="hlink"/>
              </a:buClr>
              <a:buSzPts val="1100"/>
            </a:pPr>
            <a:endParaRPr sz="2000" dirty="0"/>
          </a:p>
          <a:p>
            <a:endParaRPr sz="2000" dirty="0"/>
          </a:p>
        </p:txBody>
      </p:sp>
      <p:sp>
        <p:nvSpPr>
          <p:cNvPr id="2" name="Date Placeholder 1">
            <a:extLst>
              <a:ext uri="{FF2B5EF4-FFF2-40B4-BE49-F238E27FC236}">
                <a16:creationId xmlns:a16="http://schemas.microsoft.com/office/drawing/2014/main" id="{EB466745-90DC-7067-1144-81DDB460DBE6}"/>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DC9F493C-5D33-3FB8-8BB8-F5F8FC869617}"/>
              </a:ext>
            </a:extLst>
          </p:cNvPr>
          <p:cNvSpPr>
            <a:spLocks noGrp="1"/>
          </p:cNvSpPr>
          <p:nvPr>
            <p:ph type="ftr" sz="quarter" idx="11"/>
          </p:nvPr>
        </p:nvSpPr>
        <p:spPr/>
        <p:txBody>
          <a:bodyPr/>
          <a:lstStyle/>
          <a:p>
            <a:r>
              <a:rPr lang="en-US"/>
              <a:t>AI4EIC 2023 Annual Workshop</a:t>
            </a:r>
          </a:p>
        </p:txBody>
      </p:sp>
      <p:pic>
        <p:nvPicPr>
          <p:cNvPr id="4" name="Picture 3" descr="Diagram&#10;&#10;Description automatically generated">
            <a:extLst>
              <a:ext uri="{FF2B5EF4-FFF2-40B4-BE49-F238E27FC236}">
                <a16:creationId xmlns:a16="http://schemas.microsoft.com/office/drawing/2014/main" id="{0572B82B-A254-0EAA-8E34-BE480E550AA6}"/>
              </a:ext>
            </a:extLst>
          </p:cNvPr>
          <p:cNvPicPr>
            <a:picLocks noChangeAspect="1"/>
          </p:cNvPicPr>
          <p:nvPr/>
        </p:nvPicPr>
        <p:blipFill>
          <a:blip r:embed="rId3"/>
          <a:stretch>
            <a:fillRect/>
          </a:stretch>
        </p:blipFill>
        <p:spPr>
          <a:xfrm>
            <a:off x="361084" y="1160207"/>
            <a:ext cx="4485695" cy="501849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63"/>
          <p:cNvSpPr txBox="1">
            <a:spLocks noGrp="1"/>
          </p:cNvSpPr>
          <p:nvPr>
            <p:ph type="title"/>
          </p:nvPr>
        </p:nvSpPr>
        <p:spPr>
          <a:xfrm>
            <a:off x="838200" y="365129"/>
            <a:ext cx="10515600" cy="664000"/>
          </a:xfrm>
          <a:prstGeom prst="rect">
            <a:avLst/>
          </a:prstGeom>
          <a:noFill/>
          <a:ln>
            <a:noFill/>
          </a:ln>
        </p:spPr>
        <p:txBody>
          <a:bodyPr spcFirstLastPara="1" vert="horz" wrap="square" lIns="0" tIns="0" rIns="0" bIns="0" rtlCol="0" anchor="b" anchorCtr="0">
            <a:noAutofit/>
          </a:bodyPr>
          <a:lstStyle/>
          <a:p>
            <a:pPr>
              <a:lnSpc>
                <a:spcPct val="95000"/>
              </a:lnSpc>
              <a:spcBef>
                <a:spcPts val="0"/>
              </a:spcBef>
              <a:buClr>
                <a:srgbClr val="232425"/>
              </a:buClr>
              <a:buSzPts val="2800"/>
            </a:pPr>
            <a:r>
              <a:rPr lang="en-US" b="1" dirty="0">
                <a:solidFill>
                  <a:schemeClr val="accent1"/>
                </a:solidFill>
              </a:rPr>
              <a:t>Barrel EM Calorimetry</a:t>
            </a:r>
            <a:endParaRPr b="1" dirty="0">
              <a:solidFill>
                <a:schemeClr val="accent1"/>
              </a:solidFill>
            </a:endParaRPr>
          </a:p>
        </p:txBody>
      </p:sp>
      <p:sp>
        <p:nvSpPr>
          <p:cNvPr id="738" name="Google Shape;738;p63"/>
          <p:cNvSpPr txBox="1"/>
          <p:nvPr/>
        </p:nvSpPr>
        <p:spPr>
          <a:xfrm>
            <a:off x="822233" y="1361267"/>
            <a:ext cx="4828400" cy="615513"/>
          </a:xfrm>
          <a:prstGeom prst="rect">
            <a:avLst/>
          </a:prstGeom>
          <a:noFill/>
          <a:ln>
            <a:noFill/>
          </a:ln>
        </p:spPr>
        <p:txBody>
          <a:bodyPr spcFirstLastPara="1" wrap="square" lIns="121900" tIns="121900" rIns="121900" bIns="121900" anchor="t" anchorCtr="0">
            <a:spAutoFit/>
          </a:bodyPr>
          <a:lstStyle/>
          <a:p>
            <a:endParaRPr sz="2400"/>
          </a:p>
        </p:txBody>
      </p:sp>
      <p:sp>
        <p:nvSpPr>
          <p:cNvPr id="739" name="Google Shape;739;p63"/>
          <p:cNvSpPr txBox="1"/>
          <p:nvPr/>
        </p:nvSpPr>
        <p:spPr>
          <a:xfrm>
            <a:off x="454933" y="951801"/>
            <a:ext cx="6093600" cy="4734589"/>
          </a:xfrm>
          <a:prstGeom prst="rect">
            <a:avLst/>
          </a:prstGeom>
          <a:noFill/>
          <a:ln>
            <a:noFill/>
          </a:ln>
        </p:spPr>
        <p:txBody>
          <a:bodyPr spcFirstLastPara="1" wrap="square" lIns="121900" tIns="121900" rIns="121900" bIns="121900" anchor="t" anchorCtr="0">
            <a:spAutoFit/>
          </a:bodyPr>
          <a:lstStyle/>
          <a:p>
            <a:pPr marL="609585" indent="-423323">
              <a:buClr>
                <a:schemeClr val="tx1"/>
              </a:buClr>
              <a:buSzPts val="1400"/>
              <a:buChar char="●"/>
            </a:pPr>
            <a:r>
              <a:rPr lang="en-US" b="1" dirty="0">
                <a:solidFill>
                  <a:schemeClr val="accent1"/>
                </a:solidFill>
              </a:rPr>
              <a:t>Hybrid concept</a:t>
            </a:r>
            <a:endParaRPr b="1" dirty="0">
              <a:solidFill>
                <a:schemeClr val="accent1"/>
              </a:solidFill>
            </a:endParaRPr>
          </a:p>
          <a:p>
            <a:pPr marL="1219170" lvl="1" indent="-423323">
              <a:buSzPts val="1400"/>
              <a:buChar char="○"/>
            </a:pPr>
            <a:r>
              <a:rPr lang="en-US" dirty="0"/>
              <a:t>Imaging calorimetry based on monolithic silicon sensors </a:t>
            </a:r>
            <a:r>
              <a:rPr lang="en-US" dirty="0" err="1">
                <a:solidFill>
                  <a:schemeClr val="dk2"/>
                </a:solidFill>
              </a:rPr>
              <a:t>AstroPix</a:t>
            </a:r>
            <a:r>
              <a:rPr lang="en-US" dirty="0"/>
              <a:t> (NASA’s AMEGO-X mission) - 500 </a:t>
            </a:r>
            <a:r>
              <a:rPr lang="en-US" dirty="0" err="1"/>
              <a:t>μm</a:t>
            </a:r>
            <a:r>
              <a:rPr lang="en-US" dirty="0"/>
              <a:t> x 500 </a:t>
            </a:r>
            <a:r>
              <a:rPr lang="en-US" dirty="0" err="1"/>
              <a:t>μm</a:t>
            </a:r>
            <a:r>
              <a:rPr lang="en-US" dirty="0"/>
              <a:t> pixels </a:t>
            </a:r>
            <a:r>
              <a:rPr lang="en-US" dirty="0">
                <a:solidFill>
                  <a:schemeClr val="bg2">
                    <a:lumMod val="50000"/>
                  </a:schemeClr>
                </a:solidFill>
              </a:rPr>
              <a:t>Nuclear Inst. and Methods in Physics Research, A 1019 (2021) 165795</a:t>
            </a:r>
            <a:endParaRPr dirty="0">
              <a:solidFill>
                <a:schemeClr val="bg2">
                  <a:lumMod val="50000"/>
                </a:schemeClr>
              </a:solidFill>
            </a:endParaRPr>
          </a:p>
          <a:p>
            <a:pPr marL="1219170" lvl="1" indent="-423323">
              <a:buSzPts val="1400"/>
              <a:buChar char="○"/>
            </a:pPr>
            <a:r>
              <a:rPr lang="en-US" dirty="0"/>
              <a:t>Scintillating fibers in Pb (Similar to </a:t>
            </a:r>
            <a:r>
              <a:rPr lang="en-US" dirty="0" err="1">
                <a:solidFill>
                  <a:schemeClr val="dk2"/>
                </a:solidFill>
              </a:rPr>
              <a:t>GlueX</a:t>
            </a:r>
            <a:r>
              <a:rPr lang="en-US" dirty="0">
                <a:solidFill>
                  <a:schemeClr val="dk2"/>
                </a:solidFill>
              </a:rPr>
              <a:t> Barrel </a:t>
            </a:r>
            <a:r>
              <a:rPr lang="en-US" dirty="0" err="1">
                <a:solidFill>
                  <a:schemeClr val="dk2"/>
                </a:solidFill>
              </a:rPr>
              <a:t>ECal</a:t>
            </a:r>
            <a:r>
              <a:rPr lang="en-US" dirty="0">
                <a:solidFill>
                  <a:schemeClr val="dk2"/>
                </a:solidFill>
              </a:rPr>
              <a:t>, </a:t>
            </a:r>
            <a:r>
              <a:rPr lang="en-US" dirty="0">
                <a:solidFill>
                  <a:srgbClr val="1C1C1C"/>
                </a:solidFill>
              </a:rPr>
              <a:t>2-side readout w/ </a:t>
            </a:r>
            <a:r>
              <a:rPr lang="en-US" dirty="0" err="1">
                <a:solidFill>
                  <a:srgbClr val="1C1C1C"/>
                </a:solidFill>
              </a:rPr>
              <a:t>SiPMs</a:t>
            </a:r>
            <a:r>
              <a:rPr lang="en-US" dirty="0"/>
              <a:t>) </a:t>
            </a:r>
            <a:r>
              <a:rPr lang="en-US" dirty="0">
                <a:solidFill>
                  <a:schemeClr val="bg2">
                    <a:lumMod val="50000"/>
                  </a:schemeClr>
                </a:solidFill>
              </a:rPr>
              <a:t>Nuclear Inst. and Methods in Physics Research, A 896 (2018) 24-42</a:t>
            </a:r>
            <a:endParaRPr dirty="0">
              <a:solidFill>
                <a:schemeClr val="bg2">
                  <a:lumMod val="50000"/>
                </a:schemeClr>
              </a:solidFill>
            </a:endParaRPr>
          </a:p>
          <a:p>
            <a:pPr marL="609585" indent="-423323">
              <a:buSzPts val="1400"/>
              <a:buChar char="●"/>
            </a:pPr>
            <a:r>
              <a:rPr lang="en-US" dirty="0"/>
              <a:t>6 layers of imaging Si sensors interleaved with 5 Pb/</a:t>
            </a:r>
            <a:r>
              <a:rPr lang="en-US" dirty="0" err="1"/>
              <a:t>ScFi</a:t>
            </a:r>
            <a:r>
              <a:rPr lang="en-US" dirty="0"/>
              <a:t> layers and followed by a large chunk of Pb/</a:t>
            </a:r>
            <a:r>
              <a:rPr lang="en-US" dirty="0" err="1"/>
              <a:t>ScFi</a:t>
            </a:r>
            <a:r>
              <a:rPr lang="en-US" dirty="0"/>
              <a:t> section (can be extended to inner HCAL)</a:t>
            </a:r>
            <a:endParaRPr dirty="0"/>
          </a:p>
          <a:p>
            <a:pPr marL="609585" indent="-423323">
              <a:spcBef>
                <a:spcPts val="1333"/>
              </a:spcBef>
              <a:buSzPts val="1400"/>
              <a:buChar char="●"/>
            </a:pPr>
            <a:r>
              <a:rPr lang="en-US" dirty="0"/>
              <a:t>Total radiation thickness for EMCAL of ~20 X</a:t>
            </a:r>
            <a:r>
              <a:rPr lang="en-US" baseline="-25000" dirty="0"/>
              <a:t>0</a:t>
            </a:r>
            <a:endParaRPr baseline="-25000" dirty="0"/>
          </a:p>
          <a:p>
            <a:pPr marL="609585" indent="-423323">
              <a:spcBef>
                <a:spcPts val="1333"/>
              </a:spcBef>
              <a:buSzPts val="1400"/>
              <a:buChar char="●"/>
            </a:pPr>
            <a:r>
              <a:rPr lang="en-US" dirty="0"/>
              <a:t>Detector coverage: </a:t>
            </a:r>
            <a:r>
              <a:rPr lang="en-US" dirty="0">
                <a:solidFill>
                  <a:schemeClr val="hlink"/>
                </a:solidFill>
              </a:rPr>
              <a:t>-1.7 &lt; η &lt; 1.3</a:t>
            </a:r>
            <a:r>
              <a:rPr lang="en-US" dirty="0"/>
              <a:t> which overlaps with “electron-going” side endcap</a:t>
            </a:r>
            <a:endParaRPr dirty="0"/>
          </a:p>
          <a:p>
            <a:endParaRPr dirty="0"/>
          </a:p>
        </p:txBody>
      </p:sp>
      <p:sp>
        <p:nvSpPr>
          <p:cNvPr id="740" name="Google Shape;740;p63"/>
          <p:cNvSpPr txBox="1"/>
          <p:nvPr/>
        </p:nvSpPr>
        <p:spPr>
          <a:xfrm>
            <a:off x="7002733" y="5445067"/>
            <a:ext cx="4654800" cy="615513"/>
          </a:xfrm>
          <a:prstGeom prst="rect">
            <a:avLst/>
          </a:prstGeom>
          <a:noFill/>
          <a:ln>
            <a:noFill/>
          </a:ln>
        </p:spPr>
        <p:txBody>
          <a:bodyPr spcFirstLastPara="1" wrap="square" lIns="121900" tIns="121900" rIns="121900" bIns="121900" anchor="t" anchorCtr="0">
            <a:spAutoFit/>
          </a:bodyPr>
          <a:lstStyle/>
          <a:p>
            <a:endParaRPr sz="2400"/>
          </a:p>
        </p:txBody>
      </p:sp>
      <p:sp>
        <p:nvSpPr>
          <p:cNvPr id="741" name="Google Shape;741;p63"/>
          <p:cNvSpPr txBox="1"/>
          <p:nvPr/>
        </p:nvSpPr>
        <p:spPr>
          <a:xfrm>
            <a:off x="642333" y="5530984"/>
            <a:ext cx="11015200" cy="861734"/>
          </a:xfrm>
          <a:prstGeom prst="rect">
            <a:avLst/>
          </a:prstGeom>
          <a:noFill/>
          <a:ln>
            <a:noFill/>
          </a:ln>
        </p:spPr>
        <p:txBody>
          <a:bodyPr spcFirstLastPara="1" wrap="square" lIns="121900" tIns="121900" rIns="121900" bIns="121900" anchor="t" anchorCtr="0">
            <a:spAutoFit/>
          </a:bodyPr>
          <a:lstStyle/>
          <a:p>
            <a:r>
              <a:rPr lang="en-US" sz="2000" dirty="0">
                <a:solidFill>
                  <a:schemeClr val="accent1"/>
                </a:solidFill>
              </a:rPr>
              <a:t>Energy resolution </a:t>
            </a:r>
            <a:r>
              <a:rPr lang="en-US" sz="2000" dirty="0"/>
              <a:t>- </a:t>
            </a:r>
            <a:r>
              <a:rPr lang="en-US" sz="2000" dirty="0" err="1"/>
              <a:t>SciFi</a:t>
            </a:r>
            <a:r>
              <a:rPr lang="en-US" sz="2000" dirty="0"/>
              <a:t>/Pb Layers: 𝟓.𝟑% /√𝑬 ⨁ 𝟏.𝟎%</a:t>
            </a:r>
            <a:endParaRPr sz="2000" dirty="0"/>
          </a:p>
          <a:p>
            <a:r>
              <a:rPr lang="en-US" sz="2000" dirty="0">
                <a:solidFill>
                  <a:schemeClr val="accent1"/>
                </a:solidFill>
              </a:rPr>
              <a:t>Position resolution </a:t>
            </a:r>
            <a:r>
              <a:rPr lang="en-US" sz="2000" dirty="0"/>
              <a:t>- Imaging Layers (+ 2-side </a:t>
            </a:r>
            <a:r>
              <a:rPr lang="en-US" sz="2000" dirty="0" err="1"/>
              <a:t>SciFi</a:t>
            </a:r>
            <a:r>
              <a:rPr lang="en-US" sz="2000" dirty="0"/>
              <a:t> readout): with 1st layer hit information ~ pixel size</a:t>
            </a:r>
            <a:endParaRPr sz="2000" dirty="0"/>
          </a:p>
        </p:txBody>
      </p:sp>
      <p:pic>
        <p:nvPicPr>
          <p:cNvPr id="742" name="Google Shape;742;p63"/>
          <p:cNvPicPr preferRelativeResize="0"/>
          <p:nvPr/>
        </p:nvPicPr>
        <p:blipFill>
          <a:blip r:embed="rId3">
            <a:alphaModFix/>
          </a:blip>
          <a:stretch>
            <a:fillRect/>
          </a:stretch>
        </p:blipFill>
        <p:spPr>
          <a:xfrm>
            <a:off x="6961834" y="507267"/>
            <a:ext cx="4320933" cy="4937803"/>
          </a:xfrm>
          <a:prstGeom prst="rect">
            <a:avLst/>
          </a:prstGeom>
          <a:noFill/>
          <a:ln>
            <a:noFill/>
          </a:ln>
        </p:spPr>
      </p:pic>
      <p:sp>
        <p:nvSpPr>
          <p:cNvPr id="743" name="Google Shape;743;p63"/>
          <p:cNvSpPr txBox="1">
            <a:spLocks noGrp="1"/>
          </p:cNvSpPr>
          <p:nvPr>
            <p:ph type="sldNum" idx="12"/>
          </p:nvPr>
        </p:nvSpPr>
        <p:spPr>
          <a:xfrm>
            <a:off x="9222800" y="6541584"/>
            <a:ext cx="2743200" cy="277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31</a:t>
            </a:fld>
            <a:endParaRPr/>
          </a:p>
        </p:txBody>
      </p:sp>
      <p:sp>
        <p:nvSpPr>
          <p:cNvPr id="2" name="Date Placeholder 1">
            <a:extLst>
              <a:ext uri="{FF2B5EF4-FFF2-40B4-BE49-F238E27FC236}">
                <a16:creationId xmlns:a16="http://schemas.microsoft.com/office/drawing/2014/main" id="{BCD410DB-96EA-D268-C042-846D3A0E036D}"/>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BC52AFA2-FC93-6F18-4370-708FE071C1C6}"/>
              </a:ext>
            </a:extLst>
          </p:cNvPr>
          <p:cNvSpPr>
            <a:spLocks noGrp="1"/>
          </p:cNvSpPr>
          <p:nvPr>
            <p:ph type="ftr" sz="quarter" idx="11"/>
          </p:nvPr>
        </p:nvSpPr>
        <p:spPr/>
        <p:txBody>
          <a:bodyPr/>
          <a:lstStyle/>
          <a:p>
            <a:r>
              <a:rPr lang="en-US"/>
              <a:t>AI4EIC 2023 Annual Workshop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4"/>
          <p:cNvSpPr txBox="1">
            <a:spLocks noGrp="1"/>
          </p:cNvSpPr>
          <p:nvPr>
            <p:ph type="title"/>
          </p:nvPr>
        </p:nvSpPr>
        <p:spPr>
          <a:xfrm>
            <a:off x="693767" y="203695"/>
            <a:ext cx="10515600" cy="568400"/>
          </a:xfrm>
          <a:prstGeom prst="rect">
            <a:avLst/>
          </a:prstGeom>
          <a:noFill/>
          <a:ln>
            <a:noFill/>
          </a:ln>
        </p:spPr>
        <p:txBody>
          <a:bodyPr spcFirstLastPara="1" vert="horz" wrap="square" lIns="0" tIns="0" rIns="0" bIns="0" rtlCol="0" anchor="b" anchorCtr="0">
            <a:noAutofit/>
          </a:bodyPr>
          <a:lstStyle/>
          <a:p>
            <a:pPr>
              <a:lnSpc>
                <a:spcPct val="95000"/>
              </a:lnSpc>
              <a:spcBef>
                <a:spcPts val="0"/>
              </a:spcBef>
              <a:buClr>
                <a:srgbClr val="232425"/>
              </a:buClr>
              <a:buSzPts val="2800"/>
            </a:pPr>
            <a:r>
              <a:rPr lang="en-US" b="1" dirty="0">
                <a:solidFill>
                  <a:schemeClr val="accent1"/>
                </a:solidFill>
              </a:rPr>
              <a:t>Barrel Hadronic Calorimetry</a:t>
            </a:r>
            <a:endParaRPr b="1" dirty="0">
              <a:solidFill>
                <a:schemeClr val="accent1"/>
              </a:solidFill>
            </a:endParaRPr>
          </a:p>
        </p:txBody>
      </p:sp>
      <p:pic>
        <p:nvPicPr>
          <p:cNvPr id="749" name="Google Shape;749;p64"/>
          <p:cNvPicPr preferRelativeResize="0"/>
          <p:nvPr/>
        </p:nvPicPr>
        <p:blipFill>
          <a:blip r:embed="rId3">
            <a:alphaModFix/>
          </a:blip>
          <a:stretch>
            <a:fillRect/>
          </a:stretch>
        </p:blipFill>
        <p:spPr>
          <a:xfrm>
            <a:off x="396541" y="906395"/>
            <a:ext cx="2336701" cy="3020700"/>
          </a:xfrm>
          <a:prstGeom prst="rect">
            <a:avLst/>
          </a:prstGeom>
          <a:noFill/>
          <a:ln>
            <a:noFill/>
          </a:ln>
        </p:spPr>
      </p:pic>
      <p:pic>
        <p:nvPicPr>
          <p:cNvPr id="750" name="Google Shape;750;p64"/>
          <p:cNvPicPr preferRelativeResize="0"/>
          <p:nvPr/>
        </p:nvPicPr>
        <p:blipFill>
          <a:blip r:embed="rId4">
            <a:alphaModFix/>
          </a:blip>
          <a:stretch>
            <a:fillRect/>
          </a:stretch>
        </p:blipFill>
        <p:spPr>
          <a:xfrm>
            <a:off x="2733242" y="906395"/>
            <a:ext cx="3509196" cy="3550156"/>
          </a:xfrm>
          <a:prstGeom prst="rect">
            <a:avLst/>
          </a:prstGeom>
          <a:noFill/>
          <a:ln>
            <a:noFill/>
          </a:ln>
        </p:spPr>
      </p:pic>
      <p:sp>
        <p:nvSpPr>
          <p:cNvPr id="751" name="Google Shape;751;p64"/>
          <p:cNvSpPr txBox="1"/>
          <p:nvPr/>
        </p:nvSpPr>
        <p:spPr>
          <a:xfrm>
            <a:off x="6413467" y="1169400"/>
            <a:ext cx="5340000" cy="615513"/>
          </a:xfrm>
          <a:prstGeom prst="rect">
            <a:avLst/>
          </a:prstGeom>
          <a:noFill/>
          <a:ln>
            <a:noFill/>
          </a:ln>
        </p:spPr>
        <p:txBody>
          <a:bodyPr spcFirstLastPara="1" wrap="square" lIns="121900" tIns="121900" rIns="121900" bIns="121900" anchor="t" anchorCtr="0">
            <a:spAutoFit/>
          </a:bodyPr>
          <a:lstStyle/>
          <a:p>
            <a:endParaRPr sz="2400"/>
          </a:p>
        </p:txBody>
      </p:sp>
      <p:sp>
        <p:nvSpPr>
          <p:cNvPr id="752" name="Google Shape;752;p64"/>
          <p:cNvSpPr txBox="1"/>
          <p:nvPr/>
        </p:nvSpPr>
        <p:spPr>
          <a:xfrm>
            <a:off x="6530692" y="1050006"/>
            <a:ext cx="6012000" cy="2462172"/>
          </a:xfrm>
          <a:prstGeom prst="rect">
            <a:avLst/>
          </a:prstGeom>
          <a:noFill/>
          <a:ln>
            <a:noFill/>
          </a:ln>
        </p:spPr>
        <p:txBody>
          <a:bodyPr spcFirstLastPara="1" wrap="square" lIns="121900" tIns="121900" rIns="121900" bIns="121900" anchor="t" anchorCtr="0">
            <a:spAutoFit/>
          </a:bodyPr>
          <a:lstStyle/>
          <a:p>
            <a:r>
              <a:rPr lang="en-US" sz="2400" dirty="0"/>
              <a:t>Reuse of </a:t>
            </a:r>
            <a:r>
              <a:rPr lang="en-US" sz="2400" dirty="0">
                <a:solidFill>
                  <a:schemeClr val="accent1"/>
                </a:solidFill>
              </a:rPr>
              <a:t>sPHENIX outer </a:t>
            </a:r>
            <a:r>
              <a:rPr lang="en-US" sz="2400" dirty="0"/>
              <a:t>(outside of the Solenoid) </a:t>
            </a:r>
            <a:r>
              <a:rPr lang="en-US" sz="2400" dirty="0">
                <a:solidFill>
                  <a:schemeClr val="accent1"/>
                </a:solidFill>
              </a:rPr>
              <a:t>HCal</a:t>
            </a:r>
            <a:r>
              <a:rPr lang="en-US" sz="2400" dirty="0"/>
              <a:t> ≈ 3.5λ</a:t>
            </a:r>
            <a:r>
              <a:rPr lang="en-US" sz="2400" baseline="-25000" dirty="0"/>
              <a:t>l</a:t>
            </a:r>
            <a:endParaRPr sz="2400" baseline="-25000" dirty="0"/>
          </a:p>
          <a:p>
            <a:pPr marL="609585" indent="-423323">
              <a:buSzPts val="1400"/>
              <a:buChar char="●"/>
            </a:pPr>
            <a:r>
              <a:rPr lang="en-US" sz="2400" dirty="0"/>
              <a:t>Steel and scintillating tiles with wavelength shifting fiber</a:t>
            </a:r>
            <a:endParaRPr sz="2400" dirty="0"/>
          </a:p>
          <a:p>
            <a:pPr marL="609585" indent="-423323">
              <a:buSzPts val="1400"/>
              <a:buChar char="●"/>
            </a:pPr>
            <a:r>
              <a:rPr lang="en-US" sz="2400" dirty="0" err="1"/>
              <a:t>Δη</a:t>
            </a:r>
            <a:r>
              <a:rPr lang="en-US" sz="2400" dirty="0"/>
              <a:t> x </a:t>
            </a:r>
            <a:r>
              <a:rPr lang="en-US" sz="2400" dirty="0" err="1"/>
              <a:t>Δφ</a:t>
            </a:r>
            <a:r>
              <a:rPr lang="en-US" sz="2400" dirty="0"/>
              <a:t> ≈ 0.1 x 0.1 </a:t>
            </a:r>
            <a:endParaRPr sz="2400" dirty="0"/>
          </a:p>
          <a:p>
            <a:pPr marL="609585"/>
            <a:r>
              <a:rPr lang="en-US" sz="2400" dirty="0"/>
              <a:t>(1,536 readout channels, </a:t>
            </a:r>
            <a:r>
              <a:rPr lang="en-US" sz="2400" dirty="0" err="1"/>
              <a:t>SiPMs</a:t>
            </a:r>
            <a:r>
              <a:rPr lang="en-US" sz="2400" dirty="0"/>
              <a:t>)</a:t>
            </a:r>
          </a:p>
        </p:txBody>
      </p:sp>
      <p:grpSp>
        <p:nvGrpSpPr>
          <p:cNvPr id="754" name="Google Shape;754;p64"/>
          <p:cNvGrpSpPr/>
          <p:nvPr/>
        </p:nvGrpSpPr>
        <p:grpSpPr>
          <a:xfrm>
            <a:off x="7375364" y="3765471"/>
            <a:ext cx="3797465" cy="2961200"/>
            <a:chOff x="5231787" y="2167625"/>
            <a:chExt cx="2848099" cy="2220900"/>
          </a:xfrm>
        </p:grpSpPr>
        <p:pic>
          <p:nvPicPr>
            <p:cNvPr id="755" name="Google Shape;755;p64"/>
            <p:cNvPicPr preferRelativeResize="0"/>
            <p:nvPr/>
          </p:nvPicPr>
          <p:blipFill>
            <a:blip r:embed="rId5">
              <a:alphaModFix/>
            </a:blip>
            <a:stretch>
              <a:fillRect/>
            </a:stretch>
          </p:blipFill>
          <p:spPr>
            <a:xfrm>
              <a:off x="5231787" y="2167625"/>
              <a:ext cx="2848099" cy="2220900"/>
            </a:xfrm>
            <a:prstGeom prst="rect">
              <a:avLst/>
            </a:prstGeom>
            <a:noFill/>
            <a:ln>
              <a:noFill/>
            </a:ln>
          </p:spPr>
        </p:pic>
        <p:pic>
          <p:nvPicPr>
            <p:cNvPr id="756" name="Google Shape;756;p64"/>
            <p:cNvPicPr preferRelativeResize="0"/>
            <p:nvPr/>
          </p:nvPicPr>
          <p:blipFill>
            <a:blip r:embed="rId6">
              <a:alphaModFix/>
            </a:blip>
            <a:stretch>
              <a:fillRect/>
            </a:stretch>
          </p:blipFill>
          <p:spPr>
            <a:xfrm>
              <a:off x="5639200" y="3917950"/>
              <a:ext cx="2190875" cy="97825"/>
            </a:xfrm>
            <a:prstGeom prst="rect">
              <a:avLst/>
            </a:prstGeom>
            <a:noFill/>
            <a:ln>
              <a:noFill/>
            </a:ln>
          </p:spPr>
        </p:pic>
      </p:grpSp>
      <p:sp>
        <p:nvSpPr>
          <p:cNvPr id="759" name="Google Shape;759;p64"/>
          <p:cNvSpPr txBox="1">
            <a:spLocks noGrp="1"/>
          </p:cNvSpPr>
          <p:nvPr>
            <p:ph type="sldNum" idx="12"/>
          </p:nvPr>
        </p:nvSpPr>
        <p:spPr>
          <a:xfrm>
            <a:off x="9222800" y="6541584"/>
            <a:ext cx="2743200" cy="277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32</a:t>
            </a:fld>
            <a:endParaRPr/>
          </a:p>
        </p:txBody>
      </p:sp>
      <p:sp>
        <p:nvSpPr>
          <p:cNvPr id="2" name="Date Placeholder 1">
            <a:extLst>
              <a:ext uri="{FF2B5EF4-FFF2-40B4-BE49-F238E27FC236}">
                <a16:creationId xmlns:a16="http://schemas.microsoft.com/office/drawing/2014/main" id="{D47D3415-C372-311B-FCA2-312D17E130E4}"/>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5A79B67B-08A8-29F9-A03B-B9E1208BE804}"/>
              </a:ext>
            </a:extLst>
          </p:cNvPr>
          <p:cNvSpPr>
            <a:spLocks noGrp="1"/>
          </p:cNvSpPr>
          <p:nvPr>
            <p:ph type="ftr" sz="quarter" idx="11"/>
          </p:nvPr>
        </p:nvSpPr>
        <p:spPr/>
        <p:txBody>
          <a:bodyPr/>
          <a:lstStyle/>
          <a:p>
            <a:r>
              <a:rPr lang="en-US"/>
              <a:t>AI4EIC 2023 Annual Workshop</a:t>
            </a:r>
          </a:p>
        </p:txBody>
      </p:sp>
      <p:pic>
        <p:nvPicPr>
          <p:cNvPr id="5" name="Picture 4" descr="A couple of men wearing face masks&#10;&#10;Description automatically generated with low confidence">
            <a:extLst>
              <a:ext uri="{FF2B5EF4-FFF2-40B4-BE49-F238E27FC236}">
                <a16:creationId xmlns:a16="http://schemas.microsoft.com/office/drawing/2014/main" id="{B9C9CD23-9209-4F57-3613-3CB80F5D5AFE}"/>
              </a:ext>
            </a:extLst>
          </p:cNvPr>
          <p:cNvPicPr>
            <a:picLocks noChangeAspect="1"/>
          </p:cNvPicPr>
          <p:nvPr/>
        </p:nvPicPr>
        <p:blipFill>
          <a:blip r:embed="rId7"/>
          <a:stretch>
            <a:fillRect/>
          </a:stretch>
        </p:blipFill>
        <p:spPr>
          <a:xfrm>
            <a:off x="299968" y="3765471"/>
            <a:ext cx="3851778" cy="2888834"/>
          </a:xfrm>
          <a:prstGeom prst="rect">
            <a:avLst/>
          </a:prstGeom>
        </p:spPr>
      </p:pic>
      <p:pic>
        <p:nvPicPr>
          <p:cNvPr id="6" name="Picture 5" descr="Logo&#10;&#10;Description automatically generated">
            <a:extLst>
              <a:ext uri="{FF2B5EF4-FFF2-40B4-BE49-F238E27FC236}">
                <a16:creationId xmlns:a16="http://schemas.microsoft.com/office/drawing/2014/main" id="{B7182CA0-B7EB-EAFC-2568-9000A50046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443" y="4966534"/>
            <a:ext cx="1647114" cy="117778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66"/>
          <p:cNvSpPr txBox="1">
            <a:spLocks noGrp="1"/>
          </p:cNvSpPr>
          <p:nvPr>
            <p:ph type="title"/>
          </p:nvPr>
        </p:nvSpPr>
        <p:spPr>
          <a:xfrm>
            <a:off x="465935" y="344735"/>
            <a:ext cx="10515600" cy="562000"/>
          </a:xfrm>
          <a:prstGeom prst="rect">
            <a:avLst/>
          </a:prstGeom>
          <a:noFill/>
          <a:ln>
            <a:noFill/>
          </a:ln>
        </p:spPr>
        <p:txBody>
          <a:bodyPr spcFirstLastPara="1" vert="horz" wrap="square" lIns="0" tIns="0" rIns="0" bIns="0" rtlCol="0" anchor="b" anchorCtr="0">
            <a:noAutofit/>
          </a:bodyPr>
          <a:lstStyle/>
          <a:p>
            <a:pPr>
              <a:lnSpc>
                <a:spcPct val="95000"/>
              </a:lnSpc>
              <a:spcBef>
                <a:spcPts val="0"/>
              </a:spcBef>
              <a:buClr>
                <a:srgbClr val="232425"/>
              </a:buClr>
              <a:buSzPts val="2800"/>
            </a:pPr>
            <a:r>
              <a:rPr lang="en-US" b="1" dirty="0">
                <a:solidFill>
                  <a:schemeClr val="accent1"/>
                </a:solidFill>
              </a:rPr>
              <a:t>Forward Hadronic Calorimetry</a:t>
            </a:r>
            <a:endParaRPr b="1" dirty="0">
              <a:solidFill>
                <a:schemeClr val="accent1"/>
              </a:solidFill>
            </a:endParaRPr>
          </a:p>
        </p:txBody>
      </p:sp>
      <p:sp>
        <p:nvSpPr>
          <p:cNvPr id="777" name="Google Shape;777;p66"/>
          <p:cNvSpPr txBox="1">
            <a:spLocks noGrp="1"/>
          </p:cNvSpPr>
          <p:nvPr>
            <p:ph type="sldNum" idx="12"/>
          </p:nvPr>
        </p:nvSpPr>
        <p:spPr>
          <a:xfrm>
            <a:off x="9222800" y="6541584"/>
            <a:ext cx="2743200" cy="277200"/>
          </a:xfrm>
          <a:prstGeom prst="rect">
            <a:avLst/>
          </a:prstGeom>
          <a:noFill/>
          <a:ln>
            <a:noFill/>
          </a:ln>
        </p:spPr>
        <p:txBody>
          <a:bodyPr spcFirstLastPara="1" vert="horz" wrap="square" lIns="0" tIns="60933" rIns="0" bIns="0" rtlCol="0" anchor="b" anchorCtr="0">
            <a:noAutofit/>
          </a:bodyPr>
          <a:lstStyle/>
          <a:p>
            <a:pPr>
              <a:buClr>
                <a:srgbClr val="000000"/>
              </a:buClr>
            </a:pPr>
            <a:fld id="{00000000-1234-1234-1234-123412341234}" type="slidenum">
              <a:rPr lang="en-US"/>
              <a:pPr>
                <a:buClr>
                  <a:srgbClr val="000000"/>
                </a:buClr>
              </a:pPr>
              <a:t>33</a:t>
            </a:fld>
            <a:endParaRPr/>
          </a:p>
        </p:txBody>
      </p:sp>
      <p:sp>
        <p:nvSpPr>
          <p:cNvPr id="778" name="Google Shape;778;p66"/>
          <p:cNvSpPr txBox="1"/>
          <p:nvPr/>
        </p:nvSpPr>
        <p:spPr>
          <a:xfrm>
            <a:off x="5906000" y="997834"/>
            <a:ext cx="6060000" cy="8002150"/>
          </a:xfrm>
          <a:prstGeom prst="rect">
            <a:avLst/>
          </a:prstGeom>
          <a:noFill/>
          <a:ln>
            <a:noFill/>
          </a:ln>
        </p:spPr>
        <p:txBody>
          <a:bodyPr spcFirstLastPara="1" wrap="square" lIns="121900" tIns="121900" rIns="121900" bIns="121900" anchor="t" anchorCtr="0">
            <a:spAutoFit/>
          </a:bodyPr>
          <a:lstStyle/>
          <a:p>
            <a:r>
              <a:rPr lang="en-US" sz="2400" dirty="0"/>
              <a:t>Design based on longitudinally separated steel and scintillator tiles (ORNL)</a:t>
            </a:r>
            <a:endParaRPr sz="2400" dirty="0"/>
          </a:p>
          <a:p>
            <a:pPr marL="609585" indent="-423323">
              <a:buSzPts val="1400"/>
              <a:buChar char="●"/>
            </a:pPr>
            <a:r>
              <a:rPr lang="en-US" sz="2400" dirty="0">
                <a:solidFill>
                  <a:srgbClr val="0065A2"/>
                </a:solidFill>
              </a:rPr>
              <a:t>Inspired by Projectile Spectator Detector </a:t>
            </a:r>
            <a:r>
              <a:rPr lang="en-US" sz="2400" dirty="0"/>
              <a:t>(CBM)</a:t>
            </a:r>
            <a:endParaRPr sz="2400" dirty="0"/>
          </a:p>
          <a:p>
            <a:pPr marL="1219170" lvl="1" indent="-423323">
              <a:buSzPts val="1400"/>
              <a:buChar char="○"/>
            </a:pPr>
            <a:r>
              <a:rPr lang="en-US" sz="2400" dirty="0"/>
              <a:t>60 layers of steel-sci plates + 10 layers of W-Sci plates (5 x 5 cm towers)</a:t>
            </a:r>
            <a:endParaRPr sz="2400" dirty="0"/>
          </a:p>
          <a:p>
            <a:pPr marL="1219170" lvl="1" indent="-423323">
              <a:buSzPts val="1400"/>
              <a:buChar char="○"/>
            </a:pPr>
            <a:r>
              <a:rPr lang="en-US" sz="2400" dirty="0"/>
              <a:t>7 signals per tower (from 10 plates)</a:t>
            </a:r>
            <a:endParaRPr sz="2400" dirty="0"/>
          </a:p>
          <a:p>
            <a:pPr marL="1219170" lvl="1" indent="-423323">
              <a:buSzPts val="1400"/>
              <a:buChar char="○"/>
            </a:pPr>
            <a:r>
              <a:rPr lang="en-US" sz="2400" dirty="0"/>
              <a:t>λ/λ</a:t>
            </a:r>
            <a:r>
              <a:rPr lang="en-US" sz="2400" baseline="-25000" dirty="0"/>
              <a:t>0</a:t>
            </a:r>
            <a:r>
              <a:rPr lang="en-US" sz="2400" dirty="0"/>
              <a:t> = 6.9 (HCAL only, larger shower containment)</a:t>
            </a:r>
            <a:endParaRPr sz="2400" dirty="0"/>
          </a:p>
          <a:p>
            <a:endParaRPr sz="2400" dirty="0"/>
          </a:p>
          <a:p>
            <a:pPr marL="1219170"/>
            <a:endParaRPr sz="2400" dirty="0"/>
          </a:p>
          <a:p>
            <a:pPr marL="609585" indent="-423323">
              <a:buSzPts val="1400"/>
              <a:buChar char="●"/>
            </a:pPr>
            <a:r>
              <a:rPr lang="en-US" sz="2400" dirty="0"/>
              <a:t>Ongoing efforts to explore granular inlay around beampipe</a:t>
            </a:r>
            <a:endParaRPr sz="2400" dirty="0"/>
          </a:p>
          <a:p>
            <a:endParaRPr sz="2400" dirty="0"/>
          </a:p>
          <a:p>
            <a:endParaRPr sz="2400" dirty="0"/>
          </a:p>
          <a:p>
            <a:endParaRPr sz="2400" dirty="0"/>
          </a:p>
          <a:p>
            <a:pPr marL="609585"/>
            <a:endParaRPr sz="2400" dirty="0"/>
          </a:p>
          <a:p>
            <a:endParaRPr sz="2400" dirty="0"/>
          </a:p>
          <a:p>
            <a:endParaRPr sz="2400" dirty="0"/>
          </a:p>
          <a:p>
            <a:endParaRPr sz="2400" dirty="0"/>
          </a:p>
        </p:txBody>
      </p:sp>
      <p:pic>
        <p:nvPicPr>
          <p:cNvPr id="780" name="Google Shape;780;p66"/>
          <p:cNvPicPr preferRelativeResize="0"/>
          <p:nvPr/>
        </p:nvPicPr>
        <p:blipFill>
          <a:blip r:embed="rId3">
            <a:alphaModFix/>
          </a:blip>
          <a:stretch>
            <a:fillRect/>
          </a:stretch>
        </p:blipFill>
        <p:spPr>
          <a:xfrm>
            <a:off x="718227" y="4318567"/>
            <a:ext cx="4213002" cy="2660106"/>
          </a:xfrm>
          <a:prstGeom prst="rect">
            <a:avLst/>
          </a:prstGeom>
          <a:noFill/>
          <a:ln>
            <a:noFill/>
          </a:ln>
        </p:spPr>
      </p:pic>
      <p:pic>
        <p:nvPicPr>
          <p:cNvPr id="781" name="Google Shape;781;p66"/>
          <p:cNvPicPr preferRelativeResize="0"/>
          <p:nvPr/>
        </p:nvPicPr>
        <p:blipFill>
          <a:blip r:embed="rId4">
            <a:alphaModFix/>
          </a:blip>
          <a:stretch>
            <a:fillRect/>
          </a:stretch>
        </p:blipFill>
        <p:spPr>
          <a:xfrm>
            <a:off x="450177" y="910115"/>
            <a:ext cx="5273558" cy="3408452"/>
          </a:xfrm>
          <a:prstGeom prst="rect">
            <a:avLst/>
          </a:prstGeom>
          <a:noFill/>
          <a:ln>
            <a:noFill/>
          </a:ln>
        </p:spPr>
      </p:pic>
      <p:sp>
        <p:nvSpPr>
          <p:cNvPr id="2" name="Date Placeholder 1">
            <a:extLst>
              <a:ext uri="{FF2B5EF4-FFF2-40B4-BE49-F238E27FC236}">
                <a16:creationId xmlns:a16="http://schemas.microsoft.com/office/drawing/2014/main" id="{4256DC47-2F30-8DB2-6836-650CE23949CF}"/>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45C04353-241A-ABD9-1921-2E1E03AEDC40}"/>
              </a:ext>
            </a:extLst>
          </p:cNvPr>
          <p:cNvSpPr>
            <a:spLocks noGrp="1"/>
          </p:cNvSpPr>
          <p:nvPr>
            <p:ph type="ftr" sz="quarter" idx="11"/>
          </p:nvPr>
        </p:nvSpPr>
        <p:spPr/>
        <p:txBody>
          <a:bodyPr/>
          <a:lstStyle/>
          <a:p>
            <a:r>
              <a:rPr lang="en-US"/>
              <a:t>AI4EIC 2023 Annual Workshop</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7"/>
          <p:cNvSpPr txBox="1">
            <a:spLocks noGrp="1"/>
          </p:cNvSpPr>
          <p:nvPr>
            <p:ph type="title"/>
          </p:nvPr>
        </p:nvSpPr>
        <p:spPr>
          <a:xfrm>
            <a:off x="430254" y="110153"/>
            <a:ext cx="10515600" cy="8028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Tracking Performance</a:t>
            </a:r>
            <a:endParaRPr b="1" dirty="0">
              <a:solidFill>
                <a:schemeClr val="accent1"/>
              </a:solidFill>
              <a:ea typeface="Roboto"/>
              <a:cs typeface="Roboto"/>
              <a:sym typeface="Roboto"/>
            </a:endParaRPr>
          </a:p>
        </p:txBody>
      </p:sp>
      <p:pic>
        <p:nvPicPr>
          <p:cNvPr id="489" name="Google Shape;489;p47"/>
          <p:cNvPicPr preferRelativeResize="0"/>
          <p:nvPr/>
        </p:nvPicPr>
        <p:blipFill>
          <a:blip r:embed="rId3">
            <a:alphaModFix/>
          </a:blip>
          <a:stretch>
            <a:fillRect/>
          </a:stretch>
        </p:blipFill>
        <p:spPr>
          <a:xfrm>
            <a:off x="7876700" y="990601"/>
            <a:ext cx="3800712" cy="5335767"/>
          </a:xfrm>
          <a:prstGeom prst="rect">
            <a:avLst/>
          </a:prstGeom>
          <a:noFill/>
          <a:ln>
            <a:noFill/>
          </a:ln>
        </p:spPr>
      </p:pic>
      <p:sp>
        <p:nvSpPr>
          <p:cNvPr id="490" name="Google Shape;490;p47"/>
          <p:cNvSpPr txBox="1"/>
          <p:nvPr/>
        </p:nvSpPr>
        <p:spPr>
          <a:xfrm>
            <a:off x="8549367" y="721800"/>
            <a:ext cx="3015600" cy="430847"/>
          </a:xfrm>
          <a:prstGeom prst="rect">
            <a:avLst/>
          </a:prstGeom>
          <a:noFill/>
          <a:ln>
            <a:noFill/>
          </a:ln>
        </p:spPr>
        <p:txBody>
          <a:bodyPr spcFirstLastPara="1" wrap="square" lIns="121900" tIns="121900" rIns="121900" bIns="121900" anchor="t" anchorCtr="0">
            <a:spAutoFit/>
          </a:bodyPr>
          <a:lstStyle/>
          <a:p>
            <a:pPr algn="r"/>
            <a:r>
              <a:rPr lang="en-US" sz="1200">
                <a:solidFill>
                  <a:srgbClr val="777777"/>
                </a:solidFill>
              </a:rPr>
              <a:t>F. Bock, Hard Probes 2023</a:t>
            </a:r>
            <a:endParaRPr sz="1200">
              <a:solidFill>
                <a:srgbClr val="777777"/>
              </a:solidFill>
            </a:endParaRPr>
          </a:p>
        </p:txBody>
      </p:sp>
      <p:pic>
        <p:nvPicPr>
          <p:cNvPr id="491" name="Google Shape;491;p47"/>
          <p:cNvPicPr preferRelativeResize="0"/>
          <p:nvPr/>
        </p:nvPicPr>
        <p:blipFill>
          <a:blip r:embed="rId4">
            <a:alphaModFix/>
          </a:blip>
          <a:stretch>
            <a:fillRect/>
          </a:stretch>
        </p:blipFill>
        <p:spPr>
          <a:xfrm>
            <a:off x="4410767" y="1756500"/>
            <a:ext cx="3511567" cy="2450067"/>
          </a:xfrm>
          <a:prstGeom prst="rect">
            <a:avLst/>
          </a:prstGeom>
          <a:noFill/>
          <a:ln>
            <a:noFill/>
          </a:ln>
        </p:spPr>
      </p:pic>
      <p:sp>
        <p:nvSpPr>
          <p:cNvPr id="492" name="Google Shape;492;p47"/>
          <p:cNvSpPr txBox="1"/>
          <p:nvPr/>
        </p:nvSpPr>
        <p:spPr>
          <a:xfrm>
            <a:off x="4951484" y="1433000"/>
            <a:ext cx="3015600" cy="430847"/>
          </a:xfrm>
          <a:prstGeom prst="rect">
            <a:avLst/>
          </a:prstGeom>
          <a:noFill/>
          <a:ln>
            <a:noFill/>
          </a:ln>
        </p:spPr>
        <p:txBody>
          <a:bodyPr spcFirstLastPara="1" wrap="square" lIns="121900" tIns="121900" rIns="121900" bIns="121900" anchor="t" anchorCtr="0">
            <a:spAutoFit/>
          </a:bodyPr>
          <a:lstStyle/>
          <a:p>
            <a:pPr algn="r"/>
            <a:r>
              <a:rPr lang="en-US" sz="1200" dirty="0">
                <a:solidFill>
                  <a:srgbClr val="777777"/>
                </a:solidFill>
              </a:rPr>
              <a:t>F. Bock, Hard Probes 2023</a:t>
            </a:r>
            <a:endParaRPr sz="1200" dirty="0">
              <a:solidFill>
                <a:srgbClr val="777777"/>
              </a:solidFill>
            </a:endParaRPr>
          </a:p>
        </p:txBody>
      </p:sp>
      <p:sp>
        <p:nvSpPr>
          <p:cNvPr id="493" name="Google Shape;493;p47"/>
          <p:cNvSpPr txBox="1"/>
          <p:nvPr/>
        </p:nvSpPr>
        <p:spPr>
          <a:xfrm>
            <a:off x="4568267" y="4362412"/>
            <a:ext cx="3354400" cy="1810712"/>
          </a:xfrm>
          <a:prstGeom prst="rect">
            <a:avLst/>
          </a:prstGeom>
          <a:noFill/>
          <a:ln>
            <a:noFill/>
          </a:ln>
        </p:spPr>
        <p:txBody>
          <a:bodyPr spcFirstLastPara="1" wrap="square" lIns="121900" tIns="121900" rIns="121900" bIns="121900" anchor="ctr" anchorCtr="0">
            <a:spAutoFit/>
          </a:bodyPr>
          <a:lstStyle/>
          <a:p>
            <a:pPr marL="609585" indent="-406390">
              <a:spcBef>
                <a:spcPts val="1333"/>
              </a:spcBef>
              <a:buClr>
                <a:schemeClr val="dk1"/>
              </a:buClr>
              <a:buSzPts val="1200"/>
              <a:buFont typeface="Roboto"/>
              <a:buChar char="●"/>
            </a:pPr>
            <a:r>
              <a:rPr lang="en-US" sz="1600" dirty="0">
                <a:solidFill>
                  <a:schemeClr val="dk1"/>
                </a:solidFill>
                <a:latin typeface="Roboto"/>
                <a:ea typeface="Roboto"/>
                <a:cs typeface="Roboto"/>
                <a:sym typeface="Roboto"/>
              </a:rPr>
              <a:t>Meets EICUG Yellow Report design requirements</a:t>
            </a:r>
            <a:endParaRPr sz="1600" dirty="0">
              <a:solidFill>
                <a:schemeClr val="dk1"/>
              </a:solidFill>
              <a:latin typeface="Roboto"/>
              <a:ea typeface="Roboto"/>
              <a:cs typeface="Roboto"/>
              <a:sym typeface="Roboto"/>
            </a:endParaRPr>
          </a:p>
          <a:p>
            <a:pPr marL="609585" indent="-406390">
              <a:spcBef>
                <a:spcPts val="1333"/>
              </a:spcBef>
              <a:buClr>
                <a:schemeClr val="dk1"/>
              </a:buClr>
              <a:buSzPts val="1200"/>
              <a:buFont typeface="Roboto"/>
              <a:buChar char="●"/>
            </a:pPr>
            <a:r>
              <a:rPr lang="en-US" sz="1600" dirty="0">
                <a:solidFill>
                  <a:schemeClr val="dk1"/>
                </a:solidFill>
                <a:latin typeface="Roboto"/>
                <a:ea typeface="Roboto"/>
                <a:cs typeface="Roboto"/>
                <a:sym typeface="Roboto"/>
              </a:rPr>
              <a:t>Backward momentum resolution complemented by calorimetric resolution</a:t>
            </a:r>
            <a:endParaRPr sz="1600" dirty="0">
              <a:solidFill>
                <a:schemeClr val="dk1"/>
              </a:solidFill>
              <a:latin typeface="Roboto"/>
              <a:ea typeface="Roboto"/>
              <a:cs typeface="Roboto"/>
              <a:sym typeface="Roboto"/>
            </a:endParaRPr>
          </a:p>
        </p:txBody>
      </p:sp>
      <p:sp>
        <p:nvSpPr>
          <p:cNvPr id="494" name="Google Shape;494;p47"/>
          <p:cNvSpPr txBox="1"/>
          <p:nvPr/>
        </p:nvSpPr>
        <p:spPr>
          <a:xfrm>
            <a:off x="507600" y="901485"/>
            <a:ext cx="4000000" cy="2462172"/>
          </a:xfrm>
          <a:prstGeom prst="rect">
            <a:avLst/>
          </a:prstGeom>
          <a:noFill/>
          <a:ln>
            <a:noFill/>
          </a:ln>
        </p:spPr>
        <p:txBody>
          <a:bodyPr spcFirstLastPara="1" wrap="square" lIns="121900" tIns="121900" rIns="121900" bIns="121900" anchor="t" anchorCtr="0">
            <a:spAutoFit/>
          </a:bodyPr>
          <a:lstStyle/>
          <a:p>
            <a:r>
              <a:rPr lang="en-US" sz="1600" b="1" dirty="0">
                <a:latin typeface="Roboto"/>
                <a:ea typeface="Roboto"/>
                <a:cs typeface="Roboto"/>
                <a:sym typeface="Roboto"/>
              </a:rPr>
              <a:t>Technology</a:t>
            </a:r>
            <a:endParaRPr sz="1600" b="1" dirty="0">
              <a:latin typeface="Roboto"/>
              <a:ea typeface="Roboto"/>
              <a:cs typeface="Roboto"/>
              <a:sym typeface="Roboto"/>
            </a:endParaRPr>
          </a:p>
          <a:p>
            <a:endParaRPr sz="1600" b="1" dirty="0">
              <a:latin typeface="Roboto"/>
              <a:ea typeface="Roboto"/>
              <a:cs typeface="Roboto"/>
              <a:sym typeface="Roboto"/>
            </a:endParaRPr>
          </a:p>
          <a:p>
            <a:r>
              <a:rPr lang="en-US" sz="1600" dirty="0">
                <a:latin typeface="Roboto"/>
                <a:ea typeface="Roboto"/>
                <a:cs typeface="Roboto"/>
                <a:sym typeface="Roboto"/>
              </a:rPr>
              <a:t>ITS3 MAPS based Si-detectors: </a:t>
            </a:r>
            <a:endParaRPr sz="1600" dirty="0">
              <a:latin typeface="Roboto"/>
              <a:ea typeface="Roboto"/>
              <a:cs typeface="Roboto"/>
              <a:sym typeface="Roboto"/>
            </a:endParaRPr>
          </a:p>
          <a:p>
            <a:pPr marL="609585" indent="-406390">
              <a:buSzPts val="1200"/>
              <a:buFont typeface="Roboto"/>
              <a:buChar char="●"/>
            </a:pPr>
            <a:r>
              <a:rPr lang="en-US" sz="1600" dirty="0">
                <a:latin typeface="Roboto"/>
                <a:ea typeface="Roboto"/>
                <a:cs typeface="Roboto"/>
                <a:sym typeface="Roboto"/>
              </a:rPr>
              <a:t>O(20µm) pitch, X/X</a:t>
            </a:r>
            <a:r>
              <a:rPr lang="en-US" sz="1600" baseline="30000" dirty="0">
                <a:latin typeface="Roboto"/>
                <a:ea typeface="Roboto"/>
                <a:cs typeface="Roboto"/>
                <a:sym typeface="Roboto"/>
              </a:rPr>
              <a:t>0</a:t>
            </a:r>
            <a:r>
              <a:rPr lang="en-US" sz="1600" dirty="0">
                <a:latin typeface="Roboto"/>
                <a:ea typeface="Roboto"/>
                <a:cs typeface="Roboto"/>
                <a:sym typeface="Roboto"/>
              </a:rPr>
              <a:t> ∼ 0.05 − 0.55%/ layer </a:t>
            </a:r>
            <a:endParaRPr sz="1600" dirty="0">
              <a:latin typeface="Roboto"/>
              <a:ea typeface="Roboto"/>
              <a:cs typeface="Roboto"/>
              <a:sym typeface="Roboto"/>
            </a:endParaRPr>
          </a:p>
          <a:p>
            <a:r>
              <a:rPr lang="en-US" sz="1600" dirty="0">
                <a:latin typeface="Roboto"/>
                <a:ea typeface="Roboto"/>
                <a:cs typeface="Roboto"/>
                <a:sym typeface="Roboto"/>
              </a:rPr>
              <a:t>Gaseous tracker: </a:t>
            </a:r>
            <a:endParaRPr sz="1600" dirty="0">
              <a:latin typeface="Roboto"/>
              <a:ea typeface="Roboto"/>
              <a:cs typeface="Roboto"/>
              <a:sym typeface="Roboto"/>
            </a:endParaRPr>
          </a:p>
          <a:p>
            <a:pPr marL="609585" indent="-406390">
              <a:buSzPts val="1200"/>
              <a:buFont typeface="Roboto"/>
              <a:buChar char="●"/>
            </a:pPr>
            <a:r>
              <a:rPr lang="en-US" sz="1600" dirty="0">
                <a:latin typeface="Roboto"/>
                <a:ea typeface="Roboto"/>
                <a:cs typeface="Roboto"/>
                <a:sym typeface="Roboto"/>
              </a:rPr>
              <a:t>σ = 55 µm, X/X</a:t>
            </a:r>
            <a:r>
              <a:rPr lang="en-US" sz="1600" baseline="-25000" dirty="0">
                <a:latin typeface="Roboto"/>
                <a:ea typeface="Roboto"/>
                <a:cs typeface="Roboto"/>
                <a:sym typeface="Roboto"/>
              </a:rPr>
              <a:t>0</a:t>
            </a:r>
            <a:r>
              <a:rPr lang="en-US" sz="1600" dirty="0">
                <a:latin typeface="Roboto"/>
                <a:ea typeface="Roboto"/>
                <a:cs typeface="Roboto"/>
                <a:sym typeface="Roboto"/>
              </a:rPr>
              <a:t> ∼ 0.2%/layer</a:t>
            </a:r>
            <a:endParaRPr sz="1600" dirty="0">
              <a:latin typeface="Roboto"/>
              <a:ea typeface="Roboto"/>
              <a:cs typeface="Roboto"/>
              <a:sym typeface="Roboto"/>
            </a:endParaRPr>
          </a:p>
          <a:p>
            <a:r>
              <a:rPr lang="en-US" sz="1600" dirty="0" err="1">
                <a:latin typeface="Roboto"/>
                <a:ea typeface="Roboto"/>
                <a:cs typeface="Roboto"/>
                <a:sym typeface="Roboto"/>
              </a:rPr>
              <a:t>AstroPix</a:t>
            </a:r>
            <a:r>
              <a:rPr lang="en-US" sz="1600" dirty="0">
                <a:latin typeface="Roboto"/>
                <a:ea typeface="Roboto"/>
                <a:cs typeface="Roboto"/>
                <a:sym typeface="Roboto"/>
              </a:rPr>
              <a:t> outer tracker layer:</a:t>
            </a:r>
            <a:endParaRPr sz="1600" dirty="0">
              <a:latin typeface="Roboto"/>
              <a:ea typeface="Roboto"/>
              <a:cs typeface="Roboto"/>
              <a:sym typeface="Roboto"/>
            </a:endParaRPr>
          </a:p>
          <a:p>
            <a:pPr marL="609585" indent="-406390">
              <a:buSzPts val="1200"/>
              <a:buFont typeface="Roboto"/>
              <a:buChar char="●"/>
            </a:pPr>
            <a:r>
              <a:rPr lang="en-US" sz="1600" dirty="0">
                <a:latin typeface="Roboto"/>
                <a:ea typeface="Roboto"/>
                <a:cs typeface="Roboto"/>
                <a:sym typeface="Roboto"/>
              </a:rPr>
              <a:t>500µm pixel pitch (σ = 144 µm)</a:t>
            </a:r>
            <a:endParaRPr sz="1600" dirty="0">
              <a:latin typeface="Roboto"/>
              <a:ea typeface="Roboto"/>
              <a:cs typeface="Roboto"/>
              <a:sym typeface="Roboto"/>
            </a:endParaRPr>
          </a:p>
        </p:txBody>
      </p:sp>
      <p:sp>
        <p:nvSpPr>
          <p:cNvPr id="495" name="Google Shape;495;p47"/>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34</a:t>
            </a:fld>
            <a:endParaRPr/>
          </a:p>
        </p:txBody>
      </p:sp>
      <p:sp>
        <p:nvSpPr>
          <p:cNvPr id="496" name="Google Shape;496;p47"/>
          <p:cNvSpPr txBox="1"/>
          <p:nvPr/>
        </p:nvSpPr>
        <p:spPr>
          <a:xfrm>
            <a:off x="5222800" y="784753"/>
            <a:ext cx="4000000" cy="492402"/>
          </a:xfrm>
          <a:prstGeom prst="rect">
            <a:avLst/>
          </a:prstGeom>
          <a:noFill/>
          <a:ln>
            <a:noFill/>
          </a:ln>
        </p:spPr>
        <p:txBody>
          <a:bodyPr spcFirstLastPara="1" wrap="square" lIns="121900" tIns="121900" rIns="121900" bIns="121900" anchor="t" anchorCtr="0">
            <a:spAutoFit/>
          </a:bodyPr>
          <a:lstStyle/>
          <a:p>
            <a:r>
              <a:rPr lang="en-US" sz="1600" b="1" dirty="0">
                <a:solidFill>
                  <a:schemeClr val="hlink"/>
                </a:solidFill>
                <a:latin typeface="Roboto"/>
                <a:ea typeface="Roboto"/>
                <a:cs typeface="Roboto"/>
                <a:sym typeface="Roboto"/>
              </a:rPr>
              <a:t>Simulated performance</a:t>
            </a:r>
            <a:endParaRPr sz="2400" dirty="0"/>
          </a:p>
        </p:txBody>
      </p:sp>
      <p:pic>
        <p:nvPicPr>
          <p:cNvPr id="497" name="Google Shape;497;p47"/>
          <p:cNvPicPr preferRelativeResize="0"/>
          <p:nvPr/>
        </p:nvPicPr>
        <p:blipFill>
          <a:blip r:embed="rId5">
            <a:alphaModFix/>
          </a:blip>
          <a:stretch>
            <a:fillRect/>
          </a:stretch>
        </p:blipFill>
        <p:spPr>
          <a:xfrm>
            <a:off x="2145434" y="4609601"/>
            <a:ext cx="2265333" cy="1716767"/>
          </a:xfrm>
          <a:prstGeom prst="rect">
            <a:avLst/>
          </a:prstGeom>
          <a:noFill/>
          <a:ln>
            <a:noFill/>
          </a:ln>
        </p:spPr>
      </p:pic>
      <p:pic>
        <p:nvPicPr>
          <p:cNvPr id="498" name="Google Shape;498;p47" descr="A picture containing text, printer&#10;&#10;Description automatically generated"/>
          <p:cNvPicPr preferRelativeResize="0"/>
          <p:nvPr/>
        </p:nvPicPr>
        <p:blipFill rotWithShape="1">
          <a:blip r:embed="rId6">
            <a:alphaModFix/>
          </a:blip>
          <a:srcRect/>
          <a:stretch/>
        </p:blipFill>
        <p:spPr>
          <a:xfrm>
            <a:off x="507602" y="3573068"/>
            <a:ext cx="2318965" cy="1842168"/>
          </a:xfrm>
          <a:prstGeom prst="rect">
            <a:avLst/>
          </a:prstGeom>
          <a:noFill/>
          <a:ln>
            <a:noFill/>
          </a:ln>
        </p:spPr>
      </p:pic>
      <p:sp>
        <p:nvSpPr>
          <p:cNvPr id="499" name="Google Shape;499;p47"/>
          <p:cNvSpPr txBox="1"/>
          <p:nvPr/>
        </p:nvSpPr>
        <p:spPr>
          <a:xfrm>
            <a:off x="581275" y="3364301"/>
            <a:ext cx="2171600" cy="256505"/>
          </a:xfrm>
          <a:prstGeom prst="rect">
            <a:avLst/>
          </a:prstGeom>
          <a:noFill/>
          <a:ln>
            <a:noFill/>
          </a:ln>
        </p:spPr>
        <p:txBody>
          <a:bodyPr spcFirstLastPara="1" wrap="square" lIns="91433" tIns="45700" rIns="91433" bIns="45700" anchor="t" anchorCtr="0">
            <a:spAutoFit/>
          </a:bodyPr>
          <a:lstStyle/>
          <a:p>
            <a:r>
              <a:rPr lang="en-US" sz="1067">
                <a:solidFill>
                  <a:schemeClr val="dk1"/>
                </a:solidFill>
                <a:latin typeface="Roboto"/>
                <a:ea typeface="Roboto"/>
                <a:cs typeface="Roboto"/>
                <a:sym typeface="Roboto"/>
              </a:rPr>
              <a:t>First “μITS3” assembly at CERN</a:t>
            </a:r>
            <a:endParaRPr sz="1333">
              <a:latin typeface="Roboto"/>
              <a:ea typeface="Roboto"/>
              <a:cs typeface="Roboto"/>
              <a:sym typeface="Roboto"/>
            </a:endParaRPr>
          </a:p>
        </p:txBody>
      </p:sp>
      <p:sp>
        <p:nvSpPr>
          <p:cNvPr id="500" name="Google Shape;500;p47"/>
          <p:cNvSpPr txBox="1"/>
          <p:nvPr/>
        </p:nvSpPr>
        <p:spPr>
          <a:xfrm>
            <a:off x="3044400" y="4247952"/>
            <a:ext cx="1463200" cy="492402"/>
          </a:xfrm>
          <a:prstGeom prst="rect">
            <a:avLst/>
          </a:prstGeom>
          <a:noFill/>
          <a:ln>
            <a:noFill/>
          </a:ln>
        </p:spPr>
        <p:txBody>
          <a:bodyPr spcFirstLastPara="1" wrap="square" lIns="121900" tIns="121900" rIns="121900" bIns="121900" anchor="t" anchorCtr="0">
            <a:spAutoFit/>
          </a:bodyPr>
          <a:lstStyle/>
          <a:p>
            <a:pPr>
              <a:buClr>
                <a:srgbClr val="000000"/>
              </a:buClr>
            </a:pPr>
            <a:r>
              <a:rPr lang="en-US" sz="1067">
                <a:solidFill>
                  <a:schemeClr val="dk1"/>
                </a:solidFill>
                <a:latin typeface="Roboto"/>
                <a:ea typeface="Roboto"/>
                <a:cs typeface="Roboto"/>
                <a:sym typeface="Roboto"/>
              </a:rPr>
              <a:t>Cylindrical</a:t>
            </a:r>
            <a:r>
              <a:rPr lang="en-US" sz="1600" b="1">
                <a:solidFill>
                  <a:srgbClr val="1C1C1C"/>
                </a:solidFill>
                <a:latin typeface="Roboto"/>
                <a:ea typeface="Roboto"/>
                <a:cs typeface="Roboto"/>
                <a:sym typeface="Roboto"/>
              </a:rPr>
              <a:t> </a:t>
            </a:r>
            <a:r>
              <a:rPr lang="en-US" sz="1067">
                <a:solidFill>
                  <a:schemeClr val="dk1"/>
                </a:solidFill>
                <a:latin typeface="Roboto"/>
                <a:ea typeface="Roboto"/>
                <a:cs typeface="Roboto"/>
                <a:sym typeface="Roboto"/>
              </a:rPr>
              <a:t>μMega</a:t>
            </a:r>
            <a:endParaRPr sz="2400"/>
          </a:p>
        </p:txBody>
      </p:sp>
      <p:sp>
        <p:nvSpPr>
          <p:cNvPr id="2" name="Date Placeholder 1">
            <a:extLst>
              <a:ext uri="{FF2B5EF4-FFF2-40B4-BE49-F238E27FC236}">
                <a16:creationId xmlns:a16="http://schemas.microsoft.com/office/drawing/2014/main" id="{A0F6AC2C-D983-3DAE-DA7C-38C99E3CCDFC}"/>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A2AF8187-5585-1AF2-74A9-98012B2A512B}"/>
              </a:ext>
            </a:extLst>
          </p:cNvPr>
          <p:cNvSpPr>
            <a:spLocks noGrp="1"/>
          </p:cNvSpPr>
          <p:nvPr>
            <p:ph type="ftr" sz="quarter" idx="11"/>
          </p:nvPr>
        </p:nvSpPr>
        <p:spPr/>
        <p:txBody>
          <a:bodyPr/>
          <a:lstStyle/>
          <a:p>
            <a:r>
              <a:rPr lang="en-US"/>
              <a:t>AI4EIC 2023 Annual Workshop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9"/>
          <p:cNvSpPr txBox="1">
            <a:spLocks noGrp="1"/>
          </p:cNvSpPr>
          <p:nvPr>
            <p:ph type="title"/>
          </p:nvPr>
        </p:nvSpPr>
        <p:spPr>
          <a:xfrm>
            <a:off x="394367" y="-4"/>
            <a:ext cx="10515600" cy="7284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Calorimetry Performance</a:t>
            </a:r>
            <a:endParaRPr b="1" dirty="0">
              <a:solidFill>
                <a:schemeClr val="accent1"/>
              </a:solidFill>
              <a:ea typeface="Roboto"/>
              <a:cs typeface="Roboto"/>
              <a:sym typeface="Roboto"/>
            </a:endParaRPr>
          </a:p>
        </p:txBody>
      </p:sp>
      <p:sp>
        <p:nvSpPr>
          <p:cNvPr id="533" name="Google Shape;533;p49"/>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US"/>
              <a:pPr/>
              <a:t>35</a:t>
            </a:fld>
            <a:endParaRPr/>
          </a:p>
        </p:txBody>
      </p:sp>
      <p:pic>
        <p:nvPicPr>
          <p:cNvPr id="535" name="Google Shape;535;p49"/>
          <p:cNvPicPr preferRelativeResize="0"/>
          <p:nvPr/>
        </p:nvPicPr>
        <p:blipFill rotWithShape="1">
          <a:blip r:embed="rId3">
            <a:alphaModFix/>
          </a:blip>
          <a:srcRect/>
          <a:stretch/>
        </p:blipFill>
        <p:spPr>
          <a:xfrm>
            <a:off x="4138672" y="856518"/>
            <a:ext cx="3268008" cy="2881167"/>
          </a:xfrm>
          <a:prstGeom prst="rect">
            <a:avLst/>
          </a:prstGeom>
          <a:noFill/>
          <a:ln>
            <a:noFill/>
          </a:ln>
        </p:spPr>
      </p:pic>
      <p:pic>
        <p:nvPicPr>
          <p:cNvPr id="536" name="Google Shape;536;p49"/>
          <p:cNvPicPr preferRelativeResize="0"/>
          <p:nvPr/>
        </p:nvPicPr>
        <p:blipFill>
          <a:blip r:embed="rId4">
            <a:alphaModFix/>
          </a:blip>
          <a:stretch>
            <a:fillRect/>
          </a:stretch>
        </p:blipFill>
        <p:spPr>
          <a:xfrm>
            <a:off x="7406680" y="855220"/>
            <a:ext cx="3278753" cy="2883763"/>
          </a:xfrm>
          <a:prstGeom prst="rect">
            <a:avLst/>
          </a:prstGeom>
          <a:noFill/>
          <a:ln>
            <a:noFill/>
          </a:ln>
        </p:spPr>
      </p:pic>
      <p:pic>
        <p:nvPicPr>
          <p:cNvPr id="537" name="Google Shape;537;p49"/>
          <p:cNvPicPr preferRelativeResize="0"/>
          <p:nvPr/>
        </p:nvPicPr>
        <p:blipFill>
          <a:blip r:embed="rId5">
            <a:alphaModFix/>
          </a:blip>
          <a:stretch>
            <a:fillRect/>
          </a:stretch>
        </p:blipFill>
        <p:spPr>
          <a:xfrm>
            <a:off x="973034" y="856520"/>
            <a:ext cx="3165639" cy="2817545"/>
          </a:xfrm>
          <a:prstGeom prst="rect">
            <a:avLst/>
          </a:prstGeom>
          <a:noFill/>
          <a:ln>
            <a:noFill/>
          </a:ln>
        </p:spPr>
      </p:pic>
      <p:sp>
        <p:nvSpPr>
          <p:cNvPr id="538" name="Google Shape;538;p49"/>
          <p:cNvSpPr txBox="1"/>
          <p:nvPr/>
        </p:nvSpPr>
        <p:spPr>
          <a:xfrm>
            <a:off x="1176651" y="569967"/>
            <a:ext cx="3541200" cy="410393"/>
          </a:xfrm>
          <a:prstGeom prst="rect">
            <a:avLst/>
          </a:prstGeom>
          <a:noFill/>
          <a:ln>
            <a:noFill/>
          </a:ln>
        </p:spPr>
        <p:txBody>
          <a:bodyPr spcFirstLastPara="1" wrap="square" lIns="121900" tIns="121900" rIns="121900" bIns="121900" anchor="t" anchorCtr="0">
            <a:spAutoFit/>
          </a:bodyPr>
          <a:lstStyle/>
          <a:p>
            <a:r>
              <a:rPr lang="en-US" sz="1067">
                <a:solidFill>
                  <a:srgbClr val="1C1C1C"/>
                </a:solidFill>
              </a:rPr>
              <a:t>plots by N. Schmidt</a:t>
            </a:r>
            <a:endParaRPr sz="1600"/>
          </a:p>
        </p:txBody>
      </p:sp>
      <p:pic>
        <p:nvPicPr>
          <p:cNvPr id="539" name="Google Shape;539;p49"/>
          <p:cNvPicPr preferRelativeResize="0"/>
          <p:nvPr/>
        </p:nvPicPr>
        <p:blipFill>
          <a:blip r:embed="rId6">
            <a:alphaModFix/>
          </a:blip>
          <a:stretch>
            <a:fillRect/>
          </a:stretch>
        </p:blipFill>
        <p:spPr>
          <a:xfrm>
            <a:off x="1018282" y="3919159"/>
            <a:ext cx="3339759" cy="2881175"/>
          </a:xfrm>
          <a:prstGeom prst="rect">
            <a:avLst/>
          </a:prstGeom>
          <a:noFill/>
          <a:ln>
            <a:noFill/>
          </a:ln>
        </p:spPr>
      </p:pic>
      <p:sp>
        <p:nvSpPr>
          <p:cNvPr id="540" name="Google Shape;540;p49"/>
          <p:cNvSpPr txBox="1"/>
          <p:nvPr/>
        </p:nvSpPr>
        <p:spPr>
          <a:xfrm>
            <a:off x="1438440" y="3674069"/>
            <a:ext cx="2804000" cy="430847"/>
          </a:xfrm>
          <a:prstGeom prst="rect">
            <a:avLst/>
          </a:prstGeom>
          <a:noFill/>
          <a:ln>
            <a:noFill/>
          </a:ln>
        </p:spPr>
        <p:txBody>
          <a:bodyPr spcFirstLastPara="1" wrap="square" lIns="121900" tIns="121900" rIns="121900" bIns="121900" anchor="t" anchorCtr="0">
            <a:spAutoFit/>
          </a:bodyPr>
          <a:lstStyle/>
          <a:p>
            <a:pPr algn="r"/>
            <a:r>
              <a:rPr lang="en-US" sz="1200">
                <a:solidFill>
                  <a:srgbClr val="777777"/>
                </a:solidFill>
              </a:rPr>
              <a:t>F. Bock, Hard Probes 2023</a:t>
            </a:r>
            <a:endParaRPr sz="1200">
              <a:solidFill>
                <a:srgbClr val="777777"/>
              </a:solidFill>
            </a:endParaRPr>
          </a:p>
        </p:txBody>
      </p:sp>
      <p:sp>
        <p:nvSpPr>
          <p:cNvPr id="541" name="Google Shape;541;p49"/>
          <p:cNvSpPr txBox="1"/>
          <p:nvPr/>
        </p:nvSpPr>
        <p:spPr>
          <a:xfrm>
            <a:off x="4662598" y="4031752"/>
            <a:ext cx="7012400" cy="1969730"/>
          </a:xfrm>
          <a:prstGeom prst="rect">
            <a:avLst/>
          </a:prstGeom>
          <a:noFill/>
          <a:ln>
            <a:noFill/>
          </a:ln>
        </p:spPr>
        <p:txBody>
          <a:bodyPr spcFirstLastPara="1" wrap="square" lIns="121900" tIns="121900" rIns="121900" bIns="121900" anchor="t" anchorCtr="0">
            <a:spAutoFit/>
          </a:bodyPr>
          <a:lstStyle/>
          <a:p>
            <a:r>
              <a:rPr lang="en-US" sz="1600" b="1" dirty="0"/>
              <a:t>Performance on energy resolution and matching</a:t>
            </a:r>
            <a:endParaRPr sz="1600" dirty="0"/>
          </a:p>
          <a:p>
            <a:pPr marL="609585" indent="-406390">
              <a:buSzPts val="1200"/>
              <a:buChar char="●"/>
            </a:pPr>
            <a:r>
              <a:rPr lang="en-US" sz="1600" dirty="0"/>
              <a:t>Technologies fulfill YR requirements on energy resolution</a:t>
            </a:r>
            <a:endParaRPr sz="1600" dirty="0"/>
          </a:p>
          <a:p>
            <a:pPr marL="609585" indent="-406390">
              <a:buSzPts val="1200"/>
              <a:buChar char="●"/>
            </a:pPr>
            <a:r>
              <a:rPr lang="en-US" sz="1600" dirty="0"/>
              <a:t>Ongoing simulation studies related to overlaps between different η regions for calorimetry and reconstruction algorithms</a:t>
            </a:r>
            <a:endParaRPr sz="1600" dirty="0"/>
          </a:p>
          <a:p>
            <a:pPr marL="609585"/>
            <a:endParaRPr sz="1600" dirty="0"/>
          </a:p>
          <a:p>
            <a:r>
              <a:rPr lang="en-US" sz="1600" b="1" dirty="0"/>
              <a:t>Ongoing work on Monte-Carlo validation</a:t>
            </a:r>
            <a:endParaRPr sz="1600" b="1" dirty="0"/>
          </a:p>
          <a:p>
            <a:pPr marL="609585" indent="-406390">
              <a:buSzPts val="1200"/>
              <a:buChar char="●"/>
            </a:pPr>
            <a:r>
              <a:rPr lang="en-US" sz="1600" dirty="0"/>
              <a:t>Validation for high Z absorbers</a:t>
            </a:r>
            <a:endParaRPr sz="2400" dirty="0"/>
          </a:p>
        </p:txBody>
      </p:sp>
      <p:sp>
        <p:nvSpPr>
          <p:cNvPr id="2" name="Date Placeholder 1">
            <a:extLst>
              <a:ext uri="{FF2B5EF4-FFF2-40B4-BE49-F238E27FC236}">
                <a16:creationId xmlns:a16="http://schemas.microsoft.com/office/drawing/2014/main" id="{90EFFDE9-8A42-9D31-A108-344A5E27BD2E}"/>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26A5B152-BFC0-5563-2584-15C2CBFB783A}"/>
              </a:ext>
            </a:extLst>
          </p:cNvPr>
          <p:cNvSpPr>
            <a:spLocks noGrp="1"/>
          </p:cNvSpPr>
          <p:nvPr>
            <p:ph type="ftr" sz="quarter" idx="11"/>
          </p:nvPr>
        </p:nvSpPr>
        <p:spPr/>
        <p:txBody>
          <a:bodyPr/>
          <a:lstStyle/>
          <a:p>
            <a:r>
              <a:rPr lang="en-US"/>
              <a:t>AI4EIC 2023 Annual Workshop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1"/>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US"/>
              <a:pPr/>
              <a:t>36</a:t>
            </a:fld>
            <a:endParaRPr/>
          </a:p>
        </p:txBody>
      </p:sp>
      <p:sp>
        <p:nvSpPr>
          <p:cNvPr id="573" name="Google Shape;573;p51"/>
          <p:cNvSpPr txBox="1">
            <a:spLocks noGrp="1"/>
          </p:cNvSpPr>
          <p:nvPr>
            <p:ph type="title" idx="4294967295"/>
          </p:nvPr>
        </p:nvSpPr>
        <p:spPr>
          <a:xfrm>
            <a:off x="562713" y="143397"/>
            <a:ext cx="9938000" cy="10504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Particle ID</a:t>
            </a:r>
            <a:endParaRPr b="1" dirty="0">
              <a:solidFill>
                <a:schemeClr val="accent1"/>
              </a:solidFill>
              <a:ea typeface="Roboto"/>
              <a:cs typeface="Roboto"/>
              <a:sym typeface="Roboto"/>
            </a:endParaRPr>
          </a:p>
        </p:txBody>
      </p:sp>
      <p:sp>
        <p:nvSpPr>
          <p:cNvPr id="574" name="Google Shape;574;p51"/>
          <p:cNvSpPr txBox="1"/>
          <p:nvPr/>
        </p:nvSpPr>
        <p:spPr>
          <a:xfrm>
            <a:off x="476233" y="939600"/>
            <a:ext cx="7036400" cy="1969730"/>
          </a:xfrm>
          <a:prstGeom prst="rect">
            <a:avLst/>
          </a:prstGeom>
          <a:noFill/>
          <a:ln>
            <a:noFill/>
          </a:ln>
        </p:spPr>
        <p:txBody>
          <a:bodyPr spcFirstLastPara="1" wrap="square" lIns="121900" tIns="121900" rIns="121900" bIns="121900" anchor="t" anchorCtr="0">
            <a:spAutoFit/>
          </a:bodyPr>
          <a:lstStyle/>
          <a:p>
            <a:r>
              <a:rPr lang="en-US" sz="1600" b="1" dirty="0">
                <a:latin typeface="Roboto"/>
                <a:ea typeface="Roboto"/>
                <a:cs typeface="Roboto"/>
                <a:sym typeface="Roboto"/>
              </a:rPr>
              <a:t>Particle </a:t>
            </a:r>
            <a:r>
              <a:rPr lang="en-US" sz="1600" b="1" dirty="0" err="1">
                <a:latin typeface="Roboto"/>
                <a:ea typeface="Roboto"/>
                <a:cs typeface="Roboto"/>
                <a:sym typeface="Roboto"/>
              </a:rPr>
              <a:t>IDentification</a:t>
            </a:r>
            <a:r>
              <a:rPr lang="en-US" sz="1600" b="1" dirty="0">
                <a:latin typeface="Roboto"/>
                <a:ea typeface="Roboto"/>
                <a:cs typeface="Roboto"/>
                <a:sym typeface="Roboto"/>
              </a:rPr>
              <a:t> needs</a:t>
            </a:r>
            <a:endParaRPr sz="1600" b="1" dirty="0">
              <a:latin typeface="Roboto"/>
              <a:ea typeface="Roboto"/>
              <a:cs typeface="Roboto"/>
              <a:sym typeface="Roboto"/>
            </a:endParaRPr>
          </a:p>
          <a:p>
            <a:pPr marL="609585" indent="-406390">
              <a:buSzPts val="1200"/>
              <a:buChar char="●"/>
            </a:pPr>
            <a:r>
              <a:rPr lang="en-US" sz="1600" dirty="0">
                <a:latin typeface="Roboto"/>
                <a:ea typeface="Roboto"/>
                <a:cs typeface="Roboto"/>
                <a:sym typeface="Roboto"/>
              </a:rPr>
              <a:t>Electrons from photons ⟶ </a:t>
            </a:r>
            <a:r>
              <a:rPr lang="en-US" sz="1600" b="1" dirty="0">
                <a:latin typeface="Roboto"/>
                <a:ea typeface="Roboto"/>
                <a:cs typeface="Roboto"/>
                <a:sym typeface="Roboto"/>
              </a:rPr>
              <a:t>4π coverage in tracking</a:t>
            </a:r>
            <a:endParaRPr sz="1600" b="1" dirty="0">
              <a:latin typeface="Roboto"/>
              <a:ea typeface="Roboto"/>
              <a:cs typeface="Roboto"/>
              <a:sym typeface="Roboto"/>
            </a:endParaRPr>
          </a:p>
          <a:p>
            <a:pPr marL="609585" indent="-406390">
              <a:buSzPts val="1200"/>
              <a:buChar char="●"/>
            </a:pPr>
            <a:r>
              <a:rPr lang="en-US" sz="1600" dirty="0">
                <a:latin typeface="Roboto"/>
                <a:ea typeface="Roboto"/>
                <a:cs typeface="Roboto"/>
                <a:sym typeface="Roboto"/>
              </a:rPr>
              <a:t>Electrons from charged hadrons</a:t>
            </a:r>
            <a:r>
              <a:rPr lang="en-US" sz="1600" dirty="0">
                <a:solidFill>
                  <a:schemeClr val="hlink"/>
                </a:solidFill>
                <a:latin typeface="Roboto"/>
                <a:ea typeface="Roboto"/>
                <a:cs typeface="Roboto"/>
                <a:sym typeface="Roboto"/>
              </a:rPr>
              <a:t> ⟶ </a:t>
            </a:r>
            <a:r>
              <a:rPr lang="en-US" sz="1600" b="1" dirty="0">
                <a:latin typeface="Roboto"/>
                <a:ea typeface="Roboto"/>
                <a:cs typeface="Roboto"/>
                <a:sym typeface="Roboto"/>
              </a:rPr>
              <a:t>mostly provided by calorimetry and tracking</a:t>
            </a:r>
            <a:endParaRPr sz="1600" b="1" dirty="0">
              <a:latin typeface="Roboto"/>
              <a:ea typeface="Roboto"/>
              <a:cs typeface="Roboto"/>
              <a:sym typeface="Roboto"/>
            </a:endParaRPr>
          </a:p>
          <a:p>
            <a:pPr marL="609585" indent="-406390">
              <a:buSzPts val="1200"/>
              <a:buChar char="●"/>
            </a:pPr>
            <a:r>
              <a:rPr lang="en-US" sz="1600" dirty="0">
                <a:latin typeface="Roboto"/>
                <a:ea typeface="Roboto"/>
                <a:cs typeface="Roboto"/>
                <a:sym typeface="Roboto"/>
              </a:rPr>
              <a:t>Charged </a:t>
            </a:r>
            <a:r>
              <a:rPr lang="en-US" sz="1600" dirty="0" err="1">
                <a:latin typeface="Roboto"/>
                <a:ea typeface="Roboto"/>
                <a:cs typeface="Roboto"/>
                <a:sym typeface="Roboto"/>
              </a:rPr>
              <a:t>pions</a:t>
            </a:r>
            <a:r>
              <a:rPr lang="en-US" sz="1600" dirty="0">
                <a:latin typeface="Roboto"/>
                <a:ea typeface="Roboto"/>
                <a:cs typeface="Roboto"/>
                <a:sym typeface="Roboto"/>
              </a:rPr>
              <a:t>, kaons and protons from each other on track level</a:t>
            </a:r>
            <a:r>
              <a:rPr lang="en-US" sz="1600" dirty="0">
                <a:solidFill>
                  <a:schemeClr val="hlink"/>
                </a:solidFill>
                <a:latin typeface="Roboto"/>
                <a:ea typeface="Roboto"/>
                <a:cs typeface="Roboto"/>
                <a:sym typeface="Roboto"/>
              </a:rPr>
              <a:t> ⟶ </a:t>
            </a:r>
            <a:r>
              <a:rPr lang="en-US" sz="1600" b="1" dirty="0">
                <a:latin typeface="Roboto"/>
                <a:ea typeface="Roboto"/>
                <a:cs typeface="Roboto"/>
                <a:sym typeface="Roboto"/>
              </a:rPr>
              <a:t>Cherenkov detectors</a:t>
            </a:r>
            <a:endParaRPr sz="1600" b="1" dirty="0">
              <a:latin typeface="Roboto"/>
              <a:ea typeface="Roboto"/>
              <a:cs typeface="Roboto"/>
              <a:sym typeface="Roboto"/>
            </a:endParaRPr>
          </a:p>
          <a:p>
            <a:pPr marL="1219170" lvl="1" indent="-406390">
              <a:buSzPts val="1200"/>
              <a:buFont typeface="Roboto"/>
              <a:buChar char="○"/>
            </a:pPr>
            <a:r>
              <a:rPr lang="en-US" sz="1600" dirty="0">
                <a:latin typeface="Roboto"/>
                <a:ea typeface="Roboto"/>
                <a:cs typeface="Roboto"/>
                <a:sym typeface="Roboto"/>
              </a:rPr>
              <a:t>Cherenkov detectors, complemented by </a:t>
            </a:r>
            <a:r>
              <a:rPr lang="en-US" sz="1600" dirty="0" err="1">
                <a:latin typeface="Roboto"/>
                <a:ea typeface="Roboto"/>
                <a:cs typeface="Roboto"/>
                <a:sym typeface="Roboto"/>
              </a:rPr>
              <a:t>ToF</a:t>
            </a:r>
            <a:r>
              <a:rPr lang="en-US" sz="1600" dirty="0">
                <a:latin typeface="Roboto"/>
                <a:ea typeface="Roboto"/>
                <a:cs typeface="Roboto"/>
                <a:sym typeface="Roboto"/>
              </a:rPr>
              <a:t> </a:t>
            </a:r>
            <a:endParaRPr sz="1600" dirty="0">
              <a:latin typeface="Roboto"/>
              <a:ea typeface="Roboto"/>
              <a:cs typeface="Roboto"/>
              <a:sym typeface="Roboto"/>
            </a:endParaRPr>
          </a:p>
        </p:txBody>
      </p:sp>
      <p:pic>
        <p:nvPicPr>
          <p:cNvPr id="575" name="Google Shape;575;p51"/>
          <p:cNvPicPr preferRelativeResize="0"/>
          <p:nvPr/>
        </p:nvPicPr>
        <p:blipFill>
          <a:blip r:embed="rId3">
            <a:alphaModFix/>
          </a:blip>
          <a:stretch>
            <a:fillRect/>
          </a:stretch>
        </p:blipFill>
        <p:spPr>
          <a:xfrm>
            <a:off x="1157034" y="3086117"/>
            <a:ext cx="4097997" cy="2776235"/>
          </a:xfrm>
          <a:prstGeom prst="rect">
            <a:avLst/>
          </a:prstGeom>
          <a:noFill/>
          <a:ln>
            <a:noFill/>
          </a:ln>
        </p:spPr>
      </p:pic>
      <p:pic>
        <p:nvPicPr>
          <p:cNvPr id="576" name="Google Shape;576;p51"/>
          <p:cNvPicPr preferRelativeResize="0"/>
          <p:nvPr/>
        </p:nvPicPr>
        <p:blipFill>
          <a:blip r:embed="rId4">
            <a:alphaModFix/>
          </a:blip>
          <a:stretch>
            <a:fillRect/>
          </a:stretch>
        </p:blipFill>
        <p:spPr>
          <a:xfrm>
            <a:off x="5682967" y="3155134"/>
            <a:ext cx="4996236" cy="2638233"/>
          </a:xfrm>
          <a:prstGeom prst="rect">
            <a:avLst/>
          </a:prstGeom>
          <a:noFill/>
          <a:ln>
            <a:noFill/>
          </a:ln>
        </p:spPr>
      </p:pic>
      <p:sp>
        <p:nvSpPr>
          <p:cNvPr id="577" name="Google Shape;577;p51"/>
          <p:cNvSpPr txBox="1"/>
          <p:nvPr/>
        </p:nvSpPr>
        <p:spPr>
          <a:xfrm>
            <a:off x="609600" y="5888733"/>
            <a:ext cx="10557200" cy="492402"/>
          </a:xfrm>
          <a:prstGeom prst="rect">
            <a:avLst/>
          </a:prstGeom>
          <a:noFill/>
          <a:ln>
            <a:noFill/>
          </a:ln>
        </p:spPr>
        <p:txBody>
          <a:bodyPr spcFirstLastPara="1" wrap="square" lIns="121900" tIns="121900" rIns="121900" bIns="121900" anchor="t" anchorCtr="0">
            <a:spAutoFit/>
          </a:bodyPr>
          <a:lstStyle/>
          <a:p>
            <a:pPr algn="ctr"/>
            <a:r>
              <a:rPr lang="en-US" sz="1600" b="1">
                <a:latin typeface="Roboto"/>
                <a:ea typeface="Roboto"/>
                <a:cs typeface="Roboto"/>
                <a:sym typeface="Roboto"/>
              </a:rPr>
              <a:t>Need more than one technology to cover the entire momentum ranges at different rapidities </a:t>
            </a:r>
            <a:endParaRPr sz="1600" b="1">
              <a:latin typeface="Roboto"/>
              <a:ea typeface="Roboto"/>
              <a:cs typeface="Roboto"/>
              <a:sym typeface="Roboto"/>
            </a:endParaRPr>
          </a:p>
        </p:txBody>
      </p:sp>
      <p:pic>
        <p:nvPicPr>
          <p:cNvPr id="578" name="Google Shape;578;p51"/>
          <p:cNvPicPr preferRelativeResize="0"/>
          <p:nvPr/>
        </p:nvPicPr>
        <p:blipFill>
          <a:blip r:embed="rId5">
            <a:alphaModFix/>
          </a:blip>
          <a:stretch>
            <a:fillRect/>
          </a:stretch>
        </p:blipFill>
        <p:spPr>
          <a:xfrm>
            <a:off x="7763068" y="1357043"/>
            <a:ext cx="4098001" cy="1381525"/>
          </a:xfrm>
          <a:prstGeom prst="rect">
            <a:avLst/>
          </a:prstGeom>
          <a:noFill/>
          <a:ln>
            <a:noFill/>
          </a:ln>
        </p:spPr>
      </p:pic>
      <p:sp>
        <p:nvSpPr>
          <p:cNvPr id="2" name="Date Placeholder 1">
            <a:extLst>
              <a:ext uri="{FF2B5EF4-FFF2-40B4-BE49-F238E27FC236}">
                <a16:creationId xmlns:a16="http://schemas.microsoft.com/office/drawing/2014/main" id="{3FD182CF-5135-AC92-D3C8-60CBF0C05B95}"/>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36934681-31D5-A92F-FBF3-7C48ADEABEBC}"/>
              </a:ext>
            </a:extLst>
          </p:cNvPr>
          <p:cNvSpPr>
            <a:spLocks noGrp="1"/>
          </p:cNvSpPr>
          <p:nvPr>
            <p:ph type="ftr" sz="quarter" idx="11"/>
          </p:nvPr>
        </p:nvSpPr>
        <p:spPr/>
        <p:txBody>
          <a:bodyPr/>
          <a:lstStyle/>
          <a:p>
            <a:r>
              <a:rPr lang="en-US"/>
              <a:t>AI4EIC 2023 Annual Workshop</a:t>
            </a:r>
          </a:p>
        </p:txBody>
      </p:sp>
      <p:sp>
        <p:nvSpPr>
          <p:cNvPr id="4" name="TextBox 3">
            <a:extLst>
              <a:ext uri="{FF2B5EF4-FFF2-40B4-BE49-F238E27FC236}">
                <a16:creationId xmlns:a16="http://schemas.microsoft.com/office/drawing/2014/main" id="{510F7DFF-2DDF-A229-C6FA-063A1B0B6DF8}"/>
              </a:ext>
            </a:extLst>
          </p:cNvPr>
          <p:cNvSpPr txBox="1"/>
          <p:nvPr/>
        </p:nvSpPr>
        <p:spPr>
          <a:xfrm>
            <a:off x="6609119" y="5149913"/>
            <a:ext cx="665260" cy="276999"/>
          </a:xfrm>
          <a:prstGeom prst="rect">
            <a:avLst/>
          </a:prstGeom>
          <a:solidFill>
            <a:schemeClr val="accent2">
              <a:lumMod val="60000"/>
              <a:lumOff val="40000"/>
            </a:schemeClr>
          </a:solidFill>
        </p:spPr>
        <p:txBody>
          <a:bodyPr wrap="square" rtlCol="0">
            <a:spAutoFit/>
          </a:bodyPr>
          <a:lstStyle/>
          <a:p>
            <a:r>
              <a:rPr lang="en-US" sz="1200" b="1" dirty="0"/>
              <a:t>HRPPD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33249-521C-73B8-3236-92D030BB8111}"/>
              </a:ext>
            </a:extLst>
          </p:cNvPr>
          <p:cNvSpPr>
            <a:spLocks noGrp="1"/>
          </p:cNvSpPr>
          <p:nvPr>
            <p:ph type="title"/>
          </p:nvPr>
        </p:nvSpPr>
        <p:spPr/>
        <p:txBody>
          <a:bodyPr>
            <a:normAutofit/>
          </a:bodyPr>
          <a:lstStyle/>
          <a:p>
            <a:r>
              <a:rPr lang="en-US" b="1" dirty="0">
                <a:solidFill>
                  <a:schemeClr val="accent1"/>
                </a:solidFill>
              </a:rPr>
              <a:t>Electronics</a:t>
            </a:r>
          </a:p>
        </p:txBody>
      </p:sp>
      <p:sp>
        <p:nvSpPr>
          <p:cNvPr id="4" name="Date Placeholder 3">
            <a:extLst>
              <a:ext uri="{FF2B5EF4-FFF2-40B4-BE49-F238E27FC236}">
                <a16:creationId xmlns:a16="http://schemas.microsoft.com/office/drawing/2014/main" id="{53BDA837-488A-4D13-B4A8-F31B6A6D768E}"/>
              </a:ext>
            </a:extLst>
          </p:cNvPr>
          <p:cNvSpPr>
            <a:spLocks noGrp="1"/>
          </p:cNvSpPr>
          <p:nvPr>
            <p:ph type="dt" sz="half" idx="10"/>
          </p:nvPr>
        </p:nvSpPr>
        <p:spPr/>
        <p:txBody>
          <a:bodyPr/>
          <a:lstStyle/>
          <a:p>
            <a:r>
              <a:rPr lang="en-US"/>
              <a:t>11/28/2023</a:t>
            </a:r>
          </a:p>
        </p:txBody>
      </p:sp>
      <p:sp>
        <p:nvSpPr>
          <p:cNvPr id="5" name="Footer Placeholder 4">
            <a:extLst>
              <a:ext uri="{FF2B5EF4-FFF2-40B4-BE49-F238E27FC236}">
                <a16:creationId xmlns:a16="http://schemas.microsoft.com/office/drawing/2014/main" id="{84997F5D-F1D7-A586-E8F2-72BF89591F69}"/>
              </a:ext>
            </a:extLst>
          </p:cNvPr>
          <p:cNvSpPr>
            <a:spLocks noGrp="1"/>
          </p:cNvSpPr>
          <p:nvPr>
            <p:ph type="ftr" sz="quarter" idx="11"/>
          </p:nvPr>
        </p:nvSpPr>
        <p:spPr/>
        <p:txBody>
          <a:bodyPr/>
          <a:lstStyle/>
          <a:p>
            <a:r>
              <a:rPr lang="en-US"/>
              <a:t>AI4EIC 2023 Annual Workshop</a:t>
            </a:r>
          </a:p>
        </p:txBody>
      </p:sp>
      <p:sp>
        <p:nvSpPr>
          <p:cNvPr id="6" name="Slide Number Placeholder 5">
            <a:extLst>
              <a:ext uri="{FF2B5EF4-FFF2-40B4-BE49-F238E27FC236}">
                <a16:creationId xmlns:a16="http://schemas.microsoft.com/office/drawing/2014/main" id="{F4A3C87C-63E4-44FA-B291-5A106C2DEC96}"/>
              </a:ext>
            </a:extLst>
          </p:cNvPr>
          <p:cNvSpPr>
            <a:spLocks noGrp="1"/>
          </p:cNvSpPr>
          <p:nvPr>
            <p:ph type="sldNum" sz="quarter" idx="12"/>
          </p:nvPr>
        </p:nvSpPr>
        <p:spPr/>
        <p:txBody>
          <a:bodyPr/>
          <a:lstStyle/>
          <a:p>
            <a:fld id="{00A14187-AF44-4271-AA62-1C5C376B8E74}" type="slidenum">
              <a:rPr lang="en-US" smtClean="0"/>
              <a:t>37</a:t>
            </a:fld>
            <a:endParaRPr lang="en-US"/>
          </a:p>
        </p:txBody>
      </p:sp>
      <p:grpSp>
        <p:nvGrpSpPr>
          <p:cNvPr id="7" name="Group 6">
            <a:extLst>
              <a:ext uri="{FF2B5EF4-FFF2-40B4-BE49-F238E27FC236}">
                <a16:creationId xmlns:a16="http://schemas.microsoft.com/office/drawing/2014/main" id="{FDC7F55F-3DB2-0440-6084-08E9293BBBA4}"/>
              </a:ext>
            </a:extLst>
          </p:cNvPr>
          <p:cNvGrpSpPr/>
          <p:nvPr/>
        </p:nvGrpSpPr>
        <p:grpSpPr>
          <a:xfrm>
            <a:off x="3662866" y="825434"/>
            <a:ext cx="7772900" cy="3035411"/>
            <a:chOff x="948409" y="681690"/>
            <a:chExt cx="7772900" cy="3035411"/>
          </a:xfrm>
        </p:grpSpPr>
        <p:pic>
          <p:nvPicPr>
            <p:cNvPr id="8" name="Picture 7">
              <a:extLst>
                <a:ext uri="{FF2B5EF4-FFF2-40B4-BE49-F238E27FC236}">
                  <a16:creationId xmlns:a16="http://schemas.microsoft.com/office/drawing/2014/main" id="{B4AA2322-8B56-4273-0E81-6414EAF618AE}"/>
                </a:ext>
              </a:extLst>
            </p:cNvPr>
            <p:cNvPicPr>
              <a:picLocks noChangeAspect="1"/>
            </p:cNvPicPr>
            <p:nvPr/>
          </p:nvPicPr>
          <p:blipFill>
            <a:blip r:embed="rId2"/>
            <a:stretch>
              <a:fillRect/>
            </a:stretch>
          </p:blipFill>
          <p:spPr>
            <a:xfrm>
              <a:off x="1195726" y="2322908"/>
              <a:ext cx="720941" cy="673367"/>
            </a:xfrm>
            <a:prstGeom prst="rect">
              <a:avLst/>
            </a:prstGeom>
          </p:spPr>
        </p:pic>
        <p:sp>
          <p:nvSpPr>
            <p:cNvPr id="9" name="Rectangle 8">
              <a:extLst>
                <a:ext uri="{FF2B5EF4-FFF2-40B4-BE49-F238E27FC236}">
                  <a16:creationId xmlns:a16="http://schemas.microsoft.com/office/drawing/2014/main" id="{21529C4B-CB57-774A-B38D-3D197FE1E74E}"/>
                </a:ext>
              </a:extLst>
            </p:cNvPr>
            <p:cNvSpPr/>
            <p:nvPr/>
          </p:nvSpPr>
          <p:spPr>
            <a:xfrm>
              <a:off x="2315334" y="2162837"/>
              <a:ext cx="922015" cy="861172"/>
            </a:xfrm>
            <a:prstGeom prst="rect">
              <a:avLst/>
            </a:prstGeom>
            <a:solidFill>
              <a:srgbClr val="FFFB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11D4A74-DCA6-91A1-1DCC-B382914BFBA8}"/>
                </a:ext>
              </a:extLst>
            </p:cNvPr>
            <p:cNvSpPr/>
            <p:nvPr/>
          </p:nvSpPr>
          <p:spPr>
            <a:xfrm>
              <a:off x="3649985" y="2162837"/>
              <a:ext cx="922015" cy="86117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573E898-B40D-F61E-5FA5-E90F34C37831}"/>
                </a:ext>
              </a:extLst>
            </p:cNvPr>
            <p:cNvSpPr/>
            <p:nvPr/>
          </p:nvSpPr>
          <p:spPr>
            <a:xfrm>
              <a:off x="4930538" y="2162837"/>
              <a:ext cx="922015" cy="86117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A5A24D6-58DA-F287-3DA4-86D5A2AAD322}"/>
                </a:ext>
              </a:extLst>
            </p:cNvPr>
            <p:cNvSpPr/>
            <p:nvPr/>
          </p:nvSpPr>
          <p:spPr>
            <a:xfrm>
              <a:off x="6164056" y="2162837"/>
              <a:ext cx="922015" cy="86117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2497C89-0666-2B31-5AE0-26AB97526CF3}"/>
                </a:ext>
              </a:extLst>
            </p:cNvPr>
            <p:cNvSpPr/>
            <p:nvPr/>
          </p:nvSpPr>
          <p:spPr>
            <a:xfrm>
              <a:off x="7444609" y="2162837"/>
              <a:ext cx="922015" cy="8611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B902BE0-4BCD-BDC4-010E-D4DD31940AEA}"/>
                </a:ext>
              </a:extLst>
            </p:cNvPr>
            <p:cNvSpPr/>
            <p:nvPr/>
          </p:nvSpPr>
          <p:spPr>
            <a:xfrm>
              <a:off x="6164056" y="996715"/>
              <a:ext cx="922015" cy="8611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9939353-A620-5813-1A4B-0D9BB1155A39}"/>
                </a:ext>
              </a:extLst>
            </p:cNvPr>
            <p:cNvSpPr txBox="1"/>
            <p:nvPr/>
          </p:nvSpPr>
          <p:spPr>
            <a:xfrm>
              <a:off x="6070707" y="681690"/>
              <a:ext cx="2650602" cy="1384995"/>
            </a:xfrm>
            <a:prstGeom prst="rect">
              <a:avLst/>
            </a:prstGeom>
            <a:noFill/>
          </p:spPr>
          <p:txBody>
            <a:bodyPr wrap="square" rtlCol="0">
              <a:spAutoFit/>
            </a:bodyPr>
            <a:lstStyle/>
            <a:p>
              <a:r>
                <a:rPr lang="en-US" sz="1200" dirty="0">
                  <a:solidFill>
                    <a:schemeClr val="accent5">
                      <a:lumMod val="75000"/>
                    </a:schemeClr>
                  </a:solidFill>
                  <a:latin typeface="Arial" panose="020B0604020202020204" pitchFamily="34" charset="0"/>
                  <a:cs typeface="Arial" panose="020B0604020202020204" pitchFamily="34" charset="0"/>
                </a:rPr>
                <a:t>Global Timing Unit (GTU)</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-Interfaces to    </a:t>
              </a:r>
            </a:p>
            <a:p>
              <a:r>
                <a:rPr lang="en-US" sz="1200" dirty="0">
                  <a:latin typeface="Arial" panose="020B0604020202020204" pitchFamily="34" charset="0"/>
                  <a:cs typeface="Arial" panose="020B0604020202020204" pitchFamily="34" charset="0"/>
                </a:rPr>
                <a:t>     Collider 	     Run Control &amp; DAM</a:t>
              </a:r>
            </a:p>
            <a:p>
              <a:r>
                <a:rPr lang="en-US" sz="1200" dirty="0">
                  <a:latin typeface="Arial" panose="020B0604020202020204" pitchFamily="34" charset="0"/>
                  <a:cs typeface="Arial" panose="020B0604020202020204" pitchFamily="34" charset="0"/>
                </a:rPr>
                <a:t>	    -Config &amp; Control</a:t>
              </a:r>
            </a:p>
            <a:p>
              <a:r>
                <a:rPr lang="en-US" sz="1200" dirty="0">
                  <a:latin typeface="Arial" panose="020B0604020202020204" pitchFamily="34" charset="0"/>
                  <a:cs typeface="Arial" panose="020B0604020202020204" pitchFamily="34" charset="0"/>
                </a:rPr>
                <a:t>	    -Clock &amp; Timing</a:t>
              </a:r>
            </a:p>
            <a:p>
              <a:endParaRPr lang="en-US" sz="1200" dirty="0">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0B796597-AF5B-834A-F0E7-D97427A774B4}"/>
                </a:ext>
              </a:extLst>
            </p:cNvPr>
            <p:cNvSpPr/>
            <p:nvPr/>
          </p:nvSpPr>
          <p:spPr>
            <a:xfrm>
              <a:off x="948409" y="2010426"/>
              <a:ext cx="2468880" cy="1151233"/>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4F52501-0875-B27A-BCA0-E1D85F2FF625}"/>
                </a:ext>
              </a:extLst>
            </p:cNvPr>
            <p:cNvSpPr txBox="1"/>
            <p:nvPr/>
          </p:nvSpPr>
          <p:spPr>
            <a:xfrm>
              <a:off x="1725040" y="1712201"/>
              <a:ext cx="1140043"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On Detector</a:t>
              </a:r>
            </a:p>
            <a:p>
              <a:endParaRPr lang="en-US" sz="1200" dirty="0">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3E68A45B-EDB1-A1CF-8500-5AC9E9FBEC5A}"/>
                </a:ext>
              </a:extLst>
            </p:cNvPr>
            <p:cNvSpPr/>
            <p:nvPr/>
          </p:nvSpPr>
          <p:spPr>
            <a:xfrm>
              <a:off x="1845111" y="2406144"/>
              <a:ext cx="870155" cy="238463"/>
            </a:xfrm>
            <a:custGeom>
              <a:avLst/>
              <a:gdLst>
                <a:gd name="connsiteX0" fmla="*/ 0 w 870155"/>
                <a:gd name="connsiteY0" fmla="*/ 135224 h 238463"/>
                <a:gd name="connsiteX1" fmla="*/ 265471 w 870155"/>
                <a:gd name="connsiteY1" fmla="*/ 2489 h 238463"/>
                <a:gd name="connsiteX2" fmla="*/ 870155 w 870155"/>
                <a:gd name="connsiteY2" fmla="*/ 238463 h 238463"/>
              </a:gdLst>
              <a:ahLst/>
              <a:cxnLst>
                <a:cxn ang="0">
                  <a:pos x="connsiteX0" y="connsiteY0"/>
                </a:cxn>
                <a:cxn ang="0">
                  <a:pos x="connsiteX1" y="connsiteY1"/>
                </a:cxn>
                <a:cxn ang="0">
                  <a:pos x="connsiteX2" y="connsiteY2"/>
                </a:cxn>
              </a:cxnLst>
              <a:rect l="l" t="t" r="r" b="b"/>
              <a:pathLst>
                <a:path w="870155" h="238463">
                  <a:moveTo>
                    <a:pt x="0" y="135224"/>
                  </a:moveTo>
                  <a:cubicBezTo>
                    <a:pt x="60222" y="60253"/>
                    <a:pt x="120445" y="-14717"/>
                    <a:pt x="265471" y="2489"/>
                  </a:cubicBezTo>
                  <a:cubicBezTo>
                    <a:pt x="410497" y="19695"/>
                    <a:pt x="640326" y="129079"/>
                    <a:pt x="870155" y="238463"/>
                  </a:cubicBez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FCF80B2C-FA86-D461-D47C-EC5C32DF6639}"/>
                </a:ext>
              </a:extLst>
            </p:cNvPr>
            <p:cNvCxnSpPr/>
            <p:nvPr/>
          </p:nvCxnSpPr>
          <p:spPr>
            <a:xfrm>
              <a:off x="4572000" y="2406144"/>
              <a:ext cx="358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EC1F341-C08E-0FD2-9D8C-0087A49E7D7F}"/>
                </a:ext>
              </a:extLst>
            </p:cNvPr>
            <p:cNvCxnSpPr/>
            <p:nvPr/>
          </p:nvCxnSpPr>
          <p:spPr>
            <a:xfrm flipH="1">
              <a:off x="4572000" y="2757432"/>
              <a:ext cx="358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529AC09-C265-CA0E-6EC7-FE52001E638D}"/>
                </a:ext>
              </a:extLst>
            </p:cNvPr>
            <p:cNvCxnSpPr/>
            <p:nvPr/>
          </p:nvCxnSpPr>
          <p:spPr>
            <a:xfrm>
              <a:off x="5852553" y="2405960"/>
              <a:ext cx="3115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CA2B7EE-7402-4483-1BE3-20667B01A31C}"/>
                </a:ext>
              </a:extLst>
            </p:cNvPr>
            <p:cNvCxnSpPr/>
            <p:nvPr/>
          </p:nvCxnSpPr>
          <p:spPr>
            <a:xfrm flipH="1">
              <a:off x="5852553" y="2757432"/>
              <a:ext cx="3115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321AE1F-AAAE-002F-0CC8-FAC308EACC27}"/>
                </a:ext>
              </a:extLst>
            </p:cNvPr>
            <p:cNvCxnSpPr/>
            <p:nvPr/>
          </p:nvCxnSpPr>
          <p:spPr>
            <a:xfrm>
              <a:off x="7086071" y="2405960"/>
              <a:ext cx="358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3F2DD50-4F50-B961-B27D-C94F3E0EF1E4}"/>
                </a:ext>
              </a:extLst>
            </p:cNvPr>
            <p:cNvCxnSpPr/>
            <p:nvPr/>
          </p:nvCxnSpPr>
          <p:spPr>
            <a:xfrm flipH="1">
              <a:off x="7086071" y="2757432"/>
              <a:ext cx="3585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9241D43-EDA5-7C52-2BC2-7FE9EBCD56E5}"/>
                </a:ext>
              </a:extLst>
            </p:cNvPr>
            <p:cNvCxnSpPr/>
            <p:nvPr/>
          </p:nvCxnSpPr>
          <p:spPr>
            <a:xfrm flipV="1">
              <a:off x="6434809" y="1857887"/>
              <a:ext cx="0" cy="304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8E7596B-8D73-BEF0-3CAA-2E149EC98650}"/>
                </a:ext>
              </a:extLst>
            </p:cNvPr>
            <p:cNvCxnSpPr/>
            <p:nvPr/>
          </p:nvCxnSpPr>
          <p:spPr>
            <a:xfrm>
              <a:off x="6836911" y="1857887"/>
              <a:ext cx="0" cy="304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769EBB-4DFC-20B4-4E91-E6B34AB28B1B}"/>
                </a:ext>
              </a:extLst>
            </p:cNvPr>
            <p:cNvSpPr txBox="1"/>
            <p:nvPr/>
          </p:nvSpPr>
          <p:spPr>
            <a:xfrm>
              <a:off x="1898667" y="2184895"/>
              <a:ext cx="718427"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SMT BGA</a:t>
              </a:r>
            </a:p>
            <a:p>
              <a:endParaRPr lang="en-US" sz="1200" dirty="0">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037FF959-2BD3-2B92-2775-32FCC02DCB62}"/>
                </a:ext>
              </a:extLst>
            </p:cNvPr>
            <p:cNvCxnSpPr/>
            <p:nvPr/>
          </p:nvCxnSpPr>
          <p:spPr>
            <a:xfrm>
              <a:off x="3237349" y="2406144"/>
              <a:ext cx="4126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26CE4A2-BC8C-D049-FE5F-0F81B1B3233E}"/>
                </a:ext>
              </a:extLst>
            </p:cNvPr>
            <p:cNvCxnSpPr/>
            <p:nvPr/>
          </p:nvCxnSpPr>
          <p:spPr>
            <a:xfrm flipH="1">
              <a:off x="3237349" y="2757432"/>
              <a:ext cx="4126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E62BEF0-41D6-8737-35D9-7B35369A48E8}"/>
                </a:ext>
              </a:extLst>
            </p:cNvPr>
            <p:cNvSpPr txBox="1"/>
            <p:nvPr/>
          </p:nvSpPr>
          <p:spPr>
            <a:xfrm>
              <a:off x="1655817" y="1076293"/>
              <a:ext cx="2626296" cy="369332"/>
            </a:xfrm>
            <a:prstGeom prst="rect">
              <a:avLst/>
            </a:prstGeom>
            <a:noFill/>
          </p:spPr>
          <p:txBody>
            <a:bodyPr wrap="none" rtlCol="0">
              <a:spAutoFit/>
            </a:bodyPr>
            <a:lstStyle/>
            <a:p>
              <a:pPr algn="l"/>
              <a:r>
                <a:rPr lang="en-US" dirty="0"/>
                <a:t>Electronics Readout Chain</a:t>
              </a:r>
            </a:p>
          </p:txBody>
        </p:sp>
        <p:sp>
          <p:nvSpPr>
            <p:cNvPr id="31" name="TextBox 30">
              <a:extLst>
                <a:ext uri="{FF2B5EF4-FFF2-40B4-BE49-F238E27FC236}">
                  <a16:creationId xmlns:a16="http://schemas.microsoft.com/office/drawing/2014/main" id="{8DA9F71D-47AE-1D43-D189-C06760FB6E12}"/>
                </a:ext>
              </a:extLst>
            </p:cNvPr>
            <p:cNvSpPr txBox="1"/>
            <p:nvPr/>
          </p:nvSpPr>
          <p:spPr>
            <a:xfrm>
              <a:off x="1195726" y="3255437"/>
              <a:ext cx="670376" cy="276999"/>
            </a:xfrm>
            <a:prstGeom prst="rect">
              <a:avLst/>
            </a:prstGeom>
            <a:noFill/>
          </p:spPr>
          <p:txBody>
            <a:bodyPr wrap="none" rtlCol="0">
              <a:spAutoFit/>
            </a:bodyPr>
            <a:lstStyle/>
            <a:p>
              <a:pPr algn="l"/>
              <a:r>
                <a:rPr lang="en-US" sz="1200" dirty="0">
                  <a:solidFill>
                    <a:srgbClr val="1200B4"/>
                  </a:solidFill>
                  <a:latin typeface="+mj-lt"/>
                </a:rPr>
                <a:t>Sensor</a:t>
              </a:r>
            </a:p>
          </p:txBody>
        </p:sp>
        <p:sp>
          <p:nvSpPr>
            <p:cNvPr id="32" name="TextBox 31">
              <a:extLst>
                <a:ext uri="{FF2B5EF4-FFF2-40B4-BE49-F238E27FC236}">
                  <a16:creationId xmlns:a16="http://schemas.microsoft.com/office/drawing/2014/main" id="{F55E7BEF-9EB8-7F1F-0348-F0040784CFA5}"/>
                </a:ext>
              </a:extLst>
            </p:cNvPr>
            <p:cNvSpPr txBox="1"/>
            <p:nvPr/>
          </p:nvSpPr>
          <p:spPr>
            <a:xfrm>
              <a:off x="2380078" y="3269337"/>
              <a:ext cx="721672" cy="276999"/>
            </a:xfrm>
            <a:prstGeom prst="rect">
              <a:avLst/>
            </a:prstGeom>
            <a:noFill/>
          </p:spPr>
          <p:txBody>
            <a:bodyPr wrap="none" rtlCol="0">
              <a:spAutoFit/>
            </a:bodyPr>
            <a:lstStyle/>
            <a:p>
              <a:pPr algn="l"/>
              <a:r>
                <a:rPr lang="en-US" sz="1200" dirty="0">
                  <a:solidFill>
                    <a:srgbClr val="1200B4"/>
                  </a:solidFill>
                  <a:latin typeface="+mj-lt"/>
                </a:rPr>
                <a:t>Adapter</a:t>
              </a:r>
            </a:p>
          </p:txBody>
        </p:sp>
        <p:sp>
          <p:nvSpPr>
            <p:cNvPr id="33" name="TextBox 32">
              <a:extLst>
                <a:ext uri="{FF2B5EF4-FFF2-40B4-BE49-F238E27FC236}">
                  <a16:creationId xmlns:a16="http://schemas.microsoft.com/office/drawing/2014/main" id="{761A9209-E82E-CD60-CF95-6497ACEAEEE7}"/>
                </a:ext>
              </a:extLst>
            </p:cNvPr>
            <p:cNvSpPr txBox="1"/>
            <p:nvPr/>
          </p:nvSpPr>
          <p:spPr>
            <a:xfrm>
              <a:off x="3615726" y="3255436"/>
              <a:ext cx="1098513" cy="461665"/>
            </a:xfrm>
            <a:prstGeom prst="rect">
              <a:avLst/>
            </a:prstGeom>
            <a:noFill/>
          </p:spPr>
          <p:txBody>
            <a:bodyPr wrap="square" rtlCol="0">
              <a:spAutoFit/>
            </a:bodyPr>
            <a:lstStyle/>
            <a:p>
              <a:pPr algn="l"/>
              <a:r>
                <a:rPr lang="en-US" sz="1200" dirty="0">
                  <a:solidFill>
                    <a:srgbClr val="1200B4"/>
                  </a:solidFill>
                  <a:latin typeface="+mj-lt"/>
                </a:rPr>
                <a:t>Front End Board (FEB)</a:t>
              </a:r>
            </a:p>
          </p:txBody>
        </p:sp>
        <p:sp>
          <p:nvSpPr>
            <p:cNvPr id="34" name="TextBox 33">
              <a:extLst>
                <a:ext uri="{FF2B5EF4-FFF2-40B4-BE49-F238E27FC236}">
                  <a16:creationId xmlns:a16="http://schemas.microsoft.com/office/drawing/2014/main" id="{D05CC8AA-D75F-88CC-6DED-BC49A27AF0D6}"/>
                </a:ext>
              </a:extLst>
            </p:cNvPr>
            <p:cNvSpPr txBox="1"/>
            <p:nvPr/>
          </p:nvSpPr>
          <p:spPr>
            <a:xfrm>
              <a:off x="4930111" y="3255436"/>
              <a:ext cx="1098513" cy="461665"/>
            </a:xfrm>
            <a:prstGeom prst="rect">
              <a:avLst/>
            </a:prstGeom>
            <a:noFill/>
          </p:spPr>
          <p:txBody>
            <a:bodyPr wrap="square" rtlCol="0">
              <a:spAutoFit/>
            </a:bodyPr>
            <a:lstStyle/>
            <a:p>
              <a:pPr algn="l"/>
              <a:r>
                <a:rPr lang="en-US" sz="1200" dirty="0">
                  <a:solidFill>
                    <a:srgbClr val="1200B4"/>
                  </a:solidFill>
                  <a:latin typeface="+mj-lt"/>
                </a:rPr>
                <a:t>Readout Board (RDO)</a:t>
              </a:r>
            </a:p>
          </p:txBody>
        </p:sp>
        <p:sp>
          <p:nvSpPr>
            <p:cNvPr id="35" name="TextBox 34">
              <a:extLst>
                <a:ext uri="{FF2B5EF4-FFF2-40B4-BE49-F238E27FC236}">
                  <a16:creationId xmlns:a16="http://schemas.microsoft.com/office/drawing/2014/main" id="{7AFB96B5-59A3-4CB6-8D2E-CBFA5C4474C6}"/>
                </a:ext>
              </a:extLst>
            </p:cNvPr>
            <p:cNvSpPr txBox="1"/>
            <p:nvPr/>
          </p:nvSpPr>
          <p:spPr>
            <a:xfrm>
              <a:off x="6062650" y="3255436"/>
              <a:ext cx="1409569" cy="461665"/>
            </a:xfrm>
            <a:prstGeom prst="rect">
              <a:avLst/>
            </a:prstGeom>
            <a:noFill/>
          </p:spPr>
          <p:txBody>
            <a:bodyPr wrap="square" rtlCol="0">
              <a:spAutoFit/>
            </a:bodyPr>
            <a:lstStyle/>
            <a:p>
              <a:pPr algn="l"/>
              <a:r>
                <a:rPr lang="en-US" sz="1200" dirty="0">
                  <a:solidFill>
                    <a:srgbClr val="1200B4"/>
                  </a:solidFill>
                  <a:latin typeface="+mj-lt"/>
                </a:rPr>
                <a:t>Data Aggregation Module (DAM)</a:t>
              </a:r>
            </a:p>
          </p:txBody>
        </p:sp>
        <p:sp>
          <p:nvSpPr>
            <p:cNvPr id="36" name="TextBox 35">
              <a:extLst>
                <a:ext uri="{FF2B5EF4-FFF2-40B4-BE49-F238E27FC236}">
                  <a16:creationId xmlns:a16="http://schemas.microsoft.com/office/drawing/2014/main" id="{C75C88AD-D796-CA72-AD15-583BD1418FFC}"/>
                </a:ext>
              </a:extLst>
            </p:cNvPr>
            <p:cNvSpPr txBox="1"/>
            <p:nvPr/>
          </p:nvSpPr>
          <p:spPr>
            <a:xfrm>
              <a:off x="7441371" y="3255437"/>
              <a:ext cx="925253" cy="276999"/>
            </a:xfrm>
            <a:prstGeom prst="rect">
              <a:avLst/>
            </a:prstGeom>
            <a:noFill/>
          </p:spPr>
          <p:txBody>
            <a:bodyPr wrap="none" rtlCol="0">
              <a:spAutoFit/>
            </a:bodyPr>
            <a:lstStyle/>
            <a:p>
              <a:pPr algn="l"/>
              <a:r>
                <a:rPr lang="en-US" sz="1200" dirty="0">
                  <a:solidFill>
                    <a:srgbClr val="1200B4"/>
                  </a:solidFill>
                  <a:latin typeface="+mj-lt"/>
                </a:rPr>
                <a:t>Computing</a:t>
              </a:r>
            </a:p>
          </p:txBody>
        </p:sp>
      </p:grpSp>
      <p:graphicFrame>
        <p:nvGraphicFramePr>
          <p:cNvPr id="37" name="Table 2">
            <a:extLst>
              <a:ext uri="{FF2B5EF4-FFF2-40B4-BE49-F238E27FC236}">
                <a16:creationId xmlns:a16="http://schemas.microsoft.com/office/drawing/2014/main" id="{E4048B9B-EDC2-DD9A-2FD9-766FDDD4BC00}"/>
              </a:ext>
            </a:extLst>
          </p:cNvPr>
          <p:cNvGraphicFramePr>
            <a:graphicFrameLocks noGrp="1"/>
          </p:cNvGraphicFramePr>
          <p:nvPr>
            <p:extLst>
              <p:ext uri="{D42A27DB-BD31-4B8C-83A1-F6EECF244321}">
                <p14:modId xmlns:p14="http://schemas.microsoft.com/office/powerpoint/2010/main" val="1507854566"/>
              </p:ext>
            </p:extLst>
          </p:nvPr>
        </p:nvGraphicFramePr>
        <p:xfrm>
          <a:off x="3662866" y="4077985"/>
          <a:ext cx="6216128" cy="2194454"/>
        </p:xfrm>
        <a:graphic>
          <a:graphicData uri="http://schemas.openxmlformats.org/drawingml/2006/table">
            <a:tbl>
              <a:tblPr firstRow="1" bandRow="1">
                <a:tableStyleId>{5C22544A-7EE6-4342-B048-85BDC9FD1C3A}</a:tableStyleId>
              </a:tblPr>
              <a:tblGrid>
                <a:gridCol w="1306232">
                  <a:extLst>
                    <a:ext uri="{9D8B030D-6E8A-4147-A177-3AD203B41FA5}">
                      <a16:colId xmlns:a16="http://schemas.microsoft.com/office/drawing/2014/main" val="3108014019"/>
                    </a:ext>
                  </a:extLst>
                </a:gridCol>
                <a:gridCol w="1149337">
                  <a:extLst>
                    <a:ext uri="{9D8B030D-6E8A-4147-A177-3AD203B41FA5}">
                      <a16:colId xmlns:a16="http://schemas.microsoft.com/office/drawing/2014/main" val="2568056412"/>
                    </a:ext>
                  </a:extLst>
                </a:gridCol>
                <a:gridCol w="1247984">
                  <a:extLst>
                    <a:ext uri="{9D8B030D-6E8A-4147-A177-3AD203B41FA5}">
                      <a16:colId xmlns:a16="http://schemas.microsoft.com/office/drawing/2014/main" val="1054917339"/>
                    </a:ext>
                  </a:extLst>
                </a:gridCol>
                <a:gridCol w="1522889">
                  <a:extLst>
                    <a:ext uri="{9D8B030D-6E8A-4147-A177-3AD203B41FA5}">
                      <a16:colId xmlns:a16="http://schemas.microsoft.com/office/drawing/2014/main" val="271365912"/>
                    </a:ext>
                  </a:extLst>
                </a:gridCol>
                <a:gridCol w="989686">
                  <a:extLst>
                    <a:ext uri="{9D8B030D-6E8A-4147-A177-3AD203B41FA5}">
                      <a16:colId xmlns:a16="http://schemas.microsoft.com/office/drawing/2014/main" val="59122336"/>
                    </a:ext>
                  </a:extLst>
                </a:gridCol>
              </a:tblGrid>
              <a:tr h="215091">
                <a:tc rowSpan="2">
                  <a:txBody>
                    <a:bodyPr/>
                    <a:lstStyle/>
                    <a:p>
                      <a:pPr algn="ctr"/>
                      <a:r>
                        <a:rPr lang="en-US" sz="1200" dirty="0">
                          <a:latin typeface="Arial" panose="020B0604020202020204" pitchFamily="34" charset="0"/>
                          <a:cs typeface="Arial" panose="020B0604020202020204" pitchFamily="34" charset="0"/>
                        </a:rPr>
                        <a:t>Detector</a:t>
                      </a:r>
                    </a:p>
                    <a:p>
                      <a:pPr algn="ctr"/>
                      <a:r>
                        <a:rPr lang="en-US" sz="1200" dirty="0">
                          <a:latin typeface="Arial" panose="020B0604020202020204" pitchFamily="34" charset="0"/>
                          <a:cs typeface="Arial" panose="020B0604020202020204" pitchFamily="34" charset="0"/>
                        </a:rPr>
                        <a:t>Group</a:t>
                      </a:r>
                    </a:p>
                  </a:txBody>
                  <a:tcPr/>
                </a:tc>
                <a:tc gridSpan="4">
                  <a:txBody>
                    <a:bodyPr/>
                    <a:lstStyle/>
                    <a:p>
                      <a:pPr algn="ctr"/>
                      <a:r>
                        <a:rPr lang="en-US" sz="1200" dirty="0">
                          <a:latin typeface="Arial" panose="020B0604020202020204" pitchFamily="34" charset="0"/>
                          <a:cs typeface="Arial" panose="020B0604020202020204" pitchFamily="34" charset="0"/>
                        </a:rPr>
                        <a:t>Channels</a:t>
                      </a:r>
                    </a:p>
                  </a:txBody>
                  <a:tcPr/>
                </a:tc>
                <a:tc hMerge="1">
                  <a:txBody>
                    <a:bodyPr/>
                    <a:lstStyle/>
                    <a:p>
                      <a:r>
                        <a:rPr lang="en-US" dirty="0"/>
                        <a:t>AC-LGAD</a:t>
                      </a:r>
                    </a:p>
                  </a:txBody>
                  <a:tcPr/>
                </a:tc>
                <a:tc hMerge="1">
                  <a:txBody>
                    <a:bodyPr/>
                    <a:lstStyle/>
                    <a:p>
                      <a:r>
                        <a:rPr lang="en-US" dirty="0" err="1"/>
                        <a:t>SiPM</a:t>
                      </a:r>
                      <a:r>
                        <a:rPr lang="en-US" dirty="0"/>
                        <a:t>/PMT</a:t>
                      </a:r>
                    </a:p>
                  </a:txBody>
                  <a:tcPr/>
                </a:tc>
                <a:tc hMerge="1">
                  <a:txBody>
                    <a:bodyPr/>
                    <a:lstStyle/>
                    <a:p>
                      <a:r>
                        <a:rPr lang="en-US" dirty="0"/>
                        <a:t>MPGD</a:t>
                      </a:r>
                    </a:p>
                  </a:txBody>
                  <a:tcPr/>
                </a:tc>
                <a:extLst>
                  <a:ext uri="{0D108BD9-81ED-4DB2-BD59-A6C34878D82A}">
                    <a16:rowId xmlns:a16="http://schemas.microsoft.com/office/drawing/2014/main" val="1820277805"/>
                  </a:ext>
                </a:extLst>
              </a:tr>
              <a:tr h="365654">
                <a:tc vMerge="1">
                  <a:txBody>
                    <a:bodyPr/>
                    <a:lstStyle/>
                    <a:p>
                      <a:endParaRPr lang="en-US"/>
                    </a:p>
                  </a:txBody>
                  <a:tcPr/>
                </a:tc>
                <a:tc>
                  <a:txBody>
                    <a:bodyPr/>
                    <a:lstStyle/>
                    <a:p>
                      <a:pPr algn="ctr"/>
                      <a:r>
                        <a:rPr lang="en-US" sz="1200" dirty="0">
                          <a:latin typeface="Arial" panose="020B0604020202020204" pitchFamily="34" charset="0"/>
                          <a:cs typeface="Arial" panose="020B0604020202020204" pitchFamily="34" charset="0"/>
                        </a:rPr>
                        <a:t>MAPS</a:t>
                      </a:r>
                    </a:p>
                  </a:txBody>
                  <a:tcPr>
                    <a:solidFill>
                      <a:schemeClr val="accent1">
                        <a:lumMod val="60000"/>
                        <a:lumOff val="40000"/>
                      </a:schemeClr>
                    </a:solidFill>
                  </a:tcPr>
                </a:tc>
                <a:tc>
                  <a:txBody>
                    <a:bodyPr/>
                    <a:lstStyle/>
                    <a:p>
                      <a:pPr algn="ctr"/>
                      <a:r>
                        <a:rPr lang="en-US" sz="1200" dirty="0">
                          <a:latin typeface="Arial" panose="020B0604020202020204" pitchFamily="34" charset="0"/>
                          <a:cs typeface="Arial" panose="020B0604020202020204" pitchFamily="34" charset="0"/>
                        </a:rPr>
                        <a:t>AC-LGAD</a:t>
                      </a:r>
                    </a:p>
                  </a:txBody>
                  <a:tcPr>
                    <a:solidFill>
                      <a:schemeClr val="accent1">
                        <a:lumMod val="60000"/>
                        <a:lumOff val="40000"/>
                      </a:schemeClr>
                    </a:solidFill>
                  </a:tcPr>
                </a:tc>
                <a:tc>
                  <a:txBody>
                    <a:bodyPr/>
                    <a:lstStyle/>
                    <a:p>
                      <a:pPr algn="ctr"/>
                      <a:r>
                        <a:rPr lang="en-US" sz="1200" dirty="0" err="1">
                          <a:latin typeface="Arial" panose="020B0604020202020204" pitchFamily="34" charset="0"/>
                          <a:cs typeface="Arial" panose="020B0604020202020204" pitchFamily="34" charset="0"/>
                        </a:rPr>
                        <a:t>SiPM</a:t>
                      </a:r>
                      <a:r>
                        <a:rPr lang="en-US" sz="1200" dirty="0">
                          <a:latin typeface="Arial" panose="020B0604020202020204" pitchFamily="34" charset="0"/>
                          <a:cs typeface="Arial" panose="020B0604020202020204" pitchFamily="34" charset="0"/>
                        </a:rPr>
                        <a:t>/PMT</a:t>
                      </a:r>
                    </a:p>
                  </a:txBody>
                  <a:tcPr>
                    <a:solidFill>
                      <a:schemeClr val="accent1">
                        <a:lumMod val="60000"/>
                        <a:lumOff val="40000"/>
                      </a:schemeClr>
                    </a:solidFill>
                  </a:tcPr>
                </a:tc>
                <a:tc>
                  <a:txBody>
                    <a:bodyPr/>
                    <a:lstStyle/>
                    <a:p>
                      <a:pPr algn="ctr"/>
                      <a:r>
                        <a:rPr lang="en-US" sz="1200" dirty="0">
                          <a:latin typeface="Arial" panose="020B0604020202020204" pitchFamily="34" charset="0"/>
                          <a:cs typeface="Arial" panose="020B0604020202020204" pitchFamily="34" charset="0"/>
                        </a:rPr>
                        <a:t>MPGD</a:t>
                      </a:r>
                    </a:p>
                  </a:txBody>
                  <a:tcPr>
                    <a:solidFill>
                      <a:schemeClr val="accent1">
                        <a:lumMod val="60000"/>
                        <a:lumOff val="40000"/>
                      </a:schemeClr>
                    </a:solidFill>
                  </a:tcPr>
                </a:tc>
                <a:extLst>
                  <a:ext uri="{0D108BD9-81ED-4DB2-BD59-A6C34878D82A}">
                    <a16:rowId xmlns:a16="http://schemas.microsoft.com/office/drawing/2014/main" val="2765043537"/>
                  </a:ext>
                </a:extLst>
              </a:tr>
              <a:tr h="215091">
                <a:tc>
                  <a:txBody>
                    <a:bodyPr/>
                    <a:lstStyle/>
                    <a:p>
                      <a:r>
                        <a:rPr lang="en-US" sz="1200" dirty="0">
                          <a:latin typeface="Arial" panose="020B0604020202020204" pitchFamily="34" charset="0"/>
                          <a:cs typeface="Arial" panose="020B0604020202020204" pitchFamily="34" charset="0"/>
                        </a:rPr>
                        <a:t>TOTAL</a:t>
                      </a:r>
                    </a:p>
                  </a:txBody>
                  <a:tcPr>
                    <a:solidFill>
                      <a:schemeClr val="accent1">
                        <a:lumMod val="60000"/>
                        <a:lumOff val="40000"/>
                      </a:schemeClr>
                    </a:solidFill>
                  </a:tcPr>
                </a:tc>
                <a:tc>
                  <a:txBody>
                    <a:bodyPr/>
                    <a:lstStyle/>
                    <a:p>
                      <a:r>
                        <a:rPr lang="en-US" sz="1200" dirty="0">
                          <a:latin typeface="Arial" panose="020B0604020202020204" pitchFamily="34" charset="0"/>
                          <a:cs typeface="Arial" panose="020B0604020202020204" pitchFamily="34" charset="0"/>
                        </a:rPr>
                        <a:t>32 B</a:t>
                      </a:r>
                    </a:p>
                  </a:txBody>
                  <a:tcPr>
                    <a:solidFill>
                      <a:schemeClr val="accent1">
                        <a:lumMod val="60000"/>
                        <a:lumOff val="40000"/>
                      </a:schemeClr>
                    </a:solidFill>
                  </a:tcPr>
                </a:tc>
                <a:tc>
                  <a:txBody>
                    <a:bodyPr/>
                    <a:lstStyle/>
                    <a:p>
                      <a:r>
                        <a:rPr lang="en-US" sz="1200" dirty="0">
                          <a:latin typeface="Arial" panose="020B0604020202020204" pitchFamily="34" charset="0"/>
                          <a:cs typeface="Arial" panose="020B0604020202020204" pitchFamily="34" charset="0"/>
                        </a:rPr>
                        <a:t>7.1M-54M</a:t>
                      </a:r>
                    </a:p>
                  </a:txBody>
                  <a:tcPr>
                    <a:solidFill>
                      <a:schemeClr val="accent1">
                        <a:lumMod val="60000"/>
                        <a:lumOff val="40000"/>
                      </a:schemeClr>
                    </a:solidFill>
                  </a:tcPr>
                </a:tc>
                <a:tc>
                  <a:txBody>
                    <a:bodyPr/>
                    <a:lstStyle/>
                    <a:p>
                      <a:r>
                        <a:rPr lang="en-US" sz="1200" dirty="0">
                          <a:latin typeface="Arial" panose="020B0604020202020204" pitchFamily="34" charset="0"/>
                          <a:cs typeface="Arial" panose="020B0604020202020204" pitchFamily="34" charset="0"/>
                        </a:rPr>
                        <a:t>370k</a:t>
                      </a:r>
                    </a:p>
                  </a:txBody>
                  <a:tcPr>
                    <a:solidFill>
                      <a:schemeClr val="accent1">
                        <a:lumMod val="60000"/>
                        <a:lumOff val="40000"/>
                      </a:schemeClr>
                    </a:solidFill>
                  </a:tcPr>
                </a:tc>
                <a:tc>
                  <a:txBody>
                    <a:bodyPr/>
                    <a:lstStyle/>
                    <a:p>
                      <a:r>
                        <a:rPr lang="en-US" sz="1200" dirty="0">
                          <a:latin typeface="Arial" panose="020B0604020202020204" pitchFamily="34" charset="0"/>
                          <a:cs typeface="Arial" panose="020B0604020202020204" pitchFamily="34" charset="0"/>
                        </a:rPr>
                        <a:t>100k</a:t>
                      </a:r>
                    </a:p>
                  </a:txBody>
                  <a:tcPr>
                    <a:solidFill>
                      <a:schemeClr val="accent1">
                        <a:lumMod val="60000"/>
                        <a:lumOff val="40000"/>
                      </a:schemeClr>
                    </a:solidFill>
                  </a:tcPr>
                </a:tc>
                <a:extLst>
                  <a:ext uri="{0D108BD9-81ED-4DB2-BD59-A6C34878D82A}">
                    <a16:rowId xmlns:a16="http://schemas.microsoft.com/office/drawing/2014/main" val="1168593221"/>
                  </a:ext>
                </a:extLst>
              </a:tr>
              <a:tr h="215091">
                <a:tc>
                  <a:txBody>
                    <a:bodyPr/>
                    <a:lstStyle/>
                    <a:p>
                      <a:endParaRPr lang="en-US" sz="1200" dirty="0">
                        <a:latin typeface="Arial" panose="020B0604020202020204" pitchFamily="34" charset="0"/>
                        <a:cs typeface="Arial" panose="020B0604020202020204" pitchFamily="34" charset="0"/>
                      </a:endParaRPr>
                    </a:p>
                  </a:txBody>
                  <a:tcPr>
                    <a:noFill/>
                  </a:tcPr>
                </a:tc>
                <a:tc>
                  <a:txBody>
                    <a:bodyPr/>
                    <a:lstStyle/>
                    <a:p>
                      <a:endParaRPr lang="en-US" sz="1200" dirty="0">
                        <a:latin typeface="Arial" panose="020B0604020202020204" pitchFamily="34" charset="0"/>
                        <a:cs typeface="Arial" panose="020B0604020202020204" pitchFamily="34" charset="0"/>
                      </a:endParaRPr>
                    </a:p>
                  </a:txBody>
                  <a:tcPr>
                    <a:noFill/>
                  </a:tcPr>
                </a:tc>
                <a:tc>
                  <a:txBody>
                    <a:bodyPr/>
                    <a:lstStyle/>
                    <a:p>
                      <a:endParaRPr lang="en-US" sz="1200" dirty="0">
                        <a:latin typeface="Arial" panose="020B0604020202020204" pitchFamily="34" charset="0"/>
                        <a:cs typeface="Arial" panose="020B0604020202020204" pitchFamily="34" charset="0"/>
                      </a:endParaRPr>
                    </a:p>
                  </a:txBody>
                  <a:tcPr>
                    <a:noFill/>
                  </a:tcPr>
                </a:tc>
                <a:tc>
                  <a:txBody>
                    <a:bodyPr/>
                    <a:lstStyle/>
                    <a:p>
                      <a:endParaRPr lang="en-US" sz="1200" dirty="0">
                        <a:latin typeface="Arial" panose="020B0604020202020204" pitchFamily="34" charset="0"/>
                        <a:cs typeface="Arial" panose="020B0604020202020204" pitchFamily="34" charset="0"/>
                      </a:endParaRPr>
                    </a:p>
                  </a:txBody>
                  <a:tcPr>
                    <a:noFill/>
                  </a:tcPr>
                </a:tc>
                <a:tc>
                  <a:txBody>
                    <a:bodyPr/>
                    <a:lstStyle/>
                    <a:p>
                      <a:endParaRPr lang="en-US" sz="12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458039484"/>
                  </a:ext>
                </a:extLst>
              </a:tr>
              <a:tr h="817345">
                <a:tc>
                  <a:txBody>
                    <a:bodyPr/>
                    <a:lstStyle/>
                    <a:p>
                      <a:r>
                        <a:rPr lang="en-US" sz="1200" dirty="0">
                          <a:latin typeface="Arial" panose="020B0604020202020204" pitchFamily="34" charset="0"/>
                          <a:cs typeface="Arial" panose="020B0604020202020204" pitchFamily="34" charset="0"/>
                        </a:rPr>
                        <a:t>ASIC</a:t>
                      </a:r>
                    </a:p>
                  </a:txBody>
                  <a:tcPr>
                    <a:solidFill>
                      <a:srgbClr val="FFC000"/>
                    </a:solidFill>
                  </a:tcPr>
                </a:tc>
                <a:tc>
                  <a:txBody>
                    <a:bodyPr/>
                    <a:lstStyle/>
                    <a:p>
                      <a:r>
                        <a:rPr lang="en-US" sz="1200" dirty="0">
                          <a:latin typeface="Arial" panose="020B0604020202020204" pitchFamily="34" charset="0"/>
                          <a:cs typeface="Arial" panose="020B0604020202020204" pitchFamily="34" charset="0"/>
                        </a:rPr>
                        <a:t>ITS-3</a:t>
                      </a:r>
                    </a:p>
                  </a:txBody>
                  <a:tcPr>
                    <a:solidFill>
                      <a:srgbClr val="FFC000"/>
                    </a:solidFill>
                  </a:tcPr>
                </a:tc>
                <a:tc>
                  <a:txBody>
                    <a:bodyPr/>
                    <a:lstStyle/>
                    <a:p>
                      <a:r>
                        <a:rPr lang="en-US" sz="1200" dirty="0">
                          <a:latin typeface="Arial" panose="020B0604020202020204" pitchFamily="34" charset="0"/>
                          <a:cs typeface="Arial" panose="020B0604020202020204" pitchFamily="34" charset="0"/>
                        </a:rPr>
                        <a:t>EICROC</a:t>
                      </a:r>
                    </a:p>
                    <a:p>
                      <a:r>
                        <a:rPr lang="en-US" sz="1200" dirty="0">
                          <a:latin typeface="Arial" panose="020B0604020202020204" pitchFamily="34" charset="0"/>
                          <a:cs typeface="Arial" panose="020B0604020202020204" pitchFamily="34" charset="0"/>
                        </a:rPr>
                        <a:t>FCFD</a:t>
                      </a:r>
                    </a:p>
                    <a:p>
                      <a:r>
                        <a:rPr lang="en-US" sz="1200" dirty="0" err="1">
                          <a:latin typeface="Arial" panose="020B0604020202020204" pitchFamily="34" charset="0"/>
                          <a:cs typeface="Arial" panose="020B0604020202020204" pitchFamily="34" charset="0"/>
                        </a:rPr>
                        <a:t>HPsOC</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ASROC</a:t>
                      </a:r>
                    </a:p>
                    <a:p>
                      <a:r>
                        <a:rPr lang="en-US" sz="1200" dirty="0">
                          <a:latin typeface="Arial" panose="020B0604020202020204" pitchFamily="34" charset="0"/>
                          <a:cs typeface="Arial" panose="020B0604020202020204" pitchFamily="34" charset="0"/>
                        </a:rPr>
                        <a:t>FAST</a:t>
                      </a:r>
                    </a:p>
                  </a:txBody>
                  <a:tcPr>
                    <a:solidFill>
                      <a:srgbClr val="FFC000"/>
                    </a:solidFill>
                  </a:tcPr>
                </a:tc>
                <a:tc>
                  <a:txBody>
                    <a:bodyPr/>
                    <a:lstStyle/>
                    <a:p>
                      <a:r>
                        <a:rPr lang="en-US" sz="1200" dirty="0">
                          <a:latin typeface="Arial" panose="020B0604020202020204" pitchFamily="34" charset="0"/>
                          <a:cs typeface="Arial" panose="020B0604020202020204" pitchFamily="34" charset="0"/>
                        </a:rPr>
                        <a:t>Discrete/COTS</a:t>
                      </a:r>
                    </a:p>
                    <a:p>
                      <a:r>
                        <a:rPr lang="en-US" sz="1200" dirty="0">
                          <a:latin typeface="Arial" panose="020B0604020202020204" pitchFamily="34" charset="0"/>
                          <a:cs typeface="Arial" panose="020B0604020202020204" pitchFamily="34" charset="0"/>
                        </a:rPr>
                        <a:t>HGCROC3</a:t>
                      </a:r>
                    </a:p>
                    <a:p>
                      <a:r>
                        <a:rPr lang="en-US" sz="1200" dirty="0">
                          <a:latin typeface="Arial" panose="020B0604020202020204" pitchFamily="34" charset="0"/>
                          <a:cs typeface="Arial" panose="020B0604020202020204" pitchFamily="34" charset="0"/>
                        </a:rPr>
                        <a:t>ALCOR-EIC</a:t>
                      </a:r>
                    </a:p>
                  </a:txBody>
                  <a:tcPr>
                    <a:solidFill>
                      <a:srgbClr val="FFC000"/>
                    </a:solidFill>
                  </a:tcPr>
                </a:tc>
                <a:tc>
                  <a:txBody>
                    <a:bodyPr/>
                    <a:lstStyle/>
                    <a:p>
                      <a:r>
                        <a:rPr lang="en-US" sz="1200" dirty="0">
                          <a:latin typeface="Arial" panose="020B0604020202020204" pitchFamily="34" charset="0"/>
                          <a:cs typeface="Arial" panose="020B0604020202020204" pitchFamily="34" charset="0"/>
                        </a:rPr>
                        <a:t>SALSA</a:t>
                      </a:r>
                    </a:p>
                  </a:txBody>
                  <a:tcPr>
                    <a:solidFill>
                      <a:srgbClr val="FFC000"/>
                    </a:solidFill>
                  </a:tcPr>
                </a:tc>
                <a:extLst>
                  <a:ext uri="{0D108BD9-81ED-4DB2-BD59-A6C34878D82A}">
                    <a16:rowId xmlns:a16="http://schemas.microsoft.com/office/drawing/2014/main" val="442920022"/>
                  </a:ext>
                </a:extLst>
              </a:tr>
            </a:tbl>
          </a:graphicData>
        </a:graphic>
      </p:graphicFrame>
      <p:sp>
        <p:nvSpPr>
          <p:cNvPr id="38" name="TextBox 37">
            <a:extLst>
              <a:ext uri="{FF2B5EF4-FFF2-40B4-BE49-F238E27FC236}">
                <a16:creationId xmlns:a16="http://schemas.microsoft.com/office/drawing/2014/main" id="{8413642D-0085-90A7-D826-BC5E7E23C924}"/>
              </a:ext>
            </a:extLst>
          </p:cNvPr>
          <p:cNvSpPr txBox="1"/>
          <p:nvPr/>
        </p:nvSpPr>
        <p:spPr>
          <a:xfrm>
            <a:off x="9979797" y="4180086"/>
            <a:ext cx="2143197" cy="2477601"/>
          </a:xfrm>
          <a:prstGeom prst="rect">
            <a:avLst/>
          </a:prstGeom>
          <a:noFill/>
        </p:spPr>
        <p:txBody>
          <a:bodyPr wrap="square" rtlCol="0">
            <a:spAutoFit/>
          </a:bodyPr>
          <a:lstStyle/>
          <a:p>
            <a:pPr marL="285750" indent="-285750" algn="l">
              <a:spcAft>
                <a:spcPts val="600"/>
              </a:spcAft>
              <a:buFont typeface="Arial" panose="020B0604020202020204" pitchFamily="34" charset="0"/>
              <a:buChar char="•"/>
            </a:pPr>
            <a:r>
              <a:rPr lang="en-US" sz="1400" dirty="0"/>
              <a:t>We expect to need </a:t>
            </a:r>
            <a:br>
              <a:rPr lang="en-US" sz="1400" dirty="0"/>
            </a:br>
            <a:r>
              <a:rPr lang="en-US" sz="1400" dirty="0"/>
              <a:t>ITS-3, </a:t>
            </a:r>
            <a:r>
              <a:rPr lang="en-US" sz="1400" dirty="0" err="1"/>
              <a:t>Astropix</a:t>
            </a:r>
            <a:r>
              <a:rPr lang="en-US" sz="1400" dirty="0"/>
              <a:t>, </a:t>
            </a:r>
            <a:r>
              <a:rPr lang="en-US" sz="1400" dirty="0" err="1"/>
              <a:t>Timepix</a:t>
            </a:r>
            <a:r>
              <a:rPr lang="en-US" sz="1400" dirty="0"/>
              <a:t>, and 4 different </a:t>
            </a:r>
            <a:r>
              <a:rPr lang="en-US" sz="1400" b="1" dirty="0"/>
              <a:t>ASICs</a:t>
            </a:r>
          </a:p>
          <a:p>
            <a:pPr marL="285750" indent="-285750">
              <a:spcAft>
                <a:spcPts val="600"/>
              </a:spcAft>
              <a:buFont typeface="Arial" panose="020B0604020202020204" pitchFamily="34" charset="0"/>
              <a:buChar char="•"/>
            </a:pPr>
            <a:r>
              <a:rPr lang="en-US" sz="1400" dirty="0">
                <a:cs typeface="Arial" panose="020B0604020202020204" pitchFamily="34" charset="0"/>
              </a:rPr>
              <a:t>Based on existing ASICs </a:t>
            </a:r>
            <a:r>
              <a:rPr lang="en-US" sz="1400" dirty="0">
                <a:cs typeface="Arial" panose="020B0604020202020204" pitchFamily="34" charset="0"/>
                <a:sym typeface="Wingdings" pitchFamily="2" charset="2"/>
              </a:rPr>
              <a:t> reduce cost &amp; time</a:t>
            </a:r>
            <a:endParaRPr lang="en-US" sz="1400" dirty="0">
              <a:cs typeface="Arial" panose="020B0604020202020204" pitchFamily="34" charset="0"/>
            </a:endParaRPr>
          </a:p>
          <a:p>
            <a:pPr marL="285750" indent="-285750">
              <a:spcAft>
                <a:spcPts val="600"/>
              </a:spcAft>
              <a:buFont typeface="Arial" panose="020B0604020202020204" pitchFamily="34" charset="0"/>
              <a:buChar char="•"/>
            </a:pPr>
            <a:r>
              <a:rPr lang="en-US" sz="1400" dirty="0">
                <a:cs typeface="Arial" panose="020B0604020202020204" pitchFamily="34" charset="0"/>
              </a:rPr>
              <a:t>Much synergy with international efforts</a:t>
            </a:r>
          </a:p>
          <a:p>
            <a:pPr marL="285750" indent="-285750" algn="l">
              <a:spcAft>
                <a:spcPts val="600"/>
              </a:spcAft>
              <a:buFont typeface="Arial" panose="020B0604020202020204" pitchFamily="34" charset="0"/>
              <a:buChar char="•"/>
            </a:pPr>
            <a:endParaRPr lang="en-US" sz="1400" dirty="0">
              <a:latin typeface="+mj-lt"/>
            </a:endParaRPr>
          </a:p>
        </p:txBody>
      </p:sp>
      <p:sp>
        <p:nvSpPr>
          <p:cNvPr id="39" name="TextBox 38">
            <a:extLst>
              <a:ext uri="{FF2B5EF4-FFF2-40B4-BE49-F238E27FC236}">
                <a16:creationId xmlns:a16="http://schemas.microsoft.com/office/drawing/2014/main" id="{6A5FE04E-27B2-F064-1B89-CE1FF6F07328}"/>
              </a:ext>
            </a:extLst>
          </p:cNvPr>
          <p:cNvSpPr txBox="1"/>
          <p:nvPr/>
        </p:nvSpPr>
        <p:spPr>
          <a:xfrm>
            <a:off x="318018" y="1921852"/>
            <a:ext cx="2916183" cy="3416320"/>
          </a:xfrm>
          <a:prstGeom prst="rect">
            <a:avLst/>
          </a:prstGeom>
          <a:noFill/>
        </p:spPr>
        <p:txBody>
          <a:bodyPr wrap="square" rtlCol="0">
            <a:spAutoFit/>
          </a:bodyPr>
          <a:lstStyle/>
          <a:p>
            <a:pPr marL="285750" indent="-285750">
              <a:buFont typeface="Arial" panose="020B0604020202020204" pitchFamily="34" charset="0"/>
              <a:buChar char="•"/>
            </a:pPr>
            <a:r>
              <a:rPr lang="en-US" dirty="0"/>
              <a:t>We have 23 different detector technologies in the ePIC detector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would be intractable if all have different readout electronics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goal is to minimize the number of different ASICs and use common readout solutions</a:t>
            </a:r>
          </a:p>
        </p:txBody>
      </p:sp>
    </p:spTree>
    <p:extLst>
      <p:ext uri="{BB962C8B-B14F-4D97-AF65-F5344CB8AC3E}">
        <p14:creationId xmlns:p14="http://schemas.microsoft.com/office/powerpoint/2010/main" val="1930975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44"/>
          <p:cNvPicPr preferRelativeResize="0"/>
          <p:nvPr/>
        </p:nvPicPr>
        <p:blipFill>
          <a:blip r:embed="rId3">
            <a:alphaModFix/>
          </a:blip>
          <a:stretch>
            <a:fillRect/>
          </a:stretch>
        </p:blipFill>
        <p:spPr>
          <a:xfrm>
            <a:off x="776597" y="419395"/>
            <a:ext cx="7767567" cy="4287732"/>
          </a:xfrm>
          <a:prstGeom prst="rect">
            <a:avLst/>
          </a:prstGeom>
          <a:noFill/>
          <a:ln>
            <a:noFill/>
          </a:ln>
        </p:spPr>
      </p:pic>
      <p:sp>
        <p:nvSpPr>
          <p:cNvPr id="439" name="Google Shape;439;p44"/>
          <p:cNvSpPr txBox="1">
            <a:spLocks noGrp="1"/>
          </p:cNvSpPr>
          <p:nvPr>
            <p:ph type="sldNum" idx="12"/>
          </p:nvPr>
        </p:nvSpPr>
        <p:spPr>
          <a:xfrm>
            <a:off x="10072100" y="6576188"/>
            <a:ext cx="2057600" cy="2080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38</a:t>
            </a:fld>
            <a:endParaRPr/>
          </a:p>
        </p:txBody>
      </p:sp>
      <p:graphicFrame>
        <p:nvGraphicFramePr>
          <p:cNvPr id="440" name="Google Shape;440;p44"/>
          <p:cNvGraphicFramePr/>
          <p:nvPr/>
        </p:nvGraphicFramePr>
        <p:xfrm>
          <a:off x="450333" y="4906197"/>
          <a:ext cx="7909700" cy="1534165"/>
        </p:xfrm>
        <a:graphic>
          <a:graphicData uri="http://schemas.openxmlformats.org/drawingml/2006/table">
            <a:tbl>
              <a:tblPr firstRow="1" bandRow="1">
                <a:noFill/>
              </a:tblPr>
              <a:tblGrid>
                <a:gridCol w="4508500">
                  <a:extLst>
                    <a:ext uri="{9D8B030D-6E8A-4147-A177-3AD203B41FA5}">
                      <a16:colId xmlns:a16="http://schemas.microsoft.com/office/drawing/2014/main" val="20000"/>
                    </a:ext>
                  </a:extLst>
                </a:gridCol>
                <a:gridCol w="3401200">
                  <a:extLst>
                    <a:ext uri="{9D8B030D-6E8A-4147-A177-3AD203B41FA5}">
                      <a16:colId xmlns:a16="http://schemas.microsoft.com/office/drawing/2014/main" val="20001"/>
                    </a:ext>
                  </a:extLst>
                </a:gridCol>
              </a:tblGrid>
              <a:tr h="306833">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Detector</a:t>
                      </a:r>
                      <a:endParaRPr sz="1300">
                        <a:latin typeface="Roboto"/>
                        <a:ea typeface="Roboto"/>
                        <a:cs typeface="Roboto"/>
                        <a:sym typeface="Roboto"/>
                      </a:endParaRPr>
                    </a:p>
                  </a:txBody>
                  <a:tcPr marL="91467" marR="91467" marT="45733" marB="45733" anchor="ctr">
                    <a:solidFill>
                      <a:srgbClr val="6FA8DC"/>
                    </a:solidFill>
                  </a:tcPr>
                </a:tc>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Acceptance</a:t>
                      </a:r>
                      <a:endParaRPr sz="1300">
                        <a:latin typeface="Roboto"/>
                        <a:ea typeface="Roboto"/>
                        <a:cs typeface="Roboto"/>
                        <a:sym typeface="Roboto"/>
                      </a:endParaRPr>
                    </a:p>
                  </a:txBody>
                  <a:tcPr marL="91467" marR="91467" marT="45733" marB="45733" anchor="ctr">
                    <a:solidFill>
                      <a:srgbClr val="6FA8DC"/>
                    </a:solidFill>
                  </a:tcPr>
                </a:tc>
                <a:extLst>
                  <a:ext uri="{0D108BD9-81ED-4DB2-BD59-A6C34878D82A}">
                    <a16:rowId xmlns:a16="http://schemas.microsoft.com/office/drawing/2014/main" val="10000"/>
                  </a:ext>
                </a:extLst>
              </a:tr>
              <a:tr h="306833">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Zero-Degree Calorimeter (ZDC)</a:t>
                      </a:r>
                      <a:endParaRPr sz="1300">
                        <a:latin typeface="Roboto"/>
                        <a:ea typeface="Roboto"/>
                        <a:cs typeface="Roboto"/>
                        <a:sym typeface="Roboto"/>
                      </a:endParaRPr>
                    </a:p>
                  </a:txBody>
                  <a:tcPr marL="91467" marR="91467" marT="45733" marB="45733" anchor="ctr"/>
                </a:tc>
                <a:tc>
                  <a:txBody>
                    <a:bodyPr/>
                    <a:lstStyle/>
                    <a:p>
                      <a:pPr marL="0" marR="0" lvl="0" indent="0" algn="ctr" rtl="0">
                        <a:spcBef>
                          <a:spcPts val="0"/>
                        </a:spcBef>
                        <a:spcAft>
                          <a:spcPts val="0"/>
                        </a:spcAft>
                        <a:buNone/>
                      </a:pPr>
                      <a:r>
                        <a:rPr lang="en-US" sz="1300" u="none" strike="noStrike" cap="none" dirty="0">
                          <a:latin typeface="Roboto"/>
                          <a:ea typeface="Roboto"/>
                          <a:cs typeface="Roboto"/>
                          <a:sym typeface="Roboto"/>
                        </a:rPr>
                        <a:t>𝜽 &lt; 5.5 </a:t>
                      </a:r>
                      <a:r>
                        <a:rPr lang="en-US" sz="1300" u="none" strike="noStrike" cap="none" dirty="0" err="1">
                          <a:latin typeface="Roboto"/>
                          <a:ea typeface="Roboto"/>
                          <a:cs typeface="Roboto"/>
                          <a:sym typeface="Roboto"/>
                        </a:rPr>
                        <a:t>mrad</a:t>
                      </a:r>
                      <a:r>
                        <a:rPr lang="en-US" sz="1300" u="none" strike="noStrike" cap="none" dirty="0">
                          <a:latin typeface="Roboto"/>
                          <a:ea typeface="Roboto"/>
                          <a:cs typeface="Roboto"/>
                          <a:sym typeface="Roboto"/>
                        </a:rPr>
                        <a:t> (𝜂 &gt; 6)</a:t>
                      </a:r>
                      <a:endParaRPr sz="1300" dirty="0">
                        <a:latin typeface="Roboto"/>
                        <a:ea typeface="Roboto"/>
                        <a:cs typeface="Roboto"/>
                        <a:sym typeface="Roboto"/>
                      </a:endParaRPr>
                    </a:p>
                  </a:txBody>
                  <a:tcPr marL="91467" marR="91467" marT="45733" marB="45733" anchor="ctr"/>
                </a:tc>
                <a:extLst>
                  <a:ext uri="{0D108BD9-81ED-4DB2-BD59-A6C34878D82A}">
                    <a16:rowId xmlns:a16="http://schemas.microsoft.com/office/drawing/2014/main" val="10001"/>
                  </a:ext>
                </a:extLst>
              </a:tr>
              <a:tr h="306833">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Roman Pots (2 stations)</a:t>
                      </a:r>
                      <a:endParaRPr sz="1300">
                        <a:latin typeface="Roboto"/>
                        <a:ea typeface="Roboto"/>
                        <a:cs typeface="Roboto"/>
                        <a:sym typeface="Roboto"/>
                      </a:endParaRPr>
                    </a:p>
                  </a:txBody>
                  <a:tcPr marL="91467" marR="91467" marT="45733" marB="45733" anchor="ctr"/>
                </a:tc>
                <a:tc>
                  <a:txBody>
                    <a:bodyPr/>
                    <a:lstStyle/>
                    <a:p>
                      <a:pPr marL="0" marR="0" lvl="0" indent="0" algn="ctr" rtl="0">
                        <a:lnSpc>
                          <a:spcPct val="100000"/>
                        </a:lnSpc>
                        <a:spcBef>
                          <a:spcPts val="0"/>
                        </a:spcBef>
                        <a:spcAft>
                          <a:spcPts val="0"/>
                        </a:spcAft>
                        <a:buClr>
                          <a:srgbClr val="FF0000"/>
                        </a:buClr>
                        <a:buSzPts val="1200"/>
                        <a:buFont typeface="Calibri"/>
                        <a:buNone/>
                      </a:pPr>
                      <a:r>
                        <a:rPr lang="en-US" sz="1300">
                          <a:latin typeface="Roboto"/>
                          <a:ea typeface="Roboto"/>
                          <a:cs typeface="Roboto"/>
                          <a:sym typeface="Roboto"/>
                        </a:rPr>
                        <a:t>0.0 &lt; </a:t>
                      </a:r>
                      <a:r>
                        <a:rPr lang="en-US" sz="1300" u="none" strike="noStrike" cap="none">
                          <a:latin typeface="Roboto"/>
                          <a:ea typeface="Roboto"/>
                          <a:cs typeface="Roboto"/>
                          <a:sym typeface="Roboto"/>
                        </a:rPr>
                        <a:t>𝜽 &lt; 5.0 mrad (𝜂 &gt; 6)</a:t>
                      </a:r>
                      <a:endParaRPr sz="1300">
                        <a:latin typeface="Roboto"/>
                        <a:ea typeface="Roboto"/>
                        <a:cs typeface="Roboto"/>
                        <a:sym typeface="Roboto"/>
                      </a:endParaRPr>
                    </a:p>
                  </a:txBody>
                  <a:tcPr marL="91467" marR="91467" marT="45733" marB="45733" anchor="ctr"/>
                </a:tc>
                <a:extLst>
                  <a:ext uri="{0D108BD9-81ED-4DB2-BD59-A6C34878D82A}">
                    <a16:rowId xmlns:a16="http://schemas.microsoft.com/office/drawing/2014/main" val="10002"/>
                  </a:ext>
                </a:extLst>
              </a:tr>
              <a:tr h="306833">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Off-Momentum Detectors (2 stations)</a:t>
                      </a:r>
                      <a:endParaRPr sz="1300">
                        <a:latin typeface="Roboto"/>
                        <a:ea typeface="Roboto"/>
                        <a:cs typeface="Roboto"/>
                        <a:sym typeface="Roboto"/>
                      </a:endParaRPr>
                    </a:p>
                  </a:txBody>
                  <a:tcPr marL="91467" marR="91467" marT="45733" marB="45733" anchor="ctr"/>
                </a:tc>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𝜽 &lt; 5.0 mrad (𝜂 &gt; 6)</a:t>
                      </a:r>
                      <a:endParaRPr sz="1300">
                        <a:latin typeface="Roboto"/>
                        <a:ea typeface="Roboto"/>
                        <a:cs typeface="Roboto"/>
                        <a:sym typeface="Roboto"/>
                      </a:endParaRPr>
                    </a:p>
                  </a:txBody>
                  <a:tcPr marL="91467" marR="91467" marT="45733" marB="45733" anchor="ctr"/>
                </a:tc>
                <a:extLst>
                  <a:ext uri="{0D108BD9-81ED-4DB2-BD59-A6C34878D82A}">
                    <a16:rowId xmlns:a16="http://schemas.microsoft.com/office/drawing/2014/main" val="10003"/>
                  </a:ext>
                </a:extLst>
              </a:tr>
              <a:tr h="306833">
                <a:tc>
                  <a:txBody>
                    <a:bodyPr/>
                    <a:lstStyle/>
                    <a:p>
                      <a:pPr marL="0" marR="0" lvl="0" indent="0" algn="ctr" rtl="0">
                        <a:spcBef>
                          <a:spcPts val="0"/>
                        </a:spcBef>
                        <a:spcAft>
                          <a:spcPts val="0"/>
                        </a:spcAft>
                        <a:buNone/>
                      </a:pPr>
                      <a:r>
                        <a:rPr lang="en-US" sz="1300" u="none" strike="noStrike" cap="none">
                          <a:latin typeface="Roboto"/>
                          <a:ea typeface="Roboto"/>
                          <a:cs typeface="Roboto"/>
                          <a:sym typeface="Roboto"/>
                        </a:rPr>
                        <a:t>B0 Detector</a:t>
                      </a:r>
                      <a:endParaRPr sz="1300">
                        <a:latin typeface="Roboto"/>
                        <a:ea typeface="Roboto"/>
                        <a:cs typeface="Roboto"/>
                        <a:sym typeface="Roboto"/>
                      </a:endParaRPr>
                    </a:p>
                  </a:txBody>
                  <a:tcPr marL="91467" marR="91467" marT="45733" marB="45733" anchor="ctr"/>
                </a:tc>
                <a:tc>
                  <a:txBody>
                    <a:bodyPr/>
                    <a:lstStyle/>
                    <a:p>
                      <a:pPr marL="0" marR="0" lvl="0" indent="0" algn="ctr" rtl="0">
                        <a:lnSpc>
                          <a:spcPct val="100000"/>
                        </a:lnSpc>
                        <a:spcBef>
                          <a:spcPts val="0"/>
                        </a:spcBef>
                        <a:spcAft>
                          <a:spcPts val="0"/>
                        </a:spcAft>
                        <a:buClr>
                          <a:schemeClr val="dk1"/>
                        </a:buClr>
                        <a:buSzPts val="1200"/>
                        <a:buFont typeface="Calibri"/>
                        <a:buNone/>
                      </a:pPr>
                      <a:r>
                        <a:rPr lang="en-US" sz="1300" u="none" strike="noStrike" cap="none" dirty="0">
                          <a:latin typeface="Roboto"/>
                          <a:ea typeface="Roboto"/>
                          <a:cs typeface="Roboto"/>
                          <a:sym typeface="Roboto"/>
                        </a:rPr>
                        <a:t>5.5 &lt; 𝜽 &lt; 20.0 </a:t>
                      </a:r>
                      <a:r>
                        <a:rPr lang="en-US" sz="1300" u="none" strike="noStrike" cap="none" dirty="0" err="1">
                          <a:latin typeface="Roboto"/>
                          <a:ea typeface="Roboto"/>
                          <a:cs typeface="Roboto"/>
                          <a:sym typeface="Roboto"/>
                        </a:rPr>
                        <a:t>mrad</a:t>
                      </a:r>
                      <a:r>
                        <a:rPr lang="en-US" sz="1300" u="none" strike="noStrike" cap="none" dirty="0">
                          <a:latin typeface="Roboto"/>
                          <a:ea typeface="Roboto"/>
                          <a:cs typeface="Roboto"/>
                          <a:sym typeface="Roboto"/>
                        </a:rPr>
                        <a:t> (4.6 &lt; 𝜂 &lt; 5.9)</a:t>
                      </a:r>
                      <a:endParaRPr sz="1300" dirty="0">
                        <a:latin typeface="Roboto"/>
                        <a:ea typeface="Roboto"/>
                        <a:cs typeface="Roboto"/>
                        <a:sym typeface="Roboto"/>
                      </a:endParaRPr>
                    </a:p>
                  </a:txBody>
                  <a:tcPr marL="91467" marR="91467" marT="45733" marB="45733" anchor="ctr"/>
                </a:tc>
                <a:extLst>
                  <a:ext uri="{0D108BD9-81ED-4DB2-BD59-A6C34878D82A}">
                    <a16:rowId xmlns:a16="http://schemas.microsoft.com/office/drawing/2014/main" val="10004"/>
                  </a:ext>
                </a:extLst>
              </a:tr>
            </a:tbl>
          </a:graphicData>
        </a:graphic>
      </p:graphicFrame>
      <p:cxnSp>
        <p:nvCxnSpPr>
          <p:cNvPr id="441" name="Google Shape;441;p44"/>
          <p:cNvCxnSpPr/>
          <p:nvPr/>
        </p:nvCxnSpPr>
        <p:spPr>
          <a:xfrm rot="10800000" flipH="1">
            <a:off x="4437359" y="1975608"/>
            <a:ext cx="446000" cy="604000"/>
          </a:xfrm>
          <a:prstGeom prst="straightConnector1">
            <a:avLst/>
          </a:prstGeom>
          <a:noFill/>
          <a:ln w="38100" cap="flat" cmpd="sng">
            <a:solidFill>
              <a:schemeClr val="lt1"/>
            </a:solidFill>
            <a:prstDash val="solid"/>
            <a:miter lim="800000"/>
            <a:headEnd type="none" w="sm" len="sm"/>
            <a:tailEnd type="triangle" w="med" len="med"/>
          </a:ln>
        </p:spPr>
      </p:cxnSp>
      <p:cxnSp>
        <p:nvCxnSpPr>
          <p:cNvPr id="442" name="Google Shape;442;p44"/>
          <p:cNvCxnSpPr/>
          <p:nvPr/>
        </p:nvCxnSpPr>
        <p:spPr>
          <a:xfrm rot="10800000">
            <a:off x="2607543" y="1013976"/>
            <a:ext cx="1569200" cy="0"/>
          </a:xfrm>
          <a:prstGeom prst="straightConnector1">
            <a:avLst/>
          </a:prstGeom>
          <a:noFill/>
          <a:ln w="12700" cap="flat" cmpd="sng">
            <a:solidFill>
              <a:schemeClr val="lt1"/>
            </a:solidFill>
            <a:prstDash val="solid"/>
            <a:miter lim="800000"/>
            <a:headEnd type="none" w="sm" len="sm"/>
            <a:tailEnd type="triangle" w="med" len="med"/>
          </a:ln>
        </p:spPr>
      </p:cxnSp>
      <p:cxnSp>
        <p:nvCxnSpPr>
          <p:cNvPr id="443" name="Google Shape;443;p44"/>
          <p:cNvCxnSpPr/>
          <p:nvPr/>
        </p:nvCxnSpPr>
        <p:spPr>
          <a:xfrm rot="10800000">
            <a:off x="3392351" y="1697319"/>
            <a:ext cx="713600" cy="0"/>
          </a:xfrm>
          <a:prstGeom prst="straightConnector1">
            <a:avLst/>
          </a:prstGeom>
          <a:noFill/>
          <a:ln w="12700" cap="flat" cmpd="sng">
            <a:solidFill>
              <a:schemeClr val="lt1"/>
            </a:solidFill>
            <a:prstDash val="solid"/>
            <a:miter lim="800000"/>
            <a:headEnd type="none" w="sm" len="sm"/>
            <a:tailEnd type="triangle" w="med" len="med"/>
          </a:ln>
        </p:spPr>
      </p:cxnSp>
      <p:sp>
        <p:nvSpPr>
          <p:cNvPr id="444" name="Google Shape;444;p44"/>
          <p:cNvSpPr txBox="1"/>
          <p:nvPr/>
        </p:nvSpPr>
        <p:spPr>
          <a:xfrm>
            <a:off x="532687" y="74880"/>
            <a:ext cx="11372000" cy="780800"/>
          </a:xfrm>
          <a:prstGeom prst="rect">
            <a:avLst/>
          </a:prstGeom>
          <a:noFill/>
          <a:ln>
            <a:noFill/>
          </a:ln>
        </p:spPr>
        <p:txBody>
          <a:bodyPr spcFirstLastPara="1" wrap="square" lIns="91433" tIns="45700" rIns="91433" bIns="45700" anchor="ctr" anchorCtr="0">
            <a:noAutofit/>
          </a:bodyPr>
          <a:lstStyle/>
          <a:p>
            <a:r>
              <a:rPr lang="en-US" sz="4400" b="1" dirty="0">
                <a:solidFill>
                  <a:srgbClr val="2A6099"/>
                </a:solidFill>
                <a:latin typeface="+mj-lt"/>
                <a:ea typeface="Roboto"/>
                <a:cs typeface="Roboto"/>
                <a:sym typeface="Roboto"/>
              </a:rPr>
              <a:t>Far-Forward Detectors</a:t>
            </a:r>
            <a:endParaRPr sz="4400" b="1" dirty="0">
              <a:solidFill>
                <a:srgbClr val="2A6099"/>
              </a:solidFill>
              <a:latin typeface="+mj-lt"/>
              <a:ea typeface="Roboto"/>
              <a:cs typeface="Roboto"/>
              <a:sym typeface="Roboto"/>
            </a:endParaRPr>
          </a:p>
        </p:txBody>
      </p:sp>
      <p:sp>
        <p:nvSpPr>
          <p:cNvPr id="445" name="Google Shape;445;p44"/>
          <p:cNvSpPr txBox="1"/>
          <p:nvPr/>
        </p:nvSpPr>
        <p:spPr>
          <a:xfrm>
            <a:off x="8599067" y="1283633"/>
            <a:ext cx="3373200" cy="4466823"/>
          </a:xfrm>
          <a:prstGeom prst="rect">
            <a:avLst/>
          </a:prstGeom>
          <a:noFill/>
          <a:ln>
            <a:noFill/>
          </a:ln>
        </p:spPr>
        <p:txBody>
          <a:bodyPr spcFirstLastPara="1" wrap="square" lIns="121900" tIns="121900" rIns="121900" bIns="121900" anchor="t" anchorCtr="0">
            <a:spAutoFit/>
          </a:bodyPr>
          <a:lstStyle/>
          <a:p>
            <a:pPr marL="609585" indent="-406390">
              <a:lnSpc>
                <a:spcPct val="115000"/>
              </a:lnSpc>
              <a:spcBef>
                <a:spcPts val="2000"/>
              </a:spcBef>
              <a:buClr>
                <a:srgbClr val="374151"/>
              </a:buClr>
              <a:buSzPts val="1200"/>
              <a:buFont typeface="Roboto"/>
              <a:buChar char="●"/>
            </a:pPr>
            <a:r>
              <a:rPr lang="en-US" sz="1600" b="1" dirty="0">
                <a:solidFill>
                  <a:srgbClr val="374151"/>
                </a:solidFill>
                <a:latin typeface="Roboto"/>
                <a:ea typeface="Roboto"/>
                <a:cs typeface="Roboto"/>
                <a:sym typeface="Roboto"/>
              </a:rPr>
              <a:t>B0 system:</a:t>
            </a:r>
            <a:r>
              <a:rPr lang="en-US" sz="1600" dirty="0">
                <a:solidFill>
                  <a:srgbClr val="374151"/>
                </a:solidFill>
                <a:latin typeface="Roboto"/>
                <a:ea typeface="Roboto"/>
                <a:cs typeface="Roboto"/>
                <a:sym typeface="Roboto"/>
              </a:rPr>
              <a:t> Measures charged particles in the forward direction and tags neutral particles</a:t>
            </a:r>
            <a:endParaRPr sz="1600" dirty="0">
              <a:solidFill>
                <a:srgbClr val="374151"/>
              </a:solidFill>
              <a:latin typeface="Roboto"/>
              <a:ea typeface="Roboto"/>
              <a:cs typeface="Roboto"/>
              <a:sym typeface="Roboto"/>
            </a:endParaRPr>
          </a:p>
          <a:p>
            <a:pPr marL="609585" indent="-406390">
              <a:lnSpc>
                <a:spcPct val="115000"/>
              </a:lnSpc>
              <a:buClr>
                <a:srgbClr val="374151"/>
              </a:buClr>
              <a:buSzPts val="1200"/>
              <a:buFont typeface="Roboto"/>
              <a:buChar char="●"/>
            </a:pPr>
            <a:r>
              <a:rPr lang="en-US" sz="1600" b="1" dirty="0">
                <a:solidFill>
                  <a:srgbClr val="374151"/>
                </a:solidFill>
                <a:latin typeface="Roboto"/>
                <a:ea typeface="Roboto"/>
                <a:cs typeface="Roboto"/>
                <a:sym typeface="Roboto"/>
              </a:rPr>
              <a:t>Off-momentum detectors:</a:t>
            </a:r>
            <a:r>
              <a:rPr lang="en-US" sz="1600" dirty="0">
                <a:solidFill>
                  <a:srgbClr val="374151"/>
                </a:solidFill>
                <a:latin typeface="Roboto"/>
                <a:ea typeface="Roboto"/>
                <a:cs typeface="Roboto"/>
                <a:sym typeface="Roboto"/>
              </a:rPr>
              <a:t> Measure charged particles resulting from, e.g., decays and fission</a:t>
            </a:r>
            <a:endParaRPr sz="1600" dirty="0">
              <a:solidFill>
                <a:srgbClr val="374151"/>
              </a:solidFill>
              <a:latin typeface="Roboto"/>
              <a:ea typeface="Roboto"/>
              <a:cs typeface="Roboto"/>
              <a:sym typeface="Roboto"/>
            </a:endParaRPr>
          </a:p>
          <a:p>
            <a:pPr marL="609585" indent="-406390">
              <a:lnSpc>
                <a:spcPct val="115000"/>
              </a:lnSpc>
              <a:buClr>
                <a:srgbClr val="374151"/>
              </a:buClr>
              <a:buSzPts val="1200"/>
              <a:buFont typeface="Roboto"/>
              <a:buChar char="●"/>
            </a:pPr>
            <a:r>
              <a:rPr lang="en-US" sz="1600" b="1" dirty="0">
                <a:solidFill>
                  <a:srgbClr val="374151"/>
                </a:solidFill>
                <a:latin typeface="Roboto"/>
                <a:ea typeface="Roboto"/>
                <a:cs typeface="Roboto"/>
                <a:sym typeface="Roboto"/>
              </a:rPr>
              <a:t>Roman pot detectors: </a:t>
            </a:r>
            <a:r>
              <a:rPr lang="en-US" sz="1600" dirty="0">
                <a:solidFill>
                  <a:srgbClr val="374151"/>
                </a:solidFill>
                <a:latin typeface="Roboto"/>
                <a:ea typeface="Roboto"/>
                <a:cs typeface="Roboto"/>
                <a:sym typeface="Roboto"/>
              </a:rPr>
              <a:t>Measure charged particles near the beam</a:t>
            </a:r>
            <a:endParaRPr sz="1600" dirty="0">
              <a:solidFill>
                <a:srgbClr val="374151"/>
              </a:solidFill>
              <a:latin typeface="Roboto"/>
              <a:ea typeface="Roboto"/>
              <a:cs typeface="Roboto"/>
              <a:sym typeface="Roboto"/>
            </a:endParaRPr>
          </a:p>
          <a:p>
            <a:pPr marL="609585" indent="-406390">
              <a:lnSpc>
                <a:spcPct val="115000"/>
              </a:lnSpc>
              <a:buClr>
                <a:srgbClr val="374151"/>
              </a:buClr>
              <a:buSzPts val="1200"/>
              <a:buFont typeface="Roboto"/>
              <a:buChar char="●"/>
            </a:pPr>
            <a:r>
              <a:rPr lang="en-US" sz="1600" b="1" dirty="0">
                <a:solidFill>
                  <a:srgbClr val="374151"/>
                </a:solidFill>
                <a:latin typeface="Roboto"/>
                <a:ea typeface="Roboto"/>
                <a:cs typeface="Roboto"/>
                <a:sym typeface="Roboto"/>
              </a:rPr>
              <a:t>Zero-degree calorimeter:</a:t>
            </a:r>
            <a:r>
              <a:rPr lang="en-US" sz="1600" dirty="0">
                <a:solidFill>
                  <a:srgbClr val="374151"/>
                </a:solidFill>
                <a:latin typeface="Roboto"/>
                <a:ea typeface="Roboto"/>
                <a:cs typeface="Roboto"/>
                <a:sym typeface="Roboto"/>
              </a:rPr>
              <a:t> Measures neutral particles at small angles</a:t>
            </a:r>
            <a:endParaRPr sz="2400" dirty="0"/>
          </a:p>
        </p:txBody>
      </p:sp>
      <p:sp>
        <p:nvSpPr>
          <p:cNvPr id="2" name="Date Placeholder 1">
            <a:extLst>
              <a:ext uri="{FF2B5EF4-FFF2-40B4-BE49-F238E27FC236}">
                <a16:creationId xmlns:a16="http://schemas.microsoft.com/office/drawing/2014/main" id="{C1F07EDB-C9D3-648D-A8F0-E0744461A6E7}"/>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146EB6B3-15BB-A538-6CDA-6E0EDD240CAE}"/>
              </a:ext>
            </a:extLst>
          </p:cNvPr>
          <p:cNvSpPr>
            <a:spLocks noGrp="1"/>
          </p:cNvSpPr>
          <p:nvPr>
            <p:ph type="ftr" sz="quarter" idx="11"/>
          </p:nvPr>
        </p:nvSpPr>
        <p:spPr/>
        <p:txBody>
          <a:bodyPr/>
          <a:lstStyle/>
          <a:p>
            <a:r>
              <a:rPr lang="en-US"/>
              <a:t>AI4EIC 2023 Annual Workshop</a:t>
            </a:r>
          </a:p>
        </p:txBody>
      </p:sp>
      <p:pic>
        <p:nvPicPr>
          <p:cNvPr id="5" name="Screen Shot 2022-08-17 at 10.14.23 AM.png" descr="Screen Shot 2022-08-17 at 10.14.23 AM.png">
            <a:extLst>
              <a:ext uri="{FF2B5EF4-FFF2-40B4-BE49-F238E27FC236}">
                <a16:creationId xmlns:a16="http://schemas.microsoft.com/office/drawing/2014/main" id="{72001F03-5F24-34B1-2CB3-26A4B46FB493}"/>
              </a:ext>
            </a:extLst>
          </p:cNvPr>
          <p:cNvPicPr>
            <a:picLocks noChangeAspect="1"/>
          </p:cNvPicPr>
          <p:nvPr/>
        </p:nvPicPr>
        <p:blipFill>
          <a:blip r:embed="rId4"/>
          <a:stretch>
            <a:fillRect/>
          </a:stretch>
        </p:blipFill>
        <p:spPr>
          <a:xfrm>
            <a:off x="6408287" y="2142469"/>
            <a:ext cx="943260" cy="780800"/>
          </a:xfrm>
          <a:prstGeom prst="rect">
            <a:avLst/>
          </a:prstGeom>
          <a:ln w="12700">
            <a:miter lim="400000"/>
          </a:ln>
        </p:spPr>
      </p:pic>
      <p:grpSp>
        <p:nvGrpSpPr>
          <p:cNvPr id="6" name="Group">
            <a:extLst>
              <a:ext uri="{FF2B5EF4-FFF2-40B4-BE49-F238E27FC236}">
                <a16:creationId xmlns:a16="http://schemas.microsoft.com/office/drawing/2014/main" id="{891BC0EA-1FF2-DFC1-F805-0A7DA0ACBB26}"/>
              </a:ext>
            </a:extLst>
          </p:cNvPr>
          <p:cNvGrpSpPr>
            <a:grpSpLocks noChangeAspect="1"/>
          </p:cNvGrpSpPr>
          <p:nvPr/>
        </p:nvGrpSpPr>
        <p:grpSpPr>
          <a:xfrm>
            <a:off x="4777999" y="754093"/>
            <a:ext cx="2082288" cy="1049258"/>
            <a:chOff x="0" y="-498041"/>
            <a:chExt cx="9312627" cy="4692608"/>
          </a:xfrm>
        </p:grpSpPr>
        <p:pic>
          <p:nvPicPr>
            <p:cNvPr id="7" name="Screenshot 2023-02-28 at 10.46.21 AM.png" descr="Screenshot 2023-02-28 at 10.46.21 AM.png">
              <a:extLst>
                <a:ext uri="{FF2B5EF4-FFF2-40B4-BE49-F238E27FC236}">
                  <a16:creationId xmlns:a16="http://schemas.microsoft.com/office/drawing/2014/main" id="{6A6384E4-75D6-1DCB-E100-24B5B78919C8}"/>
                </a:ext>
              </a:extLst>
            </p:cNvPr>
            <p:cNvPicPr>
              <a:picLocks noChangeAspect="1"/>
            </p:cNvPicPr>
            <p:nvPr/>
          </p:nvPicPr>
          <p:blipFill>
            <a:blip r:embed="rId5"/>
            <a:stretch>
              <a:fillRect/>
            </a:stretch>
          </p:blipFill>
          <p:spPr>
            <a:xfrm>
              <a:off x="0" y="354488"/>
              <a:ext cx="6255826" cy="3825220"/>
            </a:xfrm>
            <a:prstGeom prst="rect">
              <a:avLst/>
            </a:prstGeom>
            <a:ln w="12700" cap="flat">
              <a:noFill/>
              <a:miter lim="400000"/>
            </a:ln>
            <a:effectLst/>
          </p:spPr>
        </p:pic>
        <p:pic>
          <p:nvPicPr>
            <p:cNvPr id="8" name="RP-Front-image004.jpg" descr="RP-Front-image004.jpg">
              <a:extLst>
                <a:ext uri="{FF2B5EF4-FFF2-40B4-BE49-F238E27FC236}">
                  <a16:creationId xmlns:a16="http://schemas.microsoft.com/office/drawing/2014/main" id="{938544D4-76BB-4235-B705-F415A6AD7A44}"/>
                </a:ext>
              </a:extLst>
            </p:cNvPr>
            <p:cNvPicPr>
              <a:picLocks noChangeAspect="1"/>
            </p:cNvPicPr>
            <p:nvPr/>
          </p:nvPicPr>
          <p:blipFill>
            <a:blip r:embed="rId6"/>
            <a:stretch>
              <a:fillRect/>
            </a:stretch>
          </p:blipFill>
          <p:spPr>
            <a:xfrm>
              <a:off x="5673721" y="0"/>
              <a:ext cx="3638906" cy="4194567"/>
            </a:xfrm>
            <a:prstGeom prst="rect">
              <a:avLst/>
            </a:prstGeom>
            <a:ln w="12700" cap="flat">
              <a:noFill/>
              <a:miter lim="400000"/>
            </a:ln>
            <a:effectLst/>
          </p:spPr>
        </p:pic>
        <p:sp>
          <p:nvSpPr>
            <p:cNvPr id="9" name="RomanPots integration">
              <a:extLst>
                <a:ext uri="{FF2B5EF4-FFF2-40B4-BE49-F238E27FC236}">
                  <a16:creationId xmlns:a16="http://schemas.microsoft.com/office/drawing/2014/main" id="{A2B1E14B-74E5-4772-F545-57B518A798C2}"/>
                </a:ext>
              </a:extLst>
            </p:cNvPr>
            <p:cNvSpPr/>
            <p:nvPr/>
          </p:nvSpPr>
          <p:spPr>
            <a:xfrm>
              <a:off x="157224" y="-498041"/>
              <a:ext cx="7743725" cy="1211822"/>
            </a:xfrm>
            <a:prstGeom prst="rect">
              <a:avLst/>
            </a:prstGeom>
            <a:solidFill>
              <a:srgbClr val="FFFFFF"/>
            </a:solidFill>
            <a:ln w="12700" cap="flat">
              <a:no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lvl1pPr algn="l" defTabSz="914400">
                <a:defRPr sz="1800" b="1">
                  <a:solidFill>
                    <a:srgbClr val="000000"/>
                  </a:solidFill>
                  <a:latin typeface="Calibri"/>
                  <a:ea typeface="Calibri"/>
                  <a:cs typeface="Calibri"/>
                  <a:sym typeface="Calibri"/>
                </a:defRPr>
              </a:lvl1pPr>
            </a:lstStyle>
            <a:p>
              <a:r>
                <a:rPr sz="1200" dirty="0"/>
                <a:t>Roman</a:t>
              </a:r>
              <a:r>
                <a:rPr lang="en-US" sz="1200" dirty="0"/>
                <a:t> </a:t>
              </a:r>
              <a:r>
                <a:rPr sz="1200" dirty="0"/>
                <a:t>Pots</a:t>
              </a:r>
              <a:r>
                <a:rPr lang="en-US" sz="1200" dirty="0"/>
                <a:t> </a:t>
              </a:r>
              <a:r>
                <a:rPr sz="1200" dirty="0"/>
                <a:t>integration</a:t>
              </a:r>
              <a:r>
                <a:rPr lang="en-US" sz="1200" dirty="0"/>
                <a:t> </a:t>
              </a:r>
              <a:endParaRPr sz="1200" dirty="0"/>
            </a:p>
          </p:txBody>
        </p:sp>
      </p:grpSp>
      <p:sp>
        <p:nvSpPr>
          <p:cNvPr id="10" name="Rectangle 9">
            <a:extLst>
              <a:ext uri="{FF2B5EF4-FFF2-40B4-BE49-F238E27FC236}">
                <a16:creationId xmlns:a16="http://schemas.microsoft.com/office/drawing/2014/main" id="{91BC401F-00AF-738E-5318-5B41037F1F5F}"/>
              </a:ext>
            </a:extLst>
          </p:cNvPr>
          <p:cNvSpPr/>
          <p:nvPr/>
        </p:nvSpPr>
        <p:spPr>
          <a:xfrm>
            <a:off x="776597" y="754093"/>
            <a:ext cx="3720908" cy="191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91b967d9718d69c291dbc1450acd76139b638c4599f50c570e92011ce1d297b copy.jpeg" descr="b91b967d9718d69c291dbc1450acd76139b638c4599f50c570e92011ce1d297b copy.jpeg">
            <a:extLst>
              <a:ext uri="{FF2B5EF4-FFF2-40B4-BE49-F238E27FC236}">
                <a16:creationId xmlns:a16="http://schemas.microsoft.com/office/drawing/2014/main" id="{0589C296-D779-D9FB-33D3-E81B84D695A8}"/>
              </a:ext>
            </a:extLst>
          </p:cNvPr>
          <p:cNvPicPr>
            <a:picLocks noChangeAspect="1"/>
          </p:cNvPicPr>
          <p:nvPr/>
        </p:nvPicPr>
        <p:blipFill rotWithShape="1">
          <a:blip r:embed="rId7"/>
          <a:srcRect l="7960"/>
          <a:stretch/>
        </p:blipFill>
        <p:spPr>
          <a:xfrm>
            <a:off x="330383" y="1172271"/>
            <a:ext cx="4020221" cy="1591782"/>
          </a:xfrm>
          <a:prstGeom prst="rect">
            <a:avLst/>
          </a:prstGeom>
          <a:ln w="12700">
            <a:miter lim="400000"/>
          </a:ln>
        </p:spPr>
      </p:pic>
      <p:sp>
        <p:nvSpPr>
          <p:cNvPr id="11" name="TextBox 10">
            <a:extLst>
              <a:ext uri="{FF2B5EF4-FFF2-40B4-BE49-F238E27FC236}">
                <a16:creationId xmlns:a16="http://schemas.microsoft.com/office/drawing/2014/main" id="{E7A90942-1B8E-837A-BE17-0A7DC7A48317}"/>
              </a:ext>
            </a:extLst>
          </p:cNvPr>
          <p:cNvSpPr txBox="1"/>
          <p:nvPr/>
        </p:nvSpPr>
        <p:spPr>
          <a:xfrm>
            <a:off x="532687" y="855680"/>
            <a:ext cx="3904672" cy="369332"/>
          </a:xfrm>
          <a:prstGeom prst="rect">
            <a:avLst/>
          </a:prstGeom>
          <a:noFill/>
        </p:spPr>
        <p:txBody>
          <a:bodyPr wrap="square" rtlCol="0">
            <a:spAutoFit/>
          </a:bodyPr>
          <a:lstStyle/>
          <a:p>
            <a:r>
              <a:rPr lang="en-US" dirty="0"/>
              <a:t>B0 Silicon Tracker and EM Calorimeter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33B6-8847-43B2-B8DB-C300A40614AF}"/>
              </a:ext>
            </a:extLst>
          </p:cNvPr>
          <p:cNvSpPr>
            <a:spLocks noGrp="1"/>
          </p:cNvSpPr>
          <p:nvPr>
            <p:ph type="title"/>
          </p:nvPr>
        </p:nvSpPr>
        <p:spPr>
          <a:xfrm>
            <a:off x="626444" y="132131"/>
            <a:ext cx="10515600" cy="945321"/>
          </a:xfrm>
        </p:spPr>
        <p:txBody>
          <a:bodyPr/>
          <a:lstStyle/>
          <a:p>
            <a:r>
              <a:rPr lang="en-US" b="1" dirty="0">
                <a:solidFill>
                  <a:schemeClr val="accent1"/>
                </a:solidFill>
              </a:rPr>
              <a:t>Far Backwards Detectors</a:t>
            </a:r>
          </a:p>
        </p:txBody>
      </p:sp>
      <p:pic>
        <p:nvPicPr>
          <p:cNvPr id="8" name="Picture 7">
            <a:extLst>
              <a:ext uri="{FF2B5EF4-FFF2-40B4-BE49-F238E27FC236}">
                <a16:creationId xmlns:a16="http://schemas.microsoft.com/office/drawing/2014/main" id="{FBB0148E-89B3-486A-B379-D1FDF183F909}"/>
              </a:ext>
            </a:extLst>
          </p:cNvPr>
          <p:cNvPicPr>
            <a:picLocks noChangeAspect="1"/>
          </p:cNvPicPr>
          <p:nvPr/>
        </p:nvPicPr>
        <p:blipFill>
          <a:blip r:embed="rId2"/>
          <a:stretch>
            <a:fillRect/>
          </a:stretch>
        </p:blipFill>
        <p:spPr>
          <a:xfrm>
            <a:off x="1905000" y="1394538"/>
            <a:ext cx="3699516" cy="4726472"/>
          </a:xfrm>
          <a:prstGeom prst="rect">
            <a:avLst/>
          </a:prstGeom>
        </p:spPr>
      </p:pic>
      <p:pic>
        <p:nvPicPr>
          <p:cNvPr id="10" name="Picture 9">
            <a:extLst>
              <a:ext uri="{FF2B5EF4-FFF2-40B4-BE49-F238E27FC236}">
                <a16:creationId xmlns:a16="http://schemas.microsoft.com/office/drawing/2014/main" id="{0E51ACE0-79C6-45F8-A0BD-C1F763CA1FE0}"/>
              </a:ext>
            </a:extLst>
          </p:cNvPr>
          <p:cNvPicPr>
            <a:picLocks noChangeAspect="1"/>
          </p:cNvPicPr>
          <p:nvPr/>
        </p:nvPicPr>
        <p:blipFill>
          <a:blip r:embed="rId3"/>
          <a:stretch>
            <a:fillRect/>
          </a:stretch>
        </p:blipFill>
        <p:spPr>
          <a:xfrm>
            <a:off x="217937" y="2101873"/>
            <a:ext cx="2836387" cy="2677202"/>
          </a:xfrm>
          <a:prstGeom prst="rect">
            <a:avLst/>
          </a:prstGeom>
        </p:spPr>
      </p:pic>
      <p:sp>
        <p:nvSpPr>
          <p:cNvPr id="11" name="TextBox 10">
            <a:extLst>
              <a:ext uri="{FF2B5EF4-FFF2-40B4-BE49-F238E27FC236}">
                <a16:creationId xmlns:a16="http://schemas.microsoft.com/office/drawing/2014/main" id="{61C120B1-A03A-46D8-B24B-DF61B780513D}"/>
              </a:ext>
            </a:extLst>
          </p:cNvPr>
          <p:cNvSpPr txBox="1"/>
          <p:nvPr/>
        </p:nvSpPr>
        <p:spPr>
          <a:xfrm>
            <a:off x="270355" y="1209872"/>
            <a:ext cx="1741437" cy="369332"/>
          </a:xfrm>
          <a:prstGeom prst="rect">
            <a:avLst/>
          </a:prstGeom>
          <a:noFill/>
        </p:spPr>
        <p:txBody>
          <a:bodyPr wrap="square" rtlCol="0">
            <a:spAutoFit/>
          </a:bodyPr>
          <a:lstStyle/>
          <a:p>
            <a:r>
              <a:rPr lang="en-US" b="1" dirty="0"/>
              <a:t>Low-Q</a:t>
            </a:r>
            <a:r>
              <a:rPr lang="en-US" b="1" baseline="30000" dirty="0"/>
              <a:t>2</a:t>
            </a:r>
            <a:r>
              <a:rPr lang="en-US" b="1" dirty="0"/>
              <a:t> tagger</a:t>
            </a:r>
          </a:p>
        </p:txBody>
      </p:sp>
      <p:sp>
        <p:nvSpPr>
          <p:cNvPr id="12" name="TextBox 11">
            <a:extLst>
              <a:ext uri="{FF2B5EF4-FFF2-40B4-BE49-F238E27FC236}">
                <a16:creationId xmlns:a16="http://schemas.microsoft.com/office/drawing/2014/main" id="{643CB1DF-BE97-4BCF-B1F6-2B13C48D0F50}"/>
              </a:ext>
            </a:extLst>
          </p:cNvPr>
          <p:cNvSpPr txBox="1"/>
          <p:nvPr/>
        </p:nvSpPr>
        <p:spPr>
          <a:xfrm>
            <a:off x="151253" y="4938791"/>
            <a:ext cx="1949116" cy="1200329"/>
          </a:xfrm>
          <a:prstGeom prst="rect">
            <a:avLst/>
          </a:prstGeom>
          <a:noFill/>
        </p:spPr>
        <p:txBody>
          <a:bodyPr wrap="square" rtlCol="0">
            <a:spAutoFit/>
          </a:bodyPr>
          <a:lstStyle/>
          <a:p>
            <a:r>
              <a:rPr lang="en-US" dirty="0"/>
              <a:t>Clean photoproduction signal for </a:t>
            </a:r>
            <a:br>
              <a:rPr lang="en-US" dirty="0"/>
            </a:br>
            <a:r>
              <a:rPr lang="en-US" dirty="0"/>
              <a:t>10</a:t>
            </a:r>
            <a:r>
              <a:rPr lang="en-US" baseline="30000" dirty="0"/>
              <a:t>-3</a:t>
            </a:r>
            <a:r>
              <a:rPr lang="en-US" dirty="0"/>
              <a:t> &lt; Q</a:t>
            </a:r>
            <a:r>
              <a:rPr lang="en-US" baseline="30000" dirty="0"/>
              <a:t>2</a:t>
            </a:r>
            <a:r>
              <a:rPr lang="en-US" dirty="0"/>
              <a:t> &lt; 10</a:t>
            </a:r>
            <a:r>
              <a:rPr lang="en-US" baseline="30000" dirty="0"/>
              <a:t>-1</a:t>
            </a:r>
          </a:p>
        </p:txBody>
      </p:sp>
      <p:grpSp>
        <p:nvGrpSpPr>
          <p:cNvPr id="24" name="Group 23">
            <a:extLst>
              <a:ext uri="{FF2B5EF4-FFF2-40B4-BE49-F238E27FC236}">
                <a16:creationId xmlns:a16="http://schemas.microsoft.com/office/drawing/2014/main" id="{3781B894-0236-476E-92B4-BD8A4744D2F3}"/>
              </a:ext>
            </a:extLst>
          </p:cNvPr>
          <p:cNvGrpSpPr/>
          <p:nvPr/>
        </p:nvGrpSpPr>
        <p:grpSpPr>
          <a:xfrm>
            <a:off x="5768741" y="1293201"/>
            <a:ext cx="6421655" cy="3849484"/>
            <a:chOff x="5770345" y="1198345"/>
            <a:chExt cx="6421655" cy="3849484"/>
          </a:xfrm>
        </p:grpSpPr>
        <p:pic>
          <p:nvPicPr>
            <p:cNvPr id="18" name="Picture 17" descr="Diagram&#10;&#10;Description automatically generated">
              <a:extLst>
                <a:ext uri="{FF2B5EF4-FFF2-40B4-BE49-F238E27FC236}">
                  <a16:creationId xmlns:a16="http://schemas.microsoft.com/office/drawing/2014/main" id="{72F003F8-C22A-4272-93C4-7E6F7EE85659}"/>
                </a:ext>
              </a:extLst>
            </p:cNvPr>
            <p:cNvPicPr>
              <a:picLocks noChangeAspect="1"/>
            </p:cNvPicPr>
            <p:nvPr/>
          </p:nvPicPr>
          <p:blipFill>
            <a:blip r:embed="rId4"/>
            <a:stretch>
              <a:fillRect/>
            </a:stretch>
          </p:blipFill>
          <p:spPr>
            <a:xfrm>
              <a:off x="5847603" y="1394536"/>
              <a:ext cx="6344397" cy="3569203"/>
            </a:xfrm>
            <a:prstGeom prst="rect">
              <a:avLst/>
            </a:prstGeom>
          </p:spPr>
        </p:pic>
        <p:sp>
          <p:nvSpPr>
            <p:cNvPr id="20" name="Rectangle 19">
              <a:extLst>
                <a:ext uri="{FF2B5EF4-FFF2-40B4-BE49-F238E27FC236}">
                  <a16:creationId xmlns:a16="http://schemas.microsoft.com/office/drawing/2014/main" id="{D962B072-11DB-446A-97EC-471920299D34}"/>
                </a:ext>
              </a:extLst>
            </p:cNvPr>
            <p:cNvSpPr/>
            <p:nvPr/>
          </p:nvSpPr>
          <p:spPr>
            <a:xfrm>
              <a:off x="5770345" y="1198345"/>
              <a:ext cx="4350619" cy="1102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CE316B-E0F2-434A-8550-E7F5C56D6228}"/>
                </a:ext>
              </a:extLst>
            </p:cNvPr>
            <p:cNvSpPr/>
            <p:nvPr/>
          </p:nvSpPr>
          <p:spPr>
            <a:xfrm>
              <a:off x="8610601" y="3545305"/>
              <a:ext cx="3530272" cy="150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472459-05F0-409A-A0E1-E5A9F9D19576}"/>
                </a:ext>
              </a:extLst>
            </p:cNvPr>
            <p:cNvSpPr/>
            <p:nvPr/>
          </p:nvSpPr>
          <p:spPr>
            <a:xfrm>
              <a:off x="6029395" y="2271537"/>
              <a:ext cx="2914027" cy="455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91266BBF-2F86-4C0C-BB11-E771C534F1A0}"/>
              </a:ext>
            </a:extLst>
          </p:cNvPr>
          <p:cNvSpPr txBox="1"/>
          <p:nvPr/>
        </p:nvSpPr>
        <p:spPr>
          <a:xfrm>
            <a:off x="5940047" y="1021965"/>
            <a:ext cx="2836431" cy="369332"/>
          </a:xfrm>
          <a:prstGeom prst="rect">
            <a:avLst/>
          </a:prstGeom>
          <a:noFill/>
        </p:spPr>
        <p:txBody>
          <a:bodyPr wrap="square" rtlCol="0">
            <a:spAutoFit/>
          </a:bodyPr>
          <a:lstStyle/>
          <a:p>
            <a:r>
              <a:rPr lang="en-US" b="1" dirty="0"/>
              <a:t>Luminosity Spectrometer</a:t>
            </a:r>
          </a:p>
        </p:txBody>
      </p:sp>
      <p:sp>
        <p:nvSpPr>
          <p:cNvPr id="29" name="TextBox 28">
            <a:extLst>
              <a:ext uri="{FF2B5EF4-FFF2-40B4-BE49-F238E27FC236}">
                <a16:creationId xmlns:a16="http://schemas.microsoft.com/office/drawing/2014/main" id="{97156097-6E37-46F8-B9B8-BAE4B46B9BFF}"/>
              </a:ext>
            </a:extLst>
          </p:cNvPr>
          <p:cNvSpPr txBox="1"/>
          <p:nvPr/>
        </p:nvSpPr>
        <p:spPr>
          <a:xfrm>
            <a:off x="6008540" y="1681951"/>
            <a:ext cx="2003889" cy="646331"/>
          </a:xfrm>
          <a:prstGeom prst="rect">
            <a:avLst/>
          </a:prstGeom>
          <a:noFill/>
        </p:spPr>
        <p:txBody>
          <a:bodyPr wrap="square">
            <a:spAutoFit/>
          </a:bodyPr>
          <a:lstStyle/>
          <a:p>
            <a:pPr algn="l"/>
            <a:r>
              <a:rPr lang="en-US" sz="1800" b="0" i="0" u="none" strike="noStrike" baseline="0" dirty="0" err="1">
                <a:latin typeface="ArialMT"/>
              </a:rPr>
              <a:t>e+p</a:t>
            </a:r>
            <a:r>
              <a:rPr lang="en-US" sz="1800" b="0" i="0" u="none" strike="noStrike" baseline="0" dirty="0">
                <a:latin typeface="ArialMT"/>
              </a:rPr>
              <a:t> → e </a:t>
            </a:r>
            <a:r>
              <a:rPr lang="el-GR" sz="1800" b="0" i="0" u="none" strike="noStrike" baseline="0" dirty="0">
                <a:latin typeface="ArialMT"/>
              </a:rPr>
              <a:t>γ </a:t>
            </a:r>
            <a:r>
              <a:rPr lang="en-US" sz="1800" b="0" i="0" u="none" strike="noStrike" baseline="0" dirty="0">
                <a:latin typeface="ArialMT"/>
              </a:rPr>
              <a:t>p</a:t>
            </a:r>
          </a:p>
          <a:p>
            <a:pPr algn="l"/>
            <a:r>
              <a:rPr lang="en-US" sz="1800" b="0" i="0" u="none" strike="noStrike" baseline="0" dirty="0" err="1">
                <a:latin typeface="ArialMT"/>
              </a:rPr>
              <a:t>e+Au</a:t>
            </a:r>
            <a:r>
              <a:rPr lang="en-US" sz="1800" b="0" i="0" u="none" strike="noStrike" baseline="0" dirty="0">
                <a:latin typeface="ArialMT"/>
              </a:rPr>
              <a:t> → e </a:t>
            </a:r>
            <a:r>
              <a:rPr lang="el-GR" sz="1800" b="0" i="0" u="none" strike="noStrike" baseline="0" dirty="0">
                <a:latin typeface="ArialMT"/>
              </a:rPr>
              <a:t>γ </a:t>
            </a:r>
            <a:r>
              <a:rPr lang="en-US" sz="1800" b="0" i="0" u="none" strike="noStrike" baseline="0" dirty="0">
                <a:latin typeface="ArialMT"/>
              </a:rPr>
              <a:t>Au</a:t>
            </a:r>
            <a:endParaRPr lang="en-US" dirty="0"/>
          </a:p>
        </p:txBody>
      </p:sp>
      <p:sp>
        <p:nvSpPr>
          <p:cNvPr id="30" name="TextBox 29">
            <a:extLst>
              <a:ext uri="{FF2B5EF4-FFF2-40B4-BE49-F238E27FC236}">
                <a16:creationId xmlns:a16="http://schemas.microsoft.com/office/drawing/2014/main" id="{A4D6B03C-4D4E-4339-9457-0DCD060DCA58}"/>
              </a:ext>
            </a:extLst>
          </p:cNvPr>
          <p:cNvSpPr txBox="1"/>
          <p:nvPr/>
        </p:nvSpPr>
        <p:spPr>
          <a:xfrm>
            <a:off x="7765517" y="1459732"/>
            <a:ext cx="3446000" cy="646331"/>
          </a:xfrm>
          <a:prstGeom prst="rect">
            <a:avLst/>
          </a:prstGeom>
          <a:noFill/>
        </p:spPr>
        <p:txBody>
          <a:bodyPr wrap="square" rtlCol="0">
            <a:spAutoFit/>
          </a:bodyPr>
          <a:lstStyle/>
          <a:p>
            <a:r>
              <a:rPr lang="en-US" dirty="0"/>
              <a:t>~1% measure of luminosity</a:t>
            </a:r>
          </a:p>
          <a:p>
            <a:r>
              <a:rPr lang="en-US" dirty="0"/>
              <a:t>relative luminosity to 10</a:t>
            </a:r>
            <a:r>
              <a:rPr lang="en-US" baseline="30000" dirty="0"/>
              <a:t>-4</a:t>
            </a:r>
            <a:r>
              <a:rPr lang="en-US" dirty="0"/>
              <a:t> </a:t>
            </a:r>
          </a:p>
        </p:txBody>
      </p:sp>
      <p:pic>
        <p:nvPicPr>
          <p:cNvPr id="13" name="Picture 12" descr="Chart, line chart&#10;&#10;Description automatically generated">
            <a:extLst>
              <a:ext uri="{FF2B5EF4-FFF2-40B4-BE49-F238E27FC236}">
                <a16:creationId xmlns:a16="http://schemas.microsoft.com/office/drawing/2014/main" id="{4E61D73D-795B-4B75-85A6-8FF5F68CB45E}"/>
              </a:ext>
            </a:extLst>
          </p:cNvPr>
          <p:cNvPicPr>
            <a:picLocks noChangeAspect="1"/>
          </p:cNvPicPr>
          <p:nvPr/>
        </p:nvPicPr>
        <p:blipFill>
          <a:blip r:embed="rId5"/>
          <a:stretch>
            <a:fillRect/>
          </a:stretch>
        </p:blipFill>
        <p:spPr>
          <a:xfrm>
            <a:off x="7660335" y="4472229"/>
            <a:ext cx="4459683" cy="1796456"/>
          </a:xfrm>
          <a:prstGeom prst="rect">
            <a:avLst/>
          </a:prstGeom>
        </p:spPr>
      </p:pic>
      <p:sp>
        <p:nvSpPr>
          <p:cNvPr id="3" name="Date Placeholder 2">
            <a:extLst>
              <a:ext uri="{FF2B5EF4-FFF2-40B4-BE49-F238E27FC236}">
                <a16:creationId xmlns:a16="http://schemas.microsoft.com/office/drawing/2014/main" id="{60B45E8C-2429-4DC5-8BE9-356669C63755}"/>
              </a:ext>
            </a:extLst>
          </p:cNvPr>
          <p:cNvSpPr>
            <a:spLocks noGrp="1"/>
          </p:cNvSpPr>
          <p:nvPr>
            <p:ph type="dt" sz="half" idx="10"/>
          </p:nvPr>
        </p:nvSpPr>
        <p:spPr/>
        <p:txBody>
          <a:bodyPr/>
          <a:lstStyle/>
          <a:p>
            <a:r>
              <a:rPr lang="en-US"/>
              <a:t>11/28/2023</a:t>
            </a:r>
          </a:p>
        </p:txBody>
      </p:sp>
      <p:sp>
        <p:nvSpPr>
          <p:cNvPr id="7" name="Footer Placeholder 6">
            <a:extLst>
              <a:ext uri="{FF2B5EF4-FFF2-40B4-BE49-F238E27FC236}">
                <a16:creationId xmlns:a16="http://schemas.microsoft.com/office/drawing/2014/main" id="{B2750FBC-D165-46B1-A842-07390FA23A33}"/>
              </a:ext>
            </a:extLst>
          </p:cNvPr>
          <p:cNvSpPr>
            <a:spLocks noGrp="1"/>
          </p:cNvSpPr>
          <p:nvPr>
            <p:ph type="ftr" sz="quarter" idx="11"/>
          </p:nvPr>
        </p:nvSpPr>
        <p:spPr/>
        <p:txBody>
          <a:bodyPr/>
          <a:lstStyle/>
          <a:p>
            <a:r>
              <a:rPr lang="en-US"/>
              <a:t>AI4EIC 2023 Annual Workshop</a:t>
            </a:r>
          </a:p>
        </p:txBody>
      </p:sp>
      <p:sp>
        <p:nvSpPr>
          <p:cNvPr id="9" name="Slide Number Placeholder 8">
            <a:extLst>
              <a:ext uri="{FF2B5EF4-FFF2-40B4-BE49-F238E27FC236}">
                <a16:creationId xmlns:a16="http://schemas.microsoft.com/office/drawing/2014/main" id="{C098DBD0-D513-47DC-B647-69142B3E7926}"/>
              </a:ext>
            </a:extLst>
          </p:cNvPr>
          <p:cNvSpPr>
            <a:spLocks noGrp="1"/>
          </p:cNvSpPr>
          <p:nvPr>
            <p:ph type="sldNum" sz="quarter" idx="12"/>
          </p:nvPr>
        </p:nvSpPr>
        <p:spPr/>
        <p:txBody>
          <a:bodyPr/>
          <a:lstStyle/>
          <a:p>
            <a:fld id="{00A14187-AF44-4271-AA62-1C5C376B8E74}" type="slidenum">
              <a:rPr lang="en-US" smtClean="0"/>
              <a:t>39</a:t>
            </a:fld>
            <a:endParaRPr lang="en-US"/>
          </a:p>
        </p:txBody>
      </p:sp>
    </p:spTree>
    <p:extLst>
      <p:ext uri="{BB962C8B-B14F-4D97-AF65-F5344CB8AC3E}">
        <p14:creationId xmlns:p14="http://schemas.microsoft.com/office/powerpoint/2010/main" val="2641381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E7A976-62F2-D69E-3995-512CD4A23E44}"/>
              </a:ext>
            </a:extLst>
          </p:cNvPr>
          <p:cNvSpPr>
            <a:spLocks noGrp="1"/>
          </p:cNvSpPr>
          <p:nvPr>
            <p:ph type="title"/>
          </p:nvPr>
        </p:nvSpPr>
        <p:spPr>
          <a:xfrm>
            <a:off x="688427" y="355971"/>
            <a:ext cx="10515600" cy="614589"/>
          </a:xfrm>
        </p:spPr>
        <p:txBody>
          <a:bodyPr>
            <a:normAutofit fontScale="90000"/>
          </a:bodyPr>
          <a:lstStyle/>
          <a:p>
            <a:r>
              <a:rPr lang="en-US" b="1" dirty="0">
                <a:solidFill>
                  <a:schemeClr val="accent1"/>
                </a:solidFill>
              </a:rPr>
              <a:t>ePIC Collaboration Structure </a:t>
            </a:r>
          </a:p>
        </p:txBody>
      </p:sp>
      <p:sp>
        <p:nvSpPr>
          <p:cNvPr id="4" name="Date Placeholder 3">
            <a:extLst>
              <a:ext uri="{FF2B5EF4-FFF2-40B4-BE49-F238E27FC236}">
                <a16:creationId xmlns:a16="http://schemas.microsoft.com/office/drawing/2014/main" id="{E462B698-45D4-C61F-FD62-3DC1FFF896B3}"/>
              </a:ext>
            </a:extLst>
          </p:cNvPr>
          <p:cNvSpPr>
            <a:spLocks noGrp="1"/>
          </p:cNvSpPr>
          <p:nvPr>
            <p:ph type="dt" sz="half" idx="10"/>
          </p:nvPr>
        </p:nvSpPr>
        <p:spPr/>
        <p:txBody>
          <a:bodyPr/>
          <a:lstStyle/>
          <a:p>
            <a:r>
              <a:rPr lang="en-US"/>
              <a:t>10/27/2023</a:t>
            </a:r>
          </a:p>
        </p:txBody>
      </p:sp>
      <p:sp>
        <p:nvSpPr>
          <p:cNvPr id="5" name="Footer Placeholder 4">
            <a:extLst>
              <a:ext uri="{FF2B5EF4-FFF2-40B4-BE49-F238E27FC236}">
                <a16:creationId xmlns:a16="http://schemas.microsoft.com/office/drawing/2014/main" id="{D46642CC-193D-6B78-6796-0B495C8665C3}"/>
              </a:ext>
            </a:extLst>
          </p:cNvPr>
          <p:cNvSpPr>
            <a:spLocks noGrp="1"/>
          </p:cNvSpPr>
          <p:nvPr>
            <p:ph type="ftr" sz="quarter" idx="11"/>
          </p:nvPr>
        </p:nvSpPr>
        <p:spPr/>
        <p:txBody>
          <a:bodyPr/>
          <a:lstStyle/>
          <a:p>
            <a:r>
              <a:rPr lang="it-IT"/>
              <a:t>ePIC CC Meeting </a:t>
            </a:r>
            <a:endParaRPr lang="en-US"/>
          </a:p>
        </p:txBody>
      </p:sp>
      <p:sp>
        <p:nvSpPr>
          <p:cNvPr id="6" name="Slide Number Placeholder 5">
            <a:extLst>
              <a:ext uri="{FF2B5EF4-FFF2-40B4-BE49-F238E27FC236}">
                <a16:creationId xmlns:a16="http://schemas.microsoft.com/office/drawing/2014/main" id="{D24DBA2D-B568-40AB-5B80-BC7EDFDFF94F}"/>
              </a:ext>
            </a:extLst>
          </p:cNvPr>
          <p:cNvSpPr>
            <a:spLocks noGrp="1"/>
          </p:cNvSpPr>
          <p:nvPr>
            <p:ph type="sldNum" sz="quarter" idx="12"/>
          </p:nvPr>
        </p:nvSpPr>
        <p:spPr/>
        <p:txBody>
          <a:bodyPr/>
          <a:lstStyle/>
          <a:p>
            <a:fld id="{7AA7F275-A26B-465E-8146-4EA9A88CF71E}" type="slidenum">
              <a:rPr lang="en-US" smtClean="0"/>
              <a:t>4</a:t>
            </a:fld>
            <a:endParaRPr lang="en-US"/>
          </a:p>
        </p:txBody>
      </p:sp>
      <p:pic>
        <p:nvPicPr>
          <p:cNvPr id="20" name="Picture 19" descr="Diagram&#10;&#10;Description automatically generated">
            <a:extLst>
              <a:ext uri="{FF2B5EF4-FFF2-40B4-BE49-F238E27FC236}">
                <a16:creationId xmlns:a16="http://schemas.microsoft.com/office/drawing/2014/main" id="{39B7BBD6-3FA6-1BD8-1E81-E7FA9A208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56" y="891579"/>
            <a:ext cx="10364259" cy="5829896"/>
          </a:xfrm>
          <a:prstGeom prst="rect">
            <a:avLst/>
          </a:prstGeom>
        </p:spPr>
      </p:pic>
      <p:sp>
        <p:nvSpPr>
          <p:cNvPr id="29" name="TextBox 28">
            <a:extLst>
              <a:ext uri="{FF2B5EF4-FFF2-40B4-BE49-F238E27FC236}">
                <a16:creationId xmlns:a16="http://schemas.microsoft.com/office/drawing/2014/main" id="{3478BCAB-5C10-21F9-B463-CABBF1132946}"/>
              </a:ext>
            </a:extLst>
          </p:cNvPr>
          <p:cNvSpPr txBox="1"/>
          <p:nvPr/>
        </p:nvSpPr>
        <p:spPr>
          <a:xfrm>
            <a:off x="680086" y="3659717"/>
            <a:ext cx="3334871" cy="923330"/>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Technical </a:t>
            </a:r>
            <a:r>
              <a:rPr lang="en-US" sz="1800" u="sng" dirty="0">
                <a:effectLst/>
                <a:latin typeface="Calibri" panose="020F0502020204030204" pitchFamily="34" charset="0"/>
                <a:ea typeface="Calibri" panose="020F0502020204030204" pitchFamily="34" charset="0"/>
              </a:rPr>
              <a:t>Coordinator (Acting)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Silvia Dalla Torre (INFN)</a:t>
            </a:r>
          </a:p>
          <a:p>
            <a:pPr marL="285750" marR="0" indent="-285750">
              <a:spcBef>
                <a:spcPts val="0"/>
              </a:spcBef>
              <a:spcAft>
                <a:spcPts val="0"/>
              </a:spcAft>
              <a:buFont typeface="Arial" panose="020B0604020202020204" pitchFamily="34" charset="0"/>
              <a:buChar char="•"/>
            </a:pPr>
            <a:r>
              <a:rPr lang="en-US">
                <a:latin typeface="Calibri" panose="020F0502020204030204" pitchFamily="34" charset="0"/>
                <a:ea typeface="Calibri" panose="020F0502020204030204" pitchFamily="34" charset="0"/>
              </a:rPr>
              <a:t>Deputy TC’s</a:t>
            </a:r>
            <a:endParaRPr lang="en-US" dirty="0">
              <a:latin typeface="Calibri" panose="020F0502020204030204" pitchFamily="34" charset="0"/>
              <a:ea typeface="Calibri" panose="020F0502020204030204" pitchFamily="34" charset="0"/>
            </a:endParaRPr>
          </a:p>
        </p:txBody>
      </p:sp>
      <p:sp>
        <p:nvSpPr>
          <p:cNvPr id="28" name="TextBox 27">
            <a:extLst>
              <a:ext uri="{FF2B5EF4-FFF2-40B4-BE49-F238E27FC236}">
                <a16:creationId xmlns:a16="http://schemas.microsoft.com/office/drawing/2014/main" id="{C57DFA55-3DA6-BF76-0BB7-1192EDADF88A}"/>
              </a:ext>
            </a:extLst>
          </p:cNvPr>
          <p:cNvSpPr txBox="1"/>
          <p:nvPr/>
        </p:nvSpPr>
        <p:spPr>
          <a:xfrm>
            <a:off x="4026729" y="3659392"/>
            <a:ext cx="3334871" cy="2215991"/>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SCC </a:t>
            </a:r>
            <a:r>
              <a:rPr lang="en-US" sz="1800" u="sng" dirty="0">
                <a:effectLst/>
                <a:latin typeface="Calibri" panose="020F0502020204030204" pitchFamily="34" charset="0"/>
                <a:ea typeface="Calibri" panose="020F0502020204030204" pitchFamily="34" charset="0"/>
              </a:rPr>
              <a:t>Coordinator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Markus Diefenthaler (</a:t>
            </a:r>
            <a:r>
              <a:rPr lang="en-US" sz="1800" dirty="0" err="1">
                <a:effectLst/>
                <a:latin typeface="Calibri" panose="020F0502020204030204" pitchFamily="34" charset="0"/>
                <a:ea typeface="Calibri" panose="020F0502020204030204" pitchFamily="34" charset="0"/>
              </a:rPr>
              <a:t>JLab</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sz="1400" dirty="0">
                <a:effectLst/>
                <a:latin typeface="Calibri" panose="020F0502020204030204" pitchFamily="34" charset="0"/>
                <a:ea typeface="Calibri" panose="020F0502020204030204" pitchFamily="34" charset="0"/>
              </a:rPr>
              <a:t>Wouter Deconinck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(U. of Manitoba, </a:t>
            </a:r>
            <a:br>
              <a:rPr lang="en-US" sz="1400" dirty="0">
                <a:effectLst/>
                <a:latin typeface="Calibri" panose="020F0502020204030204" pitchFamily="34" charset="0"/>
                <a:ea typeface="Calibri" panose="020F0502020204030204" pitchFamily="34" charset="0"/>
              </a:rPr>
            </a:br>
            <a:r>
              <a:rPr lang="en-US" sz="1400" dirty="0">
                <a:effectLst/>
                <a:latin typeface="Calibri" panose="020F0502020204030204" pitchFamily="34" charset="0"/>
                <a:ea typeface="Calibri" panose="020F0502020204030204" pitchFamily="34" charset="0"/>
              </a:rPr>
              <a:t>    Deputy SCC for Operations)</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Sylvester Joosten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(ANL, Deputy SCC for </a:t>
            </a:r>
            <a:r>
              <a:rPr lang="en-US" sz="1400" dirty="0">
                <a:latin typeface="Calibri" panose="020F0502020204030204" pitchFamily="34" charset="0"/>
                <a:ea typeface="Calibri" panose="020F0502020204030204" pitchFamily="34" charset="0"/>
              </a:rPr>
              <a:t>Development</a:t>
            </a:r>
            <a:r>
              <a:rPr lang="en-US" sz="14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Torre </a:t>
            </a:r>
            <a:r>
              <a:rPr lang="en-US" sz="1400" dirty="0" err="1">
                <a:effectLst/>
                <a:latin typeface="Calibri" panose="020F0502020204030204" pitchFamily="34" charset="0"/>
                <a:ea typeface="Calibri" panose="020F0502020204030204" pitchFamily="34" charset="0"/>
              </a:rPr>
              <a:t>Wenaus</a:t>
            </a:r>
            <a:r>
              <a:rPr lang="en-US" sz="14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    (BNL, Deputy SCC for Infrastructure)</a:t>
            </a:r>
          </a:p>
        </p:txBody>
      </p:sp>
      <p:pic>
        <p:nvPicPr>
          <p:cNvPr id="1028" name="Picture 4" descr="About Us">
            <a:extLst>
              <a:ext uri="{FF2B5EF4-FFF2-40B4-BE49-F238E27FC236}">
                <a16:creationId xmlns:a16="http://schemas.microsoft.com/office/drawing/2014/main" id="{D32F0DA7-23F6-04E6-C0E9-1CB7B7DD8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489" y="1797959"/>
            <a:ext cx="1844567" cy="18445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et the User Facility Team: Berndt Mueller and Rosi Reed, RHIC | BNL  Newsroom">
            <a:extLst>
              <a:ext uri="{FF2B5EF4-FFF2-40B4-BE49-F238E27FC236}">
                <a16:creationId xmlns:a16="http://schemas.microsoft.com/office/drawing/2014/main" id="{B2C8BC88-CD58-99B7-6EA8-34652E60A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600" y="1778746"/>
            <a:ext cx="1662930" cy="18572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erson in a red shirt&#10;&#10;Description automatically generated with medium confidence">
            <a:extLst>
              <a:ext uri="{FF2B5EF4-FFF2-40B4-BE49-F238E27FC236}">
                <a16:creationId xmlns:a16="http://schemas.microsoft.com/office/drawing/2014/main" id="{3876ABA9-CE67-72D7-CDEE-66AE326B9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0921" y="1791249"/>
            <a:ext cx="1492376" cy="1866157"/>
          </a:xfrm>
          <a:prstGeom prst="rect">
            <a:avLst/>
          </a:prstGeom>
        </p:spPr>
      </p:pic>
      <p:sp>
        <p:nvSpPr>
          <p:cNvPr id="27" name="TextBox 26">
            <a:extLst>
              <a:ext uri="{FF2B5EF4-FFF2-40B4-BE49-F238E27FC236}">
                <a16:creationId xmlns:a16="http://schemas.microsoft.com/office/drawing/2014/main" id="{B3842550-4A9F-9352-D4EF-7F56BE872486}"/>
              </a:ext>
            </a:extLst>
          </p:cNvPr>
          <p:cNvSpPr txBox="1"/>
          <p:nvPr/>
        </p:nvSpPr>
        <p:spPr>
          <a:xfrm>
            <a:off x="7361600" y="3652866"/>
            <a:ext cx="3334871" cy="923330"/>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sz="1800" u="sng" dirty="0">
                <a:effectLst/>
                <a:latin typeface="Calibri" panose="020F0502020204030204" pitchFamily="34" charset="0"/>
                <a:ea typeface="Calibri" panose="020F0502020204030204" pitchFamily="34" charset="0"/>
              </a:rPr>
              <a:t>Analysis Co-Coordinators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Rosi Reed (Lehigh Univ.)</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Salvatore Fazio (Univ. Calabria)</a:t>
            </a:r>
          </a:p>
        </p:txBody>
      </p:sp>
      <p:pic>
        <p:nvPicPr>
          <p:cNvPr id="11" name="Picture 10" descr="A person wearing glasses and a blue shirt&#10;&#10;Description automatically generated">
            <a:extLst>
              <a:ext uri="{FF2B5EF4-FFF2-40B4-BE49-F238E27FC236}">
                <a16:creationId xmlns:a16="http://schemas.microsoft.com/office/drawing/2014/main" id="{57540748-175D-2047-6D46-EAAC38BD5A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1981" y="1891725"/>
            <a:ext cx="1844567" cy="1738732"/>
          </a:xfrm>
          <a:prstGeom prst="rect">
            <a:avLst/>
          </a:prstGeom>
        </p:spPr>
      </p:pic>
      <p:pic>
        <p:nvPicPr>
          <p:cNvPr id="2" name="Google Shape;389;p41" descr="Logo&#10;&#10;Description automatically generated">
            <a:extLst>
              <a:ext uri="{FF2B5EF4-FFF2-40B4-BE49-F238E27FC236}">
                <a16:creationId xmlns:a16="http://schemas.microsoft.com/office/drawing/2014/main" id="{F013533C-D746-830B-2FEC-4D56E768AD03}"/>
              </a:ext>
            </a:extLst>
          </p:cNvPr>
          <p:cNvPicPr preferRelativeResize="0"/>
          <p:nvPr/>
        </p:nvPicPr>
        <p:blipFill rotWithShape="1">
          <a:blip r:embed="rId7">
            <a:alphaModFix/>
          </a:blip>
          <a:srcRect/>
          <a:stretch/>
        </p:blipFill>
        <p:spPr>
          <a:xfrm>
            <a:off x="10705672" y="74877"/>
            <a:ext cx="1384185" cy="1054678"/>
          </a:xfrm>
          <a:prstGeom prst="rect">
            <a:avLst/>
          </a:prstGeom>
          <a:noFill/>
          <a:ln>
            <a:noFill/>
          </a:ln>
        </p:spPr>
      </p:pic>
    </p:spTree>
    <p:extLst>
      <p:ext uri="{BB962C8B-B14F-4D97-AF65-F5344CB8AC3E}">
        <p14:creationId xmlns:p14="http://schemas.microsoft.com/office/powerpoint/2010/main" val="91918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4CA67-52BA-A410-736F-8B642CB12C32}"/>
              </a:ext>
            </a:extLst>
          </p:cNvPr>
          <p:cNvSpPr>
            <a:spLocks noGrp="1"/>
          </p:cNvSpPr>
          <p:nvPr>
            <p:ph type="title"/>
          </p:nvPr>
        </p:nvSpPr>
        <p:spPr>
          <a:xfrm>
            <a:off x="838200" y="365126"/>
            <a:ext cx="10515600" cy="866146"/>
          </a:xfrm>
        </p:spPr>
        <p:txBody>
          <a:bodyPr/>
          <a:lstStyle/>
          <a:p>
            <a:r>
              <a:rPr lang="en-US" b="1" dirty="0">
                <a:solidFill>
                  <a:schemeClr val="accent1"/>
                </a:solidFill>
              </a:rPr>
              <a:t>Marco Magnet Design</a:t>
            </a:r>
          </a:p>
        </p:txBody>
      </p:sp>
      <p:sp>
        <p:nvSpPr>
          <p:cNvPr id="3" name="Date Placeholder 2">
            <a:extLst>
              <a:ext uri="{FF2B5EF4-FFF2-40B4-BE49-F238E27FC236}">
                <a16:creationId xmlns:a16="http://schemas.microsoft.com/office/drawing/2014/main" id="{BF59ADCE-6B21-1601-B9ED-2C617A415DBD}"/>
              </a:ext>
            </a:extLst>
          </p:cNvPr>
          <p:cNvSpPr>
            <a:spLocks noGrp="1"/>
          </p:cNvSpPr>
          <p:nvPr>
            <p:ph type="dt" sz="half" idx="10"/>
          </p:nvPr>
        </p:nvSpPr>
        <p:spPr/>
        <p:txBody>
          <a:bodyPr/>
          <a:lstStyle/>
          <a:p>
            <a:r>
              <a:rPr lang="en-US"/>
              <a:t>11/28/2023</a:t>
            </a:r>
          </a:p>
        </p:txBody>
      </p:sp>
      <p:sp>
        <p:nvSpPr>
          <p:cNvPr id="4" name="Footer Placeholder 3">
            <a:extLst>
              <a:ext uri="{FF2B5EF4-FFF2-40B4-BE49-F238E27FC236}">
                <a16:creationId xmlns:a16="http://schemas.microsoft.com/office/drawing/2014/main" id="{4D9A2699-855A-46A6-F397-7C37D623148E}"/>
              </a:ext>
            </a:extLst>
          </p:cNvPr>
          <p:cNvSpPr>
            <a:spLocks noGrp="1"/>
          </p:cNvSpPr>
          <p:nvPr>
            <p:ph type="ftr" sz="quarter" idx="11"/>
          </p:nvPr>
        </p:nvSpPr>
        <p:spPr/>
        <p:txBody>
          <a:bodyPr/>
          <a:lstStyle/>
          <a:p>
            <a:r>
              <a:rPr lang="en-US"/>
              <a:t>AI4EIC 2023 Annual Workshop</a:t>
            </a:r>
          </a:p>
        </p:txBody>
      </p:sp>
      <p:sp>
        <p:nvSpPr>
          <p:cNvPr id="5" name="Slide Number Placeholder 4">
            <a:extLst>
              <a:ext uri="{FF2B5EF4-FFF2-40B4-BE49-F238E27FC236}">
                <a16:creationId xmlns:a16="http://schemas.microsoft.com/office/drawing/2014/main" id="{78F347E4-0AFC-53C4-9F42-F1B2B5F79151}"/>
              </a:ext>
            </a:extLst>
          </p:cNvPr>
          <p:cNvSpPr>
            <a:spLocks noGrp="1"/>
          </p:cNvSpPr>
          <p:nvPr>
            <p:ph type="sldNum" sz="quarter" idx="12"/>
          </p:nvPr>
        </p:nvSpPr>
        <p:spPr/>
        <p:txBody>
          <a:bodyPr/>
          <a:lstStyle/>
          <a:p>
            <a:fld id="{00A14187-AF44-4271-AA62-1C5C376B8E74}" type="slidenum">
              <a:rPr lang="en-US" smtClean="0"/>
              <a:t>40</a:t>
            </a:fld>
            <a:endParaRPr lang="en-US"/>
          </a:p>
        </p:txBody>
      </p:sp>
      <p:sp>
        <p:nvSpPr>
          <p:cNvPr id="6" name="TextBox 5">
            <a:extLst>
              <a:ext uri="{FF2B5EF4-FFF2-40B4-BE49-F238E27FC236}">
                <a16:creationId xmlns:a16="http://schemas.microsoft.com/office/drawing/2014/main" id="{255C170E-61A1-4E63-7EC2-93FF1E663844}"/>
              </a:ext>
            </a:extLst>
          </p:cNvPr>
          <p:cNvSpPr txBox="1"/>
          <p:nvPr/>
        </p:nvSpPr>
        <p:spPr>
          <a:xfrm>
            <a:off x="306789" y="3777689"/>
            <a:ext cx="3027872" cy="1015663"/>
          </a:xfrm>
          <a:prstGeom prst="rect">
            <a:avLst/>
          </a:prstGeom>
          <a:solidFill>
            <a:schemeClr val="bg1"/>
          </a:solidFill>
          <a:ln w="19050">
            <a:solidFill>
              <a:srgbClr val="0000FF"/>
            </a:solidFill>
          </a:ln>
        </p:spPr>
        <p:txBody>
          <a:bodyPr wrap="square" rtlCol="0">
            <a:spAutoFit/>
          </a:bodyPr>
          <a:lstStyle/>
          <a:p>
            <a:r>
              <a:rPr lang="en-US" sz="1200" dirty="0">
                <a:latin typeface="Arial" panose="020B0604020202020204" pitchFamily="34" charset="0"/>
                <a:cs typeface="Arial" panose="020B0604020202020204" pitchFamily="34" charset="0"/>
              </a:rPr>
              <a:t>Coil is divided in 3 modules with 557 Turns each. This is done mainly to accommodate possible conductor length.</a:t>
            </a:r>
          </a:p>
          <a:p>
            <a:r>
              <a:rPr lang="en-US" sz="1200" dirty="0">
                <a:latin typeface="Arial" panose="020B0604020202020204" pitchFamily="34" charset="0"/>
                <a:cs typeface="Arial" panose="020B0604020202020204" pitchFamily="34" charset="0"/>
              </a:rPr>
              <a:t>Flux return steel layout fully defined to minimize forces and fringe fields (~10G)</a:t>
            </a:r>
          </a:p>
        </p:txBody>
      </p:sp>
      <p:grpSp>
        <p:nvGrpSpPr>
          <p:cNvPr id="7" name="Group 6">
            <a:extLst>
              <a:ext uri="{FF2B5EF4-FFF2-40B4-BE49-F238E27FC236}">
                <a16:creationId xmlns:a16="http://schemas.microsoft.com/office/drawing/2014/main" id="{99407DF5-97C8-6202-6E18-AE29BB784262}"/>
              </a:ext>
            </a:extLst>
          </p:cNvPr>
          <p:cNvGrpSpPr/>
          <p:nvPr/>
        </p:nvGrpSpPr>
        <p:grpSpPr>
          <a:xfrm>
            <a:off x="6401629" y="2094801"/>
            <a:ext cx="2974608" cy="2125229"/>
            <a:chOff x="5114193" y="1428913"/>
            <a:chExt cx="2974608" cy="2125229"/>
          </a:xfrm>
        </p:grpSpPr>
        <p:pic>
          <p:nvPicPr>
            <p:cNvPr id="8" name="Picture 7">
              <a:extLst>
                <a:ext uri="{FF2B5EF4-FFF2-40B4-BE49-F238E27FC236}">
                  <a16:creationId xmlns:a16="http://schemas.microsoft.com/office/drawing/2014/main" id="{41A2BC04-71D1-BFB7-31FE-765022842EFF}"/>
                </a:ext>
              </a:extLst>
            </p:cNvPr>
            <p:cNvPicPr>
              <a:picLocks noChangeAspect="1"/>
            </p:cNvPicPr>
            <p:nvPr/>
          </p:nvPicPr>
          <p:blipFill>
            <a:blip r:embed="rId2"/>
            <a:stretch>
              <a:fillRect/>
            </a:stretch>
          </p:blipFill>
          <p:spPr>
            <a:xfrm>
              <a:off x="5219006" y="1428913"/>
              <a:ext cx="2869795" cy="1586214"/>
            </a:xfrm>
            <a:prstGeom prst="rect">
              <a:avLst/>
            </a:prstGeom>
          </p:spPr>
        </p:pic>
        <p:cxnSp>
          <p:nvCxnSpPr>
            <p:cNvPr id="9" name="Straight Arrow Connector 8">
              <a:extLst>
                <a:ext uri="{FF2B5EF4-FFF2-40B4-BE49-F238E27FC236}">
                  <a16:creationId xmlns:a16="http://schemas.microsoft.com/office/drawing/2014/main" id="{CA614CC7-745F-F2CB-E5EF-5B39D5B91068}"/>
                </a:ext>
              </a:extLst>
            </p:cNvPr>
            <p:cNvCxnSpPr/>
            <p:nvPr/>
          </p:nvCxnSpPr>
          <p:spPr>
            <a:xfrm flipV="1">
              <a:off x="5864500" y="2907957"/>
              <a:ext cx="99695" cy="3954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569072AB-34FB-C034-03D7-F0ED16361AF5}"/>
                </a:ext>
              </a:extLst>
            </p:cNvPr>
            <p:cNvCxnSpPr/>
            <p:nvPr/>
          </p:nvCxnSpPr>
          <p:spPr>
            <a:xfrm flipV="1">
              <a:off x="5914347" y="2817420"/>
              <a:ext cx="1726248" cy="4786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840FE90A-50DC-83CA-419C-F06A89E7B0E5}"/>
                </a:ext>
              </a:extLst>
            </p:cNvPr>
            <p:cNvSpPr txBox="1"/>
            <p:nvPr/>
          </p:nvSpPr>
          <p:spPr>
            <a:xfrm>
              <a:off x="5114193" y="3277143"/>
              <a:ext cx="1250663" cy="276999"/>
            </a:xfrm>
            <a:prstGeom prst="rect">
              <a:avLst/>
            </a:prstGeom>
            <a:noFill/>
          </p:spPr>
          <p:txBody>
            <a:bodyPr wrap="none" rtlCol="0">
              <a:spAutoFit/>
            </a:bodyPr>
            <a:lstStyle/>
            <a:p>
              <a:pPr algn="l"/>
              <a:r>
                <a:rPr lang="fr-FR" sz="1200" i="1" dirty="0">
                  <a:latin typeface="Arial" panose="020B0604020202020204" pitchFamily="34" charset="0"/>
                  <a:cs typeface="Arial" panose="020B0604020202020204" pitchFamily="34" charset="0"/>
                </a:rPr>
                <a:t>Conductor exits</a:t>
              </a:r>
              <a:endParaRPr lang="en-US" sz="1200" i="1" dirty="0">
                <a:latin typeface="Arial" panose="020B0604020202020204" pitchFamily="34" charset="0"/>
                <a:cs typeface="Arial" panose="020B0604020202020204" pitchFamily="34" charset="0"/>
              </a:endParaRPr>
            </a:p>
          </p:txBody>
        </p:sp>
      </p:grpSp>
      <p:pic>
        <p:nvPicPr>
          <p:cNvPr id="12" name="Picture 11">
            <a:extLst>
              <a:ext uri="{FF2B5EF4-FFF2-40B4-BE49-F238E27FC236}">
                <a16:creationId xmlns:a16="http://schemas.microsoft.com/office/drawing/2014/main" id="{315152ED-56F9-B691-9ED9-E50329216597}"/>
              </a:ext>
            </a:extLst>
          </p:cNvPr>
          <p:cNvPicPr>
            <a:picLocks noChangeAspect="1"/>
          </p:cNvPicPr>
          <p:nvPr/>
        </p:nvPicPr>
        <p:blipFill>
          <a:blip r:embed="rId3"/>
          <a:stretch>
            <a:fillRect/>
          </a:stretch>
        </p:blipFill>
        <p:spPr>
          <a:xfrm>
            <a:off x="3541525" y="3891893"/>
            <a:ext cx="2669059" cy="2356889"/>
          </a:xfrm>
          <a:prstGeom prst="rect">
            <a:avLst/>
          </a:prstGeom>
        </p:spPr>
      </p:pic>
      <p:pic>
        <p:nvPicPr>
          <p:cNvPr id="13" name="Picture 12">
            <a:extLst>
              <a:ext uri="{FF2B5EF4-FFF2-40B4-BE49-F238E27FC236}">
                <a16:creationId xmlns:a16="http://schemas.microsoft.com/office/drawing/2014/main" id="{8F12583E-C6ED-A8B5-5A4B-20B462154B05}"/>
              </a:ext>
            </a:extLst>
          </p:cNvPr>
          <p:cNvPicPr>
            <a:picLocks noChangeAspect="1"/>
          </p:cNvPicPr>
          <p:nvPr/>
        </p:nvPicPr>
        <p:blipFill>
          <a:blip r:embed="rId4"/>
          <a:stretch>
            <a:fillRect/>
          </a:stretch>
        </p:blipFill>
        <p:spPr>
          <a:xfrm>
            <a:off x="8015776" y="285711"/>
            <a:ext cx="3711160" cy="2145957"/>
          </a:xfrm>
          <a:prstGeom prst="rect">
            <a:avLst/>
          </a:prstGeom>
        </p:spPr>
      </p:pic>
      <p:pic>
        <p:nvPicPr>
          <p:cNvPr id="14" name="Picture 13">
            <a:extLst>
              <a:ext uri="{FF2B5EF4-FFF2-40B4-BE49-F238E27FC236}">
                <a16:creationId xmlns:a16="http://schemas.microsoft.com/office/drawing/2014/main" id="{DAEECF76-3182-CCB6-E9CE-32E17A2985AB}"/>
              </a:ext>
            </a:extLst>
          </p:cNvPr>
          <p:cNvPicPr>
            <a:picLocks noChangeAspect="1"/>
          </p:cNvPicPr>
          <p:nvPr/>
        </p:nvPicPr>
        <p:blipFill>
          <a:blip r:embed="rId5"/>
          <a:stretch>
            <a:fillRect/>
          </a:stretch>
        </p:blipFill>
        <p:spPr>
          <a:xfrm>
            <a:off x="6694326" y="4794083"/>
            <a:ext cx="4234878" cy="1347132"/>
          </a:xfrm>
          <a:prstGeom prst="rect">
            <a:avLst/>
          </a:prstGeom>
        </p:spPr>
      </p:pic>
      <p:sp>
        <p:nvSpPr>
          <p:cNvPr id="15" name="TextBox 14">
            <a:extLst>
              <a:ext uri="{FF2B5EF4-FFF2-40B4-BE49-F238E27FC236}">
                <a16:creationId xmlns:a16="http://schemas.microsoft.com/office/drawing/2014/main" id="{8505ADD6-3A3D-14F1-D3F2-4402325AE2BE}"/>
              </a:ext>
            </a:extLst>
          </p:cNvPr>
          <p:cNvSpPr txBox="1"/>
          <p:nvPr/>
        </p:nvSpPr>
        <p:spPr>
          <a:xfrm>
            <a:off x="9087708" y="3934538"/>
            <a:ext cx="2381263" cy="830997"/>
          </a:xfrm>
          <a:prstGeom prst="rect">
            <a:avLst/>
          </a:prstGeom>
          <a:solidFill>
            <a:schemeClr val="bg1"/>
          </a:solidFill>
          <a:ln w="19050">
            <a:solidFill>
              <a:srgbClr val="0000FF"/>
            </a:solidFill>
          </a:ln>
        </p:spPr>
        <p:txBody>
          <a:bodyPr wrap="square" rtlCol="0">
            <a:spAutoFit/>
          </a:bodyPr>
          <a:lstStyle/>
          <a:p>
            <a:r>
              <a:rPr lang="en-US" sz="1200" dirty="0">
                <a:latin typeface="Arial"/>
                <a:cs typeface="Arial"/>
              </a:rPr>
              <a:t>The two most important design parameters are conservative: large temperature margin and large critical current margin</a:t>
            </a:r>
            <a:endParaRPr lang="en-US" sz="1200" dirty="0"/>
          </a:p>
        </p:txBody>
      </p:sp>
      <p:cxnSp>
        <p:nvCxnSpPr>
          <p:cNvPr id="16" name="Straight Arrow Connector 15">
            <a:extLst>
              <a:ext uri="{FF2B5EF4-FFF2-40B4-BE49-F238E27FC236}">
                <a16:creationId xmlns:a16="http://schemas.microsoft.com/office/drawing/2014/main" id="{1E38111D-6E11-5798-20F5-6300F13CC8BE}"/>
              </a:ext>
            </a:extLst>
          </p:cNvPr>
          <p:cNvCxnSpPr>
            <a:cxnSpLocks/>
          </p:cNvCxnSpPr>
          <p:nvPr/>
        </p:nvCxnSpPr>
        <p:spPr>
          <a:xfrm flipH="1">
            <a:off x="10210461" y="4789634"/>
            <a:ext cx="461966" cy="820467"/>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C41A411-E5B2-7BF5-5E0B-25D3D31A47DE}"/>
              </a:ext>
            </a:extLst>
          </p:cNvPr>
          <p:cNvCxnSpPr>
            <a:cxnSpLocks/>
          </p:cNvCxnSpPr>
          <p:nvPr/>
        </p:nvCxnSpPr>
        <p:spPr>
          <a:xfrm flipH="1">
            <a:off x="10190290" y="4769464"/>
            <a:ext cx="717461" cy="127094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73A8EF1-6864-B981-5D64-2982D1DFD028}"/>
              </a:ext>
            </a:extLst>
          </p:cNvPr>
          <p:cNvSpPr txBox="1"/>
          <p:nvPr/>
        </p:nvSpPr>
        <p:spPr>
          <a:xfrm>
            <a:off x="4013490" y="3198167"/>
            <a:ext cx="1877133" cy="461665"/>
          </a:xfrm>
          <a:prstGeom prst="rect">
            <a:avLst/>
          </a:prstGeom>
          <a:solidFill>
            <a:schemeClr val="bg1"/>
          </a:solidFill>
          <a:ln w="19050">
            <a:solidFill>
              <a:srgbClr val="0000FF"/>
            </a:solidFill>
          </a:ln>
        </p:spPr>
        <p:txBody>
          <a:bodyPr wrap="square" rtlCol="0">
            <a:spAutoFit/>
          </a:bodyPr>
          <a:lstStyle/>
          <a:p>
            <a:r>
              <a:rPr lang="en-US" sz="1200" dirty="0">
                <a:latin typeface="Arial" panose="020B0604020202020204" pitchFamily="34" charset="0"/>
                <a:cs typeface="Arial" panose="020B0604020202020204" pitchFamily="34" charset="0"/>
              </a:rPr>
              <a:t>Mechanical analysis undergoing final checks</a:t>
            </a:r>
          </a:p>
        </p:txBody>
      </p:sp>
      <p:sp>
        <p:nvSpPr>
          <p:cNvPr id="19" name="TextBox 18">
            <a:extLst>
              <a:ext uri="{FF2B5EF4-FFF2-40B4-BE49-F238E27FC236}">
                <a16:creationId xmlns:a16="http://schemas.microsoft.com/office/drawing/2014/main" id="{81EAC44D-A2F0-FC17-DE18-36B993C6CE0C}"/>
              </a:ext>
            </a:extLst>
          </p:cNvPr>
          <p:cNvSpPr txBox="1"/>
          <p:nvPr/>
        </p:nvSpPr>
        <p:spPr>
          <a:xfrm>
            <a:off x="6092714" y="716785"/>
            <a:ext cx="1837874" cy="1384995"/>
          </a:xfrm>
          <a:prstGeom prst="rect">
            <a:avLst/>
          </a:prstGeom>
          <a:solidFill>
            <a:schemeClr val="bg1"/>
          </a:solidFill>
          <a:ln w="19050">
            <a:solidFill>
              <a:srgbClr val="0000FF"/>
            </a:solidFill>
          </a:ln>
        </p:spPr>
        <p:txBody>
          <a:bodyPr wrap="square" rtlCol="0">
            <a:spAutoFit/>
          </a:bodyPr>
          <a:lstStyle/>
          <a:p>
            <a:r>
              <a:rPr lang="en-US" sz="1200" dirty="0">
                <a:latin typeface="Arial" panose="020B0604020202020204" pitchFamily="34" charset="0"/>
                <a:cs typeface="Arial" panose="020B0604020202020204" pitchFamily="34" charset="0"/>
              </a:rPr>
              <a:t>Conductor is based on CEA-</a:t>
            </a:r>
            <a:r>
              <a:rPr lang="en-US" sz="1200" dirty="0" err="1">
                <a:latin typeface="Arial" panose="020B0604020202020204" pitchFamily="34" charset="0"/>
                <a:cs typeface="Arial" panose="020B0604020202020204" pitchFamily="34" charset="0"/>
              </a:rPr>
              <a:t>Saclay</a:t>
            </a:r>
            <a:r>
              <a:rPr lang="en-US" sz="1200" dirty="0">
                <a:latin typeface="Arial" panose="020B0604020202020204" pitchFamily="34" charset="0"/>
                <a:cs typeface="Arial" panose="020B0604020202020204" pitchFamily="34" charset="0"/>
              </a:rPr>
              <a:t> experience as used for previous magnets.</a:t>
            </a:r>
          </a:p>
          <a:p>
            <a:r>
              <a:rPr lang="en-US" sz="1200" dirty="0">
                <a:latin typeface="Arial" panose="020B0604020202020204" pitchFamily="34" charset="0"/>
                <a:cs typeface="Arial" panose="020B0604020202020204" pitchFamily="34" charset="0"/>
              </a:rPr>
              <a:t>Contract for conductor test samples in place with viable vendor.</a:t>
            </a:r>
          </a:p>
        </p:txBody>
      </p:sp>
      <p:grpSp>
        <p:nvGrpSpPr>
          <p:cNvPr id="20" name="Group 19">
            <a:extLst>
              <a:ext uri="{FF2B5EF4-FFF2-40B4-BE49-F238E27FC236}">
                <a16:creationId xmlns:a16="http://schemas.microsoft.com/office/drawing/2014/main" id="{FC966800-446E-EC30-E723-20D4FE8801A7}"/>
              </a:ext>
            </a:extLst>
          </p:cNvPr>
          <p:cNvGrpSpPr/>
          <p:nvPr/>
        </p:nvGrpSpPr>
        <p:grpSpPr>
          <a:xfrm>
            <a:off x="219788" y="1127633"/>
            <a:ext cx="3708513" cy="2446212"/>
            <a:chOff x="0" y="920535"/>
            <a:chExt cx="8325506" cy="5679713"/>
          </a:xfrm>
        </p:grpSpPr>
        <p:pic>
          <p:nvPicPr>
            <p:cNvPr id="21" name="Picture 20">
              <a:extLst>
                <a:ext uri="{FF2B5EF4-FFF2-40B4-BE49-F238E27FC236}">
                  <a16:creationId xmlns:a16="http://schemas.microsoft.com/office/drawing/2014/main" id="{D18E605E-4804-F058-ADDD-BFA293E442DB}"/>
                </a:ext>
              </a:extLst>
            </p:cNvPr>
            <p:cNvPicPr>
              <a:picLocks noChangeAspect="1"/>
            </p:cNvPicPr>
            <p:nvPr/>
          </p:nvPicPr>
          <p:blipFill>
            <a:blip r:embed="rId6"/>
            <a:stretch>
              <a:fillRect/>
            </a:stretch>
          </p:blipFill>
          <p:spPr>
            <a:xfrm>
              <a:off x="0" y="920535"/>
              <a:ext cx="7993961" cy="5679713"/>
            </a:xfrm>
            <a:prstGeom prst="rect">
              <a:avLst/>
            </a:prstGeom>
          </p:spPr>
        </p:pic>
        <p:sp>
          <p:nvSpPr>
            <p:cNvPr id="22" name="TextBox 21">
              <a:extLst>
                <a:ext uri="{FF2B5EF4-FFF2-40B4-BE49-F238E27FC236}">
                  <a16:creationId xmlns:a16="http://schemas.microsoft.com/office/drawing/2014/main" id="{A3956D45-85A9-4F98-AB3A-8625A973D421}"/>
                </a:ext>
              </a:extLst>
            </p:cNvPr>
            <p:cNvSpPr txBox="1"/>
            <p:nvPr/>
          </p:nvSpPr>
          <p:spPr>
            <a:xfrm>
              <a:off x="7057331" y="1451866"/>
              <a:ext cx="1268175" cy="661008"/>
            </a:xfrm>
            <a:prstGeom prst="rect">
              <a:avLst/>
            </a:prstGeom>
            <a:noFill/>
          </p:spPr>
          <p:txBody>
            <a:bodyPr wrap="square" rtlCol="0">
              <a:spAutoFit/>
            </a:bodyPr>
            <a:lstStyle/>
            <a:p>
              <a:r>
                <a:rPr lang="en-US" sz="1000" dirty="0"/>
                <a:t>Steel</a:t>
              </a:r>
            </a:p>
          </p:txBody>
        </p:sp>
        <p:sp>
          <p:nvSpPr>
            <p:cNvPr id="23" name="Rectangle 22">
              <a:extLst>
                <a:ext uri="{FF2B5EF4-FFF2-40B4-BE49-F238E27FC236}">
                  <a16:creationId xmlns:a16="http://schemas.microsoft.com/office/drawing/2014/main" id="{AA36D5DF-211A-293C-264F-A681E5DFFFF3}"/>
                </a:ext>
              </a:extLst>
            </p:cNvPr>
            <p:cNvSpPr/>
            <p:nvPr/>
          </p:nvSpPr>
          <p:spPr>
            <a:xfrm>
              <a:off x="7695689" y="1177276"/>
              <a:ext cx="247426" cy="236668"/>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28D2358-CF5C-BA93-3CC3-81A6DFA67C6C}"/>
                </a:ext>
              </a:extLst>
            </p:cNvPr>
            <p:cNvSpPr/>
            <p:nvPr/>
          </p:nvSpPr>
          <p:spPr>
            <a:xfrm>
              <a:off x="7363995" y="1179069"/>
              <a:ext cx="247426" cy="236668"/>
            </a:xfrm>
            <a:prstGeom prst="rect">
              <a:avLst/>
            </a:prstGeom>
            <a:solidFill>
              <a:srgbClr val="943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237E835D-2B81-35C9-09DA-0AEDCA9F70A5}"/>
              </a:ext>
            </a:extLst>
          </p:cNvPr>
          <p:cNvSpPr txBox="1"/>
          <p:nvPr/>
        </p:nvSpPr>
        <p:spPr>
          <a:xfrm>
            <a:off x="204079" y="5499895"/>
            <a:ext cx="3164479" cy="369332"/>
          </a:xfrm>
          <a:prstGeom prst="rect">
            <a:avLst/>
          </a:prstGeom>
          <a:noFill/>
          <a:ln>
            <a:solidFill>
              <a:schemeClr val="tx1"/>
            </a:solidFill>
          </a:ln>
        </p:spPr>
        <p:txBody>
          <a:bodyPr wrap="square" rtlCol="0">
            <a:spAutoFit/>
          </a:bodyPr>
          <a:lstStyle/>
          <a:p>
            <a:pPr algn="l"/>
            <a:r>
              <a:rPr lang="en-US" dirty="0"/>
              <a:t>Joint CEA-</a:t>
            </a:r>
            <a:r>
              <a:rPr lang="en-US" dirty="0" err="1"/>
              <a:t>Saclay</a:t>
            </a:r>
            <a:r>
              <a:rPr lang="en-US" dirty="0"/>
              <a:t>-</a:t>
            </a:r>
            <a:r>
              <a:rPr lang="en-US" dirty="0" err="1"/>
              <a:t>JLab</a:t>
            </a:r>
            <a:r>
              <a:rPr lang="en-US" dirty="0"/>
              <a:t>-BNL effort</a:t>
            </a:r>
          </a:p>
        </p:txBody>
      </p:sp>
    </p:spTree>
    <p:extLst>
      <p:ext uri="{BB962C8B-B14F-4D97-AF65-F5344CB8AC3E}">
        <p14:creationId xmlns:p14="http://schemas.microsoft.com/office/powerpoint/2010/main" val="2145910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83F5A-B918-F828-47BE-2A6C3EE1C557}"/>
              </a:ext>
            </a:extLst>
          </p:cNvPr>
          <p:cNvSpPr>
            <a:spLocks noGrp="1"/>
          </p:cNvSpPr>
          <p:nvPr>
            <p:ph type="dt" sz="half" idx="10"/>
          </p:nvPr>
        </p:nvSpPr>
        <p:spPr/>
        <p:txBody>
          <a:bodyPr/>
          <a:lstStyle/>
          <a:p>
            <a:r>
              <a:rPr lang="en-US"/>
              <a:t>11/28/2023</a:t>
            </a:r>
          </a:p>
        </p:txBody>
      </p:sp>
      <p:sp>
        <p:nvSpPr>
          <p:cNvPr id="3" name="Footer Placeholder 2">
            <a:extLst>
              <a:ext uri="{FF2B5EF4-FFF2-40B4-BE49-F238E27FC236}">
                <a16:creationId xmlns:a16="http://schemas.microsoft.com/office/drawing/2014/main" id="{121621B0-B9AD-A370-772A-FB8C3627E20B}"/>
              </a:ext>
            </a:extLst>
          </p:cNvPr>
          <p:cNvSpPr>
            <a:spLocks noGrp="1"/>
          </p:cNvSpPr>
          <p:nvPr>
            <p:ph type="ftr" sz="quarter" idx="11"/>
          </p:nvPr>
        </p:nvSpPr>
        <p:spPr/>
        <p:txBody>
          <a:bodyPr/>
          <a:lstStyle/>
          <a:p>
            <a:r>
              <a:rPr lang="en-US"/>
              <a:t>AI4EIC 2023 Annual Workshop</a:t>
            </a:r>
          </a:p>
        </p:txBody>
      </p:sp>
      <p:sp>
        <p:nvSpPr>
          <p:cNvPr id="4" name="Slide Number Placeholder 3">
            <a:extLst>
              <a:ext uri="{FF2B5EF4-FFF2-40B4-BE49-F238E27FC236}">
                <a16:creationId xmlns:a16="http://schemas.microsoft.com/office/drawing/2014/main" id="{9190A9B4-4DB1-8964-B1BE-D817AD6C1436}"/>
              </a:ext>
            </a:extLst>
          </p:cNvPr>
          <p:cNvSpPr>
            <a:spLocks noGrp="1"/>
          </p:cNvSpPr>
          <p:nvPr>
            <p:ph type="sldNum" sz="quarter" idx="12"/>
          </p:nvPr>
        </p:nvSpPr>
        <p:spPr/>
        <p:txBody>
          <a:bodyPr/>
          <a:lstStyle/>
          <a:p>
            <a:fld id="{00A14187-AF44-4271-AA62-1C5C376B8E74}" type="slidenum">
              <a:rPr lang="en-US" smtClean="0"/>
              <a:t>41</a:t>
            </a:fld>
            <a:endParaRPr lang="en-US"/>
          </a:p>
        </p:txBody>
      </p:sp>
      <p:pic>
        <p:nvPicPr>
          <p:cNvPr id="7" name="Google Shape;389;p41" descr="Logo&#10;&#10;Description automatically generated">
            <a:extLst>
              <a:ext uri="{FF2B5EF4-FFF2-40B4-BE49-F238E27FC236}">
                <a16:creationId xmlns:a16="http://schemas.microsoft.com/office/drawing/2014/main" id="{A69B36E6-E8D9-D270-5CFF-F4B0F9CBE9D2}"/>
              </a:ext>
            </a:extLst>
          </p:cNvPr>
          <p:cNvPicPr preferRelativeResize="0"/>
          <p:nvPr/>
        </p:nvPicPr>
        <p:blipFill rotWithShape="1">
          <a:blip r:embed="rId2">
            <a:alphaModFix/>
          </a:blip>
          <a:srcRect/>
          <a:stretch/>
        </p:blipFill>
        <p:spPr>
          <a:xfrm>
            <a:off x="10705672" y="74877"/>
            <a:ext cx="1384185" cy="1054678"/>
          </a:xfrm>
          <a:prstGeom prst="rect">
            <a:avLst/>
          </a:prstGeom>
          <a:noFill/>
          <a:ln>
            <a:noFill/>
          </a:ln>
        </p:spPr>
      </p:pic>
      <p:grpSp>
        <p:nvGrpSpPr>
          <p:cNvPr id="9" name="Group 8">
            <a:extLst>
              <a:ext uri="{FF2B5EF4-FFF2-40B4-BE49-F238E27FC236}">
                <a16:creationId xmlns:a16="http://schemas.microsoft.com/office/drawing/2014/main" id="{07644295-2900-6294-746A-C9CE69E0DA4D}"/>
              </a:ext>
            </a:extLst>
          </p:cNvPr>
          <p:cNvGrpSpPr/>
          <p:nvPr/>
        </p:nvGrpSpPr>
        <p:grpSpPr>
          <a:xfrm>
            <a:off x="1029768" y="1021964"/>
            <a:ext cx="10132464" cy="5699511"/>
            <a:chOff x="1029768" y="893197"/>
            <a:chExt cx="10132464" cy="5699511"/>
          </a:xfrm>
        </p:grpSpPr>
        <p:pic>
          <p:nvPicPr>
            <p:cNvPr id="6" name="Picture 5" descr="Diagram&#10;&#10;Description automatically generated">
              <a:extLst>
                <a:ext uri="{FF2B5EF4-FFF2-40B4-BE49-F238E27FC236}">
                  <a16:creationId xmlns:a16="http://schemas.microsoft.com/office/drawing/2014/main" id="{A79C86D1-B335-76E0-285E-2AC8DB43E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68" y="893197"/>
              <a:ext cx="10132464" cy="5699511"/>
            </a:xfrm>
            <a:prstGeom prst="rect">
              <a:avLst/>
            </a:prstGeom>
          </p:spPr>
        </p:pic>
        <p:sp>
          <p:nvSpPr>
            <p:cNvPr id="8" name="Rectangle 7">
              <a:extLst>
                <a:ext uri="{FF2B5EF4-FFF2-40B4-BE49-F238E27FC236}">
                  <a16:creationId xmlns:a16="http://schemas.microsoft.com/office/drawing/2014/main" id="{137CC80B-13CB-01B5-9B31-30BABBD9C425}"/>
                </a:ext>
              </a:extLst>
            </p:cNvPr>
            <p:cNvSpPr/>
            <p:nvPr/>
          </p:nvSpPr>
          <p:spPr>
            <a:xfrm>
              <a:off x="3908612" y="2727698"/>
              <a:ext cx="2250141" cy="8516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78CC0436-E2DB-53C4-A6E9-931BC0C8C617}"/>
              </a:ext>
            </a:extLst>
          </p:cNvPr>
          <p:cNvSpPr>
            <a:spLocks noGrp="1"/>
          </p:cNvSpPr>
          <p:nvPr>
            <p:ph type="title"/>
          </p:nvPr>
        </p:nvSpPr>
        <p:spPr>
          <a:xfrm>
            <a:off x="838200" y="365126"/>
            <a:ext cx="10515600" cy="764428"/>
          </a:xfrm>
        </p:spPr>
        <p:txBody>
          <a:bodyPr/>
          <a:lstStyle/>
          <a:p>
            <a:r>
              <a:rPr lang="en-US" b="1" dirty="0">
                <a:solidFill>
                  <a:schemeClr val="accent1"/>
                </a:solidFill>
              </a:rPr>
              <a:t>ePIC Collaboration Structure</a:t>
            </a:r>
          </a:p>
        </p:txBody>
      </p:sp>
    </p:spTree>
    <p:extLst>
      <p:ext uri="{BB962C8B-B14F-4D97-AF65-F5344CB8AC3E}">
        <p14:creationId xmlns:p14="http://schemas.microsoft.com/office/powerpoint/2010/main" val="136917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receipt, screenshot&#10;&#10;Description automatically generated">
            <a:extLst>
              <a:ext uri="{FF2B5EF4-FFF2-40B4-BE49-F238E27FC236}">
                <a16:creationId xmlns:a16="http://schemas.microsoft.com/office/drawing/2014/main" id="{6B010EFD-8C01-7C53-7F64-8C7635CBAE3A}"/>
              </a:ext>
            </a:extLst>
          </p:cNvPr>
          <p:cNvPicPr>
            <a:picLocks noChangeAspect="1"/>
          </p:cNvPicPr>
          <p:nvPr/>
        </p:nvPicPr>
        <p:blipFill>
          <a:blip r:embed="rId2"/>
          <a:stretch>
            <a:fillRect/>
          </a:stretch>
        </p:blipFill>
        <p:spPr>
          <a:xfrm>
            <a:off x="8153400" y="0"/>
            <a:ext cx="3857143" cy="6858000"/>
          </a:xfrm>
          <a:prstGeom prst="rect">
            <a:avLst/>
          </a:prstGeom>
        </p:spPr>
      </p:pic>
      <p:sp>
        <p:nvSpPr>
          <p:cNvPr id="2" name="Title 1">
            <a:extLst>
              <a:ext uri="{FF2B5EF4-FFF2-40B4-BE49-F238E27FC236}">
                <a16:creationId xmlns:a16="http://schemas.microsoft.com/office/drawing/2014/main" id="{72FF0734-AE97-5D5A-8F14-3A7517F9C1DB}"/>
              </a:ext>
            </a:extLst>
          </p:cNvPr>
          <p:cNvSpPr>
            <a:spLocks noGrp="1"/>
          </p:cNvSpPr>
          <p:nvPr>
            <p:ph type="title"/>
          </p:nvPr>
        </p:nvSpPr>
        <p:spPr>
          <a:xfrm>
            <a:off x="838200" y="365126"/>
            <a:ext cx="10515600" cy="863040"/>
          </a:xfrm>
        </p:spPr>
        <p:txBody>
          <a:bodyPr/>
          <a:lstStyle/>
          <a:p>
            <a:r>
              <a:rPr lang="en-US" b="1" dirty="0">
                <a:solidFill>
                  <a:schemeClr val="accent1"/>
                </a:solidFill>
              </a:rPr>
              <a:t>ePIC Collaboration Structure</a:t>
            </a:r>
          </a:p>
        </p:txBody>
      </p:sp>
      <p:sp>
        <p:nvSpPr>
          <p:cNvPr id="3" name="Date Placeholder 2">
            <a:extLst>
              <a:ext uri="{FF2B5EF4-FFF2-40B4-BE49-F238E27FC236}">
                <a16:creationId xmlns:a16="http://schemas.microsoft.com/office/drawing/2014/main" id="{168C39EB-C3EF-28B6-84D6-3D80AB180B64}"/>
              </a:ext>
            </a:extLst>
          </p:cNvPr>
          <p:cNvSpPr>
            <a:spLocks noGrp="1"/>
          </p:cNvSpPr>
          <p:nvPr>
            <p:ph type="dt" sz="half" idx="10"/>
          </p:nvPr>
        </p:nvSpPr>
        <p:spPr/>
        <p:txBody>
          <a:bodyPr/>
          <a:lstStyle/>
          <a:p>
            <a:r>
              <a:rPr lang="en-US"/>
              <a:t>11/28/2023</a:t>
            </a:r>
          </a:p>
        </p:txBody>
      </p:sp>
      <p:sp>
        <p:nvSpPr>
          <p:cNvPr id="4" name="Footer Placeholder 3">
            <a:extLst>
              <a:ext uri="{FF2B5EF4-FFF2-40B4-BE49-F238E27FC236}">
                <a16:creationId xmlns:a16="http://schemas.microsoft.com/office/drawing/2014/main" id="{DCBA9180-5587-0554-EEF5-9A95F65114C8}"/>
              </a:ext>
            </a:extLst>
          </p:cNvPr>
          <p:cNvSpPr>
            <a:spLocks noGrp="1"/>
          </p:cNvSpPr>
          <p:nvPr>
            <p:ph type="ftr" sz="quarter" idx="11"/>
          </p:nvPr>
        </p:nvSpPr>
        <p:spPr/>
        <p:txBody>
          <a:bodyPr/>
          <a:lstStyle/>
          <a:p>
            <a:r>
              <a:rPr lang="en-US"/>
              <a:t>AI4EIC 2023 Annual Workshop</a:t>
            </a:r>
          </a:p>
        </p:txBody>
      </p:sp>
      <p:sp>
        <p:nvSpPr>
          <p:cNvPr id="5" name="Slide Number Placeholder 4">
            <a:extLst>
              <a:ext uri="{FF2B5EF4-FFF2-40B4-BE49-F238E27FC236}">
                <a16:creationId xmlns:a16="http://schemas.microsoft.com/office/drawing/2014/main" id="{928CCCF2-56E2-44E9-A73B-28397011F7EE}"/>
              </a:ext>
            </a:extLst>
          </p:cNvPr>
          <p:cNvSpPr>
            <a:spLocks noGrp="1"/>
          </p:cNvSpPr>
          <p:nvPr>
            <p:ph type="sldNum" sz="quarter" idx="12"/>
          </p:nvPr>
        </p:nvSpPr>
        <p:spPr/>
        <p:txBody>
          <a:bodyPr/>
          <a:lstStyle/>
          <a:p>
            <a:fld id="{00A14187-AF44-4271-AA62-1C5C376B8E74}" type="slidenum">
              <a:rPr lang="en-US" smtClean="0"/>
              <a:t>5</a:t>
            </a:fld>
            <a:endParaRPr lang="en-US"/>
          </a:p>
        </p:txBody>
      </p:sp>
      <p:pic>
        <p:nvPicPr>
          <p:cNvPr id="10" name="Picture 9" descr="A picture containing text, receipt&#10;&#10;Description automatically generated">
            <a:extLst>
              <a:ext uri="{FF2B5EF4-FFF2-40B4-BE49-F238E27FC236}">
                <a16:creationId xmlns:a16="http://schemas.microsoft.com/office/drawing/2014/main" id="{04DDB09A-FB80-C076-35B9-75102C178B9E}"/>
              </a:ext>
            </a:extLst>
          </p:cNvPr>
          <p:cNvPicPr>
            <a:picLocks noChangeAspect="1"/>
          </p:cNvPicPr>
          <p:nvPr/>
        </p:nvPicPr>
        <p:blipFill>
          <a:blip r:embed="rId3"/>
          <a:stretch>
            <a:fillRect/>
          </a:stretch>
        </p:blipFill>
        <p:spPr>
          <a:xfrm>
            <a:off x="6219" y="1437486"/>
            <a:ext cx="8064761" cy="4536428"/>
          </a:xfrm>
          <a:prstGeom prst="rect">
            <a:avLst/>
          </a:prstGeom>
        </p:spPr>
      </p:pic>
    </p:spTree>
    <p:extLst>
      <p:ext uri="{BB962C8B-B14F-4D97-AF65-F5344CB8AC3E}">
        <p14:creationId xmlns:p14="http://schemas.microsoft.com/office/powerpoint/2010/main" val="2831297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white and yellow object&#10;&#10;Description automatically generated">
            <a:extLst>
              <a:ext uri="{FF2B5EF4-FFF2-40B4-BE49-F238E27FC236}">
                <a16:creationId xmlns:a16="http://schemas.microsoft.com/office/drawing/2014/main" id="{B73C83AE-A690-6830-CA60-B9B400AAA3B6}"/>
              </a:ext>
            </a:extLst>
          </p:cNvPr>
          <p:cNvPicPr>
            <a:picLocks noChangeAspect="1"/>
          </p:cNvPicPr>
          <p:nvPr/>
        </p:nvPicPr>
        <p:blipFill>
          <a:blip r:embed="rId2"/>
          <a:stretch>
            <a:fillRect/>
          </a:stretch>
        </p:blipFill>
        <p:spPr>
          <a:xfrm>
            <a:off x="-195174" y="1489928"/>
            <a:ext cx="7859259" cy="4453580"/>
          </a:xfrm>
          <a:prstGeom prst="rect">
            <a:avLst/>
          </a:prstGeom>
        </p:spPr>
      </p:pic>
      <p:sp>
        <p:nvSpPr>
          <p:cNvPr id="28" name="Title 1">
            <a:extLst>
              <a:ext uri="{FF2B5EF4-FFF2-40B4-BE49-F238E27FC236}">
                <a16:creationId xmlns:a16="http://schemas.microsoft.com/office/drawing/2014/main" id="{A9252A96-61B1-5240-AFF9-AE7DDF400F9C}"/>
              </a:ext>
            </a:extLst>
          </p:cNvPr>
          <p:cNvSpPr txBox="1">
            <a:spLocks/>
          </p:cNvSpPr>
          <p:nvPr/>
        </p:nvSpPr>
        <p:spPr>
          <a:xfrm>
            <a:off x="592991" y="20616"/>
            <a:ext cx="10027768" cy="1035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ePIC Detector Design</a:t>
            </a:r>
          </a:p>
        </p:txBody>
      </p:sp>
      <p:sp>
        <p:nvSpPr>
          <p:cNvPr id="9" name="TextBox 8">
            <a:extLst>
              <a:ext uri="{FF2B5EF4-FFF2-40B4-BE49-F238E27FC236}">
                <a16:creationId xmlns:a16="http://schemas.microsoft.com/office/drawing/2014/main" id="{0F1B15BD-A99E-EBFE-1D87-D635DB645C65}"/>
              </a:ext>
            </a:extLst>
          </p:cNvPr>
          <p:cNvSpPr txBox="1"/>
          <p:nvPr/>
        </p:nvSpPr>
        <p:spPr>
          <a:xfrm>
            <a:off x="7776670" y="1277957"/>
            <a:ext cx="3834896" cy="5355312"/>
          </a:xfrm>
          <a:prstGeom prst="rect">
            <a:avLst/>
          </a:prstGeom>
          <a:noFill/>
        </p:spPr>
        <p:txBody>
          <a:bodyPr wrap="square" rtlCol="0">
            <a:spAutoFit/>
          </a:bodyPr>
          <a:lstStyle/>
          <a:p>
            <a:r>
              <a:rPr lang="en-US" b="1" dirty="0"/>
              <a:t>Tracking:</a:t>
            </a:r>
          </a:p>
          <a:p>
            <a:pPr marL="742950" lvl="1" indent="-285750">
              <a:buFont typeface="Arial" panose="020B0604020202020204" pitchFamily="34" charset="0"/>
              <a:buChar char="•"/>
            </a:pPr>
            <a:r>
              <a:rPr lang="en-US" dirty="0"/>
              <a:t>New 1.7T solenoid</a:t>
            </a:r>
          </a:p>
          <a:p>
            <a:pPr marL="742950" lvl="1" indent="-285750">
              <a:buFont typeface="Arial" panose="020B0604020202020204" pitchFamily="34" charset="0"/>
              <a:buChar char="•"/>
            </a:pPr>
            <a:r>
              <a:rPr lang="en-US" dirty="0"/>
              <a:t>Si MAPS Tracker</a:t>
            </a:r>
          </a:p>
          <a:p>
            <a:pPr marL="742950" lvl="1" indent="-285750">
              <a:buFont typeface="Arial" panose="020B0604020202020204" pitchFamily="34" charset="0"/>
              <a:buChar char="•"/>
            </a:pPr>
            <a:r>
              <a:rPr lang="en-US" dirty="0"/>
              <a:t>MPGDs (</a:t>
            </a:r>
            <a:r>
              <a:rPr lang="en-US" dirty="0" err="1">
                <a:latin typeface="Symbol" panose="05050102010706020507" pitchFamily="18" charset="2"/>
              </a:rPr>
              <a:t>m</a:t>
            </a:r>
            <a:r>
              <a:rPr lang="en-US" dirty="0" err="1"/>
              <a:t>RWELL</a:t>
            </a:r>
            <a:r>
              <a:rPr lang="en-US" dirty="0"/>
              <a:t>/</a:t>
            </a:r>
            <a:r>
              <a:rPr lang="en-US" dirty="0" err="1">
                <a:latin typeface="Symbol" panose="05050102010706020507" pitchFamily="18" charset="2"/>
              </a:rPr>
              <a:t>m</a:t>
            </a:r>
            <a:r>
              <a:rPr lang="en-US" dirty="0" err="1"/>
              <a:t>Megas</a:t>
            </a:r>
            <a:r>
              <a:rPr lang="en-US" dirty="0"/>
              <a:t>)</a:t>
            </a:r>
          </a:p>
          <a:p>
            <a:pPr lvl="1"/>
            <a:endParaRPr lang="en-US" dirty="0"/>
          </a:p>
          <a:p>
            <a:r>
              <a:rPr lang="en-US" b="1" dirty="0"/>
              <a:t>PID:</a:t>
            </a:r>
          </a:p>
          <a:p>
            <a:pPr marL="800100" lvl="1" indent="-342900">
              <a:buFont typeface="Arial" panose="020B0604020202020204" pitchFamily="34" charset="0"/>
              <a:buChar char="•"/>
            </a:pPr>
            <a:r>
              <a:rPr lang="en-US" dirty="0" err="1"/>
              <a:t>hpDIRC</a:t>
            </a:r>
            <a:endParaRPr lang="en-US" dirty="0"/>
          </a:p>
          <a:p>
            <a:pPr marL="800100" lvl="1" indent="-342900">
              <a:buFont typeface="Arial" panose="020B0604020202020204" pitchFamily="34" charset="0"/>
              <a:buChar char="•"/>
            </a:pPr>
            <a:r>
              <a:rPr lang="en-US" dirty="0" err="1"/>
              <a:t>pfRICH</a:t>
            </a:r>
            <a:endParaRPr lang="en-US" dirty="0"/>
          </a:p>
          <a:p>
            <a:pPr marL="800100" lvl="1" indent="-342900">
              <a:buFont typeface="Arial" panose="020B0604020202020204" pitchFamily="34" charset="0"/>
              <a:buChar char="•"/>
            </a:pPr>
            <a:r>
              <a:rPr lang="en-US" dirty="0" err="1"/>
              <a:t>dRICH</a:t>
            </a:r>
            <a:endParaRPr lang="en-US" dirty="0"/>
          </a:p>
          <a:p>
            <a:pPr marL="800100" lvl="1" indent="-342900">
              <a:buFont typeface="Arial" panose="020B0604020202020204" pitchFamily="34" charset="0"/>
              <a:buChar char="•"/>
            </a:pPr>
            <a:r>
              <a:rPr lang="en-US" dirty="0"/>
              <a:t>AC-LGAD (~30ps TOF)</a:t>
            </a:r>
          </a:p>
          <a:p>
            <a:pPr marL="800100" lvl="1" indent="-342900">
              <a:buFont typeface="Arial" panose="020B0604020202020204" pitchFamily="34" charset="0"/>
              <a:buChar char="•"/>
            </a:pPr>
            <a:endParaRPr lang="en-US" dirty="0"/>
          </a:p>
          <a:p>
            <a:r>
              <a:rPr lang="en-US" b="1" dirty="0"/>
              <a:t>Calorimetry:</a:t>
            </a:r>
          </a:p>
          <a:p>
            <a:pPr marL="742950" lvl="1" indent="-285750">
              <a:buFont typeface="Arial" panose="020B0604020202020204" pitchFamily="34" charset="0"/>
              <a:buChar char="•"/>
            </a:pPr>
            <a:r>
              <a:rPr lang="en-US" dirty="0"/>
              <a:t>Imaging Barrel </a:t>
            </a:r>
            <a:r>
              <a:rPr lang="en-US" dirty="0" err="1"/>
              <a:t>EMCal</a:t>
            </a:r>
            <a:endParaRPr lang="en-US" dirty="0"/>
          </a:p>
          <a:p>
            <a:pPr marL="742950" lvl="1" indent="-285750">
              <a:buFont typeface="Arial" panose="020B0604020202020204" pitchFamily="34" charset="0"/>
              <a:buChar char="•"/>
            </a:pPr>
            <a:r>
              <a:rPr lang="en-US" dirty="0"/>
              <a:t>PbWO4 </a:t>
            </a:r>
            <a:r>
              <a:rPr lang="en-US" dirty="0" err="1"/>
              <a:t>EMCal</a:t>
            </a:r>
            <a:r>
              <a:rPr lang="en-US" dirty="0"/>
              <a:t> in backward </a:t>
            </a:r>
            <a:br>
              <a:rPr lang="en-US" dirty="0"/>
            </a:br>
            <a:r>
              <a:rPr lang="en-US" dirty="0"/>
              <a:t>direction</a:t>
            </a:r>
          </a:p>
          <a:p>
            <a:pPr marL="742950" lvl="1" indent="-285750">
              <a:buFont typeface="Arial" panose="020B0604020202020204" pitchFamily="34" charset="0"/>
              <a:buChar char="•"/>
            </a:pPr>
            <a:r>
              <a:rPr lang="en-US" dirty="0"/>
              <a:t>Finely segmented </a:t>
            </a:r>
            <a:r>
              <a:rPr lang="en-US" dirty="0" err="1"/>
              <a:t>EMCal</a:t>
            </a:r>
            <a:r>
              <a:rPr lang="en-US" dirty="0"/>
              <a:t> +HCal</a:t>
            </a:r>
            <a:br>
              <a:rPr lang="en-US" dirty="0"/>
            </a:br>
            <a:r>
              <a:rPr lang="en-US" dirty="0"/>
              <a:t>in forward direction</a:t>
            </a:r>
          </a:p>
          <a:p>
            <a:pPr marL="742950" lvl="1" indent="-285750">
              <a:buFont typeface="Arial" panose="020B0604020202020204" pitchFamily="34" charset="0"/>
              <a:buChar char="•"/>
            </a:pPr>
            <a:r>
              <a:rPr lang="en-US" dirty="0"/>
              <a:t>Outer HCal (sPHENIX re-use)</a:t>
            </a:r>
          </a:p>
          <a:p>
            <a:pPr marL="742950" lvl="1" indent="-285750">
              <a:buFont typeface="Arial" panose="020B0604020202020204" pitchFamily="34" charset="0"/>
              <a:buChar char="•"/>
            </a:pPr>
            <a:r>
              <a:rPr lang="en-US" dirty="0"/>
              <a:t>Backwards HCal (tail-catcher)</a:t>
            </a:r>
          </a:p>
        </p:txBody>
      </p:sp>
      <p:pic>
        <p:nvPicPr>
          <p:cNvPr id="25" name="Picture 24" descr="Logo&#10;&#10;Description automatically generated">
            <a:extLst>
              <a:ext uri="{FF2B5EF4-FFF2-40B4-BE49-F238E27FC236}">
                <a16:creationId xmlns:a16="http://schemas.microsoft.com/office/drawing/2014/main" id="{9A6C4888-8E79-4055-801B-A5A671BEFABB}"/>
              </a:ext>
            </a:extLst>
          </p:cNvPr>
          <p:cNvPicPr>
            <a:picLocks noChangeAspect="1"/>
          </p:cNvPicPr>
          <p:nvPr/>
        </p:nvPicPr>
        <p:blipFill>
          <a:blip r:embed="rId3"/>
          <a:stretch>
            <a:fillRect/>
          </a:stretch>
        </p:blipFill>
        <p:spPr>
          <a:xfrm>
            <a:off x="9529763" y="132161"/>
            <a:ext cx="1804597" cy="1299014"/>
          </a:xfrm>
          <a:prstGeom prst="rect">
            <a:avLst/>
          </a:prstGeom>
        </p:spPr>
      </p:pic>
      <p:sp>
        <p:nvSpPr>
          <p:cNvPr id="3" name="Date Placeholder 2">
            <a:extLst>
              <a:ext uri="{FF2B5EF4-FFF2-40B4-BE49-F238E27FC236}">
                <a16:creationId xmlns:a16="http://schemas.microsoft.com/office/drawing/2014/main" id="{5564EB83-8D5C-4C1E-9B49-8CBCAD47315D}"/>
              </a:ext>
            </a:extLst>
          </p:cNvPr>
          <p:cNvSpPr>
            <a:spLocks noGrp="1"/>
          </p:cNvSpPr>
          <p:nvPr>
            <p:ph type="dt" sz="half" idx="10"/>
          </p:nvPr>
        </p:nvSpPr>
        <p:spPr/>
        <p:txBody>
          <a:bodyPr/>
          <a:lstStyle/>
          <a:p>
            <a:r>
              <a:rPr lang="en-US"/>
              <a:t>11/28/2023</a:t>
            </a:r>
          </a:p>
        </p:txBody>
      </p:sp>
      <p:sp>
        <p:nvSpPr>
          <p:cNvPr id="6" name="Footer Placeholder 5">
            <a:extLst>
              <a:ext uri="{FF2B5EF4-FFF2-40B4-BE49-F238E27FC236}">
                <a16:creationId xmlns:a16="http://schemas.microsoft.com/office/drawing/2014/main" id="{12121315-F0DB-470B-959C-40616D93F449}"/>
              </a:ext>
            </a:extLst>
          </p:cNvPr>
          <p:cNvSpPr>
            <a:spLocks noGrp="1"/>
          </p:cNvSpPr>
          <p:nvPr>
            <p:ph type="ftr" sz="quarter" idx="11"/>
          </p:nvPr>
        </p:nvSpPr>
        <p:spPr/>
        <p:txBody>
          <a:bodyPr/>
          <a:lstStyle/>
          <a:p>
            <a:r>
              <a:rPr lang="en-US"/>
              <a:t>AI4EIC 2023 Annual Workshop</a:t>
            </a:r>
          </a:p>
        </p:txBody>
      </p:sp>
      <p:sp>
        <p:nvSpPr>
          <p:cNvPr id="7" name="Slide Number Placeholder 6">
            <a:extLst>
              <a:ext uri="{FF2B5EF4-FFF2-40B4-BE49-F238E27FC236}">
                <a16:creationId xmlns:a16="http://schemas.microsoft.com/office/drawing/2014/main" id="{8C96CA4E-58DB-407F-A221-29BB419E75CC}"/>
              </a:ext>
            </a:extLst>
          </p:cNvPr>
          <p:cNvSpPr>
            <a:spLocks noGrp="1"/>
          </p:cNvSpPr>
          <p:nvPr>
            <p:ph type="sldNum" sz="quarter" idx="12"/>
          </p:nvPr>
        </p:nvSpPr>
        <p:spPr/>
        <p:txBody>
          <a:bodyPr/>
          <a:lstStyle/>
          <a:p>
            <a:fld id="{00A14187-AF44-4271-AA62-1C5C376B8E74}" type="slidenum">
              <a:rPr lang="en-US" smtClean="0"/>
              <a:t>6</a:t>
            </a:fld>
            <a:endParaRPr lang="en-US"/>
          </a:p>
        </p:txBody>
      </p:sp>
      <p:sp>
        <p:nvSpPr>
          <p:cNvPr id="4" name="Google Shape;413;p42">
            <a:extLst>
              <a:ext uri="{FF2B5EF4-FFF2-40B4-BE49-F238E27FC236}">
                <a16:creationId xmlns:a16="http://schemas.microsoft.com/office/drawing/2014/main" id="{48F99875-A34F-9DA3-06FB-F409CE3CB8E9}"/>
              </a:ext>
            </a:extLst>
          </p:cNvPr>
          <p:cNvSpPr/>
          <p:nvPr/>
        </p:nvSpPr>
        <p:spPr>
          <a:xfrm>
            <a:off x="429156" y="5986129"/>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5" name="Google Shape;414;p42">
            <a:extLst>
              <a:ext uri="{FF2B5EF4-FFF2-40B4-BE49-F238E27FC236}">
                <a16:creationId xmlns:a16="http://schemas.microsoft.com/office/drawing/2014/main" id="{FEB12E6A-B4A7-5E52-5744-48665B82283B}"/>
              </a:ext>
            </a:extLst>
          </p:cNvPr>
          <p:cNvSpPr/>
          <p:nvPr/>
        </p:nvSpPr>
        <p:spPr>
          <a:xfrm flipH="1">
            <a:off x="4706695" y="5947681"/>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sp>
        <p:nvSpPr>
          <p:cNvPr id="41" name="TextBox 40">
            <a:extLst>
              <a:ext uri="{FF2B5EF4-FFF2-40B4-BE49-F238E27FC236}">
                <a16:creationId xmlns:a16="http://schemas.microsoft.com/office/drawing/2014/main" id="{70F2839A-4FF6-D3A1-941E-F895517C8F00}"/>
              </a:ext>
            </a:extLst>
          </p:cNvPr>
          <p:cNvSpPr txBox="1"/>
          <p:nvPr/>
        </p:nvSpPr>
        <p:spPr>
          <a:xfrm>
            <a:off x="3347624" y="810213"/>
            <a:ext cx="606868" cy="307777"/>
          </a:xfrm>
          <a:prstGeom prst="rect">
            <a:avLst/>
          </a:prstGeom>
          <a:noFill/>
        </p:spPr>
        <p:txBody>
          <a:bodyPr wrap="square" rtlCol="0">
            <a:spAutoFit/>
          </a:bodyPr>
          <a:lstStyle/>
          <a:p>
            <a:r>
              <a:rPr lang="en-US" sz="1400" dirty="0">
                <a:latin typeface="Symbol" panose="05050102010706020507" pitchFamily="18" charset="2"/>
              </a:rPr>
              <a:t>h</a:t>
            </a:r>
            <a:r>
              <a:rPr lang="en-US" sz="1400" dirty="0"/>
              <a:t>=0</a:t>
            </a:r>
          </a:p>
        </p:txBody>
      </p:sp>
      <p:cxnSp>
        <p:nvCxnSpPr>
          <p:cNvPr id="46" name="Straight Arrow Connector 45">
            <a:extLst>
              <a:ext uri="{FF2B5EF4-FFF2-40B4-BE49-F238E27FC236}">
                <a16:creationId xmlns:a16="http://schemas.microsoft.com/office/drawing/2014/main" id="{43E2F329-493F-C53F-B9BD-C9D57D9F4C0C}"/>
              </a:ext>
            </a:extLst>
          </p:cNvPr>
          <p:cNvCxnSpPr>
            <a:cxnSpLocks/>
          </p:cNvCxnSpPr>
          <p:nvPr/>
        </p:nvCxnSpPr>
        <p:spPr>
          <a:xfrm>
            <a:off x="3386148" y="1163308"/>
            <a:ext cx="3916983" cy="18851"/>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EE8A9B-9EDB-C54C-4BB6-EE43520920A5}"/>
              </a:ext>
            </a:extLst>
          </p:cNvPr>
          <p:cNvSpPr txBox="1"/>
          <p:nvPr/>
        </p:nvSpPr>
        <p:spPr>
          <a:xfrm>
            <a:off x="5100892" y="839277"/>
            <a:ext cx="677478" cy="276999"/>
          </a:xfrm>
          <a:prstGeom prst="rect">
            <a:avLst/>
          </a:prstGeom>
          <a:solidFill>
            <a:schemeClr val="bg1"/>
          </a:solidFill>
        </p:spPr>
        <p:txBody>
          <a:bodyPr wrap="square" rtlCol="0">
            <a:spAutoFit/>
          </a:bodyPr>
          <a:lstStyle/>
          <a:p>
            <a:r>
              <a:rPr lang="en-US" sz="1200" b="1" dirty="0">
                <a:latin typeface="+mj-lt"/>
              </a:rPr>
              <a:t>5.0m</a:t>
            </a:r>
          </a:p>
        </p:txBody>
      </p:sp>
      <p:cxnSp>
        <p:nvCxnSpPr>
          <p:cNvPr id="52" name="Straight Arrow Connector 51">
            <a:extLst>
              <a:ext uri="{FF2B5EF4-FFF2-40B4-BE49-F238E27FC236}">
                <a16:creationId xmlns:a16="http://schemas.microsoft.com/office/drawing/2014/main" id="{6E0CF0BA-C25E-64DB-E3FB-9667C83C42EA}"/>
              </a:ext>
            </a:extLst>
          </p:cNvPr>
          <p:cNvCxnSpPr>
            <a:cxnSpLocks/>
          </p:cNvCxnSpPr>
          <p:nvPr/>
        </p:nvCxnSpPr>
        <p:spPr>
          <a:xfrm flipH="1">
            <a:off x="592991" y="1147054"/>
            <a:ext cx="2793157" cy="0"/>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9E4C87B-4F49-BC01-777A-0232FA225693}"/>
              </a:ext>
            </a:extLst>
          </p:cNvPr>
          <p:cNvSpPr txBox="1"/>
          <p:nvPr/>
        </p:nvSpPr>
        <p:spPr>
          <a:xfrm>
            <a:off x="1652206" y="1031081"/>
            <a:ext cx="606866" cy="276999"/>
          </a:xfrm>
          <a:prstGeom prst="rect">
            <a:avLst/>
          </a:prstGeom>
          <a:solidFill>
            <a:schemeClr val="bg1"/>
          </a:solidFill>
        </p:spPr>
        <p:txBody>
          <a:bodyPr wrap="square" rtlCol="0">
            <a:spAutoFit/>
          </a:bodyPr>
          <a:lstStyle/>
          <a:p>
            <a:r>
              <a:rPr lang="en-US" sz="1200" b="1" dirty="0">
                <a:latin typeface="+mj-lt"/>
              </a:rPr>
              <a:t>3.2m</a:t>
            </a:r>
          </a:p>
        </p:txBody>
      </p:sp>
      <p:cxnSp>
        <p:nvCxnSpPr>
          <p:cNvPr id="58" name="Straight Arrow Connector 57">
            <a:extLst>
              <a:ext uri="{FF2B5EF4-FFF2-40B4-BE49-F238E27FC236}">
                <a16:creationId xmlns:a16="http://schemas.microsoft.com/office/drawing/2014/main" id="{716C5474-3AC9-0311-BFB7-EC4E205A2D57}"/>
              </a:ext>
            </a:extLst>
          </p:cNvPr>
          <p:cNvCxnSpPr>
            <a:cxnSpLocks/>
            <a:stCxn id="41" idx="1"/>
          </p:cNvCxnSpPr>
          <p:nvPr/>
        </p:nvCxnSpPr>
        <p:spPr>
          <a:xfrm flipH="1">
            <a:off x="190499" y="964102"/>
            <a:ext cx="3157125" cy="12473"/>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2B2F5CD-8186-356C-D515-D3B84F40881A}"/>
              </a:ext>
            </a:extLst>
          </p:cNvPr>
          <p:cNvSpPr txBox="1"/>
          <p:nvPr/>
        </p:nvSpPr>
        <p:spPr>
          <a:xfrm>
            <a:off x="1660393" y="836840"/>
            <a:ext cx="606868" cy="276999"/>
          </a:xfrm>
          <a:prstGeom prst="rect">
            <a:avLst/>
          </a:prstGeom>
          <a:solidFill>
            <a:schemeClr val="bg1"/>
          </a:solidFill>
        </p:spPr>
        <p:txBody>
          <a:bodyPr wrap="square" rtlCol="0">
            <a:spAutoFit/>
          </a:bodyPr>
          <a:lstStyle/>
          <a:p>
            <a:r>
              <a:rPr lang="en-US" sz="1200" b="1" dirty="0">
                <a:latin typeface="+mj-lt"/>
              </a:rPr>
              <a:t>3.5m</a:t>
            </a:r>
          </a:p>
        </p:txBody>
      </p:sp>
      <p:pic>
        <p:nvPicPr>
          <p:cNvPr id="54" name="Picture 53" descr="A green and white machine&#10;&#10;Description automatically generated">
            <a:extLst>
              <a:ext uri="{FF2B5EF4-FFF2-40B4-BE49-F238E27FC236}">
                <a16:creationId xmlns:a16="http://schemas.microsoft.com/office/drawing/2014/main" id="{D5EE621F-CDEB-3B2B-FF94-B030385370F8}"/>
              </a:ext>
            </a:extLst>
          </p:cNvPr>
          <p:cNvPicPr>
            <a:picLocks noChangeAspect="1"/>
          </p:cNvPicPr>
          <p:nvPr/>
        </p:nvPicPr>
        <p:blipFill>
          <a:blip r:embed="rId4"/>
          <a:stretch>
            <a:fillRect/>
          </a:stretch>
        </p:blipFill>
        <p:spPr>
          <a:xfrm>
            <a:off x="-192024" y="1490472"/>
            <a:ext cx="7858461" cy="4453128"/>
          </a:xfrm>
          <a:prstGeom prst="rect">
            <a:avLst/>
          </a:prstGeom>
        </p:spPr>
      </p:pic>
      <p:pic>
        <p:nvPicPr>
          <p:cNvPr id="56" name="Picture 55" descr="A blue and red cylinder with red and white stripes&#10;&#10;Description automatically generated">
            <a:extLst>
              <a:ext uri="{FF2B5EF4-FFF2-40B4-BE49-F238E27FC236}">
                <a16:creationId xmlns:a16="http://schemas.microsoft.com/office/drawing/2014/main" id="{2FE820B8-3352-99C9-8315-DA11395BB737}"/>
              </a:ext>
            </a:extLst>
          </p:cNvPr>
          <p:cNvPicPr>
            <a:picLocks noChangeAspect="1"/>
          </p:cNvPicPr>
          <p:nvPr/>
        </p:nvPicPr>
        <p:blipFill>
          <a:blip r:embed="rId5"/>
          <a:stretch>
            <a:fillRect/>
          </a:stretch>
        </p:blipFill>
        <p:spPr>
          <a:xfrm>
            <a:off x="-192024" y="1490472"/>
            <a:ext cx="7858461" cy="4453128"/>
          </a:xfrm>
          <a:prstGeom prst="rect">
            <a:avLst/>
          </a:prstGeom>
        </p:spPr>
      </p:pic>
      <p:cxnSp>
        <p:nvCxnSpPr>
          <p:cNvPr id="40" name="Straight Connector 39">
            <a:extLst>
              <a:ext uri="{FF2B5EF4-FFF2-40B4-BE49-F238E27FC236}">
                <a16:creationId xmlns:a16="http://schemas.microsoft.com/office/drawing/2014/main" id="{7378B9F0-47B4-8964-A06F-5F25DCBCDF11}"/>
              </a:ext>
            </a:extLst>
          </p:cNvPr>
          <p:cNvCxnSpPr>
            <a:cxnSpLocks/>
          </p:cNvCxnSpPr>
          <p:nvPr/>
        </p:nvCxnSpPr>
        <p:spPr>
          <a:xfrm>
            <a:off x="3386148" y="1277957"/>
            <a:ext cx="0" cy="4793696"/>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EFD0738-F962-D503-9021-DF6F4497D7FF}"/>
              </a:ext>
            </a:extLst>
          </p:cNvPr>
          <p:cNvCxnSpPr>
            <a:cxnSpLocks/>
          </p:cNvCxnSpPr>
          <p:nvPr/>
        </p:nvCxnSpPr>
        <p:spPr>
          <a:xfrm>
            <a:off x="7535917" y="1293026"/>
            <a:ext cx="0" cy="4545066"/>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87116D-D064-4895-8176-4DF2BB6418D1}"/>
              </a:ext>
            </a:extLst>
          </p:cNvPr>
          <p:cNvSpPr txBox="1"/>
          <p:nvPr/>
        </p:nvSpPr>
        <p:spPr>
          <a:xfrm>
            <a:off x="7297863" y="3476472"/>
            <a:ext cx="677478" cy="276999"/>
          </a:xfrm>
          <a:prstGeom prst="rect">
            <a:avLst/>
          </a:prstGeom>
          <a:solidFill>
            <a:schemeClr val="bg1"/>
          </a:solidFill>
        </p:spPr>
        <p:txBody>
          <a:bodyPr wrap="square" rtlCol="0">
            <a:spAutoFit/>
          </a:bodyPr>
          <a:lstStyle/>
          <a:p>
            <a:r>
              <a:rPr lang="en-US" sz="1200" b="1" dirty="0">
                <a:latin typeface="+mj-lt"/>
              </a:rPr>
              <a:t>5.34m</a:t>
            </a:r>
          </a:p>
        </p:txBody>
      </p:sp>
    </p:spTree>
    <p:extLst>
      <p:ext uri="{BB962C8B-B14F-4D97-AF65-F5344CB8AC3E}">
        <p14:creationId xmlns:p14="http://schemas.microsoft.com/office/powerpoint/2010/main" val="205156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line chart&#10;&#10;Description automatically generated">
            <a:extLst>
              <a:ext uri="{FF2B5EF4-FFF2-40B4-BE49-F238E27FC236}">
                <a16:creationId xmlns:a16="http://schemas.microsoft.com/office/drawing/2014/main" id="{41185E15-88EF-050A-7F53-1064E2703D71}"/>
              </a:ext>
            </a:extLst>
          </p:cNvPr>
          <p:cNvPicPr>
            <a:picLocks noChangeAspect="1"/>
          </p:cNvPicPr>
          <p:nvPr/>
        </p:nvPicPr>
        <p:blipFill>
          <a:blip r:embed="rId2"/>
          <a:stretch>
            <a:fillRect/>
          </a:stretch>
        </p:blipFill>
        <p:spPr>
          <a:xfrm>
            <a:off x="1948157" y="2034973"/>
            <a:ext cx="5897733" cy="4445615"/>
          </a:xfrm>
          <a:prstGeom prst="rect">
            <a:avLst/>
          </a:prstGeom>
        </p:spPr>
      </p:pic>
      <p:sp>
        <p:nvSpPr>
          <p:cNvPr id="2" name="Title 1">
            <a:extLst>
              <a:ext uri="{FF2B5EF4-FFF2-40B4-BE49-F238E27FC236}">
                <a16:creationId xmlns:a16="http://schemas.microsoft.com/office/drawing/2014/main" id="{84C842AB-675D-974C-BDDB-33FB7587BC5E}"/>
              </a:ext>
            </a:extLst>
          </p:cNvPr>
          <p:cNvSpPr>
            <a:spLocks noGrp="1"/>
          </p:cNvSpPr>
          <p:nvPr>
            <p:ph type="title"/>
          </p:nvPr>
        </p:nvSpPr>
        <p:spPr>
          <a:xfrm>
            <a:off x="191144" y="280226"/>
            <a:ext cx="11552663" cy="720960"/>
          </a:xfrm>
        </p:spPr>
        <p:txBody>
          <a:bodyPr>
            <a:normAutofit/>
          </a:bodyPr>
          <a:lstStyle/>
          <a:p>
            <a:r>
              <a:rPr lang="en-US" b="1" dirty="0">
                <a:solidFill>
                  <a:schemeClr val="accent1"/>
                </a:solidFill>
              </a:rPr>
              <a:t>Far-Forward and Far-Backward Detectors</a:t>
            </a:r>
          </a:p>
        </p:txBody>
      </p:sp>
      <p:cxnSp>
        <p:nvCxnSpPr>
          <p:cNvPr id="20" name="Straight Arrow Connector 19">
            <a:extLst>
              <a:ext uri="{FF2B5EF4-FFF2-40B4-BE49-F238E27FC236}">
                <a16:creationId xmlns:a16="http://schemas.microsoft.com/office/drawing/2014/main" id="{F6B6B86E-B741-FD4D-B064-5F5DC9046A51}"/>
              </a:ext>
            </a:extLst>
          </p:cNvPr>
          <p:cNvCxnSpPr>
            <a:cxnSpLocks/>
          </p:cNvCxnSpPr>
          <p:nvPr/>
        </p:nvCxnSpPr>
        <p:spPr>
          <a:xfrm flipV="1">
            <a:off x="5509910" y="2261175"/>
            <a:ext cx="570102" cy="932141"/>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47D0211-7087-1A49-BC47-F1295EAA878E}"/>
              </a:ext>
            </a:extLst>
          </p:cNvPr>
          <p:cNvCxnSpPr>
            <a:cxnSpLocks/>
          </p:cNvCxnSpPr>
          <p:nvPr/>
        </p:nvCxnSpPr>
        <p:spPr>
          <a:xfrm flipH="1" flipV="1">
            <a:off x="4292363" y="2339805"/>
            <a:ext cx="643003" cy="894283"/>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EACB94D-1B3A-D18E-E84D-EF6C2290D08A}"/>
              </a:ext>
            </a:extLst>
          </p:cNvPr>
          <p:cNvSpPr/>
          <p:nvPr/>
        </p:nvSpPr>
        <p:spPr>
          <a:xfrm rot="19686176">
            <a:off x="3381092" y="3269322"/>
            <a:ext cx="1521195" cy="14489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2EB212D-7FC8-7ACB-93D3-B8F092381D85}"/>
              </a:ext>
            </a:extLst>
          </p:cNvPr>
          <p:cNvSpPr txBox="1"/>
          <p:nvPr/>
        </p:nvSpPr>
        <p:spPr>
          <a:xfrm>
            <a:off x="144970" y="4328495"/>
            <a:ext cx="2156438" cy="1754326"/>
          </a:xfrm>
          <a:prstGeom prst="rect">
            <a:avLst/>
          </a:prstGeom>
          <a:noFill/>
        </p:spPr>
        <p:txBody>
          <a:bodyPr wrap="square" rtlCol="0">
            <a:spAutoFit/>
          </a:bodyPr>
          <a:lstStyle/>
          <a:p>
            <a:r>
              <a:rPr lang="en-US" b="1" dirty="0">
                <a:solidFill>
                  <a:schemeClr val="bg2">
                    <a:lumMod val="50000"/>
                  </a:schemeClr>
                </a:solidFill>
              </a:rPr>
              <a:t>Far-Backward Detectors</a:t>
            </a:r>
          </a:p>
          <a:p>
            <a:pPr marL="285750" indent="-285750">
              <a:buFont typeface="Arial" panose="020B0604020202020204" pitchFamily="34" charset="0"/>
              <a:buChar char="•"/>
            </a:pPr>
            <a:r>
              <a:rPr lang="en-US" dirty="0"/>
              <a:t>Luminosity monitor</a:t>
            </a:r>
          </a:p>
          <a:p>
            <a:pPr marL="285750" indent="-285750">
              <a:buFont typeface="Arial" panose="020B0604020202020204" pitchFamily="34" charset="0"/>
              <a:buChar char="•"/>
            </a:pPr>
            <a:r>
              <a:rPr lang="en-US" dirty="0"/>
              <a:t>Low-Q</a:t>
            </a:r>
            <a:r>
              <a:rPr lang="en-US" baseline="30000" dirty="0"/>
              <a:t>2</a:t>
            </a:r>
            <a:r>
              <a:rPr lang="en-US" dirty="0"/>
              <a:t> Tagging Detectors</a:t>
            </a:r>
          </a:p>
        </p:txBody>
      </p:sp>
      <p:cxnSp>
        <p:nvCxnSpPr>
          <p:cNvPr id="9" name="Straight Arrow Connector 8">
            <a:extLst>
              <a:ext uri="{FF2B5EF4-FFF2-40B4-BE49-F238E27FC236}">
                <a16:creationId xmlns:a16="http://schemas.microsoft.com/office/drawing/2014/main" id="{2915AF05-B64E-97B9-632C-295AE10D9AA8}"/>
              </a:ext>
            </a:extLst>
          </p:cNvPr>
          <p:cNvCxnSpPr>
            <a:cxnSpLocks/>
          </p:cNvCxnSpPr>
          <p:nvPr/>
        </p:nvCxnSpPr>
        <p:spPr>
          <a:xfrm flipH="1">
            <a:off x="2487551" y="4212110"/>
            <a:ext cx="830483" cy="2631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914D68E-D98B-E560-B796-6EC991EF3BB0}"/>
              </a:ext>
            </a:extLst>
          </p:cNvPr>
          <p:cNvSpPr/>
          <p:nvPr/>
        </p:nvSpPr>
        <p:spPr>
          <a:xfrm rot="1558022">
            <a:off x="5200343" y="4112858"/>
            <a:ext cx="2277214" cy="9978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641634-6EB3-69AE-5CBE-38572D590B21}"/>
              </a:ext>
            </a:extLst>
          </p:cNvPr>
          <p:cNvPicPr>
            <a:picLocks noChangeAspect="1"/>
          </p:cNvPicPr>
          <p:nvPr/>
        </p:nvPicPr>
        <p:blipFill>
          <a:blip r:embed="rId3"/>
          <a:stretch>
            <a:fillRect/>
          </a:stretch>
        </p:blipFill>
        <p:spPr>
          <a:xfrm>
            <a:off x="6434608" y="1299081"/>
            <a:ext cx="5686359" cy="2926553"/>
          </a:xfrm>
          <a:prstGeom prst="rect">
            <a:avLst/>
          </a:prstGeom>
          <a:ln w="12700">
            <a:solidFill>
              <a:schemeClr val="tx1"/>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6F44F58E-107B-FCD5-F3DF-7917628B6C6A}"/>
              </a:ext>
            </a:extLst>
          </p:cNvPr>
          <p:cNvSpPr/>
          <p:nvPr/>
        </p:nvSpPr>
        <p:spPr>
          <a:xfrm>
            <a:off x="11419066" y="3455688"/>
            <a:ext cx="701901" cy="76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93FEC28C-A5B2-D8CD-61E3-34F56E938938}"/>
              </a:ext>
            </a:extLst>
          </p:cNvPr>
          <p:cNvCxnSpPr>
            <a:cxnSpLocks/>
          </p:cNvCxnSpPr>
          <p:nvPr/>
        </p:nvCxnSpPr>
        <p:spPr>
          <a:xfrm>
            <a:off x="7499429" y="4919874"/>
            <a:ext cx="137225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8789F70-EF0F-2060-1F6E-B33DF38CFEBB}"/>
              </a:ext>
            </a:extLst>
          </p:cNvPr>
          <p:cNvSpPr txBox="1"/>
          <p:nvPr/>
        </p:nvSpPr>
        <p:spPr>
          <a:xfrm>
            <a:off x="9088448" y="4681756"/>
            <a:ext cx="2905008" cy="1754326"/>
          </a:xfrm>
          <a:prstGeom prst="rect">
            <a:avLst/>
          </a:prstGeom>
          <a:noFill/>
        </p:spPr>
        <p:txBody>
          <a:bodyPr wrap="square" rtlCol="0">
            <a:spAutoFit/>
          </a:bodyPr>
          <a:lstStyle/>
          <a:p>
            <a:r>
              <a:rPr lang="en-US" b="1" dirty="0">
                <a:solidFill>
                  <a:schemeClr val="bg2">
                    <a:lumMod val="50000"/>
                  </a:schemeClr>
                </a:solidFill>
              </a:rPr>
              <a:t>Far-Forward Detectors</a:t>
            </a:r>
          </a:p>
          <a:p>
            <a:pPr marL="285750" indent="-285750">
              <a:buFont typeface="Arial" panose="020B0604020202020204" pitchFamily="34" charset="0"/>
              <a:buChar char="•"/>
            </a:pPr>
            <a:r>
              <a:rPr lang="en-US" dirty="0"/>
              <a:t>B0 Tracking and Photon Detection</a:t>
            </a:r>
          </a:p>
          <a:p>
            <a:pPr marL="285750" indent="-285750">
              <a:buFont typeface="Arial" panose="020B0604020202020204" pitchFamily="34" charset="0"/>
              <a:buChar char="•"/>
            </a:pPr>
            <a:r>
              <a:rPr lang="en-US" dirty="0"/>
              <a:t>Roman Pots and Off-Momentum Detectors</a:t>
            </a:r>
          </a:p>
          <a:p>
            <a:pPr marL="285750" indent="-285750">
              <a:buFont typeface="Arial" panose="020B0604020202020204" pitchFamily="34" charset="0"/>
              <a:buChar char="•"/>
            </a:pPr>
            <a:r>
              <a:rPr lang="en-US" dirty="0"/>
              <a:t>Zero-Degree Calorimeter</a:t>
            </a:r>
          </a:p>
        </p:txBody>
      </p:sp>
      <p:pic>
        <p:nvPicPr>
          <p:cNvPr id="32" name="Picture 2">
            <a:extLst>
              <a:ext uri="{FF2B5EF4-FFF2-40B4-BE49-F238E27FC236}">
                <a16:creationId xmlns:a16="http://schemas.microsoft.com/office/drawing/2014/main" id="{FAC55024-A1EA-56A7-0A92-C848B94E3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506" y="1537791"/>
            <a:ext cx="1669219" cy="129998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BA04B2C-3469-29AB-7536-A3B6B8ACD7DD}"/>
              </a:ext>
            </a:extLst>
          </p:cNvPr>
          <p:cNvSpPr txBox="1"/>
          <p:nvPr/>
        </p:nvSpPr>
        <p:spPr>
          <a:xfrm>
            <a:off x="8277725" y="1436996"/>
            <a:ext cx="728552" cy="461665"/>
          </a:xfrm>
          <a:prstGeom prst="rect">
            <a:avLst/>
          </a:prstGeom>
          <a:noFill/>
        </p:spPr>
        <p:txBody>
          <a:bodyPr wrap="square" rtlCol="0">
            <a:spAutoFit/>
          </a:bodyPr>
          <a:lstStyle/>
          <a:p>
            <a:r>
              <a:rPr lang="en-US" sz="1200" dirty="0"/>
              <a:t>PbW04 EMCAL</a:t>
            </a:r>
          </a:p>
        </p:txBody>
      </p:sp>
      <p:cxnSp>
        <p:nvCxnSpPr>
          <p:cNvPr id="29" name="Straight Arrow Connector 28">
            <a:extLst>
              <a:ext uri="{FF2B5EF4-FFF2-40B4-BE49-F238E27FC236}">
                <a16:creationId xmlns:a16="http://schemas.microsoft.com/office/drawing/2014/main" id="{190F5C26-E26E-7A04-F45A-49B23AD55D64}"/>
              </a:ext>
            </a:extLst>
          </p:cNvPr>
          <p:cNvCxnSpPr>
            <a:cxnSpLocks/>
          </p:cNvCxnSpPr>
          <p:nvPr/>
        </p:nvCxnSpPr>
        <p:spPr>
          <a:xfrm>
            <a:off x="4358240" y="1175084"/>
            <a:ext cx="1595090" cy="0"/>
          </a:xfrm>
          <a:prstGeom prst="straightConnector1">
            <a:avLst/>
          </a:prstGeom>
          <a:ln w="127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6982A09-F0C6-C7C3-6DDF-599B69045117}"/>
              </a:ext>
            </a:extLst>
          </p:cNvPr>
          <p:cNvSpPr txBox="1"/>
          <p:nvPr/>
        </p:nvSpPr>
        <p:spPr>
          <a:xfrm>
            <a:off x="4897023" y="965025"/>
            <a:ext cx="637107" cy="246221"/>
          </a:xfrm>
          <a:prstGeom prst="rect">
            <a:avLst/>
          </a:prstGeom>
          <a:noFill/>
        </p:spPr>
        <p:txBody>
          <a:bodyPr wrap="square" rtlCol="0">
            <a:spAutoFit/>
          </a:bodyPr>
          <a:lstStyle/>
          <a:p>
            <a:r>
              <a:rPr lang="en-US" sz="1000" dirty="0"/>
              <a:t>8.5m</a:t>
            </a:r>
          </a:p>
        </p:txBody>
      </p:sp>
      <p:cxnSp>
        <p:nvCxnSpPr>
          <p:cNvPr id="18" name="Straight Arrow Connector 17">
            <a:extLst>
              <a:ext uri="{FF2B5EF4-FFF2-40B4-BE49-F238E27FC236}">
                <a16:creationId xmlns:a16="http://schemas.microsoft.com/office/drawing/2014/main" id="{970A4C61-40CC-46CC-8119-83A0A284DDFC}"/>
              </a:ext>
            </a:extLst>
          </p:cNvPr>
          <p:cNvCxnSpPr>
            <a:cxnSpLocks/>
          </p:cNvCxnSpPr>
          <p:nvPr/>
        </p:nvCxnSpPr>
        <p:spPr>
          <a:xfrm flipH="1">
            <a:off x="7542440" y="1663463"/>
            <a:ext cx="643114" cy="356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F9D66C8-B938-49E5-B52D-2C1A46916F4B}"/>
              </a:ext>
            </a:extLst>
          </p:cNvPr>
          <p:cNvSpPr txBox="1"/>
          <p:nvPr/>
        </p:nvSpPr>
        <p:spPr>
          <a:xfrm>
            <a:off x="8254078" y="1983482"/>
            <a:ext cx="1126044" cy="307777"/>
          </a:xfrm>
          <a:prstGeom prst="rect">
            <a:avLst/>
          </a:prstGeom>
          <a:noFill/>
        </p:spPr>
        <p:txBody>
          <a:bodyPr wrap="square" rtlCol="0">
            <a:spAutoFit/>
          </a:bodyPr>
          <a:lstStyle/>
          <a:p>
            <a:r>
              <a:rPr lang="en-US" sz="1400" dirty="0"/>
              <a:t>Si Tracking</a:t>
            </a:r>
          </a:p>
        </p:txBody>
      </p:sp>
      <p:cxnSp>
        <p:nvCxnSpPr>
          <p:cNvPr id="35" name="Straight Arrow Connector 34">
            <a:extLst>
              <a:ext uri="{FF2B5EF4-FFF2-40B4-BE49-F238E27FC236}">
                <a16:creationId xmlns:a16="http://schemas.microsoft.com/office/drawing/2014/main" id="{F9225DB1-DE55-4413-A49B-7FEFF2A0530B}"/>
              </a:ext>
            </a:extLst>
          </p:cNvPr>
          <p:cNvCxnSpPr>
            <a:cxnSpLocks/>
            <a:stCxn id="22" idx="1"/>
          </p:cNvCxnSpPr>
          <p:nvPr/>
        </p:nvCxnSpPr>
        <p:spPr>
          <a:xfrm flipH="1">
            <a:off x="7904212" y="2137371"/>
            <a:ext cx="349866"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20E72B28-DB96-4B82-BD0E-2A102B3EC44A}"/>
              </a:ext>
            </a:extLst>
          </p:cNvPr>
          <p:cNvSpPr>
            <a:spLocks noGrp="1"/>
          </p:cNvSpPr>
          <p:nvPr>
            <p:ph type="dt" sz="half" idx="10"/>
          </p:nvPr>
        </p:nvSpPr>
        <p:spPr/>
        <p:txBody>
          <a:bodyPr/>
          <a:lstStyle/>
          <a:p>
            <a:r>
              <a:rPr lang="en-US"/>
              <a:t>11/28/2023</a:t>
            </a:r>
            <a:endParaRPr lang="en-US" dirty="0"/>
          </a:p>
        </p:txBody>
      </p:sp>
      <p:sp>
        <p:nvSpPr>
          <p:cNvPr id="14" name="Footer Placeholder 13">
            <a:extLst>
              <a:ext uri="{FF2B5EF4-FFF2-40B4-BE49-F238E27FC236}">
                <a16:creationId xmlns:a16="http://schemas.microsoft.com/office/drawing/2014/main" id="{55C739F6-866F-40CD-ACBA-D8EEBAC877AA}"/>
              </a:ext>
            </a:extLst>
          </p:cNvPr>
          <p:cNvSpPr>
            <a:spLocks noGrp="1"/>
          </p:cNvSpPr>
          <p:nvPr>
            <p:ph type="ftr" sz="quarter" idx="11"/>
          </p:nvPr>
        </p:nvSpPr>
        <p:spPr/>
        <p:txBody>
          <a:bodyPr/>
          <a:lstStyle/>
          <a:p>
            <a:r>
              <a:rPr lang="en-US"/>
              <a:t>AI4EIC 2023 Annual Workshop</a:t>
            </a:r>
            <a:endParaRPr lang="en-US" dirty="0"/>
          </a:p>
        </p:txBody>
      </p:sp>
      <p:sp>
        <p:nvSpPr>
          <p:cNvPr id="15" name="Slide Number Placeholder 14">
            <a:extLst>
              <a:ext uri="{FF2B5EF4-FFF2-40B4-BE49-F238E27FC236}">
                <a16:creationId xmlns:a16="http://schemas.microsoft.com/office/drawing/2014/main" id="{8AC53C80-644D-4D84-A3AE-328F547DEAD9}"/>
              </a:ext>
            </a:extLst>
          </p:cNvPr>
          <p:cNvSpPr>
            <a:spLocks noGrp="1"/>
          </p:cNvSpPr>
          <p:nvPr>
            <p:ph type="sldNum" sz="quarter" idx="12"/>
          </p:nvPr>
        </p:nvSpPr>
        <p:spPr/>
        <p:txBody>
          <a:bodyPr/>
          <a:lstStyle/>
          <a:p>
            <a:fld id="{00A14187-AF44-4271-AA62-1C5C376B8E74}" type="slidenum">
              <a:rPr lang="en-US" smtClean="0"/>
              <a:t>7</a:t>
            </a:fld>
            <a:endParaRPr lang="en-US" dirty="0"/>
          </a:p>
        </p:txBody>
      </p:sp>
      <p:pic>
        <p:nvPicPr>
          <p:cNvPr id="3" name="Google Shape;433;p43">
            <a:extLst>
              <a:ext uri="{FF2B5EF4-FFF2-40B4-BE49-F238E27FC236}">
                <a16:creationId xmlns:a16="http://schemas.microsoft.com/office/drawing/2014/main" id="{BA96F37B-5C7E-487A-8284-1369AC46D55A}"/>
              </a:ext>
            </a:extLst>
          </p:cNvPr>
          <p:cNvPicPr preferRelativeResize="0"/>
          <p:nvPr/>
        </p:nvPicPr>
        <p:blipFill>
          <a:blip r:embed="rId5">
            <a:alphaModFix/>
          </a:blip>
          <a:stretch>
            <a:fillRect/>
          </a:stretch>
        </p:blipFill>
        <p:spPr>
          <a:xfrm>
            <a:off x="372288" y="1001186"/>
            <a:ext cx="2490801" cy="2775114"/>
          </a:xfrm>
          <a:prstGeom prst="rect">
            <a:avLst/>
          </a:prstGeom>
          <a:noFill/>
          <a:ln w="9525" cap="flat" cmpd="sng">
            <a:solidFill>
              <a:schemeClr val="dk2"/>
            </a:solidFill>
            <a:prstDash val="solid"/>
            <a:round/>
            <a:headEnd type="none" w="sm" len="sm"/>
            <a:tailEnd type="none" w="sm" len="sm"/>
          </a:ln>
        </p:spPr>
      </p:pic>
      <p:pic>
        <p:nvPicPr>
          <p:cNvPr id="8" name="Picture 7" descr="A blue and purple tube&#10;&#10;Description automatically generated">
            <a:extLst>
              <a:ext uri="{FF2B5EF4-FFF2-40B4-BE49-F238E27FC236}">
                <a16:creationId xmlns:a16="http://schemas.microsoft.com/office/drawing/2014/main" id="{776BA563-94E1-61EC-1849-13528DDB72EF}"/>
              </a:ext>
            </a:extLst>
          </p:cNvPr>
          <p:cNvPicPr>
            <a:picLocks noChangeAspect="1"/>
          </p:cNvPicPr>
          <p:nvPr/>
        </p:nvPicPr>
        <p:blipFill>
          <a:blip r:embed="rId6"/>
          <a:stretch>
            <a:fillRect/>
          </a:stretch>
        </p:blipFill>
        <p:spPr>
          <a:xfrm>
            <a:off x="4204096" y="1246506"/>
            <a:ext cx="1996222" cy="1131192"/>
          </a:xfrm>
          <a:prstGeom prst="rect">
            <a:avLst/>
          </a:prstGeom>
        </p:spPr>
      </p:pic>
    </p:spTree>
    <p:extLst>
      <p:ext uri="{BB962C8B-B14F-4D97-AF65-F5344CB8AC3E}">
        <p14:creationId xmlns:p14="http://schemas.microsoft.com/office/powerpoint/2010/main" val="3706319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17" name="Picture 16">
            <a:extLst>
              <a:ext uri="{FF2B5EF4-FFF2-40B4-BE49-F238E27FC236}">
                <a16:creationId xmlns:a16="http://schemas.microsoft.com/office/drawing/2014/main" id="{9F0D17AB-E684-9D40-B645-BD33994DD7C7}"/>
              </a:ext>
            </a:extLst>
          </p:cNvPr>
          <p:cNvPicPr>
            <a:picLocks noChangeAspect="1"/>
          </p:cNvPicPr>
          <p:nvPr/>
        </p:nvPicPr>
        <p:blipFill rotWithShape="1">
          <a:blip r:embed="rId3"/>
          <a:srcRect l="11252" t="5464" r="30873"/>
          <a:stretch/>
        </p:blipFill>
        <p:spPr>
          <a:xfrm>
            <a:off x="5805657" y="2341327"/>
            <a:ext cx="1234895" cy="2418900"/>
          </a:xfrm>
          <a:prstGeom prst="rect">
            <a:avLst/>
          </a:prstGeom>
        </p:spPr>
      </p:pic>
      <p:sp>
        <p:nvSpPr>
          <p:cNvPr id="470" name="Google Shape;470;p46"/>
          <p:cNvSpPr txBox="1">
            <a:spLocks noGrp="1"/>
          </p:cNvSpPr>
          <p:nvPr>
            <p:ph type="title"/>
          </p:nvPr>
        </p:nvSpPr>
        <p:spPr>
          <a:xfrm>
            <a:off x="383797" y="211258"/>
            <a:ext cx="10515600" cy="8028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ePIC Tracking Detectors</a:t>
            </a:r>
            <a:endParaRPr b="1" dirty="0">
              <a:solidFill>
                <a:schemeClr val="accent1"/>
              </a:solidFill>
              <a:ea typeface="Roboto"/>
              <a:cs typeface="Roboto"/>
              <a:sym typeface="Roboto"/>
            </a:endParaRPr>
          </a:p>
        </p:txBody>
      </p:sp>
      <p:sp>
        <p:nvSpPr>
          <p:cNvPr id="471" name="Google Shape;471;p46"/>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8</a:t>
            </a:fld>
            <a:endParaRPr/>
          </a:p>
        </p:txBody>
      </p:sp>
      <p:sp>
        <p:nvSpPr>
          <p:cNvPr id="2" name="Date Placeholder 1">
            <a:extLst>
              <a:ext uri="{FF2B5EF4-FFF2-40B4-BE49-F238E27FC236}">
                <a16:creationId xmlns:a16="http://schemas.microsoft.com/office/drawing/2014/main" id="{76983235-C98F-6D26-1EB8-ED7DACE4E969}"/>
              </a:ext>
            </a:extLst>
          </p:cNvPr>
          <p:cNvSpPr>
            <a:spLocks noGrp="1"/>
          </p:cNvSpPr>
          <p:nvPr>
            <p:ph type="dt" sz="half" idx="10"/>
          </p:nvPr>
        </p:nvSpPr>
        <p:spPr/>
        <p:txBody>
          <a:bodyPr/>
          <a:lstStyle/>
          <a:p>
            <a:r>
              <a:rPr lang="en-US"/>
              <a:t>11/28/2023</a:t>
            </a:r>
            <a:endParaRPr lang="en-US" dirty="0"/>
          </a:p>
        </p:txBody>
      </p:sp>
      <p:sp>
        <p:nvSpPr>
          <p:cNvPr id="3" name="Footer Placeholder 2">
            <a:extLst>
              <a:ext uri="{FF2B5EF4-FFF2-40B4-BE49-F238E27FC236}">
                <a16:creationId xmlns:a16="http://schemas.microsoft.com/office/drawing/2014/main" id="{D8403524-E425-B88C-7FBF-BADB8AD36CFD}"/>
              </a:ext>
            </a:extLst>
          </p:cNvPr>
          <p:cNvSpPr>
            <a:spLocks noGrp="1"/>
          </p:cNvSpPr>
          <p:nvPr>
            <p:ph type="ftr" sz="quarter" idx="11"/>
          </p:nvPr>
        </p:nvSpPr>
        <p:spPr/>
        <p:txBody>
          <a:bodyPr/>
          <a:lstStyle/>
          <a:p>
            <a:r>
              <a:rPr lang="en-US"/>
              <a:t>AI4EIC 2023 Annual Workshop</a:t>
            </a:r>
          </a:p>
        </p:txBody>
      </p:sp>
      <p:grpSp>
        <p:nvGrpSpPr>
          <p:cNvPr id="4" name="Group 3">
            <a:extLst>
              <a:ext uri="{FF2B5EF4-FFF2-40B4-BE49-F238E27FC236}">
                <a16:creationId xmlns:a16="http://schemas.microsoft.com/office/drawing/2014/main" id="{517B8796-50CE-F591-8006-CA162B6D1D81}"/>
              </a:ext>
            </a:extLst>
          </p:cNvPr>
          <p:cNvGrpSpPr/>
          <p:nvPr/>
        </p:nvGrpSpPr>
        <p:grpSpPr>
          <a:xfrm>
            <a:off x="11016253" y="2851474"/>
            <a:ext cx="949747" cy="461665"/>
            <a:chOff x="4215786" y="840980"/>
            <a:chExt cx="949747" cy="461665"/>
          </a:xfrm>
        </p:grpSpPr>
        <p:sp>
          <p:nvSpPr>
            <p:cNvPr id="5" name="TextBox 4">
              <a:extLst>
                <a:ext uri="{FF2B5EF4-FFF2-40B4-BE49-F238E27FC236}">
                  <a16:creationId xmlns:a16="http://schemas.microsoft.com/office/drawing/2014/main" id="{FDCFF782-7DB5-5891-CFF6-7EC69983C38B}"/>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6" name="Picture 5" descr="Logo&#10;&#10;Description automatically generated with medium confidence">
              <a:extLst>
                <a:ext uri="{FF2B5EF4-FFF2-40B4-BE49-F238E27FC236}">
                  <a16:creationId xmlns:a16="http://schemas.microsoft.com/office/drawing/2014/main" id="{64298913-FFFD-4FE1-B064-5E0BCFCE23FE}"/>
                </a:ext>
              </a:extLst>
            </p:cNvPr>
            <p:cNvPicPr>
              <a:picLocks noChangeAspect="1"/>
            </p:cNvPicPr>
            <p:nvPr/>
          </p:nvPicPr>
          <p:blipFill>
            <a:blip r:embed="rId4"/>
            <a:stretch>
              <a:fillRect/>
            </a:stretch>
          </p:blipFill>
          <p:spPr>
            <a:xfrm>
              <a:off x="4690659" y="1022041"/>
              <a:ext cx="390405" cy="280604"/>
            </a:xfrm>
            <a:prstGeom prst="rect">
              <a:avLst/>
            </a:prstGeom>
          </p:spPr>
        </p:pic>
      </p:grpSp>
      <p:pic>
        <p:nvPicPr>
          <p:cNvPr id="7" name="Picture 6">
            <a:extLst>
              <a:ext uri="{FF2B5EF4-FFF2-40B4-BE49-F238E27FC236}">
                <a16:creationId xmlns:a16="http://schemas.microsoft.com/office/drawing/2014/main" id="{6C0FB3A3-CCBA-4856-9DF5-8BF33E16D042}"/>
              </a:ext>
            </a:extLst>
          </p:cNvPr>
          <p:cNvPicPr>
            <a:picLocks noChangeAspect="1"/>
          </p:cNvPicPr>
          <p:nvPr/>
        </p:nvPicPr>
        <p:blipFill rotWithShape="1">
          <a:blip r:embed="rId5"/>
          <a:srcRect l="3898" t="3676" r="4411"/>
          <a:stretch/>
        </p:blipFill>
        <p:spPr>
          <a:xfrm>
            <a:off x="1742182" y="1127994"/>
            <a:ext cx="3403390" cy="2026022"/>
          </a:xfrm>
          <a:prstGeom prst="rect">
            <a:avLst/>
          </a:prstGeom>
        </p:spPr>
      </p:pic>
      <p:pic>
        <p:nvPicPr>
          <p:cNvPr id="8" name="Picture 7">
            <a:extLst>
              <a:ext uri="{FF2B5EF4-FFF2-40B4-BE49-F238E27FC236}">
                <a16:creationId xmlns:a16="http://schemas.microsoft.com/office/drawing/2014/main" id="{F7ADB7BA-9F21-E9C7-D5AE-65428522FA02}"/>
              </a:ext>
            </a:extLst>
          </p:cNvPr>
          <p:cNvPicPr>
            <a:picLocks noChangeAspect="1"/>
          </p:cNvPicPr>
          <p:nvPr/>
        </p:nvPicPr>
        <p:blipFill rotWithShape="1">
          <a:blip r:embed="rId6"/>
          <a:srcRect l="3970" t="5767" r="2604" b="2842"/>
          <a:stretch/>
        </p:blipFill>
        <p:spPr>
          <a:xfrm>
            <a:off x="529214" y="3313139"/>
            <a:ext cx="5205441" cy="2526590"/>
          </a:xfrm>
          <a:prstGeom prst="rect">
            <a:avLst/>
          </a:prstGeom>
        </p:spPr>
      </p:pic>
      <p:cxnSp>
        <p:nvCxnSpPr>
          <p:cNvPr id="10" name="Straight Arrow Connector 9">
            <a:extLst>
              <a:ext uri="{FF2B5EF4-FFF2-40B4-BE49-F238E27FC236}">
                <a16:creationId xmlns:a16="http://schemas.microsoft.com/office/drawing/2014/main" id="{D63DA35E-EA54-72EE-0F15-D7C0FFC55B77}"/>
              </a:ext>
            </a:extLst>
          </p:cNvPr>
          <p:cNvCxnSpPr>
            <a:cxnSpLocks/>
          </p:cNvCxnSpPr>
          <p:nvPr/>
        </p:nvCxnSpPr>
        <p:spPr>
          <a:xfrm flipH="1">
            <a:off x="561452" y="2174810"/>
            <a:ext cx="2370007" cy="11028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20F6045-0187-22A8-21A6-885BCBF75FB4}"/>
              </a:ext>
            </a:extLst>
          </p:cNvPr>
          <p:cNvCxnSpPr>
            <a:cxnSpLocks/>
          </p:cNvCxnSpPr>
          <p:nvPr/>
        </p:nvCxnSpPr>
        <p:spPr>
          <a:xfrm>
            <a:off x="3785485" y="2174810"/>
            <a:ext cx="1949170" cy="11219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4A18C4E-BCB4-3F39-9023-08D5C29CD031}"/>
              </a:ext>
            </a:extLst>
          </p:cNvPr>
          <p:cNvSpPr/>
          <p:nvPr/>
        </p:nvSpPr>
        <p:spPr>
          <a:xfrm>
            <a:off x="2652923" y="5994599"/>
            <a:ext cx="107576" cy="10085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800CE4E-7530-542C-877B-E7BA9D3E78DF}"/>
              </a:ext>
            </a:extLst>
          </p:cNvPr>
          <p:cNvSpPr txBox="1"/>
          <p:nvPr/>
        </p:nvSpPr>
        <p:spPr>
          <a:xfrm>
            <a:off x="2740329" y="5887022"/>
            <a:ext cx="1864613" cy="307777"/>
          </a:xfrm>
          <a:prstGeom prst="rect">
            <a:avLst/>
          </a:prstGeom>
          <a:noFill/>
        </p:spPr>
        <p:txBody>
          <a:bodyPr wrap="none" rtlCol="0">
            <a:spAutoFit/>
          </a:bodyPr>
          <a:lstStyle/>
          <a:p>
            <a:pPr algn="l"/>
            <a:r>
              <a:rPr lang="en-US" sz="1400" dirty="0">
                <a:latin typeface="+mj-lt"/>
              </a:rPr>
              <a:t>MAPS Barrel + Disks</a:t>
            </a:r>
          </a:p>
        </p:txBody>
      </p:sp>
      <p:sp>
        <p:nvSpPr>
          <p:cNvPr id="25" name="Rectangle 24">
            <a:extLst>
              <a:ext uri="{FF2B5EF4-FFF2-40B4-BE49-F238E27FC236}">
                <a16:creationId xmlns:a16="http://schemas.microsoft.com/office/drawing/2014/main" id="{80AD315E-7864-DF13-C7B2-DB9A9CF7F425}"/>
              </a:ext>
            </a:extLst>
          </p:cNvPr>
          <p:cNvSpPr/>
          <p:nvPr/>
        </p:nvSpPr>
        <p:spPr>
          <a:xfrm>
            <a:off x="2643958" y="6254575"/>
            <a:ext cx="107576" cy="100853"/>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E45247-FC0E-A3F6-7DC8-698B9B7024C6}"/>
              </a:ext>
            </a:extLst>
          </p:cNvPr>
          <p:cNvSpPr txBox="1"/>
          <p:nvPr/>
        </p:nvSpPr>
        <p:spPr>
          <a:xfrm>
            <a:off x="2731364" y="6146998"/>
            <a:ext cx="1983235" cy="307777"/>
          </a:xfrm>
          <a:prstGeom prst="rect">
            <a:avLst/>
          </a:prstGeom>
          <a:noFill/>
        </p:spPr>
        <p:txBody>
          <a:bodyPr wrap="none" rtlCol="0">
            <a:spAutoFit/>
          </a:bodyPr>
          <a:lstStyle/>
          <a:p>
            <a:pPr algn="l"/>
            <a:r>
              <a:rPr lang="en-US" sz="1400" dirty="0">
                <a:latin typeface="+mj-lt"/>
              </a:rPr>
              <a:t>MPGD Barrels + Disks</a:t>
            </a:r>
          </a:p>
        </p:txBody>
      </p:sp>
      <p:sp>
        <p:nvSpPr>
          <p:cNvPr id="27" name="Rectangle 26">
            <a:extLst>
              <a:ext uri="{FF2B5EF4-FFF2-40B4-BE49-F238E27FC236}">
                <a16:creationId xmlns:a16="http://schemas.microsoft.com/office/drawing/2014/main" id="{173D9AA9-3570-47CF-D3C3-0A533A6912B9}"/>
              </a:ext>
            </a:extLst>
          </p:cNvPr>
          <p:cNvSpPr/>
          <p:nvPr/>
        </p:nvSpPr>
        <p:spPr>
          <a:xfrm>
            <a:off x="2634994" y="6521275"/>
            <a:ext cx="107576" cy="10085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9964280-5EA4-DDCB-D7C0-B2F4CBD1C90B}"/>
              </a:ext>
            </a:extLst>
          </p:cNvPr>
          <p:cNvSpPr txBox="1"/>
          <p:nvPr/>
        </p:nvSpPr>
        <p:spPr>
          <a:xfrm>
            <a:off x="2722400" y="6413698"/>
            <a:ext cx="1863908" cy="307777"/>
          </a:xfrm>
          <a:prstGeom prst="rect">
            <a:avLst/>
          </a:prstGeom>
          <a:noFill/>
        </p:spPr>
        <p:txBody>
          <a:bodyPr wrap="none" rtlCol="0">
            <a:spAutoFit/>
          </a:bodyPr>
          <a:lstStyle/>
          <a:p>
            <a:pPr algn="l"/>
            <a:r>
              <a:rPr lang="en-US" sz="1400" dirty="0">
                <a:latin typeface="+mj-lt"/>
              </a:rPr>
              <a:t>AC-LGAD based </a:t>
            </a:r>
            <a:r>
              <a:rPr lang="en-US" sz="1400" dirty="0" err="1">
                <a:latin typeface="+mj-lt"/>
              </a:rPr>
              <a:t>ToF</a:t>
            </a:r>
            <a:endParaRPr lang="en-US" sz="1400" dirty="0">
              <a:latin typeface="+mj-lt"/>
            </a:endParaRPr>
          </a:p>
        </p:txBody>
      </p:sp>
      <p:sp>
        <p:nvSpPr>
          <p:cNvPr id="31" name="TextBox 30">
            <a:extLst>
              <a:ext uri="{FF2B5EF4-FFF2-40B4-BE49-F238E27FC236}">
                <a16:creationId xmlns:a16="http://schemas.microsoft.com/office/drawing/2014/main" id="{7F0E0BE2-BD62-F1E4-A245-313F94F464F1}"/>
              </a:ext>
            </a:extLst>
          </p:cNvPr>
          <p:cNvSpPr txBox="1"/>
          <p:nvPr/>
        </p:nvSpPr>
        <p:spPr>
          <a:xfrm>
            <a:off x="7304094" y="258167"/>
            <a:ext cx="4537784" cy="6463308"/>
          </a:xfrm>
          <a:prstGeom prst="rect">
            <a:avLst/>
          </a:prstGeom>
          <a:noFill/>
        </p:spPr>
        <p:txBody>
          <a:bodyPr wrap="square" rtlCol="0">
            <a:spAutoFit/>
          </a:bodyPr>
          <a:lstStyle/>
          <a:p>
            <a:pPr marL="285750" indent="-285750">
              <a:buFont typeface="Arial" panose="020B0604020202020204" pitchFamily="34" charset="0"/>
              <a:buChar char="•"/>
            </a:pPr>
            <a:r>
              <a:rPr lang="en-US" b="1" dirty="0"/>
              <a:t>MAPS Tracker: </a:t>
            </a:r>
          </a:p>
          <a:p>
            <a:pPr marL="742950" lvl="1" indent="-285750">
              <a:buFont typeface="Arial" panose="020B0604020202020204" pitchFamily="34" charset="0"/>
              <a:buChar char="•"/>
            </a:pPr>
            <a:r>
              <a:rPr lang="en-US" dirty="0"/>
              <a:t>Small pixels (20 </a:t>
            </a:r>
            <a:r>
              <a:rPr lang="en-US" dirty="0">
                <a:latin typeface="Symbol" panose="05050102010706020507" pitchFamily="18" charset="2"/>
              </a:rPr>
              <a:t>m</a:t>
            </a:r>
            <a:r>
              <a:rPr lang="en-US" dirty="0"/>
              <a:t>m), low power consumption (&lt;20 </a:t>
            </a:r>
            <a:r>
              <a:rPr lang="en-US" dirty="0" err="1"/>
              <a:t>mW</a:t>
            </a:r>
            <a:r>
              <a:rPr lang="en-US" dirty="0"/>
              <a:t>/cm</a:t>
            </a:r>
            <a:r>
              <a:rPr lang="en-US" baseline="30000" dirty="0"/>
              <a:t>2</a:t>
            </a:r>
            <a:r>
              <a:rPr lang="en-US" dirty="0"/>
              <a:t>) and material budget (0.05% to 0.55% X/X</a:t>
            </a:r>
            <a:r>
              <a:rPr lang="en-US" baseline="-25000" dirty="0"/>
              <a:t>0</a:t>
            </a:r>
            <a:r>
              <a:rPr lang="en-US" dirty="0"/>
              <a:t>) per layer</a:t>
            </a:r>
          </a:p>
          <a:p>
            <a:pPr marL="742950" lvl="1" indent="-285750">
              <a:buFont typeface="Arial" panose="020B0604020202020204" pitchFamily="34" charset="0"/>
              <a:buChar char="•"/>
            </a:pPr>
            <a:r>
              <a:rPr lang="en-US" dirty="0"/>
              <a:t>Based on ALICE ITS3 development</a:t>
            </a:r>
          </a:p>
          <a:p>
            <a:pPr marL="742950" lvl="1" indent="-285750">
              <a:buFont typeface="Arial" panose="020B0604020202020204" pitchFamily="34" charset="0"/>
              <a:buChar char="•"/>
            </a:pPr>
            <a:r>
              <a:rPr lang="en-US" dirty="0"/>
              <a:t>Vertex layers optimized for beam pipe bakeout and ITS-3 sensor size</a:t>
            </a:r>
          </a:p>
          <a:p>
            <a:pPr marL="742950" lvl="1" indent="-285750">
              <a:buFont typeface="Arial" panose="020B0604020202020204" pitchFamily="34" charset="0"/>
              <a:buChar char="•"/>
            </a:pPr>
            <a:r>
              <a:rPr lang="en-US" dirty="0"/>
              <a:t>Barrel layers based on EIC LAS development</a:t>
            </a:r>
          </a:p>
          <a:p>
            <a:pPr marL="742950" lvl="1" indent="-285750">
              <a:buFont typeface="Arial" panose="020B0604020202020204" pitchFamily="34" charset="0"/>
              <a:buChar char="•"/>
            </a:pPr>
            <a:r>
              <a:rPr lang="en-US" dirty="0"/>
              <a:t>Forward and backwards disks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MPGD Layers:</a:t>
            </a:r>
          </a:p>
          <a:p>
            <a:pPr marL="742950" lvl="1" indent="-285750">
              <a:buFont typeface="Arial" panose="020B0604020202020204" pitchFamily="34" charset="0"/>
              <a:buChar char="•"/>
            </a:pPr>
            <a:r>
              <a:rPr lang="en-US" dirty="0"/>
              <a:t>Provide timing and pattern recognition redundancy</a:t>
            </a:r>
          </a:p>
          <a:p>
            <a:pPr marL="742950" lvl="1" indent="-285750">
              <a:buFont typeface="Arial" panose="020B0604020202020204" pitchFamily="34" charset="0"/>
              <a:buChar char="•"/>
            </a:pPr>
            <a:r>
              <a:rPr lang="en-US" dirty="0"/>
              <a:t>Cylindrical </a:t>
            </a:r>
            <a:r>
              <a:rPr lang="en-US" dirty="0" err="1">
                <a:latin typeface="Symbol" panose="05050102010706020507" pitchFamily="18" charset="2"/>
              </a:rPr>
              <a:t>m</a:t>
            </a:r>
            <a:r>
              <a:rPr lang="en-US" dirty="0" err="1"/>
              <a:t>MEGAs</a:t>
            </a:r>
            <a:r>
              <a:rPr lang="en-US" dirty="0"/>
              <a:t> </a:t>
            </a:r>
          </a:p>
          <a:p>
            <a:pPr marL="742950" lvl="1" indent="-285750">
              <a:buFont typeface="Arial" panose="020B0604020202020204" pitchFamily="34" charset="0"/>
              <a:buChar char="•"/>
            </a:pPr>
            <a:r>
              <a:rPr lang="en-US" dirty="0"/>
              <a:t>Planar </a:t>
            </a:r>
            <a:r>
              <a:rPr lang="en-US" dirty="0" err="1">
                <a:latin typeface="Symbol" panose="05050102010706020507" pitchFamily="18" charset="2"/>
              </a:rPr>
              <a:t>m</a:t>
            </a:r>
            <a:r>
              <a:rPr lang="en-US" dirty="0" err="1"/>
              <a:t>RWell’s</a:t>
            </a:r>
            <a:r>
              <a:rPr lang="en-US" dirty="0"/>
              <a:t> before </a:t>
            </a:r>
            <a:r>
              <a:rPr lang="en-US" dirty="0" err="1"/>
              <a:t>hpDIRC</a:t>
            </a:r>
            <a:endParaRPr lang="en-US" dirty="0"/>
          </a:p>
          <a:p>
            <a:pPr marL="1200150" lvl="2" indent="-285750">
              <a:buFont typeface="Arial" panose="020B0604020202020204" pitchFamily="34" charset="0"/>
              <a:buChar char="•"/>
            </a:pPr>
            <a:r>
              <a:rPr lang="en-US" dirty="0"/>
              <a:t>Impact point and direction for ring seeding </a:t>
            </a:r>
          </a:p>
          <a:p>
            <a:pPr marL="1200150" lvl="2"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  AC-LGAD TOF and </a:t>
            </a:r>
            <a:r>
              <a:rPr lang="en-US" b="1" dirty="0" err="1"/>
              <a:t>AstroPix</a:t>
            </a:r>
            <a:r>
              <a:rPr lang="en-US" b="1" dirty="0"/>
              <a:t> (BECAL)</a:t>
            </a:r>
          </a:p>
          <a:p>
            <a:pPr marL="742950" lvl="1" indent="-285750">
              <a:buFont typeface="Arial" panose="020B0604020202020204" pitchFamily="34" charset="0"/>
              <a:buChar char="•"/>
            </a:pPr>
            <a:r>
              <a:rPr lang="en-US" dirty="0"/>
              <a:t>Additional space point for pattern recognition / redundancy </a:t>
            </a:r>
          </a:p>
        </p:txBody>
      </p:sp>
      <p:grpSp>
        <p:nvGrpSpPr>
          <p:cNvPr id="32" name="Group 31">
            <a:extLst>
              <a:ext uri="{FF2B5EF4-FFF2-40B4-BE49-F238E27FC236}">
                <a16:creationId xmlns:a16="http://schemas.microsoft.com/office/drawing/2014/main" id="{8C9F9D23-8012-6102-E1E2-1B9EB1434531}"/>
              </a:ext>
            </a:extLst>
          </p:cNvPr>
          <p:cNvGrpSpPr/>
          <p:nvPr/>
        </p:nvGrpSpPr>
        <p:grpSpPr>
          <a:xfrm>
            <a:off x="11152280" y="5321951"/>
            <a:ext cx="949747" cy="461665"/>
            <a:chOff x="4215786" y="840980"/>
            <a:chExt cx="949747" cy="461665"/>
          </a:xfrm>
        </p:grpSpPr>
        <p:sp>
          <p:nvSpPr>
            <p:cNvPr id="33" name="TextBox 32">
              <a:extLst>
                <a:ext uri="{FF2B5EF4-FFF2-40B4-BE49-F238E27FC236}">
                  <a16:creationId xmlns:a16="http://schemas.microsoft.com/office/drawing/2014/main" id="{3E7DBDFC-D1E2-F1C3-11A9-B0C8B346F9B0}"/>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34" name="Picture 33" descr="Logo&#10;&#10;Description automatically generated with medium confidence">
              <a:extLst>
                <a:ext uri="{FF2B5EF4-FFF2-40B4-BE49-F238E27FC236}">
                  <a16:creationId xmlns:a16="http://schemas.microsoft.com/office/drawing/2014/main" id="{210F8737-1A23-CB45-E754-3B0C48E03641}"/>
                </a:ext>
              </a:extLst>
            </p:cNvPr>
            <p:cNvPicPr>
              <a:picLocks noChangeAspect="1"/>
            </p:cNvPicPr>
            <p:nvPr/>
          </p:nvPicPr>
          <p:blipFill>
            <a:blip r:embed="rId4"/>
            <a:stretch>
              <a:fillRect/>
            </a:stretch>
          </p:blipFill>
          <p:spPr>
            <a:xfrm>
              <a:off x="4690659" y="1022041"/>
              <a:ext cx="390405" cy="280604"/>
            </a:xfrm>
            <a:prstGeom prst="rect">
              <a:avLst/>
            </a:prstGeom>
          </p:spPr>
        </p:pic>
      </p:grpSp>
    </p:spTree>
    <p:extLst>
      <p:ext uri="{BB962C8B-B14F-4D97-AF65-F5344CB8AC3E}">
        <p14:creationId xmlns:p14="http://schemas.microsoft.com/office/powerpoint/2010/main" val="2986742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16" name="Picture 15" descr="A green and white machine&#10;&#10;Description automatically generated">
            <a:extLst>
              <a:ext uri="{FF2B5EF4-FFF2-40B4-BE49-F238E27FC236}">
                <a16:creationId xmlns:a16="http://schemas.microsoft.com/office/drawing/2014/main" id="{4A64758A-3237-4276-938B-014E213D4EF6}"/>
              </a:ext>
            </a:extLst>
          </p:cNvPr>
          <p:cNvPicPr>
            <a:picLocks noChangeAspect="1"/>
          </p:cNvPicPr>
          <p:nvPr/>
        </p:nvPicPr>
        <p:blipFill>
          <a:blip r:embed="rId3"/>
          <a:stretch>
            <a:fillRect/>
          </a:stretch>
        </p:blipFill>
        <p:spPr>
          <a:xfrm>
            <a:off x="2431995" y="2130719"/>
            <a:ext cx="6821615" cy="3865582"/>
          </a:xfrm>
          <a:prstGeom prst="rect">
            <a:avLst/>
          </a:prstGeom>
        </p:spPr>
      </p:pic>
      <p:pic>
        <p:nvPicPr>
          <p:cNvPr id="546" name="Google Shape;546;p50"/>
          <p:cNvPicPr preferRelativeResize="0"/>
          <p:nvPr/>
        </p:nvPicPr>
        <p:blipFill>
          <a:blip r:embed="rId4">
            <a:alphaModFix/>
          </a:blip>
          <a:stretch>
            <a:fillRect/>
          </a:stretch>
        </p:blipFill>
        <p:spPr>
          <a:xfrm>
            <a:off x="42771" y="3409130"/>
            <a:ext cx="2562400" cy="1953529"/>
          </a:xfrm>
          <a:prstGeom prst="rect">
            <a:avLst/>
          </a:prstGeom>
          <a:noFill/>
          <a:ln>
            <a:noFill/>
          </a:ln>
        </p:spPr>
      </p:pic>
      <p:grpSp>
        <p:nvGrpSpPr>
          <p:cNvPr id="547" name="Google Shape;547;p50"/>
          <p:cNvGrpSpPr/>
          <p:nvPr/>
        </p:nvGrpSpPr>
        <p:grpSpPr>
          <a:xfrm>
            <a:off x="9037925" y="4646945"/>
            <a:ext cx="2823505" cy="1537879"/>
            <a:chOff x="8972824" y="4847577"/>
            <a:chExt cx="2823506" cy="1537879"/>
          </a:xfrm>
        </p:grpSpPr>
        <p:pic>
          <p:nvPicPr>
            <p:cNvPr id="548" name="Google Shape;548;p50"/>
            <p:cNvPicPr preferRelativeResize="0"/>
            <p:nvPr/>
          </p:nvPicPr>
          <p:blipFill rotWithShape="1">
            <a:blip r:embed="rId5">
              <a:alphaModFix/>
            </a:blip>
            <a:srcRect/>
            <a:stretch/>
          </p:blipFill>
          <p:spPr>
            <a:xfrm>
              <a:off x="9071895" y="4847577"/>
              <a:ext cx="2724435" cy="1445952"/>
            </a:xfrm>
            <a:prstGeom prst="rect">
              <a:avLst/>
            </a:prstGeom>
            <a:noFill/>
            <a:ln>
              <a:noFill/>
            </a:ln>
          </p:spPr>
        </p:pic>
        <p:sp>
          <p:nvSpPr>
            <p:cNvPr id="549" name="Google Shape;549;p50"/>
            <p:cNvSpPr/>
            <p:nvPr/>
          </p:nvSpPr>
          <p:spPr>
            <a:xfrm>
              <a:off x="8972824" y="5240956"/>
              <a:ext cx="361800" cy="1144500"/>
            </a:xfrm>
            <a:prstGeom prst="rect">
              <a:avLst/>
            </a:prstGeom>
            <a:solidFill>
              <a:schemeClr val="lt1"/>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grpSp>
      <p:pic>
        <p:nvPicPr>
          <p:cNvPr id="550" name="Google Shape;550;p50" descr="Diagram&#10;&#10;Description automatically generated"/>
          <p:cNvPicPr preferRelativeResize="0"/>
          <p:nvPr/>
        </p:nvPicPr>
        <p:blipFill rotWithShape="1">
          <a:blip r:embed="rId6">
            <a:alphaModFix/>
          </a:blip>
          <a:srcRect/>
          <a:stretch/>
        </p:blipFill>
        <p:spPr>
          <a:xfrm>
            <a:off x="9045420" y="371097"/>
            <a:ext cx="2119000" cy="2536768"/>
          </a:xfrm>
          <a:prstGeom prst="rect">
            <a:avLst/>
          </a:prstGeom>
          <a:noFill/>
          <a:ln>
            <a:noFill/>
          </a:ln>
        </p:spPr>
      </p:pic>
      <p:sp>
        <p:nvSpPr>
          <p:cNvPr id="551" name="Google Shape;551;p50"/>
          <p:cNvSpPr txBox="1">
            <a:spLocks noGrp="1"/>
          </p:cNvSpPr>
          <p:nvPr>
            <p:ph type="sldNum" idx="12"/>
          </p:nvPr>
        </p:nvSpPr>
        <p:spPr>
          <a:xfrm>
            <a:off x="9222800" y="6541584"/>
            <a:ext cx="2743200" cy="277200"/>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US"/>
              <a:pPr>
                <a:buClr>
                  <a:srgbClr val="000000"/>
                </a:buClr>
              </a:pPr>
              <a:t>9</a:t>
            </a:fld>
            <a:endParaRPr/>
          </a:p>
        </p:txBody>
      </p:sp>
      <p:sp>
        <p:nvSpPr>
          <p:cNvPr id="552" name="Google Shape;552;p50"/>
          <p:cNvSpPr txBox="1">
            <a:spLocks noGrp="1"/>
          </p:cNvSpPr>
          <p:nvPr>
            <p:ph type="title" idx="4294967295"/>
          </p:nvPr>
        </p:nvSpPr>
        <p:spPr>
          <a:xfrm>
            <a:off x="562713" y="-4"/>
            <a:ext cx="9938000" cy="1050400"/>
          </a:xfrm>
          <a:prstGeom prst="rect">
            <a:avLst/>
          </a:prstGeom>
          <a:noFill/>
          <a:ln>
            <a:noFill/>
          </a:ln>
        </p:spPr>
        <p:txBody>
          <a:bodyPr spcFirstLastPara="1" vert="horz" wrap="square" lIns="91433" tIns="45700" rIns="91433" bIns="45700" rtlCol="0" anchor="ctr" anchorCtr="0">
            <a:normAutofit/>
          </a:bodyPr>
          <a:lstStyle/>
          <a:p>
            <a:pPr>
              <a:spcBef>
                <a:spcPts val="0"/>
              </a:spcBef>
              <a:buClr>
                <a:schemeClr val="accent1"/>
              </a:buClr>
              <a:buSzPts val="3300"/>
            </a:pPr>
            <a:r>
              <a:rPr lang="en-US" b="1" dirty="0">
                <a:solidFill>
                  <a:schemeClr val="accent1"/>
                </a:solidFill>
                <a:ea typeface="Roboto"/>
                <a:cs typeface="Roboto"/>
                <a:sym typeface="Roboto"/>
              </a:rPr>
              <a:t>Particle ID</a:t>
            </a:r>
            <a:endParaRPr b="1" dirty="0">
              <a:solidFill>
                <a:schemeClr val="accent1"/>
              </a:solidFill>
              <a:ea typeface="Roboto"/>
              <a:cs typeface="Roboto"/>
              <a:sym typeface="Roboto"/>
            </a:endParaRPr>
          </a:p>
        </p:txBody>
      </p:sp>
      <p:pic>
        <p:nvPicPr>
          <p:cNvPr id="553" name="Google Shape;553;p50"/>
          <p:cNvPicPr preferRelativeResize="0"/>
          <p:nvPr/>
        </p:nvPicPr>
        <p:blipFill rotWithShape="1">
          <a:blip r:embed="rId7">
            <a:alphaModFix/>
          </a:blip>
          <a:srcRect/>
          <a:stretch/>
        </p:blipFill>
        <p:spPr>
          <a:xfrm>
            <a:off x="5157258" y="515153"/>
            <a:ext cx="2999316" cy="1757415"/>
          </a:xfrm>
          <a:prstGeom prst="rect">
            <a:avLst/>
          </a:prstGeom>
          <a:noFill/>
          <a:ln>
            <a:noFill/>
          </a:ln>
        </p:spPr>
      </p:pic>
      <p:sp>
        <p:nvSpPr>
          <p:cNvPr id="554" name="Google Shape;554;p50"/>
          <p:cNvSpPr txBox="1"/>
          <p:nvPr/>
        </p:nvSpPr>
        <p:spPr>
          <a:xfrm>
            <a:off x="142409" y="2028491"/>
            <a:ext cx="2562400" cy="1262228"/>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Proximity Focused (</a:t>
            </a:r>
            <a:r>
              <a:rPr lang="en-US" sz="1467" b="1" dirty="0" err="1">
                <a:solidFill>
                  <a:schemeClr val="bg2">
                    <a:lumMod val="50000"/>
                  </a:schemeClr>
                </a:solidFill>
                <a:latin typeface="Arial"/>
                <a:ea typeface="Arial"/>
                <a:cs typeface="Arial"/>
                <a:sym typeface="Arial"/>
              </a:rPr>
              <a:t>pfRICH</a:t>
            </a:r>
            <a:r>
              <a:rPr lang="en-US" sz="1467" b="1" dirty="0">
                <a:solidFill>
                  <a:schemeClr val="bg2">
                    <a:lumMod val="50000"/>
                  </a:schemeClr>
                </a:solidFill>
                <a:latin typeface="Arial"/>
                <a:ea typeface="Arial"/>
                <a:cs typeface="Arial"/>
                <a:sym typeface="Arial"/>
              </a:rPr>
              <a:t>)</a:t>
            </a:r>
            <a:endParaRPr sz="1467" b="1" dirty="0">
              <a:solidFill>
                <a:schemeClr val="bg2">
                  <a:lumMod val="50000"/>
                </a:schemeClr>
              </a:solidFill>
              <a:latin typeface="Arial"/>
              <a:ea typeface="Arial"/>
              <a:cs typeface="Arial"/>
              <a:sym typeface="Arial"/>
            </a:endParaRPr>
          </a:p>
          <a:p>
            <a:pPr marL="609585" indent="-372524">
              <a:buClr>
                <a:schemeClr val="dk1"/>
              </a:buClr>
              <a:buSzPts val="800"/>
              <a:buChar char="●"/>
            </a:pPr>
            <a:r>
              <a:rPr lang="en-US" sz="1067" dirty="0">
                <a:solidFill>
                  <a:schemeClr val="bg2">
                    <a:lumMod val="50000"/>
                  </a:schemeClr>
                </a:solidFill>
              </a:rPr>
              <a:t>Long proximity gap (~40 cm)</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Sensor: HRPPDs</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up to 9 GeV/c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π/K </a:t>
            </a:r>
            <a:r>
              <a:rPr lang="en-US" sz="1067" dirty="0" err="1">
                <a:solidFill>
                  <a:schemeClr val="bg2">
                    <a:lumMod val="50000"/>
                  </a:schemeClr>
                </a:solidFill>
              </a:rPr>
              <a:t>sep.</a:t>
            </a:r>
            <a:endParaRPr sz="1067" dirty="0">
              <a:solidFill>
                <a:schemeClr val="bg2">
                  <a:lumMod val="50000"/>
                </a:schemeClr>
              </a:solidFill>
            </a:endParaRPr>
          </a:p>
          <a:p>
            <a:endParaRPr sz="1467" b="1" dirty="0">
              <a:solidFill>
                <a:schemeClr val="bg2">
                  <a:lumMod val="50000"/>
                </a:schemeClr>
              </a:solidFill>
            </a:endParaRPr>
          </a:p>
        </p:txBody>
      </p:sp>
      <p:sp>
        <p:nvSpPr>
          <p:cNvPr id="555" name="Google Shape;555;p50"/>
          <p:cNvSpPr txBox="1"/>
          <p:nvPr/>
        </p:nvSpPr>
        <p:spPr>
          <a:xfrm>
            <a:off x="2707200" y="855800"/>
            <a:ext cx="3034800" cy="1139118"/>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High-Performance DIRC</a:t>
            </a:r>
            <a:endParaRPr sz="1467" b="1" dirty="0">
              <a:solidFill>
                <a:schemeClr val="bg2">
                  <a:lumMod val="50000"/>
                </a:schemeClr>
              </a:solidFill>
              <a:latin typeface="Arial"/>
              <a:ea typeface="Arial"/>
              <a:cs typeface="Arial"/>
              <a:sym typeface="Arial"/>
            </a:endParaRPr>
          </a:p>
          <a:p>
            <a:pPr marL="609585" indent="-372524">
              <a:buClr>
                <a:schemeClr val="dk1"/>
              </a:buClr>
              <a:buSzPts val="800"/>
              <a:buChar char="●"/>
            </a:pPr>
            <a:r>
              <a:rPr lang="en-US" sz="1067" dirty="0">
                <a:solidFill>
                  <a:schemeClr val="bg2">
                    <a:lumMod val="50000"/>
                  </a:schemeClr>
                </a:solidFill>
              </a:rPr>
              <a:t>Quartz bar radiator (</a:t>
            </a:r>
            <a:r>
              <a:rPr lang="en-US" sz="1067" dirty="0" err="1">
                <a:solidFill>
                  <a:schemeClr val="bg2">
                    <a:lumMod val="50000"/>
                  </a:schemeClr>
                </a:solidFill>
              </a:rPr>
              <a:t>BaBAR</a:t>
            </a:r>
            <a:r>
              <a:rPr lang="en-US" sz="1067" dirty="0">
                <a:solidFill>
                  <a:schemeClr val="bg2">
                    <a:lumMod val="50000"/>
                  </a:schemeClr>
                </a:solidFill>
              </a:rPr>
              <a:t> bars) </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light detection with MCP-PMTs</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Fully focused</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π/K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separation at 6 GeV/c</a:t>
            </a:r>
            <a:endParaRPr sz="1067" dirty="0">
              <a:solidFill>
                <a:schemeClr val="bg2">
                  <a:lumMod val="50000"/>
                </a:schemeClr>
              </a:solidFill>
            </a:endParaRPr>
          </a:p>
          <a:p>
            <a:endParaRPr sz="1067" dirty="0">
              <a:solidFill>
                <a:schemeClr val="bg2">
                  <a:lumMod val="50000"/>
                </a:schemeClr>
              </a:solidFill>
            </a:endParaRPr>
          </a:p>
        </p:txBody>
      </p:sp>
      <p:sp>
        <p:nvSpPr>
          <p:cNvPr id="556" name="Google Shape;556;p50"/>
          <p:cNvSpPr txBox="1"/>
          <p:nvPr/>
        </p:nvSpPr>
        <p:spPr>
          <a:xfrm>
            <a:off x="8826630" y="251762"/>
            <a:ext cx="3034800" cy="318060"/>
          </a:xfrm>
          <a:prstGeom prst="rect">
            <a:avLst/>
          </a:prstGeom>
          <a:solidFill>
            <a:schemeClr val="lt1"/>
          </a:solid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Dual-Radiator RICH(</a:t>
            </a:r>
            <a:r>
              <a:rPr lang="en-US" sz="1467" b="1" dirty="0" err="1">
                <a:solidFill>
                  <a:schemeClr val="bg2">
                    <a:lumMod val="50000"/>
                  </a:schemeClr>
                </a:solidFill>
                <a:latin typeface="Arial"/>
                <a:ea typeface="Arial"/>
                <a:cs typeface="Arial"/>
                <a:sym typeface="Arial"/>
              </a:rPr>
              <a:t>dRICH</a:t>
            </a:r>
            <a:r>
              <a:rPr lang="en-US" sz="1467" b="1" dirty="0">
                <a:solidFill>
                  <a:schemeClr val="bg2">
                    <a:lumMod val="50000"/>
                  </a:schemeClr>
                </a:solidFill>
                <a:latin typeface="Arial"/>
                <a:ea typeface="Arial"/>
                <a:cs typeface="Arial"/>
                <a:sym typeface="Arial"/>
              </a:rPr>
              <a:t>)</a:t>
            </a:r>
            <a:endParaRPr sz="1467" dirty="0">
              <a:solidFill>
                <a:schemeClr val="bg2">
                  <a:lumMod val="50000"/>
                </a:schemeClr>
              </a:solidFill>
            </a:endParaRPr>
          </a:p>
        </p:txBody>
      </p:sp>
      <p:pic>
        <p:nvPicPr>
          <p:cNvPr id="557" name="Google Shape;557;p50"/>
          <p:cNvPicPr preferRelativeResize="0"/>
          <p:nvPr/>
        </p:nvPicPr>
        <p:blipFill rotWithShape="1">
          <a:blip r:embed="rId8">
            <a:alphaModFix/>
          </a:blip>
          <a:srcRect/>
          <a:stretch/>
        </p:blipFill>
        <p:spPr>
          <a:xfrm>
            <a:off x="9820077" y="3833827"/>
            <a:ext cx="1259224" cy="1104136"/>
          </a:xfrm>
          <a:prstGeom prst="rect">
            <a:avLst/>
          </a:prstGeom>
          <a:noFill/>
          <a:ln>
            <a:noFill/>
          </a:ln>
        </p:spPr>
      </p:pic>
      <p:sp>
        <p:nvSpPr>
          <p:cNvPr id="558" name="Google Shape;558;p50"/>
          <p:cNvSpPr txBox="1"/>
          <p:nvPr/>
        </p:nvSpPr>
        <p:spPr>
          <a:xfrm>
            <a:off x="8824221" y="4480210"/>
            <a:ext cx="1490400" cy="543826"/>
          </a:xfrm>
          <a:prstGeom prst="rect">
            <a:avLst/>
          </a:prstGeom>
          <a:noFill/>
          <a:ln>
            <a:noFill/>
          </a:ln>
        </p:spPr>
        <p:txBody>
          <a:bodyPr spcFirstLastPara="1" wrap="square" lIns="91433" tIns="45700" rIns="91433" bIns="45700" anchor="t" anchorCtr="0">
            <a:spAutoFit/>
          </a:bodyPr>
          <a:lstStyle/>
          <a:p>
            <a:r>
              <a:rPr lang="en-US" sz="1467" b="1" dirty="0">
                <a:solidFill>
                  <a:schemeClr val="bg2">
                    <a:lumMod val="50000"/>
                  </a:schemeClr>
                </a:solidFill>
                <a:latin typeface="Arial"/>
                <a:ea typeface="Arial"/>
                <a:cs typeface="Arial"/>
                <a:sym typeface="Arial"/>
              </a:rPr>
              <a:t>AC-LGAD</a:t>
            </a:r>
            <a:br>
              <a:rPr lang="en-US" sz="1467" b="1" dirty="0">
                <a:solidFill>
                  <a:schemeClr val="bg2">
                    <a:lumMod val="50000"/>
                  </a:schemeClr>
                </a:solidFill>
                <a:latin typeface="Arial"/>
                <a:ea typeface="Arial"/>
                <a:cs typeface="Arial"/>
                <a:sym typeface="Arial"/>
              </a:rPr>
            </a:br>
            <a:r>
              <a:rPr lang="en-US" sz="1467" b="1" dirty="0">
                <a:solidFill>
                  <a:schemeClr val="bg2">
                    <a:lumMod val="50000"/>
                  </a:schemeClr>
                </a:solidFill>
                <a:latin typeface="Arial"/>
                <a:ea typeface="Arial"/>
                <a:cs typeface="Arial"/>
                <a:sym typeface="Arial"/>
              </a:rPr>
              <a:t>TOF </a:t>
            </a:r>
            <a:r>
              <a:rPr lang="en-US" sz="1467" dirty="0">
                <a:solidFill>
                  <a:schemeClr val="bg2">
                    <a:lumMod val="50000"/>
                  </a:schemeClr>
                </a:solidFill>
                <a:latin typeface="Arial"/>
                <a:ea typeface="Arial"/>
                <a:cs typeface="Arial"/>
                <a:sym typeface="Arial"/>
              </a:rPr>
              <a:t>(~30ps)</a:t>
            </a:r>
            <a:endParaRPr sz="1467" dirty="0">
              <a:solidFill>
                <a:schemeClr val="bg2">
                  <a:lumMod val="50000"/>
                </a:schemeClr>
              </a:solidFill>
            </a:endParaRPr>
          </a:p>
        </p:txBody>
      </p:sp>
      <p:cxnSp>
        <p:nvCxnSpPr>
          <p:cNvPr id="561" name="Google Shape;561;p50"/>
          <p:cNvCxnSpPr>
            <a:cxnSpLocks/>
          </p:cNvCxnSpPr>
          <p:nvPr/>
        </p:nvCxnSpPr>
        <p:spPr>
          <a:xfrm flipH="1" flipV="1">
            <a:off x="6534364" y="3982686"/>
            <a:ext cx="3318803" cy="391865"/>
          </a:xfrm>
          <a:prstGeom prst="straightConnector1">
            <a:avLst/>
          </a:prstGeom>
          <a:noFill/>
          <a:ln w="19050" cap="flat" cmpd="sng">
            <a:solidFill>
              <a:srgbClr val="1C1C1C"/>
            </a:solidFill>
            <a:prstDash val="solid"/>
            <a:round/>
            <a:headEnd type="none" w="med" len="med"/>
            <a:tailEnd type="triangle" w="med" len="med"/>
          </a:ln>
        </p:spPr>
      </p:cxnSp>
      <p:cxnSp>
        <p:nvCxnSpPr>
          <p:cNvPr id="562" name="Google Shape;562;p50"/>
          <p:cNvCxnSpPr>
            <a:cxnSpLocks/>
          </p:cNvCxnSpPr>
          <p:nvPr/>
        </p:nvCxnSpPr>
        <p:spPr>
          <a:xfrm flipH="1">
            <a:off x="7103446" y="1803433"/>
            <a:ext cx="2321721" cy="1601426"/>
          </a:xfrm>
          <a:prstGeom prst="straightConnector1">
            <a:avLst/>
          </a:prstGeom>
          <a:noFill/>
          <a:ln w="19050" cap="flat" cmpd="sng">
            <a:solidFill>
              <a:srgbClr val="1C1C1C"/>
            </a:solidFill>
            <a:prstDash val="solid"/>
            <a:round/>
            <a:headEnd type="none" w="med" len="med"/>
            <a:tailEnd type="triangle" w="med" len="med"/>
          </a:ln>
        </p:spPr>
      </p:cxnSp>
      <p:cxnSp>
        <p:nvCxnSpPr>
          <p:cNvPr id="563" name="Google Shape;563;p50"/>
          <p:cNvCxnSpPr>
            <a:cxnSpLocks/>
          </p:cNvCxnSpPr>
          <p:nvPr/>
        </p:nvCxnSpPr>
        <p:spPr>
          <a:xfrm flipH="1">
            <a:off x="5211226" y="1976767"/>
            <a:ext cx="1003374" cy="1857060"/>
          </a:xfrm>
          <a:prstGeom prst="straightConnector1">
            <a:avLst/>
          </a:prstGeom>
          <a:noFill/>
          <a:ln w="19050" cap="flat" cmpd="sng">
            <a:solidFill>
              <a:srgbClr val="1C1C1C"/>
            </a:solidFill>
            <a:prstDash val="solid"/>
            <a:round/>
            <a:headEnd type="none" w="med" len="med"/>
            <a:tailEnd type="triangle" w="med" len="med"/>
          </a:ln>
        </p:spPr>
      </p:cxnSp>
      <p:cxnSp>
        <p:nvCxnSpPr>
          <p:cNvPr id="564" name="Google Shape;564;p50"/>
          <p:cNvCxnSpPr>
            <a:cxnSpLocks/>
          </p:cNvCxnSpPr>
          <p:nvPr/>
        </p:nvCxnSpPr>
        <p:spPr>
          <a:xfrm>
            <a:off x="2246467" y="4068000"/>
            <a:ext cx="2431027" cy="0"/>
          </a:xfrm>
          <a:prstGeom prst="straightConnector1">
            <a:avLst/>
          </a:prstGeom>
          <a:noFill/>
          <a:ln w="19050" cap="flat" cmpd="sng">
            <a:solidFill>
              <a:srgbClr val="1C1C1C"/>
            </a:solidFill>
            <a:prstDash val="solid"/>
            <a:round/>
            <a:headEnd type="none" w="med" len="med"/>
            <a:tailEnd type="triangle" w="med" len="med"/>
          </a:ln>
        </p:spPr>
      </p:cxnSp>
      <p:sp>
        <p:nvSpPr>
          <p:cNvPr id="566" name="Google Shape;566;p50"/>
          <p:cNvSpPr txBox="1"/>
          <p:nvPr/>
        </p:nvSpPr>
        <p:spPr>
          <a:xfrm>
            <a:off x="8671520" y="6116430"/>
            <a:ext cx="4000000" cy="574604"/>
          </a:xfrm>
          <a:prstGeom prst="rect">
            <a:avLst/>
          </a:prstGeom>
          <a:noFill/>
          <a:ln>
            <a:noFill/>
          </a:ln>
        </p:spPr>
        <p:txBody>
          <a:bodyPr spcFirstLastPara="1" wrap="square" lIns="121900" tIns="121900" rIns="121900" bIns="121900" anchor="t" anchorCtr="0">
            <a:spAutoFit/>
          </a:bodyPr>
          <a:lstStyle/>
          <a:p>
            <a:pPr marL="609585" indent="-372524">
              <a:buClr>
                <a:schemeClr val="dk1"/>
              </a:buClr>
              <a:buSzPts val="800"/>
              <a:buChar char="●"/>
            </a:pPr>
            <a:r>
              <a:rPr lang="en-US" sz="1067" dirty="0">
                <a:solidFill>
                  <a:schemeClr val="bg2">
                    <a:lumMod val="50000"/>
                  </a:schemeClr>
                </a:solidFill>
              </a:rPr>
              <a:t>Accurate space point for tracking</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forward disk and central barrel</a:t>
            </a:r>
            <a:endParaRPr sz="2400" dirty="0">
              <a:solidFill>
                <a:schemeClr val="bg2">
                  <a:lumMod val="50000"/>
                </a:schemeClr>
              </a:solidFill>
            </a:endParaRPr>
          </a:p>
        </p:txBody>
      </p:sp>
      <p:sp>
        <p:nvSpPr>
          <p:cNvPr id="567" name="Google Shape;567;p50"/>
          <p:cNvSpPr txBox="1"/>
          <p:nvPr/>
        </p:nvSpPr>
        <p:spPr>
          <a:xfrm>
            <a:off x="8764829" y="2671840"/>
            <a:ext cx="4000000" cy="943936"/>
          </a:xfrm>
          <a:prstGeom prst="rect">
            <a:avLst/>
          </a:prstGeom>
          <a:noFill/>
          <a:ln>
            <a:noFill/>
          </a:ln>
        </p:spPr>
        <p:txBody>
          <a:bodyPr spcFirstLastPara="1" wrap="square" lIns="121900" tIns="121900" rIns="121900" bIns="121900" anchor="t" anchorCtr="0">
            <a:spAutoFit/>
          </a:bodyPr>
          <a:lstStyle/>
          <a:p>
            <a:pPr marL="609585" indent="-372524">
              <a:buClr>
                <a:schemeClr val="dk1"/>
              </a:buClr>
              <a:buSzPts val="800"/>
              <a:buChar char="●"/>
            </a:pPr>
            <a:r>
              <a:rPr lang="en-US" sz="1067" dirty="0">
                <a:solidFill>
                  <a:schemeClr val="bg2">
                    <a:lumMod val="50000"/>
                  </a:schemeClr>
                </a:solidFill>
              </a:rPr>
              <a:t>C</a:t>
            </a:r>
            <a:r>
              <a:rPr lang="en-US" sz="1067" baseline="-25000" dirty="0">
                <a:solidFill>
                  <a:schemeClr val="bg2">
                    <a:lumMod val="50000"/>
                  </a:schemeClr>
                </a:solidFill>
              </a:rPr>
              <a:t>2</a:t>
            </a:r>
            <a:r>
              <a:rPr lang="en-US" sz="1067" dirty="0">
                <a:solidFill>
                  <a:schemeClr val="bg2">
                    <a:lumMod val="50000"/>
                  </a:schemeClr>
                </a:solidFill>
              </a:rPr>
              <a:t>F</a:t>
            </a:r>
            <a:r>
              <a:rPr lang="en-US" sz="1067" baseline="-25000" dirty="0">
                <a:solidFill>
                  <a:schemeClr val="bg2">
                    <a:lumMod val="50000"/>
                  </a:schemeClr>
                </a:solidFill>
              </a:rPr>
              <a:t>6</a:t>
            </a:r>
            <a:r>
              <a:rPr lang="en-US" sz="1067" dirty="0">
                <a:solidFill>
                  <a:schemeClr val="bg2">
                    <a:lumMod val="50000"/>
                  </a:schemeClr>
                </a:solidFill>
              </a:rPr>
              <a:t> Gas</a:t>
            </a:r>
            <a:r>
              <a:rPr lang="en-US" sz="2400" dirty="0">
                <a:solidFill>
                  <a:schemeClr val="bg2">
                    <a:lumMod val="50000"/>
                  </a:schemeClr>
                </a:solidFill>
              </a:rPr>
              <a:t> </a:t>
            </a:r>
            <a:r>
              <a:rPr lang="en-US" sz="1067" dirty="0">
                <a:solidFill>
                  <a:schemeClr val="bg2">
                    <a:lumMod val="50000"/>
                  </a:schemeClr>
                </a:solidFill>
              </a:rPr>
              <a:t>Volume and Aerogel</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Sensors tiled on spheres (</a:t>
            </a:r>
            <a:r>
              <a:rPr lang="en-US" sz="1067" dirty="0" err="1">
                <a:solidFill>
                  <a:schemeClr val="bg2">
                    <a:lumMod val="50000"/>
                  </a:schemeClr>
                </a:solidFill>
              </a:rPr>
              <a:t>SiPMs</a:t>
            </a:r>
            <a:r>
              <a:rPr lang="en-US" sz="1067" dirty="0">
                <a:solidFill>
                  <a:schemeClr val="bg2">
                    <a:lumMod val="50000"/>
                  </a:schemeClr>
                </a:solidFill>
              </a:rPr>
              <a:t>)</a:t>
            </a:r>
            <a:endParaRPr sz="1067" dirty="0">
              <a:solidFill>
                <a:schemeClr val="bg2">
                  <a:lumMod val="50000"/>
                </a:schemeClr>
              </a:solidFill>
            </a:endParaRPr>
          </a:p>
          <a:p>
            <a:pPr marL="609585" indent="-372524">
              <a:buClr>
                <a:schemeClr val="dk1"/>
              </a:buClr>
              <a:buSzPts val="800"/>
              <a:buChar char="●"/>
            </a:pPr>
            <a:r>
              <a:rPr lang="en-US" sz="1067" dirty="0">
                <a:solidFill>
                  <a:schemeClr val="bg2">
                    <a:lumMod val="50000"/>
                  </a:schemeClr>
                </a:solidFill>
              </a:rPr>
              <a:t>π/K 3</a:t>
            </a:r>
            <a:r>
              <a:rPr lang="en-US" sz="1067" dirty="0">
                <a:solidFill>
                  <a:schemeClr val="bg2">
                    <a:lumMod val="50000"/>
                  </a:schemeClr>
                </a:solidFill>
                <a:latin typeface="Symbol" panose="05050102010706020507" pitchFamily="18" charset="2"/>
              </a:rPr>
              <a:t>s</a:t>
            </a:r>
            <a:r>
              <a:rPr lang="en-US" sz="1067" dirty="0">
                <a:solidFill>
                  <a:schemeClr val="bg2">
                    <a:lumMod val="50000"/>
                  </a:schemeClr>
                </a:solidFill>
              </a:rPr>
              <a:t> </a:t>
            </a:r>
            <a:r>
              <a:rPr lang="en-US" sz="1067" dirty="0" err="1">
                <a:solidFill>
                  <a:schemeClr val="bg2">
                    <a:lumMod val="50000"/>
                  </a:schemeClr>
                </a:solidFill>
              </a:rPr>
              <a:t>sep.</a:t>
            </a:r>
            <a:r>
              <a:rPr lang="en-US" sz="1067" dirty="0">
                <a:solidFill>
                  <a:schemeClr val="bg2">
                    <a:lumMod val="50000"/>
                  </a:schemeClr>
                </a:solidFill>
              </a:rPr>
              <a:t> at 50 GeV/c</a:t>
            </a:r>
            <a:endParaRPr sz="1067" dirty="0">
              <a:solidFill>
                <a:schemeClr val="bg2">
                  <a:lumMod val="50000"/>
                </a:schemeClr>
              </a:solidFill>
            </a:endParaRPr>
          </a:p>
        </p:txBody>
      </p:sp>
      <p:sp>
        <p:nvSpPr>
          <p:cNvPr id="3" name="Date Placeholder 2">
            <a:extLst>
              <a:ext uri="{FF2B5EF4-FFF2-40B4-BE49-F238E27FC236}">
                <a16:creationId xmlns:a16="http://schemas.microsoft.com/office/drawing/2014/main" id="{3E390117-370F-EADD-DB1A-69AAC76E2FD0}"/>
              </a:ext>
            </a:extLst>
          </p:cNvPr>
          <p:cNvSpPr>
            <a:spLocks noGrp="1"/>
          </p:cNvSpPr>
          <p:nvPr>
            <p:ph type="dt" sz="half" idx="10"/>
          </p:nvPr>
        </p:nvSpPr>
        <p:spPr/>
        <p:txBody>
          <a:bodyPr/>
          <a:lstStyle/>
          <a:p>
            <a:r>
              <a:rPr lang="en-US"/>
              <a:t>11/28/2023</a:t>
            </a:r>
          </a:p>
        </p:txBody>
      </p:sp>
      <p:sp>
        <p:nvSpPr>
          <p:cNvPr id="4" name="Footer Placeholder 3">
            <a:extLst>
              <a:ext uri="{FF2B5EF4-FFF2-40B4-BE49-F238E27FC236}">
                <a16:creationId xmlns:a16="http://schemas.microsoft.com/office/drawing/2014/main" id="{1708BEC2-31F0-D2FD-E4A8-1562273DC813}"/>
              </a:ext>
            </a:extLst>
          </p:cNvPr>
          <p:cNvSpPr>
            <a:spLocks noGrp="1"/>
          </p:cNvSpPr>
          <p:nvPr>
            <p:ph type="ftr" sz="quarter" idx="11"/>
          </p:nvPr>
        </p:nvSpPr>
        <p:spPr/>
        <p:txBody>
          <a:bodyPr/>
          <a:lstStyle/>
          <a:p>
            <a:r>
              <a:rPr lang="en-US"/>
              <a:t>AI4EIC 2023 Annual Workshop</a:t>
            </a:r>
          </a:p>
        </p:txBody>
      </p:sp>
      <p:grpSp>
        <p:nvGrpSpPr>
          <p:cNvPr id="5" name="Group 4">
            <a:extLst>
              <a:ext uri="{FF2B5EF4-FFF2-40B4-BE49-F238E27FC236}">
                <a16:creationId xmlns:a16="http://schemas.microsoft.com/office/drawing/2014/main" id="{237AB1C0-BD97-F2E7-2D8F-73AF66E40FC1}"/>
              </a:ext>
            </a:extLst>
          </p:cNvPr>
          <p:cNvGrpSpPr/>
          <p:nvPr/>
        </p:nvGrpSpPr>
        <p:grpSpPr>
          <a:xfrm>
            <a:off x="1757453" y="5406442"/>
            <a:ext cx="949747" cy="461665"/>
            <a:chOff x="4215786" y="840980"/>
            <a:chExt cx="949747" cy="461665"/>
          </a:xfrm>
        </p:grpSpPr>
        <p:sp>
          <p:nvSpPr>
            <p:cNvPr id="6" name="TextBox 5">
              <a:extLst>
                <a:ext uri="{FF2B5EF4-FFF2-40B4-BE49-F238E27FC236}">
                  <a16:creationId xmlns:a16="http://schemas.microsoft.com/office/drawing/2014/main" id="{4BAA12CD-9531-87DA-F2CC-7808797CA824}"/>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7" name="Picture 6" descr="Logo&#10;&#10;Description automatically generated with medium confidence">
              <a:extLst>
                <a:ext uri="{FF2B5EF4-FFF2-40B4-BE49-F238E27FC236}">
                  <a16:creationId xmlns:a16="http://schemas.microsoft.com/office/drawing/2014/main" id="{69777B80-E936-8D8F-9876-FC4D56755355}"/>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8" name="Group 7">
            <a:extLst>
              <a:ext uri="{FF2B5EF4-FFF2-40B4-BE49-F238E27FC236}">
                <a16:creationId xmlns:a16="http://schemas.microsoft.com/office/drawing/2014/main" id="{54EFE167-1458-59A3-D5E9-45B025D03E07}"/>
              </a:ext>
            </a:extLst>
          </p:cNvPr>
          <p:cNvGrpSpPr/>
          <p:nvPr/>
        </p:nvGrpSpPr>
        <p:grpSpPr>
          <a:xfrm>
            <a:off x="8346442" y="5602026"/>
            <a:ext cx="949747" cy="461665"/>
            <a:chOff x="4215786" y="840980"/>
            <a:chExt cx="949747" cy="461665"/>
          </a:xfrm>
        </p:grpSpPr>
        <p:sp>
          <p:nvSpPr>
            <p:cNvPr id="9" name="TextBox 8">
              <a:extLst>
                <a:ext uri="{FF2B5EF4-FFF2-40B4-BE49-F238E27FC236}">
                  <a16:creationId xmlns:a16="http://schemas.microsoft.com/office/drawing/2014/main" id="{AA94CB70-9AEB-C200-1261-13636E8EBF60}"/>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0" name="Picture 9" descr="Logo&#10;&#10;Description automatically generated with medium confidence">
              <a:extLst>
                <a:ext uri="{FF2B5EF4-FFF2-40B4-BE49-F238E27FC236}">
                  <a16:creationId xmlns:a16="http://schemas.microsoft.com/office/drawing/2014/main" id="{C977B7B0-6049-4BB9-FDFC-19DE772D4A65}"/>
                </a:ext>
              </a:extLst>
            </p:cNvPr>
            <p:cNvPicPr>
              <a:picLocks noChangeAspect="1"/>
            </p:cNvPicPr>
            <p:nvPr/>
          </p:nvPicPr>
          <p:blipFill>
            <a:blip r:embed="rId9"/>
            <a:stretch>
              <a:fillRect/>
            </a:stretch>
          </p:blipFill>
          <p:spPr>
            <a:xfrm>
              <a:off x="4690659" y="1022041"/>
              <a:ext cx="390405" cy="280604"/>
            </a:xfrm>
            <a:prstGeom prst="rect">
              <a:avLst/>
            </a:prstGeom>
          </p:spPr>
        </p:pic>
      </p:grpSp>
      <p:grpSp>
        <p:nvGrpSpPr>
          <p:cNvPr id="11" name="Group 10">
            <a:extLst>
              <a:ext uri="{FF2B5EF4-FFF2-40B4-BE49-F238E27FC236}">
                <a16:creationId xmlns:a16="http://schemas.microsoft.com/office/drawing/2014/main" id="{9C6F5624-F47F-533D-2D37-117FB5B40CA3}"/>
              </a:ext>
            </a:extLst>
          </p:cNvPr>
          <p:cNvGrpSpPr/>
          <p:nvPr/>
        </p:nvGrpSpPr>
        <p:grpSpPr>
          <a:xfrm>
            <a:off x="10914466" y="2081281"/>
            <a:ext cx="949747" cy="461665"/>
            <a:chOff x="4215786" y="840980"/>
            <a:chExt cx="949747" cy="461665"/>
          </a:xfrm>
        </p:grpSpPr>
        <p:sp>
          <p:nvSpPr>
            <p:cNvPr id="12" name="TextBox 11">
              <a:extLst>
                <a:ext uri="{FF2B5EF4-FFF2-40B4-BE49-F238E27FC236}">
                  <a16:creationId xmlns:a16="http://schemas.microsoft.com/office/drawing/2014/main" id="{2282C08C-DB83-C4CB-14B8-8AABC0795722}"/>
                </a:ext>
              </a:extLst>
            </p:cNvPr>
            <p:cNvSpPr txBox="1"/>
            <p:nvPr/>
          </p:nvSpPr>
          <p:spPr>
            <a:xfrm>
              <a:off x="4215786" y="840980"/>
              <a:ext cx="949747" cy="461665"/>
            </a:xfrm>
            <a:prstGeom prst="rect">
              <a:avLst/>
            </a:prstGeom>
            <a:gradFill>
              <a:gsLst>
                <a:gs pos="0">
                  <a:schemeClr val="bg1">
                    <a:alpha val="50000"/>
                  </a:schemeClr>
                </a:gs>
                <a:gs pos="52000">
                  <a:srgbClr val="0000FF"/>
                </a:gs>
                <a:gs pos="99000">
                  <a:srgbClr val="1200B4"/>
                </a:gs>
              </a:gsLst>
              <a:lin ang="5400000" scaled="1"/>
            </a:gradFill>
            <a:ln w="12700">
              <a:solidFill>
                <a:srgbClr val="0000FF"/>
              </a:solidFill>
            </a:ln>
          </p:spPr>
          <p:txBody>
            <a:bodyPr wrap="none" rtlCol="0">
              <a:spAutoFit/>
            </a:bodyPr>
            <a:lstStyle/>
            <a:p>
              <a:pPr algn="ctr"/>
              <a:r>
                <a:rPr lang="en-US" sz="1200" dirty="0">
                  <a:solidFill>
                    <a:schemeClr val="bg1"/>
                  </a:solidFill>
                  <a:latin typeface="+mj-lt"/>
                </a:rPr>
                <a:t>world’s first</a:t>
              </a:r>
            </a:p>
            <a:p>
              <a:pPr algn="ctr"/>
              <a:r>
                <a:rPr lang="en-US" sz="1200" dirty="0">
                  <a:solidFill>
                    <a:schemeClr val="bg1"/>
                  </a:solidFill>
                  <a:latin typeface="+mj-lt"/>
                </a:rPr>
                <a:t>at       </a:t>
              </a:r>
            </a:p>
          </p:txBody>
        </p:sp>
        <p:pic>
          <p:nvPicPr>
            <p:cNvPr id="13" name="Picture 12" descr="Logo&#10;&#10;Description automatically generated with medium confidence">
              <a:extLst>
                <a:ext uri="{FF2B5EF4-FFF2-40B4-BE49-F238E27FC236}">
                  <a16:creationId xmlns:a16="http://schemas.microsoft.com/office/drawing/2014/main" id="{36B28325-6D33-2B74-E837-41753893CDC3}"/>
                </a:ext>
              </a:extLst>
            </p:cNvPr>
            <p:cNvPicPr>
              <a:picLocks noChangeAspect="1"/>
            </p:cNvPicPr>
            <p:nvPr/>
          </p:nvPicPr>
          <p:blipFill>
            <a:blip r:embed="rId9"/>
            <a:stretch>
              <a:fillRect/>
            </a:stretch>
          </p:blipFill>
          <p:spPr>
            <a:xfrm>
              <a:off x="4690659" y="1022041"/>
              <a:ext cx="390405" cy="280604"/>
            </a:xfrm>
            <a:prstGeom prst="rect">
              <a:avLst/>
            </a:prstGeom>
          </p:spPr>
        </p:pic>
      </p:grpSp>
      <p:sp>
        <p:nvSpPr>
          <p:cNvPr id="2" name="Google Shape;413;p42">
            <a:extLst>
              <a:ext uri="{FF2B5EF4-FFF2-40B4-BE49-F238E27FC236}">
                <a16:creationId xmlns:a16="http://schemas.microsoft.com/office/drawing/2014/main" id="{8BFF3D0E-837D-C0CE-948F-34AEDAA5FA3E}"/>
              </a:ext>
            </a:extLst>
          </p:cNvPr>
          <p:cNvSpPr/>
          <p:nvPr/>
        </p:nvSpPr>
        <p:spPr>
          <a:xfrm>
            <a:off x="2449022" y="6098525"/>
            <a:ext cx="1933800" cy="338700"/>
          </a:xfrm>
          <a:prstGeom prst="rightArrow">
            <a:avLst>
              <a:gd name="adj1" fmla="val 50000"/>
              <a:gd name="adj2" fmla="val 50000"/>
            </a:avLst>
          </a:prstGeom>
          <a:solidFill>
            <a:srgbClr val="FFC000"/>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latin typeface="Roboto"/>
                <a:ea typeface="Roboto"/>
                <a:cs typeface="Roboto"/>
                <a:sym typeface="Roboto"/>
              </a:rPr>
              <a:t>hadrons</a:t>
            </a:r>
            <a:endParaRPr sz="1200">
              <a:latin typeface="Roboto"/>
              <a:ea typeface="Roboto"/>
              <a:cs typeface="Roboto"/>
              <a:sym typeface="Roboto"/>
            </a:endParaRPr>
          </a:p>
        </p:txBody>
      </p:sp>
      <p:sp>
        <p:nvSpPr>
          <p:cNvPr id="14" name="Google Shape;414;p42">
            <a:extLst>
              <a:ext uri="{FF2B5EF4-FFF2-40B4-BE49-F238E27FC236}">
                <a16:creationId xmlns:a16="http://schemas.microsoft.com/office/drawing/2014/main" id="{55985067-51CB-29B0-A1D4-BA9BCAD09EA2}"/>
              </a:ext>
            </a:extLst>
          </p:cNvPr>
          <p:cNvSpPr/>
          <p:nvPr/>
        </p:nvSpPr>
        <p:spPr>
          <a:xfrm flipH="1">
            <a:off x="6726561" y="6060077"/>
            <a:ext cx="1933800" cy="338700"/>
          </a:xfrm>
          <a:prstGeom prst="rightArrow">
            <a:avLst>
              <a:gd name="adj1" fmla="val 50000"/>
              <a:gd name="adj2" fmla="val 50000"/>
            </a:avLst>
          </a:prstGeom>
          <a:solidFill>
            <a:srgbClr val="6FA8DC"/>
          </a:solidFill>
          <a:ln w="9525" cap="flat" cmpd="sng">
            <a:solidFill>
              <a:srgbClr val="1C1C1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latin typeface="Roboto"/>
                <a:ea typeface="Roboto"/>
                <a:cs typeface="Roboto"/>
                <a:sym typeface="Roboto"/>
              </a:rPr>
              <a:t>electrons</a:t>
            </a:r>
            <a:endParaRPr sz="1200" dirty="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3889</TotalTime>
  <Words>3766</Words>
  <Application>Microsoft Office PowerPoint</Application>
  <PresentationFormat>Widescreen</PresentationFormat>
  <Paragraphs>708</Paragraphs>
  <Slides>41</Slides>
  <Notes>14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41</vt:i4>
      </vt:variant>
    </vt:vector>
  </HeadingPairs>
  <TitlesOfParts>
    <vt:vector size="56" baseType="lpstr">
      <vt:lpstr>.PingFangSC-Regular</vt:lpstr>
      <vt:lpstr>Arial</vt:lpstr>
      <vt:lpstr>ArialMT</vt:lpstr>
      <vt:lpstr>Calibri</vt:lpstr>
      <vt:lpstr>Calibri Light</vt:lpstr>
      <vt:lpstr>Comic Sans MS</vt:lpstr>
      <vt:lpstr>Helvetica Neue</vt:lpstr>
      <vt:lpstr>Noto Sans Symbols</vt:lpstr>
      <vt:lpstr>PingFangSC-Regular</vt:lpstr>
      <vt:lpstr>Roboto</vt:lpstr>
      <vt:lpstr>Symbol</vt:lpstr>
      <vt:lpstr>Times New Roman</vt:lpstr>
      <vt:lpstr>Wingdings</vt:lpstr>
      <vt:lpstr>Office Theme</vt:lpstr>
      <vt:lpstr>1_Office Theme</vt:lpstr>
      <vt:lpstr>ePIC Overview</vt:lpstr>
      <vt:lpstr>The EIC Science Mission</vt:lpstr>
      <vt:lpstr>The ePIC Collaboration</vt:lpstr>
      <vt:lpstr>ePIC Collaboration Structure </vt:lpstr>
      <vt:lpstr>ePIC Collaboration Structure</vt:lpstr>
      <vt:lpstr>PowerPoint Presentation</vt:lpstr>
      <vt:lpstr>Far-Forward and Far-Backward Detectors</vt:lpstr>
      <vt:lpstr>ePIC Tracking Detectors</vt:lpstr>
      <vt:lpstr>Particle ID</vt:lpstr>
      <vt:lpstr>Calorimetry</vt:lpstr>
      <vt:lpstr>ePIC Streaming DAQ</vt:lpstr>
      <vt:lpstr>          Software for the Realization of the            Experiment </vt:lpstr>
      <vt:lpstr>          Streaming Computing Model  </vt:lpstr>
      <vt:lpstr>          AI Strategy</vt:lpstr>
      <vt:lpstr>Take-Away Messages</vt:lpstr>
      <vt:lpstr>Obligatory Shameless Plug</vt:lpstr>
      <vt:lpstr>PowerPoint Presentation</vt:lpstr>
      <vt:lpstr>EIC Detector Requirements</vt:lpstr>
      <vt:lpstr>PowerPoint Presentation</vt:lpstr>
      <vt:lpstr>Integration</vt:lpstr>
      <vt:lpstr>Hot/Cold QCD Town Hall Recommendation</vt:lpstr>
      <vt:lpstr>PowerPoint Presentation</vt:lpstr>
      <vt:lpstr>Interaction Region Integration</vt:lpstr>
      <vt:lpstr>Beam Backgrounds</vt:lpstr>
      <vt:lpstr>Background and Radiation Simulations</vt:lpstr>
      <vt:lpstr>High-Level Installation Schedule</vt:lpstr>
      <vt:lpstr>The Electron-Ion Collider (EIC)</vt:lpstr>
      <vt:lpstr>EIC Machine Parameters</vt:lpstr>
      <vt:lpstr>AC-LGAD TOF</vt:lpstr>
      <vt:lpstr>Backward Calorimetry</vt:lpstr>
      <vt:lpstr>Barrel EM Calorimetry</vt:lpstr>
      <vt:lpstr>Barrel Hadronic Calorimetry</vt:lpstr>
      <vt:lpstr>Forward Hadronic Calorimetry</vt:lpstr>
      <vt:lpstr>Tracking Performance</vt:lpstr>
      <vt:lpstr>Calorimetry Performance</vt:lpstr>
      <vt:lpstr>Particle ID</vt:lpstr>
      <vt:lpstr>Electronics</vt:lpstr>
      <vt:lpstr>PowerPoint Presentation</vt:lpstr>
      <vt:lpstr>Far Backwards Detectors</vt:lpstr>
      <vt:lpstr>Marco Magnet Design</vt:lpstr>
      <vt:lpstr>ePIC Collaboration Structure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Detectors</dc:title>
  <dc:creator>John Lajoie</dc:creator>
  <cp:lastModifiedBy>Lajoie, John</cp:lastModifiedBy>
  <cp:revision>884</cp:revision>
  <cp:lastPrinted>2022-09-21T16:20:09Z</cp:lastPrinted>
  <dcterms:created xsi:type="dcterms:W3CDTF">2022-06-05T17:25:16Z</dcterms:created>
  <dcterms:modified xsi:type="dcterms:W3CDTF">2023-11-28T10:23:02Z</dcterms:modified>
</cp:coreProperties>
</file>