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  <p:sldMasterId id="2147483772" r:id="rId5"/>
    <p:sldMasterId id="2147483781" r:id="rId6"/>
  </p:sldMasterIdLst>
  <p:notesMasterIdLst>
    <p:notesMasterId r:id="rId35"/>
  </p:notesMasterIdLst>
  <p:handoutMasterIdLst>
    <p:handoutMasterId r:id="rId36"/>
  </p:handoutMasterIdLst>
  <p:sldIdLst>
    <p:sldId id="257" r:id="rId7"/>
    <p:sldId id="959" r:id="rId8"/>
    <p:sldId id="960" r:id="rId9"/>
    <p:sldId id="961" r:id="rId10"/>
    <p:sldId id="978" r:id="rId11"/>
    <p:sldId id="979" r:id="rId12"/>
    <p:sldId id="980" r:id="rId13"/>
    <p:sldId id="966" r:id="rId14"/>
    <p:sldId id="962" r:id="rId15"/>
    <p:sldId id="967" r:id="rId16"/>
    <p:sldId id="969" r:id="rId17"/>
    <p:sldId id="981" r:id="rId18"/>
    <p:sldId id="983" r:id="rId19"/>
    <p:sldId id="963" r:id="rId20"/>
    <p:sldId id="964" r:id="rId21"/>
    <p:sldId id="971" r:id="rId22"/>
    <p:sldId id="972" r:id="rId23"/>
    <p:sldId id="973" r:id="rId24"/>
    <p:sldId id="280" r:id="rId25"/>
    <p:sldId id="295" r:id="rId26"/>
    <p:sldId id="296" r:id="rId27"/>
    <p:sldId id="297" r:id="rId28"/>
    <p:sldId id="298" r:id="rId29"/>
    <p:sldId id="299" r:id="rId30"/>
    <p:sldId id="974" r:id="rId31"/>
    <p:sldId id="975" r:id="rId32"/>
    <p:sldId id="976" r:id="rId33"/>
    <p:sldId id="97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7E80F9-C460-45B1-8AE3-B625366CB635}">
          <p14:sldIdLst>
            <p14:sldId id="257"/>
            <p14:sldId id="959"/>
            <p14:sldId id="960"/>
            <p14:sldId id="961"/>
            <p14:sldId id="978"/>
            <p14:sldId id="979"/>
            <p14:sldId id="980"/>
            <p14:sldId id="966"/>
            <p14:sldId id="962"/>
            <p14:sldId id="967"/>
            <p14:sldId id="969"/>
            <p14:sldId id="981"/>
            <p14:sldId id="983"/>
            <p14:sldId id="963"/>
            <p14:sldId id="964"/>
            <p14:sldId id="971"/>
            <p14:sldId id="972"/>
            <p14:sldId id="973"/>
            <p14:sldId id="280"/>
            <p14:sldId id="295"/>
            <p14:sldId id="296"/>
            <p14:sldId id="297"/>
            <p14:sldId id="298"/>
            <p14:sldId id="299"/>
            <p14:sldId id="974"/>
            <p14:sldId id="975"/>
            <p14:sldId id="976"/>
            <p14:sldId id="9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8C00"/>
    <a:srgbClr val="8FC2E9"/>
    <a:srgbClr val="65ACE1"/>
    <a:srgbClr val="489DDC"/>
    <a:srgbClr val="98E8EC"/>
    <a:srgbClr val="76E1E6"/>
    <a:srgbClr val="59DBE1"/>
    <a:srgbClr val="32D2DA"/>
    <a:srgbClr val="95D8F3"/>
    <a:srgbClr val="79C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5116" autoAdjust="0"/>
  </p:normalViewPr>
  <p:slideViewPr>
    <p:cSldViewPr snapToGrid="0">
      <p:cViewPr varScale="1">
        <p:scale>
          <a:sx n="134" d="100"/>
          <a:sy n="134" d="100"/>
        </p:scale>
        <p:origin x="1170" y="120"/>
      </p:cViewPr>
      <p:guideLst/>
    </p:cSldViewPr>
  </p:slideViewPr>
  <p:outlineViewPr>
    <p:cViewPr>
      <p:scale>
        <a:sx n="33" d="100"/>
        <a:sy n="33" d="100"/>
      </p:scale>
      <p:origin x="0" y="-289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52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CDA276-48FA-42A2-A922-BD7E50C85D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CB718-9CED-409E-AED3-3BE2C1C598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12BB4-F22F-4F4F-B0A9-BDE46B0C11E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7DC4A-1A14-4955-BF03-0CE8689CED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422B4-329F-4E18-8EA0-82D52A70B5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F2AE5-A13B-4DAF-B0C8-1A3C6A86329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3276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EDE3B-6F5A-4A3A-992D-F725B7DA544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E1E92-FDF2-4AAB-97DB-453D5F2D5E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19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Add Fermilab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E1E92-FDF2-4AAB-97DB-453D5F2D5E0E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842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CA80-B777-48F7-AE57-77CB44871250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E205-DA4A-41BD-8653-A93F25FB5B45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428E-D671-4199-A32A-35868B220E78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845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1B69A-0509-4F1C-B41C-22F41569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28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18D7-6CF4-4C64-A06C-347C7CEE2073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5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B2D6-EDC3-45E2-9DFB-915FB76DEB52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9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532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860804"/>
            <a:ext cx="11029615" cy="420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8B60-4478-46BE-9B24-DCC725C1934A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4589523"/>
            <a:ext cx="11290860" cy="147790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1679575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398896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5683F-E2A6-42E7-94CA-4ABF640E37A0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CF623-F3CE-46FF-A463-F9B8F6034B36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4CB7-557F-432B-8213-DAA14C2759E1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987A-CC4F-4BA9-987E-72ADEA9E235B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E7D4-3BE5-4B23-9CD3-CBF59B8EA0B0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1C1691B3-1C98-4105-87BA-FAFEFBBF7A4D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67E3-6F83-45E9-A406-54441E99B623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1A3944-2F97-4675-B632-E2D19FB00384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4509" y="6342676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E39D4-F314-415A-8046-BAA4A2D06A28}"/>
              </a:ext>
            </a:extLst>
          </p:cNvPr>
          <p:cNvSpPr/>
          <p:nvPr userDrawn="1"/>
        </p:nvSpPr>
        <p:spPr>
          <a:xfrm>
            <a:off x="3682812" y="6393168"/>
            <a:ext cx="8718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AI4EIC 2023 Workshop – Washington D.C. - 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0"/>
              </a:rPr>
              <a:t>November 30, 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09C4C-5F44-4DDF-9EB7-8231C4DFE342}"/>
              </a:ext>
            </a:extLst>
          </p:cNvPr>
          <p:cNvGrpSpPr/>
          <p:nvPr userDrawn="1"/>
        </p:nvGrpSpPr>
        <p:grpSpPr>
          <a:xfrm>
            <a:off x="122965" y="6357122"/>
            <a:ext cx="1342577" cy="450571"/>
            <a:chOff x="122965" y="6357122"/>
            <a:chExt cx="1342577" cy="4505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F7E80A-25FD-46E3-AC67-A0CFFE00A7B5}"/>
                </a:ext>
              </a:extLst>
            </p:cNvPr>
            <p:cNvSpPr/>
            <p:nvPr userDrawn="1"/>
          </p:nvSpPr>
          <p:spPr>
            <a:xfrm>
              <a:off x="158503" y="6357122"/>
              <a:ext cx="12715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cap="none" dirty="0">
                  <a:ln w="0"/>
                  <a:solidFill>
                    <a:srgbClr val="0B80C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chAT</a:t>
              </a:r>
              <a:r>
                <a:rPr lang="en-US" sz="2000" b="1" cap="none" dirty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LAS</a:t>
              </a:r>
              <a:endParaRPr lang="en-AU" sz="20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08E5AA-9D0B-4EA1-804C-8BFFA88C7109}"/>
                </a:ext>
              </a:extLst>
            </p:cNvPr>
            <p:cNvSpPr/>
            <p:nvPr userDrawn="1"/>
          </p:nvSpPr>
          <p:spPr>
            <a:xfrm>
              <a:off x="122965" y="6372997"/>
              <a:ext cx="1342577" cy="434696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  <p:sldLayoutId id="2147483792" r:id="rId12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Montserrat" pitchFamily="2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Montserrat Light" pitchFamily="2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Montserrat Light" pitchFamily="2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Montserrat Light" pitchFamily="2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Montserrat Light" pitchFamily="2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Montserrat Light" pitchFamily="2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298" y="632426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357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Montserrat" pitchFamily="2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defRPr>
            </a:lvl1pPr>
          </a:lstStyle>
          <a:p>
            <a:fld id="{B8B7C41A-DB8B-40DB-961E-88A55349DCA7}" type="datetime1">
              <a:rPr lang="en-AU" smtClean="0"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298" y="632426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E9DE30-5E70-4779-AF64-F04022E3D9B6}"/>
              </a:ext>
            </a:extLst>
          </p:cNvPr>
          <p:cNvSpPr/>
          <p:nvPr userDrawn="1"/>
        </p:nvSpPr>
        <p:spPr>
          <a:xfrm>
            <a:off x="3682812" y="6393168"/>
            <a:ext cx="8718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AI4EIC 2023 Workshop – Washington D.C. - 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0"/>
              </a:rPr>
              <a:t>November 30, 2023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DBC969-610D-4738-B8E9-AD15F7A5ACAC}"/>
              </a:ext>
            </a:extLst>
          </p:cNvPr>
          <p:cNvGrpSpPr/>
          <p:nvPr userDrawn="1"/>
        </p:nvGrpSpPr>
        <p:grpSpPr>
          <a:xfrm>
            <a:off x="1532846" y="6346133"/>
            <a:ext cx="1366461" cy="411099"/>
            <a:chOff x="1958358" y="6248793"/>
            <a:chExt cx="1869573" cy="562460"/>
          </a:xfrm>
        </p:grpSpPr>
        <p:pic>
          <p:nvPicPr>
            <p:cNvPr id="22" name="Picture 2" descr="Berkeley Lab Masterbrand Logo">
              <a:extLst>
                <a:ext uri="{FF2B5EF4-FFF2-40B4-BE49-F238E27FC236}">
                  <a16:creationId xmlns:a16="http://schemas.microsoft.com/office/drawing/2014/main" id="{69BDDD39-D4D5-496F-8921-D828A334B8C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837" b="35571"/>
            <a:stretch/>
          </p:blipFill>
          <p:spPr bwMode="auto">
            <a:xfrm>
              <a:off x="2019807" y="6313146"/>
              <a:ext cx="1808124" cy="446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2FBB21-DC6B-4E66-A988-06150F711F37}"/>
                </a:ext>
              </a:extLst>
            </p:cNvPr>
            <p:cNvSpPr/>
            <p:nvPr userDrawn="1"/>
          </p:nvSpPr>
          <p:spPr>
            <a:xfrm>
              <a:off x="1958358" y="6248793"/>
              <a:ext cx="1859764" cy="56246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3626A5-3A1A-43F1-8E62-733DB88D4FAB}"/>
              </a:ext>
            </a:extLst>
          </p:cNvPr>
          <p:cNvGrpSpPr/>
          <p:nvPr userDrawn="1"/>
        </p:nvGrpSpPr>
        <p:grpSpPr>
          <a:xfrm>
            <a:off x="122965" y="6357122"/>
            <a:ext cx="1342577" cy="450571"/>
            <a:chOff x="122965" y="6357122"/>
            <a:chExt cx="1342577" cy="45057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AE569AF-BDFB-43B2-8D66-1271E4EC5100}"/>
                </a:ext>
              </a:extLst>
            </p:cNvPr>
            <p:cNvSpPr/>
            <p:nvPr userDrawn="1"/>
          </p:nvSpPr>
          <p:spPr>
            <a:xfrm>
              <a:off x="158503" y="6357122"/>
              <a:ext cx="12715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cap="none" dirty="0">
                  <a:ln w="0"/>
                  <a:solidFill>
                    <a:srgbClr val="0B80C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chAT</a:t>
              </a:r>
              <a:r>
                <a:rPr lang="en-US" sz="2000" b="1" cap="none" dirty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LAS</a:t>
              </a:r>
              <a:endParaRPr lang="en-AU" sz="20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1D9D179-CFD1-4850-A37B-9A23E308931C}"/>
                </a:ext>
              </a:extLst>
            </p:cNvPr>
            <p:cNvSpPr/>
            <p:nvPr userDrawn="1"/>
          </p:nvSpPr>
          <p:spPr>
            <a:xfrm>
              <a:off x="122965" y="6372997"/>
              <a:ext cx="1342577" cy="434696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55326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0" r:id="rId2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Montserrat" pitchFamily="2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Montserrat" pitchFamily="2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Montserrat" pitchFamily="2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Montserrat" pitchFamily="2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Montserrat" pitchFamily="2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Montserrat" pitchFamily="2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las-flask-chatlas.app.cern.ch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968" y="1666539"/>
            <a:ext cx="7062530" cy="1618691"/>
          </a:xfrm>
          <a:prstGeom prst="rect">
            <a:avLst/>
          </a:prstGeom>
          <a:noFill/>
          <a:effectLst>
            <a:softEdge rad="127000"/>
          </a:effectLst>
        </p:spPr>
        <p:txBody>
          <a:bodyPr anchor="ctr">
            <a:normAutofit/>
          </a:bodyPr>
          <a:lstStyle/>
          <a:p>
            <a:r>
              <a:rPr lang="en-US" sz="4400" b="1" cap="none" dirty="0">
                <a:ln w="0"/>
                <a:solidFill>
                  <a:srgbClr val="0B80C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chAT</a:t>
            </a:r>
            <a:r>
              <a:rPr lang="en-US" sz="4400" b="1" cap="none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968" y="4097766"/>
            <a:ext cx="10993546" cy="70380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b="1" dirty="0"/>
              <a:t>Daniel Murnane, Gabriel </a:t>
            </a:r>
            <a:r>
              <a:rPr lang="en-US" b="1" dirty="0" err="1"/>
              <a:t>Facini</a:t>
            </a:r>
            <a:r>
              <a:rPr lang="en-US" b="1" dirty="0"/>
              <a:t>, </a:t>
            </a:r>
            <a:br>
              <a:rPr lang="en-US" b="1" dirty="0"/>
            </a:br>
            <a:r>
              <a:rPr lang="en-US" b="1" dirty="0" err="1"/>
              <a:t>Runze</a:t>
            </a:r>
            <a:r>
              <a:rPr lang="en-US" b="1" dirty="0"/>
              <a:t> Li &amp; Cary Randazzo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7915C-C0DE-4EC5-84D9-38643E40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  <p:pic>
        <p:nvPicPr>
          <p:cNvPr id="14" name="Picture 2" descr="Berkeley Lab Masterbrand Logo">
            <a:extLst>
              <a:ext uri="{FF2B5EF4-FFF2-40B4-BE49-F238E27FC236}">
                <a16:creationId xmlns:a16="http://schemas.microsoft.com/office/drawing/2014/main" id="{04EDE3B6-DEDB-4FE5-A389-663DB83C4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35571"/>
          <a:stretch/>
        </p:blipFill>
        <p:spPr bwMode="auto">
          <a:xfrm>
            <a:off x="389385" y="6131956"/>
            <a:ext cx="1872972" cy="46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9812516-F0A0-415C-B80C-89C1609D8D1F}"/>
              </a:ext>
            </a:extLst>
          </p:cNvPr>
          <p:cNvSpPr txBox="1">
            <a:spLocks/>
          </p:cNvSpPr>
          <p:nvPr/>
        </p:nvSpPr>
        <p:spPr>
          <a:xfrm>
            <a:off x="326968" y="2738407"/>
            <a:ext cx="4923688" cy="1285729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cap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AI Assistant for the ATLAS Collaboration</a:t>
            </a:r>
            <a:endParaRPr lang="en-US" sz="2400" cap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0CFCAC6-2F58-4297-BA79-A85B27FE88E0}"/>
              </a:ext>
            </a:extLst>
          </p:cNvPr>
          <p:cNvSpPr txBox="1">
            <a:spLocks/>
          </p:cNvSpPr>
          <p:nvPr/>
        </p:nvSpPr>
        <p:spPr>
          <a:xfrm>
            <a:off x="326968" y="4951769"/>
            <a:ext cx="10993546" cy="703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Montserrat Light" pitchFamily="2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AI4EIC Workshop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0"/>
              </a:rPr>
              <a:t>November 30,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6FA19-314A-4941-8AC6-725210AD3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200" y="926011"/>
            <a:ext cx="4822701" cy="529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University College London (UCL) Vector Logo - (.SVG + .PNG) -  VectorLogoSeek.Com">
            <a:extLst>
              <a:ext uri="{FF2B5EF4-FFF2-40B4-BE49-F238E27FC236}">
                <a16:creationId xmlns:a16="http://schemas.microsoft.com/office/drawing/2014/main" id="{19E0EE9A-2E4C-44F0-A3C7-82A0549E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63" y="5987295"/>
            <a:ext cx="1212362" cy="6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ale Logo and symbol, meaning, history, PNG, brand">
            <a:extLst>
              <a:ext uri="{FF2B5EF4-FFF2-40B4-BE49-F238E27FC236}">
                <a16:creationId xmlns:a16="http://schemas.microsoft.com/office/drawing/2014/main" id="{78E02797-ED63-4365-9421-C765F5046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158" y="6131956"/>
            <a:ext cx="694691" cy="3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uisiana Tech University Logo PNG vector in SVG, PDF, AI, CDR format">
            <a:extLst>
              <a:ext uri="{FF2B5EF4-FFF2-40B4-BE49-F238E27FC236}">
                <a16:creationId xmlns:a16="http://schemas.microsoft.com/office/drawing/2014/main" id="{CAC4C693-FAB8-4FE5-8D5D-07512A834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33138" r="7431" b="37365"/>
          <a:stretch/>
        </p:blipFill>
        <p:spPr bwMode="auto">
          <a:xfrm>
            <a:off x="4503266" y="5959263"/>
            <a:ext cx="2618710" cy="6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Details: Chunking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428502"/>
            <a:ext cx="10795466" cy="2543042"/>
          </a:xfrm>
        </p:spPr>
        <p:txBody>
          <a:bodyPr anchor="t"/>
          <a:lstStyle/>
          <a:p>
            <a:r>
              <a:rPr lang="en-AU" dirty="0"/>
              <a:t>(Current) Loop through HTML and Markdown heading sections</a:t>
            </a:r>
          </a:p>
          <a:p>
            <a:r>
              <a:rPr lang="en-AU" dirty="0"/>
              <a:t>If section exceeds 510 tokens, split with </a:t>
            </a:r>
            <a:r>
              <a:rPr lang="en-AU" b="1" dirty="0" err="1"/>
              <a:t>SentenceTransformersTokenTextSplitter</a:t>
            </a:r>
            <a:endParaRPr lang="en-AU" b="1" dirty="0"/>
          </a:p>
          <a:p>
            <a:r>
              <a:rPr lang="en-AU" dirty="0"/>
              <a:t>Pass chunk through </a:t>
            </a:r>
            <a:r>
              <a:rPr lang="en-AU" b="1" dirty="0"/>
              <a:t>HuggingFace’s sentence-transformers/all-MiniLM-L6-v2 </a:t>
            </a:r>
            <a:r>
              <a:rPr lang="en-AU" dirty="0"/>
              <a:t>model</a:t>
            </a:r>
          </a:p>
          <a:p>
            <a:r>
              <a:rPr lang="en-AU" dirty="0"/>
              <a:t>(Planned) Use built-in </a:t>
            </a:r>
            <a:r>
              <a:rPr lang="en-AU" b="1" dirty="0"/>
              <a:t>unstructured </a:t>
            </a:r>
            <a:r>
              <a:rPr lang="en-AU" dirty="0"/>
              <a:t>library to identify chunks</a:t>
            </a:r>
          </a:p>
          <a:p>
            <a:r>
              <a:rPr lang="en-AU" dirty="0"/>
              <a:t>Insert chunk into Chroma database, with metadata of file URL, twiki name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A40407-B54E-4DB1-AE82-9238985FA9BC}"/>
              </a:ext>
            </a:extLst>
          </p:cNvPr>
          <p:cNvSpPr txBox="1">
            <a:spLocks/>
          </p:cNvSpPr>
          <p:nvPr/>
        </p:nvSpPr>
        <p:spPr>
          <a:xfrm>
            <a:off x="581192" y="3449920"/>
            <a:ext cx="11029616" cy="753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Details: Retrieval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E57156-8401-4CAD-BBCC-C31769AED54C}"/>
              </a:ext>
            </a:extLst>
          </p:cNvPr>
          <p:cNvSpPr txBox="1">
            <a:spLocks/>
          </p:cNvSpPr>
          <p:nvPr/>
        </p:nvSpPr>
        <p:spPr>
          <a:xfrm>
            <a:off x="581194" y="4203183"/>
            <a:ext cx="8248481" cy="22190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All handled internally by </a:t>
            </a:r>
            <a:br>
              <a:rPr lang="en-AU" dirty="0"/>
            </a:br>
            <a:r>
              <a:rPr lang="en-AU" dirty="0" err="1">
                <a:latin typeface="Courier New" panose="02070309020205020404" pitchFamily="49" charset="0"/>
                <a:cs typeface="Courier New" panose="02070309020205020404" pitchFamily="49" charset="0"/>
              </a:rPr>
              <a:t>qa</a:t>
            </a:r>
            <a:r>
              <a:rPr lang="en-AU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AU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ConversationalRetrievalChain.from_llm</a:t>
            </a:r>
            <a:r>
              <a:rPr lang="en-AU" dirty="0">
                <a:latin typeface="Courier New" panose="02070309020205020404" pitchFamily="49" charset="0"/>
                <a:cs typeface="Courier New" panose="02070309020205020404" pitchFamily="49" charset="0"/>
              </a:rPr>
              <a:t>(    </a:t>
            </a:r>
            <a:r>
              <a:rPr lang="en-AU" dirty="0" err="1">
                <a:latin typeface="Courier New" panose="02070309020205020404" pitchFamily="49" charset="0"/>
                <a:cs typeface="Courier New" panose="02070309020205020404" pitchFamily="49" charset="0"/>
              </a:rPr>
              <a:t>llm</a:t>
            </a:r>
            <a:r>
              <a:rPr lang="en-AU" dirty="0">
                <a:latin typeface="Courier New" panose="02070309020205020404" pitchFamily="49" charset="0"/>
                <a:cs typeface="Courier New" panose="02070309020205020404" pitchFamily="49" charset="0"/>
              </a:rPr>
              <a:t>=model,    retriever=</a:t>
            </a:r>
            <a:r>
              <a:rPr lang="en-AU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db.as_retriever</a:t>
            </a:r>
            <a:r>
              <a:rPr lang="en-AU" dirty="0">
                <a:latin typeface="Courier New" panose="02070309020205020404" pitchFamily="49" charset="0"/>
                <a:cs typeface="Courier New" panose="02070309020205020404" pitchFamily="49" charset="0"/>
              </a:rPr>
              <a:t>(),    memory=memory,    verbose=False,)</a:t>
            </a:r>
          </a:p>
          <a:p>
            <a:r>
              <a:rPr lang="en-AU" dirty="0"/>
              <a:t>LLM Model is GPT-3.5 from OpenAI API, retriever is default Chroma which contains the embedding model, memory is a buffer that retains all previous chat information</a:t>
            </a:r>
          </a:p>
          <a:p>
            <a:r>
              <a:rPr lang="en-AU" dirty="0"/>
              <a:t>Implicit is that the model aggregates all K-documents with a prompt to produce a </a:t>
            </a:r>
            <a:r>
              <a:rPr lang="en-AU" b="1" dirty="0"/>
              <a:t>new question </a:t>
            </a:r>
            <a:r>
              <a:rPr lang="en-AU" dirty="0"/>
              <a:t>based on the original question and the K-documents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031ACC-D825-4688-A841-2EBAB42BBA03}"/>
              </a:ext>
            </a:extLst>
          </p:cNvPr>
          <p:cNvSpPr/>
          <p:nvPr/>
        </p:nvSpPr>
        <p:spPr>
          <a:xfrm>
            <a:off x="9122569" y="4115047"/>
            <a:ext cx="2728913" cy="842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Courier New" panose="02070309020205020404" pitchFamily="49" charset="0"/>
                <a:cs typeface="Courier New" panose="02070309020205020404" pitchFamily="49" charset="0"/>
              </a:rPr>
              <a:t>Conversational</a:t>
            </a:r>
            <a:br>
              <a:rPr lang="en-AU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A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RetrievalChain</a:t>
            </a:r>
            <a:endParaRPr lang="en-AU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D61AE5-CF4E-4525-91BD-EF3C93B15D49}"/>
              </a:ext>
            </a:extLst>
          </p:cNvPr>
          <p:cNvCxnSpPr/>
          <p:nvPr/>
        </p:nvCxnSpPr>
        <p:spPr>
          <a:xfrm>
            <a:off x="9589292" y="3500056"/>
            <a:ext cx="0" cy="614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83F0C5-A68C-4679-A060-D1B3F99D7916}"/>
              </a:ext>
            </a:extLst>
          </p:cNvPr>
          <p:cNvCxnSpPr/>
          <p:nvPr/>
        </p:nvCxnSpPr>
        <p:spPr>
          <a:xfrm>
            <a:off x="10613230" y="3497951"/>
            <a:ext cx="0" cy="614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0B9E01-4772-4E50-ACEF-7BDB5DA11448}"/>
              </a:ext>
            </a:extLst>
          </p:cNvPr>
          <p:cNvCxnSpPr/>
          <p:nvPr/>
        </p:nvCxnSpPr>
        <p:spPr>
          <a:xfrm>
            <a:off x="10489406" y="4958010"/>
            <a:ext cx="0" cy="614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09717B8-DD69-4A75-A4B9-53543335ED23}"/>
              </a:ext>
            </a:extLst>
          </p:cNvPr>
          <p:cNvSpPr/>
          <p:nvPr/>
        </p:nvSpPr>
        <p:spPr>
          <a:xfrm>
            <a:off x="8596311" y="2998182"/>
            <a:ext cx="1795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Original </a:t>
            </a:r>
            <a:b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Query</a:t>
            </a:r>
            <a:endParaRPr lang="en-AU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EBFC43-73DA-4B2B-B93A-60B67DD21F45}"/>
              </a:ext>
            </a:extLst>
          </p:cNvPr>
          <p:cNvSpPr/>
          <p:nvPr/>
        </p:nvSpPr>
        <p:spPr>
          <a:xfrm>
            <a:off x="9699052" y="3025336"/>
            <a:ext cx="1795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K </a:t>
            </a:r>
            <a:b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  <a:endParaRPr lang="en-AU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C9E2D-FBA3-4402-9AEE-630994BBEA99}"/>
              </a:ext>
            </a:extLst>
          </p:cNvPr>
          <p:cNvSpPr/>
          <p:nvPr/>
        </p:nvSpPr>
        <p:spPr>
          <a:xfrm>
            <a:off x="9589292" y="5594189"/>
            <a:ext cx="1795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K documents + processed new query</a:t>
            </a:r>
            <a:b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AU" sz="12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F8149D-029D-4E6C-B320-6D65BF3EE2EB}"/>
              </a:ext>
            </a:extLst>
          </p:cNvPr>
          <p:cNvCxnSpPr/>
          <p:nvPr/>
        </p:nvCxnSpPr>
        <p:spPr>
          <a:xfrm>
            <a:off x="11632277" y="3497951"/>
            <a:ext cx="0" cy="614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5808F59-BF38-46EA-B575-7565A2F74070}"/>
              </a:ext>
            </a:extLst>
          </p:cNvPr>
          <p:cNvSpPr/>
          <p:nvPr/>
        </p:nvSpPr>
        <p:spPr>
          <a:xfrm>
            <a:off x="10718099" y="2998181"/>
            <a:ext cx="1795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Previous </a:t>
            </a:r>
            <a:b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AU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chat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750371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Details: Chat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D9701-AE62-41E3-953C-0FF09072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936" y="942975"/>
            <a:ext cx="4339828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977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Details: Chat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60804"/>
            <a:ext cx="3733631" cy="4204716"/>
          </a:xfrm>
        </p:spPr>
        <p:txBody>
          <a:bodyPr anchor="t"/>
          <a:lstStyle/>
          <a:p>
            <a:r>
              <a:rPr lang="en-AU" dirty="0"/>
              <a:t>Version 1.0 contains everything needed to answer a query</a:t>
            </a:r>
          </a:p>
          <a:p>
            <a:r>
              <a:rPr lang="en-AU" dirty="0"/>
              <a:t>Can cite the top sources used in the response</a:t>
            </a:r>
          </a:p>
          <a:p>
            <a:r>
              <a:rPr lang="en-AU" dirty="0"/>
              <a:t>Has a quick search for similar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D9701-AE62-41E3-953C-0FF09072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936" y="942975"/>
            <a:ext cx="4339828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C7082BE-BB12-457C-B027-105EB58E24B2}"/>
              </a:ext>
            </a:extLst>
          </p:cNvPr>
          <p:cNvGrpSpPr/>
          <p:nvPr/>
        </p:nvGrpSpPr>
        <p:grpSpPr>
          <a:xfrm>
            <a:off x="5919788" y="1030686"/>
            <a:ext cx="5338762" cy="788589"/>
            <a:chOff x="5919788" y="1030686"/>
            <a:chExt cx="5338762" cy="7885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9C48DC9-EF77-47FA-A851-7389AA65D259}"/>
                </a:ext>
              </a:extLst>
            </p:cNvPr>
            <p:cNvSpPr/>
            <p:nvPr/>
          </p:nvSpPr>
          <p:spPr>
            <a:xfrm>
              <a:off x="7150894" y="1030686"/>
              <a:ext cx="4107656" cy="262333"/>
            </a:xfrm>
            <a:prstGeom prst="round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90C7FE4-E908-4D4D-8CBD-D5ABD12021AD}"/>
                </a:ext>
              </a:extLst>
            </p:cNvPr>
            <p:cNvCxnSpPr/>
            <p:nvPr/>
          </p:nvCxnSpPr>
          <p:spPr>
            <a:xfrm flipH="1">
              <a:off x="5919788" y="1281113"/>
              <a:ext cx="1228725" cy="53816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15EA2A6-6577-4F76-B9A0-29CD06E02E08}"/>
              </a:ext>
            </a:extLst>
          </p:cNvPr>
          <p:cNvSpPr/>
          <p:nvPr/>
        </p:nvSpPr>
        <p:spPr>
          <a:xfrm>
            <a:off x="4760846" y="1731148"/>
            <a:ext cx="116301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</a:rPr>
              <a:t>Input query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39C77C-7EA0-4565-AB0A-48C0D4500768}"/>
              </a:ext>
            </a:extLst>
          </p:cNvPr>
          <p:cNvGrpSpPr/>
          <p:nvPr/>
        </p:nvGrpSpPr>
        <p:grpSpPr>
          <a:xfrm>
            <a:off x="6043829" y="1293019"/>
            <a:ext cx="5214721" cy="1054401"/>
            <a:chOff x="6043829" y="1030686"/>
            <a:chExt cx="5214721" cy="296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9311EC9-DB14-4B8A-9568-1CF61D2B6FC0}"/>
                </a:ext>
              </a:extLst>
            </p:cNvPr>
            <p:cNvSpPr/>
            <p:nvPr/>
          </p:nvSpPr>
          <p:spPr>
            <a:xfrm>
              <a:off x="7150894" y="1030686"/>
              <a:ext cx="4107656" cy="262333"/>
            </a:xfrm>
            <a:prstGeom prst="round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8BC2AD-A4BD-4B9F-B692-1D403FBA7FEB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H="1">
              <a:off x="6043829" y="1163340"/>
              <a:ext cx="1104691" cy="164017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763850B-47EF-408E-A2FF-C564999B461C}"/>
              </a:ext>
            </a:extLst>
          </p:cNvPr>
          <p:cNvSpPr/>
          <p:nvPr/>
        </p:nvSpPr>
        <p:spPr>
          <a:xfrm>
            <a:off x="4640881" y="2178143"/>
            <a:ext cx="140294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</a:rPr>
              <a:t>LLM response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F46908-5FF1-4CD9-8B0F-DCE5D7423310}"/>
              </a:ext>
            </a:extLst>
          </p:cNvPr>
          <p:cNvGrpSpPr/>
          <p:nvPr/>
        </p:nvGrpSpPr>
        <p:grpSpPr>
          <a:xfrm>
            <a:off x="5919788" y="2656486"/>
            <a:ext cx="3014662" cy="788589"/>
            <a:chOff x="5919788" y="1030686"/>
            <a:chExt cx="3014662" cy="7885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5EB6A88-BE1C-47CC-8A3E-C35FF0FFD1DE}"/>
                </a:ext>
              </a:extLst>
            </p:cNvPr>
            <p:cNvSpPr/>
            <p:nvPr/>
          </p:nvSpPr>
          <p:spPr>
            <a:xfrm>
              <a:off x="7150894" y="1030686"/>
              <a:ext cx="1783556" cy="262333"/>
            </a:xfrm>
            <a:prstGeom prst="round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3B77F3-0930-48B4-90A4-0FACE821B904}"/>
                </a:ext>
              </a:extLst>
            </p:cNvPr>
            <p:cNvCxnSpPr/>
            <p:nvPr/>
          </p:nvCxnSpPr>
          <p:spPr>
            <a:xfrm flipH="1">
              <a:off x="5919788" y="1281113"/>
              <a:ext cx="1228725" cy="53816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362C427-7962-4328-A664-9CBBBC1ACB3F}"/>
              </a:ext>
            </a:extLst>
          </p:cNvPr>
          <p:cNvSpPr/>
          <p:nvPr/>
        </p:nvSpPr>
        <p:spPr>
          <a:xfrm>
            <a:off x="4760240" y="3356948"/>
            <a:ext cx="116422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</a:rPr>
              <a:t>Source title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4CC5C5-3FDC-4415-8EE2-1882478E3B41}"/>
              </a:ext>
            </a:extLst>
          </p:cNvPr>
          <p:cNvSpPr/>
          <p:nvPr/>
        </p:nvSpPr>
        <p:spPr>
          <a:xfrm>
            <a:off x="8969008" y="2656485"/>
            <a:ext cx="270242" cy="262333"/>
          </a:xfrm>
          <a:prstGeom prst="round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1B2055-6E90-43FC-8CB6-D5ECB04DC1A4}"/>
              </a:ext>
            </a:extLst>
          </p:cNvPr>
          <p:cNvCxnSpPr>
            <a:cxnSpLocks/>
          </p:cNvCxnSpPr>
          <p:nvPr/>
        </p:nvCxnSpPr>
        <p:spPr>
          <a:xfrm flipH="1">
            <a:off x="5978319" y="2918818"/>
            <a:ext cx="2990690" cy="130987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0F5719B-6AD4-40B1-B7B6-62BE584AC60B}"/>
              </a:ext>
            </a:extLst>
          </p:cNvPr>
          <p:cNvSpPr/>
          <p:nvPr/>
        </p:nvSpPr>
        <p:spPr>
          <a:xfrm>
            <a:off x="4428159" y="4059416"/>
            <a:ext cx="15023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</a:rPr>
              <a:t>Similarity score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7EA893-0C6B-4F52-8A71-B607B86514FE}"/>
              </a:ext>
            </a:extLst>
          </p:cNvPr>
          <p:cNvSpPr/>
          <p:nvPr/>
        </p:nvSpPr>
        <p:spPr>
          <a:xfrm>
            <a:off x="10360908" y="3084433"/>
            <a:ext cx="713491" cy="262333"/>
          </a:xfrm>
          <a:prstGeom prst="round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52009B-65EC-4C48-9706-9734797BD72C}"/>
              </a:ext>
            </a:extLst>
          </p:cNvPr>
          <p:cNvCxnSpPr>
            <a:cxnSpLocks/>
          </p:cNvCxnSpPr>
          <p:nvPr/>
        </p:nvCxnSpPr>
        <p:spPr>
          <a:xfrm flipH="1">
            <a:off x="5968665" y="3346766"/>
            <a:ext cx="4392245" cy="19237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470FAC4-956C-44C5-8A08-54F3B1E9B636}"/>
              </a:ext>
            </a:extLst>
          </p:cNvPr>
          <p:cNvSpPr/>
          <p:nvPr/>
        </p:nvSpPr>
        <p:spPr>
          <a:xfrm>
            <a:off x="4337678" y="5012311"/>
            <a:ext cx="16081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</a:rPr>
              <a:t>Instant similarity</a:t>
            </a:r>
            <a:br>
              <a:rPr lang="en-US" sz="1600" b="0" cap="none" spc="0" dirty="0">
                <a:ln w="0"/>
                <a:solidFill>
                  <a:schemeClr val="tx1"/>
                </a:solidFill>
              </a:rPr>
            </a:br>
            <a:r>
              <a:rPr lang="en-US" sz="1600" b="0" cap="none" spc="0" dirty="0">
                <a:ln w="0"/>
                <a:solidFill>
                  <a:schemeClr val="tx1"/>
                </a:solidFill>
              </a:rPr>
              <a:t>search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614846-DE31-4F62-B93F-7E85304CDABF}"/>
              </a:ext>
            </a:extLst>
          </p:cNvPr>
          <p:cNvGrpSpPr/>
          <p:nvPr/>
        </p:nvGrpSpPr>
        <p:grpSpPr>
          <a:xfrm>
            <a:off x="5919182" y="5025318"/>
            <a:ext cx="5338762" cy="788589"/>
            <a:chOff x="5919788" y="1030686"/>
            <a:chExt cx="5338762" cy="7885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3FBA228-64C3-46CA-8D9B-1DE876F15249}"/>
                </a:ext>
              </a:extLst>
            </p:cNvPr>
            <p:cNvSpPr/>
            <p:nvPr/>
          </p:nvSpPr>
          <p:spPr>
            <a:xfrm>
              <a:off x="7150894" y="1030686"/>
              <a:ext cx="4107656" cy="262333"/>
            </a:xfrm>
            <a:prstGeom prst="round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184510-2247-4A4A-8C52-CCAF7F45C756}"/>
                </a:ext>
              </a:extLst>
            </p:cNvPr>
            <p:cNvCxnSpPr/>
            <p:nvPr/>
          </p:nvCxnSpPr>
          <p:spPr>
            <a:xfrm flipH="1">
              <a:off x="5919788" y="1281113"/>
              <a:ext cx="1228725" cy="53816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7DF59B3-D2BF-481E-9CFB-6EB87AA93380}"/>
              </a:ext>
            </a:extLst>
          </p:cNvPr>
          <p:cNvSpPr/>
          <p:nvPr/>
        </p:nvSpPr>
        <p:spPr>
          <a:xfrm>
            <a:off x="4314825" y="5682903"/>
            <a:ext cx="159877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</a:rPr>
              <a:t>Next query entry</a:t>
            </a:r>
          </a:p>
        </p:txBody>
      </p:sp>
    </p:spTree>
    <p:extLst>
      <p:ext uri="{BB962C8B-B14F-4D97-AF65-F5344CB8AC3E}">
        <p14:creationId xmlns:p14="http://schemas.microsoft.com/office/powerpoint/2010/main" val="3587765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Details: Chat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60804"/>
            <a:ext cx="3733631" cy="4204716"/>
          </a:xfrm>
        </p:spPr>
        <p:txBody>
          <a:bodyPr anchor="t"/>
          <a:lstStyle/>
          <a:p>
            <a:r>
              <a:rPr lang="en-AU" dirty="0"/>
              <a:t>Version 1.0 contains everything needed to answer a query</a:t>
            </a:r>
          </a:p>
          <a:p>
            <a:r>
              <a:rPr lang="en-AU" dirty="0"/>
              <a:t>Can cite the top sources used in the response</a:t>
            </a:r>
          </a:p>
          <a:p>
            <a:r>
              <a:rPr lang="en-AU" dirty="0"/>
              <a:t>Has a quick search for similar sources</a:t>
            </a:r>
          </a:p>
          <a:p>
            <a:r>
              <a:rPr lang="en-AU" dirty="0"/>
              <a:t>Experimenting with a V2.0 appearance that is lighter, and has a dedicated </a:t>
            </a:r>
            <a:r>
              <a:rPr lang="en-AU" b="1" dirty="0"/>
              <a:t>Assistant </a:t>
            </a:r>
            <a:r>
              <a:rPr lang="en-AU" dirty="0"/>
              <a:t>mode and </a:t>
            </a:r>
            <a:r>
              <a:rPr lang="en-AU" b="1" dirty="0"/>
              <a:t>Search </a:t>
            </a:r>
            <a:r>
              <a:rPr lang="en-AU" dirty="0"/>
              <a:t>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F00D2-287F-4825-9294-1C49724FC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406396"/>
            <a:ext cx="4811180" cy="428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00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44993"/>
            <a:ext cx="11029616" cy="753264"/>
          </a:xfrm>
        </p:spPr>
        <p:txBody>
          <a:bodyPr/>
          <a:lstStyle/>
          <a:p>
            <a:r>
              <a:rPr lang="en-AU" dirty="0"/>
              <a:t>Shortcomings and Hurdles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428750"/>
            <a:ext cx="10848806" cy="4756763"/>
          </a:xfrm>
        </p:spPr>
        <p:txBody>
          <a:bodyPr anchor="t"/>
          <a:lstStyle/>
          <a:p>
            <a:r>
              <a:rPr lang="en-AU" dirty="0"/>
              <a:t>Getting the data! Highly heterogeneous file types, many behind authorisation walls, many stale or inaccurate, many requiring high levels of post-processing</a:t>
            </a:r>
          </a:p>
          <a:p>
            <a:r>
              <a:rPr lang="en-AU" dirty="0"/>
              <a:t>Community solutions could go a long way: Ensure that any experiment/collaboration databases are easily accessible and exportable. All websites should live in a git repo. All publications should be submitted and saved as latex, and compiled separately. All discussion forums should have anonymisation options. This would have saved O(1 year) of data wrangling</a:t>
            </a:r>
          </a:p>
          <a:p>
            <a:r>
              <a:rPr lang="en-AU" dirty="0"/>
              <a:t>Hallucination is still a very real problem [https://www.arxiv-vanity.com/papers/2311.04348/]</a:t>
            </a:r>
          </a:p>
          <a:p>
            <a:r>
              <a:rPr lang="en-AU" dirty="0"/>
              <a:t>A high quality AI assistant probably requires fine tuning, which is an expensive task (less in </a:t>
            </a:r>
            <a:r>
              <a:rPr lang="en-AU" dirty="0" err="1"/>
              <a:t>gpu</a:t>
            </a:r>
            <a:r>
              <a:rPr lang="en-AU" dirty="0"/>
              <a:t>-hours, more in expert-hours)</a:t>
            </a:r>
          </a:p>
          <a:p>
            <a:r>
              <a:rPr lang="en-AU" dirty="0"/>
              <a:t>Open-source solutions for UI are not particularly flexible. A tool built </a:t>
            </a:r>
            <a:r>
              <a:rPr lang="en-AU" dirty="0" err="1"/>
              <a:t>by+for</a:t>
            </a:r>
            <a:r>
              <a:rPr lang="en-AU" dirty="0"/>
              <a:t> the scientific community would be </a:t>
            </a:r>
            <a:r>
              <a:rPr lang="en-AU" b="1" dirty="0"/>
              <a:t>very </a:t>
            </a:r>
            <a:r>
              <a:rPr lang="en-AU" dirty="0"/>
              <a:t>useful! Open-source solutions for backend (retrieval, document aggregation) are perfectly fine.</a:t>
            </a:r>
          </a:p>
          <a:p>
            <a:r>
              <a:rPr lang="en-AU" dirty="0"/>
              <a:t>Codebase integration: experiment codebases are huge, not so well-commented, and non-obvious how to chunk. Perhaps an automated commenting algorithm as a pre-process step?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0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5400000">
            <a:off x="9115214" y="2801615"/>
            <a:ext cx="4531520" cy="752475"/>
          </a:xfrm>
        </p:spPr>
        <p:txBody>
          <a:bodyPr/>
          <a:lstStyle/>
          <a:p>
            <a:pPr algn="ctr"/>
            <a:r>
              <a:rPr lang="en-AU" dirty="0"/>
              <a:t>Roadmap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2BBCD5-59BD-42D9-97DB-E4AEEBA0E039}"/>
              </a:ext>
            </a:extLst>
          </p:cNvPr>
          <p:cNvSpPr/>
          <p:nvPr/>
        </p:nvSpPr>
        <p:spPr>
          <a:xfrm>
            <a:off x="2259953" y="362170"/>
            <a:ext cx="1549392" cy="97273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Twiki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C05EDD-C426-493B-A1B1-F48AEA621186}"/>
              </a:ext>
            </a:extLst>
          </p:cNvPr>
          <p:cNvSpPr/>
          <p:nvPr/>
        </p:nvSpPr>
        <p:spPr>
          <a:xfrm>
            <a:off x="3970807" y="362170"/>
            <a:ext cx="1549392" cy="972739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ATLAS Software Docs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130B07-8689-4162-90DF-1A7E04CFD526}"/>
              </a:ext>
            </a:extLst>
          </p:cNvPr>
          <p:cNvSpPr/>
          <p:nvPr/>
        </p:nvSpPr>
        <p:spPr>
          <a:xfrm>
            <a:off x="2259953" y="1435208"/>
            <a:ext cx="1549392" cy="972739"/>
          </a:xfrm>
          <a:prstGeom prst="roundRect">
            <a:avLst/>
          </a:prstGeom>
          <a:solidFill>
            <a:srgbClr val="FFC000"/>
          </a:solidFill>
          <a:ln>
            <a:solidFill>
              <a:srgbClr val="B88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E-group Archive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2B8B78-D2BA-4FF6-AEEA-351CE2026C3B}"/>
              </a:ext>
            </a:extLst>
          </p:cNvPr>
          <p:cNvSpPr/>
          <p:nvPr/>
        </p:nvSpPr>
        <p:spPr>
          <a:xfrm>
            <a:off x="5681661" y="1435206"/>
            <a:ext cx="1549392" cy="972739"/>
          </a:xfrm>
          <a:prstGeom prst="roundRect">
            <a:avLst/>
          </a:prstGeom>
          <a:solidFill>
            <a:srgbClr val="489DDC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err="1"/>
              <a:t>Mattermost</a:t>
            </a:r>
            <a:endParaRPr lang="en-AU" sz="1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DB8EE5-4223-4E53-9FC7-48B52C353E76}"/>
              </a:ext>
            </a:extLst>
          </p:cNvPr>
          <p:cNvSpPr/>
          <p:nvPr/>
        </p:nvSpPr>
        <p:spPr>
          <a:xfrm>
            <a:off x="3970807" y="1435207"/>
            <a:ext cx="1549392" cy="972739"/>
          </a:xfrm>
          <a:prstGeom prst="roundRect">
            <a:avLst/>
          </a:prstGeom>
          <a:solidFill>
            <a:srgbClr val="FFC000"/>
          </a:solidFill>
          <a:ln>
            <a:solidFill>
              <a:srgbClr val="B88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err="1"/>
              <a:t>Indico</a:t>
            </a:r>
            <a:r>
              <a:rPr lang="en-AU" sz="1600" dirty="0"/>
              <a:t> Meetings PDF Text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495D07-B045-4470-A00C-C7F9E0A3E7D5}"/>
              </a:ext>
            </a:extLst>
          </p:cNvPr>
          <p:cNvSpPr/>
          <p:nvPr/>
        </p:nvSpPr>
        <p:spPr>
          <a:xfrm>
            <a:off x="9085584" y="359084"/>
            <a:ext cx="1549392" cy="972739"/>
          </a:xfrm>
          <a:prstGeom prst="roundRect">
            <a:avLst/>
          </a:prstGeom>
          <a:solidFill>
            <a:srgbClr val="8FC2E9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JIRA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447EEC-0CB4-417B-A145-E5BD23CCCEA0}"/>
              </a:ext>
            </a:extLst>
          </p:cNvPr>
          <p:cNvSpPr/>
          <p:nvPr/>
        </p:nvSpPr>
        <p:spPr>
          <a:xfrm>
            <a:off x="7392514" y="359084"/>
            <a:ext cx="1549392" cy="972739"/>
          </a:xfrm>
          <a:prstGeom prst="roundRect">
            <a:avLst/>
          </a:prstGeom>
          <a:solidFill>
            <a:srgbClr val="65ACE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ATLAS Codebases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3159DA-0EBF-4150-BF85-868E60397691}"/>
              </a:ext>
            </a:extLst>
          </p:cNvPr>
          <p:cNvSpPr/>
          <p:nvPr/>
        </p:nvSpPr>
        <p:spPr>
          <a:xfrm>
            <a:off x="7392514" y="1435206"/>
            <a:ext cx="1549392" cy="972739"/>
          </a:xfrm>
          <a:prstGeom prst="roundRect">
            <a:avLst/>
          </a:prstGeom>
          <a:solidFill>
            <a:srgbClr val="65ACE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Group-level </a:t>
            </a:r>
            <a:r>
              <a:rPr lang="en-AU" sz="1400" dirty="0"/>
              <a:t>Documentation</a:t>
            </a:r>
            <a:endParaRPr lang="en-AU" sz="16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D9AB7A-070A-4640-8FDE-AF0E07CC3C09}"/>
              </a:ext>
            </a:extLst>
          </p:cNvPr>
          <p:cNvSpPr/>
          <p:nvPr/>
        </p:nvSpPr>
        <p:spPr>
          <a:xfrm>
            <a:off x="5681661" y="359084"/>
            <a:ext cx="1549392" cy="97273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CDS Papers &amp; Notes PDF Text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E0A4F3-5E21-458A-99FF-1F1CD45536F0}"/>
              </a:ext>
            </a:extLst>
          </p:cNvPr>
          <p:cNvSpPr/>
          <p:nvPr/>
        </p:nvSpPr>
        <p:spPr>
          <a:xfrm>
            <a:off x="9085584" y="1439168"/>
            <a:ext cx="1549392" cy="972739"/>
          </a:xfrm>
          <a:prstGeom prst="roundRect">
            <a:avLst/>
          </a:prstGeom>
          <a:solidFill>
            <a:srgbClr val="8FC2E9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PDF Plots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734C0F-9475-430E-A865-98A5EFCCC204}"/>
              </a:ext>
            </a:extLst>
          </p:cNvPr>
          <p:cNvSpPr/>
          <p:nvPr/>
        </p:nvSpPr>
        <p:spPr>
          <a:xfrm rot="18804363">
            <a:off x="741684" y="1439878"/>
            <a:ext cx="13724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000" b="1" cap="none" spc="0" dirty="0">
                <a:ln w="0"/>
                <a:solidFill>
                  <a:schemeClr val="tx1"/>
                </a:solidFill>
                <a:latin typeface="Montserrat" pitchFamily="2" charset="0"/>
              </a:rPr>
              <a:t>Datasets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F02E62-B15A-4737-9846-4FF131C5B016}"/>
              </a:ext>
            </a:extLst>
          </p:cNvPr>
          <p:cNvSpPr/>
          <p:nvPr/>
        </p:nvSpPr>
        <p:spPr>
          <a:xfrm rot="18804363">
            <a:off x="41124" y="3198876"/>
            <a:ext cx="20633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latin typeface="Montserrat" pitchFamily="2" charset="0"/>
              </a:rPr>
              <a:t>Infrastructure</a:t>
            </a:r>
            <a:br>
              <a:rPr lang="en-US" sz="2000" b="1" dirty="0">
                <a:ln w="0"/>
                <a:latin typeface="Montserrat" pitchFamily="2" charset="0"/>
              </a:rPr>
            </a:br>
            <a:r>
              <a:rPr lang="en-US" sz="2000" b="1" dirty="0">
                <a:ln w="0"/>
                <a:latin typeface="Montserrat" pitchFamily="2" charset="0"/>
              </a:rPr>
              <a:t>&amp; Models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6C7054-05FA-4651-9DAB-B8E1637D8D6B}"/>
              </a:ext>
            </a:extLst>
          </p:cNvPr>
          <p:cNvSpPr/>
          <p:nvPr/>
        </p:nvSpPr>
        <p:spPr>
          <a:xfrm rot="18804363">
            <a:off x="411645" y="4713325"/>
            <a:ext cx="16241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latin typeface="Montserrat" pitchFamily="2" charset="0"/>
              </a:rPr>
              <a:t>Interface</a:t>
            </a:r>
            <a:br>
              <a:rPr lang="en-US" sz="2000" b="1" dirty="0">
                <a:ln w="0"/>
                <a:latin typeface="Montserrat" pitchFamily="2" charset="0"/>
              </a:rPr>
            </a:br>
            <a:r>
              <a:rPr lang="en-US" sz="2000" b="1" dirty="0">
                <a:ln w="0"/>
                <a:latin typeface="Montserrat" pitchFamily="2" charset="0"/>
              </a:rPr>
              <a:t>&amp; Features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8A13C3-61C2-4A57-8BF5-36BCCD6D7D35}"/>
              </a:ext>
            </a:extLst>
          </p:cNvPr>
          <p:cNvCxnSpPr/>
          <p:nvPr/>
        </p:nvCxnSpPr>
        <p:spPr>
          <a:xfrm flipH="1">
            <a:off x="811025" y="1398711"/>
            <a:ext cx="1227875" cy="122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F747D7-135D-43E4-8F6E-2E3F69772EB8}"/>
              </a:ext>
            </a:extLst>
          </p:cNvPr>
          <p:cNvCxnSpPr/>
          <p:nvPr/>
        </p:nvCxnSpPr>
        <p:spPr>
          <a:xfrm flipH="1">
            <a:off x="811024" y="3150715"/>
            <a:ext cx="1227875" cy="122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E48644-4730-4D8D-8327-0546850A3A97}"/>
              </a:ext>
            </a:extLst>
          </p:cNvPr>
          <p:cNvCxnSpPr/>
          <p:nvPr/>
        </p:nvCxnSpPr>
        <p:spPr>
          <a:xfrm flipH="1">
            <a:off x="811024" y="4829675"/>
            <a:ext cx="1227875" cy="122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D63799F-D04A-4A51-A52E-3B858DA1DC8F}"/>
              </a:ext>
            </a:extLst>
          </p:cNvPr>
          <p:cNvSpPr/>
          <p:nvPr/>
        </p:nvSpPr>
        <p:spPr>
          <a:xfrm>
            <a:off x="2259953" y="2876913"/>
            <a:ext cx="1549392" cy="972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HuggingFace</a:t>
            </a:r>
            <a:br>
              <a:rPr lang="en-AU" sz="1600" dirty="0"/>
            </a:br>
            <a:r>
              <a:rPr lang="en-AU" sz="1600" dirty="0"/>
              <a:t>&amp; OpenAI API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F75DCD3-92AF-427F-8AB6-359683FACBB9}"/>
              </a:ext>
            </a:extLst>
          </p:cNvPr>
          <p:cNvSpPr/>
          <p:nvPr/>
        </p:nvSpPr>
        <p:spPr>
          <a:xfrm>
            <a:off x="3970807" y="2876913"/>
            <a:ext cx="1549392" cy="972739"/>
          </a:xfrm>
          <a:prstGeom prst="roundRect">
            <a:avLst/>
          </a:prstGeom>
          <a:solidFill>
            <a:srgbClr val="39B5E7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HuggingFace both Embedding &amp; Completion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079C55-FBA9-437B-97A2-F0E0D05F9C79}"/>
              </a:ext>
            </a:extLst>
          </p:cNvPr>
          <p:cNvSpPr/>
          <p:nvPr/>
        </p:nvSpPr>
        <p:spPr>
          <a:xfrm>
            <a:off x="5681661" y="2876913"/>
            <a:ext cx="1549392" cy="972739"/>
          </a:xfrm>
          <a:prstGeom prst="roundRect">
            <a:avLst/>
          </a:prstGeom>
          <a:solidFill>
            <a:srgbClr val="45BAE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More sophisticated document aggregation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BB784FC-835A-4373-99C2-D24D426F7F09}"/>
              </a:ext>
            </a:extLst>
          </p:cNvPr>
          <p:cNvSpPr/>
          <p:nvPr/>
        </p:nvSpPr>
        <p:spPr>
          <a:xfrm>
            <a:off x="7392514" y="4253431"/>
            <a:ext cx="1549392" cy="972739"/>
          </a:xfrm>
          <a:prstGeom prst="roundRect">
            <a:avLst/>
          </a:prstGeom>
          <a:solidFill>
            <a:srgbClr val="76E1E6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Integration with other CERN AI Assistants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AEA3AA4-CF48-450C-9955-4131A65B4C86}"/>
              </a:ext>
            </a:extLst>
          </p:cNvPr>
          <p:cNvSpPr/>
          <p:nvPr/>
        </p:nvSpPr>
        <p:spPr>
          <a:xfrm>
            <a:off x="7392514" y="2876912"/>
            <a:ext cx="1549392" cy="972739"/>
          </a:xfrm>
          <a:prstGeom prst="roundRect">
            <a:avLst/>
          </a:prstGeom>
          <a:solidFill>
            <a:srgbClr val="79CDE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Vision model for plots and diagrams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35E0E9C-1890-439F-BBB0-3C502F0EEC9C}"/>
              </a:ext>
            </a:extLst>
          </p:cNvPr>
          <p:cNvSpPr/>
          <p:nvPr/>
        </p:nvSpPr>
        <p:spPr>
          <a:xfrm>
            <a:off x="2259953" y="4253432"/>
            <a:ext cx="1549392" cy="97273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Single-query Assistant &amp; Simple search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1769CDB-2266-47C4-93B7-2FDAA041A3E6}"/>
              </a:ext>
            </a:extLst>
          </p:cNvPr>
          <p:cNvSpPr/>
          <p:nvPr/>
        </p:nvSpPr>
        <p:spPr>
          <a:xfrm>
            <a:off x="3970807" y="4253432"/>
            <a:ext cx="1549392" cy="972739"/>
          </a:xfrm>
          <a:prstGeom prst="roundRect">
            <a:avLst/>
          </a:prstGeom>
          <a:solidFill>
            <a:srgbClr val="32D2DA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Filtered search &amp; Continued- conversation Assistant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FE5D87-FEE3-49B4-8612-A891D31F293E}"/>
              </a:ext>
            </a:extLst>
          </p:cNvPr>
          <p:cNvSpPr/>
          <p:nvPr/>
        </p:nvSpPr>
        <p:spPr>
          <a:xfrm>
            <a:off x="5681661" y="4253432"/>
            <a:ext cx="1549392" cy="972739"/>
          </a:xfrm>
          <a:prstGeom prst="roundRect">
            <a:avLst/>
          </a:prstGeom>
          <a:solidFill>
            <a:srgbClr val="59DBE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Integration with Gitlab and IDEs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0667E60-431D-4E81-86C8-947A45242792}"/>
              </a:ext>
            </a:extLst>
          </p:cNvPr>
          <p:cNvSpPr/>
          <p:nvPr/>
        </p:nvSpPr>
        <p:spPr>
          <a:xfrm>
            <a:off x="9103368" y="2876912"/>
            <a:ext cx="1549392" cy="972739"/>
          </a:xfrm>
          <a:prstGeom prst="roundRect">
            <a:avLst/>
          </a:prstGeom>
          <a:solidFill>
            <a:srgbClr val="95D8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Fine-tuned Completion Model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03679EF-B9D5-44CB-99A4-98DB417967EE}"/>
              </a:ext>
            </a:extLst>
          </p:cNvPr>
          <p:cNvSpPr/>
          <p:nvPr/>
        </p:nvSpPr>
        <p:spPr>
          <a:xfrm>
            <a:off x="9103368" y="4253432"/>
            <a:ext cx="1549392" cy="972739"/>
          </a:xfrm>
          <a:prstGeom prst="roundRect">
            <a:avLst/>
          </a:prstGeom>
          <a:solidFill>
            <a:srgbClr val="98E8EC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Agentic – categorize, review papers, monitor Glance and Jira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2C4BE7D-2770-42AE-9619-3CD16CC8C2E7}"/>
              </a:ext>
            </a:extLst>
          </p:cNvPr>
          <p:cNvCxnSpPr/>
          <p:nvPr/>
        </p:nvCxnSpPr>
        <p:spPr>
          <a:xfrm>
            <a:off x="2727960" y="5643051"/>
            <a:ext cx="7132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6095FF2-9FD6-41C1-B701-B705B6865AE7}"/>
              </a:ext>
            </a:extLst>
          </p:cNvPr>
          <p:cNvSpPr txBox="1"/>
          <p:nvPr/>
        </p:nvSpPr>
        <p:spPr>
          <a:xfrm>
            <a:off x="2667000" y="5637824"/>
            <a:ext cx="789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Today		Jan ’24		March ’24		July ‘24</a:t>
            </a:r>
          </a:p>
        </p:txBody>
      </p:sp>
    </p:spTree>
    <p:extLst>
      <p:ext uri="{BB962C8B-B14F-4D97-AF65-F5344CB8AC3E}">
        <p14:creationId xmlns:p14="http://schemas.microsoft.com/office/powerpoint/2010/main" val="2051534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Open questions &amp;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14" y="1700784"/>
            <a:ext cx="10848806" cy="4204716"/>
          </a:xfrm>
        </p:spPr>
        <p:txBody>
          <a:bodyPr anchor="t"/>
          <a:lstStyle/>
          <a:p>
            <a:r>
              <a:rPr lang="en-AU" dirty="0"/>
              <a:t>How to avoid hallucinations? Probably “GPT-5 / Q* / AGI” will make this hurdle irrelevant</a:t>
            </a:r>
          </a:p>
          <a:p>
            <a:r>
              <a:rPr lang="en-AU" dirty="0"/>
              <a:t>How to best “censor” politically incorrect responses (e.g. which analysis team is the best?)</a:t>
            </a:r>
          </a:p>
          <a:p>
            <a:r>
              <a:rPr lang="en-AU" dirty="0"/>
              <a:t>How to </a:t>
            </a:r>
            <a:r>
              <a:rPr lang="en-AU" b="1" dirty="0"/>
              <a:t>measure</a:t>
            </a:r>
            <a:r>
              <a:rPr lang="en-AU" dirty="0"/>
              <a:t> the quality of responses – </a:t>
            </a:r>
            <a:r>
              <a:rPr lang="en-AU" dirty="0" err="1"/>
              <a:t>LangSmith</a:t>
            </a:r>
            <a:br>
              <a:rPr lang="en-AU" dirty="0"/>
            </a:br>
            <a:r>
              <a:rPr lang="en-AU" dirty="0"/>
              <a:t>AI-assisted evaluators?</a:t>
            </a:r>
          </a:p>
          <a:p>
            <a:r>
              <a:rPr lang="en-AU" dirty="0"/>
              <a:t>What is the best dataset to gather for fine-tuning?</a:t>
            </a:r>
          </a:p>
          <a:p>
            <a:r>
              <a:rPr lang="en-AU" dirty="0"/>
              <a:t>How to anonymize email threads and discussion </a:t>
            </a:r>
            <a:br>
              <a:rPr lang="en-AU" dirty="0"/>
            </a:br>
            <a:r>
              <a:rPr lang="en-AU" dirty="0"/>
              <a:t>forums?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We are having a lot of fun building this thing from scratch, but if there was an open-source scientific community framework for AI Assistants, it would be even more fun!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01018-F376-4001-BD4B-DD3CDAEA0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640" y="2829742"/>
            <a:ext cx="4605704" cy="1231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987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B2F6C8-D1BB-460F-8540-6B7DAE0AB6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BACKUP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616D595-BADB-452D-B577-065211C453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83FF3-2CA3-42CB-9FAD-39DA4C8A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79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3E42-D9C0-4B25-9A8A-AC841013E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Retrieval-Augmented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1726F-1300-4ABF-9103-BCC045C43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F5BA7-704E-413F-908D-51A40416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2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D6CF-785D-46AF-8A45-598C65ED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5926764" cy="1123469"/>
          </a:xfrm>
        </p:spPr>
        <p:txBody>
          <a:bodyPr/>
          <a:lstStyle/>
          <a:p>
            <a:r>
              <a:rPr lang="en-AU" dirty="0"/>
              <a:t>Retrieval-augmented generation (RAG)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87378-F382-45C6-BA86-B9BC8AF04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94335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AU" dirty="0"/>
              <a:t>Convert document to txt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4BEA2-0F52-49BD-BEC8-490E6B593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78" y="136524"/>
            <a:ext cx="2628845" cy="364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873E4D-9730-4412-92FB-10419E860A3F}"/>
              </a:ext>
            </a:extLst>
          </p:cNvPr>
          <p:cNvCxnSpPr/>
          <p:nvPr/>
        </p:nvCxnSpPr>
        <p:spPr>
          <a:xfrm>
            <a:off x="8229600" y="4064000"/>
            <a:ext cx="0" cy="6921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0A3B0A0-0D18-4757-B64A-93993B073122}"/>
              </a:ext>
            </a:extLst>
          </p:cNvPr>
          <p:cNvSpPr txBox="1"/>
          <p:nvPr/>
        </p:nvSpPr>
        <p:spPr>
          <a:xfrm>
            <a:off x="6035677" y="5139763"/>
            <a:ext cx="4387847" cy="8463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arXiv:1207.7214v2 [hep-ex] 31 Aug 2012EUROPEANORGANISATION FOR NUCLEARRESEARCH(CERN) CERN-PH-EP-2012-218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Acceptedby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PhysicsLettersB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Observation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ofa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NewParticleinthe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Searchfor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Standard Model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HiggsBoson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ATLAS Detector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LHC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TheATLAS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Collaboration This paper is dedicated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memory of our ATLAS colleagues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whodid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livetosee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full impact and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signicance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their contributions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totheex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periment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Abstract A search for the Standard Model Higgs boson in proton-proton collisions with the ATLAS detector at the LHC is presented. The datasets used correspond to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grated luminosities of approximately 4.8fb1collectedats=7TeVin2011and5.8fb1ats=8TeVin2012.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Individualsearchesinthe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…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A40F8F-EA4E-4586-8AD3-42D7465F0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FFD7-3B82-4A10-B286-B870D0D21F9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96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2286000"/>
            <a:ext cx="10848806" cy="3779520"/>
          </a:xfrm>
        </p:spPr>
        <p:txBody>
          <a:bodyPr anchor="t"/>
          <a:lstStyle/>
          <a:p>
            <a:r>
              <a:rPr lang="en-AU" dirty="0"/>
              <a:t>Motivated to have a tool that could be a front-door for…</a:t>
            </a:r>
          </a:p>
          <a:p>
            <a:r>
              <a:rPr lang="en-AU" dirty="0"/>
              <a:t>Quickly parsing documentation and twiki</a:t>
            </a:r>
          </a:p>
          <a:p>
            <a:r>
              <a:rPr lang="en-AU" dirty="0"/>
              <a:t>Semantic search and availability of heterogeneous sources of ATLAS information</a:t>
            </a:r>
          </a:p>
          <a:p>
            <a:r>
              <a:rPr lang="en-AU" dirty="0"/>
              <a:t>Summarizing research</a:t>
            </a:r>
          </a:p>
          <a:p>
            <a:r>
              <a:rPr lang="en-AU" dirty="0"/>
              <a:t>Connecting the dots between different groups</a:t>
            </a:r>
          </a:p>
          <a:p>
            <a:r>
              <a:rPr lang="en-AU" dirty="0"/>
              <a:t>Debugging software</a:t>
            </a:r>
          </a:p>
          <a:p>
            <a:r>
              <a:rPr lang="en-AU" dirty="0"/>
              <a:t>Searching and summarizing JIRA and Glance information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81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87378-F382-45C6-BA86-B9BC8AF04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94335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AU" dirty="0"/>
              <a:t>Convert document to txt</a:t>
            </a:r>
          </a:p>
          <a:p>
            <a:pPr marL="457200" indent="-457200">
              <a:buAutoNum type="arabicPeriod"/>
            </a:pPr>
            <a:r>
              <a:rPr lang="en-AU" dirty="0"/>
              <a:t>Split into K-word chunks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873E4D-9730-4412-92FB-10419E860A3F}"/>
              </a:ext>
            </a:extLst>
          </p:cNvPr>
          <p:cNvCxnSpPr/>
          <p:nvPr/>
        </p:nvCxnSpPr>
        <p:spPr>
          <a:xfrm>
            <a:off x="8229600" y="1479550"/>
            <a:ext cx="0" cy="6921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6BD953-8FF9-4549-85EE-4490335A67AB}"/>
              </a:ext>
            </a:extLst>
          </p:cNvPr>
          <p:cNvSpPr txBox="1"/>
          <p:nvPr/>
        </p:nvSpPr>
        <p:spPr>
          <a:xfrm>
            <a:off x="6035677" y="365126"/>
            <a:ext cx="4387847" cy="8463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arXiv:1207.7214v2 [hep-ex] 31 Aug 2012EUROPEANORGANISATION FOR NUCLEARRESEARCH(CERN) CERN-PH-EP-2012-218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Acceptedby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PhysicsLettersB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Observation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ofa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NewParticleinthe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Searchfor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Standard Model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HiggsBoson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ATLAS Detector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LHC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TheATLAS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Collaboration This paper is dedicated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memory of our ATLAS colleagues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whodid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livetosee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full impact and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signicance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their contributions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totheex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periment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Abstract A search for the Standard Model Higgs boson in proton-proton collisions with the ATLAS detector at the LHC is presented. The datasets used correspond to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grated luminosities of approximately 4.8fb1collectedats=7TeVin2011and5.8fb1ats=8TeVin2012.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Individualsearchesinthe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9E0A9-BCBA-465F-BB64-28118B0EBF1B}"/>
              </a:ext>
            </a:extLst>
          </p:cNvPr>
          <p:cNvSpPr txBox="1"/>
          <p:nvPr/>
        </p:nvSpPr>
        <p:spPr>
          <a:xfrm>
            <a:off x="6096000" y="2632077"/>
            <a:ext cx="1987550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arXiv:1207.7214v2 [hep-ex] 31 Aug 2012EUROPEANORGANISATION FOR NUCLEARRESEARCH(CERN) CERN-PH-EP-2012-218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Acceptedby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PhysicsLettersB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Observation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ofa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NewParticleinthe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Searchfor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Standard Model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HiggsBoson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ATLAS Detector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LHC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TheATLAS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Collaboration This paper is dedicated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EA2D1-99CF-4D2C-A89F-F0F625199C32}"/>
              </a:ext>
            </a:extLst>
          </p:cNvPr>
          <p:cNvSpPr txBox="1"/>
          <p:nvPr/>
        </p:nvSpPr>
        <p:spPr>
          <a:xfrm>
            <a:off x="8318500" y="2632076"/>
            <a:ext cx="1987550" cy="8463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paper is dedicated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memory of our ATLAS colleagues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whodid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livetosee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full impact and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signicance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their contributions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totheex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periment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Abstract A search for the Standard Model Higgs boson in proton-proton collisions with the ATLAS detector at the LHC is presented.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CFF87-83F3-44FC-86A0-9168D75434F6}"/>
              </a:ext>
            </a:extLst>
          </p:cNvPr>
          <p:cNvSpPr txBox="1"/>
          <p:nvPr/>
        </p:nvSpPr>
        <p:spPr>
          <a:xfrm>
            <a:off x="6035677" y="2370466"/>
            <a:ext cx="241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higgs_discovery_0.txt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56B53-FD09-45E2-96CF-B71CB4697A31}"/>
              </a:ext>
            </a:extLst>
          </p:cNvPr>
          <p:cNvSpPr txBox="1"/>
          <p:nvPr/>
        </p:nvSpPr>
        <p:spPr>
          <a:xfrm>
            <a:off x="8255002" y="2370466"/>
            <a:ext cx="241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higgs_discovery_1.txt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39AA8-A1D5-48E5-A241-B555AFA0E1E2}"/>
              </a:ext>
            </a:extLst>
          </p:cNvPr>
          <p:cNvSpPr txBox="1"/>
          <p:nvPr/>
        </p:nvSpPr>
        <p:spPr>
          <a:xfrm>
            <a:off x="6035676" y="103516"/>
            <a:ext cx="241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higgs_discovery.txt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4FBABD5-8046-4911-9081-E30A08AB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FFD7-3B82-4A10-B286-B870D0D21F90}" type="slidenum">
              <a:rPr lang="en-AU" smtClean="0"/>
              <a:t>20</a:t>
            </a:fld>
            <a:endParaRPr lang="en-AU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83A9CD-F2B9-4F32-A863-45C58593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5926764" cy="1123469"/>
          </a:xfrm>
        </p:spPr>
        <p:txBody>
          <a:bodyPr/>
          <a:lstStyle/>
          <a:p>
            <a:r>
              <a:rPr lang="en-AU" dirty="0"/>
              <a:t>Retrieval-augmented generation (RAG)</a:t>
            </a:r>
          </a:p>
        </p:txBody>
      </p:sp>
    </p:spTree>
    <p:extLst>
      <p:ext uri="{BB962C8B-B14F-4D97-AF65-F5344CB8AC3E}">
        <p14:creationId xmlns:p14="http://schemas.microsoft.com/office/powerpoint/2010/main" val="36667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87378-F382-45C6-BA86-B9BC8AF04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581398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AU" dirty="0"/>
              <a:t>Convert document to txt</a:t>
            </a:r>
          </a:p>
          <a:p>
            <a:pPr marL="457200" indent="-457200">
              <a:buAutoNum type="arabicPeriod"/>
            </a:pPr>
            <a:r>
              <a:rPr lang="en-AU" dirty="0"/>
              <a:t>Split into K-word chunks</a:t>
            </a:r>
          </a:p>
          <a:p>
            <a:pPr marL="457200" indent="-457200">
              <a:buAutoNum type="arabicPeriod"/>
            </a:pPr>
            <a:r>
              <a:rPr lang="en-AU" dirty="0"/>
              <a:t>Embed each chunk with HuggingFace </a:t>
            </a:r>
            <a:r>
              <a:rPr lang="en-AU" dirty="0" err="1"/>
              <a:t>SentenceTransformer</a:t>
            </a:r>
            <a:r>
              <a:rPr lang="en-AU" dirty="0"/>
              <a:t> model into 1536-dimensional vector space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873E4D-9730-4412-92FB-10419E860A3F}"/>
              </a:ext>
            </a:extLst>
          </p:cNvPr>
          <p:cNvCxnSpPr/>
          <p:nvPr/>
        </p:nvCxnSpPr>
        <p:spPr>
          <a:xfrm>
            <a:off x="8229600" y="1479550"/>
            <a:ext cx="0" cy="6921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6BD953-8FF9-4549-85EE-4490335A67AB}"/>
              </a:ext>
            </a:extLst>
          </p:cNvPr>
          <p:cNvSpPr txBox="1"/>
          <p:nvPr/>
        </p:nvSpPr>
        <p:spPr>
          <a:xfrm>
            <a:off x="6035677" y="365126"/>
            <a:ext cx="4387847" cy="8463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arXiv:1207.7214v2 [hep-ex] 31 Aug 2012EUROPEANORGANISATION FOR NUCLEARRESEARCH(CERN) CERN-PH-EP-2012-218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Acceptedby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PhysicsLettersB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Observation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ofa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NewParticleinthe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Searchfor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Standard Model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HiggsBoson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ATLAS Detector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LHC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TheATLAS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Collaboration This paper is dedicated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memory of our ATLAS colleagues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whodid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livetosee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full impact and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signicance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their contributions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totheex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periment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Abstract A search for the Standard Model Higgs boson in proton-proton collisions with the ATLAS detector at the LHC is presented. The datasets used correspond to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grated luminosities of approximately 4.8fb1collectedats=7TeVin2011and5.8fb1ats=8TeVin2012.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Individualsearchesinthe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9E0A9-BCBA-465F-BB64-28118B0EBF1B}"/>
              </a:ext>
            </a:extLst>
          </p:cNvPr>
          <p:cNvSpPr txBox="1"/>
          <p:nvPr/>
        </p:nvSpPr>
        <p:spPr>
          <a:xfrm>
            <a:off x="6096000" y="2632077"/>
            <a:ext cx="1987550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arXiv:1207.7214v2 [hep-ex] 31 Aug 2012EUROPEANORGANISATION FOR NUCLEARRESEARCH(CERN) CERN-PH-EP-2012-218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Acceptedby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PhysicsLettersB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Observation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ofa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NewParticleinthe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Searchfor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Standard Model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HiggsBoson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ATLAS Detector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LHC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TheATLAS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Collaboration This paper is dedicated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EA2D1-99CF-4D2C-A89F-F0F625199C32}"/>
              </a:ext>
            </a:extLst>
          </p:cNvPr>
          <p:cNvSpPr txBox="1"/>
          <p:nvPr/>
        </p:nvSpPr>
        <p:spPr>
          <a:xfrm>
            <a:off x="8318500" y="2632076"/>
            <a:ext cx="1987550" cy="8463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paper is dedicated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memory of our ATLAS colleagues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whodid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livetosee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full impact and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signicance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their contributions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totheex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periment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Abstract A search for the Standard Model Higgs boson in proton-proton collisions with the ATLAS detector at the LHC is presented.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CFF87-83F3-44FC-86A0-9168D75434F6}"/>
              </a:ext>
            </a:extLst>
          </p:cNvPr>
          <p:cNvSpPr txBox="1"/>
          <p:nvPr/>
        </p:nvSpPr>
        <p:spPr>
          <a:xfrm>
            <a:off x="6035677" y="2370466"/>
            <a:ext cx="241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higgs_discovery_0.txt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56B53-FD09-45E2-96CF-B71CB4697A31}"/>
              </a:ext>
            </a:extLst>
          </p:cNvPr>
          <p:cNvSpPr txBox="1"/>
          <p:nvPr/>
        </p:nvSpPr>
        <p:spPr>
          <a:xfrm>
            <a:off x="8255002" y="2370466"/>
            <a:ext cx="241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higgs_discovery_1.txt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39AA8-A1D5-48E5-A241-B555AFA0E1E2}"/>
              </a:ext>
            </a:extLst>
          </p:cNvPr>
          <p:cNvSpPr txBox="1"/>
          <p:nvPr/>
        </p:nvSpPr>
        <p:spPr>
          <a:xfrm>
            <a:off x="6035676" y="103516"/>
            <a:ext cx="241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higgs_discovery.txt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4FBABD5-8046-4911-9081-E30A08AB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FFD7-3B82-4A10-B286-B870D0D21F90}" type="slidenum">
              <a:rPr lang="en-AU" smtClean="0"/>
              <a:t>21</a:t>
            </a:fld>
            <a:endParaRPr lang="en-AU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41A444-FB97-4089-BFE3-22B8F4D17098}"/>
              </a:ext>
            </a:extLst>
          </p:cNvPr>
          <p:cNvCxnSpPr>
            <a:cxnSpLocks/>
          </p:cNvCxnSpPr>
          <p:nvPr/>
        </p:nvCxnSpPr>
        <p:spPr>
          <a:xfrm>
            <a:off x="7067550" y="3835400"/>
            <a:ext cx="812800" cy="8763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9D6BA1-E5A7-4BAC-BC53-B7D7D83240F9}"/>
              </a:ext>
            </a:extLst>
          </p:cNvPr>
          <p:cNvCxnSpPr>
            <a:cxnSpLocks/>
          </p:cNvCxnSpPr>
          <p:nvPr/>
        </p:nvCxnSpPr>
        <p:spPr>
          <a:xfrm flipH="1">
            <a:off x="8686800" y="3835400"/>
            <a:ext cx="603250" cy="8318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1FECDBB-D8B0-4B0C-85D7-6FC654F0FDDA}"/>
              </a:ext>
            </a:extLst>
          </p:cNvPr>
          <p:cNvSpPr/>
          <p:nvPr/>
        </p:nvSpPr>
        <p:spPr>
          <a:xfrm>
            <a:off x="7721598" y="4840267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1B1E53-80BD-43E3-99CA-63E8A3604449}"/>
              </a:ext>
            </a:extLst>
          </p:cNvPr>
          <p:cNvSpPr/>
          <p:nvPr/>
        </p:nvSpPr>
        <p:spPr>
          <a:xfrm>
            <a:off x="8385174" y="5275263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CADE6D-D1C4-435B-BFEB-41F01B95AA80}"/>
              </a:ext>
            </a:extLst>
          </p:cNvPr>
          <p:cNvSpPr txBox="1"/>
          <p:nvPr/>
        </p:nvSpPr>
        <p:spPr>
          <a:xfrm>
            <a:off x="10369549" y="2942844"/>
            <a:ext cx="1733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BD00DC-634D-4E8C-A80D-6516F7EAA417}"/>
              </a:ext>
            </a:extLst>
          </p:cNvPr>
          <p:cNvSpPr/>
          <p:nvPr/>
        </p:nvSpPr>
        <p:spPr>
          <a:xfrm>
            <a:off x="9078910" y="5144056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7EFAE9-C66B-41CE-9F72-992A68E5AEE2}"/>
              </a:ext>
            </a:extLst>
          </p:cNvPr>
          <p:cNvCxnSpPr>
            <a:cxnSpLocks/>
          </p:cNvCxnSpPr>
          <p:nvPr/>
        </p:nvCxnSpPr>
        <p:spPr>
          <a:xfrm flipH="1" flipV="1">
            <a:off x="8083551" y="5214701"/>
            <a:ext cx="1" cy="56356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9ECCE8-FE2D-46C6-89C0-8A563B332C10}"/>
              </a:ext>
            </a:extLst>
          </p:cNvPr>
          <p:cNvCxnSpPr>
            <a:cxnSpLocks/>
          </p:cNvCxnSpPr>
          <p:nvPr/>
        </p:nvCxnSpPr>
        <p:spPr>
          <a:xfrm flipH="1">
            <a:off x="7793036" y="5752072"/>
            <a:ext cx="303214" cy="24629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16E776-BF66-4C64-AD6F-A158FE526D27}"/>
              </a:ext>
            </a:extLst>
          </p:cNvPr>
          <p:cNvCxnSpPr>
            <a:cxnSpLocks/>
          </p:cNvCxnSpPr>
          <p:nvPr/>
        </p:nvCxnSpPr>
        <p:spPr>
          <a:xfrm flipV="1">
            <a:off x="8083550" y="5757286"/>
            <a:ext cx="368300" cy="849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97C932-0B66-460B-9655-9D3BA2EBC970}"/>
                  </a:ext>
                </a:extLst>
              </p:cNvPr>
              <p:cNvSpPr txBox="1"/>
              <p:nvPr/>
            </p:nvSpPr>
            <p:spPr>
              <a:xfrm>
                <a:off x="7405166" y="5636748"/>
                <a:ext cx="620170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1536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97C932-0B66-460B-9655-9D3BA2EBC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166" y="5636748"/>
                <a:ext cx="620170" cy="280077"/>
              </a:xfrm>
              <a:prstGeom prst="rect">
                <a:avLst/>
              </a:prstGeom>
              <a:blipFill>
                <a:blip r:embed="rId2"/>
                <a:stretch>
                  <a:fillRect l="-8911" t="-4348" r="-4950" b="-86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F7515B69-5B10-48AD-98E3-5A1BEF71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5926764" cy="1123469"/>
          </a:xfrm>
        </p:spPr>
        <p:txBody>
          <a:bodyPr/>
          <a:lstStyle/>
          <a:p>
            <a:r>
              <a:rPr lang="en-AU" dirty="0"/>
              <a:t>Retrieval-augmented generation (RAG)</a:t>
            </a:r>
          </a:p>
        </p:txBody>
      </p:sp>
    </p:spTree>
    <p:extLst>
      <p:ext uri="{BB962C8B-B14F-4D97-AF65-F5344CB8AC3E}">
        <p14:creationId xmlns:p14="http://schemas.microsoft.com/office/powerpoint/2010/main" val="469996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D6CF-785D-46AF-8A45-598C65ED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it works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87378-F382-45C6-BA86-B9BC8AF04C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3581398" cy="4351338"/>
              </a:xfrm>
            </p:spPr>
            <p:txBody>
              <a:bodyPr/>
              <a:lstStyle/>
              <a:p>
                <a:pPr marL="457200" indent="-457200">
                  <a:buAutoNum type="arabicPeriod"/>
                </a:pPr>
                <a:r>
                  <a:rPr lang="en-AU" dirty="0"/>
                  <a:t>Convert document to txt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Split into K-word chunks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Embed each chunk with HuggingFace </a:t>
                </a:r>
                <a:r>
                  <a:rPr lang="en-AU" dirty="0" err="1"/>
                  <a:t>SentenceTransformer</a:t>
                </a:r>
                <a:r>
                  <a:rPr lang="en-AU" dirty="0"/>
                  <a:t> model into 1536-dimensional vector space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Embed prompt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in this space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87378-F382-45C6-BA86-B9BC8AF04C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3581398" cy="4351338"/>
              </a:xfrm>
              <a:blipFill>
                <a:blip r:embed="rId2"/>
                <a:stretch>
                  <a:fillRect l="-85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4FBABD5-8046-4911-9081-E30A08AB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FFD7-3B82-4A10-B286-B870D0D21F90}" type="slidenum">
              <a:rPr lang="en-AU" smtClean="0"/>
              <a:t>22</a:t>
            </a:fld>
            <a:endParaRPr lang="en-AU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9D6BA1-E5A7-4BAC-BC53-B7D7D83240F9}"/>
              </a:ext>
            </a:extLst>
          </p:cNvPr>
          <p:cNvCxnSpPr>
            <a:cxnSpLocks/>
          </p:cNvCxnSpPr>
          <p:nvPr/>
        </p:nvCxnSpPr>
        <p:spPr>
          <a:xfrm>
            <a:off x="8343378" y="3429001"/>
            <a:ext cx="0" cy="141126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1FECDBB-D8B0-4B0C-85D7-6FC654F0FDDA}"/>
              </a:ext>
            </a:extLst>
          </p:cNvPr>
          <p:cNvSpPr/>
          <p:nvPr/>
        </p:nvSpPr>
        <p:spPr>
          <a:xfrm>
            <a:off x="7721598" y="4840267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1B1E53-80BD-43E3-99CA-63E8A3604449}"/>
              </a:ext>
            </a:extLst>
          </p:cNvPr>
          <p:cNvSpPr/>
          <p:nvPr/>
        </p:nvSpPr>
        <p:spPr>
          <a:xfrm>
            <a:off x="8385174" y="5275263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BD00DC-634D-4E8C-A80D-6516F7EAA417}"/>
                  </a:ext>
                </a:extLst>
              </p:cNvPr>
              <p:cNvSpPr/>
              <p:nvPr/>
            </p:nvSpPr>
            <p:spPr>
              <a:xfrm>
                <a:off x="9078910" y="5144056"/>
                <a:ext cx="365126" cy="36512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AU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BD00DC-634D-4E8C-A80D-6516F7EAA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910" y="5144056"/>
                <a:ext cx="365126" cy="36512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7EFAE9-C66B-41CE-9F72-992A68E5AEE2}"/>
              </a:ext>
            </a:extLst>
          </p:cNvPr>
          <p:cNvCxnSpPr>
            <a:cxnSpLocks/>
          </p:cNvCxnSpPr>
          <p:nvPr/>
        </p:nvCxnSpPr>
        <p:spPr>
          <a:xfrm flipH="1" flipV="1">
            <a:off x="8083551" y="5214701"/>
            <a:ext cx="1" cy="56356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9ECCE8-FE2D-46C6-89C0-8A563B332C10}"/>
              </a:ext>
            </a:extLst>
          </p:cNvPr>
          <p:cNvCxnSpPr>
            <a:cxnSpLocks/>
          </p:cNvCxnSpPr>
          <p:nvPr/>
        </p:nvCxnSpPr>
        <p:spPr>
          <a:xfrm flipH="1">
            <a:off x="7793036" y="5752072"/>
            <a:ext cx="303214" cy="24629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16E776-BF66-4C64-AD6F-A158FE526D27}"/>
              </a:ext>
            </a:extLst>
          </p:cNvPr>
          <p:cNvCxnSpPr>
            <a:cxnSpLocks/>
          </p:cNvCxnSpPr>
          <p:nvPr/>
        </p:nvCxnSpPr>
        <p:spPr>
          <a:xfrm flipV="1">
            <a:off x="8083550" y="5757286"/>
            <a:ext cx="368300" cy="849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97C932-0B66-460B-9655-9D3BA2EBC970}"/>
                  </a:ext>
                </a:extLst>
              </p:cNvPr>
              <p:cNvSpPr txBox="1"/>
              <p:nvPr/>
            </p:nvSpPr>
            <p:spPr>
              <a:xfrm>
                <a:off x="7405166" y="5636748"/>
                <a:ext cx="620170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1536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97C932-0B66-460B-9655-9D3BA2EBC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166" y="5636748"/>
                <a:ext cx="620170" cy="280077"/>
              </a:xfrm>
              <a:prstGeom prst="rect">
                <a:avLst/>
              </a:prstGeom>
              <a:blipFill>
                <a:blip r:embed="rId4"/>
                <a:stretch>
                  <a:fillRect l="-8911" t="-4348" r="-4950" b="-86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1CC67F3-6E85-4885-B623-CE792641A778}"/>
                  </a:ext>
                </a:extLst>
              </p:cNvPr>
              <p:cNvSpPr/>
              <p:nvPr/>
            </p:nvSpPr>
            <p:spPr>
              <a:xfrm>
                <a:off x="8141765" y="4914651"/>
                <a:ext cx="365126" cy="36512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8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AU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1CC67F3-6E85-4885-B623-CE792641A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765" y="4914651"/>
                <a:ext cx="365126" cy="36512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76B0D5C9-4F1F-4811-84D2-C8C92F31E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544" y="2997647"/>
            <a:ext cx="3691266" cy="25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88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D6CF-785D-46AF-8A45-598C65ED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it works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87378-F382-45C6-BA86-B9BC8AF04C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3581398" cy="4351338"/>
              </a:xfrm>
            </p:spPr>
            <p:txBody>
              <a:bodyPr/>
              <a:lstStyle/>
              <a:p>
                <a:pPr marL="457200" indent="-457200">
                  <a:buAutoNum type="arabicPeriod"/>
                </a:pPr>
                <a:r>
                  <a:rPr lang="en-AU" dirty="0"/>
                  <a:t>Convert document to txt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Split into K-word chunks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Embed each chunk with HuggingFace </a:t>
                </a:r>
                <a:r>
                  <a:rPr lang="en-AU" dirty="0" err="1"/>
                  <a:t>SentenceTransformer</a:t>
                </a:r>
                <a:r>
                  <a:rPr lang="en-AU" dirty="0"/>
                  <a:t> model into 1536-dimensional vector space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Embed prompt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in this space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Nearest neighbour search (KNN,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AU" dirty="0"/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≤0.5</m:t>
                    </m:r>
                  </m:oMath>
                </a14:m>
                <a:r>
                  <a:rPr lang="en-AU" dirty="0"/>
                  <a:t>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87378-F382-45C6-BA86-B9BC8AF04C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3581398" cy="4351338"/>
              </a:xfrm>
              <a:blipFill>
                <a:blip r:embed="rId2"/>
                <a:stretch>
                  <a:fillRect l="-85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4FBABD5-8046-4911-9081-E30A08AB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FFD7-3B82-4A10-B286-B870D0D21F90}" type="slidenum">
              <a:rPr lang="en-AU" smtClean="0"/>
              <a:t>23</a:t>
            </a:fld>
            <a:endParaRPr lang="en-AU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9D6BA1-E5A7-4BAC-BC53-B7D7D83240F9}"/>
              </a:ext>
            </a:extLst>
          </p:cNvPr>
          <p:cNvCxnSpPr>
            <a:cxnSpLocks/>
          </p:cNvCxnSpPr>
          <p:nvPr/>
        </p:nvCxnSpPr>
        <p:spPr>
          <a:xfrm>
            <a:off x="8343378" y="3429001"/>
            <a:ext cx="0" cy="141126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1FECDBB-D8B0-4B0C-85D7-6FC654F0FDDA}"/>
              </a:ext>
            </a:extLst>
          </p:cNvPr>
          <p:cNvSpPr/>
          <p:nvPr/>
        </p:nvSpPr>
        <p:spPr>
          <a:xfrm>
            <a:off x="7721598" y="4840267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1B1E53-80BD-43E3-99CA-63E8A3604449}"/>
              </a:ext>
            </a:extLst>
          </p:cNvPr>
          <p:cNvSpPr/>
          <p:nvPr/>
        </p:nvSpPr>
        <p:spPr>
          <a:xfrm>
            <a:off x="8385174" y="5275263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BD00DC-634D-4E8C-A80D-6516F7EAA417}"/>
                  </a:ext>
                </a:extLst>
              </p:cNvPr>
              <p:cNvSpPr/>
              <p:nvPr/>
            </p:nvSpPr>
            <p:spPr>
              <a:xfrm>
                <a:off x="9078910" y="5144056"/>
                <a:ext cx="365126" cy="36512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AU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BD00DC-634D-4E8C-A80D-6516F7EAA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910" y="5144056"/>
                <a:ext cx="365126" cy="36512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7EFAE9-C66B-41CE-9F72-992A68E5AEE2}"/>
              </a:ext>
            </a:extLst>
          </p:cNvPr>
          <p:cNvCxnSpPr>
            <a:cxnSpLocks/>
          </p:cNvCxnSpPr>
          <p:nvPr/>
        </p:nvCxnSpPr>
        <p:spPr>
          <a:xfrm flipH="1" flipV="1">
            <a:off x="8083551" y="5214701"/>
            <a:ext cx="1" cy="56356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9ECCE8-FE2D-46C6-89C0-8A563B332C10}"/>
              </a:ext>
            </a:extLst>
          </p:cNvPr>
          <p:cNvCxnSpPr>
            <a:cxnSpLocks/>
          </p:cNvCxnSpPr>
          <p:nvPr/>
        </p:nvCxnSpPr>
        <p:spPr>
          <a:xfrm flipH="1">
            <a:off x="7793036" y="5752072"/>
            <a:ext cx="303214" cy="24629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16E776-BF66-4C64-AD6F-A158FE526D27}"/>
              </a:ext>
            </a:extLst>
          </p:cNvPr>
          <p:cNvCxnSpPr>
            <a:cxnSpLocks/>
          </p:cNvCxnSpPr>
          <p:nvPr/>
        </p:nvCxnSpPr>
        <p:spPr>
          <a:xfrm flipV="1">
            <a:off x="8083550" y="5757286"/>
            <a:ext cx="368300" cy="849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97C932-0B66-460B-9655-9D3BA2EBC970}"/>
                  </a:ext>
                </a:extLst>
              </p:cNvPr>
              <p:cNvSpPr txBox="1"/>
              <p:nvPr/>
            </p:nvSpPr>
            <p:spPr>
              <a:xfrm>
                <a:off x="7405166" y="5636748"/>
                <a:ext cx="620170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1536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97C932-0B66-460B-9655-9D3BA2EBC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166" y="5636748"/>
                <a:ext cx="620170" cy="280077"/>
              </a:xfrm>
              <a:prstGeom prst="rect">
                <a:avLst/>
              </a:prstGeom>
              <a:blipFill>
                <a:blip r:embed="rId4"/>
                <a:stretch>
                  <a:fillRect l="-8911" t="-4348" r="-4950" b="-86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1CC67F3-6E85-4885-B623-CE792641A778}"/>
                  </a:ext>
                </a:extLst>
              </p:cNvPr>
              <p:cNvSpPr/>
              <p:nvPr/>
            </p:nvSpPr>
            <p:spPr>
              <a:xfrm>
                <a:off x="8141765" y="4914651"/>
                <a:ext cx="365126" cy="36512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8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AU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1CC67F3-6E85-4885-B623-CE792641A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765" y="4914651"/>
                <a:ext cx="365126" cy="36512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76B0D5C9-4F1F-4811-84D2-C8C92F31E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544" y="2997647"/>
            <a:ext cx="3691266" cy="25354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57C96FB-0643-45FA-B3AA-C7455BA01FE4}"/>
              </a:ext>
            </a:extLst>
          </p:cNvPr>
          <p:cNvSpPr/>
          <p:nvPr/>
        </p:nvSpPr>
        <p:spPr>
          <a:xfrm>
            <a:off x="7573704" y="4403218"/>
            <a:ext cx="1387993" cy="138799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4868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D6CF-785D-46AF-8A45-598C65ED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it works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87378-F382-45C6-BA86-B9BC8AF04C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3581398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0" indent="-457200">
                  <a:buAutoNum type="arabicPeriod"/>
                </a:pPr>
                <a:r>
                  <a:rPr lang="en-AU" dirty="0"/>
                  <a:t>Convert document to txt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Split into K chunks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Embed each chunk with HuggingFace </a:t>
                </a:r>
                <a:r>
                  <a:rPr lang="en-AU" dirty="0" err="1"/>
                  <a:t>SentenceTransformer</a:t>
                </a:r>
                <a:r>
                  <a:rPr lang="en-AU" dirty="0"/>
                  <a:t> model into 1536-dimensional vector space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Embed prompt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in this space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Nearest neighbour search (KNN,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AU" dirty="0"/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≤0.5</m:t>
                    </m:r>
                  </m:oMath>
                </a14:m>
                <a:r>
                  <a:rPr lang="en-AU" dirty="0"/>
                  <a:t>)</a:t>
                </a:r>
              </a:p>
              <a:p>
                <a:pPr marL="457200" indent="-457200">
                  <a:buAutoNum type="arabicPeriod"/>
                </a:pPr>
                <a:r>
                  <a:rPr lang="en-AU" dirty="0"/>
                  <a:t>Append all matching sections to prompt and query GPT-4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87378-F382-45C6-BA86-B9BC8AF04C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3581398" cy="4351338"/>
              </a:xfrm>
              <a:blipFill>
                <a:blip r:embed="rId2"/>
                <a:stretch>
                  <a:fillRect l="-680" r="-102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4FBABD5-8046-4911-9081-E30A08AB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FFD7-3B82-4A10-B286-B870D0D21F90}" type="slidenum">
              <a:rPr lang="en-AU" smtClean="0"/>
              <a:t>24</a:t>
            </a:fld>
            <a:endParaRPr lang="en-AU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9D6BA1-E5A7-4BAC-BC53-B7D7D83240F9}"/>
              </a:ext>
            </a:extLst>
          </p:cNvPr>
          <p:cNvCxnSpPr>
            <a:cxnSpLocks/>
          </p:cNvCxnSpPr>
          <p:nvPr/>
        </p:nvCxnSpPr>
        <p:spPr>
          <a:xfrm>
            <a:off x="8343378" y="3429001"/>
            <a:ext cx="0" cy="141126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1FECDBB-D8B0-4B0C-85D7-6FC654F0FDDA}"/>
              </a:ext>
            </a:extLst>
          </p:cNvPr>
          <p:cNvSpPr/>
          <p:nvPr/>
        </p:nvSpPr>
        <p:spPr>
          <a:xfrm>
            <a:off x="7721598" y="4840267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1B1E53-80BD-43E3-99CA-63E8A3604449}"/>
              </a:ext>
            </a:extLst>
          </p:cNvPr>
          <p:cNvSpPr/>
          <p:nvPr/>
        </p:nvSpPr>
        <p:spPr>
          <a:xfrm>
            <a:off x="8385174" y="5275263"/>
            <a:ext cx="365126" cy="3651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BD00DC-634D-4E8C-A80D-6516F7EAA417}"/>
                  </a:ext>
                </a:extLst>
              </p:cNvPr>
              <p:cNvSpPr/>
              <p:nvPr/>
            </p:nvSpPr>
            <p:spPr>
              <a:xfrm>
                <a:off x="9078910" y="5144056"/>
                <a:ext cx="365126" cy="36512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AU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BD00DC-634D-4E8C-A80D-6516F7EAA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910" y="5144056"/>
                <a:ext cx="365126" cy="36512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7EFAE9-C66B-41CE-9F72-992A68E5AEE2}"/>
              </a:ext>
            </a:extLst>
          </p:cNvPr>
          <p:cNvCxnSpPr>
            <a:cxnSpLocks/>
          </p:cNvCxnSpPr>
          <p:nvPr/>
        </p:nvCxnSpPr>
        <p:spPr>
          <a:xfrm flipH="1" flipV="1">
            <a:off x="8083551" y="5214701"/>
            <a:ext cx="1" cy="56356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9ECCE8-FE2D-46C6-89C0-8A563B332C10}"/>
              </a:ext>
            </a:extLst>
          </p:cNvPr>
          <p:cNvCxnSpPr>
            <a:cxnSpLocks/>
          </p:cNvCxnSpPr>
          <p:nvPr/>
        </p:nvCxnSpPr>
        <p:spPr>
          <a:xfrm flipH="1">
            <a:off x="7793036" y="5752072"/>
            <a:ext cx="303214" cy="24629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16E776-BF66-4C64-AD6F-A158FE526D27}"/>
              </a:ext>
            </a:extLst>
          </p:cNvPr>
          <p:cNvCxnSpPr>
            <a:cxnSpLocks/>
          </p:cNvCxnSpPr>
          <p:nvPr/>
        </p:nvCxnSpPr>
        <p:spPr>
          <a:xfrm flipV="1">
            <a:off x="8083550" y="5757286"/>
            <a:ext cx="368300" cy="849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97C932-0B66-460B-9655-9D3BA2EBC970}"/>
                  </a:ext>
                </a:extLst>
              </p:cNvPr>
              <p:cNvSpPr txBox="1"/>
              <p:nvPr/>
            </p:nvSpPr>
            <p:spPr>
              <a:xfrm>
                <a:off x="7405166" y="5636748"/>
                <a:ext cx="620170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1536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97C932-0B66-460B-9655-9D3BA2EBC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166" y="5636748"/>
                <a:ext cx="620170" cy="280077"/>
              </a:xfrm>
              <a:prstGeom prst="rect">
                <a:avLst/>
              </a:prstGeom>
              <a:blipFill>
                <a:blip r:embed="rId4"/>
                <a:stretch>
                  <a:fillRect l="-8911" t="-4348" r="-4950" b="-86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1CC67F3-6E85-4885-B623-CE792641A778}"/>
                  </a:ext>
                </a:extLst>
              </p:cNvPr>
              <p:cNvSpPr/>
              <p:nvPr/>
            </p:nvSpPr>
            <p:spPr>
              <a:xfrm>
                <a:off x="8141765" y="4914651"/>
                <a:ext cx="365126" cy="36512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80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AU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1CC67F3-6E85-4885-B623-CE792641A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765" y="4914651"/>
                <a:ext cx="365126" cy="36512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76B0D5C9-4F1F-4811-84D2-C8C92F31E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544" y="2997647"/>
            <a:ext cx="3691266" cy="2535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6CA8B00-C906-4CF8-A4F6-746E597BD1B6}"/>
              </a:ext>
            </a:extLst>
          </p:cNvPr>
          <p:cNvSpPr/>
          <p:nvPr/>
        </p:nvSpPr>
        <p:spPr>
          <a:xfrm>
            <a:off x="7573704" y="4403218"/>
            <a:ext cx="1387993" cy="1387993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789379-548A-4AC0-80E0-2A03849078F6}"/>
              </a:ext>
            </a:extLst>
          </p:cNvPr>
          <p:cNvSpPr txBox="1"/>
          <p:nvPr/>
        </p:nvSpPr>
        <p:spPr>
          <a:xfrm>
            <a:off x="6355828" y="326998"/>
            <a:ext cx="1987550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arXiv:1207.7214v2 [hep-ex] 31 Aug 2012EUROPEANORGANISATION FOR NUCLEARRESEARCH(CERN) CERN-PH-EP-2012-218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Acceptedby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PhysicsLettersB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Observation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ofa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NewParticleinthe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Searchfor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Standard Model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HiggsBoson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ATLAS Detector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LHC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TheATLAS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Collaboration This paper is dedicated 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A2448-F0CA-4A6C-AC94-37231E26DD34}"/>
              </a:ext>
            </a:extLst>
          </p:cNvPr>
          <p:cNvSpPr txBox="1"/>
          <p:nvPr/>
        </p:nvSpPr>
        <p:spPr>
          <a:xfrm>
            <a:off x="6355828" y="1707023"/>
            <a:ext cx="1987550" cy="8463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paper is dedicated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memory of our ATLAS colleagues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whodid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not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livetosee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full impact and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signicance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their contributions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totheex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periment</a:t>
            </a:r>
            <a:r>
              <a:rPr lang="en-AU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Abstract A search for the Standard Model Higgs boson in proton-proton collisions with the ATLAS detector at the LHC is presented. 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DE2F8E-85F7-4E4F-B72B-91481D2DA3D0}"/>
                  </a:ext>
                </a:extLst>
              </p:cNvPr>
              <p:cNvSpPr txBox="1"/>
              <p:nvPr/>
            </p:nvSpPr>
            <p:spPr>
              <a:xfrm>
                <a:off x="7115448" y="1281104"/>
                <a:ext cx="5794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en-AU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DE2F8E-85F7-4E4F-B72B-91481D2DA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448" y="1281104"/>
                <a:ext cx="579436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51C120E-21EB-48C8-A90D-04EC59081F07}"/>
                  </a:ext>
                </a:extLst>
              </p:cNvPr>
              <p:cNvSpPr txBox="1"/>
              <p:nvPr/>
            </p:nvSpPr>
            <p:spPr>
              <a:xfrm>
                <a:off x="7115448" y="2571799"/>
                <a:ext cx="5794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en-AU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51C120E-21EB-48C8-A90D-04EC59081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448" y="2571799"/>
                <a:ext cx="579436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1462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8780A33-9D81-4D1B-B7B8-90C26491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Knowledge Graphs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C1E612-D5C5-4009-A035-0EB9F457D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8DD2C-1C2C-4E4F-857E-FEE727F8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13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46-942C-4384-BB71-167835F3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8E980-E0D7-495A-A48E-66B5A3E20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https://arxiv.org/pdf/2311.07914.pdf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8DD2C-1C2C-4E4F-857E-FEE727F8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66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8780A33-9D81-4D1B-B7B8-90C26491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Document aggregation techniques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C1E612-D5C5-4009-A035-0EB9F457D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8DD2C-1C2C-4E4F-857E-FEE727F8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12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46-942C-4384-BB71-167835F3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8E980-E0D7-495A-A48E-66B5A3E20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8DD2C-1C2C-4E4F-857E-FEE727F8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58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60804"/>
            <a:ext cx="10848806" cy="4204716"/>
          </a:xfrm>
        </p:spPr>
        <p:txBody>
          <a:bodyPr anchor="t"/>
          <a:lstStyle/>
          <a:p>
            <a:r>
              <a:rPr lang="en-AU" dirty="0"/>
              <a:t>In April 2023, initial ATLAS ML Forum meeting to discuss usage of </a:t>
            </a:r>
            <a:r>
              <a:rPr lang="en-AU" dirty="0" err="1"/>
              <a:t>ChatGPT</a:t>
            </a:r>
            <a:r>
              <a:rPr lang="en-AU" dirty="0"/>
              <a:t> and </a:t>
            </a:r>
            <a:r>
              <a:rPr lang="en-AU" dirty="0" err="1"/>
              <a:t>Github</a:t>
            </a:r>
            <a:r>
              <a:rPr lang="en-AU" dirty="0"/>
              <a:t> </a:t>
            </a:r>
            <a:r>
              <a:rPr lang="en-AU" dirty="0" err="1"/>
              <a:t>Copilot</a:t>
            </a:r>
            <a:r>
              <a:rPr lang="en-AU" dirty="0"/>
              <a:t> within ATLAS</a:t>
            </a:r>
          </a:p>
          <a:p>
            <a:r>
              <a:rPr lang="en-AU" dirty="0"/>
              <a:t>In June 2023, presentations on several ongoing works to use LLMs within ATLAS</a:t>
            </a:r>
          </a:p>
          <a:p>
            <a:pPr lvl="1"/>
            <a:r>
              <a:rPr lang="en-AU" dirty="0"/>
              <a:t>ATLAS-GPT: Daniel Murnane</a:t>
            </a:r>
          </a:p>
          <a:p>
            <a:pPr lvl="1"/>
            <a:r>
              <a:rPr lang="en-AU" dirty="0"/>
              <a:t>ChATLAS: Gabriel </a:t>
            </a:r>
            <a:r>
              <a:rPr lang="en-AU" dirty="0" err="1"/>
              <a:t>Facini</a:t>
            </a:r>
            <a:endParaRPr lang="en-AU" dirty="0"/>
          </a:p>
          <a:p>
            <a:pPr lvl="1"/>
            <a:r>
              <a:rPr lang="en-AU" dirty="0"/>
              <a:t>Google Bard + ATLAS: Kaushik De</a:t>
            </a:r>
          </a:p>
          <a:p>
            <a:pPr lvl="1"/>
            <a:r>
              <a:rPr lang="en-AU" dirty="0"/>
              <a:t>Analysis Description Language + GPT: </a:t>
            </a:r>
            <a:r>
              <a:rPr lang="en-AU" dirty="0" err="1"/>
              <a:t>Gokhan</a:t>
            </a:r>
            <a:r>
              <a:rPr lang="en-AU" dirty="0"/>
              <a:t> </a:t>
            </a:r>
            <a:r>
              <a:rPr lang="en-AU" dirty="0" err="1"/>
              <a:t>Unel</a:t>
            </a:r>
            <a:endParaRPr lang="en-AU" dirty="0"/>
          </a:p>
          <a:p>
            <a:r>
              <a:rPr lang="en-AU" dirty="0"/>
              <a:t>Decision made to converge ATLAS-GPT and ChATLAS and create an official prototype</a:t>
            </a:r>
          </a:p>
          <a:p>
            <a:r>
              <a:rPr lang="en-AU" dirty="0"/>
              <a:t>Fortnightly developer meetings kicked off in August 2023</a:t>
            </a:r>
          </a:p>
          <a:p>
            <a:r>
              <a:rPr lang="en-AU" dirty="0"/>
              <a:t>Currently approx. seven part-time contributors</a:t>
            </a:r>
          </a:p>
          <a:p>
            <a:r>
              <a:rPr lang="en-AU" dirty="0"/>
              <a:t>Launched ATLAS-public demo November 16 </a:t>
            </a:r>
            <a:r>
              <a:rPr lang="en-AU" dirty="0">
                <a:hlinkClick r:id="rId2"/>
              </a:rPr>
              <a:t>https://chatlas-flask-chatlas.app.cern.ch/</a:t>
            </a:r>
            <a:r>
              <a:rPr lang="en-AU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73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10" y="494737"/>
            <a:ext cx="11029616" cy="753264"/>
          </a:xfrm>
        </p:spPr>
        <p:txBody>
          <a:bodyPr/>
          <a:lstStyle/>
          <a:p>
            <a:r>
              <a:rPr lang="en-AU" dirty="0"/>
              <a:t>Current Status: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2023-10-17 21-37-43 (2)">
            <a:hlinkClick r:id="" action="ppaction://media"/>
            <a:extLst>
              <a:ext uri="{FF2B5EF4-FFF2-40B4-BE49-F238E27FC236}">
                <a16:creationId xmlns:a16="http://schemas.microsoft.com/office/drawing/2014/main" id="{D48B1CBB-860E-483F-B4DE-2DE3EAB5F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3971" y="1395254"/>
            <a:ext cx="8097885" cy="455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3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713202"/>
            <a:ext cx="4173688" cy="935091"/>
          </a:xfrm>
        </p:spPr>
        <p:txBody>
          <a:bodyPr>
            <a:normAutofit fontScale="90000"/>
          </a:bodyPr>
          <a:lstStyle/>
          <a:p>
            <a:r>
              <a:rPr lang="en-AU" dirty="0"/>
              <a:t>Current Status: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99A21F-5196-4A7D-A9AA-03FAD5DEDD39}"/>
              </a:ext>
            </a:extLst>
          </p:cNvPr>
          <p:cNvSpPr/>
          <p:nvPr/>
        </p:nvSpPr>
        <p:spPr>
          <a:xfrm>
            <a:off x="3863340" y="1592579"/>
            <a:ext cx="4594860" cy="423671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250D08-7763-4ABA-8673-F0332D2AA6BA}"/>
              </a:ext>
            </a:extLst>
          </p:cNvPr>
          <p:cNvSpPr/>
          <p:nvPr/>
        </p:nvSpPr>
        <p:spPr>
          <a:xfrm>
            <a:off x="1189363" y="2473806"/>
            <a:ext cx="753264" cy="7532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C1529C-2B26-4D50-BCE1-9E81719CC47F}"/>
              </a:ext>
            </a:extLst>
          </p:cNvPr>
          <p:cNvCxnSpPr>
            <a:cxnSpLocks/>
          </p:cNvCxnSpPr>
          <p:nvPr/>
        </p:nvCxnSpPr>
        <p:spPr>
          <a:xfrm>
            <a:off x="2263140" y="2842260"/>
            <a:ext cx="2385060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896A0-B6BA-4B4F-A55B-1DBD619484D9}"/>
              </a:ext>
            </a:extLst>
          </p:cNvPr>
          <p:cNvSpPr/>
          <p:nvPr/>
        </p:nvSpPr>
        <p:spPr>
          <a:xfrm>
            <a:off x="2556264" y="2445596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Query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8339B2E-0670-4228-AC08-38F4978BA5D8}"/>
              </a:ext>
            </a:extLst>
          </p:cNvPr>
          <p:cNvSpPr/>
          <p:nvPr/>
        </p:nvSpPr>
        <p:spPr>
          <a:xfrm>
            <a:off x="3981576" y="2232659"/>
            <a:ext cx="4369944" cy="348591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73D310-2AAE-4541-BCE7-418A724BBAE1}"/>
              </a:ext>
            </a:extLst>
          </p:cNvPr>
          <p:cNvSpPr/>
          <p:nvPr/>
        </p:nvSpPr>
        <p:spPr>
          <a:xfrm>
            <a:off x="4237574" y="1139427"/>
            <a:ext cx="203934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</a:t>
            </a:r>
            <a:r>
              <a:rPr lang="en-US" b="1" dirty="0" err="1">
                <a:ln w="0"/>
                <a:latin typeface="Montserrat ExtraLight" pitchFamily="2" charset="0"/>
              </a:rPr>
              <a:t>Openshift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B29E58-A8A3-4F96-93C4-83C276EF732E}"/>
              </a:ext>
            </a:extLst>
          </p:cNvPr>
          <p:cNvSpPr/>
          <p:nvPr/>
        </p:nvSpPr>
        <p:spPr>
          <a:xfrm>
            <a:off x="4237574" y="1779506"/>
            <a:ext cx="22060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OAuth SSO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29EE64-D463-4418-9595-C3E8A3408D63}"/>
              </a:ext>
            </a:extLst>
          </p:cNvPr>
          <p:cNvSpPr/>
          <p:nvPr/>
        </p:nvSpPr>
        <p:spPr>
          <a:xfrm>
            <a:off x="4648200" y="2445596"/>
            <a:ext cx="2880360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Flask Server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86F2B9-07FC-4ADF-8FAA-CA34A3FA0B3D}"/>
              </a:ext>
            </a:extLst>
          </p:cNvPr>
          <p:cNvSpPr/>
          <p:nvPr/>
        </p:nvSpPr>
        <p:spPr>
          <a:xfrm>
            <a:off x="1256690" y="3276822"/>
            <a:ext cx="58862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0"/>
                <a:latin typeface="Montserrat ExtraLight" pitchFamily="2" charset="0"/>
              </a:rPr>
              <a:t>User</a:t>
            </a:r>
            <a:endParaRPr lang="en-US" sz="1400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2F861F-EB51-431D-815A-A790EADC97EF}"/>
              </a:ext>
            </a:extLst>
          </p:cNvPr>
          <p:cNvSpPr/>
          <p:nvPr/>
        </p:nvSpPr>
        <p:spPr>
          <a:xfrm>
            <a:off x="4631558" y="4356150"/>
            <a:ext cx="1342522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H.F.S.T</a:t>
            </a:r>
            <a:br>
              <a:rPr lang="en-AU" dirty="0"/>
            </a:br>
            <a:r>
              <a:rPr lang="en-AU" dirty="0"/>
              <a:t>Embedding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7F4A3B-FB57-41A5-A59C-28CC11A8CC99}"/>
              </a:ext>
            </a:extLst>
          </p:cNvPr>
          <p:cNvSpPr/>
          <p:nvPr/>
        </p:nvSpPr>
        <p:spPr>
          <a:xfrm>
            <a:off x="6186038" y="4356150"/>
            <a:ext cx="1342522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Conversational</a:t>
            </a:r>
            <a:br>
              <a:rPr lang="en-AU" sz="1400" dirty="0"/>
            </a:br>
            <a:r>
              <a:rPr lang="en-AU" sz="1400" dirty="0" err="1"/>
              <a:t>RetrievalChain</a:t>
            </a:r>
            <a:endParaRPr lang="en-AU" sz="1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9C9930-E86A-496E-AFB8-C040D51D4E38}"/>
              </a:ext>
            </a:extLst>
          </p:cNvPr>
          <p:cNvSpPr/>
          <p:nvPr/>
        </p:nvSpPr>
        <p:spPr>
          <a:xfrm>
            <a:off x="4429360" y="4143488"/>
            <a:ext cx="3396562" cy="124547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4EDF31-EE90-4737-8E63-D43A679EBA4B}"/>
              </a:ext>
            </a:extLst>
          </p:cNvPr>
          <p:cNvSpPr/>
          <p:nvPr/>
        </p:nvSpPr>
        <p:spPr>
          <a:xfrm>
            <a:off x="5629475" y="3857110"/>
            <a:ext cx="101662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latin typeface="Montserrat ExtraLight" pitchFamily="2" charset="0"/>
              </a:rPr>
              <a:t>LangChain</a:t>
            </a:r>
            <a:endParaRPr lang="en-US" sz="1200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2752CD-1727-4F08-BA79-9B001665A8EB}"/>
              </a:ext>
            </a:extLst>
          </p:cNvPr>
          <p:cNvCxnSpPr>
            <a:cxnSpLocks/>
          </p:cNvCxnSpPr>
          <p:nvPr/>
        </p:nvCxnSpPr>
        <p:spPr>
          <a:xfrm>
            <a:off x="5448300" y="3276822"/>
            <a:ext cx="0" cy="1079328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5AEA6EC-FB38-4855-B877-C3BC0F4A5291}"/>
              </a:ext>
            </a:extLst>
          </p:cNvPr>
          <p:cNvSpPr/>
          <p:nvPr/>
        </p:nvSpPr>
        <p:spPr>
          <a:xfrm>
            <a:off x="4735584" y="3534166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Query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DF2A98-EA75-4960-898B-8E4DECF9F821}"/>
              </a:ext>
            </a:extLst>
          </p:cNvPr>
          <p:cNvSpPr/>
          <p:nvPr/>
        </p:nvSpPr>
        <p:spPr>
          <a:xfrm>
            <a:off x="9283737" y="713202"/>
            <a:ext cx="25425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(PP) = (Possibly Processed)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B142DB-764C-49BE-A9C5-A0BA52259DEE}"/>
              </a:ext>
            </a:extLst>
          </p:cNvPr>
          <p:cNvSpPr/>
          <p:nvPr/>
        </p:nvSpPr>
        <p:spPr>
          <a:xfrm>
            <a:off x="760905" y="4204090"/>
            <a:ext cx="1844684" cy="16252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A081BE-A749-4739-B7C2-A0A75B8AEBEA}"/>
              </a:ext>
            </a:extLst>
          </p:cNvPr>
          <p:cNvSpPr/>
          <p:nvPr/>
        </p:nvSpPr>
        <p:spPr>
          <a:xfrm>
            <a:off x="840710" y="5931806"/>
            <a:ext cx="14061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EOS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EC254D-EE12-480B-9D79-F5414E705F89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263140" y="4751765"/>
            <a:ext cx="2368418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5CCDCCB-7061-4CF8-9A6C-2ACB25D95D5F}"/>
              </a:ext>
            </a:extLst>
          </p:cNvPr>
          <p:cNvSpPr/>
          <p:nvPr/>
        </p:nvSpPr>
        <p:spPr>
          <a:xfrm>
            <a:off x="1031805" y="4356150"/>
            <a:ext cx="1292739" cy="1292739"/>
          </a:xfrm>
          <a:prstGeom prst="ellipse">
            <a:avLst/>
          </a:prstGeom>
          <a:solidFill>
            <a:srgbClr val="FFC000"/>
          </a:solidFill>
          <a:ln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Chroma DB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74D3FA-7FDB-4209-AA8E-EC3C79B26780}"/>
              </a:ext>
            </a:extLst>
          </p:cNvPr>
          <p:cNvSpPr/>
          <p:nvPr/>
        </p:nvSpPr>
        <p:spPr>
          <a:xfrm>
            <a:off x="2654207" y="4178442"/>
            <a:ext cx="12506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Embedding</a:t>
            </a:r>
            <a:br>
              <a:rPr lang="en-US" sz="1400" dirty="0">
                <a:ln w="0"/>
                <a:latin typeface="Montserrat ExtraLight" pitchFamily="2" charset="0"/>
              </a:rPr>
            </a:br>
            <a:r>
              <a:rPr lang="en-US" sz="1400" dirty="0">
                <a:ln w="0"/>
                <a:latin typeface="Montserrat ExtraLight" pitchFamily="2" charset="0"/>
              </a:rPr>
              <a:t>Vector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8A529DC-1D00-4877-83FA-0E33EFFC7D17}"/>
              </a:ext>
            </a:extLst>
          </p:cNvPr>
          <p:cNvSpPr/>
          <p:nvPr/>
        </p:nvSpPr>
        <p:spPr>
          <a:xfrm>
            <a:off x="9818244" y="3949340"/>
            <a:ext cx="1844684" cy="16252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601C13-3115-4F11-B761-91CA7900C6DA}"/>
              </a:ext>
            </a:extLst>
          </p:cNvPr>
          <p:cNvSpPr/>
          <p:nvPr/>
        </p:nvSpPr>
        <p:spPr>
          <a:xfrm>
            <a:off x="10486993" y="3502263"/>
            <a:ext cx="10534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OpenAI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1ED487E-78A1-4AEE-884C-02FE9009D5DE}"/>
              </a:ext>
            </a:extLst>
          </p:cNvPr>
          <p:cNvSpPr/>
          <p:nvPr/>
        </p:nvSpPr>
        <p:spPr>
          <a:xfrm>
            <a:off x="10088242" y="4204090"/>
            <a:ext cx="1342522" cy="111039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GPT 3.5 /</a:t>
            </a:r>
            <a:br>
              <a:rPr lang="en-AU" dirty="0"/>
            </a:br>
            <a:r>
              <a:rPr lang="en-AU" dirty="0"/>
              <a:t>GPT 4</a:t>
            </a:r>
          </a:p>
        </p:txBody>
      </p:sp>
    </p:spTree>
    <p:extLst>
      <p:ext uri="{BB962C8B-B14F-4D97-AF65-F5344CB8AC3E}">
        <p14:creationId xmlns:p14="http://schemas.microsoft.com/office/powerpoint/2010/main" val="309406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713202"/>
            <a:ext cx="4173688" cy="935091"/>
          </a:xfrm>
        </p:spPr>
        <p:txBody>
          <a:bodyPr>
            <a:normAutofit fontScale="90000"/>
          </a:bodyPr>
          <a:lstStyle/>
          <a:p>
            <a:r>
              <a:rPr lang="en-AU" dirty="0"/>
              <a:t>Current Status: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99A21F-5196-4A7D-A9AA-03FAD5DEDD39}"/>
              </a:ext>
            </a:extLst>
          </p:cNvPr>
          <p:cNvSpPr/>
          <p:nvPr/>
        </p:nvSpPr>
        <p:spPr>
          <a:xfrm>
            <a:off x="3863340" y="1592579"/>
            <a:ext cx="4594860" cy="423671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250D08-7763-4ABA-8673-F0332D2AA6BA}"/>
              </a:ext>
            </a:extLst>
          </p:cNvPr>
          <p:cNvSpPr/>
          <p:nvPr/>
        </p:nvSpPr>
        <p:spPr>
          <a:xfrm>
            <a:off x="1189363" y="2473806"/>
            <a:ext cx="753264" cy="7532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79F4A7-2481-4A3A-8C10-C9DEF3B54498}"/>
              </a:ext>
            </a:extLst>
          </p:cNvPr>
          <p:cNvCxnSpPr>
            <a:cxnSpLocks/>
          </p:cNvCxnSpPr>
          <p:nvPr/>
        </p:nvCxnSpPr>
        <p:spPr>
          <a:xfrm flipH="1">
            <a:off x="2263141" y="2992986"/>
            <a:ext cx="2385059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777C058-04C2-4893-9254-97C5090C2918}"/>
                  </a:ext>
                </a:extLst>
              </p:cNvPr>
              <p:cNvSpPr/>
              <p:nvPr/>
            </p:nvSpPr>
            <p:spPr>
              <a:xfrm>
                <a:off x="1940036" y="3099010"/>
                <a:ext cx="1944763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200" dirty="0">
                    <a:ln w="0"/>
                    <a:latin typeface="Montserrat ExtraLight" pitchFamily="2" charset="0"/>
                  </a:rPr>
                  <a:t>Response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n w="0"/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200" b="0" cap="none" spc="0" dirty="0">
                    <a:ln w="0"/>
                    <a:solidFill>
                      <a:schemeClr val="tx1"/>
                    </a:solidFill>
                    <a:latin typeface="Montserrat ExtraLight" pitchFamily="2" charset="0"/>
                  </a:rPr>
                  <a:t> KNN docs </a:t>
                </a:r>
                <a:br>
                  <a:rPr lang="en-US" sz="1200" b="0" cap="none" spc="0" dirty="0">
                    <a:ln w="0"/>
                    <a:solidFill>
                      <a:schemeClr val="tx1"/>
                    </a:solidFill>
                    <a:latin typeface="Montserrat ExtraLight" pitchFamily="2" charset="0"/>
                  </a:rPr>
                </a:br>
                <a:r>
                  <a:rPr lang="en-US" sz="1200" b="0" cap="none" spc="0" dirty="0">
                    <a:ln w="0"/>
                    <a:solidFill>
                      <a:schemeClr val="tx1"/>
                    </a:solidFill>
                    <a:latin typeface="Montserrat ExtraLight" pitchFamily="2" charset="0"/>
                  </a:rPr>
                  <a:t>w/ similarity scores</a:t>
                </a: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777C058-04C2-4893-9254-97C5090C29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36" y="3099010"/>
                <a:ext cx="1944763" cy="461665"/>
              </a:xfrm>
              <a:prstGeom prst="rect">
                <a:avLst/>
              </a:prstGeom>
              <a:blipFill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8339B2E-0670-4228-AC08-38F4978BA5D8}"/>
              </a:ext>
            </a:extLst>
          </p:cNvPr>
          <p:cNvSpPr/>
          <p:nvPr/>
        </p:nvSpPr>
        <p:spPr>
          <a:xfrm>
            <a:off x="3981576" y="2232659"/>
            <a:ext cx="4369944" cy="348591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73D310-2AAE-4541-BCE7-418A724BBAE1}"/>
              </a:ext>
            </a:extLst>
          </p:cNvPr>
          <p:cNvSpPr/>
          <p:nvPr/>
        </p:nvSpPr>
        <p:spPr>
          <a:xfrm>
            <a:off x="4237574" y="1139427"/>
            <a:ext cx="203934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</a:t>
            </a:r>
            <a:r>
              <a:rPr lang="en-US" b="1" dirty="0" err="1">
                <a:ln w="0"/>
                <a:latin typeface="Montserrat ExtraLight" pitchFamily="2" charset="0"/>
              </a:rPr>
              <a:t>Openshift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B29E58-A8A3-4F96-93C4-83C276EF732E}"/>
              </a:ext>
            </a:extLst>
          </p:cNvPr>
          <p:cNvSpPr/>
          <p:nvPr/>
        </p:nvSpPr>
        <p:spPr>
          <a:xfrm>
            <a:off x="4237574" y="1779506"/>
            <a:ext cx="22060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OAuth SSO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29EE64-D463-4418-9595-C3E8A3408D63}"/>
              </a:ext>
            </a:extLst>
          </p:cNvPr>
          <p:cNvSpPr/>
          <p:nvPr/>
        </p:nvSpPr>
        <p:spPr>
          <a:xfrm>
            <a:off x="4648200" y="2445596"/>
            <a:ext cx="2880360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Flask Server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86F2B9-07FC-4ADF-8FAA-CA34A3FA0B3D}"/>
              </a:ext>
            </a:extLst>
          </p:cNvPr>
          <p:cNvSpPr/>
          <p:nvPr/>
        </p:nvSpPr>
        <p:spPr>
          <a:xfrm>
            <a:off x="1256690" y="3276822"/>
            <a:ext cx="58862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0"/>
                <a:latin typeface="Montserrat ExtraLight" pitchFamily="2" charset="0"/>
              </a:rPr>
              <a:t>User</a:t>
            </a:r>
            <a:endParaRPr lang="en-US" sz="1400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2F861F-EB51-431D-815A-A790EADC97EF}"/>
              </a:ext>
            </a:extLst>
          </p:cNvPr>
          <p:cNvSpPr/>
          <p:nvPr/>
        </p:nvSpPr>
        <p:spPr>
          <a:xfrm>
            <a:off x="4631558" y="4356150"/>
            <a:ext cx="1342522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H.F.S.T</a:t>
            </a:r>
            <a:br>
              <a:rPr lang="en-AU" dirty="0"/>
            </a:br>
            <a:r>
              <a:rPr lang="en-AU" dirty="0"/>
              <a:t>Embedding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7F4A3B-FB57-41A5-A59C-28CC11A8CC99}"/>
              </a:ext>
            </a:extLst>
          </p:cNvPr>
          <p:cNvSpPr/>
          <p:nvPr/>
        </p:nvSpPr>
        <p:spPr>
          <a:xfrm>
            <a:off x="6186038" y="4356150"/>
            <a:ext cx="1342522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Conversational</a:t>
            </a:r>
            <a:br>
              <a:rPr lang="en-AU" sz="1400" dirty="0"/>
            </a:br>
            <a:r>
              <a:rPr lang="en-AU" sz="1400" dirty="0" err="1"/>
              <a:t>RetrievalChain</a:t>
            </a:r>
            <a:endParaRPr lang="en-AU" sz="1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9C9930-E86A-496E-AFB8-C040D51D4E38}"/>
              </a:ext>
            </a:extLst>
          </p:cNvPr>
          <p:cNvSpPr/>
          <p:nvPr/>
        </p:nvSpPr>
        <p:spPr>
          <a:xfrm>
            <a:off x="4429360" y="4143488"/>
            <a:ext cx="3396562" cy="124547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4EDF31-EE90-4737-8E63-D43A679EBA4B}"/>
              </a:ext>
            </a:extLst>
          </p:cNvPr>
          <p:cNvSpPr/>
          <p:nvPr/>
        </p:nvSpPr>
        <p:spPr>
          <a:xfrm>
            <a:off x="5629475" y="3857110"/>
            <a:ext cx="101662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latin typeface="Montserrat ExtraLight" pitchFamily="2" charset="0"/>
              </a:rPr>
              <a:t>LangChain</a:t>
            </a:r>
            <a:endParaRPr lang="en-US" sz="1200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EC67AED-6408-4B5A-94DC-593F2A8C2288}"/>
              </a:ext>
            </a:extLst>
          </p:cNvPr>
          <p:cNvCxnSpPr>
            <a:cxnSpLocks/>
          </p:cNvCxnSpPr>
          <p:nvPr/>
        </p:nvCxnSpPr>
        <p:spPr>
          <a:xfrm>
            <a:off x="6889351" y="3236826"/>
            <a:ext cx="0" cy="1119324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3D2F175-5D3C-42A0-B1F6-540EA8C63B85}"/>
              </a:ext>
            </a:extLst>
          </p:cNvPr>
          <p:cNvSpPr/>
          <p:nvPr/>
        </p:nvSpPr>
        <p:spPr>
          <a:xfrm>
            <a:off x="6708177" y="3547111"/>
            <a:ext cx="18022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(PP) Response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DF2A98-EA75-4960-898B-8E4DECF9F821}"/>
              </a:ext>
            </a:extLst>
          </p:cNvPr>
          <p:cNvSpPr/>
          <p:nvPr/>
        </p:nvSpPr>
        <p:spPr>
          <a:xfrm>
            <a:off x="9283737" y="713202"/>
            <a:ext cx="25425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(PP) = (Possibly Processed)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B142DB-764C-49BE-A9C5-A0BA52259DEE}"/>
              </a:ext>
            </a:extLst>
          </p:cNvPr>
          <p:cNvSpPr/>
          <p:nvPr/>
        </p:nvSpPr>
        <p:spPr>
          <a:xfrm>
            <a:off x="760905" y="4204090"/>
            <a:ext cx="1844684" cy="16252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A081BE-A749-4739-B7C2-A0A75B8AEBEA}"/>
              </a:ext>
            </a:extLst>
          </p:cNvPr>
          <p:cNvSpPr/>
          <p:nvPr/>
        </p:nvSpPr>
        <p:spPr>
          <a:xfrm>
            <a:off x="840710" y="5931806"/>
            <a:ext cx="14061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EOS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5CCDCCB-7061-4CF8-9A6C-2ACB25D95D5F}"/>
              </a:ext>
            </a:extLst>
          </p:cNvPr>
          <p:cNvSpPr/>
          <p:nvPr/>
        </p:nvSpPr>
        <p:spPr>
          <a:xfrm>
            <a:off x="1031805" y="4356150"/>
            <a:ext cx="1292739" cy="1292739"/>
          </a:xfrm>
          <a:prstGeom prst="ellipse">
            <a:avLst/>
          </a:prstGeom>
          <a:solidFill>
            <a:srgbClr val="FFC000"/>
          </a:solidFill>
          <a:ln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Chroma DB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DBCB14-BD11-4273-B59B-8C0A554DD33C}"/>
              </a:ext>
            </a:extLst>
          </p:cNvPr>
          <p:cNvSpPr/>
          <p:nvPr/>
        </p:nvSpPr>
        <p:spPr>
          <a:xfrm>
            <a:off x="2682295" y="5528567"/>
            <a:ext cx="12057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latin typeface="Montserrat ExtraLight" pitchFamily="2" charset="0"/>
              </a:rPr>
              <a:t>KNN </a:t>
            </a:r>
            <a:br>
              <a:rPr lang="en-US" sz="1400" b="0" cap="none" spc="0" dirty="0">
                <a:ln w="0"/>
                <a:solidFill>
                  <a:schemeClr val="tx1"/>
                </a:solidFill>
                <a:latin typeface="Montserrat ExtraLight" pitchFamily="2" charset="0"/>
              </a:rPr>
            </a:br>
            <a:r>
              <a:rPr lang="en-US" sz="1400" b="0" cap="none" spc="0" dirty="0">
                <a:ln w="0"/>
                <a:solidFill>
                  <a:schemeClr val="tx1"/>
                </a:solidFill>
                <a:latin typeface="Montserrat ExtraLight" pitchFamily="2" charset="0"/>
              </a:rPr>
              <a:t>documents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8A529DC-1D00-4877-83FA-0E33EFFC7D17}"/>
              </a:ext>
            </a:extLst>
          </p:cNvPr>
          <p:cNvSpPr/>
          <p:nvPr/>
        </p:nvSpPr>
        <p:spPr>
          <a:xfrm>
            <a:off x="9818244" y="3949340"/>
            <a:ext cx="1844684" cy="16252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601C13-3115-4F11-B761-91CA7900C6DA}"/>
              </a:ext>
            </a:extLst>
          </p:cNvPr>
          <p:cNvSpPr/>
          <p:nvPr/>
        </p:nvSpPr>
        <p:spPr>
          <a:xfrm>
            <a:off x="10486993" y="3502263"/>
            <a:ext cx="10534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OpenAI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8EBC659-F0C2-49E1-8B14-A2BE15E0DA8B}"/>
              </a:ext>
            </a:extLst>
          </p:cNvPr>
          <p:cNvSpPr/>
          <p:nvPr/>
        </p:nvSpPr>
        <p:spPr>
          <a:xfrm>
            <a:off x="2072867" y="5169447"/>
            <a:ext cx="4711993" cy="346042"/>
          </a:xfrm>
          <a:custGeom>
            <a:avLst/>
            <a:gdLst>
              <a:gd name="connsiteX0" fmla="*/ 0 w 2179320"/>
              <a:gd name="connsiteY0" fmla="*/ 586740 h 586740"/>
              <a:gd name="connsiteX1" fmla="*/ 2179320 w 2179320"/>
              <a:gd name="connsiteY1" fmla="*/ 586740 h 586740"/>
              <a:gd name="connsiteX2" fmla="*/ 2179320 w 2179320"/>
              <a:gd name="connsiteY2" fmla="*/ 0 h 586740"/>
              <a:gd name="connsiteX0" fmla="*/ 0 w 2179320"/>
              <a:gd name="connsiteY0" fmla="*/ 586740 h 586740"/>
              <a:gd name="connsiteX1" fmla="*/ 2179320 w 2179320"/>
              <a:gd name="connsiteY1" fmla="*/ 586740 h 586740"/>
              <a:gd name="connsiteX2" fmla="*/ 2179320 w 2179320"/>
              <a:gd name="connsiteY2" fmla="*/ 0 h 586740"/>
              <a:gd name="connsiteX0" fmla="*/ 0 w 2206413"/>
              <a:gd name="connsiteY0" fmla="*/ 586740 h 586740"/>
              <a:gd name="connsiteX1" fmla="*/ 2179320 w 2206413"/>
              <a:gd name="connsiteY1" fmla="*/ 586740 h 586740"/>
              <a:gd name="connsiteX2" fmla="*/ 2179320 w 2206413"/>
              <a:gd name="connsiteY2" fmla="*/ 0 h 586740"/>
              <a:gd name="connsiteX0" fmla="*/ 0 w 2206413"/>
              <a:gd name="connsiteY0" fmla="*/ 586740 h 651086"/>
              <a:gd name="connsiteX1" fmla="*/ 2179320 w 2206413"/>
              <a:gd name="connsiteY1" fmla="*/ 586740 h 651086"/>
              <a:gd name="connsiteX2" fmla="*/ 2179320 w 2206413"/>
              <a:gd name="connsiteY2" fmla="*/ 0 h 651086"/>
              <a:gd name="connsiteX0" fmla="*/ 0 w 2181013"/>
              <a:gd name="connsiteY0" fmla="*/ 586740 h 606779"/>
              <a:gd name="connsiteX1" fmla="*/ 2133600 w 2181013"/>
              <a:gd name="connsiteY1" fmla="*/ 518160 h 606779"/>
              <a:gd name="connsiteX2" fmla="*/ 2179320 w 2181013"/>
              <a:gd name="connsiteY2" fmla="*/ 0 h 606779"/>
              <a:gd name="connsiteX0" fmla="*/ 0 w 2199723"/>
              <a:gd name="connsiteY0" fmla="*/ 586740 h 602937"/>
              <a:gd name="connsiteX1" fmla="*/ 2133600 w 2199723"/>
              <a:gd name="connsiteY1" fmla="*/ 518160 h 602937"/>
              <a:gd name="connsiteX2" fmla="*/ 2179320 w 2199723"/>
              <a:gd name="connsiteY2" fmla="*/ 0 h 602937"/>
              <a:gd name="connsiteX0" fmla="*/ 0 w 2181186"/>
              <a:gd name="connsiteY0" fmla="*/ 586740 h 602937"/>
              <a:gd name="connsiteX1" fmla="*/ 2087880 w 2181186"/>
              <a:gd name="connsiteY1" fmla="*/ 518160 h 602937"/>
              <a:gd name="connsiteX2" fmla="*/ 2179320 w 2181186"/>
              <a:gd name="connsiteY2" fmla="*/ 0 h 602937"/>
              <a:gd name="connsiteX0" fmla="*/ 0 w 2181186"/>
              <a:gd name="connsiteY0" fmla="*/ 586740 h 593334"/>
              <a:gd name="connsiteX1" fmla="*/ 2087880 w 2181186"/>
              <a:gd name="connsiteY1" fmla="*/ 495300 h 593334"/>
              <a:gd name="connsiteX2" fmla="*/ 2179320 w 2181186"/>
              <a:gd name="connsiteY2" fmla="*/ 0 h 59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186" h="593334">
                <a:moveTo>
                  <a:pt x="0" y="586740"/>
                </a:moveTo>
                <a:cubicBezTo>
                  <a:pt x="726440" y="586740"/>
                  <a:pt x="1973580" y="629920"/>
                  <a:pt x="2087880" y="495300"/>
                </a:cubicBezTo>
                <a:cubicBezTo>
                  <a:pt x="2202180" y="360680"/>
                  <a:pt x="2179320" y="195580"/>
                  <a:pt x="2179320" y="0"/>
                </a:cubicBez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4554C2B-DCEC-4600-B962-9077CEF49521}"/>
              </a:ext>
            </a:extLst>
          </p:cNvPr>
          <p:cNvCxnSpPr>
            <a:cxnSpLocks/>
          </p:cNvCxnSpPr>
          <p:nvPr/>
        </p:nvCxnSpPr>
        <p:spPr>
          <a:xfrm>
            <a:off x="7528560" y="4998720"/>
            <a:ext cx="2559682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0DD1ACB-2DCF-4FE2-A982-9E69ECA13BBE}"/>
              </a:ext>
            </a:extLst>
          </p:cNvPr>
          <p:cNvCxnSpPr>
            <a:cxnSpLocks/>
          </p:cNvCxnSpPr>
          <p:nvPr/>
        </p:nvCxnSpPr>
        <p:spPr>
          <a:xfrm>
            <a:off x="7528560" y="4884420"/>
            <a:ext cx="2559682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1ED487E-78A1-4AEE-884C-02FE9009D5DE}"/>
              </a:ext>
            </a:extLst>
          </p:cNvPr>
          <p:cNvSpPr/>
          <p:nvPr/>
        </p:nvSpPr>
        <p:spPr>
          <a:xfrm>
            <a:off x="10088242" y="4204090"/>
            <a:ext cx="1342522" cy="111039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GPT 3.5 /</a:t>
            </a:r>
            <a:br>
              <a:rPr lang="en-AU" dirty="0"/>
            </a:br>
            <a:r>
              <a:rPr lang="en-AU" dirty="0"/>
              <a:t>GPT 4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2EC586B-DEA0-4320-A6E2-459A06941A14}"/>
              </a:ext>
            </a:extLst>
          </p:cNvPr>
          <p:cNvCxnSpPr>
            <a:cxnSpLocks/>
          </p:cNvCxnSpPr>
          <p:nvPr/>
        </p:nvCxnSpPr>
        <p:spPr>
          <a:xfrm>
            <a:off x="7528560" y="4526280"/>
            <a:ext cx="2559682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B6B87C-861F-488B-84F2-84DF79CA61D7}"/>
                  </a:ext>
                </a:extLst>
              </p:cNvPr>
              <p:cNvSpPr/>
              <p:nvPr/>
            </p:nvSpPr>
            <p:spPr>
              <a:xfrm>
                <a:off x="8078896" y="5016690"/>
                <a:ext cx="1802296" cy="73866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400" dirty="0">
                    <a:ln w="0"/>
                    <a:latin typeface="Montserrat ExtraLight" pitchFamily="2" charset="0"/>
                  </a:rPr>
                  <a:t>(PP) Query</a:t>
                </a:r>
                <a:br>
                  <a:rPr lang="en-US" sz="1400" dirty="0">
                    <a:ln w="0"/>
                    <a:latin typeface="Montserrat ExtraLight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n w="0"/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br>
                  <a:rPr lang="en-US" sz="1400" dirty="0">
                    <a:ln w="0"/>
                    <a:latin typeface="Montserrat ExtraLight" pitchFamily="2" charset="0"/>
                  </a:rPr>
                </a:br>
                <a:r>
                  <a:rPr lang="en-US" sz="1400" dirty="0">
                    <a:ln w="0"/>
                    <a:latin typeface="Montserrat ExtraLight" pitchFamily="2" charset="0"/>
                  </a:rPr>
                  <a:t>(PP) KNN docs</a:t>
                </a:r>
                <a:endParaRPr lang="en-US" sz="1400" b="0" cap="none" spc="0" dirty="0">
                  <a:ln w="0"/>
                  <a:solidFill>
                    <a:schemeClr val="tx1"/>
                  </a:solidFill>
                  <a:latin typeface="Montserrat ExtraLight" pitchFamily="2" charset="0"/>
                </a:endParaRPr>
              </a:p>
            </p:txBody>
          </p:sp>
        </mc:Choice>
        <mc:Fallback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B6B87C-861F-488B-84F2-84DF79CA6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896" y="5016690"/>
                <a:ext cx="1802296" cy="738664"/>
              </a:xfrm>
              <a:prstGeom prst="rect">
                <a:avLst/>
              </a:prstGeom>
              <a:blipFill>
                <a:blip r:embed="rId4"/>
                <a:stretch>
                  <a:fillRect t="-1653" r="-1014" b="-743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123C52A7-C48B-4E9C-8E62-23E3F7A021EE}"/>
              </a:ext>
            </a:extLst>
          </p:cNvPr>
          <p:cNvSpPr/>
          <p:nvPr/>
        </p:nvSpPr>
        <p:spPr>
          <a:xfrm>
            <a:off x="8229355" y="4209518"/>
            <a:ext cx="18022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latin typeface="Montserrat ExtraLight" pitchFamily="2" charset="0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393511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713202"/>
            <a:ext cx="4173688" cy="935091"/>
          </a:xfrm>
        </p:spPr>
        <p:txBody>
          <a:bodyPr>
            <a:normAutofit fontScale="90000"/>
          </a:bodyPr>
          <a:lstStyle/>
          <a:p>
            <a:r>
              <a:rPr lang="en-AU" dirty="0"/>
              <a:t>Current Status: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99A21F-5196-4A7D-A9AA-03FAD5DEDD39}"/>
              </a:ext>
            </a:extLst>
          </p:cNvPr>
          <p:cNvSpPr/>
          <p:nvPr/>
        </p:nvSpPr>
        <p:spPr>
          <a:xfrm>
            <a:off x="3863340" y="1592579"/>
            <a:ext cx="4594860" cy="423671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250D08-7763-4ABA-8673-F0332D2AA6BA}"/>
              </a:ext>
            </a:extLst>
          </p:cNvPr>
          <p:cNvSpPr/>
          <p:nvPr/>
        </p:nvSpPr>
        <p:spPr>
          <a:xfrm>
            <a:off x="1189363" y="2473806"/>
            <a:ext cx="753264" cy="7532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C1529C-2B26-4D50-BCE1-9E81719CC47F}"/>
              </a:ext>
            </a:extLst>
          </p:cNvPr>
          <p:cNvCxnSpPr>
            <a:cxnSpLocks/>
          </p:cNvCxnSpPr>
          <p:nvPr/>
        </p:nvCxnSpPr>
        <p:spPr>
          <a:xfrm>
            <a:off x="2263140" y="2842260"/>
            <a:ext cx="2385060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896A0-B6BA-4B4F-A55B-1DBD619484D9}"/>
              </a:ext>
            </a:extLst>
          </p:cNvPr>
          <p:cNvSpPr/>
          <p:nvPr/>
        </p:nvSpPr>
        <p:spPr>
          <a:xfrm>
            <a:off x="2556264" y="2445596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Query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79F4A7-2481-4A3A-8C10-C9DEF3B54498}"/>
              </a:ext>
            </a:extLst>
          </p:cNvPr>
          <p:cNvCxnSpPr>
            <a:cxnSpLocks/>
          </p:cNvCxnSpPr>
          <p:nvPr/>
        </p:nvCxnSpPr>
        <p:spPr>
          <a:xfrm flipH="1">
            <a:off x="2263141" y="2992986"/>
            <a:ext cx="2385059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777C058-04C2-4893-9254-97C5090C2918}"/>
                  </a:ext>
                </a:extLst>
              </p:cNvPr>
              <p:cNvSpPr/>
              <p:nvPr/>
            </p:nvSpPr>
            <p:spPr>
              <a:xfrm>
                <a:off x="1940036" y="3099010"/>
                <a:ext cx="1944763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200" dirty="0">
                    <a:ln w="0"/>
                    <a:latin typeface="Montserrat ExtraLight" pitchFamily="2" charset="0"/>
                  </a:rPr>
                  <a:t>Response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n w="0"/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200" b="0" cap="none" spc="0" dirty="0">
                    <a:ln w="0"/>
                    <a:solidFill>
                      <a:schemeClr val="tx1"/>
                    </a:solidFill>
                    <a:latin typeface="Montserrat ExtraLight" pitchFamily="2" charset="0"/>
                  </a:rPr>
                  <a:t> KNN docs </a:t>
                </a:r>
                <a:br>
                  <a:rPr lang="en-US" sz="1200" b="0" cap="none" spc="0" dirty="0">
                    <a:ln w="0"/>
                    <a:solidFill>
                      <a:schemeClr val="tx1"/>
                    </a:solidFill>
                    <a:latin typeface="Montserrat ExtraLight" pitchFamily="2" charset="0"/>
                  </a:rPr>
                </a:br>
                <a:r>
                  <a:rPr lang="en-US" sz="1200" b="0" cap="none" spc="0" dirty="0">
                    <a:ln w="0"/>
                    <a:solidFill>
                      <a:schemeClr val="tx1"/>
                    </a:solidFill>
                    <a:latin typeface="Montserrat ExtraLight" pitchFamily="2" charset="0"/>
                  </a:rPr>
                  <a:t>w/ similarity scores</a:t>
                </a: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777C058-04C2-4893-9254-97C5090C29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36" y="3099010"/>
                <a:ext cx="1944763" cy="461665"/>
              </a:xfrm>
              <a:prstGeom prst="rect">
                <a:avLst/>
              </a:prstGeom>
              <a:blipFill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8339B2E-0670-4228-AC08-38F4978BA5D8}"/>
              </a:ext>
            </a:extLst>
          </p:cNvPr>
          <p:cNvSpPr/>
          <p:nvPr/>
        </p:nvSpPr>
        <p:spPr>
          <a:xfrm>
            <a:off x="3981576" y="2232659"/>
            <a:ext cx="4369944" cy="348591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73D310-2AAE-4541-BCE7-418A724BBAE1}"/>
              </a:ext>
            </a:extLst>
          </p:cNvPr>
          <p:cNvSpPr/>
          <p:nvPr/>
        </p:nvSpPr>
        <p:spPr>
          <a:xfrm>
            <a:off x="4237574" y="1139427"/>
            <a:ext cx="203934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</a:t>
            </a:r>
            <a:r>
              <a:rPr lang="en-US" b="1" dirty="0" err="1">
                <a:ln w="0"/>
                <a:latin typeface="Montserrat ExtraLight" pitchFamily="2" charset="0"/>
              </a:rPr>
              <a:t>Openshift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B29E58-A8A3-4F96-93C4-83C276EF732E}"/>
              </a:ext>
            </a:extLst>
          </p:cNvPr>
          <p:cNvSpPr/>
          <p:nvPr/>
        </p:nvSpPr>
        <p:spPr>
          <a:xfrm>
            <a:off x="4237574" y="1779506"/>
            <a:ext cx="22060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OAuth SSO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29EE64-D463-4418-9595-C3E8A3408D63}"/>
              </a:ext>
            </a:extLst>
          </p:cNvPr>
          <p:cNvSpPr/>
          <p:nvPr/>
        </p:nvSpPr>
        <p:spPr>
          <a:xfrm>
            <a:off x="4648200" y="2445596"/>
            <a:ext cx="2880360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Flask Server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86F2B9-07FC-4ADF-8FAA-CA34A3FA0B3D}"/>
              </a:ext>
            </a:extLst>
          </p:cNvPr>
          <p:cNvSpPr/>
          <p:nvPr/>
        </p:nvSpPr>
        <p:spPr>
          <a:xfrm>
            <a:off x="1256690" y="3276822"/>
            <a:ext cx="58862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0"/>
                <a:latin typeface="Montserrat ExtraLight" pitchFamily="2" charset="0"/>
              </a:rPr>
              <a:t>User</a:t>
            </a:r>
            <a:endParaRPr lang="en-US" sz="1400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2F861F-EB51-431D-815A-A790EADC97EF}"/>
              </a:ext>
            </a:extLst>
          </p:cNvPr>
          <p:cNvSpPr/>
          <p:nvPr/>
        </p:nvSpPr>
        <p:spPr>
          <a:xfrm>
            <a:off x="4631558" y="4356150"/>
            <a:ext cx="1342522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H.F.S.T</a:t>
            </a:r>
            <a:br>
              <a:rPr lang="en-AU" dirty="0"/>
            </a:br>
            <a:r>
              <a:rPr lang="en-AU" dirty="0"/>
              <a:t>Embedding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7F4A3B-FB57-41A5-A59C-28CC11A8CC99}"/>
              </a:ext>
            </a:extLst>
          </p:cNvPr>
          <p:cNvSpPr/>
          <p:nvPr/>
        </p:nvSpPr>
        <p:spPr>
          <a:xfrm>
            <a:off x="6186038" y="4356150"/>
            <a:ext cx="1342522" cy="79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Conversational</a:t>
            </a:r>
            <a:br>
              <a:rPr lang="en-AU" sz="1400" dirty="0"/>
            </a:br>
            <a:r>
              <a:rPr lang="en-AU" sz="1400" dirty="0" err="1"/>
              <a:t>RetrievalChain</a:t>
            </a:r>
            <a:endParaRPr lang="en-AU" sz="1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9C9930-E86A-496E-AFB8-C040D51D4E38}"/>
              </a:ext>
            </a:extLst>
          </p:cNvPr>
          <p:cNvSpPr/>
          <p:nvPr/>
        </p:nvSpPr>
        <p:spPr>
          <a:xfrm>
            <a:off x="4429360" y="4143488"/>
            <a:ext cx="3396562" cy="124547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4EDF31-EE90-4737-8E63-D43A679EBA4B}"/>
              </a:ext>
            </a:extLst>
          </p:cNvPr>
          <p:cNvSpPr/>
          <p:nvPr/>
        </p:nvSpPr>
        <p:spPr>
          <a:xfrm>
            <a:off x="5629475" y="3857110"/>
            <a:ext cx="101662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latin typeface="Montserrat ExtraLight" pitchFamily="2" charset="0"/>
              </a:rPr>
              <a:t>LangChain</a:t>
            </a:r>
            <a:endParaRPr lang="en-US" sz="1200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2752CD-1727-4F08-BA79-9B001665A8EB}"/>
              </a:ext>
            </a:extLst>
          </p:cNvPr>
          <p:cNvCxnSpPr>
            <a:cxnSpLocks/>
          </p:cNvCxnSpPr>
          <p:nvPr/>
        </p:nvCxnSpPr>
        <p:spPr>
          <a:xfrm>
            <a:off x="5448300" y="3276822"/>
            <a:ext cx="0" cy="1079328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5AEA6EC-FB38-4855-B877-C3BC0F4A5291}"/>
              </a:ext>
            </a:extLst>
          </p:cNvPr>
          <p:cNvSpPr/>
          <p:nvPr/>
        </p:nvSpPr>
        <p:spPr>
          <a:xfrm>
            <a:off x="4735584" y="3534166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Query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EC67AED-6408-4B5A-94DC-593F2A8C2288}"/>
              </a:ext>
            </a:extLst>
          </p:cNvPr>
          <p:cNvCxnSpPr>
            <a:cxnSpLocks/>
          </p:cNvCxnSpPr>
          <p:nvPr/>
        </p:nvCxnSpPr>
        <p:spPr>
          <a:xfrm>
            <a:off x="6889351" y="3236826"/>
            <a:ext cx="0" cy="1119324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3D2F175-5D3C-42A0-B1F6-540EA8C63B85}"/>
              </a:ext>
            </a:extLst>
          </p:cNvPr>
          <p:cNvSpPr/>
          <p:nvPr/>
        </p:nvSpPr>
        <p:spPr>
          <a:xfrm>
            <a:off x="6708177" y="3547111"/>
            <a:ext cx="18022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(PP) Response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DF2A98-EA75-4960-898B-8E4DECF9F821}"/>
              </a:ext>
            </a:extLst>
          </p:cNvPr>
          <p:cNvSpPr/>
          <p:nvPr/>
        </p:nvSpPr>
        <p:spPr>
          <a:xfrm>
            <a:off x="9283737" y="713202"/>
            <a:ext cx="25425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(PP) = (Possibly Processed)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B142DB-764C-49BE-A9C5-A0BA52259DEE}"/>
              </a:ext>
            </a:extLst>
          </p:cNvPr>
          <p:cNvSpPr/>
          <p:nvPr/>
        </p:nvSpPr>
        <p:spPr>
          <a:xfrm>
            <a:off x="760905" y="4204090"/>
            <a:ext cx="1844684" cy="16252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A081BE-A749-4739-B7C2-A0A75B8AEBEA}"/>
              </a:ext>
            </a:extLst>
          </p:cNvPr>
          <p:cNvSpPr/>
          <p:nvPr/>
        </p:nvSpPr>
        <p:spPr>
          <a:xfrm>
            <a:off x="840710" y="5931806"/>
            <a:ext cx="14061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CERN EOS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EC254D-EE12-480B-9D79-F5414E705F89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263140" y="4751765"/>
            <a:ext cx="2368418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5CCDCCB-7061-4CF8-9A6C-2ACB25D95D5F}"/>
              </a:ext>
            </a:extLst>
          </p:cNvPr>
          <p:cNvSpPr/>
          <p:nvPr/>
        </p:nvSpPr>
        <p:spPr>
          <a:xfrm>
            <a:off x="1031805" y="4356150"/>
            <a:ext cx="1292739" cy="1292739"/>
          </a:xfrm>
          <a:prstGeom prst="ellipse">
            <a:avLst/>
          </a:prstGeom>
          <a:solidFill>
            <a:srgbClr val="FFC000"/>
          </a:solidFill>
          <a:ln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Chroma DB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74D3FA-7FDB-4209-AA8E-EC3C79B26780}"/>
              </a:ext>
            </a:extLst>
          </p:cNvPr>
          <p:cNvSpPr/>
          <p:nvPr/>
        </p:nvSpPr>
        <p:spPr>
          <a:xfrm>
            <a:off x="2654207" y="4178442"/>
            <a:ext cx="12506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latin typeface="Montserrat ExtraLight" pitchFamily="2" charset="0"/>
              </a:rPr>
              <a:t>Embedding</a:t>
            </a:r>
            <a:br>
              <a:rPr lang="en-US" sz="1400" dirty="0">
                <a:ln w="0"/>
                <a:latin typeface="Montserrat ExtraLight" pitchFamily="2" charset="0"/>
              </a:rPr>
            </a:br>
            <a:r>
              <a:rPr lang="en-US" sz="1400" dirty="0">
                <a:ln w="0"/>
                <a:latin typeface="Montserrat ExtraLight" pitchFamily="2" charset="0"/>
              </a:rPr>
              <a:t>Vector</a:t>
            </a:r>
            <a:endParaRPr lang="en-US" sz="1400" b="0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DBCB14-BD11-4273-B59B-8C0A554DD33C}"/>
              </a:ext>
            </a:extLst>
          </p:cNvPr>
          <p:cNvSpPr/>
          <p:nvPr/>
        </p:nvSpPr>
        <p:spPr>
          <a:xfrm>
            <a:off x="2682295" y="5528567"/>
            <a:ext cx="12057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latin typeface="Montserrat ExtraLight" pitchFamily="2" charset="0"/>
              </a:rPr>
              <a:t>KNN </a:t>
            </a:r>
            <a:br>
              <a:rPr lang="en-US" sz="1400" b="0" cap="none" spc="0" dirty="0">
                <a:ln w="0"/>
                <a:solidFill>
                  <a:schemeClr val="tx1"/>
                </a:solidFill>
                <a:latin typeface="Montserrat ExtraLight" pitchFamily="2" charset="0"/>
              </a:rPr>
            </a:br>
            <a:r>
              <a:rPr lang="en-US" sz="1400" b="0" cap="none" spc="0" dirty="0">
                <a:ln w="0"/>
                <a:solidFill>
                  <a:schemeClr val="tx1"/>
                </a:solidFill>
                <a:latin typeface="Montserrat ExtraLight" pitchFamily="2" charset="0"/>
              </a:rPr>
              <a:t>documents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8A529DC-1D00-4877-83FA-0E33EFFC7D17}"/>
              </a:ext>
            </a:extLst>
          </p:cNvPr>
          <p:cNvSpPr/>
          <p:nvPr/>
        </p:nvSpPr>
        <p:spPr>
          <a:xfrm>
            <a:off x="9818244" y="3949340"/>
            <a:ext cx="1844684" cy="162520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601C13-3115-4F11-B761-91CA7900C6DA}"/>
              </a:ext>
            </a:extLst>
          </p:cNvPr>
          <p:cNvSpPr/>
          <p:nvPr/>
        </p:nvSpPr>
        <p:spPr>
          <a:xfrm>
            <a:off x="10486993" y="3502263"/>
            <a:ext cx="10534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OpenAI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8EBC659-F0C2-49E1-8B14-A2BE15E0DA8B}"/>
              </a:ext>
            </a:extLst>
          </p:cNvPr>
          <p:cNvSpPr/>
          <p:nvPr/>
        </p:nvSpPr>
        <p:spPr>
          <a:xfrm>
            <a:off x="2072867" y="5169447"/>
            <a:ext cx="4711993" cy="346042"/>
          </a:xfrm>
          <a:custGeom>
            <a:avLst/>
            <a:gdLst>
              <a:gd name="connsiteX0" fmla="*/ 0 w 2179320"/>
              <a:gd name="connsiteY0" fmla="*/ 586740 h 586740"/>
              <a:gd name="connsiteX1" fmla="*/ 2179320 w 2179320"/>
              <a:gd name="connsiteY1" fmla="*/ 586740 h 586740"/>
              <a:gd name="connsiteX2" fmla="*/ 2179320 w 2179320"/>
              <a:gd name="connsiteY2" fmla="*/ 0 h 586740"/>
              <a:gd name="connsiteX0" fmla="*/ 0 w 2179320"/>
              <a:gd name="connsiteY0" fmla="*/ 586740 h 586740"/>
              <a:gd name="connsiteX1" fmla="*/ 2179320 w 2179320"/>
              <a:gd name="connsiteY1" fmla="*/ 586740 h 586740"/>
              <a:gd name="connsiteX2" fmla="*/ 2179320 w 2179320"/>
              <a:gd name="connsiteY2" fmla="*/ 0 h 586740"/>
              <a:gd name="connsiteX0" fmla="*/ 0 w 2206413"/>
              <a:gd name="connsiteY0" fmla="*/ 586740 h 586740"/>
              <a:gd name="connsiteX1" fmla="*/ 2179320 w 2206413"/>
              <a:gd name="connsiteY1" fmla="*/ 586740 h 586740"/>
              <a:gd name="connsiteX2" fmla="*/ 2179320 w 2206413"/>
              <a:gd name="connsiteY2" fmla="*/ 0 h 586740"/>
              <a:gd name="connsiteX0" fmla="*/ 0 w 2206413"/>
              <a:gd name="connsiteY0" fmla="*/ 586740 h 651086"/>
              <a:gd name="connsiteX1" fmla="*/ 2179320 w 2206413"/>
              <a:gd name="connsiteY1" fmla="*/ 586740 h 651086"/>
              <a:gd name="connsiteX2" fmla="*/ 2179320 w 2206413"/>
              <a:gd name="connsiteY2" fmla="*/ 0 h 651086"/>
              <a:gd name="connsiteX0" fmla="*/ 0 w 2181013"/>
              <a:gd name="connsiteY0" fmla="*/ 586740 h 606779"/>
              <a:gd name="connsiteX1" fmla="*/ 2133600 w 2181013"/>
              <a:gd name="connsiteY1" fmla="*/ 518160 h 606779"/>
              <a:gd name="connsiteX2" fmla="*/ 2179320 w 2181013"/>
              <a:gd name="connsiteY2" fmla="*/ 0 h 606779"/>
              <a:gd name="connsiteX0" fmla="*/ 0 w 2199723"/>
              <a:gd name="connsiteY0" fmla="*/ 586740 h 602937"/>
              <a:gd name="connsiteX1" fmla="*/ 2133600 w 2199723"/>
              <a:gd name="connsiteY1" fmla="*/ 518160 h 602937"/>
              <a:gd name="connsiteX2" fmla="*/ 2179320 w 2199723"/>
              <a:gd name="connsiteY2" fmla="*/ 0 h 602937"/>
              <a:gd name="connsiteX0" fmla="*/ 0 w 2181186"/>
              <a:gd name="connsiteY0" fmla="*/ 586740 h 602937"/>
              <a:gd name="connsiteX1" fmla="*/ 2087880 w 2181186"/>
              <a:gd name="connsiteY1" fmla="*/ 518160 h 602937"/>
              <a:gd name="connsiteX2" fmla="*/ 2179320 w 2181186"/>
              <a:gd name="connsiteY2" fmla="*/ 0 h 602937"/>
              <a:gd name="connsiteX0" fmla="*/ 0 w 2181186"/>
              <a:gd name="connsiteY0" fmla="*/ 586740 h 593334"/>
              <a:gd name="connsiteX1" fmla="*/ 2087880 w 2181186"/>
              <a:gd name="connsiteY1" fmla="*/ 495300 h 593334"/>
              <a:gd name="connsiteX2" fmla="*/ 2179320 w 2181186"/>
              <a:gd name="connsiteY2" fmla="*/ 0 h 59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1186" h="593334">
                <a:moveTo>
                  <a:pt x="0" y="586740"/>
                </a:moveTo>
                <a:cubicBezTo>
                  <a:pt x="726440" y="586740"/>
                  <a:pt x="1973580" y="629920"/>
                  <a:pt x="2087880" y="495300"/>
                </a:cubicBezTo>
                <a:cubicBezTo>
                  <a:pt x="2202180" y="360680"/>
                  <a:pt x="2179320" y="195580"/>
                  <a:pt x="2179320" y="0"/>
                </a:cubicBezTo>
              </a:path>
            </a:pathLst>
          </a:custGeom>
          <a:noFill/>
          <a:ln w="127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4554C2B-DCEC-4600-B962-9077CEF49521}"/>
              </a:ext>
            </a:extLst>
          </p:cNvPr>
          <p:cNvCxnSpPr>
            <a:cxnSpLocks/>
          </p:cNvCxnSpPr>
          <p:nvPr/>
        </p:nvCxnSpPr>
        <p:spPr>
          <a:xfrm>
            <a:off x="7528560" y="4998720"/>
            <a:ext cx="2559682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0DD1ACB-2DCF-4FE2-A982-9E69ECA13BBE}"/>
              </a:ext>
            </a:extLst>
          </p:cNvPr>
          <p:cNvCxnSpPr>
            <a:cxnSpLocks/>
          </p:cNvCxnSpPr>
          <p:nvPr/>
        </p:nvCxnSpPr>
        <p:spPr>
          <a:xfrm>
            <a:off x="7528560" y="4884420"/>
            <a:ext cx="2559682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1ED487E-78A1-4AEE-884C-02FE9009D5DE}"/>
              </a:ext>
            </a:extLst>
          </p:cNvPr>
          <p:cNvSpPr/>
          <p:nvPr/>
        </p:nvSpPr>
        <p:spPr>
          <a:xfrm>
            <a:off x="10088242" y="4204090"/>
            <a:ext cx="1342522" cy="111039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GPT 3.5 /</a:t>
            </a:r>
            <a:br>
              <a:rPr lang="en-AU" dirty="0"/>
            </a:br>
            <a:r>
              <a:rPr lang="en-AU" dirty="0"/>
              <a:t>GPT 4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2EC586B-DEA0-4320-A6E2-459A06941A14}"/>
              </a:ext>
            </a:extLst>
          </p:cNvPr>
          <p:cNvCxnSpPr>
            <a:cxnSpLocks/>
          </p:cNvCxnSpPr>
          <p:nvPr/>
        </p:nvCxnSpPr>
        <p:spPr>
          <a:xfrm>
            <a:off x="7528560" y="4526280"/>
            <a:ext cx="2559682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B6B87C-861F-488B-84F2-84DF79CA61D7}"/>
                  </a:ext>
                </a:extLst>
              </p:cNvPr>
              <p:cNvSpPr/>
              <p:nvPr/>
            </p:nvSpPr>
            <p:spPr>
              <a:xfrm>
                <a:off x="8078896" y="5016690"/>
                <a:ext cx="1802296" cy="73866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400" dirty="0">
                    <a:ln w="0"/>
                    <a:latin typeface="Montserrat ExtraLight" pitchFamily="2" charset="0"/>
                  </a:rPr>
                  <a:t>(PP) Query</a:t>
                </a:r>
                <a:br>
                  <a:rPr lang="en-US" sz="1400" dirty="0">
                    <a:ln w="0"/>
                    <a:latin typeface="Montserrat ExtraLight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n w="0"/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br>
                  <a:rPr lang="en-US" sz="1400" dirty="0">
                    <a:ln w="0"/>
                    <a:latin typeface="Montserrat ExtraLight" pitchFamily="2" charset="0"/>
                  </a:rPr>
                </a:br>
                <a:r>
                  <a:rPr lang="en-US" sz="1400" dirty="0">
                    <a:ln w="0"/>
                    <a:latin typeface="Montserrat ExtraLight" pitchFamily="2" charset="0"/>
                  </a:rPr>
                  <a:t>(PP) KNN docs</a:t>
                </a:r>
                <a:endParaRPr lang="en-US" sz="1400" b="0" cap="none" spc="0" dirty="0">
                  <a:ln w="0"/>
                  <a:solidFill>
                    <a:schemeClr val="tx1"/>
                  </a:solidFill>
                  <a:latin typeface="Montserrat ExtraLight" pitchFamily="2" charset="0"/>
                </a:endParaRPr>
              </a:p>
            </p:txBody>
          </p:sp>
        </mc:Choice>
        <mc:Fallback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7B6B87C-861F-488B-84F2-84DF79CA6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896" y="5016690"/>
                <a:ext cx="1802296" cy="738664"/>
              </a:xfrm>
              <a:prstGeom prst="rect">
                <a:avLst/>
              </a:prstGeom>
              <a:blipFill>
                <a:blip r:embed="rId4"/>
                <a:stretch>
                  <a:fillRect t="-1653" r="-1014" b="-743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>
            <a:extLst>
              <a:ext uri="{FF2B5EF4-FFF2-40B4-BE49-F238E27FC236}">
                <a16:creationId xmlns:a16="http://schemas.microsoft.com/office/drawing/2014/main" id="{123C52A7-C48B-4E9C-8E62-23E3F7A021EE}"/>
              </a:ext>
            </a:extLst>
          </p:cNvPr>
          <p:cNvSpPr/>
          <p:nvPr/>
        </p:nvSpPr>
        <p:spPr>
          <a:xfrm>
            <a:off x="8229355" y="4209518"/>
            <a:ext cx="18022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latin typeface="Montserrat ExtraLight" pitchFamily="2" charset="0"/>
              </a:rPr>
              <a:t>Response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109E11E2-83B0-4849-98A9-23362F467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4088" y="1529593"/>
            <a:ext cx="2850252" cy="1527160"/>
          </a:xfrm>
        </p:spPr>
        <p:txBody>
          <a:bodyPr anchor="t">
            <a:normAutofit/>
          </a:bodyPr>
          <a:lstStyle/>
          <a:p>
            <a:r>
              <a:rPr lang="en-AU" dirty="0"/>
              <a:t>Currently takes ~3 seconds to respond (mostly waiting on OpenAI)</a:t>
            </a:r>
          </a:p>
        </p:txBody>
      </p:sp>
    </p:spTree>
    <p:extLst>
      <p:ext uri="{BB962C8B-B14F-4D97-AF65-F5344CB8AC3E}">
        <p14:creationId xmlns:p14="http://schemas.microsoft.com/office/powerpoint/2010/main" val="3416081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Current Status: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60804"/>
            <a:ext cx="10848806" cy="4204716"/>
          </a:xfrm>
        </p:spPr>
        <p:txBody>
          <a:bodyPr anchor="t"/>
          <a:lstStyle/>
          <a:p>
            <a:r>
              <a:rPr lang="en-AU" dirty="0"/>
              <a:t>Diagram of all the possible ATLAS datasets and how many we have in the DB</a:t>
            </a:r>
          </a:p>
          <a:p>
            <a:r>
              <a:rPr lang="en-AU" dirty="0"/>
              <a:t>Add a box around those that are </a:t>
            </a:r>
            <a:r>
              <a:rPr lang="en-AU" i="1" dirty="0"/>
              <a:t>almost</a:t>
            </a:r>
            <a:r>
              <a:rPr lang="en-AU" dirty="0"/>
              <a:t> in the DB</a:t>
            </a:r>
          </a:p>
          <a:p>
            <a:r>
              <a:rPr lang="en-AU" dirty="0"/>
              <a:t>Stage the progress of each (solid/dashed in-progress/complete, scraped, converted, </a:t>
            </a:r>
            <a:r>
              <a:rPr lang="en-AU" dirty="0" err="1"/>
              <a:t>chunked+embedded</a:t>
            </a:r>
            <a:r>
              <a:rPr lang="en-AU" dirty="0"/>
              <a:t>)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34AFE7-3C6D-4C38-9C9E-C32B5C7B80BF}"/>
              </a:ext>
            </a:extLst>
          </p:cNvPr>
          <p:cNvSpPr/>
          <p:nvPr/>
        </p:nvSpPr>
        <p:spPr>
          <a:xfrm>
            <a:off x="390692" y="3688080"/>
            <a:ext cx="1744980" cy="109553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Twiki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44AD60-1E5C-4610-903A-DCC014B1A0DD}"/>
              </a:ext>
            </a:extLst>
          </p:cNvPr>
          <p:cNvSpPr/>
          <p:nvPr/>
        </p:nvSpPr>
        <p:spPr>
          <a:xfrm>
            <a:off x="2317516" y="3688080"/>
            <a:ext cx="1744980" cy="1095533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ATLAS Software Docs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779AA0-E9EC-45A8-8125-6CB8BC681AC8}"/>
              </a:ext>
            </a:extLst>
          </p:cNvPr>
          <p:cNvSpPr/>
          <p:nvPr/>
        </p:nvSpPr>
        <p:spPr>
          <a:xfrm>
            <a:off x="4244340" y="3688080"/>
            <a:ext cx="1744980" cy="1095533"/>
          </a:xfrm>
          <a:prstGeom prst="roundRect">
            <a:avLst/>
          </a:prstGeom>
          <a:solidFill>
            <a:srgbClr val="FFC000"/>
          </a:solidFill>
          <a:ln>
            <a:solidFill>
              <a:srgbClr val="B88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E-group Archive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923EFA-1BE8-433C-ABEB-945230A9339B}"/>
              </a:ext>
            </a:extLst>
          </p:cNvPr>
          <p:cNvSpPr/>
          <p:nvPr/>
        </p:nvSpPr>
        <p:spPr>
          <a:xfrm>
            <a:off x="6171164" y="4969985"/>
            <a:ext cx="1744980" cy="10955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/>
              <a:t>Mattermost</a:t>
            </a:r>
            <a:endParaRPr lang="en-AU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86FF6C-04CB-4A5E-957B-FA25C543B54C}"/>
              </a:ext>
            </a:extLst>
          </p:cNvPr>
          <p:cNvSpPr/>
          <p:nvPr/>
        </p:nvSpPr>
        <p:spPr>
          <a:xfrm>
            <a:off x="6171164" y="3688079"/>
            <a:ext cx="1744980" cy="1095533"/>
          </a:xfrm>
          <a:prstGeom prst="roundRect">
            <a:avLst/>
          </a:prstGeom>
          <a:solidFill>
            <a:srgbClr val="FFC000"/>
          </a:solidFill>
          <a:ln>
            <a:solidFill>
              <a:srgbClr val="B88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/>
              <a:t>Indico</a:t>
            </a:r>
            <a:r>
              <a:rPr lang="en-AU" dirty="0"/>
              <a:t> Meetings PDF Text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C5C15F-6786-4822-8BE1-0C2CEA4D200C}"/>
              </a:ext>
            </a:extLst>
          </p:cNvPr>
          <p:cNvSpPr/>
          <p:nvPr/>
        </p:nvSpPr>
        <p:spPr>
          <a:xfrm>
            <a:off x="390692" y="4969986"/>
            <a:ext cx="1744980" cy="10955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JIRA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079911-9D6E-41E2-9B32-E6CF77667D72}"/>
              </a:ext>
            </a:extLst>
          </p:cNvPr>
          <p:cNvSpPr/>
          <p:nvPr/>
        </p:nvSpPr>
        <p:spPr>
          <a:xfrm>
            <a:off x="2317516" y="4969986"/>
            <a:ext cx="1744980" cy="10955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ATLAS Codebases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CFC907-DBDC-445C-892F-34B7D817817B}"/>
              </a:ext>
            </a:extLst>
          </p:cNvPr>
          <p:cNvSpPr/>
          <p:nvPr/>
        </p:nvSpPr>
        <p:spPr>
          <a:xfrm>
            <a:off x="4244340" y="4969986"/>
            <a:ext cx="1744980" cy="10955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Group-level </a:t>
            </a:r>
            <a:r>
              <a:rPr lang="en-AU" sz="1600" dirty="0"/>
              <a:t>Documentation</a:t>
            </a:r>
            <a:endParaRPr lang="en-AU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8A5111-6D2F-4BFA-8BFC-8AB203B9FE3D}"/>
              </a:ext>
            </a:extLst>
          </p:cNvPr>
          <p:cNvSpPr/>
          <p:nvPr/>
        </p:nvSpPr>
        <p:spPr>
          <a:xfrm>
            <a:off x="8097988" y="3688079"/>
            <a:ext cx="1744980" cy="10955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CDS Papers &amp; Notes PDF Text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30979D-44DB-4BC9-B0B5-DEC027D89160}"/>
              </a:ext>
            </a:extLst>
          </p:cNvPr>
          <p:cNvSpPr/>
          <p:nvPr/>
        </p:nvSpPr>
        <p:spPr>
          <a:xfrm>
            <a:off x="8097988" y="4969986"/>
            <a:ext cx="1744980" cy="109553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PDF Plots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B2DB33-E698-4E95-ACD4-8A8985419A1F}"/>
              </a:ext>
            </a:extLst>
          </p:cNvPr>
          <p:cNvSpPr txBox="1"/>
          <p:nvPr/>
        </p:nvSpPr>
        <p:spPr>
          <a:xfrm>
            <a:off x="10166634" y="4680524"/>
            <a:ext cx="2708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- - In-progress</a:t>
            </a:r>
          </a:p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----- Complete</a:t>
            </a:r>
          </a:p>
          <a:p>
            <a:r>
              <a:rPr lang="en-AU" sz="1400" dirty="0">
                <a:solidFill>
                  <a:schemeClr val="bg2">
                    <a:lumMod val="75000"/>
                  </a:schemeClr>
                </a:solidFill>
              </a:rPr>
              <a:t>Not yet started</a:t>
            </a:r>
          </a:p>
          <a:p>
            <a:r>
              <a:rPr lang="en-AU" sz="1400" dirty="0">
                <a:solidFill>
                  <a:srgbClr val="FFC000"/>
                </a:solidFill>
              </a:rPr>
              <a:t>Scraping</a:t>
            </a:r>
          </a:p>
          <a:p>
            <a:r>
              <a:rPr lang="en-AU" sz="1400" dirty="0">
                <a:solidFill>
                  <a:schemeClr val="accent2"/>
                </a:solidFill>
              </a:rPr>
              <a:t>Converting</a:t>
            </a:r>
          </a:p>
          <a:p>
            <a:r>
              <a:rPr lang="en-AU" sz="1400" dirty="0">
                <a:solidFill>
                  <a:schemeClr val="accent6"/>
                </a:solidFill>
              </a:rPr>
              <a:t>Chunking/Embedding</a:t>
            </a:r>
          </a:p>
        </p:txBody>
      </p:sp>
    </p:spTree>
    <p:extLst>
      <p:ext uri="{BB962C8B-B14F-4D97-AF65-F5344CB8AC3E}">
        <p14:creationId xmlns:p14="http://schemas.microsoft.com/office/powerpoint/2010/main" val="3849362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6A58-2F6E-450A-8A12-B88C4D31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Details: Scraping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8615-695F-45C6-9AFD-67A4D61B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09" y="2423160"/>
            <a:ext cx="3754586" cy="3642360"/>
          </a:xfrm>
        </p:spPr>
        <p:txBody>
          <a:bodyPr anchor="t"/>
          <a:lstStyle/>
          <a:p>
            <a:r>
              <a:rPr lang="en-AU" dirty="0"/>
              <a:t>Start with set of “Starting URLs”</a:t>
            </a:r>
          </a:p>
          <a:p>
            <a:r>
              <a:rPr lang="en-AU" dirty="0"/>
              <a:t>Recursively visit included links</a:t>
            </a:r>
          </a:p>
          <a:p>
            <a:r>
              <a:rPr lang="en-AU" dirty="0"/>
              <a:t>Find all headers, and visit content below</a:t>
            </a:r>
          </a:p>
          <a:p>
            <a:r>
              <a:rPr lang="en-AU" dirty="0"/>
              <a:t>Append metadata of twiki (parent structure, date revised, etc.)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D5A07-1995-4A2D-B7A1-0D958A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4AA46B-5C47-4086-A27B-0DCBAF2CB7EB}"/>
              </a:ext>
            </a:extLst>
          </p:cNvPr>
          <p:cNvSpPr/>
          <p:nvPr/>
        </p:nvSpPr>
        <p:spPr>
          <a:xfrm>
            <a:off x="1454499" y="1840467"/>
            <a:ext cx="15424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ATLAS </a:t>
            </a:r>
            <a:r>
              <a:rPr lang="en-US" b="1" dirty="0" err="1">
                <a:ln w="0"/>
                <a:latin typeface="Montserrat ExtraLight" pitchFamily="2" charset="0"/>
              </a:rPr>
              <a:t>Twiki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0C8CD-8B04-427F-89EC-D878C57EE614}"/>
              </a:ext>
            </a:extLst>
          </p:cNvPr>
          <p:cNvCxnSpPr/>
          <p:nvPr/>
        </p:nvCxnSpPr>
        <p:spPr>
          <a:xfrm>
            <a:off x="4213860" y="2118360"/>
            <a:ext cx="0" cy="3139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0C85B9-01C7-440D-9937-FA63CBF94CF5}"/>
              </a:ext>
            </a:extLst>
          </p:cNvPr>
          <p:cNvSpPr txBox="1">
            <a:spLocks/>
          </p:cNvSpPr>
          <p:nvPr/>
        </p:nvSpPr>
        <p:spPr>
          <a:xfrm>
            <a:off x="4247995" y="2427206"/>
            <a:ext cx="3754586" cy="3642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Discover whether the CDS paper has a Gitlab latex repo</a:t>
            </a:r>
          </a:p>
          <a:p>
            <a:r>
              <a:rPr lang="en-AU" dirty="0"/>
              <a:t>If latex exists, pull from repo and (planned) convert to markdown</a:t>
            </a:r>
          </a:p>
          <a:p>
            <a:r>
              <a:rPr lang="en-AU" dirty="0"/>
              <a:t>(Planned) Use </a:t>
            </a:r>
            <a:r>
              <a:rPr lang="en-AU" b="1" dirty="0"/>
              <a:t>unstructured </a:t>
            </a:r>
            <a:r>
              <a:rPr lang="en-AU" dirty="0"/>
              <a:t>library to parse markdown</a:t>
            </a:r>
          </a:p>
          <a:p>
            <a:r>
              <a:rPr lang="en-AU" dirty="0"/>
              <a:t>If latex </a:t>
            </a:r>
            <a:r>
              <a:rPr lang="en-AU" i="1" dirty="0"/>
              <a:t>does not </a:t>
            </a:r>
            <a:r>
              <a:rPr lang="en-AU" dirty="0"/>
              <a:t>exist, use </a:t>
            </a:r>
            <a:r>
              <a:rPr lang="en-AU" b="1" dirty="0"/>
              <a:t>nougat</a:t>
            </a:r>
            <a:r>
              <a:rPr lang="en-AU" dirty="0"/>
              <a:t> library to read PDF (including equations) into markdown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D7EF20-0CDC-48DD-9562-0A678F879985}"/>
              </a:ext>
            </a:extLst>
          </p:cNvPr>
          <p:cNvSpPr/>
          <p:nvPr/>
        </p:nvSpPr>
        <p:spPr>
          <a:xfrm>
            <a:off x="5785294" y="1844513"/>
            <a:ext cx="6799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latin typeface="Montserrat ExtraLight" pitchFamily="2" charset="0"/>
              </a:rPr>
              <a:t>CDS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4ABF55-587D-40E0-AA62-377A0A559E38}"/>
              </a:ext>
            </a:extLst>
          </p:cNvPr>
          <p:cNvSpPr txBox="1">
            <a:spLocks/>
          </p:cNvSpPr>
          <p:nvPr/>
        </p:nvSpPr>
        <p:spPr>
          <a:xfrm>
            <a:off x="8315731" y="2423160"/>
            <a:ext cx="3754586" cy="3642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Load event list</a:t>
            </a:r>
          </a:p>
          <a:p>
            <a:r>
              <a:rPr lang="en-AU" dirty="0"/>
              <a:t>Scrape timetable contents (date, title, speaker, etc.)</a:t>
            </a:r>
          </a:p>
          <a:p>
            <a:r>
              <a:rPr lang="en-AU" dirty="0"/>
              <a:t>(Planned) Pull PDF slide decks and minutes</a:t>
            </a:r>
          </a:p>
          <a:p>
            <a:r>
              <a:rPr lang="en-AU" dirty="0"/>
              <a:t>(Planned) Parse in the same way as in CDS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88121C-A66D-4ADA-A91E-C46891EFD5C6}"/>
              </a:ext>
            </a:extLst>
          </p:cNvPr>
          <p:cNvSpPr/>
          <p:nvPr/>
        </p:nvSpPr>
        <p:spPr>
          <a:xfrm>
            <a:off x="9747231" y="1840467"/>
            <a:ext cx="8915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err="1">
                <a:ln w="0"/>
                <a:latin typeface="Montserrat ExtraLight" pitchFamily="2" charset="0"/>
              </a:rPr>
              <a:t>Indico</a:t>
            </a:r>
            <a:endParaRPr lang="en-US" b="1" cap="none" spc="0" dirty="0">
              <a:ln w="0"/>
              <a:solidFill>
                <a:schemeClr val="tx1"/>
              </a:solidFill>
              <a:latin typeface="Montserrat ExtraLight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964BF1-991E-42DD-9D0B-7B6C0A4D79F0}"/>
              </a:ext>
            </a:extLst>
          </p:cNvPr>
          <p:cNvCxnSpPr/>
          <p:nvPr/>
        </p:nvCxnSpPr>
        <p:spPr>
          <a:xfrm>
            <a:off x="8258448" y="2118360"/>
            <a:ext cx="0" cy="3139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70316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Blank Master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3.xml><?xml version="1.0" encoding="utf-8"?>
<a:theme xmlns:a="http://schemas.openxmlformats.org/drawingml/2006/main" name="1_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289AE2-D2AE-49D1-AFAC-3A79F6794255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71af3243-3dd4-4a8d-8c0d-dd76da1f02a5"/>
    <ds:schemaRef ds:uri="16c05727-aa75-4e4a-9b5f-8a80a1165891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{EFCD7E9D-9A6A-487C-BFD5-B4D9CBFA51EC}tf33552983</Template>
  <TotalTime>27650</TotalTime>
  <Words>2099</Words>
  <Application>Microsoft Office PowerPoint</Application>
  <PresentationFormat>Widescreen</PresentationFormat>
  <Paragraphs>287</Paragraphs>
  <Slides>28</Slides>
  <Notes>1</Notes>
  <HiddenSlides>4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Calibri</vt:lpstr>
      <vt:lpstr>Cambria Math</vt:lpstr>
      <vt:lpstr>Courier New</vt:lpstr>
      <vt:lpstr>Franklin Gothic Book</vt:lpstr>
      <vt:lpstr>Montserrat</vt:lpstr>
      <vt:lpstr>Montserrat ExtraLight</vt:lpstr>
      <vt:lpstr>Montserrat Light</vt:lpstr>
      <vt:lpstr>Montserrat Medium</vt:lpstr>
      <vt:lpstr>Open Sans</vt:lpstr>
      <vt:lpstr>Wingdings 2</vt:lpstr>
      <vt:lpstr>DividendVTI</vt:lpstr>
      <vt:lpstr>Blank Master</vt:lpstr>
      <vt:lpstr>1_DividendVTI</vt:lpstr>
      <vt:lpstr>chATLAS</vt:lpstr>
      <vt:lpstr>Motivation</vt:lpstr>
      <vt:lpstr>History</vt:lpstr>
      <vt:lpstr>Current Status: Demo</vt:lpstr>
      <vt:lpstr>Current Status: Infrastructure</vt:lpstr>
      <vt:lpstr>Current Status: Infrastructure</vt:lpstr>
      <vt:lpstr>Current Status: Infrastructure</vt:lpstr>
      <vt:lpstr>Current Status: Datasets</vt:lpstr>
      <vt:lpstr>Details: Scraping</vt:lpstr>
      <vt:lpstr>Details: Chunking</vt:lpstr>
      <vt:lpstr>Details: Chat interface</vt:lpstr>
      <vt:lpstr>Details: Chat interface</vt:lpstr>
      <vt:lpstr>Details: Chat interface</vt:lpstr>
      <vt:lpstr>Shortcomings and Hurdles</vt:lpstr>
      <vt:lpstr>Roadmap</vt:lpstr>
      <vt:lpstr>Open questions &amp; Conclusion</vt:lpstr>
      <vt:lpstr>BACKUP</vt:lpstr>
      <vt:lpstr>Retrieval-Augmented Generation</vt:lpstr>
      <vt:lpstr>Retrieval-augmented generation (RAG)</vt:lpstr>
      <vt:lpstr>Retrieval-augmented generation (RAG)</vt:lpstr>
      <vt:lpstr>Retrieval-augmented generation (RAG)</vt:lpstr>
      <vt:lpstr>How it works</vt:lpstr>
      <vt:lpstr>How it works</vt:lpstr>
      <vt:lpstr>How it works</vt:lpstr>
      <vt:lpstr>Knowledge Graphs</vt:lpstr>
      <vt:lpstr>PowerPoint Presentation</vt:lpstr>
      <vt:lpstr>Document aggregation techniques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Exatrkx Project</dc:title>
  <dc:creator>Daniel Murnane</dc:creator>
  <cp:lastModifiedBy>Daniel Murnane</cp:lastModifiedBy>
  <cp:revision>762</cp:revision>
  <dcterms:created xsi:type="dcterms:W3CDTF">2020-08-11T01:33:07Z</dcterms:created>
  <dcterms:modified xsi:type="dcterms:W3CDTF">2023-11-30T14:21:20Z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