
<file path=[Content_Types].xml><?xml version="1.0" encoding="utf-8"?>
<Types xmlns="http://schemas.openxmlformats.org/package/2006/content-types">
  <Default Extension="glb" ContentType="model/gltf.binary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70" r:id="rId5"/>
    <p:sldId id="274" r:id="rId6"/>
    <p:sldId id="262" r:id="rId7"/>
    <p:sldId id="263" r:id="rId8"/>
    <p:sldId id="264" r:id="rId9"/>
    <p:sldId id="275" r:id="rId10"/>
    <p:sldId id="273" r:id="rId11"/>
    <p:sldId id="266" r:id="rId12"/>
    <p:sldId id="267" r:id="rId13"/>
    <p:sldId id="269" r:id="rId14"/>
    <p:sldId id="271" r:id="rId15"/>
    <p:sldId id="268" r:id="rId16"/>
    <p:sldId id="2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74389" autoAdjust="0"/>
  </p:normalViewPr>
  <p:slideViewPr>
    <p:cSldViewPr snapToGrid="0" snapToObjects="1">
      <p:cViewPr varScale="1">
        <p:scale>
          <a:sx n="85" d="100"/>
          <a:sy n="85" d="100"/>
        </p:scale>
        <p:origin x="569" y="3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646894-531B-463D-B91E-C8872262EFE8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DEB06D-783E-41AB-839A-4CC7A90DE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534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- SOTA status of diffusion models – desirable to leverage these capabilities at EIC.</a:t>
            </a:r>
          </a:p>
          <a:p>
            <a:r>
              <a:rPr lang="en-US" dirty="0"/>
              <a:t> - Interesting to be talking about how AI can help physics: much of our theoretical understanding of generative models and especially score-based models comes from statistical mechanics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DEB06D-783E-41AB-839A-4CC7A90DEB3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8137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- Leverage power of </a:t>
            </a:r>
          </a:p>
          <a:p>
            <a:r>
              <a:rPr lang="en-US" dirty="0"/>
              <a:t> - Then, we will use our generative model to make important decisions</a:t>
            </a:r>
          </a:p>
          <a:p>
            <a:r>
              <a:rPr lang="en-US" dirty="0"/>
              <a:t> - Key issue with generative models is that they are black boxes</a:t>
            </a:r>
          </a:p>
          <a:p>
            <a:r>
              <a:rPr lang="en-US" dirty="0"/>
              <a:t> - My research aims to open the black box that is a deep generative model such that we can better understand the concepts it captures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DEB06D-783E-41AB-839A-4CC7A90DEB3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6545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- The two works I’ll present today employ adversarial techniques to help explain the concepts learned by generative models</a:t>
            </a:r>
          </a:p>
          <a:p>
            <a:r>
              <a:rPr lang="en-US" dirty="0"/>
              <a:t> - The first uses adversarial input perturbations to score-based models to estimate the topological dimension of data they capture</a:t>
            </a:r>
          </a:p>
          <a:p>
            <a:r>
              <a:rPr lang="en-US" dirty="0"/>
              <a:t> - While in our experiments the number of inputs is typically high-dimensional, the data typically lives in a lower dimensional space and the topological dimension serves as a local measure of data dimensionality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DEB06D-783E-41AB-839A-4CC7A90DEB3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3078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DEB06D-783E-41AB-839A-4CC7A90DEB3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4517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Score-based models learn a distribution, and initially cross-sections of the distribution are sharp</a:t>
            </a:r>
          </a:p>
          <a:p>
            <a:r>
              <a:rPr lang="en-US" dirty="0"/>
              <a:t>- We introduce Dirichlet Energy regularization during training, which widens cross-sections in a way that reveals topological dimension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FF095A-F86B-4B29-8A9F-DF3D3D1F3E2A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8195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-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DEB06D-783E-41AB-839A-4CC7A90DEB3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460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C2B806-273C-2A44-990F-6D361A3057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F02831-FD0F-9446-BE3D-A4838047E8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403E9F-F5CF-5146-AB3E-3AC78D117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E1702-CC0A-44D0-8C11-04919F9EE343}" type="datetime1">
              <a:rPr lang="en-US" smtClean="0"/>
              <a:t>11/30/2023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8FA8A3-8DAE-BF42-91FB-3D07C2CE5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B6EBAA-9D5A-0B42-B0B5-0C9D251E8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0CA07-45C7-8142-9F4D-3A07AD48D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457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5BE49-20F2-F84B-8119-63BB77C6C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C05E0B-C610-DB49-A185-24E7C3EC25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D703DF-1BE7-1A41-A0EA-67D37ED08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AD51B-E1E5-4683-AD04-B2A68EA2B1F1}" type="datetime1">
              <a:rPr lang="en-US" smtClean="0"/>
              <a:t>11/30/2023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14C795-0A1C-B64C-94EB-C5F16B80F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83F201-E985-F344-97FC-D4EFA0DA3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0CA07-45C7-8142-9F4D-3A07AD48D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502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50F0BDD-6CC1-9545-B6DD-C394460F77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3D61AE-4017-B645-A4E6-0FEB2D4ACD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5B4309-4C0E-E64D-9488-EAF3ADDE4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D19C2-7C92-4B6B-95F4-DEDC87135B09}" type="datetime1">
              <a:rPr lang="en-US" smtClean="0"/>
              <a:t>11/30/2023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6D13DF-B409-564E-84E2-1AAB41653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D03EFC-B100-604F-9C7C-A7C5F0845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0CA07-45C7-8142-9F4D-3A07AD48D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8718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9496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5" y="1653735"/>
            <a:ext cx="11430000" cy="4047778"/>
          </a:xfrm>
        </p:spPr>
        <p:txBody>
          <a:bodyPr/>
          <a:lstStyle>
            <a:lvl1pPr marL="288925" indent="-288925">
              <a:spcBef>
                <a:spcPts val="1800"/>
              </a:spcBef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>
                <a:latin typeface="+mn-lt"/>
                <a:cs typeface="Arial" panose="020B0604020202020204" pitchFamily="34" charset="0"/>
              </a:defRPr>
            </a:lvl2pPr>
            <a:lvl3pPr marL="1031875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3pPr>
            <a:lvl4pPr>
              <a:buClr>
                <a:schemeClr val="tx1"/>
              </a:buClr>
              <a:defRPr>
                <a:latin typeface="+mn-lt"/>
                <a:cs typeface="Arial" panose="020B0604020202020204" pitchFamily="34" charset="0"/>
              </a:defRPr>
            </a:lvl4pPr>
            <a:lvl5pPr marL="1482725" indent="-22225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8577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9B072-974D-E041-80E5-63E66371B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3D26BD-F1D6-184E-ABDB-44B40411B2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3C029A-7EBF-8646-98C9-13F1CF22F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C2FA6-ED8A-42CE-ACFD-B897AE2E2D81}" type="datetime1">
              <a:rPr lang="en-US" smtClean="0"/>
              <a:t>11/30/2023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D5F8F3-0BB4-A041-8772-114A73C7A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4B7673-C561-D843-A1EF-31B62C770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0CA07-45C7-8142-9F4D-3A07AD48D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325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ABAEBC-9D86-484D-82B4-60DE3C9EA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7BC4E2-7C23-6943-B9C7-186E9C4C5A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F387AF-209D-054B-AA9F-9C87303BE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BC375-7CD6-4669-88CC-8A181D453532}" type="datetime1">
              <a:rPr lang="en-US" smtClean="0"/>
              <a:t>11/30/2023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4A71E3-24FA-624A-83F1-329C9316B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E095AD-56EF-BB42-A30D-7474759F4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0CA07-45C7-8142-9F4D-3A07AD48D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081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309C6-ECE4-C744-A3CB-1F061E9C6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B2D9D0-7E0D-BE4C-88A7-2C22861F79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65F1AB-F99B-F34E-A77D-33C87F556B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BE9834-34FB-634C-BD62-FDE5BA0C8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4ACEB-8961-4F81-9384-D7E53FDCEFB6}" type="datetime1">
              <a:rPr lang="en-US" smtClean="0"/>
              <a:t>11/30/2023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E4613A-22BF-B140-8C42-006DB0B28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15B9F6-6059-5B41-A68A-A67C99B84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0CA07-45C7-8142-9F4D-3A07AD48D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885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D7197-0EE2-A342-B5CD-547DCB81B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43A180-9DC0-B64F-888A-AFA6C6EF44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7E6241-6D71-4243-8A5E-651640355F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576DB3-9D12-A042-B8A1-D30C1F8C4B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C7BCB5-6D7D-3348-AC25-E623634A6D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1B7A8C6-C9B6-A54D-8B75-DCCB610CD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9C59-ADE8-4A01-AD65-0E75E7BEEF3A}" type="datetime1">
              <a:rPr lang="en-US" smtClean="0"/>
              <a:t>11/30/2023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098A7FE-7F17-AC4F-839C-6F4D53624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A317801-B467-E545-B085-3D3D7E3D2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0CA07-45C7-8142-9F4D-3A07AD48D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282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8C621-AEAC-AD42-8CCE-13B081839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DB016D-E282-E640-9C92-B6251DCC6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5193D-6BED-4378-9153-1A990C931245}" type="datetime1">
              <a:rPr lang="en-US" smtClean="0"/>
              <a:t>11/30/2023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4DB0AB-AEA3-1446-BC96-4EF18A79E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B0A4FB-7D4F-8249-BFF1-DFDEB87BC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0CA07-45C7-8142-9F4D-3A07AD48D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008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4DA33E-0A63-C746-A744-46C41D971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A8957-0B45-4394-A3A2-340B1B48887D}" type="datetime1">
              <a:rPr lang="en-US" smtClean="0"/>
              <a:t>11/30/2023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22E01F-9F4E-3049-9259-443BC5EA1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1AA8FE-E5A8-274A-99EE-C6B6D7FE9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0CA07-45C7-8142-9F4D-3A07AD48D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770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F87BD-F29A-374B-9234-F9F31FD28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91665D-1029-094F-9884-32A259E56B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60633D-0122-B041-A85A-7924137A9C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59E1E6-DBEF-E54E-A93E-6E3A7193A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AA6C0-573C-493B-9DB3-3CC55AC9E237}" type="datetime1">
              <a:rPr lang="en-US" smtClean="0"/>
              <a:t>11/30/2023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C5A4F3-15B8-5948-8831-3CF884B02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9DE4C2-5F3B-A74B-8653-02417379E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0CA07-45C7-8142-9F4D-3A07AD48D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982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E74F6-1025-5E44-AEE3-A25A5C07B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73AA300-9699-B146-92B3-43FEB29EF3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F199DF-3794-9A4E-8DFD-FF5662F5FD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CFE4F8-DA2E-7A40-AF86-4F8ACCA94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3F637-F0BD-4A3D-BA2B-AA5AB25CD4FC}" type="datetime1">
              <a:rPr lang="en-US" smtClean="0"/>
              <a:t>11/30/2023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ACEAD3-6493-E34F-87B9-1EF7CF91A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05AFD3-A240-B642-A617-2BEF1E7BC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0CA07-45C7-8142-9F4D-3A07AD48D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947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C978EC-9907-6E4C-A668-EC9E906DC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442C08-3D8F-EE44-AD04-E6C4E62ADC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15358F-05A0-BC46-AE44-EADDC46D20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839AA4-0B04-4B99-B822-34AB2D48627B}" type="datetime1">
              <a:rPr lang="en-US" smtClean="0"/>
              <a:t>11/30/2023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978A00-85E6-BE4A-86D2-B297BF5640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C9717F-D07F-9948-BA45-D728523E7F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00CA07-45C7-8142-9F4D-3A07AD48D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29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17/06/relationships/model3d" Target="../media/model3d1.glb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png"/><Relationship Id="rId7" Type="http://schemas.openxmlformats.org/officeDocument/2006/relationships/image" Target="../media/image1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1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image" Target="../media/image14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99E79-5F35-7E4E-853A-E0D3A9F5C4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Adversarial Methods for Interpreting Generative Models</a:t>
            </a:r>
            <a:br>
              <a:rPr lang="en-US" dirty="0"/>
            </a:br>
            <a:r>
              <a:rPr lang="en-US" sz="5600" dirty="0"/>
              <a:t>Application to Synthetic SNS Data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0C494D-854A-C54C-A5AE-27D3E43393D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US" b="1" dirty="0"/>
          </a:p>
          <a:p>
            <a:r>
              <a:rPr lang="en-US" b="1" dirty="0"/>
              <a:t>Eric Yeats</a:t>
            </a:r>
          </a:p>
          <a:p>
            <a:r>
              <a:rPr lang="en-US" dirty="0"/>
              <a:t>PhD Candidate (ECE) </a:t>
            </a:r>
            <a:r>
              <a:rPr lang="en-US" b="1" dirty="0"/>
              <a:t>Duke University</a:t>
            </a:r>
            <a:r>
              <a:rPr lang="en-US" dirty="0"/>
              <a:t> (Advised by Prof. Hai Li)</a:t>
            </a:r>
            <a:endParaRPr lang="en-US" b="1" dirty="0"/>
          </a:p>
          <a:p>
            <a:r>
              <a:rPr lang="en-US" dirty="0"/>
              <a:t>DOE-SCGSR Award Recipient </a:t>
            </a:r>
            <a:r>
              <a:rPr lang="en-US" b="1" dirty="0"/>
              <a:t>ORNL</a:t>
            </a:r>
            <a:r>
              <a:rPr lang="en-US" dirty="0"/>
              <a:t> (Collab. with Prof. Frank Liu, </a:t>
            </a:r>
            <a:r>
              <a:rPr lang="en-US" b="1" dirty="0"/>
              <a:t>ODU</a:t>
            </a:r>
            <a:r>
              <a:rPr lang="en-US" dirty="0"/>
              <a:t>)</a:t>
            </a:r>
            <a:endParaRPr 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4467A0-EE57-063C-498A-D42BC3BA1E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6692" y="5845192"/>
            <a:ext cx="5403640" cy="849306"/>
          </a:xfrm>
          <a:prstGeom prst="rect">
            <a:avLst/>
          </a:prstGeom>
          <a:effectLst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30056399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20499-A5DA-64D7-72A4-1AFDFB0F1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b="1" dirty="0"/>
              <a:t>NashAE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7E5671-A61F-0675-B6E8-388930ED66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070" y="1023950"/>
            <a:ext cx="5315855" cy="3118101"/>
          </a:xfrm>
        </p:spPr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NashAE method</a:t>
            </a:r>
          </a:p>
          <a:p>
            <a:r>
              <a:rPr lang="en-US" dirty="0">
                <a:latin typeface="+mn-lt"/>
              </a:rPr>
              <a:t>Disentangling SNS beamline data</a:t>
            </a:r>
          </a:p>
          <a:p>
            <a:r>
              <a:rPr lang="en-US" dirty="0">
                <a:latin typeface="+mn-lt"/>
              </a:rPr>
              <a:t>Quantifying the number of factors of variation in SNS data</a:t>
            </a:r>
          </a:p>
          <a:p>
            <a:endParaRPr lang="en-US" dirty="0">
              <a:latin typeface="+mn-lt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9DE2B67-4D10-5E04-C64E-82E35D53ED3D}"/>
              </a:ext>
            </a:extLst>
          </p:cNvPr>
          <p:cNvGrpSpPr/>
          <p:nvPr/>
        </p:nvGrpSpPr>
        <p:grpSpPr>
          <a:xfrm>
            <a:off x="5950626" y="586842"/>
            <a:ext cx="2142565" cy="1701255"/>
            <a:chOff x="9877234" y="320796"/>
            <a:chExt cx="1264467" cy="950259"/>
          </a:xfrm>
        </p:grpSpPr>
        <p:sp>
          <p:nvSpPr>
            <p:cNvPr id="5" name="Trapezoid 4">
              <a:extLst>
                <a:ext uri="{FF2B5EF4-FFF2-40B4-BE49-F238E27FC236}">
                  <a16:creationId xmlns:a16="http://schemas.microsoft.com/office/drawing/2014/main" id="{13118E75-1983-6504-6174-2231B68134D8}"/>
                </a:ext>
              </a:extLst>
            </p:cNvPr>
            <p:cNvSpPr/>
            <p:nvPr/>
          </p:nvSpPr>
          <p:spPr>
            <a:xfrm rot="5400000">
              <a:off x="9636461" y="561569"/>
              <a:ext cx="950259" cy="468714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rapezoid 5">
              <a:extLst>
                <a:ext uri="{FF2B5EF4-FFF2-40B4-BE49-F238E27FC236}">
                  <a16:creationId xmlns:a16="http://schemas.microsoft.com/office/drawing/2014/main" id="{E37B537B-3C34-7AA7-3BED-535AA4833B9E}"/>
                </a:ext>
              </a:extLst>
            </p:cNvPr>
            <p:cNvSpPr/>
            <p:nvPr/>
          </p:nvSpPr>
          <p:spPr>
            <a:xfrm rot="16200000">
              <a:off x="10432214" y="561569"/>
              <a:ext cx="950259" cy="468714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62278E0-7175-52B0-E01B-7CD1C435D2C6}"/>
                </a:ext>
              </a:extLst>
            </p:cNvPr>
            <p:cNvSpPr/>
            <p:nvPr/>
          </p:nvSpPr>
          <p:spPr>
            <a:xfrm>
              <a:off x="10399059" y="515779"/>
              <a:ext cx="219635" cy="560294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Z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D57C0D42-3C6B-A386-399E-395B121429A0}"/>
              </a:ext>
            </a:extLst>
          </p:cNvPr>
          <p:cNvSpPr txBox="1"/>
          <p:nvPr/>
        </p:nvSpPr>
        <p:spPr>
          <a:xfrm>
            <a:off x="8247766" y="684286"/>
            <a:ext cx="37986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/>
              <a:t>Goal</a:t>
            </a:r>
            <a:r>
              <a:rPr lang="en-US" sz="2400" b="1" dirty="0"/>
              <a:t>: Seek a simplified, nonredundant latent space via disentanglement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D8780D7-3A8D-D618-3A96-C9AA3ADF5991}"/>
              </a:ext>
            </a:extLst>
          </p:cNvPr>
          <p:cNvGrpSpPr/>
          <p:nvPr/>
        </p:nvGrpSpPr>
        <p:grpSpPr>
          <a:xfrm>
            <a:off x="5068881" y="2688129"/>
            <a:ext cx="7138870" cy="4104204"/>
            <a:chOff x="303893" y="2717681"/>
            <a:chExt cx="6061064" cy="3769614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4FA626F4-FBD5-014B-2A4C-C67E33DD14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23176"/>
            <a:stretch/>
          </p:blipFill>
          <p:spPr>
            <a:xfrm>
              <a:off x="303893" y="3210713"/>
              <a:ext cx="5996240" cy="3042616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28F087E-C853-59DB-BD2E-856CFB3926AA}"/>
                </a:ext>
              </a:extLst>
            </p:cNvPr>
            <p:cNvSpPr txBox="1"/>
            <p:nvPr/>
          </p:nvSpPr>
          <p:spPr>
            <a:xfrm>
              <a:off x="303893" y="6107220"/>
              <a:ext cx="28866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Without disentanglement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5262007-D917-BE85-C343-FACD44C849E2}"/>
                </a:ext>
              </a:extLst>
            </p:cNvPr>
            <p:cNvSpPr txBox="1"/>
            <p:nvPr/>
          </p:nvSpPr>
          <p:spPr>
            <a:xfrm>
              <a:off x="3347100" y="6117963"/>
              <a:ext cx="28866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With disentanglement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5AC0777-7D39-2E64-CA47-7AF7DC3C28BE}"/>
                </a:ext>
              </a:extLst>
            </p:cNvPr>
            <p:cNvSpPr txBox="1"/>
            <p:nvPr/>
          </p:nvSpPr>
          <p:spPr>
            <a:xfrm>
              <a:off x="303893" y="2717681"/>
              <a:ext cx="60610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Most predictive latent entry for </a:t>
              </a:r>
              <a:r>
                <a:rPr lang="en-US" sz="2400" b="1" i="1" dirty="0"/>
                <a:t>Bangs</a:t>
              </a:r>
              <a:r>
                <a:rPr lang="en-US" sz="2400" b="1" dirty="0"/>
                <a:t> </a:t>
              </a:r>
            </a:p>
          </p:txBody>
        </p:sp>
        <p:sp>
          <p:nvSpPr>
            <p:cNvPr id="18" name="Arrow: Right 17">
              <a:extLst>
                <a:ext uri="{FF2B5EF4-FFF2-40B4-BE49-F238E27FC236}">
                  <a16:creationId xmlns:a16="http://schemas.microsoft.com/office/drawing/2014/main" id="{1F82E59E-AD71-FD74-A8B7-C805E02DEFCC}"/>
                </a:ext>
              </a:extLst>
            </p:cNvPr>
            <p:cNvSpPr/>
            <p:nvPr/>
          </p:nvSpPr>
          <p:spPr>
            <a:xfrm>
              <a:off x="4512511" y="3118837"/>
              <a:ext cx="555812" cy="183752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Arrow: Right 18">
              <a:extLst>
                <a:ext uri="{FF2B5EF4-FFF2-40B4-BE49-F238E27FC236}">
                  <a16:creationId xmlns:a16="http://schemas.microsoft.com/office/drawing/2014/main" id="{5B6A9043-5529-41B1-FFBD-7A2DA2ECABB4}"/>
                </a:ext>
              </a:extLst>
            </p:cNvPr>
            <p:cNvSpPr/>
            <p:nvPr/>
          </p:nvSpPr>
          <p:spPr>
            <a:xfrm>
              <a:off x="1563382" y="3077679"/>
              <a:ext cx="555812" cy="183752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E3584051-B396-5040-CBC2-B80072E3F395}"/>
              </a:ext>
            </a:extLst>
          </p:cNvPr>
          <p:cNvSpPr txBox="1"/>
          <p:nvPr/>
        </p:nvSpPr>
        <p:spPr>
          <a:xfrm>
            <a:off x="161365" y="4562397"/>
            <a:ext cx="46468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CelebA Experiment: </a:t>
            </a:r>
            <a:r>
              <a:rPr lang="en-US" sz="2400" dirty="0"/>
              <a:t>latent space traversals of disentangled variables clearly reflect the attribute they encode for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8170421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49485-FCB5-33C9-15B4-D71620450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b="1" dirty="0"/>
              <a:t>NashAE Method: </a:t>
            </a:r>
            <a:r>
              <a:rPr lang="en-US" sz="4400" dirty="0"/>
              <a:t>Adversarial Covariance Min.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AA6108-C81C-E458-DBFD-35E70498B9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6859" y="6314737"/>
            <a:ext cx="2581767" cy="4089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06A0E80-9B1C-B704-2009-F5BD7A9F1B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1695" y="1271510"/>
            <a:ext cx="5382541" cy="4545958"/>
          </a:xfrm>
          <a:prstGeom prst="rect">
            <a:avLst/>
          </a:prstGeom>
        </p:spPr>
      </p:pic>
      <p:sp>
        <p:nvSpPr>
          <p:cNvPr id="6" name="Text Box 66">
            <a:extLst>
              <a:ext uri="{FF2B5EF4-FFF2-40B4-BE49-F238E27FC236}">
                <a16:creationId xmlns:a16="http://schemas.microsoft.com/office/drawing/2014/main" id="{BACD4FE4-39AC-9B9C-B8DE-7E017A502E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1269" y="1384153"/>
            <a:ext cx="28729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1" dirty="0">
                <a:solidFill>
                  <a:srgbClr val="000054"/>
                </a:solidFill>
                <a:latin typeface="Calibri" panose="020F0502020204030204" pitchFamily="34" charset="0"/>
              </a:rPr>
              <a:t>1) NashAE MSE Loss</a:t>
            </a:r>
          </a:p>
        </p:txBody>
      </p:sp>
      <p:sp>
        <p:nvSpPr>
          <p:cNvPr id="7" name="Text Box 66">
            <a:extLst>
              <a:ext uri="{FF2B5EF4-FFF2-40B4-BE49-F238E27FC236}">
                <a16:creationId xmlns:a16="http://schemas.microsoft.com/office/drawing/2014/main" id="{27E24801-E84C-4CC1-7B4C-99FA215A7E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3934" y="5859517"/>
            <a:ext cx="39441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1" dirty="0">
                <a:solidFill>
                  <a:srgbClr val="000054"/>
                </a:solidFill>
                <a:latin typeface="Calibri" panose="020F0502020204030204" pitchFamily="34" charset="0"/>
              </a:rPr>
              <a:t>NashAE Training Objective</a:t>
            </a:r>
          </a:p>
        </p:txBody>
      </p:sp>
      <p:sp>
        <p:nvSpPr>
          <p:cNvPr id="8" name="Text Box 66">
            <a:extLst>
              <a:ext uri="{FF2B5EF4-FFF2-40B4-BE49-F238E27FC236}">
                <a16:creationId xmlns:a16="http://schemas.microsoft.com/office/drawing/2014/main" id="{6E0F512A-AC92-5CBE-93CD-E0E6C49C6B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94239" y="3503140"/>
            <a:ext cx="350082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1" dirty="0">
                <a:solidFill>
                  <a:srgbClr val="000054"/>
                </a:solidFill>
                <a:latin typeface="Calibri" panose="020F0502020204030204" pitchFamily="34" charset="0"/>
              </a:rPr>
              <a:t>3) Enc. Adversarial Loss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172BED5-BB6A-5BA2-1F5A-1E34650B14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1270" y="1934763"/>
            <a:ext cx="2429930" cy="6118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3F26C0D-CCF1-08C3-8EBF-7B6282A718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235" y="4063139"/>
            <a:ext cx="1774102" cy="6687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C3B1D91-A7C0-92A3-C81C-2886B1F57A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01828" y="4350927"/>
            <a:ext cx="2202719" cy="556114"/>
          </a:xfrm>
          <a:prstGeom prst="rect">
            <a:avLst/>
          </a:prstGeom>
        </p:spPr>
      </p:pic>
      <p:sp>
        <p:nvSpPr>
          <p:cNvPr id="12" name="Text Box 66">
            <a:extLst>
              <a:ext uri="{FF2B5EF4-FFF2-40B4-BE49-F238E27FC236}">
                <a16:creationId xmlns:a16="http://schemas.microsoft.com/office/drawing/2014/main" id="{DB29EA6B-8FA5-14D7-07E7-3258A4143C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84021" y="3989595"/>
            <a:ext cx="31578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1" dirty="0">
                <a:solidFill>
                  <a:srgbClr val="000054"/>
                </a:solidFill>
                <a:latin typeface="Calibri" panose="020F0502020204030204" pitchFamily="34" charset="0"/>
              </a:rPr>
              <a:t>2) Predictor MSE Loss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E63698-F643-9A2B-7BC1-D0CC2490B0B0}"/>
              </a:ext>
            </a:extLst>
          </p:cNvPr>
          <p:cNvSpPr txBox="1"/>
          <p:nvPr/>
        </p:nvSpPr>
        <p:spPr>
          <a:xfrm>
            <a:off x="9059221" y="5012183"/>
            <a:ext cx="28005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Predict missing element given all others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3613EF-D1AB-B123-DA66-5628097A0223}"/>
              </a:ext>
            </a:extLst>
          </p:cNvPr>
          <p:cNvSpPr txBox="1"/>
          <p:nvPr/>
        </p:nvSpPr>
        <p:spPr>
          <a:xfrm>
            <a:off x="303542" y="4841687"/>
            <a:ext cx="31030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Modify z to reduce info shared between elements</a:t>
            </a:r>
          </a:p>
        </p:txBody>
      </p:sp>
    </p:spTree>
    <p:extLst>
      <p:ext uri="{BB962C8B-B14F-4D97-AF65-F5344CB8AC3E}">
        <p14:creationId xmlns:p14="http://schemas.microsoft.com/office/powerpoint/2010/main" val="31598107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29153-2595-5C48-DBAA-6CF4D2497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6" y="0"/>
            <a:ext cx="11233481" cy="1159707"/>
          </a:xfrm>
        </p:spPr>
        <p:txBody>
          <a:bodyPr>
            <a:noAutofit/>
          </a:bodyPr>
          <a:lstStyle/>
          <a:p>
            <a:r>
              <a:rPr lang="en-US" sz="4400" b="1" dirty="0"/>
              <a:t>Application to SNS Beamline Data: </a:t>
            </a:r>
            <a:r>
              <a:rPr lang="en-US" sz="4400" dirty="0"/>
              <a:t>Visualization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935983-E25F-1B85-DC94-C65889A2D4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321" y="1564341"/>
            <a:ext cx="5612788" cy="365849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1354C57-D6A7-1AD2-65B0-6205E73405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0273" b="27389"/>
          <a:stretch/>
        </p:blipFill>
        <p:spPr>
          <a:xfrm>
            <a:off x="6718322" y="3591463"/>
            <a:ext cx="5063924" cy="2441374"/>
          </a:xfrm>
          <a:prstGeom prst="rect">
            <a:avLst/>
          </a:prstGeom>
        </p:spPr>
      </p:pic>
      <p:sp>
        <p:nvSpPr>
          <p:cNvPr id="8" name="Arrow: Down 7">
            <a:extLst>
              <a:ext uri="{FF2B5EF4-FFF2-40B4-BE49-F238E27FC236}">
                <a16:creationId xmlns:a16="http://schemas.microsoft.com/office/drawing/2014/main" id="{9628A25E-DF29-7313-8C57-93F5124C7971}"/>
              </a:ext>
            </a:extLst>
          </p:cNvPr>
          <p:cNvSpPr/>
          <p:nvPr/>
        </p:nvSpPr>
        <p:spPr>
          <a:xfrm>
            <a:off x="528752" y="1631576"/>
            <a:ext cx="170869" cy="350071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7EA3FC-4822-C585-F978-CCA10581B0A3}"/>
              </a:ext>
            </a:extLst>
          </p:cNvPr>
          <p:cNvSpPr txBox="1"/>
          <p:nvPr/>
        </p:nvSpPr>
        <p:spPr>
          <a:xfrm rot="16200000">
            <a:off x="-895113" y="3197268"/>
            <a:ext cx="2478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Duty Cycle (continuous)</a:t>
            </a: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7287E516-EDF2-ADFA-32E0-6CD3D0953172}"/>
              </a:ext>
            </a:extLst>
          </p:cNvPr>
          <p:cNvSpPr/>
          <p:nvPr/>
        </p:nvSpPr>
        <p:spPr>
          <a:xfrm rot="16200000">
            <a:off x="3518281" y="3688222"/>
            <a:ext cx="170869" cy="350071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65B061D-71B8-487D-4CBB-85BF5F88B9F3}"/>
              </a:ext>
            </a:extLst>
          </p:cNvPr>
          <p:cNvSpPr txBox="1"/>
          <p:nvPr/>
        </p:nvSpPr>
        <p:spPr>
          <a:xfrm>
            <a:off x="2533887" y="5469664"/>
            <a:ext cx="2478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Frequency (categorical)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391A5A-87FD-2BEF-9583-6DB017709FC5}"/>
              </a:ext>
            </a:extLst>
          </p:cNvPr>
          <p:cNvSpPr txBox="1"/>
          <p:nvPr/>
        </p:nvSpPr>
        <p:spPr>
          <a:xfrm>
            <a:off x="6799821" y="6010558"/>
            <a:ext cx="2317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Standard</a:t>
            </a:r>
          </a:p>
          <a:p>
            <a:pPr algn="ctr"/>
            <a:r>
              <a:rPr lang="en-US" b="1" dirty="0"/>
              <a:t>latent space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B98A5A-889D-B3F0-A3B7-CF2547B42F98}"/>
              </a:ext>
            </a:extLst>
          </p:cNvPr>
          <p:cNvSpPr txBox="1"/>
          <p:nvPr/>
        </p:nvSpPr>
        <p:spPr>
          <a:xfrm>
            <a:off x="9625438" y="6032837"/>
            <a:ext cx="1806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Disentangled</a:t>
            </a:r>
          </a:p>
          <a:p>
            <a:pPr algn="ctr"/>
            <a:r>
              <a:rPr lang="en-US" b="1" dirty="0"/>
              <a:t>latent space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98A6DA-38A8-316E-6F75-B010FE7C9C6F}"/>
              </a:ext>
            </a:extLst>
          </p:cNvPr>
          <p:cNvSpPr txBox="1"/>
          <p:nvPr/>
        </p:nvSpPr>
        <p:spPr>
          <a:xfrm>
            <a:off x="6837928" y="919755"/>
            <a:ext cx="48253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Synthetic Beamline:</a:t>
            </a:r>
            <a:r>
              <a:rPr lang="en-US" dirty="0"/>
              <a:t> models generation, acceleration, and tuning of ion beams in the LINAC portion of the SNS system.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3 components: ion injection, chopper, RF acc.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Dataset formed by samples of the ramp-up phase of beamline as we vary the duty cycle and frequency of the chopper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B570191-262C-1919-0B75-D137FA279C4E}"/>
              </a:ext>
            </a:extLst>
          </p:cNvPr>
          <p:cNvSpPr txBox="1"/>
          <p:nvPr/>
        </p:nvSpPr>
        <p:spPr>
          <a:xfrm>
            <a:off x="7090640" y="3222131"/>
            <a:ext cx="4245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Latent Response vs True Data Parameters</a:t>
            </a:r>
          </a:p>
        </p:txBody>
      </p:sp>
    </p:spTree>
    <p:extLst>
      <p:ext uri="{BB962C8B-B14F-4D97-AF65-F5344CB8AC3E}">
        <p14:creationId xmlns:p14="http://schemas.microsoft.com/office/powerpoint/2010/main" val="37093233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2FF38-A6A2-6DBB-8968-5B72BD523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b="1" dirty="0"/>
              <a:t>Application to SNS Data: </a:t>
            </a:r>
            <a:r>
              <a:rPr lang="en-US" sz="4400" dirty="0"/>
              <a:t>Factor Quantification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F2D931-FA5F-569D-F26C-5CB77A8DC5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653735"/>
            <a:ext cx="5150404" cy="4047778"/>
          </a:xfrm>
        </p:spPr>
        <p:txBody>
          <a:bodyPr/>
          <a:lstStyle/>
          <a:p>
            <a:r>
              <a:rPr lang="en-US" b="1" dirty="0">
                <a:latin typeface="+mn-lt"/>
              </a:rPr>
              <a:t>Average absolute error</a:t>
            </a:r>
            <a:r>
              <a:rPr lang="en-US" dirty="0">
                <a:latin typeface="+mn-lt"/>
              </a:rPr>
              <a:t> of the number of factors of variation predicted by disentanglement methods</a:t>
            </a:r>
          </a:p>
          <a:p>
            <a:r>
              <a:rPr lang="en-US" b="1" dirty="0">
                <a:latin typeface="+mn-lt"/>
              </a:rPr>
              <a:t>NashAE</a:t>
            </a:r>
            <a:r>
              <a:rPr lang="en-US" dirty="0">
                <a:latin typeface="+mn-lt"/>
              </a:rPr>
              <a:t> is the most reliable in identifying the true number of factors of variation</a:t>
            </a:r>
            <a:endParaRPr lang="en-US" b="1" dirty="0">
              <a:latin typeface="+mn-lt"/>
            </a:endParaRPr>
          </a:p>
          <a:p>
            <a:endParaRPr lang="en-US" dirty="0"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E6611D-D4B8-E8F1-D47F-0376B07525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6098" y="1164515"/>
            <a:ext cx="5403669" cy="5549153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2DB81366-C027-4E52-6E4D-0E0C33E70210}"/>
              </a:ext>
            </a:extLst>
          </p:cNvPr>
          <p:cNvSpPr/>
          <p:nvPr/>
        </p:nvSpPr>
        <p:spPr>
          <a:xfrm>
            <a:off x="8758232" y="1164515"/>
            <a:ext cx="2935941" cy="12998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ABAFDE-6AE4-EB79-AA53-388E316D0723}"/>
              </a:ext>
            </a:extLst>
          </p:cNvPr>
          <p:cNvSpPr txBox="1"/>
          <p:nvPr/>
        </p:nvSpPr>
        <p:spPr>
          <a:xfrm>
            <a:off x="8672839" y="813816"/>
            <a:ext cx="3106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Ambient Latent Dimension </a:t>
            </a:r>
            <a:r>
              <a:rPr lang="en-US" b="1" i="1" dirty="0"/>
              <a:t>m</a:t>
            </a:r>
            <a:endParaRPr lang="en-US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70A711-E729-6A67-266C-5A57BF578B6E}"/>
              </a:ext>
            </a:extLst>
          </p:cNvPr>
          <p:cNvSpPr txBox="1"/>
          <p:nvPr/>
        </p:nvSpPr>
        <p:spPr>
          <a:xfrm rot="16200000">
            <a:off x="4545759" y="3754425"/>
            <a:ext cx="3500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ym typeface="Wingdings" panose="05000000000000000000" pitchFamily="2" charset="2"/>
              </a:rPr>
              <a:t> </a:t>
            </a:r>
            <a:r>
              <a:rPr lang="en-US" b="1" dirty="0"/>
              <a:t>Disentanglement Methods </a:t>
            </a:r>
            <a:r>
              <a:rPr lang="en-US" b="1" dirty="0">
                <a:sym typeface="Wingdings" panose="05000000000000000000" pitchFamily="2" charset="2"/>
              </a:rPr>
              <a:t>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273045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BE4B5-A8A9-BE7A-187E-890860B89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b="1" dirty="0"/>
              <a:t>Application to CelebA Dataset: </a:t>
            </a:r>
            <a:r>
              <a:rPr lang="en-US" sz="4400" dirty="0"/>
              <a:t>Latent Traversals</a:t>
            </a:r>
            <a:endParaRPr lang="en-US" sz="44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DDCE61-28DF-A2BE-5FEB-357293B14E3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3176"/>
          <a:stretch/>
        </p:blipFill>
        <p:spPr>
          <a:xfrm>
            <a:off x="1" y="1713160"/>
            <a:ext cx="5996240" cy="30426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5C5F7AE-9A95-27FD-A443-038CFC1D071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3176"/>
          <a:stretch/>
        </p:blipFill>
        <p:spPr>
          <a:xfrm>
            <a:off x="6195311" y="1713160"/>
            <a:ext cx="5861994" cy="304261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656139D-A0C8-FBBA-DC0B-F811F44A662E}"/>
              </a:ext>
            </a:extLst>
          </p:cNvPr>
          <p:cNvSpPr txBox="1"/>
          <p:nvPr/>
        </p:nvSpPr>
        <p:spPr>
          <a:xfrm>
            <a:off x="72180" y="4854388"/>
            <a:ext cx="2886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Without disentanglement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1DC076A-3E07-1709-8D94-643EC61DEABC}"/>
              </a:ext>
            </a:extLst>
          </p:cNvPr>
          <p:cNvSpPr txBox="1"/>
          <p:nvPr/>
        </p:nvSpPr>
        <p:spPr>
          <a:xfrm>
            <a:off x="6261999" y="4864242"/>
            <a:ext cx="2886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Without disentanglement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484F1B1-586F-2EC4-73E5-546E42CE437B}"/>
              </a:ext>
            </a:extLst>
          </p:cNvPr>
          <p:cNvSpPr txBox="1"/>
          <p:nvPr/>
        </p:nvSpPr>
        <p:spPr>
          <a:xfrm>
            <a:off x="3115387" y="4865131"/>
            <a:ext cx="2886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With disentanglement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706B479-4F98-7A61-97CC-996B59702E49}"/>
              </a:ext>
            </a:extLst>
          </p:cNvPr>
          <p:cNvSpPr txBox="1"/>
          <p:nvPr/>
        </p:nvSpPr>
        <p:spPr>
          <a:xfrm>
            <a:off x="9117258" y="4866020"/>
            <a:ext cx="2886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With disentanglement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AE453F-2848-023E-A60A-F2CF320F8B09}"/>
              </a:ext>
            </a:extLst>
          </p:cNvPr>
          <p:cNvSpPr txBox="1"/>
          <p:nvPr/>
        </p:nvSpPr>
        <p:spPr>
          <a:xfrm>
            <a:off x="-205725" y="1161872"/>
            <a:ext cx="6061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Most predictive latent entry for </a:t>
            </a:r>
            <a:r>
              <a:rPr lang="en-US" sz="2400" b="1" i="1" dirty="0"/>
              <a:t>Bangs</a:t>
            </a:r>
            <a:r>
              <a:rPr lang="en-US" sz="2400" b="1" dirty="0"/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810F208-6272-BA7A-5329-8BB3FC9AA686}"/>
              </a:ext>
            </a:extLst>
          </p:cNvPr>
          <p:cNvSpPr txBox="1"/>
          <p:nvPr/>
        </p:nvSpPr>
        <p:spPr>
          <a:xfrm>
            <a:off x="6086726" y="1161872"/>
            <a:ext cx="6061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Most predictive latent entry for</a:t>
            </a:r>
            <a:r>
              <a:rPr lang="en-US" sz="2400" b="1" dirty="0"/>
              <a:t> </a:t>
            </a:r>
            <a:r>
              <a:rPr lang="en-US" sz="2400" b="1" i="1" dirty="0"/>
              <a:t>Male</a:t>
            </a:r>
            <a:r>
              <a:rPr lang="en-US" sz="2400" b="1" dirty="0"/>
              <a:t>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9F6F625-8822-532F-9F79-E80FC392671E}"/>
              </a:ext>
            </a:extLst>
          </p:cNvPr>
          <p:cNvSpPr/>
          <p:nvPr/>
        </p:nvSpPr>
        <p:spPr>
          <a:xfrm>
            <a:off x="6076727" y="856129"/>
            <a:ext cx="45719" cy="557156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D9F546DB-58AB-77EC-64B8-E6027153FAB3}"/>
              </a:ext>
            </a:extLst>
          </p:cNvPr>
          <p:cNvSpPr/>
          <p:nvPr/>
        </p:nvSpPr>
        <p:spPr>
          <a:xfrm>
            <a:off x="10282669" y="1585894"/>
            <a:ext cx="555812" cy="18375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C420457A-3A15-CAEA-2AEC-EC31232F83D2}"/>
              </a:ext>
            </a:extLst>
          </p:cNvPr>
          <p:cNvSpPr/>
          <p:nvPr/>
        </p:nvSpPr>
        <p:spPr>
          <a:xfrm rot="10800000">
            <a:off x="7368839" y="1585894"/>
            <a:ext cx="555812" cy="18375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2C7086B8-DE46-AC0C-FDD9-D8EA84F21E8D}"/>
              </a:ext>
            </a:extLst>
          </p:cNvPr>
          <p:cNvSpPr/>
          <p:nvPr/>
        </p:nvSpPr>
        <p:spPr>
          <a:xfrm>
            <a:off x="4211606" y="1585894"/>
            <a:ext cx="555812" cy="18375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B08F8141-AE68-A848-8484-65F11ADF393C}"/>
              </a:ext>
            </a:extLst>
          </p:cNvPr>
          <p:cNvSpPr/>
          <p:nvPr/>
        </p:nvSpPr>
        <p:spPr>
          <a:xfrm>
            <a:off x="1270592" y="1585894"/>
            <a:ext cx="555812" cy="18375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4773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E186A-9B0A-01B2-9610-4CB97DD9D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b="1" dirty="0"/>
              <a:t>Summary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3F2A7B-E83E-3517-E28E-14A722D2C1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0273" b="27389"/>
          <a:stretch/>
        </p:blipFill>
        <p:spPr>
          <a:xfrm>
            <a:off x="6144767" y="3517160"/>
            <a:ext cx="5063924" cy="2441374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B6A0360-FE38-CAD3-3803-FAD3EB1B96F9}"/>
              </a:ext>
            </a:extLst>
          </p:cNvPr>
          <p:cNvSpPr txBox="1"/>
          <p:nvPr/>
        </p:nvSpPr>
        <p:spPr>
          <a:xfrm>
            <a:off x="6155946" y="2743200"/>
            <a:ext cx="2317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Standard</a:t>
            </a:r>
          </a:p>
          <a:p>
            <a:pPr algn="ctr"/>
            <a:r>
              <a:rPr lang="en-US" b="1" dirty="0"/>
              <a:t>latent space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FFFD42-E3DF-0B19-E9C5-EB4EF636A786}"/>
              </a:ext>
            </a:extLst>
          </p:cNvPr>
          <p:cNvSpPr txBox="1"/>
          <p:nvPr/>
        </p:nvSpPr>
        <p:spPr>
          <a:xfrm>
            <a:off x="9014012" y="2743200"/>
            <a:ext cx="1806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Disentangled</a:t>
            </a:r>
          </a:p>
          <a:p>
            <a:pPr algn="ctr"/>
            <a:r>
              <a:rPr lang="en-US" b="1" dirty="0"/>
              <a:t>latent space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7447320-C083-9897-3890-EA609FB162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0996"/>
          <a:stretch/>
        </p:blipFill>
        <p:spPr>
          <a:xfrm>
            <a:off x="313825" y="1582270"/>
            <a:ext cx="5508216" cy="4472412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136D7E0-5A63-5D2A-FCC0-EDE9EAE34112}"/>
              </a:ext>
            </a:extLst>
          </p:cNvPr>
          <p:cNvSpPr txBox="1"/>
          <p:nvPr/>
        </p:nvSpPr>
        <p:spPr>
          <a:xfrm>
            <a:off x="429767" y="972671"/>
            <a:ext cx="53922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Adversarial Estimation of Topological Dimension with Harmonic Score Maps –</a:t>
            </a:r>
            <a:r>
              <a:rPr lang="en-US" dirty="0"/>
              <a:t> NeurIPS Diffusion WS 2023</a:t>
            </a:r>
            <a:endParaRPr lang="en-US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5B0ABA-B6D5-A9C8-4E96-E3533CE23F76}"/>
              </a:ext>
            </a:extLst>
          </p:cNvPr>
          <p:cNvSpPr txBox="1"/>
          <p:nvPr/>
        </p:nvSpPr>
        <p:spPr>
          <a:xfrm>
            <a:off x="6485901" y="972670"/>
            <a:ext cx="53922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NashAE: Disentangling Representations with Adversarial Covariance Minimization –</a:t>
            </a:r>
            <a:r>
              <a:rPr lang="en-US" dirty="0"/>
              <a:t> European Conference on Computer Vision 2022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443972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060BD1-DF27-4557-0E3E-58EC64132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b="1" dirty="0"/>
              <a:t>Thank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5D71C0-3B66-3506-5C3A-CD446332D6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 b="1" dirty="0">
              <a:latin typeface="+mn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 b="1" dirty="0">
              <a:latin typeface="+mn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 b="1" dirty="0">
              <a:latin typeface="+mn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 b="1" dirty="0">
              <a:latin typeface="+mn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 b="1" dirty="0">
              <a:latin typeface="+mn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 b="1" dirty="0">
              <a:latin typeface="+mn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>
                <a:latin typeface="+mn-lt"/>
              </a:rPr>
              <a:t>References</a:t>
            </a:r>
            <a:endParaRPr lang="en-US" sz="2000" dirty="0">
              <a:latin typeface="+mn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latin typeface="+mn-lt"/>
              </a:rPr>
              <a:t>Ho et al., “Denoising Diffusion Probabilistic Models” NeurIPS 2020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latin typeface="+mn-lt"/>
              </a:rPr>
              <a:t>Song et al., “Score-based Generative Modeling through Stochastic Differential Equations” ICLR 2021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latin typeface="+mn-lt"/>
              </a:rPr>
              <a:t>Yeats et al., “Adversarial Estimation of Topological Dimension with Harmonic Score Maps” NeurIPS Diffusion Workshop 2023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latin typeface="+mn-lt"/>
              </a:rPr>
              <a:t>Yeats et al., “NashAE: Disentangling Representations with Adversarial Covariance Minimization” ECCV 2022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1D0CEB-3660-B6BE-2F33-5057D38402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6692" y="5845192"/>
            <a:ext cx="5403640" cy="849306"/>
          </a:xfrm>
          <a:prstGeom prst="rect">
            <a:avLst/>
          </a:prstGeom>
          <a:effectLst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10768265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669C3-03E0-BB6C-BDDD-8D6C15EDA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Background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BF849CB-D7A2-31FC-98E2-535A90F4C54E}"/>
              </a:ext>
            </a:extLst>
          </p:cNvPr>
          <p:cNvGrpSpPr/>
          <p:nvPr/>
        </p:nvGrpSpPr>
        <p:grpSpPr>
          <a:xfrm>
            <a:off x="1102658" y="1370373"/>
            <a:ext cx="5299857" cy="2442041"/>
            <a:chOff x="2972895" y="1357864"/>
            <a:chExt cx="6167546" cy="314714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84AD19F-B94F-1AB5-813E-90B5C812F6B1}"/>
                </a:ext>
              </a:extLst>
            </p:cNvPr>
            <p:cNvSpPr/>
            <p:nvPr/>
          </p:nvSpPr>
          <p:spPr>
            <a:xfrm>
              <a:off x="2972895" y="1357864"/>
              <a:ext cx="6167546" cy="3147144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miter lim="800000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</a:pP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6" name="Picture 5" descr="A collage of a group of people&#10;&#10;Description automatically generated">
              <a:extLst>
                <a:ext uri="{FF2B5EF4-FFF2-40B4-BE49-F238E27FC236}">
                  <a16:creationId xmlns:a16="http://schemas.microsoft.com/office/drawing/2014/main" id="{5D6E9DA1-FCA0-94F8-9C79-290B13A820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8413" t="33338" r="45295" b="41729"/>
            <a:stretch/>
          </p:blipFill>
          <p:spPr>
            <a:xfrm>
              <a:off x="3037535" y="1397110"/>
              <a:ext cx="4043558" cy="3029686"/>
            </a:xfrm>
            <a:prstGeom prst="rect">
              <a:avLst/>
            </a:prstGeom>
          </p:spPr>
        </p:pic>
        <p:pic>
          <p:nvPicPr>
            <p:cNvPr id="7" name="Picture 6" descr="A collage of a group of people&#10;&#10;Description automatically generated">
              <a:extLst>
                <a:ext uri="{FF2B5EF4-FFF2-40B4-BE49-F238E27FC236}">
                  <a16:creationId xmlns:a16="http://schemas.microsoft.com/office/drawing/2014/main" id="{441186A2-12E3-436F-B506-202304899C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8486" r="90646" b="66732"/>
            <a:stretch/>
          </p:blipFill>
          <p:spPr>
            <a:xfrm>
              <a:off x="7049099" y="1415332"/>
              <a:ext cx="1042166" cy="3011464"/>
            </a:xfrm>
            <a:prstGeom prst="rect">
              <a:avLst/>
            </a:prstGeom>
          </p:spPr>
        </p:pic>
        <p:pic>
          <p:nvPicPr>
            <p:cNvPr id="8" name="Picture 7" descr="A collage of a group of people&#10;&#10;Description automatically generated">
              <a:extLst>
                <a:ext uri="{FF2B5EF4-FFF2-40B4-BE49-F238E27FC236}">
                  <a16:creationId xmlns:a16="http://schemas.microsoft.com/office/drawing/2014/main" id="{C84A3701-0425-0D34-2D56-A56F3D86DB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8198" t="8418" r="72718" b="66597"/>
            <a:stretch/>
          </p:blipFill>
          <p:spPr>
            <a:xfrm>
              <a:off x="8075268" y="1415333"/>
              <a:ext cx="1009865" cy="3029686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5BE05D6A-215C-D95C-85C8-B396D23445B3}"/>
              </a:ext>
            </a:extLst>
          </p:cNvPr>
          <p:cNvSpPr txBox="1"/>
          <p:nvPr/>
        </p:nvSpPr>
        <p:spPr>
          <a:xfrm>
            <a:off x="7209296" y="2163548"/>
            <a:ext cx="44061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What’s the one thing that these people have in common?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1A6EB32-E620-7795-C2DF-88BDBD94DA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308" y="3979483"/>
            <a:ext cx="11263031" cy="201281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6383CA4-A877-CBD4-66E4-3D47C627A201}"/>
              </a:ext>
            </a:extLst>
          </p:cNvPr>
          <p:cNvSpPr txBox="1"/>
          <p:nvPr/>
        </p:nvSpPr>
        <p:spPr>
          <a:xfrm>
            <a:off x="7570694" y="6066787"/>
            <a:ext cx="3496236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[Ho et al., 2020, Song et al., 2021]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98B2D4-60DC-FFEE-C4C2-112C8B00334B}"/>
              </a:ext>
            </a:extLst>
          </p:cNvPr>
          <p:cNvSpPr txBox="1"/>
          <p:nvPr/>
        </p:nvSpPr>
        <p:spPr>
          <a:xfrm>
            <a:off x="6802496" y="809358"/>
            <a:ext cx="529985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Starting from a known noise distribution, score-based models learn an iterative denoising process to generate data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Score-based models are SOTA for generating continuous (e.g., images) and graphical data (e.g., molecules)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Potentially very useful for EIC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8A1B8F65-1828-051A-1493-B73C70DF4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0CA07-45C7-8142-9F4D-3A07AD48DFA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313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6F6DA-80C4-01E6-C3AB-15F7E1B4B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197788" cy="1325563"/>
          </a:xfrm>
        </p:spPr>
        <p:txBody>
          <a:bodyPr>
            <a:normAutofit/>
          </a:bodyPr>
          <a:lstStyle/>
          <a:p>
            <a:r>
              <a:rPr lang="en-US" b="1" dirty="0"/>
              <a:t>Motivation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2C41AE8-E4EC-9CE9-D4B1-8A2DE5D09052}"/>
              </a:ext>
            </a:extLst>
          </p:cNvPr>
          <p:cNvSpPr/>
          <p:nvPr/>
        </p:nvSpPr>
        <p:spPr>
          <a:xfrm>
            <a:off x="372036" y="2901420"/>
            <a:ext cx="2523564" cy="173018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High Dimensional Data</a:t>
            </a:r>
          </a:p>
          <a:p>
            <a:pPr algn="ctr"/>
            <a:endParaRPr lang="en-US" b="1" dirty="0"/>
          </a:p>
          <a:p>
            <a:pPr algn="ctr"/>
            <a:r>
              <a:rPr lang="en-US" b="1" i="1" dirty="0"/>
              <a:t>Real or Synthetic</a:t>
            </a: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6D0E1399-9FC7-EB12-D2EE-D62452391A8B}"/>
              </a:ext>
            </a:extLst>
          </p:cNvPr>
          <p:cNvSpPr/>
          <p:nvPr/>
        </p:nvSpPr>
        <p:spPr>
          <a:xfrm>
            <a:off x="3016622" y="3195013"/>
            <a:ext cx="569259" cy="100852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6ECA565-A53D-1C26-AB49-BAE0ACD381AF}"/>
              </a:ext>
            </a:extLst>
          </p:cNvPr>
          <p:cNvSpPr/>
          <p:nvPr/>
        </p:nvSpPr>
        <p:spPr>
          <a:xfrm>
            <a:off x="3675532" y="2508990"/>
            <a:ext cx="5096436" cy="2379225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DEEP GENERATIVE MODEL</a:t>
            </a:r>
          </a:p>
          <a:p>
            <a:pPr algn="ctr"/>
            <a:endParaRPr lang="en-US" b="1" dirty="0"/>
          </a:p>
          <a:p>
            <a:pPr algn="ctr"/>
            <a:r>
              <a:rPr lang="en-US" b="1" i="1" dirty="0"/>
              <a:t>(e.g., surrogate for Monte Carlo; latent space for data exploration, data compression)</a:t>
            </a:r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D6EF01EA-BBD0-0F63-D822-7A6B1F8A673A}"/>
              </a:ext>
            </a:extLst>
          </p:cNvPr>
          <p:cNvSpPr/>
          <p:nvPr/>
        </p:nvSpPr>
        <p:spPr>
          <a:xfrm>
            <a:off x="8890748" y="3195012"/>
            <a:ext cx="569259" cy="100852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97466181-9E29-9232-C55F-32127A4CD45A}"/>
              </a:ext>
            </a:extLst>
          </p:cNvPr>
          <p:cNvSpPr/>
          <p:nvPr/>
        </p:nvSpPr>
        <p:spPr>
          <a:xfrm>
            <a:off x="9578787" y="2734449"/>
            <a:ext cx="2241177" cy="192965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Important Decisions</a:t>
            </a:r>
          </a:p>
          <a:p>
            <a:pPr algn="ctr"/>
            <a:r>
              <a:rPr lang="en-US" b="1" i="1" dirty="0"/>
              <a:t>(e.g., data interpretation, detector design)</a:t>
            </a:r>
          </a:p>
          <a:p>
            <a:pPr algn="ctr"/>
            <a:endParaRPr lang="en-US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89AA15-8C5E-C0F5-B5CD-5252A842EF91}"/>
              </a:ext>
            </a:extLst>
          </p:cNvPr>
          <p:cNvSpPr txBox="1"/>
          <p:nvPr/>
        </p:nvSpPr>
        <p:spPr>
          <a:xfrm>
            <a:off x="2059956" y="1495498"/>
            <a:ext cx="83096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We would like to leverage the power of deep generative models in the design, management, and experiments of the EIC.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81533A-0264-7CC4-A1AA-7B1E63628440}"/>
              </a:ext>
            </a:extLst>
          </p:cNvPr>
          <p:cNvSpPr txBox="1"/>
          <p:nvPr/>
        </p:nvSpPr>
        <p:spPr>
          <a:xfrm>
            <a:off x="1627168" y="5023071"/>
            <a:ext cx="97431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>
                <a:solidFill>
                  <a:schemeClr val="accent4"/>
                </a:solidFill>
              </a:rPr>
              <a:t>Problem:</a:t>
            </a:r>
            <a:r>
              <a:rPr lang="en-US" sz="2800" b="1" dirty="0">
                <a:solidFill>
                  <a:schemeClr val="accent4"/>
                </a:solidFill>
              </a:rPr>
              <a:t> Deep generative models are black boxes! We need to be able to interpret what they’ve learned to trust them for high-stakes decisions.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919D0B-6ABE-CCFC-9BE9-D8397A164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0CA07-45C7-8142-9F4D-3A07AD48DFA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763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F7454-6982-D86C-6372-20F4F19B4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6958"/>
            <a:ext cx="10515600" cy="1325563"/>
          </a:xfrm>
        </p:spPr>
        <p:txBody>
          <a:bodyPr/>
          <a:lstStyle/>
          <a:p>
            <a:r>
              <a:rPr lang="en-US" b="1" dirty="0"/>
              <a:t>Adversarial Methods for Interpreting Generative Models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3476E451-CCAA-31E3-6457-E3C1E61FD2AD}"/>
              </a:ext>
            </a:extLst>
          </p:cNvPr>
          <p:cNvSpPr/>
          <p:nvPr/>
        </p:nvSpPr>
        <p:spPr>
          <a:xfrm rot="1303205">
            <a:off x="2571495" y="4834164"/>
            <a:ext cx="1322544" cy="465461"/>
          </a:xfrm>
          <a:custGeom>
            <a:avLst/>
            <a:gdLst>
              <a:gd name="connsiteX0" fmla="*/ 0 w 1322544"/>
              <a:gd name="connsiteY0" fmla="*/ 342987 h 465461"/>
              <a:gd name="connsiteX1" fmla="*/ 525878 w 1322544"/>
              <a:gd name="connsiteY1" fmla="*/ 1559 h 465461"/>
              <a:gd name="connsiteX2" fmla="*/ 1016436 w 1322544"/>
              <a:gd name="connsiteY2" fmla="*/ 464646 h 465461"/>
              <a:gd name="connsiteX3" fmla="*/ 1322544 w 1322544"/>
              <a:gd name="connsiteY3" fmla="*/ 119293 h 465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2544" h="465461">
                <a:moveTo>
                  <a:pt x="0" y="342987"/>
                </a:moveTo>
                <a:cubicBezTo>
                  <a:pt x="178236" y="162135"/>
                  <a:pt x="356472" y="-18717"/>
                  <a:pt x="525878" y="1559"/>
                </a:cubicBezTo>
                <a:cubicBezTo>
                  <a:pt x="695284" y="21835"/>
                  <a:pt x="883658" y="445024"/>
                  <a:pt x="1016436" y="464646"/>
                </a:cubicBezTo>
                <a:cubicBezTo>
                  <a:pt x="1149214" y="484268"/>
                  <a:pt x="1232935" y="143494"/>
                  <a:pt x="1322544" y="119293"/>
                </a:cubicBezTo>
              </a:path>
            </a:pathLst>
          </a:custGeom>
          <a:noFill/>
          <a:ln w="76200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D4A038B-7B21-E981-C84F-26656FC6BB6A}"/>
              </a:ext>
            </a:extLst>
          </p:cNvPr>
          <p:cNvSpPr/>
          <p:nvPr/>
        </p:nvSpPr>
        <p:spPr>
          <a:xfrm>
            <a:off x="2874242" y="5895230"/>
            <a:ext cx="1279375" cy="694630"/>
          </a:xfrm>
          <a:prstGeom prst="roundRect">
            <a:avLst/>
          </a:prstGeom>
          <a:solidFill>
            <a:schemeClr val="tx2"/>
          </a:solidFill>
          <a:ln w="19050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066F10E-1B25-19F7-466D-B2362AD31677}"/>
              </a:ext>
            </a:extLst>
          </p:cNvPr>
          <p:cNvSpPr/>
          <p:nvPr/>
        </p:nvSpPr>
        <p:spPr>
          <a:xfrm>
            <a:off x="5001439" y="4729535"/>
            <a:ext cx="78490" cy="86338"/>
          </a:xfrm>
          <a:prstGeom prst="ellipse">
            <a:avLst/>
          </a:prstGeom>
          <a:solidFill>
            <a:schemeClr val="tx2"/>
          </a:solidFill>
          <a:ln w="19050">
            <a:solidFill>
              <a:schemeClr val="tx2">
                <a:lumMod val="75000"/>
              </a:schemeClr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7" name="3D Model 6" descr="Dark Gray Sphere">
                <a:extLst>
                  <a:ext uri="{FF2B5EF4-FFF2-40B4-BE49-F238E27FC236}">
                    <a16:creationId xmlns:a16="http://schemas.microsoft.com/office/drawing/2014/main" id="{3F63CD8B-37F5-EC98-CD60-A8F48F78505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657387444"/>
                  </p:ext>
                </p:extLst>
              </p:nvPr>
            </p:nvGraphicFramePr>
            <p:xfrm>
              <a:off x="4321227" y="5032199"/>
              <a:ext cx="1627345" cy="1627345"/>
            </p:xfrm>
            <a:graphic>
              <a:graphicData uri="http://schemas.microsoft.com/office/drawing/2017/model3d">
                <am3d:model3d r:embed="rId3">
                  <am3d:spPr>
                    <a:xfrm>
                      <a:off x="0" y="0"/>
                      <a:ext cx="1627345" cy="1627345"/>
                    </a:xfrm>
                    <a:prstGeom prst="rect">
                      <a:avLst/>
                    </a:prstGeom>
                  </am3d:spPr>
                  <am3d:camera>
                    <am3d:pos x="0" y="0" z="81469184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7143146" d="1000000"/>
                    <am3d:preTrans dx="-2" dy="-18000000" dz="3"/>
                    <am3d:scale>
                      <am3d:sx n="1000000" d="1000000"/>
                      <am3d:sy n="1000000" d="1000000"/>
                      <am3d:sz n="1000000" d="1000000"/>
                    </am3d:scale>
                    <am3d:rot ax="2293025" ay="1736498" az="1251533"/>
                    <am3d:postTrans dx="0" dy="0" dz="0"/>
                  </am3d:trans>
                  <am3d:raster rName="Office3DRenderer" rVer="16.0.8326">
                    <am3d:blip r:embed="rId4"/>
                  </am3d:raster>
                  <am3d:objViewport viewportSz="2826441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7" name="3D Model 6" descr="Dark Gray Sphere">
                <a:extLst>
                  <a:ext uri="{FF2B5EF4-FFF2-40B4-BE49-F238E27FC236}">
                    <a16:creationId xmlns:a16="http://schemas.microsoft.com/office/drawing/2014/main" id="{3F63CD8B-37F5-EC98-CD60-A8F48F78505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21227" y="5032199"/>
                <a:ext cx="1627345" cy="1627345"/>
              </a:xfrm>
              <a:prstGeom prst="rect">
                <a:avLst/>
              </a:prstGeom>
            </p:spPr>
          </p:pic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212453B1-15CC-18D0-93FE-C95F6B7ACE88}"/>
              </a:ext>
            </a:extLst>
          </p:cNvPr>
          <p:cNvSpPr txBox="1"/>
          <p:nvPr/>
        </p:nvSpPr>
        <p:spPr>
          <a:xfrm>
            <a:off x="4618881" y="4747263"/>
            <a:ext cx="494482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b="1" dirty="0">
                <a:solidFill>
                  <a:schemeClr val="accent6"/>
                </a:solidFill>
                <a:latin typeface="+mn-lt"/>
              </a:rPr>
              <a:t>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DEBCD7-ECF5-6E87-93C8-0DC55D9A97B5}"/>
              </a:ext>
            </a:extLst>
          </p:cNvPr>
          <p:cNvSpPr txBox="1"/>
          <p:nvPr/>
        </p:nvSpPr>
        <p:spPr>
          <a:xfrm>
            <a:off x="3271126" y="4919900"/>
            <a:ext cx="494482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b="1" dirty="0">
                <a:solidFill>
                  <a:schemeClr val="accent6"/>
                </a:solidFill>
                <a:latin typeface="+mn-lt"/>
              </a:rPr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ADF604A-4D79-B212-71ED-284900D044F3}"/>
              </a:ext>
            </a:extLst>
          </p:cNvPr>
          <p:cNvSpPr txBox="1"/>
          <p:nvPr/>
        </p:nvSpPr>
        <p:spPr>
          <a:xfrm>
            <a:off x="2948731" y="5581298"/>
            <a:ext cx="494482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b="1" dirty="0">
                <a:solidFill>
                  <a:schemeClr val="accent6"/>
                </a:solidFill>
                <a:latin typeface="+mn-lt"/>
              </a:rPr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A618718-988B-D4E1-0806-159E9A93DC3C}"/>
              </a:ext>
            </a:extLst>
          </p:cNvPr>
          <p:cNvSpPr txBox="1"/>
          <p:nvPr/>
        </p:nvSpPr>
        <p:spPr>
          <a:xfrm>
            <a:off x="4097472" y="5062397"/>
            <a:ext cx="494482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b="1" dirty="0">
                <a:solidFill>
                  <a:schemeClr val="accent6"/>
                </a:solidFill>
                <a:latin typeface="+mn-lt"/>
              </a:rPr>
              <a:t>3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1E915E6-61FA-746D-86FE-9A9C4F26CB7A}"/>
              </a:ext>
            </a:extLst>
          </p:cNvPr>
          <p:cNvSpPr/>
          <p:nvPr/>
        </p:nvSpPr>
        <p:spPr>
          <a:xfrm>
            <a:off x="6006353" y="1681724"/>
            <a:ext cx="192741" cy="498801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E95B02A-0A37-0430-9CDF-215CD8930E17}"/>
              </a:ext>
            </a:extLst>
          </p:cNvPr>
          <p:cNvSpPr/>
          <p:nvPr/>
        </p:nvSpPr>
        <p:spPr>
          <a:xfrm>
            <a:off x="336803" y="2944008"/>
            <a:ext cx="2422714" cy="126320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Score-based Model</a:t>
            </a:r>
          </a:p>
        </p:txBody>
      </p:sp>
      <p:sp>
        <p:nvSpPr>
          <p:cNvPr id="14" name="Arrow: Left-Right 13">
            <a:extLst>
              <a:ext uri="{FF2B5EF4-FFF2-40B4-BE49-F238E27FC236}">
                <a16:creationId xmlns:a16="http://schemas.microsoft.com/office/drawing/2014/main" id="{203A45B4-FAE7-0B05-AB82-F2D707B8BA54}"/>
              </a:ext>
            </a:extLst>
          </p:cNvPr>
          <p:cNvSpPr/>
          <p:nvPr/>
        </p:nvSpPr>
        <p:spPr>
          <a:xfrm>
            <a:off x="2882154" y="3442557"/>
            <a:ext cx="528425" cy="266108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4C78EC6-4178-8971-0F30-A3A35BDEAB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0382" y="3088009"/>
            <a:ext cx="1989275" cy="975204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02E27AF-1519-45A6-CE3E-8EBD454F69EB}"/>
              </a:ext>
            </a:extLst>
          </p:cNvPr>
          <p:cNvSpPr txBox="1"/>
          <p:nvPr/>
        </p:nvSpPr>
        <p:spPr>
          <a:xfrm>
            <a:off x="441242" y="1564514"/>
            <a:ext cx="52622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“Adversarial Estimation of Topological Dimension with Harmonic Score Maps”</a:t>
            </a:r>
          </a:p>
          <a:p>
            <a:pPr algn="ctr"/>
            <a:r>
              <a:rPr lang="en-US" sz="2400" u="sng" dirty="0"/>
              <a:t>NeurIPS Diffusion WS 2023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E314B09-AC96-DE5E-53EA-0C249EB26C21}"/>
              </a:ext>
            </a:extLst>
          </p:cNvPr>
          <p:cNvSpPr txBox="1"/>
          <p:nvPr/>
        </p:nvSpPr>
        <p:spPr>
          <a:xfrm>
            <a:off x="6387353" y="1578290"/>
            <a:ext cx="58046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“NashAE: Disentangling Representations with Adversarial Covariance Minimization” </a:t>
            </a:r>
          </a:p>
          <a:p>
            <a:pPr algn="ctr"/>
            <a:r>
              <a:rPr lang="en-US" sz="2400" u="sng" dirty="0"/>
              <a:t>European Conf. on Computer Vision 2022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5F58E056-EA0E-C23F-AAB8-A73365E60F9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020" t="3647" r="49258" b="6409"/>
          <a:stretch/>
        </p:blipFill>
        <p:spPr>
          <a:xfrm>
            <a:off x="6527602" y="3693976"/>
            <a:ext cx="2339789" cy="2451847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7BE5043-7472-0E13-BF32-BC1BF5616DE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0834" t="4465" b="5591"/>
          <a:stretch/>
        </p:blipFill>
        <p:spPr>
          <a:xfrm>
            <a:off x="9526577" y="3693976"/>
            <a:ext cx="2410599" cy="2451848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25" name="Arrow: Right 24">
            <a:extLst>
              <a:ext uri="{FF2B5EF4-FFF2-40B4-BE49-F238E27FC236}">
                <a16:creationId xmlns:a16="http://schemas.microsoft.com/office/drawing/2014/main" id="{2FEE0DEE-35E8-3065-E6DC-1B1AB617CF11}"/>
              </a:ext>
            </a:extLst>
          </p:cNvPr>
          <p:cNvSpPr/>
          <p:nvPr/>
        </p:nvSpPr>
        <p:spPr>
          <a:xfrm>
            <a:off x="9024554" y="4445905"/>
            <a:ext cx="309282" cy="75138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C46791C-0ABD-4BCC-CE54-FFBDD924A92A}"/>
              </a:ext>
            </a:extLst>
          </p:cNvPr>
          <p:cNvSpPr txBox="1"/>
          <p:nvPr/>
        </p:nvSpPr>
        <p:spPr>
          <a:xfrm>
            <a:off x="6550888" y="6097680"/>
            <a:ext cx="22932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Latent space without disentanglement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06438F2-77DA-E971-EE20-F0BED76AD46B}"/>
              </a:ext>
            </a:extLst>
          </p:cNvPr>
          <p:cNvSpPr txBox="1"/>
          <p:nvPr/>
        </p:nvSpPr>
        <p:spPr>
          <a:xfrm>
            <a:off x="9598785" y="6097679"/>
            <a:ext cx="2102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Latent space with disentanglement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E285CCB-38A5-FB88-7A73-BA7E9E59577F}"/>
              </a:ext>
            </a:extLst>
          </p:cNvPr>
          <p:cNvSpPr txBox="1"/>
          <p:nvPr/>
        </p:nvSpPr>
        <p:spPr>
          <a:xfrm>
            <a:off x="35859" y="4620352"/>
            <a:ext cx="22479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Dimension </a:t>
            </a:r>
            <a:r>
              <a:rPr lang="en-US" dirty="0" err="1"/>
              <a:t>reduct</a:t>
            </a:r>
            <a:r>
              <a:rPr lang="en-US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Classification &amp; clustering tasks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Generative model validation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AE3201C-46A6-7684-2A6A-B045176C690E}"/>
              </a:ext>
            </a:extLst>
          </p:cNvPr>
          <p:cNvSpPr txBox="1"/>
          <p:nvPr/>
        </p:nvSpPr>
        <p:spPr>
          <a:xfrm>
            <a:off x="6256875" y="2764843"/>
            <a:ext cx="59929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Standard latent spaces are redundant and entangled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Disentangled </a:t>
            </a:r>
            <a:r>
              <a:rPr lang="en-US" b="1" dirty="0" err="1"/>
              <a:t>latents</a:t>
            </a:r>
            <a:r>
              <a:rPr lang="en-US" b="1" dirty="0"/>
              <a:t>: </a:t>
            </a:r>
            <a:r>
              <a:rPr lang="en-US" dirty="0"/>
              <a:t>minimal and modular representation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Learn </a:t>
            </a:r>
            <a:r>
              <a:rPr lang="en-US" dirty="0" err="1"/>
              <a:t>latents</a:t>
            </a:r>
            <a:r>
              <a:rPr lang="en-US" dirty="0"/>
              <a:t> with statistically independent elements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0086552-E801-1E2B-ED68-1988FF2C942B}"/>
              </a:ext>
            </a:extLst>
          </p:cNvPr>
          <p:cNvSpPr txBox="1"/>
          <p:nvPr/>
        </p:nvSpPr>
        <p:spPr>
          <a:xfrm>
            <a:off x="40097" y="4316553"/>
            <a:ext cx="5874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Topological dimension: </a:t>
            </a:r>
            <a:r>
              <a:rPr lang="en-US" dirty="0"/>
              <a:t>local, lower-dim structure of data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9E350BB-CBC7-B1DD-FD5B-ECE18A55E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0CA07-45C7-8142-9F4D-3A07AD48DFA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477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C9766F-9B34-291D-606A-A21753B90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TD Estimation of Score Models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1EAFB7-20E0-65A8-F9A1-D2B51D1753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340" y="1825625"/>
            <a:ext cx="6764138" cy="4351338"/>
          </a:xfrm>
        </p:spPr>
        <p:txBody>
          <a:bodyPr/>
          <a:lstStyle/>
          <a:p>
            <a:r>
              <a:rPr lang="en-US" b="1" dirty="0"/>
              <a:t>Method</a:t>
            </a:r>
          </a:p>
          <a:p>
            <a:pPr lvl="1"/>
            <a:r>
              <a:rPr lang="en-US" b="1" dirty="0"/>
              <a:t>Training</a:t>
            </a:r>
            <a:r>
              <a:rPr lang="en-US" dirty="0"/>
              <a:t> </a:t>
            </a:r>
            <a:r>
              <a:rPr lang="en-US" b="1" dirty="0"/>
              <a:t>with Dirichlet energy </a:t>
            </a:r>
            <a:r>
              <a:rPr lang="en-US" dirty="0"/>
              <a:t>to implicitly learn topological dimension</a:t>
            </a:r>
          </a:p>
          <a:p>
            <a:pPr lvl="1"/>
            <a:r>
              <a:rPr lang="en-US" b="1" dirty="0"/>
              <a:t>Inference</a:t>
            </a:r>
            <a:r>
              <a:rPr lang="en-US" dirty="0"/>
              <a:t> </a:t>
            </a:r>
            <a:r>
              <a:rPr lang="en-US" b="1" dirty="0"/>
              <a:t>with adversarial attacks </a:t>
            </a:r>
            <a:r>
              <a:rPr lang="en-US" dirty="0"/>
              <a:t>to retrieve learned topological dimension</a:t>
            </a:r>
          </a:p>
          <a:p>
            <a:r>
              <a:rPr lang="en-US" b="1" dirty="0"/>
              <a:t>TD estimation results</a:t>
            </a:r>
            <a:r>
              <a:rPr lang="en-US" dirty="0"/>
              <a:t> on manifold datasets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F35B1D-A115-2963-3D25-2F6AEE131A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1854" y="2356258"/>
            <a:ext cx="4155603" cy="310048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E1F53AF-7C7B-60BD-4251-D213F91B7295}"/>
              </a:ext>
            </a:extLst>
          </p:cNvPr>
          <p:cNvSpPr txBox="1"/>
          <p:nvPr/>
        </p:nvSpPr>
        <p:spPr>
          <a:xfrm>
            <a:off x="7936056" y="1724919"/>
            <a:ext cx="37314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TD Predictions from a Score-based model on the </a:t>
            </a:r>
            <a:r>
              <a:rPr lang="en-US" b="1" dirty="0" err="1"/>
              <a:t>LineDiskBall</a:t>
            </a:r>
            <a:r>
              <a:rPr lang="en-US" b="1" dirty="0"/>
              <a:t> manifold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EC5F0F-C151-A037-8427-F04D8169E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0CA07-45C7-8142-9F4D-3A07AD48DFA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3507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19CF5-82C4-63F6-157B-80AD21478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978729"/>
          </a:xfrm>
        </p:spPr>
        <p:txBody>
          <a:bodyPr>
            <a:noAutofit/>
          </a:bodyPr>
          <a:lstStyle/>
          <a:p>
            <a:r>
              <a:rPr lang="en-US" sz="4400" b="1" dirty="0"/>
              <a:t>Topological Dimension Estimation</a:t>
            </a:r>
            <a:br>
              <a:rPr lang="en-US" sz="4400" dirty="0"/>
            </a:br>
            <a:r>
              <a:rPr lang="en-US" sz="4400" i="1" dirty="0"/>
              <a:t>Training: Dirichlet Energy Regularization</a:t>
            </a:r>
            <a:endParaRPr lang="en-US" sz="4400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1C1859E-F23B-BF71-9E17-104D3B6A7711}"/>
              </a:ext>
            </a:extLst>
          </p:cNvPr>
          <p:cNvSpPr/>
          <p:nvPr/>
        </p:nvSpPr>
        <p:spPr>
          <a:xfrm>
            <a:off x="5943600" y="1388716"/>
            <a:ext cx="5979459" cy="482749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2A3074-C37E-405B-5403-939017112A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3128" y="1544039"/>
            <a:ext cx="4427861" cy="715212"/>
          </a:xfrm>
          <a:prstGeom prst="rect">
            <a:avLst/>
          </a:prstGeom>
        </p:spPr>
      </p:pic>
      <p:pic>
        <p:nvPicPr>
          <p:cNvPr id="24" name="Picture 23" descr="A graph of red and blue dots&#10;&#10;Description automatically generated">
            <a:extLst>
              <a:ext uri="{FF2B5EF4-FFF2-40B4-BE49-F238E27FC236}">
                <a16:creationId xmlns:a16="http://schemas.microsoft.com/office/drawing/2014/main" id="{D80FE2F3-A326-4E47-248C-16A69C7F72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4359" y="2614734"/>
            <a:ext cx="3776186" cy="2832139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DDD9B691-0A8F-569F-C70E-A12EAD6BD671}"/>
              </a:ext>
            </a:extLst>
          </p:cNvPr>
          <p:cNvSpPr/>
          <p:nvPr/>
        </p:nvSpPr>
        <p:spPr>
          <a:xfrm rot="20347056">
            <a:off x="2913160" y="3675668"/>
            <a:ext cx="760138" cy="47094"/>
          </a:xfrm>
          <a:prstGeom prst="rect">
            <a:avLst/>
          </a:prstGeom>
          <a:solidFill>
            <a:schemeClr val="accent4"/>
          </a:solidFill>
          <a:ln w="19050">
            <a:solidFill>
              <a:schemeClr val="tx1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14F00AF-B626-2C54-A857-8361571D0AEB}"/>
              </a:ext>
            </a:extLst>
          </p:cNvPr>
          <p:cNvCxnSpPr>
            <a:cxnSpLocks/>
          </p:cNvCxnSpPr>
          <p:nvPr/>
        </p:nvCxnSpPr>
        <p:spPr>
          <a:xfrm flipV="1">
            <a:off x="3644969" y="1510553"/>
            <a:ext cx="2650190" cy="2064634"/>
          </a:xfrm>
          <a:prstGeom prst="line">
            <a:avLst/>
          </a:prstGeom>
          <a:ln w="2857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99E2DFC-2139-15A2-3CE3-38C919FC2558}"/>
              </a:ext>
            </a:extLst>
          </p:cNvPr>
          <p:cNvCxnSpPr>
            <a:cxnSpLocks/>
          </p:cNvCxnSpPr>
          <p:nvPr/>
        </p:nvCxnSpPr>
        <p:spPr>
          <a:xfrm>
            <a:off x="3656727" y="3575187"/>
            <a:ext cx="2530610" cy="2440131"/>
          </a:xfrm>
          <a:prstGeom prst="line">
            <a:avLst/>
          </a:prstGeom>
          <a:ln w="2857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97630B1A-D73C-DC45-59EC-17D30D1907DE}"/>
              </a:ext>
            </a:extLst>
          </p:cNvPr>
          <p:cNvSpPr txBox="1"/>
          <p:nvPr/>
        </p:nvSpPr>
        <p:spPr>
          <a:xfrm>
            <a:off x="1666172" y="2156394"/>
            <a:ext cx="267256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latin typeface="+mn-lt"/>
              </a:rPr>
              <a:t>Learned Data Manifolds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349736F-243C-0279-937A-C5B11A6F8588}"/>
              </a:ext>
            </a:extLst>
          </p:cNvPr>
          <p:cNvGrpSpPr/>
          <p:nvPr/>
        </p:nvGrpSpPr>
        <p:grpSpPr>
          <a:xfrm>
            <a:off x="7941176" y="2451859"/>
            <a:ext cx="3991013" cy="3458710"/>
            <a:chOff x="7941176" y="2451859"/>
            <a:chExt cx="3991013" cy="3458710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3FCF9F48-CF82-936E-8EF3-2BDD58A5571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731713" y="3541740"/>
              <a:ext cx="2552496" cy="2368829"/>
            </a:xfrm>
            <a:prstGeom prst="rect">
              <a:avLst/>
            </a:prstGeom>
          </p:spPr>
        </p:pic>
        <p:sp>
          <p:nvSpPr>
            <p:cNvPr id="18" name="Arrow: Right 17">
              <a:extLst>
                <a:ext uri="{FF2B5EF4-FFF2-40B4-BE49-F238E27FC236}">
                  <a16:creationId xmlns:a16="http://schemas.microsoft.com/office/drawing/2014/main" id="{A407C9BC-63DB-45A5-DC16-E94A416A8132}"/>
                </a:ext>
              </a:extLst>
            </p:cNvPr>
            <p:cNvSpPr/>
            <p:nvPr/>
          </p:nvSpPr>
          <p:spPr>
            <a:xfrm>
              <a:off x="8351702" y="4542875"/>
              <a:ext cx="741723" cy="633310"/>
            </a:xfrm>
            <a:prstGeom prst="rightArrow">
              <a:avLst/>
            </a:prstGeom>
            <a:solidFill>
              <a:schemeClr val="bg2">
                <a:lumMod val="65000"/>
              </a:schemeClr>
            </a:solidFill>
            <a:ln w="19050">
              <a:solidFill>
                <a:schemeClr val="bg2">
                  <a:lumMod val="50000"/>
                </a:schemeClr>
              </a:solidFill>
              <a:miter lim="800000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2755DA7-2291-8E1B-CBA6-8078E5B61E70}"/>
                </a:ext>
              </a:extLst>
            </p:cNvPr>
            <p:cNvSpPr txBox="1"/>
            <p:nvPr/>
          </p:nvSpPr>
          <p:spPr>
            <a:xfrm>
              <a:off x="8938625" y="2451859"/>
              <a:ext cx="2052364" cy="8402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b="1" dirty="0">
                  <a:latin typeface="+mn-lt"/>
                </a:rPr>
                <a:t>Dirichlet Energy Regularized Cross-Section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36825B9C-34BA-CE8C-E3C4-3C0C05371675}"/>
                    </a:ext>
                  </a:extLst>
                </p:cNvPr>
                <p:cNvSpPr txBox="1"/>
                <p:nvPr/>
              </p:nvSpPr>
              <p:spPr>
                <a:xfrm>
                  <a:off x="10301879" y="4338159"/>
                  <a:ext cx="1630310" cy="6066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l">
                    <a:lnSpc>
                      <a:spcPct val="9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1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𝝈</m:t>
                            </m:r>
                          </m:e>
                          <m:sup>
                            <m:r>
                              <a:rPr lang="en-US" b="1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b="1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𝜸</m:t>
                        </m:r>
                        <m:f>
                          <m:fPr>
                            <m:ctrlPr>
                              <a:rPr lang="en-US" b="1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1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𝒅𝒊𝒎</m:t>
                                </m:r>
                              </m:e>
                              <m:sub>
                                <m:r>
                                  <a:rPr lang="en-US" b="1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𝑨𝑫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b="1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𝒅𝒊𝒎</m:t>
                                </m:r>
                              </m:e>
                              <m:sub>
                                <m:r>
                                  <a:rPr lang="en-US" b="1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𝑻𝑫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en-US" b="1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36825B9C-34BA-CE8C-E3C4-3C0C053716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01879" y="4338159"/>
                  <a:ext cx="1630310" cy="606641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3294E4CE-3120-48CA-BE7B-52C02C257FA3}"/>
                </a:ext>
              </a:extLst>
            </p:cNvPr>
            <p:cNvCxnSpPr/>
            <p:nvPr/>
          </p:nvCxnSpPr>
          <p:spPr>
            <a:xfrm>
              <a:off x="10007961" y="4852599"/>
              <a:ext cx="929519" cy="0"/>
            </a:xfrm>
            <a:prstGeom prst="straightConnector1">
              <a:avLst/>
            </a:prstGeom>
            <a:ln w="28575">
              <a:solidFill>
                <a:schemeClr val="accent6"/>
              </a:solidFill>
              <a:miter lim="800000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C6991CBA-CBC8-EBBD-25FE-1E8DF295FD08}"/>
                    </a:ext>
                  </a:extLst>
                </p:cNvPr>
                <p:cNvSpPr txBox="1"/>
                <p:nvPr/>
              </p:nvSpPr>
              <p:spPr>
                <a:xfrm>
                  <a:off x="7941176" y="4073022"/>
                  <a:ext cx="1528986" cy="4247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90000"/>
                    </a:lnSpc>
                  </a:pPr>
                  <a14:m>
                    <m:oMath xmlns:m="http://schemas.openxmlformats.org/officeDocument/2006/math">
                      <m:r>
                        <a:rPr lang="en-US" sz="1200" b="1" i="1" smtClean="0">
                          <a:latin typeface="Cambria Math" panose="02040503050406030204" pitchFamily="18" charset="0"/>
                        </a:rPr>
                        <m:t>𝜸</m:t>
                      </m:r>
                    </m:oMath>
                  </a14:m>
                  <a:r>
                    <a:rPr lang="en-US" sz="1200" b="1" dirty="0">
                      <a:latin typeface="+mn-lt"/>
                    </a:rPr>
                    <a:t> Dirichlet Energy Regularization</a:t>
                  </a:r>
                </a:p>
              </p:txBody>
            </p:sp>
          </mc:Choice>
          <mc:Fallback xmlns="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C6991CBA-CBC8-EBBD-25FE-1E8DF295FD0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41176" y="4073022"/>
                  <a:ext cx="1528986" cy="424732"/>
                </a:xfrm>
                <a:prstGeom prst="rect">
                  <a:avLst/>
                </a:prstGeom>
                <a:blipFill>
                  <a:blip r:embed="rId7"/>
                  <a:stretch>
                    <a:fillRect t="-4286" b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6DE53230-FA3D-D94E-D9D9-97447DF563DA}"/>
              </a:ext>
            </a:extLst>
          </p:cNvPr>
          <p:cNvGrpSpPr/>
          <p:nvPr/>
        </p:nvGrpSpPr>
        <p:grpSpPr>
          <a:xfrm>
            <a:off x="6179217" y="2386511"/>
            <a:ext cx="1904516" cy="3561014"/>
            <a:chOff x="6179217" y="2386511"/>
            <a:chExt cx="1904516" cy="3561014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FBA8352E-E686-1687-11E9-8B78CF4E9B5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179217" y="2827987"/>
              <a:ext cx="1904516" cy="3119538"/>
            </a:xfrm>
            <a:prstGeom prst="rect">
              <a:avLst/>
            </a:prstGeom>
          </p:spPr>
        </p:pic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C2CC9E05-B080-BD46-CB76-D42C276324F6}"/>
                </a:ext>
              </a:extLst>
            </p:cNvPr>
            <p:cNvCxnSpPr>
              <a:cxnSpLocks/>
            </p:cNvCxnSpPr>
            <p:nvPr/>
          </p:nvCxnSpPr>
          <p:spPr>
            <a:xfrm>
              <a:off x="7185610" y="4851944"/>
              <a:ext cx="518112" cy="0"/>
            </a:xfrm>
            <a:prstGeom prst="straightConnector1">
              <a:avLst/>
            </a:prstGeom>
            <a:ln w="28575">
              <a:solidFill>
                <a:schemeClr val="accent6"/>
              </a:solidFill>
              <a:miter lim="800000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30ADFD3F-54FC-0FB1-F2D3-169A279B7502}"/>
                    </a:ext>
                  </a:extLst>
                </p:cNvPr>
                <p:cNvSpPr txBox="1"/>
                <p:nvPr/>
              </p:nvSpPr>
              <p:spPr>
                <a:xfrm>
                  <a:off x="7313290" y="4467875"/>
                  <a:ext cx="558494" cy="34721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l">
                    <a:lnSpc>
                      <a:spcPct val="9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1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𝝈</m:t>
                            </m:r>
                          </m:e>
                          <m:sup>
                            <m:r>
                              <a:rPr lang="en-US" b="1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oMath>
                    </m:oMathPara>
                  </a14:m>
                  <a:endParaRPr lang="en-US" b="1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30ADFD3F-54FC-0FB1-F2D3-169A279B750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13290" y="4467875"/>
                  <a:ext cx="558494" cy="347211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F896C1A-5397-CEE3-A743-4B309701DEF6}"/>
                </a:ext>
              </a:extLst>
            </p:cNvPr>
            <p:cNvSpPr txBox="1"/>
            <p:nvPr/>
          </p:nvSpPr>
          <p:spPr>
            <a:xfrm>
              <a:off x="6267644" y="2386511"/>
              <a:ext cx="1727661" cy="5909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b="1" dirty="0">
                  <a:latin typeface="+mn-lt"/>
                </a:rPr>
                <a:t>Original Cross-Section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0053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82963-0FE1-224B-8580-6B6E5757B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978729"/>
          </a:xfrm>
        </p:spPr>
        <p:txBody>
          <a:bodyPr>
            <a:noAutofit/>
          </a:bodyPr>
          <a:lstStyle/>
          <a:p>
            <a:r>
              <a:rPr lang="en-US" sz="4400" b="1" dirty="0"/>
              <a:t>Topological Dimension Estimation</a:t>
            </a:r>
            <a:br>
              <a:rPr lang="en-US" sz="4400" dirty="0"/>
            </a:br>
            <a:r>
              <a:rPr lang="en-US" sz="4400" i="1" dirty="0"/>
              <a:t>Inference: Adversarial Attack</a:t>
            </a:r>
            <a:endParaRPr lang="en-US" sz="4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E82DC0-908A-3D3F-2310-3597DB6EDC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0996"/>
          <a:stretch/>
        </p:blipFill>
        <p:spPr>
          <a:xfrm>
            <a:off x="5988484" y="1541929"/>
            <a:ext cx="5508216" cy="44724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E46005C-76FE-58AF-B538-52CB69EB42CF}"/>
              </a:ext>
            </a:extLst>
          </p:cNvPr>
          <p:cNvSpPr txBox="1"/>
          <p:nvPr/>
        </p:nvSpPr>
        <p:spPr>
          <a:xfrm>
            <a:off x="7522653" y="6330450"/>
            <a:ext cx="2472412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latin typeface="+mn-lt"/>
              </a:rPr>
              <a:t>[Yeats et al., 2023]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A5EE3A1-8162-7CE1-12FD-C594FD43E6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199" y="2820033"/>
            <a:ext cx="3579330" cy="3321777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8427F14F-5596-B69A-A907-80656B3990FD}"/>
              </a:ext>
            </a:extLst>
          </p:cNvPr>
          <p:cNvSpPr/>
          <p:nvPr/>
        </p:nvSpPr>
        <p:spPr>
          <a:xfrm>
            <a:off x="2754864" y="3056853"/>
            <a:ext cx="263049" cy="259015"/>
          </a:xfrm>
          <a:prstGeom prst="ellipse">
            <a:avLst/>
          </a:prstGeom>
          <a:solidFill>
            <a:srgbClr val="0070C0"/>
          </a:solidFill>
          <a:ln w="19050">
            <a:solidFill>
              <a:schemeClr val="tx1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273D930-0ED8-57C2-15CA-DBFBBCA4F15C}"/>
              </a:ext>
            </a:extLst>
          </p:cNvPr>
          <p:cNvSpPr/>
          <p:nvPr/>
        </p:nvSpPr>
        <p:spPr>
          <a:xfrm>
            <a:off x="3425294" y="5218578"/>
            <a:ext cx="263049" cy="259015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19050">
            <a:solidFill>
              <a:schemeClr val="tx1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220DA77-9AAC-FACC-EF24-A64AEA6669D7}"/>
              </a:ext>
            </a:extLst>
          </p:cNvPr>
          <p:cNvCxnSpPr>
            <a:cxnSpLocks/>
          </p:cNvCxnSpPr>
          <p:nvPr/>
        </p:nvCxnSpPr>
        <p:spPr>
          <a:xfrm>
            <a:off x="2986517" y="5348085"/>
            <a:ext cx="438777" cy="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63A7556-9372-DBC9-B67B-952B05003980}"/>
              </a:ext>
            </a:extLst>
          </p:cNvPr>
          <p:cNvCxnSpPr>
            <a:cxnSpLocks/>
          </p:cNvCxnSpPr>
          <p:nvPr/>
        </p:nvCxnSpPr>
        <p:spPr>
          <a:xfrm>
            <a:off x="3779259" y="3143193"/>
            <a:ext cx="29978" cy="2204892"/>
          </a:xfrm>
          <a:prstGeom prst="straightConnector1">
            <a:avLst/>
          </a:prstGeom>
          <a:ln w="38100">
            <a:solidFill>
              <a:schemeClr val="accent5">
                <a:lumMod val="50000"/>
              </a:schemeClr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188D4C2-4543-5F87-4BA6-A2DA9F937D27}"/>
                  </a:ext>
                </a:extLst>
              </p:cNvPr>
              <p:cNvSpPr txBox="1"/>
              <p:nvPr/>
            </p:nvSpPr>
            <p:spPr>
              <a:xfrm>
                <a:off x="3900153" y="4068777"/>
                <a:ext cx="1091646" cy="2492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𝚫</m:t>
                      </m:r>
                      <m:func>
                        <m:funcPr>
                          <m:ctrlPr>
                            <a:rPr lang="en-US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b="1" i="0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𝐥𝐨𝐠</m:t>
                          </m:r>
                        </m:fName>
                        <m:e>
                          <m:r>
                            <a:rPr lang="en-US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  <m:r>
                            <a:rPr lang="en-US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b="1" dirty="0">
                  <a:latin typeface="+mn-lt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188D4C2-4543-5F87-4BA6-A2DA9F937D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0153" y="4068777"/>
                <a:ext cx="1091646" cy="249299"/>
              </a:xfrm>
              <a:prstGeom prst="rect">
                <a:avLst/>
              </a:prstGeom>
              <a:blipFill>
                <a:blip r:embed="rId4"/>
                <a:stretch>
                  <a:fillRect l="-4469" t="-14634" r="-7263" b="-41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DB16AF4-FAFA-EBE4-5822-66CBCE9D7845}"/>
                  </a:ext>
                </a:extLst>
              </p:cNvPr>
              <p:cNvSpPr txBox="1"/>
              <p:nvPr/>
            </p:nvSpPr>
            <p:spPr>
              <a:xfrm>
                <a:off x="2996273" y="5495648"/>
                <a:ext cx="346249" cy="2492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𝚫</m:t>
                      </m:r>
                      <m:r>
                        <a:rPr lang="en-US" b="1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US" b="1" dirty="0">
                  <a:solidFill>
                    <a:schemeClr val="accent6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DB16AF4-FAFA-EBE4-5822-66CBCE9D78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6273" y="5495648"/>
                <a:ext cx="346249" cy="249299"/>
              </a:xfrm>
              <a:prstGeom prst="rect">
                <a:avLst/>
              </a:prstGeom>
              <a:blipFill>
                <a:blip r:embed="rId5"/>
                <a:stretch>
                  <a:fillRect l="-16071" t="-5000" r="-10714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65531558-ECEF-515B-5B7D-7F62562EBC7E}"/>
              </a:ext>
            </a:extLst>
          </p:cNvPr>
          <p:cNvSpPr txBox="1"/>
          <p:nvPr/>
        </p:nvSpPr>
        <p:spPr>
          <a:xfrm>
            <a:off x="896470" y="1577788"/>
            <a:ext cx="47534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1) Adversarial attack: </a:t>
            </a:r>
            <a:r>
              <a:rPr lang="en-US" dirty="0"/>
              <a:t>perturb input to descend log-likelihood</a:t>
            </a:r>
          </a:p>
          <a:p>
            <a:r>
              <a:rPr lang="en-US" b="1" dirty="0"/>
              <a:t>2) Measure learned log-likelihood curvature </a:t>
            </a:r>
            <a:r>
              <a:rPr lang="en-US" dirty="0"/>
              <a:t>(variance) to retrieve topological dimension</a:t>
            </a:r>
          </a:p>
        </p:txBody>
      </p:sp>
    </p:spTree>
    <p:extLst>
      <p:ext uri="{BB962C8B-B14F-4D97-AF65-F5344CB8AC3E}">
        <p14:creationId xmlns:p14="http://schemas.microsoft.com/office/powerpoint/2010/main" val="514280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D03B3-60DB-C06D-1E16-777F78828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b="1" dirty="0"/>
              <a:t>Topological Dimension Prediction Results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B4260E-2712-6852-3B10-F9E15EE353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285" y="2609265"/>
            <a:ext cx="11208964" cy="313851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0E159B2-3535-0629-102D-414B5F6EF840}"/>
              </a:ext>
            </a:extLst>
          </p:cNvPr>
          <p:cNvSpPr txBox="1"/>
          <p:nvPr/>
        </p:nvSpPr>
        <p:spPr>
          <a:xfrm>
            <a:off x="699247" y="1017193"/>
            <a:ext cx="107083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Statistical estimators require well-picked hyperparameters and lots of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Our method is competitive with statistical estimators on simple manifolds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Our method is more robust to noise and scales much better to curved, high-dimensional manifolds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EFF750-E25B-57AE-4C8D-C154B0D45E95}"/>
              </a:ext>
            </a:extLst>
          </p:cNvPr>
          <p:cNvSpPr txBox="1"/>
          <p:nvPr/>
        </p:nvSpPr>
        <p:spPr>
          <a:xfrm rot="16200000">
            <a:off x="-252362" y="4268552"/>
            <a:ext cx="2272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Manifold Datasets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8B0D24-607A-B24A-F85D-D77AA2FCF114}"/>
              </a:ext>
            </a:extLst>
          </p:cNvPr>
          <p:cNvSpPr txBox="1"/>
          <p:nvPr/>
        </p:nvSpPr>
        <p:spPr>
          <a:xfrm>
            <a:off x="9779145" y="5833434"/>
            <a:ext cx="1628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Our Method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34CF68-8218-238D-95C5-83DA3DFB0906}"/>
              </a:ext>
            </a:extLst>
          </p:cNvPr>
          <p:cNvSpPr txBox="1"/>
          <p:nvPr/>
        </p:nvSpPr>
        <p:spPr>
          <a:xfrm>
            <a:off x="6247052" y="5859042"/>
            <a:ext cx="2381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Statistical Estimators</a:t>
            </a:r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id="{1FE6F35E-EB95-82E8-B107-10AD4D5D00E0}"/>
              </a:ext>
            </a:extLst>
          </p:cNvPr>
          <p:cNvSpPr/>
          <p:nvPr/>
        </p:nvSpPr>
        <p:spPr>
          <a:xfrm rot="16200000">
            <a:off x="7167066" y="3170458"/>
            <a:ext cx="369332" cy="4980339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ECA34C-B205-598A-2DBE-6C5D70D95AAD}"/>
              </a:ext>
            </a:extLst>
          </p:cNvPr>
          <p:cNvSpPr txBox="1"/>
          <p:nvPr/>
        </p:nvSpPr>
        <p:spPr>
          <a:xfrm>
            <a:off x="2658036" y="4091856"/>
            <a:ext cx="10847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(noise added)</a:t>
            </a:r>
          </a:p>
        </p:txBody>
      </p:sp>
      <p:sp>
        <p:nvSpPr>
          <p:cNvPr id="10" name="Left Brace 9">
            <a:extLst>
              <a:ext uri="{FF2B5EF4-FFF2-40B4-BE49-F238E27FC236}">
                <a16:creationId xmlns:a16="http://schemas.microsoft.com/office/drawing/2014/main" id="{B9C17508-74F7-F039-C5E1-4A47F6D41D75}"/>
              </a:ext>
            </a:extLst>
          </p:cNvPr>
          <p:cNvSpPr/>
          <p:nvPr/>
        </p:nvSpPr>
        <p:spPr>
          <a:xfrm rot="16200000">
            <a:off x="10400532" y="5285379"/>
            <a:ext cx="369332" cy="726777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614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93A11-02BA-D648-0C9C-A50FCD252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b="1" dirty="0"/>
              <a:t>Unsupervised Calorimeter shower clustering demo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393499-818D-ECCB-AB92-3D25E2C76C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653735"/>
            <a:ext cx="4323781" cy="4047778"/>
          </a:xfrm>
        </p:spPr>
        <p:txBody>
          <a:bodyPr/>
          <a:lstStyle/>
          <a:p>
            <a:r>
              <a:rPr lang="en-US" b="1" dirty="0">
                <a:latin typeface="+mn-lt"/>
              </a:rPr>
              <a:t>Employed TD estimation technique to cluster calorimeter shower data</a:t>
            </a:r>
          </a:p>
          <a:p>
            <a:r>
              <a:rPr lang="en-US" b="1" dirty="0">
                <a:latin typeface="+mn-lt"/>
              </a:rPr>
              <a:t>100k Single photon shower samples from 384 voxel ATLAS GEANT4 dataset (Fast Calorimeter Simulation Challenge ‘22)</a:t>
            </a:r>
          </a:p>
        </p:txBody>
      </p:sp>
      <p:pic>
        <p:nvPicPr>
          <p:cNvPr id="6" name="Picture 5" descr="A graph of a number of different colored lines&#10;&#10;Description automatically generated with medium confidence">
            <a:extLst>
              <a:ext uri="{FF2B5EF4-FFF2-40B4-BE49-F238E27FC236}">
                <a16:creationId xmlns:a16="http://schemas.microsoft.com/office/drawing/2014/main" id="{D89DFDB0-30BA-F540-3146-409B4645AE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9281" y="913077"/>
            <a:ext cx="6254664" cy="469099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CC9C445-B434-CBFC-5383-6DABB3D609BF}"/>
              </a:ext>
            </a:extLst>
          </p:cNvPr>
          <p:cNvSpPr txBox="1"/>
          <p:nvPr/>
        </p:nvSpPr>
        <p:spPr>
          <a:xfrm>
            <a:off x="1580519" y="5880015"/>
            <a:ext cx="108092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Clustering result shows some separability based on TD at these photon energies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High TD of higher-energy particles reflects challenge for generative modeling</a:t>
            </a:r>
          </a:p>
        </p:txBody>
      </p:sp>
    </p:spTree>
    <p:extLst>
      <p:ext uri="{BB962C8B-B14F-4D97-AF65-F5344CB8AC3E}">
        <p14:creationId xmlns:p14="http://schemas.microsoft.com/office/powerpoint/2010/main" val="32825642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Duke Light">
      <a:dk1>
        <a:srgbClr val="001A57"/>
      </a:dk1>
      <a:lt1>
        <a:srgbClr val="FFFFFF"/>
      </a:lt1>
      <a:dk2>
        <a:srgbClr val="666666"/>
      </a:dk2>
      <a:lt2>
        <a:srgbClr val="E2E6ED"/>
      </a:lt2>
      <a:accent1>
        <a:srgbClr val="005587"/>
      </a:accent1>
      <a:accent2>
        <a:srgbClr val="0577B1"/>
      </a:accent2>
      <a:accent3>
        <a:srgbClr val="FFD960"/>
      </a:accent3>
      <a:accent4>
        <a:srgbClr val="C84E00"/>
      </a:accent4>
      <a:accent5>
        <a:srgbClr val="993399"/>
      </a:accent5>
      <a:accent6>
        <a:srgbClr val="339898"/>
      </a:accent6>
      <a:hlink>
        <a:srgbClr val="E89923"/>
      </a:hlink>
      <a:folHlink>
        <a:srgbClr val="E8992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2" id="{E77936DB-79DB-3A43-8D16-AEE2EF52FA2D}" vid="{0948C85F-EF1F-BF48-AE9D-D3438549D34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1497</TotalTime>
  <Words>1084</Words>
  <Application>Microsoft Office PowerPoint</Application>
  <PresentationFormat>Widescreen</PresentationFormat>
  <Paragraphs>154</Paragraphs>
  <Slides>16</Slides>
  <Notes>6</Notes>
  <HiddenSlides>2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Century Gothic</vt:lpstr>
      <vt:lpstr>Office Theme</vt:lpstr>
      <vt:lpstr>Adversarial Methods for Interpreting Generative Models Application to Synthetic SNS Data</vt:lpstr>
      <vt:lpstr>Background</vt:lpstr>
      <vt:lpstr>Motivation</vt:lpstr>
      <vt:lpstr>Adversarial Methods for Interpreting Generative Models</vt:lpstr>
      <vt:lpstr>TD Estimation of Score Models Overview</vt:lpstr>
      <vt:lpstr>Topological Dimension Estimation Training: Dirichlet Energy Regularization</vt:lpstr>
      <vt:lpstr>Topological Dimension Estimation Inference: Adversarial Attack</vt:lpstr>
      <vt:lpstr>Topological Dimension Prediction Results</vt:lpstr>
      <vt:lpstr>Unsupervised Calorimeter shower clustering demo</vt:lpstr>
      <vt:lpstr>NashAE Overview</vt:lpstr>
      <vt:lpstr>NashAE Method: Adversarial Covariance Min.</vt:lpstr>
      <vt:lpstr>Application to SNS Beamline Data: Visualization</vt:lpstr>
      <vt:lpstr>Application to SNS Data: Factor Quantification</vt:lpstr>
      <vt:lpstr>Application to CelebA Dataset: Latent Traversals</vt:lpstr>
      <vt:lpstr>Summary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 Huntley</dc:creator>
  <cp:lastModifiedBy>Eric Yeats</cp:lastModifiedBy>
  <cp:revision>69</cp:revision>
  <dcterms:created xsi:type="dcterms:W3CDTF">2018-12-17T15:30:02Z</dcterms:created>
  <dcterms:modified xsi:type="dcterms:W3CDTF">2023-11-30T15:41:43Z</dcterms:modified>
</cp:coreProperties>
</file>